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8" r:id="rId3"/>
    <p:sldId id="257" r:id="rId4"/>
    <p:sldId id="263" r:id="rId5"/>
    <p:sldId id="264" r:id="rId6"/>
    <p:sldId id="274" r:id="rId7"/>
    <p:sldId id="273"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5" r:id="rId25"/>
    <p:sldId id="291" r:id="rId26"/>
    <p:sldId id="266" r:id="rId27"/>
    <p:sldId id="292"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71835EC2-D9F6-4DDD-98A8-A5226F11DC55}">
          <p14:sldIdLst>
            <p14:sldId id="256"/>
            <p14:sldId id="268"/>
            <p14:sldId id="257"/>
            <p14:sldId id="263"/>
            <p14:sldId id="264"/>
            <p14:sldId id="274"/>
            <p14:sldId id="273"/>
            <p14:sldId id="275"/>
            <p14:sldId id="276"/>
            <p14:sldId id="277"/>
            <p14:sldId id="278"/>
            <p14:sldId id="279"/>
            <p14:sldId id="280"/>
            <p14:sldId id="281"/>
            <p14:sldId id="282"/>
            <p14:sldId id="283"/>
            <p14:sldId id="284"/>
            <p14:sldId id="285"/>
            <p14:sldId id="286"/>
            <p14:sldId id="287"/>
            <p14:sldId id="288"/>
            <p14:sldId id="289"/>
            <p14:sldId id="290"/>
            <p14:sldId id="265"/>
            <p14:sldId id="291"/>
            <p14:sldId id="266"/>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an Kepik Dal" initials="SKD" lastIdx="1" clrIdx="0">
    <p:extLst>
      <p:ext uri="{19B8F6BF-5375-455C-9EA6-DF929625EA0E}">
        <p15:presenceInfo xmlns:p15="http://schemas.microsoft.com/office/powerpoint/2012/main" userId="7ba2ec48c9e49f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6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19618916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12682827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24566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304678576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772615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160497407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73645619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32448828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418630398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A558974-D7EB-4798-94C2-612FA5E6C957}" type="datetimeFigureOut">
              <a:rPr lang="tr-TR" smtClean="0"/>
              <a:t>2.06.2021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4175810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A558974-D7EB-4798-94C2-612FA5E6C957}" type="datetimeFigureOut">
              <a:rPr lang="tr-TR" smtClean="0"/>
              <a:t>2.06.2021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279462374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A558974-D7EB-4798-94C2-612FA5E6C957}" type="datetimeFigureOut">
              <a:rPr lang="tr-TR" smtClean="0"/>
              <a:t>2.06.2021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144459078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7A558974-D7EB-4798-94C2-612FA5E6C957}" type="datetimeFigureOut">
              <a:rPr lang="tr-TR" smtClean="0"/>
              <a:t>2.06.2021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316232141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58974-D7EB-4798-94C2-612FA5E6C957}" type="datetimeFigureOut">
              <a:rPr lang="tr-TR" smtClean="0"/>
              <a:t>2.06.2021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185972529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7A558974-D7EB-4798-94C2-612FA5E6C957}" type="datetimeFigureOut">
              <a:rPr lang="tr-TR" smtClean="0"/>
              <a:t>2.06.2021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392107365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A558974-D7EB-4798-94C2-612FA5E6C957}" type="datetimeFigureOut">
              <a:rPr lang="tr-TR" smtClean="0"/>
              <a:t>2.06.2021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AF0A10-38C2-4193-A36A-4853BC851A59}" type="slidenum">
              <a:rPr lang="tr-TR" smtClean="0"/>
              <a:t>‹#›</a:t>
            </a:fld>
            <a:endParaRPr lang="tr-TR"/>
          </a:p>
        </p:txBody>
      </p:sp>
    </p:spTree>
    <p:extLst>
      <p:ext uri="{BB962C8B-B14F-4D97-AF65-F5344CB8AC3E}">
        <p14:creationId xmlns:p14="http://schemas.microsoft.com/office/powerpoint/2010/main" val="197219117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558974-D7EB-4798-94C2-612FA5E6C957}" type="datetimeFigureOut">
              <a:rPr lang="tr-TR" smtClean="0"/>
              <a:t>2.06.2021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AF0A10-38C2-4193-A36A-4853BC851A59}" type="slidenum">
              <a:rPr lang="tr-TR" smtClean="0"/>
              <a:t>‹#›</a:t>
            </a:fld>
            <a:endParaRPr lang="tr-TR"/>
          </a:p>
        </p:txBody>
      </p:sp>
    </p:spTree>
    <p:extLst>
      <p:ext uri="{BB962C8B-B14F-4D97-AF65-F5344CB8AC3E}">
        <p14:creationId xmlns:p14="http://schemas.microsoft.com/office/powerpoint/2010/main" val="106010658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electronicshub.org/rf-controlled-robot-without-microcontroller/" TargetMode="External"/><Relationship Id="rId2" Type="http://schemas.openxmlformats.org/officeDocument/2006/relationships/hyperlink" Target="https://www.efxkits.us/radio-frequency-remote-controlle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689947" y="0"/>
            <a:ext cx="7766936" cy="1646302"/>
          </a:xfrm>
        </p:spPr>
        <p:txBody>
          <a:bodyPr/>
          <a:lstStyle/>
          <a:p>
            <a:pPr algn="ctr"/>
            <a:r>
              <a:rPr lang="tr-TR" sz="4000" dirty="0" err="1">
                <a:latin typeface="Algerian" panose="04020705040A02060702" pitchFamily="82" charset="0"/>
                <a:cs typeface="Arial" panose="020B0604020202020204" pitchFamily="34" charset="0"/>
              </a:rPr>
              <a:t>Radio</a:t>
            </a:r>
            <a:r>
              <a:rPr lang="tr-TR" sz="4000" dirty="0">
                <a:latin typeface="Algerian" panose="04020705040A02060702" pitchFamily="82" charset="0"/>
                <a:cs typeface="Arial" panose="020B0604020202020204" pitchFamily="34" charset="0"/>
              </a:rPr>
              <a:t> </a:t>
            </a:r>
            <a:r>
              <a:rPr lang="tr-TR" sz="4000" dirty="0" err="1">
                <a:latin typeface="Algerian" panose="04020705040A02060702" pitchFamily="82" charset="0"/>
                <a:cs typeface="Arial" panose="020B0604020202020204" pitchFamily="34" charset="0"/>
              </a:rPr>
              <a:t>frequency</a:t>
            </a:r>
            <a:r>
              <a:rPr lang="tr-TR" sz="4000" dirty="0">
                <a:latin typeface="Algerian" panose="04020705040A02060702" pitchFamily="82" charset="0"/>
                <a:cs typeface="Arial" panose="020B0604020202020204" pitchFamily="34" charset="0"/>
              </a:rPr>
              <a:t> </a:t>
            </a:r>
            <a:r>
              <a:rPr lang="tr-TR" sz="4000" dirty="0" err="1">
                <a:latin typeface="Algerian" panose="04020705040A02060702" pitchFamily="82" charset="0"/>
                <a:cs typeface="Arial" panose="020B0604020202020204" pitchFamily="34" charset="0"/>
              </a:rPr>
              <a:t>remote</a:t>
            </a:r>
            <a:r>
              <a:rPr lang="tr-TR" sz="4000" dirty="0">
                <a:latin typeface="Algerian" panose="04020705040A02060702" pitchFamily="82" charset="0"/>
                <a:cs typeface="Arial" panose="020B0604020202020204" pitchFamily="34" charset="0"/>
              </a:rPr>
              <a:t> </a:t>
            </a:r>
            <a:r>
              <a:rPr lang="tr-TR" sz="4000" dirty="0" err="1">
                <a:latin typeface="Algerian" panose="04020705040A02060702" pitchFamily="82" charset="0"/>
                <a:cs typeface="Arial" panose="020B0604020202020204" pitchFamily="34" charset="0"/>
              </a:rPr>
              <a:t>controlled</a:t>
            </a:r>
            <a:r>
              <a:rPr lang="tr-TR" sz="4000" dirty="0">
                <a:latin typeface="Algerian" panose="04020705040A02060702" pitchFamily="82" charset="0"/>
                <a:cs typeface="Arial" panose="020B0604020202020204" pitchFamily="34" charset="0"/>
              </a:rPr>
              <a:t> </a:t>
            </a:r>
            <a:r>
              <a:rPr lang="tr-TR" sz="4000" dirty="0" err="1">
                <a:latin typeface="Algerian" panose="04020705040A02060702" pitchFamily="82" charset="0"/>
                <a:cs typeface="Arial" panose="020B0604020202020204" pitchFamily="34" charset="0"/>
              </a:rPr>
              <a:t>wireless</a:t>
            </a:r>
            <a:r>
              <a:rPr lang="tr-TR" sz="4000" dirty="0">
                <a:latin typeface="Algerian" panose="04020705040A02060702" pitchFamily="82" charset="0"/>
                <a:cs typeface="Arial" panose="020B0604020202020204" pitchFamily="34" charset="0"/>
              </a:rPr>
              <a:t> robot</a:t>
            </a:r>
          </a:p>
        </p:txBody>
      </p:sp>
      <p:sp>
        <p:nvSpPr>
          <p:cNvPr id="3" name="Alt Başlık 2"/>
          <p:cNvSpPr>
            <a:spLocks noGrp="1"/>
          </p:cNvSpPr>
          <p:nvPr>
            <p:ph type="subTitle" idx="1"/>
          </p:nvPr>
        </p:nvSpPr>
        <p:spPr>
          <a:xfrm>
            <a:off x="853923" y="4885508"/>
            <a:ext cx="7766936" cy="1240971"/>
          </a:xfrm>
        </p:spPr>
        <p:txBody>
          <a:bodyPr>
            <a:normAutofit/>
          </a:bodyPr>
          <a:lstStyle/>
          <a:p>
            <a:pPr algn="l"/>
            <a:r>
              <a:rPr lang="tr-TR" b="1" dirty="0">
                <a:solidFill>
                  <a:schemeClr val="accent1">
                    <a:lumMod val="60000"/>
                    <a:lumOff val="40000"/>
                  </a:schemeClr>
                </a:solidFill>
                <a:latin typeface="Arial" panose="020B0604020202020204" pitchFamily="34" charset="0"/>
                <a:cs typeface="Arial" panose="020B0604020202020204" pitchFamily="34" charset="0"/>
              </a:rPr>
              <a:t>PROJECT </a:t>
            </a:r>
            <a:r>
              <a:rPr lang="tr-TR" b="1" dirty="0" smtClean="0">
                <a:solidFill>
                  <a:schemeClr val="accent1">
                    <a:lumMod val="60000"/>
                    <a:lumOff val="40000"/>
                  </a:schemeClr>
                </a:solidFill>
                <a:latin typeface="Arial" panose="020B0604020202020204" pitchFamily="34" charset="0"/>
                <a:cs typeface="Arial" panose="020B0604020202020204" pitchFamily="34" charset="0"/>
              </a:rPr>
              <a:t>NO:0895</a:t>
            </a:r>
            <a:endParaRPr lang="tr-TR" b="1" dirty="0">
              <a:solidFill>
                <a:schemeClr val="accent1">
                  <a:lumMod val="60000"/>
                  <a:lumOff val="40000"/>
                </a:schemeClr>
              </a:solidFill>
              <a:latin typeface="Arial" panose="020B0604020202020204" pitchFamily="34" charset="0"/>
              <a:cs typeface="Arial" panose="020B0604020202020204" pitchFamily="34" charset="0"/>
            </a:endParaRPr>
          </a:p>
          <a:p>
            <a:pPr algn="l"/>
            <a:r>
              <a:rPr lang="tr-TR" b="1" dirty="0" smtClean="0">
                <a:solidFill>
                  <a:schemeClr val="accent1">
                    <a:lumMod val="60000"/>
                    <a:lumOff val="40000"/>
                  </a:schemeClr>
                </a:solidFill>
                <a:latin typeface="Arial" panose="020B0604020202020204" pitchFamily="34" charset="0"/>
                <a:cs typeface="Arial" panose="020B0604020202020204" pitchFamily="34" charset="0"/>
              </a:rPr>
              <a:t>SUPERVISOR:NURAN DOĞRU</a:t>
            </a:r>
            <a:endParaRPr lang="tr-TR" b="1" dirty="0">
              <a:solidFill>
                <a:schemeClr val="accent1">
                  <a:lumMod val="60000"/>
                  <a:lumOff val="40000"/>
                </a:schemeClr>
              </a:solidFill>
              <a:latin typeface="Arial" panose="020B0604020202020204" pitchFamily="34" charset="0"/>
              <a:cs typeface="Arial" panose="020B0604020202020204" pitchFamily="34" charset="0"/>
            </a:endParaRPr>
          </a:p>
          <a:p>
            <a:pPr algn="l"/>
            <a:r>
              <a:rPr lang="tr-TR" b="1" dirty="0">
                <a:solidFill>
                  <a:schemeClr val="accent1">
                    <a:lumMod val="60000"/>
                    <a:lumOff val="40000"/>
                  </a:schemeClr>
                </a:solidFill>
                <a:latin typeface="Arial" panose="020B0604020202020204" pitchFamily="34" charset="0"/>
                <a:cs typeface="Arial" panose="020B0604020202020204" pitchFamily="34" charset="0"/>
              </a:rPr>
              <a:t>STUDENT: </a:t>
            </a:r>
            <a:r>
              <a:rPr lang="tr-TR" b="1" dirty="0" smtClean="0">
                <a:solidFill>
                  <a:schemeClr val="accent1">
                    <a:lumMod val="60000"/>
                    <a:lumOff val="40000"/>
                  </a:schemeClr>
                </a:solidFill>
                <a:latin typeface="Arial" panose="020B0604020202020204" pitchFamily="34" charset="0"/>
                <a:cs typeface="Arial" panose="020B0604020202020204" pitchFamily="34" charset="0"/>
              </a:rPr>
              <a:t>SÜLEYMAN SARI</a:t>
            </a:r>
            <a:endParaRPr lang="tr-TR" b="1"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2" descr="gaün logo ile ilgili görsel sonucu">
            <a:extLst>
              <a:ext uri="{FF2B5EF4-FFF2-40B4-BE49-F238E27FC236}">
                <a16:creationId xmlns:a16="http://schemas.microsoft.com/office/drawing/2014/main" id="{5E9C6925-89CE-4A20-928B-E883E6C8A1B0}"/>
              </a:ext>
            </a:extLst>
          </p:cNvPr>
          <p:cNvPicPr>
            <a:picLocks noChangeAspect="1" noChangeArrowheads="1"/>
          </p:cNvPicPr>
          <p:nvPr/>
        </p:nvPicPr>
        <p:blipFill>
          <a:blip r:embed="rId2" cstate="print"/>
          <a:srcRect/>
          <a:stretch>
            <a:fillRect/>
          </a:stretch>
        </p:blipFill>
        <p:spPr bwMode="auto">
          <a:xfrm>
            <a:off x="1" y="0"/>
            <a:ext cx="1854980" cy="1646302"/>
          </a:xfrm>
          <a:prstGeom prst="rect">
            <a:avLst/>
          </a:prstGeom>
          <a:noFill/>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32521">
            <a:off x="3407035" y="1905200"/>
            <a:ext cx="5264406" cy="2953894"/>
          </a:xfrm>
          <a:prstGeom prst="rect">
            <a:avLst/>
          </a:prstGeom>
        </p:spPr>
      </p:pic>
    </p:spTree>
    <p:extLst>
      <p:ext uri="{BB962C8B-B14F-4D97-AF65-F5344CB8AC3E}">
        <p14:creationId xmlns:p14="http://schemas.microsoft.com/office/powerpoint/2010/main" val="357431909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ea typeface="Trebuchet MS"/>
                <a:cs typeface="Trebuchet MS"/>
                <a:sym typeface="Trebuchet MS"/>
              </a:rPr>
              <a:t>HOW IT’S MADE ?</a:t>
            </a:r>
            <a:endParaRPr lang="en-US" dirty="0"/>
          </a:p>
        </p:txBody>
      </p:sp>
      <p:sp>
        <p:nvSpPr>
          <p:cNvPr id="3" name="İçerik Yer Tutucusu 2"/>
          <p:cNvSpPr>
            <a:spLocks noGrp="1"/>
          </p:cNvSpPr>
          <p:nvPr>
            <p:ph idx="1"/>
          </p:nvPr>
        </p:nvSpPr>
        <p:spPr/>
        <p:txBody>
          <a:bodyPr/>
          <a:lstStyle/>
          <a:p>
            <a:endParaRPr lang="en-US"/>
          </a:p>
        </p:txBody>
      </p:sp>
      <p:pic>
        <p:nvPicPr>
          <p:cNvPr id="4098" name="Picture 2" descr="desig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23773">
            <a:off x="1614621" y="1772548"/>
            <a:ext cx="7531083" cy="346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7502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ea typeface="Trebuchet MS"/>
                <a:cs typeface="Trebuchet MS"/>
                <a:sym typeface="Trebuchet MS"/>
              </a:rPr>
              <a:t>HOW IT’S MADE ?</a:t>
            </a:r>
            <a:endParaRPr lang="en-US" dirty="0"/>
          </a:p>
        </p:txBody>
      </p:sp>
      <p:sp>
        <p:nvSpPr>
          <p:cNvPr id="3" name="İçerik Yer Tutucusu 2"/>
          <p:cNvSpPr>
            <a:spLocks noGrp="1"/>
          </p:cNvSpPr>
          <p:nvPr>
            <p:ph idx="1"/>
          </p:nvPr>
        </p:nvSpPr>
        <p:spPr/>
        <p:txBody>
          <a:bodyPr/>
          <a:lstStyle/>
          <a:p>
            <a:endParaRPr lang="en-US"/>
          </a:p>
        </p:txBody>
      </p:sp>
      <p:pic>
        <p:nvPicPr>
          <p:cNvPr id="5122" name="Picture 2" descr="desig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808" y="2160589"/>
            <a:ext cx="61341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4023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ea typeface="Trebuchet MS"/>
                <a:cs typeface="Trebuchet MS"/>
                <a:sym typeface="Trebuchet MS"/>
              </a:rPr>
              <a:t>PORTS AND CONNECTIONS</a:t>
            </a:r>
            <a:endParaRPr lang="en-US"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438" y="1930400"/>
            <a:ext cx="4742003" cy="1988582"/>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591" y="3918982"/>
            <a:ext cx="4962659" cy="2224473"/>
          </a:xfrm>
          <a:prstGeom prst="rect">
            <a:avLst/>
          </a:prstGeom>
        </p:spPr>
      </p:pic>
    </p:spTree>
    <p:extLst>
      <p:ext uri="{BB962C8B-B14F-4D97-AF65-F5344CB8AC3E}">
        <p14:creationId xmlns:p14="http://schemas.microsoft.com/office/powerpoint/2010/main" val="248325664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ea typeface="Trebuchet MS"/>
                <a:cs typeface="Trebuchet MS"/>
                <a:sym typeface="Trebuchet MS"/>
              </a:rPr>
              <a:t>SOFTWARE</a:t>
            </a:r>
            <a:endParaRPr lang="en-US" dirty="0"/>
          </a:p>
        </p:txBody>
      </p:sp>
      <p:sp>
        <p:nvSpPr>
          <p:cNvPr id="3" name="İçerik Yer Tutucusu 2"/>
          <p:cNvSpPr>
            <a:spLocks noGrp="1"/>
          </p:cNvSpPr>
          <p:nvPr>
            <p:ph idx="1"/>
          </p:nvPr>
        </p:nvSpPr>
        <p:spPr/>
        <p:txBody>
          <a:bodyPr>
            <a:normAutofit fontScale="62500" lnSpcReduction="20000"/>
          </a:bodyPr>
          <a:lstStyle/>
          <a:p>
            <a:r>
              <a:rPr lang="tr-TR" b="1" dirty="0"/>
              <a:t>TRANSMITTER MODULE SOURCE </a:t>
            </a:r>
            <a:r>
              <a:rPr lang="tr-TR" b="1" dirty="0" smtClean="0"/>
              <a:t>CODE</a:t>
            </a:r>
          </a:p>
          <a:p>
            <a:pPr marL="0" indent="0">
              <a:buNone/>
            </a:pPr>
            <a:r>
              <a:rPr lang="tr-TR" dirty="0"/>
              <a:t> </a:t>
            </a:r>
            <a:endParaRPr lang="en-US" dirty="0"/>
          </a:p>
          <a:p>
            <a:pPr marL="0" indent="0">
              <a:buNone/>
            </a:pPr>
            <a:r>
              <a:rPr lang="tr-TR" dirty="0"/>
              <a:t>#</a:t>
            </a:r>
            <a:r>
              <a:rPr lang="tr-TR" dirty="0" err="1"/>
              <a:t>include</a:t>
            </a:r>
            <a:r>
              <a:rPr lang="tr-TR" dirty="0"/>
              <a:t> &lt;</a:t>
            </a:r>
            <a:r>
              <a:rPr lang="tr-TR" dirty="0" err="1"/>
              <a:t>VirtualWire.h</a:t>
            </a:r>
            <a:r>
              <a:rPr lang="tr-TR" dirty="0"/>
              <a:t>&gt; // </a:t>
            </a:r>
            <a:r>
              <a:rPr lang="tr-TR" dirty="0" err="1"/>
              <a:t>VirtualWire</a:t>
            </a:r>
            <a:r>
              <a:rPr lang="tr-TR" dirty="0"/>
              <a:t> Library</a:t>
            </a:r>
            <a:endParaRPr lang="en-US" dirty="0"/>
          </a:p>
          <a:p>
            <a:pPr marL="0" indent="0">
              <a:buNone/>
            </a:pPr>
            <a:r>
              <a:rPr lang="tr-TR" dirty="0" err="1"/>
              <a:t>int</a:t>
            </a:r>
            <a:r>
              <a:rPr lang="tr-TR" dirty="0"/>
              <a:t> TX_PIN = 5;// </a:t>
            </a:r>
            <a:r>
              <a:rPr lang="tr-TR" dirty="0" err="1"/>
              <a:t>Transmitter</a:t>
            </a:r>
            <a:r>
              <a:rPr lang="tr-TR" dirty="0"/>
              <a:t> data </a:t>
            </a:r>
            <a:r>
              <a:rPr lang="tr-TR" dirty="0" err="1"/>
              <a:t>pin</a:t>
            </a:r>
            <a:r>
              <a:rPr lang="tr-TR" dirty="0"/>
              <a:t> </a:t>
            </a:r>
            <a:r>
              <a:rPr lang="tr-TR" dirty="0" err="1"/>
              <a:t>that</a:t>
            </a:r>
            <a:r>
              <a:rPr lang="tr-TR" dirty="0"/>
              <a:t> </a:t>
            </a:r>
            <a:r>
              <a:rPr lang="tr-TR" dirty="0" err="1"/>
              <a:t>connects</a:t>
            </a:r>
            <a:r>
              <a:rPr lang="tr-TR" dirty="0"/>
              <a:t> </a:t>
            </a:r>
            <a:r>
              <a:rPr lang="tr-TR" dirty="0" err="1"/>
              <a:t>to</a:t>
            </a:r>
            <a:r>
              <a:rPr lang="tr-TR" dirty="0"/>
              <a:t> </a:t>
            </a:r>
            <a:r>
              <a:rPr lang="tr-TR" dirty="0" err="1"/>
              <a:t>the</a:t>
            </a:r>
            <a:r>
              <a:rPr lang="tr-TR" dirty="0"/>
              <a:t> </a:t>
            </a:r>
            <a:r>
              <a:rPr lang="tr-TR" dirty="0" err="1"/>
              <a:t>Arduino</a:t>
            </a:r>
            <a:r>
              <a:rPr lang="tr-TR" dirty="0"/>
              <a:t>.</a:t>
            </a:r>
            <a:endParaRPr lang="en-US" dirty="0"/>
          </a:p>
          <a:p>
            <a:pPr marL="0" indent="0">
              <a:buNone/>
            </a:pPr>
            <a:r>
              <a:rPr lang="tr-TR" dirty="0" err="1"/>
              <a:t>It</a:t>
            </a:r>
            <a:r>
              <a:rPr lang="tr-TR" dirty="0"/>
              <a:t> </a:t>
            </a:r>
            <a:r>
              <a:rPr lang="tr-TR" dirty="0" err="1"/>
              <a:t>must</a:t>
            </a:r>
            <a:r>
              <a:rPr lang="tr-TR" dirty="0"/>
              <a:t> </a:t>
            </a:r>
            <a:r>
              <a:rPr lang="tr-TR" dirty="0" err="1"/>
              <a:t>have</a:t>
            </a:r>
            <a:r>
              <a:rPr lang="tr-TR" dirty="0"/>
              <a:t> a PWM </a:t>
            </a:r>
            <a:r>
              <a:rPr lang="tr-TR" dirty="0" err="1"/>
              <a:t>pin</a:t>
            </a:r>
            <a:r>
              <a:rPr lang="tr-TR" dirty="0"/>
              <a:t>.</a:t>
            </a:r>
            <a:endParaRPr lang="en-US" dirty="0"/>
          </a:p>
          <a:p>
            <a:pPr marL="0" indent="0">
              <a:buNone/>
            </a:pPr>
            <a:r>
              <a:rPr lang="tr-TR" dirty="0" err="1"/>
              <a:t>int</a:t>
            </a:r>
            <a:r>
              <a:rPr lang="tr-TR" dirty="0"/>
              <a:t> TX_ID = 3; // </a:t>
            </a:r>
            <a:r>
              <a:rPr lang="tr-TR" dirty="0" err="1"/>
              <a:t>Transmitter</a:t>
            </a:r>
            <a:r>
              <a:rPr lang="tr-TR" dirty="0"/>
              <a:t> </a:t>
            </a:r>
            <a:r>
              <a:rPr lang="tr-TR" dirty="0" err="1"/>
              <a:t>ID.In</a:t>
            </a:r>
            <a:r>
              <a:rPr lang="tr-TR" dirty="0"/>
              <a:t> </a:t>
            </a:r>
            <a:r>
              <a:rPr lang="tr-TR" dirty="0" err="1"/>
              <a:t>order</a:t>
            </a:r>
            <a:r>
              <a:rPr lang="tr-TR" dirty="0"/>
              <a:t> </a:t>
            </a:r>
            <a:r>
              <a:rPr lang="tr-TR" dirty="0" err="1"/>
              <a:t>to</a:t>
            </a:r>
            <a:r>
              <a:rPr lang="tr-TR" dirty="0"/>
              <a:t> be </a:t>
            </a:r>
            <a:r>
              <a:rPr lang="tr-TR" dirty="0" err="1"/>
              <a:t>recognized</a:t>
            </a:r>
            <a:r>
              <a:rPr lang="tr-TR" dirty="0"/>
              <a:t> </a:t>
            </a:r>
            <a:r>
              <a:rPr lang="tr-TR" dirty="0" err="1"/>
              <a:t>by</a:t>
            </a:r>
            <a:r>
              <a:rPr lang="tr-TR" dirty="0"/>
              <a:t> </a:t>
            </a:r>
            <a:r>
              <a:rPr lang="tr-TR" dirty="0" err="1"/>
              <a:t>the</a:t>
            </a:r>
            <a:r>
              <a:rPr lang="tr-TR" dirty="0"/>
              <a:t> </a:t>
            </a:r>
            <a:r>
              <a:rPr lang="tr-TR" dirty="0" err="1"/>
              <a:t>buyer</a:t>
            </a:r>
            <a:r>
              <a:rPr lang="tr-TR" dirty="0"/>
              <a:t>.</a:t>
            </a:r>
            <a:endParaRPr lang="en-US" dirty="0"/>
          </a:p>
          <a:p>
            <a:pPr marL="0" indent="0">
              <a:buNone/>
            </a:pPr>
            <a:r>
              <a:rPr lang="tr-TR" dirty="0" err="1"/>
              <a:t>int</a:t>
            </a:r>
            <a:r>
              <a:rPr lang="tr-TR" dirty="0"/>
              <a:t> </a:t>
            </a:r>
            <a:r>
              <a:rPr lang="tr-TR" dirty="0" err="1"/>
              <a:t>joy_x_value</a:t>
            </a:r>
            <a:r>
              <a:rPr lang="tr-TR" dirty="0"/>
              <a:t>=0;</a:t>
            </a:r>
            <a:endParaRPr lang="en-US" dirty="0"/>
          </a:p>
          <a:p>
            <a:pPr marL="0" indent="0">
              <a:buNone/>
            </a:pPr>
            <a:r>
              <a:rPr lang="tr-TR" dirty="0" err="1"/>
              <a:t>int</a:t>
            </a:r>
            <a:r>
              <a:rPr lang="tr-TR" dirty="0"/>
              <a:t> </a:t>
            </a:r>
            <a:r>
              <a:rPr lang="tr-TR" dirty="0" err="1"/>
              <a:t>joy_y_value</a:t>
            </a:r>
            <a:r>
              <a:rPr lang="tr-TR" dirty="0"/>
              <a:t>=0;</a:t>
            </a:r>
            <a:endParaRPr lang="en-US" dirty="0"/>
          </a:p>
          <a:p>
            <a:pPr marL="0" indent="0">
              <a:buNone/>
            </a:pPr>
            <a:r>
              <a:rPr lang="tr-TR" dirty="0" err="1"/>
              <a:t>typedef</a:t>
            </a:r>
            <a:r>
              <a:rPr lang="tr-TR" dirty="0"/>
              <a:t> </a:t>
            </a:r>
            <a:r>
              <a:rPr lang="tr-TR" dirty="0" err="1"/>
              <a:t>struct</a:t>
            </a:r>
            <a:r>
              <a:rPr lang="tr-TR" dirty="0"/>
              <a:t> data// </a:t>
            </a:r>
            <a:r>
              <a:rPr lang="tr-TR" dirty="0" err="1"/>
              <a:t>Structure</a:t>
            </a:r>
            <a:r>
              <a:rPr lang="tr-TR" dirty="0"/>
              <a:t> has </a:t>
            </a:r>
            <a:r>
              <a:rPr lang="tr-TR" dirty="0" err="1"/>
              <a:t>been</a:t>
            </a:r>
            <a:r>
              <a:rPr lang="tr-TR" dirty="0"/>
              <a:t> </a:t>
            </a:r>
            <a:r>
              <a:rPr lang="tr-TR" dirty="0" err="1"/>
              <a:t>defined</a:t>
            </a:r>
            <a:r>
              <a:rPr lang="tr-TR" dirty="0"/>
              <a:t>. </a:t>
            </a:r>
            <a:r>
              <a:rPr lang="tr-TR" dirty="0" err="1"/>
              <a:t>The</a:t>
            </a:r>
            <a:r>
              <a:rPr lang="tr-TR" dirty="0"/>
              <a:t> data </a:t>
            </a:r>
            <a:r>
              <a:rPr lang="tr-TR" dirty="0" err="1"/>
              <a:t>to</a:t>
            </a:r>
            <a:r>
              <a:rPr lang="tr-TR" dirty="0"/>
              <a:t> be sent is </a:t>
            </a:r>
            <a:r>
              <a:rPr lang="tr-TR" dirty="0" err="1"/>
              <a:t>defined</a:t>
            </a:r>
            <a:r>
              <a:rPr lang="tr-TR" dirty="0"/>
              <a:t> here.</a:t>
            </a:r>
            <a:endParaRPr lang="en-US" dirty="0"/>
          </a:p>
          <a:p>
            <a:pPr marL="0" indent="0">
              <a:buNone/>
            </a:pPr>
            <a:r>
              <a:rPr lang="tr-TR" dirty="0"/>
              <a:t>{</a:t>
            </a:r>
            <a:endParaRPr lang="en-US" dirty="0"/>
          </a:p>
          <a:p>
            <a:pPr marL="0" indent="0">
              <a:buNone/>
            </a:pPr>
            <a:r>
              <a:rPr lang="tr-TR" dirty="0" err="1"/>
              <a:t>int</a:t>
            </a:r>
            <a:r>
              <a:rPr lang="tr-TR" dirty="0"/>
              <a:t>    </a:t>
            </a:r>
            <a:r>
              <a:rPr lang="tr-TR" dirty="0" smtClean="0"/>
              <a:t>TX_ID;</a:t>
            </a:r>
            <a:endParaRPr lang="tr-TR" dirty="0"/>
          </a:p>
          <a:p>
            <a:pPr marL="0" indent="0">
              <a:buNone/>
            </a:pPr>
            <a:r>
              <a:rPr lang="tr-TR" dirty="0" err="1" smtClean="0"/>
              <a:t>int</a:t>
            </a:r>
            <a:r>
              <a:rPr lang="tr-TR" dirty="0" smtClean="0"/>
              <a:t>    </a:t>
            </a:r>
            <a:r>
              <a:rPr lang="tr-TR" dirty="0" err="1"/>
              <a:t>joystick_x</a:t>
            </a:r>
            <a:r>
              <a:rPr lang="tr-TR" dirty="0"/>
              <a:t>;</a:t>
            </a:r>
            <a:endParaRPr lang="en-US" dirty="0"/>
          </a:p>
          <a:p>
            <a:pPr marL="0" indent="0">
              <a:buNone/>
            </a:pPr>
            <a:r>
              <a:rPr lang="tr-TR" dirty="0" err="1"/>
              <a:t>int</a:t>
            </a:r>
            <a:r>
              <a:rPr lang="tr-TR" dirty="0"/>
              <a:t>    </a:t>
            </a:r>
            <a:r>
              <a:rPr lang="tr-TR" dirty="0" err="1"/>
              <a:t>joystick_y</a:t>
            </a:r>
            <a:r>
              <a:rPr lang="tr-TR" dirty="0"/>
              <a:t>;</a:t>
            </a:r>
            <a:endParaRPr lang="en-US" dirty="0"/>
          </a:p>
          <a:p>
            <a:pPr marL="0" indent="0">
              <a:buNone/>
            </a:pPr>
            <a:r>
              <a:rPr lang="tr-TR" dirty="0"/>
              <a:t>};</a:t>
            </a:r>
            <a:endParaRPr lang="en-US" dirty="0"/>
          </a:p>
          <a:p>
            <a:pPr marL="0" indent="0">
              <a:buNone/>
            </a:pPr>
            <a:endParaRPr lang="en-US" dirty="0"/>
          </a:p>
        </p:txBody>
      </p:sp>
    </p:spTree>
    <p:extLst>
      <p:ext uri="{BB962C8B-B14F-4D97-AF65-F5344CB8AC3E}">
        <p14:creationId xmlns:p14="http://schemas.microsoft.com/office/powerpoint/2010/main" val="342108299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85000" lnSpcReduction="10000"/>
          </a:bodyPr>
          <a:lstStyle/>
          <a:p>
            <a:pPr marL="0" indent="0">
              <a:buNone/>
            </a:pPr>
            <a:r>
              <a:rPr lang="tr-TR" dirty="0" err="1"/>
              <a:t>void</a:t>
            </a:r>
            <a:r>
              <a:rPr lang="tr-TR" dirty="0"/>
              <a:t> </a:t>
            </a:r>
            <a:r>
              <a:rPr lang="tr-TR" dirty="0" err="1"/>
              <a:t>setup</a:t>
            </a:r>
            <a:r>
              <a:rPr lang="tr-TR" dirty="0"/>
              <a:t>() {</a:t>
            </a:r>
            <a:endParaRPr lang="en-US" dirty="0"/>
          </a:p>
          <a:p>
            <a:pPr marL="0" indent="0">
              <a:buNone/>
            </a:pPr>
            <a:r>
              <a:rPr lang="tr-TR" dirty="0"/>
              <a:t>  </a:t>
            </a:r>
            <a:r>
              <a:rPr lang="tr-TR" dirty="0" err="1"/>
              <a:t>pinMode</a:t>
            </a:r>
            <a:r>
              <a:rPr lang="tr-TR" dirty="0"/>
              <a:t>(A0,INPUT);</a:t>
            </a:r>
            <a:endParaRPr lang="en-US" dirty="0"/>
          </a:p>
          <a:p>
            <a:pPr marL="0" indent="0">
              <a:buNone/>
            </a:pPr>
            <a:r>
              <a:rPr lang="tr-TR" dirty="0"/>
              <a:t>  </a:t>
            </a:r>
            <a:r>
              <a:rPr lang="tr-TR" dirty="0" err="1"/>
              <a:t>pinMode</a:t>
            </a:r>
            <a:r>
              <a:rPr lang="tr-TR" dirty="0"/>
              <a:t>(A1,INPUT);</a:t>
            </a:r>
            <a:endParaRPr lang="en-US" dirty="0"/>
          </a:p>
          <a:p>
            <a:pPr marL="0" indent="0">
              <a:buNone/>
            </a:pPr>
            <a:r>
              <a:rPr lang="tr-TR" dirty="0"/>
              <a:t>  </a:t>
            </a:r>
            <a:r>
              <a:rPr lang="tr-TR" dirty="0" err="1"/>
              <a:t>Serial.begin</a:t>
            </a:r>
            <a:r>
              <a:rPr lang="tr-TR" dirty="0"/>
              <a:t>(9600);</a:t>
            </a:r>
            <a:endParaRPr lang="en-US" dirty="0"/>
          </a:p>
          <a:p>
            <a:pPr marL="0" indent="0">
              <a:buNone/>
            </a:pPr>
            <a:r>
              <a:rPr lang="tr-TR" dirty="0"/>
              <a:t>  </a:t>
            </a:r>
            <a:r>
              <a:rPr lang="tr-TR" dirty="0" err="1"/>
              <a:t>vw_setup</a:t>
            </a:r>
            <a:r>
              <a:rPr lang="tr-TR" dirty="0"/>
              <a:t>(4000);// </a:t>
            </a:r>
            <a:r>
              <a:rPr lang="tr-TR" dirty="0" err="1"/>
              <a:t>Setup</a:t>
            </a:r>
            <a:r>
              <a:rPr lang="tr-TR" dirty="0"/>
              <a:t> is done </a:t>
            </a:r>
            <a:r>
              <a:rPr lang="tr-TR" dirty="0" err="1"/>
              <a:t>for</a:t>
            </a:r>
            <a:r>
              <a:rPr lang="tr-TR" dirty="0"/>
              <a:t> </a:t>
            </a:r>
            <a:r>
              <a:rPr lang="tr-TR" dirty="0" err="1"/>
              <a:t>communication</a:t>
            </a:r>
            <a:r>
              <a:rPr lang="tr-TR" dirty="0"/>
              <a:t> </a:t>
            </a:r>
            <a:r>
              <a:rPr lang="tr-TR" dirty="0" err="1"/>
              <a:t>and</a:t>
            </a:r>
            <a:r>
              <a:rPr lang="tr-TR" dirty="0"/>
              <a:t> </a:t>
            </a:r>
            <a:r>
              <a:rPr lang="tr-TR" dirty="0" err="1"/>
              <a:t>communication</a:t>
            </a:r>
            <a:r>
              <a:rPr lang="tr-TR" dirty="0"/>
              <a:t> </a:t>
            </a:r>
            <a:r>
              <a:rPr lang="tr-TR" dirty="0" err="1"/>
              <a:t>starts</a:t>
            </a:r>
            <a:r>
              <a:rPr lang="tr-TR" dirty="0"/>
              <a:t>. </a:t>
            </a:r>
            <a:r>
              <a:rPr lang="tr-TR" dirty="0" err="1"/>
              <a:t>It</a:t>
            </a:r>
            <a:r>
              <a:rPr lang="tr-TR" dirty="0"/>
              <a:t> can be set </a:t>
            </a:r>
            <a:r>
              <a:rPr lang="tr-TR" dirty="0" err="1"/>
              <a:t>to</a:t>
            </a:r>
            <a:r>
              <a:rPr lang="tr-TR" dirty="0"/>
              <a:t> a </a:t>
            </a:r>
            <a:r>
              <a:rPr lang="tr-TR" dirty="0" err="1"/>
              <a:t>maximum</a:t>
            </a:r>
            <a:r>
              <a:rPr lang="tr-TR" dirty="0"/>
              <a:t> of 4000 </a:t>
            </a:r>
            <a:r>
              <a:rPr lang="tr-TR" dirty="0" err="1"/>
              <a:t>kbps</a:t>
            </a:r>
            <a:r>
              <a:rPr lang="tr-TR" dirty="0"/>
              <a:t>.  </a:t>
            </a:r>
            <a:r>
              <a:rPr lang="tr-TR" dirty="0" err="1"/>
              <a:t>vw_set_tx_pin</a:t>
            </a:r>
            <a:r>
              <a:rPr lang="tr-TR" dirty="0"/>
              <a:t>(TX_PIN);// Define </a:t>
            </a:r>
            <a:r>
              <a:rPr lang="tr-TR" dirty="0" err="1"/>
              <a:t>where</a:t>
            </a:r>
            <a:r>
              <a:rPr lang="tr-TR" dirty="0"/>
              <a:t> </a:t>
            </a:r>
            <a:r>
              <a:rPr lang="tr-TR" dirty="0" err="1"/>
              <a:t>the</a:t>
            </a:r>
            <a:r>
              <a:rPr lang="tr-TR" dirty="0"/>
              <a:t> data </a:t>
            </a:r>
            <a:r>
              <a:rPr lang="tr-TR" dirty="0" err="1"/>
              <a:t>leg</a:t>
            </a:r>
            <a:r>
              <a:rPr lang="tr-TR" dirty="0"/>
              <a:t> is </a:t>
            </a:r>
            <a:r>
              <a:rPr lang="tr-TR" dirty="0" err="1"/>
              <a:t>connected</a:t>
            </a:r>
            <a:r>
              <a:rPr lang="tr-TR" dirty="0"/>
              <a:t>.</a:t>
            </a:r>
            <a:endParaRPr lang="en-US" dirty="0"/>
          </a:p>
          <a:p>
            <a:pPr marL="0" indent="0">
              <a:buNone/>
            </a:pPr>
            <a:r>
              <a:rPr lang="tr-TR" dirty="0"/>
              <a:t>              }</a:t>
            </a:r>
            <a:endParaRPr lang="en-US" dirty="0"/>
          </a:p>
          <a:p>
            <a:pPr marL="0" indent="0">
              <a:buNone/>
            </a:pPr>
            <a:r>
              <a:rPr lang="tr-TR" dirty="0" err="1"/>
              <a:t>void</a:t>
            </a:r>
            <a:r>
              <a:rPr lang="tr-TR" dirty="0"/>
              <a:t> </a:t>
            </a:r>
            <a:r>
              <a:rPr lang="tr-TR" dirty="0" err="1"/>
              <a:t>loop</a:t>
            </a:r>
            <a:r>
              <a:rPr lang="tr-TR" dirty="0"/>
              <a:t>()</a:t>
            </a:r>
            <a:endParaRPr lang="en-US" dirty="0"/>
          </a:p>
          <a:p>
            <a:pPr marL="0" indent="0">
              <a:buNone/>
            </a:pPr>
            <a:r>
              <a:rPr lang="tr-TR" dirty="0"/>
              <a:t>{</a:t>
            </a:r>
            <a:endParaRPr lang="en-US" dirty="0"/>
          </a:p>
          <a:p>
            <a:pPr marL="0" indent="0">
              <a:buNone/>
            </a:pPr>
            <a:r>
              <a:rPr lang="tr-TR" dirty="0"/>
              <a:t>  </a:t>
            </a:r>
            <a:r>
              <a:rPr lang="tr-TR" dirty="0" err="1"/>
              <a:t>joy_x_value</a:t>
            </a:r>
            <a:r>
              <a:rPr lang="tr-TR" dirty="0"/>
              <a:t>=</a:t>
            </a:r>
            <a:r>
              <a:rPr lang="tr-TR" dirty="0" err="1"/>
              <a:t>analogRead</a:t>
            </a:r>
            <a:r>
              <a:rPr lang="tr-TR" dirty="0"/>
              <a:t>(A0);</a:t>
            </a:r>
            <a:endParaRPr lang="en-US" dirty="0"/>
          </a:p>
          <a:p>
            <a:pPr marL="0" indent="0">
              <a:buNone/>
            </a:pPr>
            <a:r>
              <a:rPr lang="tr-TR" dirty="0"/>
              <a:t>  </a:t>
            </a:r>
            <a:r>
              <a:rPr lang="tr-TR" dirty="0" err="1"/>
              <a:t>joy_y_value</a:t>
            </a:r>
            <a:r>
              <a:rPr lang="tr-TR" dirty="0"/>
              <a:t>=</a:t>
            </a:r>
            <a:r>
              <a:rPr lang="tr-TR" dirty="0" err="1"/>
              <a:t>analogRead</a:t>
            </a:r>
            <a:r>
              <a:rPr lang="tr-TR" dirty="0"/>
              <a:t>(A1);</a:t>
            </a:r>
            <a:endParaRPr lang="en-US" dirty="0"/>
          </a:p>
          <a:p>
            <a:pPr marL="0" indent="0">
              <a:buNone/>
            </a:pPr>
            <a:r>
              <a:rPr lang="tr-TR" dirty="0"/>
              <a:t>  </a:t>
            </a:r>
            <a:r>
              <a:rPr lang="tr-TR" dirty="0" err="1"/>
              <a:t>joy_x_value</a:t>
            </a:r>
            <a:r>
              <a:rPr lang="tr-TR" dirty="0"/>
              <a:t>=</a:t>
            </a:r>
            <a:r>
              <a:rPr lang="tr-TR" dirty="0" err="1"/>
              <a:t>map</a:t>
            </a:r>
            <a:r>
              <a:rPr lang="tr-TR" dirty="0"/>
              <a:t>(joy_x_deger,0,1023,0,255);</a:t>
            </a:r>
            <a:endParaRPr lang="en-US" dirty="0"/>
          </a:p>
          <a:p>
            <a:pPr marL="0" indent="0">
              <a:buNone/>
            </a:pPr>
            <a:endParaRPr lang="en-US" dirty="0"/>
          </a:p>
        </p:txBody>
      </p:sp>
    </p:spTree>
    <p:extLst>
      <p:ext uri="{BB962C8B-B14F-4D97-AF65-F5344CB8AC3E}">
        <p14:creationId xmlns:p14="http://schemas.microsoft.com/office/powerpoint/2010/main" val="188991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92500" lnSpcReduction="10000"/>
          </a:bodyPr>
          <a:lstStyle/>
          <a:p>
            <a:pPr marL="0" indent="0">
              <a:buNone/>
            </a:pPr>
            <a:r>
              <a:rPr lang="tr-TR" dirty="0"/>
              <a:t> </a:t>
            </a:r>
            <a:r>
              <a:rPr lang="tr-TR" dirty="0" err="1"/>
              <a:t>joy_y_value</a:t>
            </a:r>
            <a:r>
              <a:rPr lang="tr-TR" dirty="0"/>
              <a:t>=</a:t>
            </a:r>
            <a:r>
              <a:rPr lang="tr-TR" dirty="0" err="1"/>
              <a:t>map</a:t>
            </a:r>
            <a:r>
              <a:rPr lang="tr-TR" dirty="0"/>
              <a:t>(joy_y_deger,0,1023,0,255);</a:t>
            </a:r>
            <a:endParaRPr lang="en-US" dirty="0"/>
          </a:p>
          <a:p>
            <a:pPr marL="0" indent="0">
              <a:buNone/>
            </a:pPr>
            <a:r>
              <a:rPr lang="tr-TR" dirty="0"/>
              <a:t>  </a:t>
            </a:r>
            <a:r>
              <a:rPr lang="tr-TR" dirty="0" err="1"/>
              <a:t>struct</a:t>
            </a:r>
            <a:r>
              <a:rPr lang="tr-TR" dirty="0"/>
              <a:t> data  </a:t>
            </a:r>
            <a:r>
              <a:rPr lang="tr-TR" dirty="0" err="1"/>
              <a:t>sent_data</a:t>
            </a:r>
            <a:r>
              <a:rPr lang="tr-TR" dirty="0"/>
              <a:t>;// </a:t>
            </a:r>
            <a:r>
              <a:rPr lang="tr-TR" dirty="0" err="1"/>
              <a:t>The</a:t>
            </a:r>
            <a:r>
              <a:rPr lang="tr-TR" dirty="0"/>
              <a:t> data </a:t>
            </a:r>
            <a:r>
              <a:rPr lang="tr-TR" dirty="0" err="1"/>
              <a:t>you</a:t>
            </a:r>
            <a:r>
              <a:rPr lang="tr-TR" dirty="0"/>
              <a:t> </a:t>
            </a:r>
            <a:r>
              <a:rPr lang="tr-TR" dirty="0" err="1"/>
              <a:t>want</a:t>
            </a:r>
            <a:r>
              <a:rPr lang="tr-TR" dirty="0"/>
              <a:t> </a:t>
            </a:r>
            <a:r>
              <a:rPr lang="tr-TR" dirty="0" err="1"/>
              <a:t>to</a:t>
            </a:r>
            <a:r>
              <a:rPr lang="tr-TR" dirty="0"/>
              <a:t> </a:t>
            </a:r>
            <a:r>
              <a:rPr lang="tr-TR" dirty="0" err="1"/>
              <a:t>send</a:t>
            </a:r>
            <a:r>
              <a:rPr lang="tr-TR" dirty="0"/>
              <a:t> is </a:t>
            </a:r>
            <a:r>
              <a:rPr lang="tr-TR" dirty="0" err="1"/>
              <a:t>defined</a:t>
            </a:r>
            <a:r>
              <a:rPr lang="tr-TR" dirty="0"/>
              <a:t>.</a:t>
            </a:r>
            <a:endParaRPr lang="en-US" dirty="0"/>
          </a:p>
          <a:p>
            <a:pPr marL="0" indent="0">
              <a:buNone/>
            </a:pPr>
            <a:r>
              <a:rPr lang="tr-TR" dirty="0"/>
              <a:t>  </a:t>
            </a:r>
            <a:r>
              <a:rPr lang="tr-TR" dirty="0" err="1"/>
              <a:t>sent_data.joystick_x</a:t>
            </a:r>
            <a:r>
              <a:rPr lang="tr-TR" dirty="0"/>
              <a:t>=</a:t>
            </a:r>
            <a:r>
              <a:rPr lang="tr-TR" dirty="0" err="1"/>
              <a:t>joy_x_deger</a:t>
            </a:r>
            <a:r>
              <a:rPr lang="tr-TR" dirty="0"/>
              <a:t>;</a:t>
            </a:r>
            <a:endParaRPr lang="en-US" dirty="0"/>
          </a:p>
          <a:p>
            <a:pPr marL="0" indent="0">
              <a:buNone/>
            </a:pPr>
            <a:r>
              <a:rPr lang="tr-TR" dirty="0"/>
              <a:t>  </a:t>
            </a:r>
            <a:r>
              <a:rPr lang="tr-TR" dirty="0" err="1"/>
              <a:t>sent_data.joystick_y</a:t>
            </a:r>
            <a:r>
              <a:rPr lang="tr-TR" dirty="0"/>
              <a:t>=</a:t>
            </a:r>
            <a:r>
              <a:rPr lang="tr-TR" dirty="0" err="1"/>
              <a:t>joy_y_deger</a:t>
            </a:r>
            <a:r>
              <a:rPr lang="tr-TR" dirty="0"/>
              <a:t>;</a:t>
            </a:r>
            <a:endParaRPr lang="en-US" dirty="0"/>
          </a:p>
          <a:p>
            <a:pPr marL="0" indent="0">
              <a:buNone/>
            </a:pPr>
            <a:r>
              <a:rPr lang="tr-TR" dirty="0"/>
              <a:t>  </a:t>
            </a:r>
            <a:r>
              <a:rPr lang="tr-TR" dirty="0" err="1"/>
              <a:t>sent_data.TX_ID</a:t>
            </a:r>
            <a:r>
              <a:rPr lang="tr-TR" dirty="0"/>
              <a:t> = 3; // ID değeri belirlenir</a:t>
            </a:r>
            <a:endParaRPr lang="en-US" dirty="0"/>
          </a:p>
          <a:p>
            <a:pPr marL="0" indent="0">
              <a:buNone/>
            </a:pPr>
            <a:r>
              <a:rPr lang="tr-TR" dirty="0"/>
              <a:t>  </a:t>
            </a:r>
            <a:r>
              <a:rPr lang="tr-TR" dirty="0" err="1"/>
              <a:t>Serial.println</a:t>
            </a:r>
            <a:r>
              <a:rPr lang="tr-TR" dirty="0"/>
              <a:t>(</a:t>
            </a:r>
            <a:r>
              <a:rPr lang="tr-TR" dirty="0" err="1"/>
              <a:t>sent_data.joystick_x</a:t>
            </a:r>
            <a:r>
              <a:rPr lang="tr-TR" dirty="0"/>
              <a:t>);</a:t>
            </a:r>
            <a:endParaRPr lang="en-US" dirty="0"/>
          </a:p>
          <a:p>
            <a:pPr marL="0" indent="0">
              <a:buNone/>
            </a:pPr>
            <a:r>
              <a:rPr lang="tr-TR" dirty="0"/>
              <a:t>  </a:t>
            </a:r>
            <a:r>
              <a:rPr lang="tr-TR" dirty="0" err="1"/>
              <a:t>Serial.println</a:t>
            </a:r>
            <a:r>
              <a:rPr lang="tr-TR" dirty="0"/>
              <a:t>(</a:t>
            </a:r>
            <a:r>
              <a:rPr lang="tr-TR" dirty="0" err="1"/>
              <a:t>sent_data.joystick_y</a:t>
            </a:r>
            <a:r>
              <a:rPr lang="tr-TR" dirty="0" smtClean="0"/>
              <a:t>);</a:t>
            </a:r>
            <a:r>
              <a:rPr lang="tr-TR" dirty="0"/>
              <a:t> </a:t>
            </a:r>
            <a:endParaRPr lang="en-US" dirty="0"/>
          </a:p>
          <a:p>
            <a:pPr marL="0" indent="0">
              <a:buNone/>
            </a:pPr>
            <a:r>
              <a:rPr lang="tr-TR" dirty="0"/>
              <a:t>  </a:t>
            </a:r>
            <a:r>
              <a:rPr lang="tr-TR" dirty="0" err="1"/>
              <a:t>vw_send</a:t>
            </a:r>
            <a:r>
              <a:rPr lang="tr-TR" dirty="0"/>
              <a:t>((uint8_t *)&amp; </a:t>
            </a:r>
            <a:r>
              <a:rPr lang="tr-TR" dirty="0" err="1"/>
              <a:t>sent_data</a:t>
            </a:r>
            <a:r>
              <a:rPr lang="tr-TR" dirty="0"/>
              <a:t>, </a:t>
            </a:r>
            <a:r>
              <a:rPr lang="tr-TR" dirty="0" err="1"/>
              <a:t>sizeof</a:t>
            </a:r>
            <a:r>
              <a:rPr lang="tr-TR" dirty="0"/>
              <a:t>(</a:t>
            </a:r>
            <a:r>
              <a:rPr lang="tr-TR" dirty="0" err="1"/>
              <a:t>sent_data</a:t>
            </a:r>
            <a:r>
              <a:rPr lang="tr-TR" dirty="0"/>
              <a:t>)); // </a:t>
            </a:r>
            <a:r>
              <a:rPr lang="tr-TR" dirty="0" err="1"/>
              <a:t>Payload</a:t>
            </a:r>
            <a:r>
              <a:rPr lang="tr-TR" dirty="0"/>
              <a:t> data is sent. </a:t>
            </a:r>
            <a:r>
              <a:rPr lang="tr-TR" dirty="0" err="1"/>
              <a:t>In</a:t>
            </a:r>
            <a:r>
              <a:rPr lang="tr-TR" dirty="0"/>
              <a:t> </a:t>
            </a:r>
            <a:r>
              <a:rPr lang="tr-TR" dirty="0" err="1"/>
              <a:t>other</a:t>
            </a:r>
            <a:r>
              <a:rPr lang="tr-TR" dirty="0"/>
              <a:t> </a:t>
            </a:r>
            <a:r>
              <a:rPr lang="tr-TR" dirty="0" err="1"/>
              <a:t>words</a:t>
            </a:r>
            <a:r>
              <a:rPr lang="tr-TR" dirty="0"/>
              <a:t>, </a:t>
            </a:r>
            <a:r>
              <a:rPr lang="tr-TR" dirty="0" err="1"/>
              <a:t>the</a:t>
            </a:r>
            <a:r>
              <a:rPr lang="tr-TR" dirty="0"/>
              <a:t> ID, PWM1 </a:t>
            </a:r>
            <a:r>
              <a:rPr lang="tr-TR" dirty="0" err="1"/>
              <a:t>and</a:t>
            </a:r>
            <a:r>
              <a:rPr lang="tr-TR" dirty="0"/>
              <a:t> PWM2 </a:t>
            </a:r>
            <a:r>
              <a:rPr lang="tr-TR" dirty="0" err="1"/>
              <a:t>values</a:t>
            </a:r>
            <a:r>
              <a:rPr lang="tr-TR" dirty="0"/>
              <a:t> </a:t>
            </a:r>
            <a:r>
              <a:rPr lang="tr-TR" dirty="0" err="1"/>
              <a:t>contained</a:t>
            </a:r>
            <a:r>
              <a:rPr lang="tr-TR" dirty="0"/>
              <a:t> in it </a:t>
            </a:r>
            <a:r>
              <a:rPr lang="tr-TR" dirty="0" err="1"/>
              <a:t>have</a:t>
            </a:r>
            <a:r>
              <a:rPr lang="tr-TR" dirty="0"/>
              <a:t> </a:t>
            </a:r>
            <a:r>
              <a:rPr lang="tr-TR" dirty="0" err="1"/>
              <a:t>been</a:t>
            </a:r>
            <a:r>
              <a:rPr lang="tr-TR" dirty="0"/>
              <a:t> sent.</a:t>
            </a:r>
            <a:endParaRPr lang="en-US" dirty="0"/>
          </a:p>
          <a:p>
            <a:pPr marL="0" indent="0">
              <a:buNone/>
            </a:pPr>
            <a:r>
              <a:rPr lang="tr-TR" dirty="0"/>
              <a:t>  </a:t>
            </a:r>
            <a:r>
              <a:rPr lang="tr-TR" dirty="0" err="1"/>
              <a:t>vw_wait_tx</a:t>
            </a:r>
            <a:r>
              <a:rPr lang="tr-TR" dirty="0"/>
              <a:t>();// </a:t>
            </a:r>
            <a:r>
              <a:rPr lang="tr-TR" dirty="0" err="1"/>
              <a:t>All</a:t>
            </a:r>
            <a:r>
              <a:rPr lang="tr-TR" dirty="0"/>
              <a:t> data </a:t>
            </a:r>
            <a:r>
              <a:rPr lang="tr-TR" dirty="0" err="1"/>
              <a:t>are</a:t>
            </a:r>
            <a:r>
              <a:rPr lang="tr-TR" dirty="0"/>
              <a:t> </a:t>
            </a:r>
            <a:r>
              <a:rPr lang="tr-TR" dirty="0" err="1"/>
              <a:t>expected</a:t>
            </a:r>
            <a:r>
              <a:rPr lang="tr-TR" dirty="0"/>
              <a:t> </a:t>
            </a:r>
            <a:r>
              <a:rPr lang="tr-TR" dirty="0" err="1"/>
              <a:t>to</a:t>
            </a:r>
            <a:r>
              <a:rPr lang="tr-TR" dirty="0"/>
              <a:t> be sent.</a:t>
            </a:r>
            <a:endParaRPr lang="en-US" dirty="0"/>
          </a:p>
          <a:p>
            <a:pPr marL="0" indent="0">
              <a:buNone/>
            </a:pPr>
            <a:r>
              <a:rPr lang="tr-TR" dirty="0"/>
              <a:t>}</a:t>
            </a:r>
            <a:endParaRPr lang="en-US" dirty="0"/>
          </a:p>
        </p:txBody>
      </p:sp>
    </p:spTree>
    <p:extLst>
      <p:ext uri="{BB962C8B-B14F-4D97-AF65-F5344CB8AC3E}">
        <p14:creationId xmlns:p14="http://schemas.microsoft.com/office/powerpoint/2010/main" val="11573051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40000" lnSpcReduction="20000"/>
          </a:bodyPr>
          <a:lstStyle/>
          <a:p>
            <a:r>
              <a:rPr lang="tr-TR" sz="2600" b="1" dirty="0"/>
              <a:t>RECEIVER MODULE SOURCE </a:t>
            </a:r>
            <a:r>
              <a:rPr lang="tr-TR" sz="2600" b="1" dirty="0" smtClean="0"/>
              <a:t>CODE</a:t>
            </a:r>
          </a:p>
          <a:p>
            <a:pPr marL="0" indent="0">
              <a:buNone/>
            </a:pPr>
            <a:r>
              <a:rPr lang="tr-TR" sz="2600" b="1" dirty="0"/>
              <a:t> </a:t>
            </a:r>
            <a:endParaRPr lang="en-US" sz="2600" dirty="0"/>
          </a:p>
          <a:p>
            <a:pPr marL="0" indent="0">
              <a:buNone/>
            </a:pPr>
            <a:r>
              <a:rPr lang="tr-TR" dirty="0"/>
              <a:t>#</a:t>
            </a:r>
            <a:r>
              <a:rPr lang="tr-TR" dirty="0" err="1"/>
              <a:t>include</a:t>
            </a:r>
            <a:r>
              <a:rPr lang="tr-TR" dirty="0"/>
              <a:t> &lt;</a:t>
            </a:r>
            <a:r>
              <a:rPr lang="tr-TR" dirty="0" err="1"/>
              <a:t>VirtualWire.h</a:t>
            </a:r>
            <a:r>
              <a:rPr lang="tr-TR" dirty="0"/>
              <a:t>&gt;  //</a:t>
            </a:r>
            <a:r>
              <a:rPr lang="tr-TR" dirty="0" err="1"/>
              <a:t>VirtualWire</a:t>
            </a:r>
            <a:r>
              <a:rPr lang="tr-TR" dirty="0"/>
              <a:t> Library</a:t>
            </a:r>
            <a:endParaRPr lang="en-US" dirty="0"/>
          </a:p>
          <a:p>
            <a:pPr marL="0" indent="0">
              <a:buNone/>
            </a:pPr>
            <a:r>
              <a:rPr lang="tr-TR" dirty="0" err="1"/>
              <a:t>int</a:t>
            </a:r>
            <a:r>
              <a:rPr lang="tr-TR" dirty="0"/>
              <a:t> RX_PIN = 3;// </a:t>
            </a:r>
            <a:r>
              <a:rPr lang="tr-TR" dirty="0" err="1"/>
              <a:t>It</a:t>
            </a:r>
            <a:r>
              <a:rPr lang="tr-TR" dirty="0"/>
              <a:t> is </a:t>
            </a:r>
            <a:r>
              <a:rPr lang="tr-TR" dirty="0" err="1"/>
              <a:t>shown</a:t>
            </a:r>
            <a:r>
              <a:rPr lang="tr-TR" dirty="0"/>
              <a:t> </a:t>
            </a:r>
            <a:r>
              <a:rPr lang="tr-TR" dirty="0" err="1"/>
              <a:t>to</a:t>
            </a:r>
            <a:r>
              <a:rPr lang="tr-TR" dirty="0"/>
              <a:t> </a:t>
            </a:r>
            <a:r>
              <a:rPr lang="tr-TR" dirty="0" err="1"/>
              <a:t>which</a:t>
            </a:r>
            <a:r>
              <a:rPr lang="tr-TR" dirty="0"/>
              <a:t> </a:t>
            </a:r>
            <a:r>
              <a:rPr lang="tr-TR" dirty="0" err="1"/>
              <a:t>pin</a:t>
            </a:r>
            <a:r>
              <a:rPr lang="tr-TR" dirty="0"/>
              <a:t> </a:t>
            </a:r>
            <a:r>
              <a:rPr lang="tr-TR" dirty="0" err="1"/>
              <a:t>the</a:t>
            </a:r>
            <a:r>
              <a:rPr lang="tr-TR" dirty="0"/>
              <a:t> </a:t>
            </a:r>
            <a:r>
              <a:rPr lang="tr-TR" dirty="0" err="1"/>
              <a:t>receiver's</a:t>
            </a:r>
            <a:r>
              <a:rPr lang="tr-TR" dirty="0"/>
              <a:t> data </a:t>
            </a:r>
            <a:r>
              <a:rPr lang="tr-TR" dirty="0" err="1"/>
              <a:t>pin</a:t>
            </a:r>
            <a:r>
              <a:rPr lang="tr-TR" dirty="0"/>
              <a:t> is </a:t>
            </a:r>
            <a:r>
              <a:rPr lang="tr-TR" dirty="0" err="1"/>
              <a:t>connected</a:t>
            </a:r>
            <a:r>
              <a:rPr lang="tr-TR" dirty="0"/>
              <a:t>. </a:t>
            </a:r>
            <a:r>
              <a:rPr lang="tr-TR" dirty="0" err="1"/>
              <a:t>It</a:t>
            </a:r>
            <a:r>
              <a:rPr lang="tr-TR" dirty="0"/>
              <a:t> </a:t>
            </a:r>
            <a:r>
              <a:rPr lang="tr-TR" dirty="0" err="1"/>
              <a:t>must</a:t>
            </a:r>
            <a:r>
              <a:rPr lang="tr-TR" dirty="0"/>
              <a:t> </a:t>
            </a:r>
            <a:r>
              <a:rPr lang="tr-TR" dirty="0" err="1"/>
              <a:t>have</a:t>
            </a:r>
            <a:r>
              <a:rPr lang="tr-TR" dirty="0"/>
              <a:t> a PWM </a:t>
            </a:r>
            <a:r>
              <a:rPr lang="tr-TR" dirty="0" err="1"/>
              <a:t>pin</a:t>
            </a:r>
            <a:r>
              <a:rPr lang="tr-TR" dirty="0"/>
              <a:t>.</a:t>
            </a:r>
            <a:endParaRPr lang="en-US" dirty="0"/>
          </a:p>
          <a:p>
            <a:pPr marL="0" indent="0">
              <a:buNone/>
            </a:pPr>
            <a:r>
              <a:rPr lang="tr-TR" dirty="0" err="1"/>
              <a:t>int</a:t>
            </a:r>
            <a:r>
              <a:rPr lang="tr-TR" dirty="0"/>
              <a:t> RX_ID = 3;// </a:t>
            </a:r>
            <a:r>
              <a:rPr lang="tr-TR" dirty="0" err="1"/>
              <a:t>Recever</a:t>
            </a:r>
            <a:r>
              <a:rPr lang="tr-TR" dirty="0"/>
              <a:t> ID </a:t>
            </a:r>
            <a:r>
              <a:rPr lang="tr-TR" dirty="0" err="1"/>
              <a:t>address</a:t>
            </a:r>
            <a:endParaRPr lang="en-US" dirty="0"/>
          </a:p>
          <a:p>
            <a:pPr marL="0" indent="0">
              <a:buNone/>
            </a:pPr>
            <a:r>
              <a:rPr lang="tr-TR" dirty="0" err="1"/>
              <a:t>int</a:t>
            </a:r>
            <a:r>
              <a:rPr lang="tr-TR" dirty="0"/>
              <a:t> TX_ID;</a:t>
            </a:r>
            <a:endParaRPr lang="en-US" dirty="0"/>
          </a:p>
          <a:p>
            <a:pPr marL="0" indent="0">
              <a:buNone/>
            </a:pPr>
            <a:r>
              <a:rPr lang="tr-TR" dirty="0" err="1"/>
              <a:t>int</a:t>
            </a:r>
            <a:r>
              <a:rPr lang="tr-TR" dirty="0"/>
              <a:t> </a:t>
            </a:r>
            <a:r>
              <a:rPr lang="tr-TR" dirty="0" err="1"/>
              <a:t>left_motor_forward</a:t>
            </a:r>
            <a:r>
              <a:rPr lang="tr-TR" dirty="0"/>
              <a:t>=8;</a:t>
            </a:r>
            <a:endParaRPr lang="en-US" dirty="0"/>
          </a:p>
          <a:p>
            <a:pPr marL="0" indent="0">
              <a:buNone/>
            </a:pPr>
            <a:r>
              <a:rPr lang="tr-TR" dirty="0" err="1"/>
              <a:t>int</a:t>
            </a:r>
            <a:r>
              <a:rPr lang="tr-TR" dirty="0"/>
              <a:t> </a:t>
            </a:r>
            <a:r>
              <a:rPr lang="tr-TR" dirty="0" err="1"/>
              <a:t>left_motor_backward</a:t>
            </a:r>
            <a:r>
              <a:rPr lang="tr-TR" dirty="0"/>
              <a:t>=7;</a:t>
            </a:r>
            <a:endParaRPr lang="en-US" dirty="0"/>
          </a:p>
          <a:p>
            <a:pPr marL="0" indent="0">
              <a:buNone/>
            </a:pPr>
            <a:r>
              <a:rPr lang="tr-TR" dirty="0" err="1"/>
              <a:t>int</a:t>
            </a:r>
            <a:r>
              <a:rPr lang="tr-TR" dirty="0"/>
              <a:t> </a:t>
            </a:r>
            <a:r>
              <a:rPr lang="tr-TR" dirty="0" err="1"/>
              <a:t>right_motor_forward</a:t>
            </a:r>
            <a:r>
              <a:rPr lang="tr-TR" dirty="0"/>
              <a:t>=12;</a:t>
            </a:r>
            <a:endParaRPr lang="en-US" dirty="0"/>
          </a:p>
          <a:p>
            <a:pPr marL="0" indent="0">
              <a:buNone/>
            </a:pPr>
            <a:r>
              <a:rPr lang="tr-TR" dirty="0" err="1"/>
              <a:t>int</a:t>
            </a:r>
            <a:r>
              <a:rPr lang="tr-TR" dirty="0"/>
              <a:t> </a:t>
            </a:r>
            <a:r>
              <a:rPr lang="tr-TR" dirty="0" err="1"/>
              <a:t>right_motor_backward</a:t>
            </a:r>
            <a:r>
              <a:rPr lang="tr-TR" dirty="0"/>
              <a:t>=11;</a:t>
            </a:r>
            <a:endParaRPr lang="en-US" dirty="0"/>
          </a:p>
          <a:p>
            <a:pPr marL="0" indent="0">
              <a:buNone/>
            </a:pPr>
            <a:r>
              <a:rPr lang="tr-TR" dirty="0"/>
              <a:t> </a:t>
            </a:r>
            <a:endParaRPr lang="en-US" dirty="0"/>
          </a:p>
          <a:p>
            <a:pPr marL="0" indent="0">
              <a:buNone/>
            </a:pPr>
            <a:r>
              <a:rPr lang="tr-TR" dirty="0" err="1"/>
              <a:t>typedef</a:t>
            </a:r>
            <a:r>
              <a:rPr lang="tr-TR" dirty="0"/>
              <a:t> </a:t>
            </a:r>
            <a:r>
              <a:rPr lang="tr-TR" dirty="0" err="1"/>
              <a:t>struct</a:t>
            </a:r>
            <a:r>
              <a:rPr lang="tr-TR" dirty="0"/>
              <a:t> data // Data </a:t>
            </a:r>
            <a:r>
              <a:rPr lang="tr-TR" dirty="0" err="1"/>
              <a:t>Structure</a:t>
            </a:r>
            <a:r>
              <a:rPr lang="tr-TR" dirty="0"/>
              <a:t> </a:t>
            </a:r>
            <a:r>
              <a:rPr lang="tr-TR" dirty="0" err="1"/>
              <a:t>was</a:t>
            </a:r>
            <a:r>
              <a:rPr lang="tr-TR" dirty="0"/>
              <a:t> </a:t>
            </a:r>
            <a:r>
              <a:rPr lang="tr-TR" dirty="0" err="1"/>
              <a:t>created</a:t>
            </a:r>
            <a:r>
              <a:rPr lang="tr-TR" dirty="0"/>
              <a:t> </a:t>
            </a:r>
            <a:r>
              <a:rPr lang="tr-TR" dirty="0" err="1"/>
              <a:t>for</a:t>
            </a:r>
            <a:r>
              <a:rPr lang="tr-TR" dirty="0"/>
              <a:t> </a:t>
            </a:r>
            <a:r>
              <a:rPr lang="tr-TR" dirty="0" err="1"/>
              <a:t>the</a:t>
            </a:r>
            <a:r>
              <a:rPr lang="tr-TR" dirty="0"/>
              <a:t> </a:t>
            </a:r>
            <a:r>
              <a:rPr lang="tr-TR" dirty="0" err="1"/>
              <a:t>received</a:t>
            </a:r>
            <a:r>
              <a:rPr lang="tr-TR" dirty="0"/>
              <a:t> data.</a:t>
            </a:r>
            <a:endParaRPr lang="en-US" dirty="0"/>
          </a:p>
          <a:p>
            <a:pPr marL="0" indent="0">
              <a:buNone/>
            </a:pPr>
            <a:r>
              <a:rPr lang="tr-TR" dirty="0"/>
              <a:t>{</a:t>
            </a:r>
            <a:endParaRPr lang="en-US" dirty="0"/>
          </a:p>
          <a:p>
            <a:pPr marL="0" indent="0">
              <a:buNone/>
            </a:pPr>
            <a:r>
              <a:rPr lang="tr-TR" dirty="0"/>
              <a:t>  </a:t>
            </a:r>
            <a:r>
              <a:rPr lang="tr-TR" dirty="0" err="1"/>
              <a:t>int</a:t>
            </a:r>
            <a:r>
              <a:rPr lang="tr-TR" dirty="0"/>
              <a:t>    TX_ID;      // ID data has </a:t>
            </a:r>
            <a:r>
              <a:rPr lang="tr-TR" dirty="0" err="1"/>
              <a:t>been</a:t>
            </a:r>
            <a:r>
              <a:rPr lang="tr-TR" dirty="0"/>
              <a:t> </a:t>
            </a:r>
            <a:r>
              <a:rPr lang="tr-TR" dirty="0" err="1"/>
              <a:t>defined</a:t>
            </a:r>
            <a:r>
              <a:rPr lang="tr-TR" dirty="0"/>
              <a:t>.</a:t>
            </a:r>
            <a:endParaRPr lang="en-US" dirty="0"/>
          </a:p>
          <a:p>
            <a:pPr marL="0" indent="0">
              <a:buNone/>
            </a:pPr>
            <a:r>
              <a:rPr lang="tr-TR" dirty="0"/>
              <a:t>  </a:t>
            </a:r>
            <a:r>
              <a:rPr lang="tr-TR" dirty="0" err="1"/>
              <a:t>int</a:t>
            </a:r>
            <a:r>
              <a:rPr lang="tr-TR" dirty="0"/>
              <a:t>    </a:t>
            </a:r>
            <a:r>
              <a:rPr lang="tr-TR" dirty="0" err="1"/>
              <a:t>joystick_x</a:t>
            </a:r>
            <a:r>
              <a:rPr lang="tr-TR" dirty="0"/>
              <a:t>;</a:t>
            </a:r>
            <a:endParaRPr lang="en-US" dirty="0"/>
          </a:p>
          <a:p>
            <a:pPr marL="0" indent="0">
              <a:buNone/>
            </a:pPr>
            <a:r>
              <a:rPr lang="tr-TR" dirty="0"/>
              <a:t>  </a:t>
            </a:r>
            <a:r>
              <a:rPr lang="tr-TR" dirty="0" err="1"/>
              <a:t>int</a:t>
            </a:r>
            <a:r>
              <a:rPr lang="tr-TR" dirty="0"/>
              <a:t>    </a:t>
            </a:r>
            <a:r>
              <a:rPr lang="tr-TR" dirty="0" err="1"/>
              <a:t>joystick_y</a:t>
            </a:r>
            <a:r>
              <a:rPr lang="tr-TR" dirty="0"/>
              <a:t>;</a:t>
            </a:r>
            <a:endParaRPr lang="en-US" dirty="0"/>
          </a:p>
          <a:p>
            <a:pPr marL="0" indent="0">
              <a:buNone/>
            </a:pPr>
            <a:r>
              <a:rPr lang="tr-TR" dirty="0"/>
              <a:t> </a:t>
            </a:r>
            <a:endParaRPr lang="en-US" dirty="0"/>
          </a:p>
          <a:p>
            <a:pPr marL="0" indent="0">
              <a:buNone/>
            </a:pPr>
            <a:r>
              <a:rPr lang="tr-TR" dirty="0"/>
              <a:t>};</a:t>
            </a:r>
            <a:endParaRPr lang="en-US" dirty="0"/>
          </a:p>
          <a:p>
            <a:pPr marL="0" indent="0">
              <a:buNone/>
            </a:pPr>
            <a:endParaRPr lang="en-US" dirty="0"/>
          </a:p>
        </p:txBody>
      </p:sp>
    </p:spTree>
    <p:extLst>
      <p:ext uri="{BB962C8B-B14F-4D97-AF65-F5344CB8AC3E}">
        <p14:creationId xmlns:p14="http://schemas.microsoft.com/office/powerpoint/2010/main" val="381972474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70000" lnSpcReduction="20000"/>
          </a:bodyPr>
          <a:lstStyle/>
          <a:p>
            <a:pPr marL="0" indent="0">
              <a:buNone/>
            </a:pPr>
            <a:r>
              <a:rPr lang="tr-TR" dirty="0" err="1"/>
              <a:t>void</a:t>
            </a:r>
            <a:r>
              <a:rPr lang="tr-TR" dirty="0"/>
              <a:t> </a:t>
            </a:r>
            <a:r>
              <a:rPr lang="tr-TR" dirty="0" err="1"/>
              <a:t>setup</a:t>
            </a:r>
            <a:r>
              <a:rPr lang="tr-TR" dirty="0"/>
              <a:t>() {</a:t>
            </a:r>
            <a:endParaRPr lang="en-US" dirty="0"/>
          </a:p>
          <a:p>
            <a:pPr marL="0" indent="0">
              <a:buNone/>
            </a:pPr>
            <a:r>
              <a:rPr lang="tr-TR" dirty="0"/>
              <a:t>  </a:t>
            </a:r>
            <a:r>
              <a:rPr lang="tr-TR" dirty="0" err="1"/>
              <a:t>pinMode</a:t>
            </a:r>
            <a:r>
              <a:rPr lang="tr-TR" dirty="0"/>
              <a:t>(</a:t>
            </a:r>
            <a:r>
              <a:rPr lang="tr-TR" dirty="0" err="1"/>
              <a:t>left_motor_forward,OUTPUT</a:t>
            </a:r>
            <a:r>
              <a:rPr lang="tr-TR" dirty="0"/>
              <a:t>);</a:t>
            </a:r>
            <a:endParaRPr lang="en-US" dirty="0"/>
          </a:p>
          <a:p>
            <a:pPr marL="0" indent="0">
              <a:buNone/>
            </a:pPr>
            <a:r>
              <a:rPr lang="tr-TR" dirty="0"/>
              <a:t>  </a:t>
            </a:r>
            <a:r>
              <a:rPr lang="tr-TR" dirty="0" err="1"/>
              <a:t>pinMode</a:t>
            </a:r>
            <a:r>
              <a:rPr lang="tr-TR" dirty="0"/>
              <a:t>(</a:t>
            </a:r>
            <a:r>
              <a:rPr lang="tr-TR" dirty="0" err="1"/>
              <a:t>left_motor_backward,OUTPUT</a:t>
            </a:r>
            <a:r>
              <a:rPr lang="tr-TR" dirty="0"/>
              <a:t>);</a:t>
            </a:r>
            <a:endParaRPr lang="en-US" dirty="0"/>
          </a:p>
          <a:p>
            <a:pPr marL="0" indent="0">
              <a:buNone/>
            </a:pPr>
            <a:r>
              <a:rPr lang="tr-TR" dirty="0"/>
              <a:t>  </a:t>
            </a:r>
            <a:r>
              <a:rPr lang="tr-TR" dirty="0" err="1"/>
              <a:t>pinMode</a:t>
            </a:r>
            <a:r>
              <a:rPr lang="tr-TR" dirty="0"/>
              <a:t>(</a:t>
            </a:r>
            <a:r>
              <a:rPr lang="tr-TR" dirty="0" err="1"/>
              <a:t>right_motor_forward,OUTPUT</a:t>
            </a:r>
            <a:r>
              <a:rPr lang="tr-TR" dirty="0"/>
              <a:t>);</a:t>
            </a:r>
            <a:endParaRPr lang="en-US" dirty="0"/>
          </a:p>
          <a:p>
            <a:pPr marL="0" indent="0">
              <a:buNone/>
            </a:pPr>
            <a:r>
              <a:rPr lang="tr-TR" dirty="0"/>
              <a:t>  </a:t>
            </a:r>
            <a:r>
              <a:rPr lang="tr-TR" dirty="0" err="1"/>
              <a:t>pinMode</a:t>
            </a:r>
            <a:r>
              <a:rPr lang="tr-TR" dirty="0"/>
              <a:t>(</a:t>
            </a:r>
            <a:r>
              <a:rPr lang="tr-TR" dirty="0" err="1"/>
              <a:t>right_motor_backward,OUTPUT</a:t>
            </a:r>
            <a:r>
              <a:rPr lang="tr-TR" dirty="0" smtClean="0"/>
              <a:t>);</a:t>
            </a:r>
            <a:r>
              <a:rPr lang="tr-TR" dirty="0"/>
              <a:t> </a:t>
            </a:r>
            <a:endParaRPr lang="en-US" dirty="0"/>
          </a:p>
          <a:p>
            <a:pPr marL="0" indent="0">
              <a:buNone/>
            </a:pPr>
            <a:r>
              <a:rPr lang="tr-TR" dirty="0"/>
              <a:t>  </a:t>
            </a:r>
            <a:r>
              <a:rPr lang="tr-TR" dirty="0" err="1" smtClean="0"/>
              <a:t>vw_setup</a:t>
            </a:r>
            <a:r>
              <a:rPr lang="tr-TR" dirty="0" smtClean="0"/>
              <a:t>(4000</a:t>
            </a:r>
            <a:r>
              <a:rPr lang="tr-TR" dirty="0"/>
              <a:t>);// </a:t>
            </a:r>
            <a:r>
              <a:rPr lang="tr-TR" dirty="0" err="1"/>
              <a:t>Setup</a:t>
            </a:r>
            <a:r>
              <a:rPr lang="tr-TR" dirty="0"/>
              <a:t> is done </a:t>
            </a:r>
            <a:r>
              <a:rPr lang="tr-TR" dirty="0" err="1"/>
              <a:t>for</a:t>
            </a:r>
            <a:r>
              <a:rPr lang="tr-TR" dirty="0"/>
              <a:t> </a:t>
            </a:r>
            <a:r>
              <a:rPr lang="tr-TR" dirty="0" err="1"/>
              <a:t>communication</a:t>
            </a:r>
            <a:r>
              <a:rPr lang="tr-TR" dirty="0"/>
              <a:t> </a:t>
            </a:r>
            <a:r>
              <a:rPr lang="tr-TR" dirty="0" err="1"/>
              <a:t>and</a:t>
            </a:r>
            <a:r>
              <a:rPr lang="tr-TR" dirty="0"/>
              <a:t> </a:t>
            </a:r>
            <a:r>
              <a:rPr lang="tr-TR" dirty="0" err="1"/>
              <a:t>communication</a:t>
            </a:r>
            <a:r>
              <a:rPr lang="tr-TR" dirty="0"/>
              <a:t> </a:t>
            </a:r>
            <a:r>
              <a:rPr lang="tr-TR" dirty="0" err="1"/>
              <a:t>starts</a:t>
            </a:r>
            <a:r>
              <a:rPr lang="tr-TR" dirty="0"/>
              <a:t>. </a:t>
            </a:r>
            <a:r>
              <a:rPr lang="tr-TR" dirty="0" err="1"/>
              <a:t>It</a:t>
            </a:r>
            <a:r>
              <a:rPr lang="tr-TR" dirty="0"/>
              <a:t> can be </a:t>
            </a:r>
            <a:r>
              <a:rPr lang="tr-TR" dirty="0" smtClean="0"/>
              <a:t>set </a:t>
            </a:r>
            <a:r>
              <a:rPr lang="tr-TR" dirty="0" err="1" smtClean="0"/>
              <a:t>to</a:t>
            </a:r>
            <a:r>
              <a:rPr lang="tr-TR" dirty="0" smtClean="0"/>
              <a:t> </a:t>
            </a:r>
            <a:r>
              <a:rPr lang="tr-TR" dirty="0"/>
              <a:t>a </a:t>
            </a:r>
            <a:r>
              <a:rPr lang="tr-TR" dirty="0" err="1"/>
              <a:t>maximum</a:t>
            </a:r>
            <a:r>
              <a:rPr lang="tr-TR" dirty="0"/>
              <a:t> of 4000 </a:t>
            </a:r>
            <a:r>
              <a:rPr lang="tr-TR" dirty="0" err="1"/>
              <a:t>kbps</a:t>
            </a:r>
            <a:r>
              <a:rPr lang="tr-TR" dirty="0"/>
              <a:t>.  </a:t>
            </a:r>
            <a:r>
              <a:rPr lang="tr-TR" dirty="0" err="1"/>
              <a:t>vw_set_rx_pin</a:t>
            </a:r>
            <a:r>
              <a:rPr lang="tr-TR" dirty="0"/>
              <a:t>(RX_PIN);// </a:t>
            </a:r>
            <a:r>
              <a:rPr lang="tr-TR" dirty="0" err="1"/>
              <a:t>Receiver</a:t>
            </a:r>
            <a:r>
              <a:rPr lang="tr-TR" dirty="0"/>
              <a:t> </a:t>
            </a:r>
            <a:r>
              <a:rPr lang="tr-TR" dirty="0" err="1"/>
              <a:t>pin</a:t>
            </a:r>
            <a:r>
              <a:rPr lang="tr-TR" dirty="0"/>
              <a:t> is </a:t>
            </a:r>
            <a:r>
              <a:rPr lang="tr-TR" dirty="0" err="1"/>
              <a:t>determined</a:t>
            </a:r>
            <a:r>
              <a:rPr lang="tr-TR" dirty="0"/>
              <a:t>.</a:t>
            </a:r>
            <a:endParaRPr lang="en-US" dirty="0"/>
          </a:p>
          <a:p>
            <a:pPr marL="0" indent="0">
              <a:buNone/>
            </a:pPr>
            <a:r>
              <a:rPr lang="tr-TR" dirty="0"/>
              <a:t>  </a:t>
            </a:r>
            <a:r>
              <a:rPr lang="tr-TR" dirty="0" err="1"/>
              <a:t>vw_rx_start</a:t>
            </a:r>
            <a:r>
              <a:rPr lang="tr-TR" dirty="0"/>
              <a:t>(); // </a:t>
            </a:r>
            <a:r>
              <a:rPr lang="tr-TR" dirty="0" err="1"/>
              <a:t>scanning</a:t>
            </a:r>
            <a:r>
              <a:rPr lang="tr-TR" dirty="0"/>
              <a:t> </a:t>
            </a:r>
            <a:r>
              <a:rPr lang="tr-TR" dirty="0" err="1"/>
              <a:t>starts</a:t>
            </a:r>
            <a:r>
              <a:rPr lang="tr-TR" dirty="0"/>
              <a:t> in </a:t>
            </a:r>
            <a:r>
              <a:rPr lang="tr-TR" dirty="0" err="1"/>
              <a:t>receiver</a:t>
            </a:r>
            <a:r>
              <a:rPr lang="tr-TR" dirty="0"/>
              <a:t> </a:t>
            </a:r>
            <a:r>
              <a:rPr lang="tr-TR" dirty="0" err="1"/>
              <a:t>mode</a:t>
            </a:r>
            <a:r>
              <a:rPr lang="tr-TR" dirty="0"/>
              <a:t>.</a:t>
            </a:r>
            <a:endParaRPr lang="en-US" dirty="0"/>
          </a:p>
          <a:p>
            <a:pPr marL="0" indent="0">
              <a:buNone/>
            </a:pPr>
            <a:r>
              <a:rPr lang="tr-TR" dirty="0"/>
              <a:t>  </a:t>
            </a:r>
            <a:r>
              <a:rPr lang="tr-TR" dirty="0" err="1"/>
              <a:t>Serial.begin</a:t>
            </a:r>
            <a:r>
              <a:rPr lang="tr-TR" dirty="0"/>
              <a:t>(9600);</a:t>
            </a:r>
            <a:endParaRPr lang="en-US" dirty="0"/>
          </a:p>
          <a:p>
            <a:pPr marL="0" indent="0">
              <a:buNone/>
            </a:pPr>
            <a:r>
              <a:rPr lang="tr-TR" dirty="0"/>
              <a:t> </a:t>
            </a:r>
            <a:r>
              <a:rPr lang="tr-TR" dirty="0"/>
              <a:t>}</a:t>
            </a:r>
            <a:endParaRPr lang="en-US" dirty="0"/>
          </a:p>
          <a:p>
            <a:pPr marL="0" indent="0">
              <a:buNone/>
            </a:pPr>
            <a:r>
              <a:rPr lang="tr-TR" dirty="0" err="1"/>
              <a:t>void</a:t>
            </a:r>
            <a:r>
              <a:rPr lang="tr-TR" dirty="0"/>
              <a:t> </a:t>
            </a:r>
            <a:r>
              <a:rPr lang="tr-TR" dirty="0" err="1"/>
              <a:t>loop</a:t>
            </a:r>
            <a:r>
              <a:rPr lang="tr-TR" dirty="0"/>
              <a:t>()</a:t>
            </a:r>
            <a:endParaRPr lang="en-US" dirty="0"/>
          </a:p>
          <a:p>
            <a:pPr marL="0" indent="0">
              <a:buNone/>
            </a:pPr>
            <a:r>
              <a:rPr lang="tr-TR" dirty="0"/>
              <a:t>{</a:t>
            </a:r>
            <a:endParaRPr lang="en-US" dirty="0"/>
          </a:p>
          <a:p>
            <a:pPr marL="0" indent="0">
              <a:buNone/>
            </a:pPr>
            <a:r>
              <a:rPr lang="tr-TR" dirty="0"/>
              <a:t>  </a:t>
            </a:r>
            <a:r>
              <a:rPr lang="tr-TR" dirty="0" err="1"/>
              <a:t>struct</a:t>
            </a:r>
            <a:r>
              <a:rPr lang="tr-TR" dirty="0"/>
              <a:t> data </a:t>
            </a:r>
            <a:r>
              <a:rPr lang="tr-TR" dirty="0" err="1"/>
              <a:t>received_data</a:t>
            </a:r>
            <a:r>
              <a:rPr lang="tr-TR" dirty="0"/>
              <a:t>; // </a:t>
            </a:r>
            <a:r>
              <a:rPr lang="tr-TR" dirty="0" err="1"/>
              <a:t>Assignment</a:t>
            </a:r>
            <a:r>
              <a:rPr lang="tr-TR" dirty="0"/>
              <a:t> is </a:t>
            </a:r>
            <a:r>
              <a:rPr lang="tr-TR" dirty="0" err="1"/>
              <a:t>made</a:t>
            </a:r>
            <a:r>
              <a:rPr lang="tr-TR" dirty="0"/>
              <a:t> </a:t>
            </a:r>
            <a:r>
              <a:rPr lang="tr-TR" dirty="0" err="1"/>
              <a:t>for</a:t>
            </a:r>
            <a:r>
              <a:rPr lang="tr-TR" dirty="0"/>
              <a:t> </a:t>
            </a:r>
            <a:r>
              <a:rPr lang="tr-TR" dirty="0" err="1"/>
              <a:t>the</a:t>
            </a:r>
            <a:r>
              <a:rPr lang="tr-TR" dirty="0"/>
              <a:t> data </a:t>
            </a:r>
            <a:r>
              <a:rPr lang="tr-TR" dirty="0" err="1"/>
              <a:t>to</a:t>
            </a:r>
            <a:r>
              <a:rPr lang="tr-TR" dirty="0"/>
              <a:t> be </a:t>
            </a:r>
            <a:r>
              <a:rPr lang="tr-TR" dirty="0" err="1"/>
              <a:t>received</a:t>
            </a:r>
            <a:r>
              <a:rPr lang="tr-TR" dirty="0"/>
              <a:t>.</a:t>
            </a:r>
            <a:endParaRPr lang="en-US" dirty="0"/>
          </a:p>
          <a:p>
            <a:pPr marL="0" indent="0">
              <a:buNone/>
            </a:pPr>
            <a:r>
              <a:rPr lang="tr-TR" dirty="0"/>
              <a:t>  uint8_t </a:t>
            </a:r>
            <a:r>
              <a:rPr lang="tr-TR" dirty="0" err="1"/>
              <a:t>data_size</a:t>
            </a:r>
            <a:r>
              <a:rPr lang="tr-TR" dirty="0"/>
              <a:t> = </a:t>
            </a:r>
            <a:r>
              <a:rPr lang="tr-TR" dirty="0" err="1"/>
              <a:t>sizeof</a:t>
            </a:r>
            <a:r>
              <a:rPr lang="tr-TR" dirty="0"/>
              <a:t>(</a:t>
            </a:r>
            <a:r>
              <a:rPr lang="tr-TR" dirty="0" err="1"/>
              <a:t>received_data</a:t>
            </a:r>
            <a:r>
              <a:rPr lang="tr-TR" dirty="0"/>
              <a:t>);// </a:t>
            </a:r>
            <a:r>
              <a:rPr lang="tr-TR" dirty="0" err="1"/>
              <a:t>The</a:t>
            </a:r>
            <a:r>
              <a:rPr lang="tr-TR" dirty="0"/>
              <a:t> size of </a:t>
            </a:r>
            <a:r>
              <a:rPr lang="tr-TR" dirty="0" err="1"/>
              <a:t>the</a:t>
            </a:r>
            <a:r>
              <a:rPr lang="tr-TR" dirty="0"/>
              <a:t> data </a:t>
            </a:r>
            <a:r>
              <a:rPr lang="tr-TR" dirty="0" err="1"/>
              <a:t>to</a:t>
            </a:r>
            <a:r>
              <a:rPr lang="tr-TR" dirty="0"/>
              <a:t> be </a:t>
            </a:r>
            <a:r>
              <a:rPr lang="tr-TR" dirty="0" err="1"/>
              <a:t>received</a:t>
            </a:r>
            <a:r>
              <a:rPr lang="tr-TR" dirty="0"/>
              <a:t> is </a:t>
            </a:r>
            <a:r>
              <a:rPr lang="tr-TR" dirty="0" err="1"/>
              <a:t>determined</a:t>
            </a:r>
            <a:r>
              <a:rPr lang="tr-TR" dirty="0"/>
              <a:t>  </a:t>
            </a:r>
            <a:r>
              <a:rPr lang="tr-TR" dirty="0" err="1"/>
              <a:t>vw_wait_rx</a:t>
            </a:r>
            <a:r>
              <a:rPr lang="tr-TR" dirty="0" smtClean="0"/>
              <a:t>();</a:t>
            </a:r>
            <a:endParaRPr lang="en-US" dirty="0"/>
          </a:p>
        </p:txBody>
      </p:sp>
    </p:spTree>
    <p:extLst>
      <p:ext uri="{BB962C8B-B14F-4D97-AF65-F5344CB8AC3E}">
        <p14:creationId xmlns:p14="http://schemas.microsoft.com/office/powerpoint/2010/main" val="25694826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47500" lnSpcReduction="20000"/>
          </a:bodyPr>
          <a:lstStyle/>
          <a:p>
            <a:pPr marL="0" indent="0">
              <a:buNone/>
            </a:pPr>
            <a:r>
              <a:rPr lang="tr-TR" dirty="0" smtClean="0"/>
              <a:t> </a:t>
            </a:r>
            <a:r>
              <a:rPr lang="tr-TR" dirty="0" err="1"/>
              <a:t>if</a:t>
            </a:r>
            <a:r>
              <a:rPr lang="tr-TR" dirty="0"/>
              <a:t> (</a:t>
            </a:r>
            <a:r>
              <a:rPr lang="tr-TR" dirty="0" err="1"/>
              <a:t>vw_get_message</a:t>
            </a:r>
            <a:r>
              <a:rPr lang="tr-TR" dirty="0"/>
              <a:t>((uint8_t *)&amp; </a:t>
            </a:r>
            <a:r>
              <a:rPr lang="tr-TR" dirty="0" err="1"/>
              <a:t>received_data</a:t>
            </a:r>
            <a:r>
              <a:rPr lang="tr-TR" dirty="0"/>
              <a:t>, &amp; </a:t>
            </a:r>
            <a:r>
              <a:rPr lang="tr-TR" dirty="0" err="1"/>
              <a:t>data_size</a:t>
            </a:r>
            <a:r>
              <a:rPr lang="tr-TR" dirty="0"/>
              <a:t>)) // </a:t>
            </a:r>
            <a:r>
              <a:rPr lang="tr-TR" dirty="0" err="1"/>
              <a:t>the</a:t>
            </a:r>
            <a:r>
              <a:rPr lang="tr-TR" dirty="0"/>
              <a:t> </a:t>
            </a:r>
            <a:r>
              <a:rPr lang="tr-TR" dirty="0" err="1"/>
              <a:t>availability</a:t>
            </a:r>
            <a:r>
              <a:rPr lang="tr-TR" dirty="0"/>
              <a:t> of data is </a:t>
            </a:r>
            <a:r>
              <a:rPr lang="tr-TR" dirty="0" err="1"/>
              <a:t>checked</a:t>
            </a:r>
            <a:endParaRPr lang="en-US" dirty="0"/>
          </a:p>
          <a:p>
            <a:pPr marL="0" indent="0">
              <a:buNone/>
            </a:pPr>
            <a:r>
              <a:rPr lang="tr-TR" dirty="0"/>
              <a:t>  {</a:t>
            </a:r>
            <a:endParaRPr lang="en-US" dirty="0"/>
          </a:p>
          <a:p>
            <a:pPr marL="0" indent="0">
              <a:buNone/>
            </a:pPr>
            <a:r>
              <a:rPr lang="tr-TR" dirty="0"/>
              <a:t>    </a:t>
            </a:r>
            <a:r>
              <a:rPr lang="tr-TR" dirty="0" err="1"/>
              <a:t>if</a:t>
            </a:r>
            <a:r>
              <a:rPr lang="tr-TR" dirty="0"/>
              <a:t> (</a:t>
            </a:r>
            <a:r>
              <a:rPr lang="tr-TR" dirty="0" err="1"/>
              <a:t>received_data.TX_ID</a:t>
            </a:r>
            <a:r>
              <a:rPr lang="tr-TR" dirty="0"/>
              <a:t> == RX_ID) // ID </a:t>
            </a:r>
            <a:r>
              <a:rPr lang="tr-TR" dirty="0" err="1"/>
              <a:t>matching</a:t>
            </a:r>
            <a:r>
              <a:rPr lang="tr-TR" dirty="0"/>
              <a:t> is </a:t>
            </a:r>
            <a:r>
              <a:rPr lang="tr-TR" dirty="0" err="1"/>
              <a:t>checked</a:t>
            </a:r>
            <a:r>
              <a:rPr lang="tr-TR" dirty="0"/>
              <a:t> </a:t>
            </a:r>
            <a:r>
              <a:rPr lang="tr-TR" dirty="0" err="1"/>
              <a:t>if</a:t>
            </a:r>
            <a:r>
              <a:rPr lang="tr-TR" dirty="0"/>
              <a:t> data is </a:t>
            </a:r>
            <a:r>
              <a:rPr lang="tr-TR" dirty="0" err="1"/>
              <a:t>available</a:t>
            </a:r>
            <a:endParaRPr lang="en-US" dirty="0"/>
          </a:p>
          <a:p>
            <a:pPr marL="0" indent="0">
              <a:buNone/>
            </a:pPr>
            <a:r>
              <a:rPr lang="tr-TR" dirty="0"/>
              <a:t>    {</a:t>
            </a:r>
            <a:endParaRPr lang="en-US" dirty="0"/>
          </a:p>
          <a:p>
            <a:pPr marL="0" indent="0">
              <a:buNone/>
            </a:pPr>
            <a:r>
              <a:rPr lang="tr-TR" dirty="0"/>
              <a:t>      </a:t>
            </a:r>
            <a:r>
              <a:rPr lang="tr-TR" dirty="0" err="1"/>
              <a:t>Serial.print</a:t>
            </a:r>
            <a:r>
              <a:rPr lang="tr-TR" dirty="0"/>
              <a:t>("</a:t>
            </a:r>
            <a:r>
              <a:rPr lang="tr-TR" dirty="0" err="1"/>
              <a:t>joystick_x</a:t>
            </a:r>
            <a:r>
              <a:rPr lang="tr-TR" dirty="0"/>
              <a:t> </a:t>
            </a:r>
            <a:r>
              <a:rPr lang="tr-TR" dirty="0" err="1"/>
              <a:t>valueread</a:t>
            </a:r>
            <a:r>
              <a:rPr lang="tr-TR" dirty="0"/>
              <a:t> = ");</a:t>
            </a:r>
            <a:endParaRPr lang="en-US" dirty="0"/>
          </a:p>
          <a:p>
            <a:pPr marL="0" indent="0">
              <a:buNone/>
            </a:pPr>
            <a:r>
              <a:rPr lang="tr-TR" dirty="0"/>
              <a:t>      </a:t>
            </a:r>
            <a:r>
              <a:rPr lang="tr-TR" dirty="0" err="1"/>
              <a:t>Serial.println</a:t>
            </a:r>
            <a:r>
              <a:rPr lang="tr-TR" dirty="0"/>
              <a:t>(</a:t>
            </a:r>
            <a:r>
              <a:rPr lang="tr-TR" dirty="0" err="1"/>
              <a:t>received_data.joystick_x</a:t>
            </a:r>
            <a:r>
              <a:rPr lang="tr-TR" dirty="0"/>
              <a:t>);</a:t>
            </a:r>
            <a:endParaRPr lang="en-US" dirty="0"/>
          </a:p>
          <a:p>
            <a:pPr marL="0" indent="0">
              <a:buNone/>
            </a:pPr>
            <a:r>
              <a:rPr lang="tr-TR" dirty="0"/>
              <a:t>      </a:t>
            </a:r>
            <a:r>
              <a:rPr lang="tr-TR" dirty="0" err="1"/>
              <a:t>Serial.print</a:t>
            </a:r>
            <a:r>
              <a:rPr lang="tr-TR" dirty="0"/>
              <a:t>("</a:t>
            </a:r>
            <a:r>
              <a:rPr lang="tr-TR" dirty="0" err="1"/>
              <a:t>joystick_y</a:t>
            </a:r>
            <a:r>
              <a:rPr lang="tr-TR" dirty="0"/>
              <a:t> </a:t>
            </a:r>
            <a:r>
              <a:rPr lang="tr-TR" dirty="0" err="1"/>
              <a:t>valueread</a:t>
            </a:r>
            <a:r>
              <a:rPr lang="tr-TR" dirty="0"/>
              <a:t> = ");</a:t>
            </a:r>
            <a:endParaRPr lang="en-US" dirty="0"/>
          </a:p>
          <a:p>
            <a:pPr marL="0" indent="0">
              <a:buNone/>
            </a:pPr>
            <a:r>
              <a:rPr lang="tr-TR" dirty="0"/>
              <a:t>     </a:t>
            </a:r>
            <a:r>
              <a:rPr lang="tr-TR" dirty="0" err="1"/>
              <a:t>Serial.println</a:t>
            </a:r>
            <a:r>
              <a:rPr lang="tr-TR" dirty="0"/>
              <a:t>(</a:t>
            </a:r>
            <a:r>
              <a:rPr lang="tr-TR" dirty="0" err="1"/>
              <a:t>received_data.joystick_y</a:t>
            </a:r>
            <a:r>
              <a:rPr lang="tr-TR" dirty="0"/>
              <a:t>);</a:t>
            </a:r>
            <a:endParaRPr lang="en-US" dirty="0"/>
          </a:p>
          <a:p>
            <a:pPr marL="0" indent="0">
              <a:buNone/>
            </a:pPr>
            <a:r>
              <a:rPr lang="tr-TR" dirty="0"/>
              <a:t>      </a:t>
            </a:r>
            <a:r>
              <a:rPr lang="tr-TR" dirty="0" err="1"/>
              <a:t>if</a:t>
            </a:r>
            <a:r>
              <a:rPr lang="tr-TR" dirty="0"/>
              <a:t>(</a:t>
            </a:r>
            <a:r>
              <a:rPr lang="tr-TR" dirty="0" err="1"/>
              <a:t>received_data.joystick_x</a:t>
            </a:r>
            <a:r>
              <a:rPr lang="tr-TR" dirty="0"/>
              <a:t>&gt;=135){</a:t>
            </a:r>
            <a:endParaRPr lang="en-US" dirty="0"/>
          </a:p>
          <a:p>
            <a:pPr marL="0" indent="0">
              <a:buNone/>
            </a:pPr>
            <a:r>
              <a:rPr lang="tr-TR" dirty="0"/>
              <a:t>        </a:t>
            </a:r>
            <a:r>
              <a:rPr lang="tr-TR" dirty="0" err="1"/>
              <a:t>digitalWrite</a:t>
            </a:r>
            <a:r>
              <a:rPr lang="tr-TR" dirty="0"/>
              <a:t>(</a:t>
            </a:r>
            <a:r>
              <a:rPr lang="tr-TR" dirty="0" err="1"/>
              <a:t>right_motor_forward,LOW</a:t>
            </a:r>
            <a:r>
              <a:rPr lang="tr-TR" dirty="0"/>
              <a:t>);</a:t>
            </a:r>
            <a:endParaRPr lang="en-US" dirty="0"/>
          </a:p>
          <a:p>
            <a:pPr marL="0" indent="0">
              <a:buNone/>
            </a:pPr>
            <a:r>
              <a:rPr lang="tr-TR" dirty="0"/>
              <a:t>        </a:t>
            </a:r>
            <a:r>
              <a:rPr lang="tr-TR" dirty="0" err="1"/>
              <a:t>digitalWrite</a:t>
            </a:r>
            <a:r>
              <a:rPr lang="tr-TR" dirty="0"/>
              <a:t>(</a:t>
            </a:r>
            <a:r>
              <a:rPr lang="tr-TR" dirty="0" err="1"/>
              <a:t>right_motor_backward,HIGH</a:t>
            </a:r>
            <a:r>
              <a:rPr lang="tr-TR" dirty="0"/>
              <a:t>);</a:t>
            </a:r>
            <a:endParaRPr lang="en-US" dirty="0"/>
          </a:p>
          <a:p>
            <a:pPr marL="0" indent="0">
              <a:buNone/>
            </a:pPr>
            <a:r>
              <a:rPr lang="tr-TR" dirty="0"/>
              <a:t>        </a:t>
            </a:r>
            <a:r>
              <a:rPr lang="tr-TR" dirty="0" err="1"/>
              <a:t>digitalWrite</a:t>
            </a:r>
            <a:r>
              <a:rPr lang="tr-TR" dirty="0"/>
              <a:t>(</a:t>
            </a:r>
            <a:r>
              <a:rPr lang="tr-TR" dirty="0" err="1"/>
              <a:t>left_motor_forward,LOW</a:t>
            </a:r>
            <a:r>
              <a:rPr lang="tr-TR" dirty="0"/>
              <a:t>);</a:t>
            </a:r>
            <a:endParaRPr lang="en-US" dirty="0"/>
          </a:p>
          <a:p>
            <a:pPr marL="0" indent="0">
              <a:buNone/>
            </a:pPr>
            <a:r>
              <a:rPr lang="tr-TR" dirty="0"/>
              <a:t>        </a:t>
            </a:r>
            <a:r>
              <a:rPr lang="tr-TR" dirty="0" err="1"/>
              <a:t>digitalWrite</a:t>
            </a:r>
            <a:r>
              <a:rPr lang="tr-TR" dirty="0"/>
              <a:t>(</a:t>
            </a:r>
            <a:r>
              <a:rPr lang="tr-TR" dirty="0" err="1"/>
              <a:t>left_motor_backward,HIGH</a:t>
            </a:r>
            <a:r>
              <a:rPr lang="tr-TR" dirty="0"/>
              <a:t>);</a:t>
            </a:r>
            <a:endParaRPr lang="en-US" dirty="0"/>
          </a:p>
          <a:p>
            <a:pPr marL="0" indent="0">
              <a:buNone/>
            </a:pPr>
            <a:r>
              <a:rPr lang="tr-TR" dirty="0"/>
              <a:t> </a:t>
            </a:r>
            <a:endParaRPr lang="en-US" dirty="0"/>
          </a:p>
          <a:p>
            <a:pPr marL="0" indent="0">
              <a:buNone/>
            </a:pPr>
            <a:r>
              <a:rPr lang="tr-TR" dirty="0"/>
              <a:t>      }</a:t>
            </a:r>
            <a:endParaRPr lang="en-US" dirty="0"/>
          </a:p>
          <a:p>
            <a:pPr marL="0" indent="0">
              <a:buNone/>
            </a:pPr>
            <a:r>
              <a:rPr lang="tr-TR" dirty="0"/>
              <a:t>      </a:t>
            </a:r>
            <a:r>
              <a:rPr lang="tr-TR" dirty="0" err="1"/>
              <a:t>if</a:t>
            </a:r>
            <a:r>
              <a:rPr lang="tr-TR" dirty="0"/>
              <a:t>(</a:t>
            </a:r>
            <a:r>
              <a:rPr lang="tr-TR" dirty="0" err="1"/>
              <a:t>received_data.joystick_x</a:t>
            </a:r>
            <a:r>
              <a:rPr lang="tr-TR" dirty="0"/>
              <a:t>&lt;=125){</a:t>
            </a:r>
            <a:endParaRPr lang="en-US" dirty="0"/>
          </a:p>
        </p:txBody>
      </p:sp>
    </p:spTree>
    <p:extLst>
      <p:ext uri="{BB962C8B-B14F-4D97-AF65-F5344CB8AC3E}">
        <p14:creationId xmlns:p14="http://schemas.microsoft.com/office/powerpoint/2010/main" val="235287118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25000" lnSpcReduction="20000"/>
          </a:bodyPr>
          <a:lstStyle/>
          <a:p>
            <a:pPr marL="0" indent="0">
              <a:buNone/>
            </a:pPr>
            <a:r>
              <a:rPr lang="tr-TR" sz="3200" dirty="0" err="1"/>
              <a:t>digitalWrite</a:t>
            </a:r>
            <a:r>
              <a:rPr lang="tr-TR" sz="3200" dirty="0"/>
              <a:t>(</a:t>
            </a:r>
            <a:r>
              <a:rPr lang="tr-TR" sz="3200" dirty="0" err="1"/>
              <a:t>right_motor_forward,HIGH</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right_motor_backward,LOW</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left_motor_forward,HIGH</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left_motor_backward,LOW</a:t>
            </a:r>
            <a:r>
              <a:rPr lang="tr-TR" sz="3200" dirty="0"/>
              <a:t>);</a:t>
            </a:r>
            <a:endParaRPr lang="en-US" sz="3200" dirty="0"/>
          </a:p>
          <a:p>
            <a:pPr marL="0" indent="0">
              <a:buNone/>
            </a:pPr>
            <a:r>
              <a:rPr lang="tr-TR" sz="3200" dirty="0"/>
              <a:t>       </a:t>
            </a:r>
            <a:endParaRPr lang="en-US" sz="3200" dirty="0"/>
          </a:p>
          <a:p>
            <a:pPr marL="0" indent="0">
              <a:buNone/>
            </a:pPr>
            <a:r>
              <a:rPr lang="tr-TR" sz="3200" dirty="0"/>
              <a:t>      }</a:t>
            </a:r>
            <a:endParaRPr lang="en-US" sz="3200" dirty="0"/>
          </a:p>
          <a:p>
            <a:pPr marL="0" indent="0">
              <a:buNone/>
            </a:pPr>
            <a:r>
              <a:rPr lang="tr-TR" sz="3200" dirty="0"/>
              <a:t> </a:t>
            </a:r>
            <a:endParaRPr lang="en-US" sz="3200" dirty="0"/>
          </a:p>
          <a:p>
            <a:pPr marL="0" indent="0">
              <a:buNone/>
            </a:pPr>
            <a:r>
              <a:rPr lang="tr-TR" sz="3200" dirty="0"/>
              <a:t>      </a:t>
            </a:r>
            <a:r>
              <a:rPr lang="tr-TR" sz="3200" dirty="0" err="1"/>
              <a:t>if</a:t>
            </a:r>
            <a:r>
              <a:rPr lang="tr-TR" sz="3200" dirty="0"/>
              <a:t>(</a:t>
            </a:r>
            <a:r>
              <a:rPr lang="tr-TR" sz="3200" dirty="0" err="1"/>
              <a:t>received_data.joystick_y</a:t>
            </a:r>
            <a:r>
              <a:rPr lang="tr-TR" sz="3200" dirty="0"/>
              <a:t>&gt;=135 &amp;&amp; </a:t>
            </a:r>
            <a:r>
              <a:rPr lang="tr-TR" sz="3200" dirty="0" err="1"/>
              <a:t>received_data.joystick_x</a:t>
            </a:r>
            <a:r>
              <a:rPr lang="tr-TR" sz="3200" dirty="0"/>
              <a:t>&lt;135 &amp;&amp; </a:t>
            </a:r>
            <a:r>
              <a:rPr lang="tr-TR" sz="3200" dirty="0" err="1"/>
              <a:t>received_data.joystick_x</a:t>
            </a:r>
            <a:r>
              <a:rPr lang="tr-TR" sz="3200" dirty="0"/>
              <a:t>&gt;125){</a:t>
            </a:r>
            <a:endParaRPr lang="en-US" sz="3200" dirty="0"/>
          </a:p>
          <a:p>
            <a:pPr marL="0" indent="0">
              <a:buNone/>
            </a:pPr>
            <a:r>
              <a:rPr lang="tr-TR" sz="3200" dirty="0"/>
              <a:t>        </a:t>
            </a:r>
            <a:r>
              <a:rPr lang="tr-TR" sz="3200" dirty="0" err="1"/>
              <a:t>digitalWrite</a:t>
            </a:r>
            <a:r>
              <a:rPr lang="tr-TR" sz="3200" dirty="0"/>
              <a:t>(</a:t>
            </a:r>
            <a:r>
              <a:rPr lang="tr-TR" sz="3200" dirty="0" err="1"/>
              <a:t>right_motor_forward,HIGH</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right_motor_backward,LOW</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left_motor_forward,LOW</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left_motor_backward,HIGH</a:t>
            </a:r>
            <a:r>
              <a:rPr lang="tr-TR" sz="3200" dirty="0"/>
              <a:t>);</a:t>
            </a:r>
            <a:endParaRPr lang="en-US" sz="3200" dirty="0"/>
          </a:p>
          <a:p>
            <a:pPr marL="0" indent="0">
              <a:buNone/>
            </a:pPr>
            <a:r>
              <a:rPr lang="tr-TR" sz="3200" dirty="0"/>
              <a:t>      }</a:t>
            </a:r>
            <a:endParaRPr lang="en-US" sz="3200" dirty="0"/>
          </a:p>
          <a:p>
            <a:pPr marL="0" indent="0">
              <a:buNone/>
            </a:pPr>
            <a:r>
              <a:rPr lang="tr-TR" sz="3200" dirty="0"/>
              <a:t>      </a:t>
            </a:r>
            <a:r>
              <a:rPr lang="tr-TR" sz="3200" dirty="0" err="1"/>
              <a:t>if</a:t>
            </a:r>
            <a:r>
              <a:rPr lang="tr-TR" sz="3200" dirty="0"/>
              <a:t>(</a:t>
            </a:r>
            <a:r>
              <a:rPr lang="tr-TR" sz="3200" dirty="0" err="1"/>
              <a:t>received_data.joystick_y</a:t>
            </a:r>
            <a:r>
              <a:rPr lang="tr-TR" sz="3200" dirty="0"/>
              <a:t>&lt;=125 &amp;&amp; </a:t>
            </a:r>
            <a:r>
              <a:rPr lang="tr-TR" sz="3200" dirty="0" err="1"/>
              <a:t>received_data.joystick_x</a:t>
            </a:r>
            <a:r>
              <a:rPr lang="tr-TR" sz="3200" dirty="0"/>
              <a:t>&lt;135 &amp;&amp; </a:t>
            </a:r>
            <a:r>
              <a:rPr lang="tr-TR" sz="3200" dirty="0" err="1"/>
              <a:t>received_data.joystick_x</a:t>
            </a:r>
            <a:r>
              <a:rPr lang="tr-TR" sz="3200" dirty="0"/>
              <a:t>&gt;125 ){</a:t>
            </a:r>
            <a:endParaRPr lang="en-US" sz="3200" dirty="0"/>
          </a:p>
          <a:p>
            <a:pPr marL="0" indent="0">
              <a:buNone/>
            </a:pPr>
            <a:r>
              <a:rPr lang="tr-TR" sz="3200" dirty="0"/>
              <a:t>        </a:t>
            </a:r>
            <a:r>
              <a:rPr lang="tr-TR" sz="3200" dirty="0" err="1"/>
              <a:t>digitalWrite</a:t>
            </a:r>
            <a:r>
              <a:rPr lang="tr-TR" sz="3200" dirty="0"/>
              <a:t>(</a:t>
            </a:r>
            <a:r>
              <a:rPr lang="tr-TR" sz="3200" dirty="0" err="1"/>
              <a:t>right_motor_forward,LOW</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right_motor_backward,HIGH</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left_motor_forward,HIGH</a:t>
            </a:r>
            <a:r>
              <a:rPr lang="tr-TR" sz="3200" dirty="0"/>
              <a:t>);</a:t>
            </a:r>
            <a:endParaRPr lang="en-US" sz="3200" dirty="0"/>
          </a:p>
          <a:p>
            <a:pPr marL="0" indent="0">
              <a:buNone/>
            </a:pPr>
            <a:r>
              <a:rPr lang="tr-TR" sz="3200" dirty="0"/>
              <a:t>        </a:t>
            </a:r>
            <a:r>
              <a:rPr lang="tr-TR" sz="3200" dirty="0" err="1"/>
              <a:t>digitalWrite</a:t>
            </a:r>
            <a:r>
              <a:rPr lang="tr-TR" sz="3200" dirty="0"/>
              <a:t>((</a:t>
            </a:r>
            <a:r>
              <a:rPr lang="tr-TR" sz="3200" dirty="0" err="1"/>
              <a:t>left_motor_backward,LOW</a:t>
            </a:r>
            <a:r>
              <a:rPr lang="tr-TR" sz="3200" dirty="0"/>
              <a:t>);</a:t>
            </a:r>
            <a:endParaRPr lang="en-US" sz="3200" dirty="0"/>
          </a:p>
          <a:p>
            <a:pPr marL="0" indent="0">
              <a:buNone/>
            </a:pPr>
            <a:r>
              <a:rPr lang="tr-TR" sz="3200" dirty="0"/>
              <a:t> </a:t>
            </a:r>
            <a:endParaRPr lang="en-US" sz="3200" dirty="0"/>
          </a:p>
          <a:p>
            <a:pPr marL="0" indent="0">
              <a:buNone/>
            </a:pPr>
            <a:r>
              <a:rPr lang="tr-TR" sz="3200" dirty="0"/>
              <a:t>        </a:t>
            </a:r>
            <a:endParaRPr lang="en-US" sz="3200" dirty="0"/>
          </a:p>
          <a:p>
            <a:pPr marL="0" indent="0">
              <a:buNone/>
            </a:pPr>
            <a:r>
              <a:rPr lang="tr-TR" sz="3200" dirty="0"/>
              <a:t>      }</a:t>
            </a:r>
            <a:endParaRPr lang="en-US" sz="3200" dirty="0"/>
          </a:p>
          <a:p>
            <a:endParaRPr lang="en-US" dirty="0"/>
          </a:p>
        </p:txBody>
      </p:sp>
    </p:spTree>
    <p:extLst>
      <p:ext uri="{BB962C8B-B14F-4D97-AF65-F5344CB8AC3E}">
        <p14:creationId xmlns:p14="http://schemas.microsoft.com/office/powerpoint/2010/main" val="42198656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18D29-B80A-406D-BBB5-43C10814C4C6}"/>
              </a:ext>
            </a:extLst>
          </p:cNvPr>
          <p:cNvSpPr>
            <a:spLocks noGrp="1"/>
          </p:cNvSpPr>
          <p:nvPr>
            <p:ph type="title"/>
          </p:nvPr>
        </p:nvSpPr>
        <p:spPr/>
        <p:txBody>
          <a:bodyPr>
            <a:normAutofit/>
          </a:bodyPr>
          <a:lstStyle/>
          <a:p>
            <a:pPr algn="ctr"/>
            <a:r>
              <a:rPr lang="en-US" sz="5400" dirty="0"/>
              <a:t>INTRODUCTION</a:t>
            </a:r>
          </a:p>
        </p:txBody>
      </p:sp>
      <p:sp>
        <p:nvSpPr>
          <p:cNvPr id="3" name="İçerik Yer Tutucusu 2">
            <a:extLst>
              <a:ext uri="{FF2B5EF4-FFF2-40B4-BE49-F238E27FC236}">
                <a16:creationId xmlns:a16="http://schemas.microsoft.com/office/drawing/2014/main" id="{B4647C60-F89B-425A-BF41-CD0584E16722}"/>
              </a:ext>
            </a:extLst>
          </p:cNvPr>
          <p:cNvSpPr>
            <a:spLocks noGrp="1"/>
          </p:cNvSpPr>
          <p:nvPr>
            <p:ph idx="1"/>
          </p:nvPr>
        </p:nvSpPr>
        <p:spPr>
          <a:xfrm>
            <a:off x="677334" y="1699194"/>
            <a:ext cx="8596668" cy="3880773"/>
          </a:xfrm>
        </p:spPr>
        <p:txBody>
          <a:bodyPr>
            <a:normAutofit fontScale="92500" lnSpcReduction="20000"/>
          </a:bodyPr>
          <a:lstStyle/>
          <a:p>
            <a:pPr lvl="0">
              <a:lnSpc>
                <a:spcPct val="80000"/>
              </a:lnSpc>
              <a:spcBef>
                <a:spcPts val="0"/>
              </a:spcBef>
              <a:buSzPts val="1360"/>
              <a:buFont typeface="Noto Sans Symbols"/>
              <a:buChar char="►"/>
            </a:pPr>
            <a:r>
              <a:rPr lang="en-US" dirty="0">
                <a:solidFill>
                  <a:srgbClr val="404040"/>
                </a:solidFill>
                <a:ea typeface="Trebuchet MS"/>
                <a:cs typeface="Trebuchet MS"/>
                <a:sym typeface="Trebuchet MS"/>
              </a:rPr>
              <a:t>What is the purpose of the project ?</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Expression of the project.</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Flow chart</a:t>
            </a:r>
            <a:r>
              <a:rPr lang="en-US" dirty="0" smtClean="0">
                <a:solidFill>
                  <a:srgbClr val="404040"/>
                </a:solidFill>
                <a:ea typeface="Trebuchet MS"/>
                <a:cs typeface="Trebuchet MS"/>
                <a:sym typeface="Trebuchet MS"/>
              </a:rPr>
              <a:t>.</a:t>
            </a:r>
            <a:endParaRPr lang="tr-TR" dirty="0" smtClean="0">
              <a:solidFill>
                <a:srgbClr val="404040"/>
              </a:solidFill>
              <a:ea typeface="Trebuchet MS"/>
              <a:cs typeface="Trebuchet MS"/>
              <a:sym typeface="Trebuchet MS"/>
            </a:endParaRPr>
          </a:p>
          <a:p>
            <a:pPr>
              <a:lnSpc>
                <a:spcPct val="80000"/>
              </a:lnSpc>
              <a:buSzPts val="1360"/>
              <a:buFont typeface="Noto Sans Symbols"/>
              <a:buChar char="►"/>
            </a:pPr>
            <a:r>
              <a:rPr lang="en-US" dirty="0">
                <a:solidFill>
                  <a:srgbClr val="404040"/>
                </a:solidFill>
                <a:ea typeface="Trebuchet MS"/>
                <a:cs typeface="Trebuchet MS"/>
                <a:sym typeface="Trebuchet MS"/>
              </a:rPr>
              <a:t>Equipment’s list</a:t>
            </a:r>
            <a:r>
              <a:rPr lang="en-US" dirty="0" smtClean="0">
                <a:solidFill>
                  <a:srgbClr val="404040"/>
                </a:solidFill>
                <a:ea typeface="Trebuchet MS"/>
                <a:cs typeface="Trebuchet MS"/>
                <a:sym typeface="Trebuchet MS"/>
              </a:rPr>
              <a:t>.</a:t>
            </a:r>
            <a:endParaRPr lang="tr-TR" dirty="0" smtClean="0">
              <a:solidFill>
                <a:srgbClr val="404040"/>
              </a:solidFill>
              <a:ea typeface="Trebuchet MS"/>
              <a:cs typeface="Trebuchet MS"/>
              <a:sym typeface="Trebuchet MS"/>
            </a:endParaRPr>
          </a:p>
          <a:p>
            <a:pPr lvl="0">
              <a:lnSpc>
                <a:spcPct val="80000"/>
              </a:lnSpc>
              <a:buSzPts val="1360"/>
              <a:buFont typeface="Noto Sans Symbols"/>
              <a:buChar char="►"/>
            </a:pPr>
            <a:r>
              <a:rPr lang="en-US" dirty="0"/>
              <a:t>How it’s made </a:t>
            </a:r>
            <a:r>
              <a:rPr lang="en-US" dirty="0" smtClean="0"/>
              <a:t>?</a:t>
            </a:r>
            <a:endParaRPr lang="en-US" dirty="0">
              <a:solidFill>
                <a:srgbClr val="404040"/>
              </a:solidFill>
              <a:ea typeface="Trebuchet MS"/>
              <a:cs typeface="Trebuchet MS"/>
              <a:sym typeface="Trebuchet MS"/>
            </a:endParaRPr>
          </a:p>
          <a:p>
            <a:pPr lvl="0">
              <a:lnSpc>
                <a:spcPct val="80000"/>
              </a:lnSpc>
              <a:buSzPts val="1360"/>
              <a:buFont typeface="Noto Sans Symbols"/>
              <a:buChar char="►"/>
            </a:pPr>
            <a:r>
              <a:rPr lang="en-US" dirty="0" smtClean="0">
                <a:solidFill>
                  <a:srgbClr val="404040"/>
                </a:solidFill>
                <a:ea typeface="Trebuchet MS"/>
                <a:cs typeface="Trebuchet MS"/>
                <a:sym typeface="Trebuchet MS"/>
              </a:rPr>
              <a:t>Ports </a:t>
            </a:r>
            <a:r>
              <a:rPr lang="en-US" dirty="0">
                <a:solidFill>
                  <a:srgbClr val="404040"/>
                </a:solidFill>
                <a:ea typeface="Trebuchet MS"/>
                <a:cs typeface="Trebuchet MS"/>
                <a:sym typeface="Trebuchet MS"/>
              </a:rPr>
              <a:t>and connections.</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Software Codes.</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Vehicle Info</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Test Video</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Gantt chart.</a:t>
            </a:r>
            <a:endParaRPr lang="en-US" dirty="0"/>
          </a:p>
          <a:p>
            <a:pPr lvl="0">
              <a:lnSpc>
                <a:spcPct val="80000"/>
              </a:lnSpc>
              <a:buSzPts val="1360"/>
              <a:buFont typeface="Noto Sans Symbols"/>
              <a:buChar char="►"/>
            </a:pPr>
            <a:r>
              <a:rPr lang="en-US" dirty="0">
                <a:solidFill>
                  <a:srgbClr val="404040"/>
                </a:solidFill>
                <a:ea typeface="Trebuchet MS"/>
                <a:cs typeface="Trebuchet MS"/>
                <a:sym typeface="Trebuchet MS"/>
              </a:rPr>
              <a:t>Prices</a:t>
            </a:r>
            <a:r>
              <a:rPr lang="en-US" dirty="0" smtClean="0">
                <a:solidFill>
                  <a:srgbClr val="404040"/>
                </a:solidFill>
                <a:ea typeface="Trebuchet MS"/>
                <a:cs typeface="Trebuchet MS"/>
                <a:sym typeface="Trebuchet MS"/>
              </a:rPr>
              <a:t>.</a:t>
            </a:r>
            <a:endParaRPr lang="tr-TR" dirty="0" smtClean="0">
              <a:solidFill>
                <a:srgbClr val="404040"/>
              </a:solidFill>
              <a:ea typeface="Trebuchet MS"/>
              <a:cs typeface="Trebuchet MS"/>
              <a:sym typeface="Trebuchet MS"/>
            </a:endParaRPr>
          </a:p>
          <a:p>
            <a:pPr>
              <a:lnSpc>
                <a:spcPct val="80000"/>
              </a:lnSpc>
              <a:buSzPts val="1360"/>
              <a:buFont typeface="Noto Sans Symbols"/>
              <a:buChar char="►"/>
            </a:pPr>
            <a:r>
              <a:rPr lang="en-US" dirty="0" smtClean="0"/>
              <a:t>Conclusion</a:t>
            </a:r>
            <a:endParaRPr lang="en-US" dirty="0">
              <a:solidFill>
                <a:srgbClr val="404040"/>
              </a:solidFill>
              <a:ea typeface="Trebuchet MS"/>
              <a:cs typeface="Trebuchet MS"/>
              <a:sym typeface="Trebuchet MS"/>
            </a:endParaRPr>
          </a:p>
          <a:p>
            <a:pPr lvl="0">
              <a:lnSpc>
                <a:spcPct val="80000"/>
              </a:lnSpc>
              <a:buSzPts val="1360"/>
              <a:buFont typeface="Noto Sans Symbols"/>
              <a:buChar char="►"/>
            </a:pPr>
            <a:r>
              <a:rPr lang="en-US" dirty="0" smtClean="0">
                <a:solidFill>
                  <a:srgbClr val="404040"/>
                </a:solidFill>
                <a:ea typeface="Trebuchet MS"/>
                <a:cs typeface="Trebuchet MS"/>
                <a:sym typeface="Trebuchet MS"/>
              </a:rPr>
              <a:t>References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5343981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normAutofit fontScale="92500" lnSpcReduction="10000"/>
          </a:bodyPr>
          <a:lstStyle/>
          <a:p>
            <a:pPr marL="0" indent="0">
              <a:buNone/>
            </a:pPr>
            <a:r>
              <a:rPr lang="tr-TR" dirty="0"/>
              <a:t> </a:t>
            </a:r>
            <a:r>
              <a:rPr lang="tr-TR" dirty="0" err="1"/>
              <a:t>if</a:t>
            </a:r>
            <a:r>
              <a:rPr lang="tr-TR" dirty="0"/>
              <a:t> </a:t>
            </a:r>
            <a:r>
              <a:rPr lang="tr-TR" dirty="0" err="1"/>
              <a:t>received_data.joystick_x</a:t>
            </a:r>
            <a:r>
              <a:rPr lang="tr-TR" dirty="0"/>
              <a:t>&gt;125 &amp;&amp; </a:t>
            </a:r>
            <a:r>
              <a:rPr lang="tr-TR" dirty="0" err="1"/>
              <a:t>received_data.joystick_x</a:t>
            </a:r>
            <a:r>
              <a:rPr lang="tr-TR" dirty="0"/>
              <a:t>&lt;135 &amp;&amp; </a:t>
            </a:r>
            <a:r>
              <a:rPr lang="tr-TR" dirty="0" err="1"/>
              <a:t>received_data.joystick_y</a:t>
            </a:r>
            <a:r>
              <a:rPr lang="tr-TR" dirty="0"/>
              <a:t>&gt;125 &amp;&amp; </a:t>
            </a:r>
            <a:r>
              <a:rPr lang="tr-TR" dirty="0" err="1"/>
              <a:t>received_data.joystick_y</a:t>
            </a:r>
            <a:r>
              <a:rPr lang="tr-TR" dirty="0"/>
              <a:t>&lt;135){</a:t>
            </a:r>
            <a:endParaRPr lang="en-US" dirty="0"/>
          </a:p>
          <a:p>
            <a:pPr marL="0" indent="0">
              <a:buNone/>
            </a:pPr>
            <a:r>
              <a:rPr lang="tr-TR" dirty="0"/>
              <a:t>         </a:t>
            </a:r>
            <a:r>
              <a:rPr lang="tr-TR" dirty="0" err="1"/>
              <a:t>digitalWrite</a:t>
            </a:r>
            <a:r>
              <a:rPr lang="tr-TR" dirty="0"/>
              <a:t>(</a:t>
            </a:r>
            <a:r>
              <a:rPr lang="tr-TR" dirty="0" err="1"/>
              <a:t>right_motor_forward,LOW</a:t>
            </a:r>
            <a:r>
              <a:rPr lang="tr-TR" dirty="0"/>
              <a:t>);</a:t>
            </a:r>
            <a:endParaRPr lang="en-US" dirty="0"/>
          </a:p>
          <a:p>
            <a:pPr marL="0" indent="0">
              <a:buNone/>
            </a:pPr>
            <a:r>
              <a:rPr lang="tr-TR" dirty="0"/>
              <a:t>        </a:t>
            </a:r>
            <a:r>
              <a:rPr lang="tr-TR" dirty="0" err="1"/>
              <a:t>digitalWrite</a:t>
            </a:r>
            <a:r>
              <a:rPr lang="tr-TR" dirty="0"/>
              <a:t>(</a:t>
            </a:r>
            <a:r>
              <a:rPr lang="tr-TR" dirty="0" err="1"/>
              <a:t>right_motor_backward,LOW</a:t>
            </a:r>
            <a:r>
              <a:rPr lang="tr-TR" dirty="0"/>
              <a:t>);</a:t>
            </a:r>
            <a:endParaRPr lang="en-US" dirty="0"/>
          </a:p>
          <a:p>
            <a:pPr marL="0" indent="0">
              <a:buNone/>
            </a:pPr>
            <a:r>
              <a:rPr lang="tr-TR" dirty="0"/>
              <a:t>        </a:t>
            </a:r>
            <a:r>
              <a:rPr lang="tr-TR" dirty="0" err="1"/>
              <a:t>digitalWrite</a:t>
            </a:r>
            <a:r>
              <a:rPr lang="tr-TR" dirty="0"/>
              <a:t>(</a:t>
            </a:r>
            <a:r>
              <a:rPr lang="tr-TR" dirty="0" err="1"/>
              <a:t>left_motor_forward,LOW</a:t>
            </a:r>
            <a:r>
              <a:rPr lang="tr-TR" dirty="0"/>
              <a:t>);</a:t>
            </a:r>
            <a:endParaRPr lang="en-US" dirty="0"/>
          </a:p>
          <a:p>
            <a:pPr marL="0" indent="0">
              <a:buNone/>
            </a:pPr>
            <a:r>
              <a:rPr lang="tr-TR" dirty="0"/>
              <a:t>        </a:t>
            </a:r>
            <a:r>
              <a:rPr lang="tr-TR" dirty="0" err="1"/>
              <a:t>digitalWrite</a:t>
            </a:r>
            <a:r>
              <a:rPr lang="tr-TR" dirty="0"/>
              <a:t>(</a:t>
            </a:r>
            <a:r>
              <a:rPr lang="tr-TR" dirty="0" err="1"/>
              <a:t>left_motor_backward,LOW</a:t>
            </a:r>
            <a:r>
              <a:rPr lang="tr-TR" dirty="0" smtClean="0"/>
              <a:t>);</a:t>
            </a:r>
          </a:p>
          <a:p>
            <a:pPr marL="0" indent="0">
              <a:buNone/>
            </a:pPr>
            <a:r>
              <a:rPr lang="tr-TR" dirty="0"/>
              <a:t> }</a:t>
            </a:r>
            <a:endParaRPr lang="en-US" dirty="0"/>
          </a:p>
          <a:p>
            <a:pPr marL="0" indent="0">
              <a:buNone/>
            </a:pPr>
            <a:r>
              <a:rPr lang="tr-TR" dirty="0"/>
              <a:t>    }</a:t>
            </a:r>
            <a:endParaRPr lang="en-US" dirty="0"/>
          </a:p>
          <a:p>
            <a:pPr marL="0" indent="0">
              <a:buNone/>
            </a:pPr>
            <a:r>
              <a:rPr lang="tr-TR" dirty="0"/>
              <a:t>  }</a:t>
            </a:r>
            <a:endParaRPr lang="en-US" dirty="0"/>
          </a:p>
          <a:p>
            <a:pPr marL="0" indent="0">
              <a:buNone/>
            </a:pPr>
            <a:r>
              <a:rPr lang="tr-TR" dirty="0"/>
              <a:t> </a:t>
            </a:r>
            <a:endParaRPr lang="en-US" dirty="0"/>
          </a:p>
          <a:p>
            <a:pPr marL="0" indent="0">
              <a:buNone/>
            </a:pPr>
            <a:r>
              <a:rPr lang="tr-TR" dirty="0"/>
              <a:t>}</a:t>
            </a:r>
            <a:endParaRPr lang="en-US" dirty="0"/>
          </a:p>
        </p:txBody>
      </p:sp>
    </p:spTree>
    <p:extLst>
      <p:ext uri="{BB962C8B-B14F-4D97-AF65-F5344CB8AC3E}">
        <p14:creationId xmlns:p14="http://schemas.microsoft.com/office/powerpoint/2010/main" val="21654459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t>
            </a:r>
            <a:r>
              <a:rPr lang="tr-TR" dirty="0" smtClean="0"/>
              <a:t>                 </a:t>
            </a:r>
            <a:r>
              <a:rPr lang="tr-TR" dirty="0" err="1" smtClean="0"/>
              <a:t>Vehicle</a:t>
            </a:r>
            <a:r>
              <a:rPr lang="tr-TR" dirty="0" smtClean="0"/>
              <a:t> </a:t>
            </a:r>
            <a:r>
              <a:rPr lang="tr-TR" dirty="0" err="1" smtClean="0"/>
              <a:t>Info</a:t>
            </a:r>
            <a:endParaRPr lang="en-US" dirty="0"/>
          </a:p>
        </p:txBody>
      </p:sp>
      <p:sp>
        <p:nvSpPr>
          <p:cNvPr id="3" name="İçerik Yer Tutucusu 2"/>
          <p:cNvSpPr>
            <a:spLocks noGrp="1"/>
          </p:cNvSpPr>
          <p:nvPr>
            <p:ph idx="1"/>
          </p:nvPr>
        </p:nvSpPr>
        <p:spPr/>
        <p:txBody>
          <a:bodyPr>
            <a:normAutofit fontScale="92500" lnSpcReduction="20000"/>
          </a:bodyPr>
          <a:lstStyle/>
          <a:p>
            <a:pPr marL="0" lvl="0" indent="0">
              <a:lnSpc>
                <a:spcPct val="107000"/>
              </a:lnSpc>
              <a:spcBef>
                <a:spcPts val="0"/>
              </a:spcBef>
              <a:buClr>
                <a:schemeClr val="dk1"/>
              </a:buClr>
              <a:buSzPts val="1800"/>
              <a:buNone/>
            </a:pPr>
            <a:r>
              <a:rPr lang="en-US" dirty="0">
                <a:solidFill>
                  <a:schemeClr val="dk1"/>
                </a:solidFill>
                <a:latin typeface="Calibri"/>
                <a:ea typeface="Calibri"/>
                <a:cs typeface="Calibri"/>
                <a:sym typeface="Calibri"/>
              </a:rPr>
              <a:t>Vehicle Weight: 522gr.</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Laden Weight: 722gr.</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Following distance: 10cm</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Obstacle distance: 33cm</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Battery Voltage: 9V DC</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Motor speed: 250 in Arduino (Range: 0-255, it is because of the PWM outputs of Arduino have 8-bit resolution.)</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Max Speed (full battery, </a:t>
            </a:r>
            <a:r>
              <a:rPr lang="en-US" dirty="0" err="1">
                <a:solidFill>
                  <a:schemeClr val="dk1"/>
                </a:solidFill>
                <a:latin typeface="Calibri"/>
                <a:ea typeface="Calibri"/>
                <a:cs typeface="Calibri"/>
                <a:sym typeface="Calibri"/>
              </a:rPr>
              <a:t>unladen</a:t>
            </a:r>
            <a:r>
              <a:rPr lang="en-US" dirty="0">
                <a:solidFill>
                  <a:schemeClr val="dk1"/>
                </a:solidFill>
                <a:latin typeface="Calibri"/>
                <a:ea typeface="Calibri"/>
                <a:cs typeface="Calibri"/>
                <a:sym typeface="Calibri"/>
              </a:rPr>
              <a:t>): 0.55m/s (motor speed set 250)</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Min Speed (full battery, </a:t>
            </a:r>
            <a:r>
              <a:rPr lang="en-US" dirty="0" err="1">
                <a:solidFill>
                  <a:schemeClr val="dk1"/>
                </a:solidFill>
                <a:latin typeface="Calibri"/>
                <a:ea typeface="Calibri"/>
                <a:cs typeface="Calibri"/>
                <a:sym typeface="Calibri"/>
              </a:rPr>
              <a:t>unladen</a:t>
            </a:r>
            <a:r>
              <a:rPr lang="en-US" dirty="0">
                <a:solidFill>
                  <a:schemeClr val="dk1"/>
                </a:solidFill>
                <a:latin typeface="Calibri"/>
                <a:ea typeface="Calibri"/>
                <a:cs typeface="Calibri"/>
                <a:sym typeface="Calibri"/>
              </a:rPr>
              <a:t>): 0.55m/s (motor speed set 250)</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Max Speed (full battery, laden): 0.45m/s (motor speed set 250)</a:t>
            </a:r>
            <a:endParaRPr lang="en-US" dirty="0"/>
          </a:p>
          <a:p>
            <a:pPr marL="0" lvl="0" indent="0">
              <a:lnSpc>
                <a:spcPct val="107000"/>
              </a:lnSpc>
              <a:spcBef>
                <a:spcPts val="800"/>
              </a:spcBef>
              <a:buClr>
                <a:schemeClr val="dk1"/>
              </a:buClr>
              <a:buSzPts val="1800"/>
              <a:buNone/>
            </a:pPr>
            <a:r>
              <a:rPr lang="en-US" dirty="0">
                <a:solidFill>
                  <a:schemeClr val="dk1"/>
                </a:solidFill>
                <a:latin typeface="Calibri"/>
                <a:ea typeface="Calibri"/>
                <a:cs typeface="Calibri"/>
                <a:sym typeface="Calibri"/>
              </a:rPr>
              <a:t>Min Speed (full battery, laden): 0.45m/s (motor speed set 250)</a:t>
            </a:r>
            <a:endParaRPr lang="en-US" dirty="0"/>
          </a:p>
          <a:p>
            <a:pPr marL="0" lvl="0" indent="0">
              <a:lnSpc>
                <a:spcPct val="107000"/>
              </a:lnSpc>
              <a:spcBef>
                <a:spcPts val="800"/>
              </a:spcBef>
              <a:buClr>
                <a:srgbClr val="FF0000"/>
              </a:buClr>
              <a:buSzPts val="1800"/>
              <a:buNone/>
            </a:pPr>
            <a:r>
              <a:rPr lang="en-US" dirty="0">
                <a:solidFill>
                  <a:srgbClr val="FF0000"/>
                </a:solidFill>
                <a:latin typeface="Calibri"/>
                <a:ea typeface="Calibri"/>
                <a:cs typeface="Calibri"/>
                <a:sym typeface="Calibri"/>
              </a:rPr>
              <a:t>All values have been calculated experimentally. Some values are approximate.*</a:t>
            </a:r>
            <a:endParaRPr lang="en-US" dirty="0"/>
          </a:p>
          <a:p>
            <a:endParaRPr lang="en-US" dirty="0"/>
          </a:p>
        </p:txBody>
      </p:sp>
    </p:spTree>
    <p:extLst>
      <p:ext uri="{BB962C8B-B14F-4D97-AF65-F5344CB8AC3E}">
        <p14:creationId xmlns:p14="http://schemas.microsoft.com/office/powerpoint/2010/main" val="220263702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20304331">
            <a:off x="618693" y="3043707"/>
            <a:ext cx="8596668" cy="1320800"/>
          </a:xfrm>
        </p:spPr>
        <p:txBody>
          <a:bodyPr/>
          <a:lstStyle/>
          <a:p>
            <a:r>
              <a:rPr lang="tr-TR" dirty="0" smtClean="0"/>
              <a:t>                       TEST VİDEO</a:t>
            </a:r>
            <a:endParaRPr lang="en-US" dirty="0"/>
          </a:p>
        </p:txBody>
      </p:sp>
      <p:sp>
        <p:nvSpPr>
          <p:cNvPr id="3" name="İçerik Yer Tutucusu 2"/>
          <p:cNvSpPr>
            <a:spLocks noGrp="1"/>
          </p:cNvSpPr>
          <p:nvPr>
            <p:ph idx="1"/>
          </p:nvPr>
        </p:nvSpPr>
        <p:spPr/>
        <p:txBody>
          <a:bodyPr/>
          <a:lstStyle/>
          <a:p>
            <a:endParaRPr lang="en-US"/>
          </a:p>
        </p:txBody>
      </p:sp>
    </p:spTree>
    <p:extLst>
      <p:ext uri="{BB962C8B-B14F-4D97-AF65-F5344CB8AC3E}">
        <p14:creationId xmlns:p14="http://schemas.microsoft.com/office/powerpoint/2010/main" val="21361188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a:xfrm>
            <a:off x="1978102" y="2765426"/>
            <a:ext cx="11122226" cy="5660582"/>
          </a:xfrm>
        </p:spPr>
        <p:txBody>
          <a:bodyPr/>
          <a:lstStyle/>
          <a:p>
            <a:endParaRPr lang="en-US" dirty="0"/>
          </a:p>
        </p:txBody>
      </p:sp>
      <p:pic>
        <p:nvPicPr>
          <p:cNvPr id="7170" name="Picture 2" descr="Adsız tasarı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531" y="609600"/>
            <a:ext cx="7460745" cy="558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8481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1320800"/>
          </a:xfrm>
        </p:spPr>
        <p:txBody>
          <a:bodyPr/>
          <a:lstStyle/>
          <a:p>
            <a:pPr algn="ctr"/>
            <a:r>
              <a:rPr lang="tr-TR" dirty="0"/>
              <a:t>BUDGET OF PROJECT</a:t>
            </a:r>
          </a:p>
        </p:txBody>
      </p:sp>
      <p:sp>
        <p:nvSpPr>
          <p:cNvPr id="3" name="İçerik Yer Tutucusu 2"/>
          <p:cNvSpPr>
            <a:spLocks noGrp="1"/>
          </p:cNvSpPr>
          <p:nvPr>
            <p:ph idx="1"/>
          </p:nvPr>
        </p:nvSpPr>
        <p:spPr>
          <a:xfrm>
            <a:off x="677334" y="1658983"/>
            <a:ext cx="8596668" cy="4382379"/>
          </a:xfrm>
        </p:spPr>
        <p:txBody>
          <a:bodyPr>
            <a:normAutofit/>
          </a:bodyPr>
          <a:lstStyle/>
          <a:p>
            <a:pPr marL="0" indent="0">
              <a:buNone/>
            </a:pPr>
            <a:endParaRPr lang="tr-TR" dirty="0"/>
          </a:p>
          <a:p>
            <a:endParaRPr lang="tr-TR" dirty="0"/>
          </a:p>
          <a:p>
            <a:endParaRPr lang="tr-TR" dirty="0"/>
          </a:p>
          <a:p>
            <a:endParaRPr lang="tr-TR" dirty="0"/>
          </a:p>
          <a:p>
            <a:endParaRPr lang="tr-TR" dirty="0"/>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800" y="1658983"/>
            <a:ext cx="8336814" cy="4162268"/>
          </a:xfrm>
          <a:prstGeom prst="rect">
            <a:avLst/>
          </a:prstGeom>
        </p:spPr>
      </p:pic>
    </p:spTree>
    <p:extLst>
      <p:ext uri="{BB962C8B-B14F-4D97-AF65-F5344CB8AC3E}">
        <p14:creationId xmlns:p14="http://schemas.microsoft.com/office/powerpoint/2010/main" val="13467690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20909098">
            <a:off x="632017" y="3005351"/>
            <a:ext cx="8596668" cy="1320800"/>
          </a:xfrm>
        </p:spPr>
        <p:txBody>
          <a:bodyPr/>
          <a:lstStyle/>
          <a:p>
            <a:r>
              <a:rPr lang="tr-TR" dirty="0" smtClean="0"/>
              <a:t>                      CONCLUSION</a:t>
            </a:r>
            <a:endParaRPr lang="en-US" dirty="0"/>
          </a:p>
        </p:txBody>
      </p:sp>
      <p:sp>
        <p:nvSpPr>
          <p:cNvPr id="3" name="İçerik Yer Tutucusu 2"/>
          <p:cNvSpPr>
            <a:spLocks noGrp="1"/>
          </p:cNvSpPr>
          <p:nvPr>
            <p:ph idx="1"/>
          </p:nvPr>
        </p:nvSpPr>
        <p:spPr/>
        <p:txBody>
          <a:bodyPr>
            <a:normAutofit fontScale="92500" lnSpcReduction="10000"/>
          </a:bodyPr>
          <a:lstStyle/>
          <a:p>
            <a:endParaRPr lang="tr-TR" dirty="0" smtClean="0"/>
          </a:p>
          <a:p>
            <a:endParaRPr lang="tr-TR" dirty="0"/>
          </a:p>
          <a:p>
            <a:endParaRPr lang="tr-TR" dirty="0" smtClean="0"/>
          </a:p>
          <a:p>
            <a:endParaRPr lang="tr-TR" dirty="0"/>
          </a:p>
          <a:p>
            <a:endParaRPr lang="tr-TR" dirty="0" smtClean="0"/>
          </a:p>
          <a:p>
            <a:r>
              <a:rPr lang="en-US" dirty="0"/>
              <a:t>Communication systems play an important role in maintaining communication between people or organizations or institutions, or even in getting people to receive entertainment programs or news or other television or radio broadcasting programs through wired or wireless communication systems. Similarly, in this project I made a wirelessly controlled robot that is controlled using radio frequency technology with Arduino. By realizing this project, this system essentially wanted to help people who want to control indoor air quality with an affordable budget and ease of use.</a:t>
            </a:r>
          </a:p>
          <a:p>
            <a:endParaRPr lang="en-US" dirty="0"/>
          </a:p>
        </p:txBody>
      </p:sp>
    </p:spTree>
    <p:extLst>
      <p:ext uri="{BB962C8B-B14F-4D97-AF65-F5344CB8AC3E}">
        <p14:creationId xmlns:p14="http://schemas.microsoft.com/office/powerpoint/2010/main" val="85346706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REFFERENCES</a:t>
            </a:r>
          </a:p>
        </p:txBody>
      </p:sp>
      <p:sp>
        <p:nvSpPr>
          <p:cNvPr id="3" name="İçerik Yer Tutucusu 2"/>
          <p:cNvSpPr>
            <a:spLocks noGrp="1"/>
          </p:cNvSpPr>
          <p:nvPr>
            <p:ph idx="1"/>
          </p:nvPr>
        </p:nvSpPr>
        <p:spPr/>
        <p:txBody>
          <a:bodyPr/>
          <a:lstStyle/>
          <a:p>
            <a:r>
              <a:rPr lang="en-US" dirty="0"/>
              <a:t>https://maker.pro/custom/tutorial/how-to-make-a-radio-controlled-robot-introduction-to-rf-modules</a:t>
            </a:r>
          </a:p>
          <a:p>
            <a:r>
              <a:rPr lang="en-US" dirty="0"/>
              <a:t>https://circuitdigest.com/electronic-circuits/rf-controlled-robot-without-microcontroller</a:t>
            </a:r>
          </a:p>
          <a:p>
            <a:r>
              <a:rPr lang="en-US" u="sng" dirty="0">
                <a:hlinkClick r:id="rId2"/>
              </a:rPr>
              <a:t>https://www.efxkits.us/radio-frequency-remote-controlled</a:t>
            </a:r>
            <a:r>
              <a:rPr lang="en-US" u="sng" dirty="0" smtClean="0">
                <a:hlinkClick r:id="rId2"/>
              </a:rPr>
              <a:t>/</a:t>
            </a:r>
            <a:r>
              <a:rPr lang="en-US" dirty="0"/>
              <a:t> </a:t>
            </a:r>
          </a:p>
          <a:p>
            <a:r>
              <a:rPr lang="en-US" u="sng" dirty="0">
                <a:hlinkClick r:id="rId3"/>
              </a:rPr>
              <a:t>https://www.electronicshub.org/rf-controlled-robot-without-microcontroller/</a:t>
            </a:r>
            <a:endParaRPr lang="en-US" dirty="0"/>
          </a:p>
          <a:p>
            <a:endParaRPr lang="tr-TR" dirty="0"/>
          </a:p>
        </p:txBody>
      </p:sp>
    </p:spTree>
    <p:extLst>
      <p:ext uri="{BB962C8B-B14F-4D97-AF65-F5344CB8AC3E}">
        <p14:creationId xmlns:p14="http://schemas.microsoft.com/office/powerpoint/2010/main" val="13763035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US"/>
          </a:p>
        </p:txBody>
      </p:sp>
      <p:sp>
        <p:nvSpPr>
          <p:cNvPr id="3" name="İçerik Yer Tutucusu 2"/>
          <p:cNvSpPr>
            <a:spLocks noGrp="1"/>
          </p:cNvSpPr>
          <p:nvPr>
            <p:ph idx="1"/>
          </p:nvPr>
        </p:nvSpPr>
        <p:spPr/>
        <p:txBody>
          <a:bodyPr/>
          <a:lstStyle/>
          <a:p>
            <a:endParaRPr lang="en-US"/>
          </a:p>
        </p:txBody>
      </p:sp>
      <p:pic>
        <p:nvPicPr>
          <p:cNvPr id="4" name="Google Shape;352;p45" descr="Thank You GIF - Thank You Thanks - Discover &amp; Share GIFs.gif"/>
          <p:cNvPicPr preferRelativeResize="0">
            <a:picLocks noGrp="1"/>
          </p:cNvPicPr>
          <p:nvPr/>
        </p:nvPicPr>
        <p:blipFill rotWithShape="1">
          <a:blip r:embed="rId2">
            <a:alphaModFix/>
          </a:blip>
          <a:srcRect/>
          <a:stretch/>
        </p:blipFill>
        <p:spPr>
          <a:xfrm>
            <a:off x="3139102" y="1270000"/>
            <a:ext cx="4059237" cy="3979862"/>
          </a:xfrm>
          <a:prstGeom prst="rect">
            <a:avLst/>
          </a:prstGeom>
          <a:noFill/>
          <a:ln>
            <a:noFill/>
          </a:ln>
        </p:spPr>
      </p:pic>
    </p:spTree>
    <p:extLst>
      <p:ext uri="{BB962C8B-B14F-4D97-AF65-F5344CB8AC3E}">
        <p14:creationId xmlns:p14="http://schemas.microsoft.com/office/powerpoint/2010/main" val="407518139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47151" y="687977"/>
            <a:ext cx="8596668" cy="1320800"/>
          </a:xfrm>
        </p:spPr>
        <p:txBody>
          <a:bodyPr/>
          <a:lstStyle/>
          <a:p>
            <a:pPr algn="ctr"/>
            <a:r>
              <a:rPr lang="tr-TR" dirty="0"/>
              <a:t>WHAT IS THE </a:t>
            </a:r>
            <a:r>
              <a:rPr lang="tr-TR" dirty="0" smtClean="0"/>
              <a:t>PURPOSE?</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626448">
            <a:off x="2796631" y="2127159"/>
            <a:ext cx="5171712" cy="4067245"/>
          </a:xfrm>
        </p:spPr>
      </p:pic>
    </p:spTree>
    <p:extLst>
      <p:ext uri="{BB962C8B-B14F-4D97-AF65-F5344CB8AC3E}">
        <p14:creationId xmlns:p14="http://schemas.microsoft.com/office/powerpoint/2010/main" val="65951256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44906" y="29241"/>
            <a:ext cx="8596668" cy="1320800"/>
          </a:xfrm>
        </p:spPr>
        <p:txBody>
          <a:bodyPr/>
          <a:lstStyle/>
          <a:p>
            <a:pPr algn="ctr"/>
            <a:r>
              <a:rPr lang="en-US" dirty="0"/>
              <a:t>EXPRESSION OF THE </a:t>
            </a:r>
            <a:r>
              <a:rPr lang="tr-TR" dirty="0"/>
              <a:t>PROJECT</a:t>
            </a:r>
            <a:r>
              <a:rPr lang="en-US" dirty="0"/>
              <a:t> AND </a:t>
            </a:r>
            <a:br>
              <a:rPr lang="en-US" dirty="0"/>
            </a:br>
            <a:r>
              <a:rPr lang="en-US" dirty="0"/>
              <a:t>FLOW CHART</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22" y="1784416"/>
            <a:ext cx="8980952" cy="3876190"/>
          </a:xfrm>
          <a:prstGeom prst="rect">
            <a:avLst/>
          </a:prstGeom>
        </p:spPr>
      </p:pic>
    </p:spTree>
    <p:extLst>
      <p:ext uri="{BB962C8B-B14F-4D97-AF65-F5344CB8AC3E}">
        <p14:creationId xmlns:p14="http://schemas.microsoft.com/office/powerpoint/2010/main" val="131785488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a:t>MATERIALS AND TOOLS</a:t>
            </a:r>
          </a:p>
        </p:txBody>
      </p:sp>
      <p:sp>
        <p:nvSpPr>
          <p:cNvPr id="3" name="İçerik Yer Tutucusu 2"/>
          <p:cNvSpPr>
            <a:spLocks noGrp="1"/>
          </p:cNvSpPr>
          <p:nvPr>
            <p:ph idx="1"/>
          </p:nvPr>
        </p:nvSpPr>
        <p:spPr>
          <a:xfrm>
            <a:off x="231916" y="1533572"/>
            <a:ext cx="4743752" cy="3880773"/>
          </a:xfrm>
        </p:spPr>
        <p:txBody>
          <a:bodyPr/>
          <a:lstStyle/>
          <a:p>
            <a:pPr marL="0" indent="0" fontAlgn="base">
              <a:buNone/>
            </a:pPr>
            <a:r>
              <a:rPr lang="en-US" sz="1600" b="1" dirty="0">
                <a:solidFill>
                  <a:srgbClr val="FFC000"/>
                </a:solidFill>
              </a:rPr>
              <a:t>Components Required for Transmitter Circuit</a:t>
            </a:r>
          </a:p>
          <a:p>
            <a:pPr marL="0" indent="0" fontAlgn="base">
              <a:buNone/>
            </a:pPr>
            <a:endParaRPr lang="tr-TR" dirty="0" smtClean="0"/>
          </a:p>
          <a:p>
            <a:pPr fontAlgn="base"/>
            <a:r>
              <a:rPr lang="en-US" dirty="0" smtClean="0"/>
              <a:t>434 </a:t>
            </a:r>
            <a:r>
              <a:rPr lang="en-US" dirty="0"/>
              <a:t>MHz RF Transmitter Module</a:t>
            </a:r>
          </a:p>
          <a:p>
            <a:pPr fontAlgn="base"/>
            <a:r>
              <a:rPr lang="tr-TR" dirty="0" err="1" smtClean="0"/>
              <a:t>Arduino</a:t>
            </a:r>
            <a:r>
              <a:rPr lang="tr-TR" dirty="0" smtClean="0"/>
              <a:t> UNO</a:t>
            </a:r>
            <a:endParaRPr lang="tr-TR" dirty="0" smtClean="0"/>
          </a:p>
          <a:p>
            <a:pPr fontAlgn="base"/>
            <a:r>
              <a:rPr lang="tr-TR" dirty="0" err="1" smtClean="0"/>
              <a:t>Powerbank</a:t>
            </a:r>
            <a:endParaRPr lang="tr-TR" dirty="0" smtClean="0"/>
          </a:p>
          <a:p>
            <a:pPr fontAlgn="base"/>
            <a:r>
              <a:rPr lang="tr-TR" dirty="0"/>
              <a:t>Joystick x 2</a:t>
            </a:r>
          </a:p>
          <a:p>
            <a:pPr fontAlgn="base"/>
            <a:r>
              <a:rPr lang="tr-TR" dirty="0" err="1" smtClean="0"/>
              <a:t>Antenna</a:t>
            </a:r>
            <a:endParaRPr lang="en-US" dirty="0"/>
          </a:p>
          <a:p>
            <a:pPr fontAlgn="base"/>
            <a:r>
              <a:rPr lang="en-US" dirty="0"/>
              <a:t>Jumper Wires</a:t>
            </a:r>
          </a:p>
          <a:p>
            <a:endParaRPr lang="tr-TR" dirty="0"/>
          </a:p>
          <a:p>
            <a:endParaRPr lang="tr-TR" dirty="0"/>
          </a:p>
          <a:p>
            <a:endParaRPr lang="tr-TR" dirty="0"/>
          </a:p>
          <a:p>
            <a:endParaRPr lang="tr-TR" dirty="0"/>
          </a:p>
        </p:txBody>
      </p:sp>
      <p:sp>
        <p:nvSpPr>
          <p:cNvPr id="6" name="İçerik Yer Tutucusu 2"/>
          <p:cNvSpPr txBox="1">
            <a:spLocks/>
          </p:cNvSpPr>
          <p:nvPr/>
        </p:nvSpPr>
        <p:spPr>
          <a:xfrm>
            <a:off x="7014996" y="1488613"/>
            <a:ext cx="4743752" cy="3880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fontAlgn="base">
              <a:buNone/>
            </a:pPr>
            <a:r>
              <a:rPr lang="en-US" sz="2100" b="1" dirty="0">
                <a:solidFill>
                  <a:srgbClr val="FFC000"/>
                </a:solidFill>
              </a:rPr>
              <a:t>Components Required for Receiver Circuit</a:t>
            </a:r>
          </a:p>
          <a:p>
            <a:pPr marL="0" indent="0" fontAlgn="base">
              <a:buNone/>
            </a:pPr>
            <a:endParaRPr lang="tr-TR" dirty="0" smtClean="0"/>
          </a:p>
          <a:p>
            <a:pPr fontAlgn="base"/>
            <a:r>
              <a:rPr lang="en-US" dirty="0" smtClean="0"/>
              <a:t>434 </a:t>
            </a:r>
            <a:r>
              <a:rPr lang="en-US" dirty="0"/>
              <a:t>MHz RF Receiver Module</a:t>
            </a:r>
          </a:p>
          <a:p>
            <a:pPr fontAlgn="base"/>
            <a:r>
              <a:rPr lang="tr-TR" dirty="0" err="1" smtClean="0"/>
              <a:t>Arduino</a:t>
            </a:r>
            <a:r>
              <a:rPr lang="tr-TR" dirty="0" smtClean="0"/>
              <a:t> UNO</a:t>
            </a:r>
          </a:p>
          <a:p>
            <a:pPr fontAlgn="base"/>
            <a:r>
              <a:rPr lang="en-US" dirty="0" smtClean="0"/>
              <a:t>Motor Driver</a:t>
            </a:r>
            <a:r>
              <a:rPr lang="tr-TR" dirty="0" smtClean="0"/>
              <a:t> </a:t>
            </a:r>
            <a:r>
              <a:rPr lang="tr-TR" dirty="0" err="1" smtClean="0"/>
              <a:t>Module</a:t>
            </a:r>
            <a:endParaRPr lang="tr-TR" dirty="0" smtClean="0"/>
          </a:p>
          <a:p>
            <a:pPr fontAlgn="base"/>
            <a:r>
              <a:rPr lang="en-US" dirty="0" smtClean="0"/>
              <a:t>Small </a:t>
            </a:r>
            <a:r>
              <a:rPr lang="en-US" dirty="0"/>
              <a:t>Geared Motor x 2</a:t>
            </a:r>
          </a:p>
          <a:p>
            <a:pPr fontAlgn="base"/>
            <a:r>
              <a:rPr lang="en-US" dirty="0" smtClean="0"/>
              <a:t>9V Battery</a:t>
            </a:r>
            <a:r>
              <a:rPr lang="tr-TR" dirty="0" smtClean="0"/>
              <a:t> x 2</a:t>
            </a:r>
            <a:endParaRPr lang="en-US" dirty="0"/>
          </a:p>
          <a:p>
            <a:pPr fontAlgn="base"/>
            <a:r>
              <a:rPr lang="en-US" dirty="0" smtClean="0"/>
              <a:t>Robot </a:t>
            </a:r>
            <a:r>
              <a:rPr lang="en-US" dirty="0"/>
              <a:t>Chassis</a:t>
            </a:r>
          </a:p>
          <a:p>
            <a:pPr fontAlgn="base"/>
            <a:r>
              <a:rPr lang="en-US" dirty="0"/>
              <a:t>Jumper Wires</a:t>
            </a:r>
          </a:p>
          <a:p>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911789" y="2855564"/>
            <a:ext cx="5018592" cy="2986281"/>
          </a:xfrm>
          <a:prstGeom prst="rect">
            <a:avLst/>
          </a:prstGeom>
        </p:spPr>
      </p:pic>
      <p:pic>
        <p:nvPicPr>
          <p:cNvPr id="8" name="İçerik Yer Tutucusu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223" y="5872766"/>
            <a:ext cx="1257004" cy="985235"/>
          </a:xfrm>
          <a:prstGeom prst="rect">
            <a:avLst/>
          </a:prstGeom>
        </p:spPr>
      </p:pic>
    </p:spTree>
    <p:extLst>
      <p:ext uri="{BB962C8B-B14F-4D97-AF65-F5344CB8AC3E}">
        <p14:creationId xmlns:p14="http://schemas.microsoft.com/office/powerpoint/2010/main" val="40375836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MATERIALS</a:t>
            </a:r>
            <a:endParaRPr lang="en-US" dirty="0"/>
          </a:p>
        </p:txBody>
      </p:sp>
      <p:sp>
        <p:nvSpPr>
          <p:cNvPr id="3" name="İçerik Yer Tutucusu 2"/>
          <p:cNvSpPr>
            <a:spLocks noGrp="1"/>
          </p:cNvSpPr>
          <p:nvPr>
            <p:ph idx="1"/>
          </p:nvPr>
        </p:nvSpPr>
        <p:spPr/>
        <p:txBody>
          <a:bodyPr/>
          <a:lstStyle/>
          <a:p>
            <a:pPr lvl="0">
              <a:spcBef>
                <a:spcPts val="0"/>
              </a:spcBef>
              <a:buSzPts val="1440"/>
              <a:buFont typeface="Noto Sans Symbols"/>
              <a:buChar char="►"/>
            </a:pPr>
            <a:r>
              <a:rPr lang="en-US" dirty="0">
                <a:solidFill>
                  <a:srgbClr val="404040"/>
                </a:solidFill>
                <a:ea typeface="Trebuchet MS"/>
                <a:cs typeface="Trebuchet MS"/>
                <a:sym typeface="Trebuchet MS"/>
              </a:rPr>
              <a:t>ARDUİNO UNO SİNGLE-BOARD : With Arduino Uno, you can get physical information from various sensors, and you can do various experiments with this information. You can also get an output from stimuli such as motor, LED. A basic programming knowledge is sufficient to control such electronic components by connecting them to the Arduino Uno board.</a:t>
            </a:r>
            <a:endParaRPr lang="en-US" dirty="0"/>
          </a:p>
          <a:p>
            <a:pPr lvl="0" indent="-251459">
              <a:buSzPts val="1440"/>
              <a:buNone/>
            </a:pPr>
            <a:endParaRPr lang="en-US" dirty="0">
              <a:solidFill>
                <a:srgbClr val="404040"/>
              </a:solidFill>
              <a:ea typeface="Trebuchet MS"/>
              <a:cs typeface="Trebuchet MS"/>
              <a:sym typeface="Trebuchet MS"/>
            </a:endParaRPr>
          </a:p>
          <a:p>
            <a:endParaRPr lang="en-US" dirty="0"/>
          </a:p>
        </p:txBody>
      </p:sp>
      <p:pic>
        <p:nvPicPr>
          <p:cNvPr id="4" name="Google Shape;231;p27"/>
          <p:cNvPicPr preferRelativeResize="0"/>
          <p:nvPr/>
        </p:nvPicPr>
        <p:blipFill rotWithShape="1">
          <a:blip r:embed="rId2">
            <a:alphaModFix/>
          </a:blip>
          <a:srcRect/>
          <a:stretch/>
        </p:blipFill>
        <p:spPr>
          <a:xfrm>
            <a:off x="4224270" y="4042914"/>
            <a:ext cx="3274935" cy="1998448"/>
          </a:xfrm>
          <a:prstGeom prst="rect">
            <a:avLst/>
          </a:prstGeom>
          <a:noFill/>
          <a:ln>
            <a:noFill/>
          </a:ln>
        </p:spPr>
      </p:pic>
    </p:spTree>
    <p:extLst>
      <p:ext uri="{BB962C8B-B14F-4D97-AF65-F5344CB8AC3E}">
        <p14:creationId xmlns:p14="http://schemas.microsoft.com/office/powerpoint/2010/main" val="173125543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54370" y="240733"/>
            <a:ext cx="7766936" cy="1646302"/>
          </a:xfrm>
        </p:spPr>
        <p:txBody>
          <a:bodyPr/>
          <a:lstStyle/>
          <a:p>
            <a:r>
              <a:rPr lang="en-US" sz="4000" b="1" dirty="0"/>
              <a:t>RF Transmitter and Receiver</a:t>
            </a:r>
            <a:br>
              <a:rPr lang="en-US" sz="4000" b="1" dirty="0"/>
            </a:br>
            <a:endParaRPr lang="en-US" sz="4000" dirty="0"/>
          </a:p>
        </p:txBody>
      </p:sp>
      <p:sp>
        <p:nvSpPr>
          <p:cNvPr id="3" name="Alt Başlık 2"/>
          <p:cNvSpPr>
            <a:spLocks noGrp="1"/>
          </p:cNvSpPr>
          <p:nvPr>
            <p:ph type="subTitle" idx="1"/>
          </p:nvPr>
        </p:nvSpPr>
        <p:spPr/>
        <p:txBody>
          <a:bodyPr/>
          <a:lstStyle/>
          <a:p>
            <a:endParaRPr lang="en-US"/>
          </a:p>
        </p:txBody>
      </p:sp>
      <p:pic>
        <p:nvPicPr>
          <p:cNvPr id="1026" name="Picture 2" descr="433-PINOUT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2" y="2050916"/>
            <a:ext cx="6168980" cy="366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668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Motor </a:t>
            </a:r>
            <a:r>
              <a:rPr lang="tr-TR" dirty="0" err="1" smtClean="0"/>
              <a:t>Drıver</a:t>
            </a:r>
            <a:r>
              <a:rPr lang="tr-TR" dirty="0" smtClean="0"/>
              <a:t> </a:t>
            </a:r>
            <a:r>
              <a:rPr lang="tr-TR" dirty="0" err="1" smtClean="0"/>
              <a:t>Module</a:t>
            </a:r>
            <a:endParaRPr lang="en-US" dirty="0"/>
          </a:p>
        </p:txBody>
      </p:sp>
      <p:sp>
        <p:nvSpPr>
          <p:cNvPr id="5" name="İçerik Yer Tutucusu 4"/>
          <p:cNvSpPr>
            <a:spLocks noGrp="1"/>
          </p:cNvSpPr>
          <p:nvPr>
            <p:ph idx="1"/>
          </p:nvPr>
        </p:nvSpPr>
        <p:spPr/>
        <p:txBody>
          <a:bodyPr/>
          <a:lstStyle/>
          <a:p>
            <a:r>
              <a:rPr lang="en-US" dirty="0"/>
              <a:t>The Motor Driver is a module for motors that allows you to control the working speed and direction of two motors simultaneously . </a:t>
            </a:r>
            <a:endParaRPr lang="tr-TR" dirty="0"/>
          </a:p>
          <a:p>
            <a:endParaRPr lang="tr-TR" dirty="0" smtClean="0"/>
          </a:p>
          <a:p>
            <a:endParaRPr lang="tr-TR" dirty="0"/>
          </a:p>
          <a:p>
            <a:endParaRPr lang="tr-TR" dirty="0" smtClean="0"/>
          </a:p>
          <a:p>
            <a:endParaRPr lang="tr-TR" dirty="0"/>
          </a:p>
          <a:p>
            <a:endParaRPr lang="tr-TR" dirty="0" smtClean="0"/>
          </a:p>
          <a:p>
            <a:pPr lvl="0"/>
            <a:r>
              <a:rPr lang="en-US" dirty="0">
                <a:solidFill>
                  <a:srgbClr val="404040"/>
                </a:solidFill>
                <a:ea typeface="Trebuchet MS"/>
                <a:cs typeface="Trebuchet MS"/>
                <a:sym typeface="Trebuchet MS"/>
              </a:rPr>
              <a:t>DC MOTOR : DC motor is any of a class of rotary electrical motors that converts direct current electrical</a:t>
            </a:r>
            <a:endParaRPr lang="en-US" dirty="0"/>
          </a:p>
          <a:p>
            <a:endParaRPr lang="tr-TR" dirty="0" smtClean="0"/>
          </a:p>
          <a:p>
            <a:pPr marL="0" indent="0">
              <a:buNone/>
            </a:pPr>
            <a:endParaRPr lang="en-US" dirty="0"/>
          </a:p>
        </p:txBody>
      </p:sp>
      <p:pic>
        <p:nvPicPr>
          <p:cNvPr id="6" name="Resi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170" y="2703617"/>
            <a:ext cx="2834704" cy="2794716"/>
          </a:xfrm>
          <a:prstGeom prst="rect">
            <a:avLst/>
          </a:prstGeom>
        </p:spPr>
      </p:pic>
      <p:pic>
        <p:nvPicPr>
          <p:cNvPr id="7" name="Resi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852" y="5498333"/>
            <a:ext cx="1783557" cy="1122743"/>
          </a:xfrm>
          <a:prstGeom prst="rect">
            <a:avLst/>
          </a:prstGeom>
        </p:spPr>
      </p:pic>
    </p:spTree>
    <p:extLst>
      <p:ext uri="{BB962C8B-B14F-4D97-AF65-F5344CB8AC3E}">
        <p14:creationId xmlns:p14="http://schemas.microsoft.com/office/powerpoint/2010/main" val="289579655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ea typeface="Trebuchet MS"/>
                <a:cs typeface="Trebuchet MS"/>
                <a:sym typeface="Trebuchet MS"/>
              </a:rPr>
              <a:t>HOW IT’S MADE ?</a:t>
            </a:r>
            <a:endParaRPr lang="en-US"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81599" y="2160589"/>
            <a:ext cx="5107111" cy="3007282"/>
          </a:xfrm>
        </p:spPr>
      </p:pic>
      <p:pic>
        <p:nvPicPr>
          <p:cNvPr id="3074" name="Picture 2" descr="WhatsApp Image 2021-05-19 at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704" y="2160589"/>
            <a:ext cx="5198302" cy="300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30144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2883</TotalTime>
  <Words>717</Words>
  <Application>Microsoft Office PowerPoint</Application>
  <PresentationFormat>Geniş ekran</PresentationFormat>
  <Paragraphs>199</Paragraphs>
  <Slides>27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27</vt:i4>
      </vt:variant>
    </vt:vector>
  </HeadingPairs>
  <TitlesOfParts>
    <vt:vector size="34" baseType="lpstr">
      <vt:lpstr>Algerian</vt:lpstr>
      <vt:lpstr>Arial</vt:lpstr>
      <vt:lpstr>Calibri</vt:lpstr>
      <vt:lpstr>Noto Sans Symbols</vt:lpstr>
      <vt:lpstr>Trebuchet MS</vt:lpstr>
      <vt:lpstr>Wingdings 3</vt:lpstr>
      <vt:lpstr>Yüzeyler</vt:lpstr>
      <vt:lpstr>Radio frequency remote controlled wireless robot</vt:lpstr>
      <vt:lpstr>INTRODUCTION</vt:lpstr>
      <vt:lpstr>WHAT IS THE PURPOSE?</vt:lpstr>
      <vt:lpstr>EXPRESSION OF THE PROJECT AND  FLOW CHART</vt:lpstr>
      <vt:lpstr>MATERIALS AND TOOLS</vt:lpstr>
      <vt:lpstr>MATERIALS</vt:lpstr>
      <vt:lpstr>RF Transmitter and Receiver </vt:lpstr>
      <vt:lpstr>Motor Drıver Module</vt:lpstr>
      <vt:lpstr>HOW IT’S MADE ?</vt:lpstr>
      <vt:lpstr>HOW IT’S MADE ?</vt:lpstr>
      <vt:lpstr>HOW IT’S MADE ?</vt:lpstr>
      <vt:lpstr>PORTS AND CONNECTIONS</vt:lpstr>
      <vt:lpstr>SOFTWARE</vt:lpstr>
      <vt:lpstr>PowerPoint Sunusu</vt:lpstr>
      <vt:lpstr>PowerPoint Sunusu</vt:lpstr>
      <vt:lpstr>PowerPoint Sunusu</vt:lpstr>
      <vt:lpstr>PowerPoint Sunusu</vt:lpstr>
      <vt:lpstr>PowerPoint Sunusu</vt:lpstr>
      <vt:lpstr>PowerPoint Sunusu</vt:lpstr>
      <vt:lpstr>PowerPoint Sunusu</vt:lpstr>
      <vt:lpstr>                  Vehicle Info</vt:lpstr>
      <vt:lpstr>                       TEST VİDEO</vt:lpstr>
      <vt:lpstr>PowerPoint Sunusu</vt:lpstr>
      <vt:lpstr>BUDGET OF PROJECT</vt:lpstr>
      <vt:lpstr>                      CONCLUSION</vt:lpstr>
      <vt:lpstr>REFFERENCES</vt:lpstr>
      <vt:lpstr>PowerPoint Sunusu</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off the shopping cart</dc:title>
  <dc:creator>Zozan ASLAN</dc:creator>
  <cp:lastModifiedBy>Windows Kullanıcısı</cp:lastModifiedBy>
  <cp:revision>67</cp:revision>
  <dcterms:created xsi:type="dcterms:W3CDTF">2020-10-30T16:31:51Z</dcterms:created>
  <dcterms:modified xsi:type="dcterms:W3CDTF">2021-06-02T08:40:59Z</dcterms:modified>
</cp:coreProperties>
</file>