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fdc4a245b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8fdc4a245b_7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fdc4a245b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8fdc4a245b_7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fd21a7c7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8fd21a7c7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fd21a7c7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8fd21a7c7a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fd21a7c7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8fd21a7c7a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fd21a7c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8fd21a7c7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fd21a7c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8fd21a7c7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fd21a7c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8fd21a7c7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fd21a7c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8fd21a7c7a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fd21a7c7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8fd21a7c7a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fd21a7c7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8fd21a7c7a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fdc4a245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8fdc4a245b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870857" y="2380343"/>
            <a:ext cx="8873700" cy="27705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Bank Marketing Campaign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11/16/2022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400">
                <a:solidFill>
                  <a:srgbClr val="FF6600"/>
                </a:solidFill>
              </a:rPr>
              <a:t>Exploratory Data </a:t>
            </a:r>
            <a:endParaRPr sz="4400"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400">
                <a:solidFill>
                  <a:srgbClr val="FF6600"/>
                </a:solidFill>
              </a:rPr>
              <a:t>Analysis</a:t>
            </a:r>
            <a:endParaRPr sz="4400"/>
          </a:p>
        </p:txBody>
      </p:sp>
      <p:sp>
        <p:nvSpPr>
          <p:cNvPr id="156" name="Google Shape;156;p22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242875" y="1457325"/>
            <a:ext cx="6015000" cy="4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Less number of students and more number of management and technician customers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Most of married customers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Most customers education levels is secondary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Most customers are not defaulted in past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More than 50% have taken housing loan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Nearly 85% have taken personal loan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Major communication type is cellular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Most of the customers were last contacted in the month of May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Most customers where not contacted in previous month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5025" y="100025"/>
            <a:ext cx="6377124" cy="675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400">
                <a:solidFill>
                  <a:srgbClr val="FF6600"/>
                </a:solidFill>
              </a:rPr>
              <a:t>Exploratory Data </a:t>
            </a:r>
            <a:endParaRPr sz="4400"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400">
                <a:solidFill>
                  <a:srgbClr val="FF6600"/>
                </a:solidFill>
              </a:rPr>
              <a:t>Analysis</a:t>
            </a:r>
            <a:endParaRPr sz="4400"/>
          </a:p>
        </p:txBody>
      </p:sp>
      <p:sp>
        <p:nvSpPr>
          <p:cNvPr id="165" name="Google Shape;165;p23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242875" y="1457325"/>
            <a:ext cx="6015000" cy="49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Management, retire, self-employed, unemployed and students tend to subscribe more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Singles subscribe more than married and divorced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Customers with tertiary level of education will subscribe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Customers with without housing and personal loan tend to subscribe to team deposit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Customers approached by cellular communication have subscribed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Subscription rate is more during start(jan,feb,march,apr) and end of the year(oct,sept,dec)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Customers who subscribed during previous campaign tend to subscribe more.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7001" y="0"/>
            <a:ext cx="601499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ctrTitle"/>
          </p:nvPr>
        </p:nvSpPr>
        <p:spPr>
          <a:xfrm>
            <a:off x="0" y="0"/>
            <a:ext cx="12192000" cy="1268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Exploratory Data Analysis</a:t>
            </a:r>
            <a:endParaRPr sz="3300">
              <a:solidFill>
                <a:srgbClr val="FF6600"/>
              </a:solidFill>
            </a:endParaRPr>
          </a:p>
        </p:txBody>
      </p:sp>
      <p:sp>
        <p:nvSpPr>
          <p:cNvPr id="174" name="Google Shape;174;p24"/>
          <p:cNvSpPr txBox="1"/>
          <p:nvPr>
            <p:ph idx="1" type="subTitle"/>
          </p:nvPr>
        </p:nvSpPr>
        <p:spPr>
          <a:xfrm>
            <a:off x="0" y="1373800"/>
            <a:ext cx="7307100" cy="58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From the correlation matrix, there seems to be strong correlation between the features p_days and previous. We can verify that using hypothesis test.</a:t>
            </a:r>
            <a:endParaRPr sz="2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950" y="1430275"/>
            <a:ext cx="4459250" cy="51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>
                <a:solidFill>
                  <a:srgbClr val="FF6600"/>
                </a:solidFill>
              </a:rPr>
              <a:t>Exploratory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Data Analysis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Summary</a:t>
            </a:r>
            <a:endParaRPr>
              <a:solidFill>
                <a:srgbClr val="FF6600"/>
              </a:solidFill>
            </a:endParaRPr>
          </a:p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6395524" y="0"/>
            <a:ext cx="57966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The following variables showed relationships with the target variable: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housing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age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marital</a:t>
            </a:r>
            <a:r>
              <a:rPr lang="en-US" sz="2800"/>
              <a:t> 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default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education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loan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contact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education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Model Recommendation</a:t>
            </a:r>
            <a:endParaRPr>
              <a:solidFill>
                <a:srgbClr val="FF6600"/>
              </a:solidFill>
            </a:endParaRPr>
          </a:p>
        </p:txBody>
      </p:sp>
      <p:sp>
        <p:nvSpPr>
          <p:cNvPr id="189" name="Google Shape;189;p26"/>
          <p:cNvSpPr txBox="1"/>
          <p:nvPr>
            <p:ph idx="1" type="subTitle"/>
          </p:nvPr>
        </p:nvSpPr>
        <p:spPr>
          <a:xfrm>
            <a:off x="573299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40000"/>
              <a:buNone/>
            </a:pPr>
            <a:r>
              <a:rPr b="1" i="1"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Recommendations for demographics:</a:t>
            </a:r>
            <a:endParaRPr b="1" i="1"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 the age of 23 or middle aged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married customers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individuals who have not defaulted in the past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those who have taken out a personal loan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those who were not contacted the previous month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people with job titles / statuses such as management, retired, self-employed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those with secondary or tertiary education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customers who subscribed during a previous campaign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6600"/>
              </a:buClr>
              <a:buSzPct val="155555"/>
              <a:buNone/>
            </a:pPr>
            <a:r>
              <a:t/>
            </a:r>
            <a:endParaRPr sz="1800"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55555"/>
              <a:buNone/>
            </a:pPr>
            <a:r>
              <a:t/>
            </a:r>
            <a:endParaRPr sz="1800"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Recommended approach</a:t>
            </a:r>
            <a:endParaRPr b="1" i="1"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cellular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during the start or end of the year (October - April)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>
              <a:solidFill>
                <a:srgbClr val="FF6600"/>
              </a:solidFill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>
            <p:ph idx="1" type="subTitle"/>
          </p:nvPr>
        </p:nvSpPr>
        <p:spPr>
          <a:xfrm>
            <a:off x="5152570" y="2481943"/>
            <a:ext cx="555897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/>
              <a:t>Thank You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sz="66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lang="en-US">
                <a:solidFill>
                  <a:srgbClr val="FF6600"/>
                </a:solidFill>
              </a:rPr>
              <a:t>Agenda</a:t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Executive Summary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Problem Statement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Approach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EDA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EDA Summary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Recommendations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>
                <a:solidFill>
                  <a:srgbClr val="FF6600"/>
                </a:solidFill>
              </a:rPr>
              <a:t>Executive Summary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6303025" y="0"/>
            <a:ext cx="52857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b="1" lang="en-US"/>
              <a:t>Background Information: 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/>
              <a:t>Analysis for ABC to provide insight based on customer’s past interactions with previous marketing campaigns.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b="1" lang="en-US"/>
              <a:t>Objective: 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/>
              <a:t>Procure information from Portuguese banking institutions to create a model to </a:t>
            </a:r>
            <a:r>
              <a:rPr lang="en-US"/>
              <a:t>forecast</a:t>
            </a:r>
            <a:r>
              <a:rPr lang="en-US"/>
              <a:t> buying trends in their term deposit product.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>
                <a:solidFill>
                  <a:srgbClr val="FF6600"/>
                </a:solidFill>
              </a:rPr>
              <a:t>Problem Statement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&amp; Approach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6382300" y="0"/>
            <a:ext cx="50478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/>
              <a:t>This analysis will provide insight for the ABC Bank campaign for the term </a:t>
            </a:r>
            <a:r>
              <a:rPr lang="en-US"/>
              <a:t>deposit</a:t>
            </a:r>
            <a:r>
              <a:rPr lang="en-US"/>
              <a:t> product based on the data provided from past marketing campaigns of another Portuguese banking institution. Metrics include customer demographics, banking information, and customer interaction with the previous campaign.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>
                <a:solidFill>
                  <a:srgbClr val="FF6600"/>
                </a:solidFill>
              </a:rPr>
              <a:t>Exploratory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Data Analysis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7307273" y="0"/>
            <a:ext cx="4884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Features present in the dataset: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age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job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marital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education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default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balance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housing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loan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contact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day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month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duration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campaign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pdays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previous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poutcome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y (Target)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Exploratory Data Analysis</a:t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818"/>
              <a:buFont typeface="Calibri"/>
              <a:buNone/>
            </a:pPr>
            <a:r>
              <a:rPr lang="en-US" sz="3300">
                <a:solidFill>
                  <a:srgbClr val="FF6600"/>
                </a:solidFill>
              </a:rPr>
              <a:t>Hypothesis 1</a:t>
            </a:r>
            <a:endParaRPr sz="3300">
              <a:solidFill>
                <a:srgbClr val="FF6600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536375" y="1417575"/>
            <a:ext cx="5287200" cy="4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The correlation value between the numeric columns and the outcome column(y) were evaluated.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Little to no correlation between columns and the outcome other than the duration column.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Moved on to look at correlation between categorical variables and the outcome column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13284" l="16952" r="30465" t="21437"/>
          <a:stretch/>
        </p:blipFill>
        <p:spPr>
          <a:xfrm>
            <a:off x="5896612" y="1417575"/>
            <a:ext cx="6132076" cy="428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6149200" y="5900175"/>
            <a:ext cx="563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Heatmap of correlations between numeric correlations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Exploratory Data Analysis</a:t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818"/>
              <a:buFont typeface="Calibri"/>
              <a:buNone/>
            </a:pPr>
            <a:r>
              <a:rPr lang="en-US" sz="3300">
                <a:solidFill>
                  <a:srgbClr val="FF6600"/>
                </a:solidFill>
              </a:rPr>
              <a:t>Hypothesis 1 </a:t>
            </a:r>
            <a:endParaRPr sz="3300"/>
          </a:p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708800" y="1551675"/>
            <a:ext cx="53829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To investigate the correlations between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categorical variables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a bar chart is used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 figure shows how more people have housing loans for people that don’t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subscribe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and more people don’t have housing loans for people that do subscribe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Chi squared test was run between the variables to check for correlation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Null hypothesis of there is no correlation between the variables is rejected suggesting that the housing variable is an important feature for the model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4">
            <a:alphaModFix/>
          </a:blip>
          <a:srcRect b="24180" l="26610" r="42607" t="42922"/>
          <a:stretch/>
        </p:blipFill>
        <p:spPr>
          <a:xfrm>
            <a:off x="6563450" y="1928946"/>
            <a:ext cx="5382901" cy="323445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6934625" y="5210550"/>
            <a:ext cx="444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figure displays a bar chart of the housing and outcome variables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Exploratory Data Analysis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287" y="1397675"/>
            <a:ext cx="5397425" cy="49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Exploratory Data Analysis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2425" y="0"/>
            <a:ext cx="421957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242875" y="1457325"/>
            <a:ext cx="70503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60% of the individuals are married and there are 12% divorced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individuals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default has a mere 2% ‘Yes’ and the remaining 98% as ‘No’.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56% of the individuals have a housing loan.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last contact day is evenly distributed as seen in the pie chart.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number of people that has been contacted in the month of May is highest with 30% followed by the month of july.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84% of people do not have the personal loan while 16% of individuals do not have the personal loans.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Most of the individuals in the dataset have a blue collar whose percentage is 22% which is followed by management with 21% The technicians take the third spot with 17% and the remaining jobs are distributed with very percentage.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Most of the individuals have secondary education and constitute 55% while 30 % have advance education and the .remaining 16% have primary education.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