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c4a245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8fdc4a245b_7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c4a245b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8fdc4a245b_7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21a7c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8fd21a7c7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fd21a7c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8fd21a7c7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075ec38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a075ec382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075ec38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a075ec382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21a7c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8fd21a7c7a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075ec382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a075ec3826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d21a7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fd21a7c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fd21a7c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8fd21a7c7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fd21a7c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8fd21a7c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fd21a7c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8fd21a7c7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d21a7c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8fd21a7c7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fd21a7c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8fd21a7c7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fdc4a245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fdc4a245b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27705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 Marketing Campaign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11/16/2022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42875" y="1457325"/>
            <a:ext cx="6015000" cy="4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Less number of students and more number of management and technician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married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education levels is secondary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are not defaulted in past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More than 50% have taken housing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Nearly 85% have taken personal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Major communication type is cellular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the customers were last contacted in the month of May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where not contacted in previous month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25" y="100025"/>
            <a:ext cx="6377124" cy="67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242875" y="1457325"/>
            <a:ext cx="6015000" cy="4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Management, retire, self-employed, unemployed and students tend to subscribe more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Singles subscribe more than married and divorced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tertiary level of education will subscribe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without housing and personal loan tend to subscribe to team deposit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approached by cellular communication have subscribed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Subscription rate is more during start(jan,feb,march,apr) and end of the year(oct,sept,dec)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who subscribed during previous campaign tend to subscribe more.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001" y="0"/>
            <a:ext cx="6014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0" y="1373800"/>
            <a:ext cx="73071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From the correlation matrix, there seems to be strong correlation between the features p_days and previous. We can verify that using hypothesis test.</a:t>
            </a:r>
            <a:endParaRPr sz="2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950" y="1430275"/>
            <a:ext cx="4459250" cy="5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Summary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6395524" y="0"/>
            <a:ext cx="5796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The following variables showed relationships with the target variable: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housing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age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marital</a:t>
            </a:r>
            <a:r>
              <a:rPr lang="en-US" sz="2800"/>
              <a:t> 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default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education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loan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contact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education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Random Forest Algorithm Working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0" y="1373800"/>
            <a:ext cx="120099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Step 1: Select random samples from a given data or training set.</a:t>
            </a:r>
            <a:endParaRPr sz="2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Step 2: This algorithm will construct a decision tree for every training data.</a:t>
            </a:r>
            <a:endParaRPr sz="2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Step 3: Voting will take place by averaging the decision tree.</a:t>
            </a:r>
            <a:endParaRPr sz="2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Step 4: Finally, select the most voted prediction result as the final prediction result.</a:t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Random Forest Algorithm Result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0" y="1373800"/>
            <a:ext cx="120099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</a:t>
            </a:r>
            <a:r>
              <a:rPr lang="en-US" sz="3100">
                <a:solidFill>
                  <a:srgbClr val="FF6600"/>
                </a:solidFill>
              </a:rPr>
              <a:t> </a:t>
            </a:r>
            <a:r>
              <a:rPr lang="en-US" sz="2100"/>
              <a:t>The accuracy of the model is 90%. The misclassification rate of the model is 0.1.</a:t>
            </a:r>
            <a:endParaRPr sz="21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3" y="3112588"/>
            <a:ext cx="62198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4463" y="2622050"/>
            <a:ext cx="53054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ctrTitle"/>
          </p:nvPr>
        </p:nvSpPr>
        <p:spPr>
          <a:xfrm>
            <a:off x="0" y="0"/>
            <a:ext cx="39774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Feature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Importance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573299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60" y="0"/>
            <a:ext cx="738442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Model Recommendation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573299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40000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 for demographics: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the age of 23 or middle aged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married customers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individuals who have not defaulted in the past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have taken out a personal loan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were not contacted the previous month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with job titles / statuses such as management, retired, self-employed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with secondary or tertiary education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who subscribed during a previous campaign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Recommended approach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cellular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the start or end of the year (October - April)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/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Executive Summary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6303025" y="0"/>
            <a:ext cx="5285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b="1" lang="en-US"/>
              <a:t>Background Information: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Analysis for ABC to provide insight based on customer’s past interactions with previous marketing campaigns.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/>
              <a:t>Objective: 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/>
              <a:t>Procure information from Portuguese banking institutions to create a model to </a:t>
            </a:r>
            <a:r>
              <a:rPr lang="en-US"/>
              <a:t>forecast</a:t>
            </a:r>
            <a:r>
              <a:rPr lang="en-US"/>
              <a:t> buying trends in their term deposit product.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Problem Statement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&amp; 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6382300" y="0"/>
            <a:ext cx="5047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This analysis will provide insight for the ABC Bank campaign for the term </a:t>
            </a:r>
            <a:r>
              <a:rPr lang="en-US"/>
              <a:t>deposit</a:t>
            </a:r>
            <a:r>
              <a:rPr lang="en-US"/>
              <a:t> product based on the data provided from past marketing campaigns of another Portuguese banking institution. Metrics include customer demographics, banking information, and customer interaction with the previous campaign.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307273" y="0"/>
            <a:ext cx="488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Features present in the dataset: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age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job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marital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education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default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balance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housing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loan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contact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day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month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duration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campaign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pdays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previous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poutcome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y (Target)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36375" y="1417575"/>
            <a:ext cx="52872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correlation value between the numeric columns and the outcome column(y) were evaluated.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Little to no correlation between columns and the outcome other than the duration column.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Moved on to look at correlation between categorical variables and the outcome column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13284" l="16952" r="30465" t="21437"/>
          <a:stretch/>
        </p:blipFill>
        <p:spPr>
          <a:xfrm>
            <a:off x="5896612" y="1417575"/>
            <a:ext cx="6132076" cy="42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149200" y="5900175"/>
            <a:ext cx="56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Heatmap of correlations between numeric correlations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 </a:t>
            </a:r>
            <a:endParaRPr sz="3300"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08800" y="1551675"/>
            <a:ext cx="5382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investigate the correlations between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categorical variables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 bar chart is used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figure shows how more people have housing loans for people that don’t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subscribe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and more people don’t have housing loans for people that do subscribe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Chi squared test was run between the variables to check for correlation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Null hypothesis of there is no correlation between the variables is rejected suggesting that the housing variable is an important feature for the model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24180" l="26610" r="42607" t="42922"/>
          <a:stretch/>
        </p:blipFill>
        <p:spPr>
          <a:xfrm>
            <a:off x="6563450" y="1928946"/>
            <a:ext cx="5382901" cy="323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934625" y="5210550"/>
            <a:ext cx="444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figure displays a bar chart of the housing and outcome variables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287" y="1397675"/>
            <a:ext cx="5397425" cy="4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425" y="0"/>
            <a:ext cx="42195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42875" y="1457325"/>
            <a:ext cx="7050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60% of the individuals are married and there are 12% divorced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individuals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default has a mere 2% ‘Yes’ and the remaining 98% as ‘No’.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56% of the individuals have a housing loan.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last contact day is evenly distributed as seen in the pie chart.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number of people that has been contacted in the month of May is highest with 30% followed by the month of july.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84% of people do not have the personal loan while 16% of individuals do not have the personal loans.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in the dataset have a blue collar whose percentage is 22% which is followed by management with 21% The technicians take the third spot with 17% and the remaining jobs are distributed with very percentage.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have secondary education and constitute 55% while 30 % have advance education and the .remaining 16% have primary education.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