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794" r:id="rId1"/>
  </p:sldMasterIdLst>
  <p:notesMasterIdLst>
    <p:notesMasterId r:id="rId26"/>
  </p:notes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66FF"/>
    <a:srgbClr val="FF99FF"/>
    <a:srgbClr val="366F69"/>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69" d="100"/>
          <a:sy n="69" d="100"/>
        </p:scale>
        <p:origin x="780" y="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BE86B3F-5F2C-42C8-82C1-1BC38CE332FB}" type="datetimeFigureOut">
              <a:rPr lang="en-US" smtClean="0"/>
              <a:t>10/1/2021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D9F288D-89F2-4BB5-8B64-9AFC1E35C47C}" type="slidenum">
              <a:rPr lang="en-US" smtClean="0"/>
              <a:t>‹#›</a:t>
            </a:fld>
            <a:endParaRPr lang="en-US"/>
          </a:p>
        </p:txBody>
      </p:sp>
    </p:spTree>
    <p:extLst>
      <p:ext uri="{BB962C8B-B14F-4D97-AF65-F5344CB8AC3E}">
        <p14:creationId xmlns:p14="http://schemas.microsoft.com/office/powerpoint/2010/main" val="230858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9F288D-89F2-4BB5-8B64-9AFC1E35C47C}" type="slidenum">
              <a:rPr lang="en-US" smtClean="0"/>
              <a:t>1</a:t>
            </a:fld>
            <a:endParaRPr lang="en-US"/>
          </a:p>
        </p:txBody>
      </p:sp>
    </p:spTree>
    <p:extLst>
      <p:ext uri="{BB962C8B-B14F-4D97-AF65-F5344CB8AC3E}">
        <p14:creationId xmlns:p14="http://schemas.microsoft.com/office/powerpoint/2010/main" val="21510798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6D9F288D-89F2-4BB5-8B64-9AFC1E35C47C}" type="slidenum">
              <a:rPr lang="en-US" smtClean="0"/>
              <a:t>2</a:t>
            </a:fld>
            <a:endParaRPr lang="en-US"/>
          </a:p>
        </p:txBody>
      </p:sp>
    </p:spTree>
    <p:extLst>
      <p:ext uri="{BB962C8B-B14F-4D97-AF65-F5344CB8AC3E}">
        <p14:creationId xmlns:p14="http://schemas.microsoft.com/office/powerpoint/2010/main" val="5738305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7B243E0-573F-4A00-8FD1-48E2615C51AB}" type="datetime1">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29580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6AB6451-D60B-43D9-BAF1-819CD32DE9B9}" type="datetime1">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9738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2A8E31B-DAB2-4F08-8A7E-299B320E6D7F}" type="datetime1">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0516591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D6EA5A23-9489-41EB-B5FB-A5E816B3BCBC}" type="datetime1">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05105813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5277E44-C380-43BF-B31B-6725547C636E}" type="datetime1">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7931200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91FBC16F-34E9-4D1A-A651-2DD1DD5489A1}" type="datetime1">
              <a:rPr lang="en-US" smtClean="0"/>
              <a:t>10/1/2021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9858580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783632E9-95D2-4A4D-9AA4-F7775BBB169A}" type="datetime1">
              <a:rPr lang="en-US" smtClean="0"/>
              <a:t>10/1/2021</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6979692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0A4BABA-9FF5-4785-9EEB-BC6493770474}" type="datetime1">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93694184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63A7D8-AE21-44B0-8A5B-E4CF7E7FA88C}" type="datetime1">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0860131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5AAD4C0A-F808-4416-81E4-54FB4E06203B}" type="datetime1">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3416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F8E37-3C2C-457A-80C2-95D775235BA8}" type="datetime1">
              <a:rPr lang="en-US" smtClean="0"/>
              <a:t>10/1/2021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204833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2FF41BC-CF0A-4D71-8738-392B1504932C}" type="datetime1">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2862434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17421DE-3FEB-4F26-9700-DBD29466543F}" type="datetime1">
              <a:rPr lang="en-US" smtClean="0"/>
              <a:t>10/1/2021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4269432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DFA47B1-06FE-4D43-B1F8-7C88E1719204}" type="datetime1">
              <a:rPr lang="en-US" smtClean="0"/>
              <a:t>10/1/2021</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147720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CEFCBB30-E414-4B7F-84B6-559A64C0518A}" type="datetime1">
              <a:rPr lang="en-US" smtClean="0"/>
              <a:t>10/1/2021</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4464363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C7856333-EF8E-49CD-A672-C7D7287745D0}" type="datetime1">
              <a:rPr lang="en-US" smtClean="0"/>
              <a:t>10/1/2021</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26514049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76E35E-121D-4CFA-9A5D-0BE4B81B80DA}" type="datetime1">
              <a:rPr lang="en-US" smtClean="0"/>
              <a:t>10/1/2021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13314136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C72D3C0A-0245-4487-9040-48F8DFEC0B25}" type="datetime1">
              <a:rPr lang="en-US" smtClean="0"/>
              <a:t>10/1/2021</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smtClean="0"/>
              <a:t>‹#›</a:t>
            </a:fld>
            <a:endParaRPr lang="en-US" dirty="0"/>
          </a:p>
        </p:txBody>
      </p:sp>
    </p:spTree>
    <p:extLst>
      <p:ext uri="{BB962C8B-B14F-4D97-AF65-F5344CB8AC3E}">
        <p14:creationId xmlns:p14="http://schemas.microsoft.com/office/powerpoint/2010/main" val="1586968981"/>
      </p:ext>
    </p:extLst>
  </p:cSld>
  <p:clrMap bg1="dk1" tx1="lt1" bg2="dk2" tx2="lt2" accent1="accent1" accent2="accent2" accent3="accent3" accent4="accent4" accent5="accent5" accent6="accent6" hlink="hlink" folHlink="folHlink"/>
  <p:sldLayoutIdLst>
    <p:sldLayoutId id="2147483795" r:id="rId1"/>
    <p:sldLayoutId id="2147483796" r:id="rId2"/>
    <p:sldLayoutId id="2147483797" r:id="rId3"/>
    <p:sldLayoutId id="2147483798" r:id="rId4"/>
    <p:sldLayoutId id="2147483799" r:id="rId5"/>
    <p:sldLayoutId id="2147483800" r:id="rId6"/>
    <p:sldLayoutId id="2147483801" r:id="rId7"/>
    <p:sldLayoutId id="2147483802" r:id="rId8"/>
    <p:sldLayoutId id="2147483803" r:id="rId9"/>
    <p:sldLayoutId id="2147483804" r:id="rId10"/>
    <p:sldLayoutId id="2147483805" r:id="rId11"/>
    <p:sldLayoutId id="2147483806" r:id="rId12"/>
    <p:sldLayoutId id="2147483807" r:id="rId13"/>
    <p:sldLayoutId id="2147483808" r:id="rId14"/>
    <p:sldLayoutId id="2147483809" r:id="rId15"/>
    <p:sldLayoutId id="2147483810" r:id="rId16"/>
    <p:sldLayoutId id="2147483811" r:id="rId17"/>
  </p:sldLayoutIdLst>
  <p:hf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HK" dirty="0"/>
              <a:t>HSMC Computing Cup</a:t>
            </a:r>
            <a:endParaRPr lang="en-US" dirty="0"/>
          </a:p>
        </p:txBody>
      </p:sp>
      <p:sp>
        <p:nvSpPr>
          <p:cNvPr id="3" name="Subtitle 2"/>
          <p:cNvSpPr>
            <a:spLocks noGrp="1"/>
          </p:cNvSpPr>
          <p:nvPr>
            <p:ph type="subTitle" idx="1"/>
          </p:nvPr>
        </p:nvSpPr>
        <p:spPr/>
        <p:txBody>
          <a:bodyPr/>
          <a:lstStyle/>
          <a:p>
            <a:r>
              <a:rPr lang="en-HK"/>
              <a:t>lam </a:t>
            </a:r>
            <a:r>
              <a:rPr lang="en-HK" dirty="0"/>
              <a:t>kin long</a:t>
            </a:r>
          </a:p>
          <a:p>
            <a:r>
              <a:rPr lang="en-HK" dirty="0"/>
              <a:t>Pui ching middle school</a:t>
            </a:r>
            <a:endParaRPr lang="en-US" dirty="0"/>
          </a:p>
        </p:txBody>
      </p:sp>
    </p:spTree>
    <p:extLst>
      <p:ext uri="{BB962C8B-B14F-4D97-AF65-F5344CB8AC3E}">
        <p14:creationId xmlns:p14="http://schemas.microsoft.com/office/powerpoint/2010/main" val="41937636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Brute force: Optimization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HK" dirty="0"/>
                  <a:t>How can we optimize this algorithm?</a:t>
                </a:r>
              </a:p>
              <a:p>
                <a:pPr marL="0" indent="0">
                  <a:buNone/>
                </a:pPr>
                <a:r>
                  <a:rPr lang="en-HK" dirty="0"/>
                  <a:t>* </a:t>
                </a:r>
                <a14:m>
                  <m:oMath xmlns:m="http://schemas.openxmlformats.org/officeDocument/2006/math">
                    <m:r>
                      <a:rPr lang="en-HK" b="0" i="1" smtClean="0">
                        <a:latin typeface="Cambria Math" panose="02040503050406030204" pitchFamily="18" charset="0"/>
                      </a:rPr>
                      <m:t>𝑙𝑜𝑔</m:t>
                    </m:r>
                  </m:oMath>
                </a14:m>
                <a:r>
                  <a:rPr lang="en-HK" dirty="0"/>
                  <a:t> is in base </a:t>
                </a:r>
                <a14:m>
                  <m:oMath xmlns:m="http://schemas.openxmlformats.org/officeDocument/2006/math">
                    <m:r>
                      <a:rPr lang="en-HK" b="0" i="1" smtClean="0">
                        <a:latin typeface="Cambria Math" panose="02040503050406030204" pitchFamily="18" charset="0"/>
                      </a:rPr>
                      <m:t>2</m:t>
                    </m:r>
                  </m:oMath>
                </a14:m>
                <a:endParaRPr lang="en-HK" dirty="0"/>
              </a:p>
              <a:p>
                <a:r>
                  <a:rPr lang="en-HK" dirty="0"/>
                  <a:t>0</a:t>
                </a:r>
                <a:r>
                  <a:rPr lang="en-HK" b="0" dirty="0"/>
                  <a:t>. Pre-sort the slots of each activities in increasing order: </a:t>
                </a:r>
                <a14:m>
                  <m:oMath xmlns:m="http://schemas.openxmlformats.org/officeDocument/2006/math">
                    <m:r>
                      <a:rPr lang="en-HK" b="0" i="1" smtClean="0">
                        <a:latin typeface="Cambria Math" panose="02040503050406030204" pitchFamily="18" charset="0"/>
                      </a:rPr>
                      <m:t>𝑂</m:t>
                    </m:r>
                    <m:d>
                      <m:dPr>
                        <m:ctrlPr>
                          <a:rPr lang="en-HK" b="0" i="1" smtClean="0">
                            <a:latin typeface="Cambria Math" panose="02040503050406030204" pitchFamily="18" charset="0"/>
                          </a:rPr>
                        </m:ctrlPr>
                      </m:dPr>
                      <m:e>
                        <m:r>
                          <a:rPr lang="en-HK" b="0" i="1" smtClean="0">
                            <a:latin typeface="Cambria Math" panose="02040503050406030204" pitchFamily="18" charset="0"/>
                          </a:rPr>
                          <m:t>𝑁𝑀</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e>
                    </m:d>
                  </m:oMath>
                </a14:m>
                <a:r>
                  <a:rPr lang="en-HK" dirty="0"/>
                  <a:t>, because we need to do binary searching on the slots</a:t>
                </a:r>
              </a:p>
              <a:p>
                <a:r>
                  <a:rPr lang="en-HK" dirty="0"/>
                  <a:t>1</a:t>
                </a:r>
                <a:r>
                  <a:rPr lang="en-HK" b="0" dirty="0"/>
                  <a:t>. Brute force all permutations of </a:t>
                </a:r>
                <a:r>
                  <a:rPr lang="en-HK" b="0" dirty="0">
                    <a:latin typeface="Consolas" panose="020B0609020204030204" pitchFamily="49" charset="0"/>
                  </a:rPr>
                  <a:t>P</a:t>
                </a:r>
                <a:r>
                  <a:rPr lang="en-HK" b="0" dirty="0"/>
                  <a:t>: </a:t>
                </a:r>
                <a14:m>
                  <m:oMath xmlns:m="http://schemas.openxmlformats.org/officeDocument/2006/math">
                    <m:r>
                      <a:rPr lang="en-HK" b="0" i="1" smtClean="0">
                        <a:latin typeface="Cambria Math" panose="02040503050406030204" pitchFamily="18" charset="0"/>
                      </a:rPr>
                      <m:t>𝑂</m:t>
                    </m:r>
                    <m:r>
                      <a:rPr lang="en-HK" b="0" i="1" smtClean="0">
                        <a:latin typeface="Cambria Math" panose="02040503050406030204" pitchFamily="18" charset="0"/>
                      </a:rPr>
                      <m:t>(</m:t>
                    </m:r>
                    <m:r>
                      <a:rPr lang="en-HK" b="0" i="1" smtClean="0">
                        <a:latin typeface="Cambria Math" panose="02040503050406030204" pitchFamily="18" charset="0"/>
                      </a:rPr>
                      <m:t>𝑁</m:t>
                    </m:r>
                    <m:r>
                      <a:rPr lang="en-HK" b="0" i="1" smtClean="0">
                        <a:latin typeface="Cambria Math" panose="02040503050406030204" pitchFamily="18" charset="0"/>
                      </a:rPr>
                      <m:t>!)</m:t>
                    </m:r>
                  </m:oMath>
                </a14:m>
                <a:endParaRPr lang="en-US" dirty="0"/>
              </a:p>
              <a:p>
                <a:r>
                  <a:rPr lang="en-HK" dirty="0"/>
                  <a:t>2</a:t>
                </a:r>
                <a:r>
                  <a:rPr lang="en-HK" b="0" dirty="0"/>
                  <a:t>. For each activities, binary search its earliest available slot: </a:t>
                </a:r>
                <a14:m>
                  <m:oMath xmlns:m="http://schemas.openxmlformats.org/officeDocument/2006/math">
                    <m:r>
                      <a:rPr lang="en-HK" b="0" i="1" smtClean="0">
                        <a:latin typeface="Cambria Math" panose="02040503050406030204" pitchFamily="18" charset="0"/>
                      </a:rPr>
                      <m:t>𝑂</m:t>
                    </m:r>
                    <m:d>
                      <m:dPr>
                        <m:ctrlPr>
                          <a:rPr lang="en-HK" b="0" i="1" smtClean="0">
                            <a:latin typeface="Cambria Math" panose="02040503050406030204" pitchFamily="18" charset="0"/>
                          </a:rPr>
                        </m:ctrlPr>
                      </m:dPr>
                      <m:e>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e>
                    </m:d>
                  </m:oMath>
                </a14:m>
                <a:endParaRPr lang="en-HK" b="0" dirty="0"/>
              </a:p>
              <a:p>
                <a:r>
                  <a:rPr lang="en-HK" dirty="0"/>
                  <a:t>Overall time complexity: </a:t>
                </a:r>
                <a14:m>
                  <m:oMath xmlns:m="http://schemas.openxmlformats.org/officeDocument/2006/math">
                    <m:r>
                      <a:rPr lang="en-HK" b="0" i="1" smtClean="0">
                        <a:latin typeface="Cambria Math" panose="02040503050406030204" pitchFamily="18" charset="0"/>
                      </a:rPr>
                      <m:t>𝑂</m:t>
                    </m:r>
                    <m:d>
                      <m:dPr>
                        <m:ctrlPr>
                          <a:rPr lang="en-HK" b="0" i="1" smtClean="0">
                            <a:latin typeface="Cambria Math" panose="02040503050406030204" pitchFamily="18" charset="0"/>
                          </a:rPr>
                        </m:ctrlPr>
                      </m:dPr>
                      <m:e>
                        <m:r>
                          <a:rPr lang="en-HK" b="0" i="1" smtClean="0">
                            <a:latin typeface="Cambria Math" panose="02040503050406030204" pitchFamily="18" charset="0"/>
                          </a:rPr>
                          <m:t>𝑁𝑀</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r>
                          <a:rPr lang="en-HK" b="0" i="1" smtClean="0">
                            <a:latin typeface="Cambria Math" panose="02040503050406030204" pitchFamily="18" charset="0"/>
                          </a:rPr>
                          <m:t>+</m:t>
                        </m:r>
                        <m:r>
                          <a:rPr lang="en-HK" b="0" i="1" smtClean="0">
                            <a:latin typeface="Cambria Math" panose="02040503050406030204" pitchFamily="18" charset="0"/>
                          </a:rPr>
                          <m:t>𝑁</m:t>
                        </m:r>
                        <m:r>
                          <a:rPr lang="en-HK" b="0" i="1" smtClean="0">
                            <a:latin typeface="Cambria Math" panose="02040503050406030204" pitchFamily="18" charset="0"/>
                          </a:rPr>
                          <m:t>!</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e>
                    </m:d>
                  </m:oMath>
                </a14:m>
                <a:endParaRPr lang="en-HK" b="0" dirty="0"/>
              </a:p>
              <a:p>
                <a:r>
                  <a:rPr lang="en-HK" dirty="0"/>
                  <a:t>Still too slow! </a:t>
                </a:r>
                <a:r>
                  <a:rPr lang="en-HK" dirty="0">
                    <a:sym typeface="Wingdings" panose="05000000000000000000" pitchFamily="2" charset="2"/>
                  </a:rPr>
                  <a:t></a:t>
                </a:r>
                <a:endParaRPr lang="en-HK" b="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9" t="-10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10</a:t>
            </a:fld>
            <a:endParaRPr lang="en-US" dirty="0"/>
          </a:p>
        </p:txBody>
      </p:sp>
    </p:spTree>
    <p:extLst>
      <p:ext uri="{BB962C8B-B14F-4D97-AF65-F5344CB8AC3E}">
        <p14:creationId xmlns:p14="http://schemas.microsoft.com/office/powerpoint/2010/main" val="3145630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Brute force: Optimization</a:t>
            </a:r>
            <a:endParaRPr lang="en-US" dirty="0"/>
          </a:p>
        </p:txBody>
      </p:sp>
      <p:sp>
        <p:nvSpPr>
          <p:cNvPr id="3" name="Content Placeholder 2"/>
          <p:cNvSpPr>
            <a:spLocks noGrp="1"/>
          </p:cNvSpPr>
          <p:nvPr>
            <p:ph idx="1"/>
          </p:nvPr>
        </p:nvSpPr>
        <p:spPr/>
        <p:txBody>
          <a:bodyPr/>
          <a:lstStyle/>
          <a:p>
            <a:r>
              <a:rPr lang="en-HK" dirty="0"/>
              <a:t>We notice that the bottleneck of this algorithm is part 1, which it enumerates all permutations of </a:t>
            </a:r>
            <a:r>
              <a:rPr lang="en-HK" dirty="0">
                <a:latin typeface="Consolas" panose="020B0609020204030204" pitchFamily="49" charset="0"/>
              </a:rPr>
              <a:t>P</a:t>
            </a:r>
            <a:r>
              <a:rPr lang="en-HK" dirty="0"/>
              <a:t>, and so much time is wasted on trying  “bad permutations” (permutations which give poor results)</a:t>
            </a:r>
            <a:endParaRPr lang="en-HK" dirty="0">
              <a:latin typeface="Consolas" panose="020B0609020204030204" pitchFamily="49" charset="0"/>
            </a:endParaRPr>
          </a:p>
          <a:p>
            <a:r>
              <a:rPr lang="en-HK" dirty="0"/>
              <a:t>So again, how can we optimize?</a:t>
            </a:r>
          </a:p>
          <a:p>
            <a:r>
              <a:rPr lang="en-HK" dirty="0"/>
              <a:t>Weapon: Greedy</a:t>
            </a:r>
          </a:p>
          <a:p>
            <a:r>
              <a:rPr lang="en-HK" dirty="0"/>
              <a:t>Instead of wasting time trying bad permutations, we can design greedy strategies, and focus on those better permutations</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11</a:t>
            </a:fld>
            <a:endParaRPr lang="en-US" dirty="0"/>
          </a:p>
        </p:txBody>
      </p:sp>
    </p:spTree>
    <p:extLst>
      <p:ext uri="{BB962C8B-B14F-4D97-AF65-F5344CB8AC3E}">
        <p14:creationId xmlns:p14="http://schemas.microsoft.com/office/powerpoint/2010/main" val="40807537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Greedy strategies: Order of activities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1714500"/>
                <a:ext cx="8946541" cy="4673600"/>
              </a:xfrm>
            </p:spPr>
            <p:txBody>
              <a:bodyPr>
                <a:normAutofit fontScale="92500"/>
              </a:bodyPr>
              <a:lstStyle/>
              <a:p>
                <a:r>
                  <a:rPr lang="en-HK" dirty="0"/>
                  <a:t>One of the most intuitive strategies is the one we use in the famous knapsack problem</a:t>
                </a:r>
              </a:p>
              <a:p>
                <a:r>
                  <a:rPr lang="en-HK" dirty="0"/>
                  <a:t>Basic intro to the knapsack problem</a:t>
                </a:r>
              </a:p>
              <a:p>
                <a:pPr lvl="1"/>
                <a:r>
                  <a:rPr lang="en-HK" dirty="0"/>
                  <a:t>A bag with a weight limit</a:t>
                </a:r>
              </a:p>
              <a:p>
                <a:pPr lvl="1"/>
                <a:r>
                  <a:rPr lang="en-HK" dirty="0"/>
                  <a:t>Items with a weight and a value</a:t>
                </a:r>
              </a:p>
              <a:p>
                <a:pPr lvl="1"/>
                <a:r>
                  <a:rPr lang="en-HK" dirty="0"/>
                  <a:t>Put some items into the bag, such that </a:t>
                </a:r>
                <a14:m>
                  <m:oMath xmlns:m="http://schemas.openxmlformats.org/officeDocument/2006/math">
                    <m:nary>
                      <m:naryPr>
                        <m:chr m:val="∑"/>
                        <m:limLoc m:val="subSup"/>
                        <m:supHide m:val="on"/>
                        <m:ctrlPr>
                          <a:rPr lang="en-HK" i="1" smtClean="0">
                            <a:latin typeface="Cambria Math" panose="02040503050406030204" pitchFamily="18" charset="0"/>
                            <a:ea typeface="Cambria Math" panose="02040503050406030204" pitchFamily="18" charset="0"/>
                          </a:rPr>
                        </m:ctrlPr>
                      </m:naryPr>
                      <m:sub>
                        <m:r>
                          <m:rPr>
                            <m:brk m:alnAt="9"/>
                          </m:rPr>
                          <a:rPr lang="en-HK" b="0" i="1" smtClean="0">
                            <a:latin typeface="Cambria Math" panose="02040503050406030204" pitchFamily="18" charset="0"/>
                            <a:ea typeface="Cambria Math" panose="02040503050406030204" pitchFamily="18" charset="0"/>
                          </a:rPr>
                          <m:t>𝑖</m:t>
                        </m:r>
                        <m:r>
                          <a:rPr lang="en-HK" b="0" i="1" smtClean="0">
                            <a:latin typeface="Cambria Math" panose="02040503050406030204" pitchFamily="18" charset="0"/>
                            <a:ea typeface="Cambria Math" panose="02040503050406030204" pitchFamily="18" charset="0"/>
                          </a:rPr>
                          <m:t>∈</m:t>
                        </m:r>
                        <m:r>
                          <a:rPr lang="en-HK" b="0" i="1" smtClean="0">
                            <a:latin typeface="Cambria Math" panose="02040503050406030204" pitchFamily="18" charset="0"/>
                            <a:ea typeface="Cambria Math" panose="02040503050406030204" pitchFamily="18" charset="0"/>
                          </a:rPr>
                          <m:t>𝑖𝑡𝑒𝑚𝑠</m:t>
                        </m:r>
                        <m:r>
                          <a:rPr lang="en-HK" b="0" i="1" smtClean="0">
                            <a:latin typeface="Cambria Math" panose="02040503050406030204" pitchFamily="18" charset="0"/>
                            <a:ea typeface="Cambria Math" panose="02040503050406030204" pitchFamily="18" charset="0"/>
                          </a:rPr>
                          <m:t>_</m:t>
                        </m:r>
                        <m:r>
                          <a:rPr lang="en-HK" b="0" i="1" smtClean="0">
                            <a:latin typeface="Cambria Math" panose="02040503050406030204" pitchFamily="18" charset="0"/>
                            <a:ea typeface="Cambria Math" panose="02040503050406030204" pitchFamily="18" charset="0"/>
                          </a:rPr>
                          <m:t>𝑖𝑛</m:t>
                        </m:r>
                        <m:r>
                          <a:rPr lang="en-HK" b="0" i="1" smtClean="0">
                            <a:latin typeface="Cambria Math" panose="02040503050406030204" pitchFamily="18" charset="0"/>
                            <a:ea typeface="Cambria Math" panose="02040503050406030204" pitchFamily="18" charset="0"/>
                          </a:rPr>
                          <m:t>_</m:t>
                        </m:r>
                        <m:r>
                          <a:rPr lang="en-HK" b="0" i="1" smtClean="0">
                            <a:latin typeface="Cambria Math" panose="02040503050406030204" pitchFamily="18" charset="0"/>
                            <a:ea typeface="Cambria Math" panose="02040503050406030204" pitchFamily="18" charset="0"/>
                          </a:rPr>
                          <m:t>𝑡h𝑒</m:t>
                        </m:r>
                        <m:r>
                          <a:rPr lang="en-HK" b="0" i="1" smtClean="0">
                            <a:latin typeface="Cambria Math" panose="02040503050406030204" pitchFamily="18" charset="0"/>
                            <a:ea typeface="Cambria Math" panose="02040503050406030204" pitchFamily="18" charset="0"/>
                          </a:rPr>
                          <m:t>_</m:t>
                        </m:r>
                        <m:r>
                          <a:rPr lang="en-HK" b="0" i="1" smtClean="0">
                            <a:latin typeface="Cambria Math" panose="02040503050406030204" pitchFamily="18" charset="0"/>
                            <a:ea typeface="Cambria Math" panose="02040503050406030204" pitchFamily="18" charset="0"/>
                          </a:rPr>
                          <m:t>𝑏𝑎𝑔</m:t>
                        </m:r>
                      </m:sub>
                      <m:sup/>
                      <m:e>
                        <m:sSub>
                          <m:sSubPr>
                            <m:ctrlPr>
                              <a:rPr lang="en-HK" i="1" smtClean="0">
                                <a:latin typeface="Cambria Math" panose="02040503050406030204" pitchFamily="18" charset="0"/>
                                <a:ea typeface="Cambria Math" panose="02040503050406030204" pitchFamily="18" charset="0"/>
                              </a:rPr>
                            </m:ctrlPr>
                          </m:sSubPr>
                          <m:e>
                            <m:r>
                              <a:rPr lang="en-HK" b="0" i="1" smtClean="0">
                                <a:latin typeface="Cambria Math" panose="02040503050406030204" pitchFamily="18" charset="0"/>
                                <a:ea typeface="Cambria Math" panose="02040503050406030204" pitchFamily="18" charset="0"/>
                              </a:rPr>
                              <m:t>𝑊𝑒𝑖𝑔h𝑡</m:t>
                            </m:r>
                          </m:e>
                          <m:sub>
                            <m:r>
                              <a:rPr lang="en-HK" b="0" i="1" smtClean="0">
                                <a:latin typeface="Cambria Math" panose="02040503050406030204" pitchFamily="18" charset="0"/>
                                <a:ea typeface="Cambria Math" panose="02040503050406030204" pitchFamily="18" charset="0"/>
                              </a:rPr>
                              <m:t>𝑖</m:t>
                            </m:r>
                          </m:sub>
                        </m:sSub>
                      </m:e>
                    </m:nary>
                    <m:r>
                      <a:rPr lang="en-HK" i="1" smtClean="0">
                        <a:latin typeface="Cambria Math" panose="02040503050406030204" pitchFamily="18" charset="0"/>
                        <a:ea typeface="Cambria Math" panose="02040503050406030204" pitchFamily="18" charset="0"/>
                      </a:rPr>
                      <m:t>≤</m:t>
                    </m:r>
                    <m:sSub>
                      <m:sSubPr>
                        <m:ctrlPr>
                          <a:rPr lang="en-HK" i="1" smtClean="0">
                            <a:latin typeface="Cambria Math" panose="02040503050406030204" pitchFamily="18" charset="0"/>
                            <a:ea typeface="Cambria Math" panose="02040503050406030204" pitchFamily="18" charset="0"/>
                          </a:rPr>
                        </m:ctrlPr>
                      </m:sSubPr>
                      <m:e>
                        <m:r>
                          <a:rPr lang="en-HK" b="0" i="1" smtClean="0">
                            <a:latin typeface="Cambria Math" panose="02040503050406030204" pitchFamily="18" charset="0"/>
                            <a:ea typeface="Cambria Math" panose="02040503050406030204" pitchFamily="18" charset="0"/>
                          </a:rPr>
                          <m:t>𝑊𝑒𝑖𝑔h𝑡</m:t>
                        </m:r>
                      </m:e>
                      <m:sub>
                        <m:r>
                          <a:rPr lang="en-HK" b="0" i="1" smtClean="0">
                            <a:latin typeface="Cambria Math" panose="02040503050406030204" pitchFamily="18" charset="0"/>
                            <a:ea typeface="Cambria Math" panose="02040503050406030204" pitchFamily="18" charset="0"/>
                          </a:rPr>
                          <m:t>𝑏𝑎𝑔</m:t>
                        </m:r>
                      </m:sub>
                    </m:sSub>
                  </m:oMath>
                </a14:m>
                <a:endParaRPr lang="en-HK" dirty="0"/>
              </a:p>
              <a:p>
                <a:pPr lvl="1"/>
                <a:r>
                  <a:rPr lang="en-HK" dirty="0"/>
                  <a:t>Maximize the total value</a:t>
                </a:r>
              </a:p>
              <a:p>
                <a:r>
                  <a:rPr lang="en-HK" dirty="0"/>
                  <a:t>Greedy strategy: Value to weight ratio</a:t>
                </a:r>
              </a:p>
              <a:p>
                <a:r>
                  <a:rPr lang="en-HK" dirty="0"/>
                  <a:t>The greater the ratio is, the better the item is</a:t>
                </a:r>
              </a:p>
              <a:p>
                <a:r>
                  <a:rPr lang="en-HK" dirty="0"/>
                  <a:t>Similarly, in this problem we can use “Score to duration (segment) ratio” (</a:t>
                </a:r>
                <a:r>
                  <a:rPr lang="en-HK" i="1" dirty="0"/>
                  <a:t>SSR</a:t>
                </a:r>
                <a:r>
                  <a:rPr lang="en-HK" dirty="0"/>
                  <a:t>)</a:t>
                </a:r>
              </a:p>
              <a:p>
                <a:r>
                  <a:rPr lang="en-HK" dirty="0"/>
                  <a:t>We want to prioritized activities with greater SSR</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1714500"/>
                <a:ext cx="8946541" cy="4673600"/>
              </a:xfrm>
              <a:blipFill rotWithShape="0">
                <a:blip r:embed="rId2"/>
                <a:stretch>
                  <a:fillRect l="-272" t="-782" b="-913"/>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12</a:t>
            </a:fld>
            <a:endParaRPr lang="en-US" dirty="0"/>
          </a:p>
        </p:txBody>
      </p:sp>
    </p:spTree>
    <p:extLst>
      <p:ext uri="{BB962C8B-B14F-4D97-AF65-F5344CB8AC3E}">
        <p14:creationId xmlns:p14="http://schemas.microsoft.com/office/powerpoint/2010/main" val="18424221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SSR: Time complexity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HK" dirty="0"/>
                  <a:t>Let’s analyse the time complexity of the new algorithm which uses this strategy</a:t>
                </a:r>
              </a:p>
              <a:p>
                <a:r>
                  <a:rPr lang="en-HK" dirty="0"/>
                  <a:t>0. Pre-sort the slots of each activities in increasing order: </a:t>
                </a:r>
                <a14:m>
                  <m:oMath xmlns:m="http://schemas.openxmlformats.org/officeDocument/2006/math">
                    <m:r>
                      <a:rPr lang="en-HK" i="1">
                        <a:latin typeface="Cambria Math" panose="02040503050406030204" pitchFamily="18" charset="0"/>
                      </a:rPr>
                      <m:t>𝑂</m:t>
                    </m:r>
                    <m:d>
                      <m:dPr>
                        <m:ctrlPr>
                          <a:rPr lang="en-HK" i="1">
                            <a:latin typeface="Cambria Math" panose="02040503050406030204" pitchFamily="18" charset="0"/>
                          </a:rPr>
                        </m:ctrlPr>
                      </m:dPr>
                      <m:e>
                        <m:r>
                          <a:rPr lang="en-HK" i="1">
                            <a:latin typeface="Cambria Math" panose="02040503050406030204" pitchFamily="18" charset="0"/>
                          </a:rPr>
                          <m:t>𝑁𝑀</m:t>
                        </m:r>
                        <m:func>
                          <m:funcPr>
                            <m:ctrlPr>
                              <a:rPr lang="en-HK" i="1">
                                <a:latin typeface="Cambria Math" panose="02040503050406030204" pitchFamily="18" charset="0"/>
                              </a:rPr>
                            </m:ctrlPr>
                          </m:funcPr>
                          <m:fName>
                            <m:r>
                              <m:rPr>
                                <m:sty m:val="p"/>
                              </m:rPr>
                              <a:rPr lang="en-HK">
                                <a:latin typeface="Cambria Math" panose="02040503050406030204" pitchFamily="18" charset="0"/>
                              </a:rPr>
                              <m:t>log</m:t>
                            </m:r>
                          </m:fName>
                          <m:e>
                            <m:r>
                              <a:rPr lang="en-HK" i="1">
                                <a:latin typeface="Cambria Math" panose="02040503050406030204" pitchFamily="18" charset="0"/>
                              </a:rPr>
                              <m:t>𝑀</m:t>
                            </m:r>
                          </m:e>
                        </m:func>
                      </m:e>
                    </m:d>
                  </m:oMath>
                </a14:m>
                <a:r>
                  <a:rPr lang="en-HK" dirty="0"/>
                  <a:t>, because we need to do binary searching on the slots</a:t>
                </a:r>
              </a:p>
              <a:p>
                <a:r>
                  <a:rPr lang="en-HK" dirty="0">
                    <a:solidFill>
                      <a:srgbClr val="FFFF00"/>
                    </a:solidFill>
                  </a:rPr>
                  <a:t>1. Apply SSR (sorting in decreasing order) to get the permutation of </a:t>
                </a:r>
                <a:r>
                  <a:rPr lang="en-HK" dirty="0">
                    <a:solidFill>
                      <a:srgbClr val="FFFF00"/>
                    </a:solidFill>
                    <a:latin typeface="Consolas" panose="020B0609020204030204" pitchFamily="49" charset="0"/>
                  </a:rPr>
                  <a:t>P</a:t>
                </a:r>
                <a:r>
                  <a:rPr lang="en-HK" dirty="0">
                    <a:solidFill>
                      <a:srgbClr val="FFFF00"/>
                    </a:solidFill>
                  </a:rPr>
                  <a:t>: </a:t>
                </a:r>
                <a14:m>
                  <m:oMath xmlns:m="http://schemas.openxmlformats.org/officeDocument/2006/math">
                    <m:r>
                      <a:rPr lang="en-HK" i="1">
                        <a:solidFill>
                          <a:srgbClr val="FFFF00"/>
                        </a:solidFill>
                        <a:latin typeface="Cambria Math" panose="02040503050406030204" pitchFamily="18" charset="0"/>
                      </a:rPr>
                      <m:t>𝑂</m:t>
                    </m:r>
                    <m:r>
                      <a:rPr lang="en-HK" i="1">
                        <a:solidFill>
                          <a:srgbClr val="FFFF00"/>
                        </a:solidFill>
                        <a:latin typeface="Cambria Math" panose="02040503050406030204" pitchFamily="18" charset="0"/>
                      </a:rPr>
                      <m:t>(</m:t>
                    </m:r>
                    <m:r>
                      <a:rPr lang="en-HK" i="1">
                        <a:solidFill>
                          <a:srgbClr val="FFFF00"/>
                        </a:solidFill>
                        <a:latin typeface="Cambria Math" panose="02040503050406030204" pitchFamily="18" charset="0"/>
                      </a:rPr>
                      <m:t>𝑁</m:t>
                    </m:r>
                    <m:func>
                      <m:funcPr>
                        <m:ctrlPr>
                          <a:rPr lang="en-HK" b="0" i="1" smtClean="0">
                            <a:solidFill>
                              <a:srgbClr val="FFFF00"/>
                            </a:solidFill>
                            <a:latin typeface="Cambria Math" panose="02040503050406030204" pitchFamily="18" charset="0"/>
                          </a:rPr>
                        </m:ctrlPr>
                      </m:funcPr>
                      <m:fName>
                        <m:r>
                          <m:rPr>
                            <m:sty m:val="p"/>
                          </m:rPr>
                          <a:rPr lang="en-HK" b="0" i="0" smtClean="0">
                            <a:solidFill>
                              <a:srgbClr val="FFFF00"/>
                            </a:solidFill>
                            <a:latin typeface="Cambria Math" panose="02040503050406030204" pitchFamily="18" charset="0"/>
                          </a:rPr>
                          <m:t>log</m:t>
                        </m:r>
                      </m:fName>
                      <m:e>
                        <m:r>
                          <a:rPr lang="en-HK" b="0" i="1" smtClean="0">
                            <a:solidFill>
                              <a:srgbClr val="FFFF00"/>
                            </a:solidFill>
                            <a:latin typeface="Cambria Math" panose="02040503050406030204" pitchFamily="18" charset="0"/>
                          </a:rPr>
                          <m:t>𝑁</m:t>
                        </m:r>
                      </m:e>
                    </m:func>
                    <m:r>
                      <a:rPr lang="en-HK" i="1">
                        <a:solidFill>
                          <a:srgbClr val="FFFF00"/>
                        </a:solidFill>
                        <a:latin typeface="Cambria Math" panose="02040503050406030204" pitchFamily="18" charset="0"/>
                      </a:rPr>
                      <m:t>)</m:t>
                    </m:r>
                  </m:oMath>
                </a14:m>
                <a:endParaRPr lang="en-US" dirty="0">
                  <a:solidFill>
                    <a:srgbClr val="FFFF00"/>
                  </a:solidFill>
                </a:endParaRPr>
              </a:p>
              <a:p>
                <a:r>
                  <a:rPr lang="en-HK" dirty="0"/>
                  <a:t>2. For each activities, binary search its earliest available slot: </a:t>
                </a:r>
                <a14:m>
                  <m:oMath xmlns:m="http://schemas.openxmlformats.org/officeDocument/2006/math">
                    <m:r>
                      <a:rPr lang="en-HK" i="1">
                        <a:latin typeface="Cambria Math" panose="02040503050406030204" pitchFamily="18" charset="0"/>
                      </a:rPr>
                      <m:t>𝑂</m:t>
                    </m:r>
                    <m:d>
                      <m:dPr>
                        <m:ctrlPr>
                          <a:rPr lang="en-HK" i="1">
                            <a:latin typeface="Cambria Math" panose="02040503050406030204" pitchFamily="18" charset="0"/>
                          </a:rPr>
                        </m:ctrlPr>
                      </m:dPr>
                      <m:e>
                        <m:r>
                          <a:rPr lang="en-HK" i="1">
                            <a:latin typeface="Cambria Math" panose="02040503050406030204" pitchFamily="18" charset="0"/>
                          </a:rPr>
                          <m:t>𝑁</m:t>
                        </m:r>
                        <m:func>
                          <m:funcPr>
                            <m:ctrlPr>
                              <a:rPr lang="en-HK" i="1">
                                <a:latin typeface="Cambria Math" panose="02040503050406030204" pitchFamily="18" charset="0"/>
                              </a:rPr>
                            </m:ctrlPr>
                          </m:funcPr>
                          <m:fName>
                            <m:r>
                              <m:rPr>
                                <m:sty m:val="p"/>
                              </m:rPr>
                              <a:rPr lang="en-HK">
                                <a:latin typeface="Cambria Math" panose="02040503050406030204" pitchFamily="18" charset="0"/>
                              </a:rPr>
                              <m:t>log</m:t>
                            </m:r>
                          </m:fName>
                          <m:e>
                            <m:r>
                              <a:rPr lang="en-HK" i="1">
                                <a:latin typeface="Cambria Math" panose="02040503050406030204" pitchFamily="18" charset="0"/>
                              </a:rPr>
                              <m:t>𝑀</m:t>
                            </m:r>
                          </m:e>
                        </m:func>
                      </m:e>
                    </m:d>
                  </m:oMath>
                </a14:m>
                <a:endParaRPr lang="en-HK" dirty="0"/>
              </a:p>
              <a:p>
                <a:r>
                  <a:rPr lang="en-HK" dirty="0"/>
                  <a:t>Overall time complexity: </a:t>
                </a:r>
                <a14:m>
                  <m:oMath xmlns:m="http://schemas.openxmlformats.org/officeDocument/2006/math">
                    <m:r>
                      <a:rPr lang="en-HK" i="1">
                        <a:latin typeface="Cambria Math" panose="02040503050406030204" pitchFamily="18" charset="0"/>
                      </a:rPr>
                      <m:t>𝑂</m:t>
                    </m:r>
                    <m:d>
                      <m:dPr>
                        <m:ctrlPr>
                          <a:rPr lang="en-HK" i="1">
                            <a:latin typeface="Cambria Math" panose="02040503050406030204" pitchFamily="18" charset="0"/>
                          </a:rPr>
                        </m:ctrlPr>
                      </m:dPr>
                      <m:e>
                        <m:r>
                          <a:rPr lang="en-HK" i="1">
                            <a:latin typeface="Cambria Math" panose="02040503050406030204" pitchFamily="18" charset="0"/>
                          </a:rPr>
                          <m:t>𝑁𝑀</m:t>
                        </m:r>
                        <m:func>
                          <m:funcPr>
                            <m:ctrlPr>
                              <a:rPr lang="en-HK" i="1">
                                <a:latin typeface="Cambria Math" panose="02040503050406030204" pitchFamily="18" charset="0"/>
                              </a:rPr>
                            </m:ctrlPr>
                          </m:funcPr>
                          <m:fName>
                            <m:r>
                              <m:rPr>
                                <m:sty m:val="p"/>
                              </m:rPr>
                              <a:rPr lang="en-HK">
                                <a:latin typeface="Cambria Math" panose="02040503050406030204" pitchFamily="18" charset="0"/>
                              </a:rPr>
                              <m:t>log</m:t>
                            </m:r>
                          </m:fName>
                          <m:e>
                            <m:r>
                              <a:rPr lang="en-HK" i="1">
                                <a:latin typeface="Cambria Math" panose="02040503050406030204" pitchFamily="18" charset="0"/>
                              </a:rPr>
                              <m:t>𝑀</m:t>
                            </m:r>
                          </m:e>
                        </m:func>
                        <m:r>
                          <a:rPr lang="en-HK" i="1">
                            <a:latin typeface="Cambria Math" panose="02040503050406030204" pitchFamily="18" charset="0"/>
                          </a:rPr>
                          <m:t>+</m:t>
                        </m:r>
                        <m:r>
                          <a:rPr lang="en-HK" b="0" i="1" smtClean="0">
                            <a:latin typeface="Cambria Math" panose="02040503050406030204" pitchFamily="18" charset="0"/>
                          </a:rPr>
                          <m:t>𝑁</m:t>
                        </m:r>
                        <m:func>
                          <m:funcPr>
                            <m:ctrlPr>
                              <a:rPr lang="en-HK" i="1">
                                <a:latin typeface="Cambria Math" panose="02040503050406030204" pitchFamily="18" charset="0"/>
                              </a:rPr>
                            </m:ctrlPr>
                          </m:funcPr>
                          <m:fName>
                            <m:r>
                              <m:rPr>
                                <m:sty m:val="p"/>
                              </m:rPr>
                              <a:rPr lang="en-HK">
                                <a:latin typeface="Cambria Math" panose="02040503050406030204" pitchFamily="18" charset="0"/>
                              </a:rPr>
                              <m:t>log</m:t>
                            </m:r>
                          </m:fName>
                          <m:e>
                            <m:r>
                              <a:rPr lang="en-HK" b="0" i="1" smtClean="0">
                                <a:latin typeface="Cambria Math" panose="02040503050406030204" pitchFamily="18" charset="0"/>
                              </a:rPr>
                              <m:t>𝑁</m:t>
                            </m:r>
                          </m:e>
                        </m:func>
                        <m:r>
                          <a:rPr lang="en-HK" b="0" i="1" smtClean="0">
                            <a:latin typeface="Cambria Math" panose="02040503050406030204" pitchFamily="18" charset="0"/>
                          </a:rPr>
                          <m:t>+</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e>
                    </m:d>
                  </m:oMath>
                </a14:m>
                <a:endParaRPr lang="en-HK" b="0" i="1" dirty="0">
                  <a:latin typeface="Cambria Math" panose="02040503050406030204" pitchFamily="18" charset="0"/>
                </a:endParaRPr>
              </a:p>
              <a:p>
                <a:pPr marL="0" indent="0">
                  <a:buNone/>
                </a:pPr>
                <a:r>
                  <a:rPr lang="en-HK" b="0" dirty="0"/>
                  <a:t>						   </a:t>
                </a:r>
                <a14:m>
                  <m:oMath xmlns:m="http://schemas.openxmlformats.org/officeDocument/2006/math">
                    <m:r>
                      <a:rPr lang="en-HK" b="0" i="1" smtClean="0">
                        <a:latin typeface="Cambria Math" panose="02040503050406030204" pitchFamily="18" charset="0"/>
                      </a:rPr>
                      <m:t>=</m:t>
                    </m:r>
                    <m:r>
                      <a:rPr lang="en-HK" b="0" i="1" smtClean="0">
                        <a:latin typeface="Cambria Math" panose="02040503050406030204" pitchFamily="18" charset="0"/>
                      </a:rPr>
                      <m:t>𝑂</m:t>
                    </m:r>
                    <m:r>
                      <a:rPr lang="en-HK" b="0" i="1" smtClean="0">
                        <a:latin typeface="Cambria Math" panose="02040503050406030204" pitchFamily="18" charset="0"/>
                      </a:rPr>
                      <m:t>(</m:t>
                    </m:r>
                    <m:r>
                      <a:rPr lang="en-HK" b="0" i="1" smtClean="0">
                        <a:latin typeface="Cambria Math" panose="02040503050406030204" pitchFamily="18" charset="0"/>
                      </a:rPr>
                      <m:t>𝑁𝑀</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r>
                      <a:rPr lang="en-HK" b="0" i="1" smtClean="0">
                        <a:latin typeface="Cambria Math" panose="02040503050406030204" pitchFamily="18" charset="0"/>
                      </a:rPr>
                      <m:t>+</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m:t>
                        </m:r>
                        <m:r>
                          <a:rPr lang="en-HK" b="0" i="1" smtClean="0">
                            <a:latin typeface="Cambria Math" panose="02040503050406030204" pitchFamily="18" charset="0"/>
                          </a:rPr>
                          <m:t>𝑁𝑀</m:t>
                        </m:r>
                        <m:r>
                          <a:rPr lang="en-HK" b="0" i="1" smtClean="0">
                            <a:latin typeface="Cambria Math" panose="02040503050406030204" pitchFamily="18" charset="0"/>
                          </a:rPr>
                          <m:t>)</m:t>
                        </m:r>
                      </m:e>
                    </m:func>
                    <m:r>
                      <a:rPr lang="en-HK" b="0" i="1" smtClean="0">
                        <a:latin typeface="Cambria Math" panose="02040503050406030204" pitchFamily="18" charset="0"/>
                      </a:rPr>
                      <m:t>)</m:t>
                    </m:r>
                  </m:oMath>
                </a14:m>
                <a:endParaRPr lang="en-US" dirty="0"/>
              </a:p>
              <a:p>
                <a:r>
                  <a:rPr lang="en-HK" dirty="0"/>
                  <a:t>Lightening fast! Fairly good result! </a:t>
                </a:r>
                <a:r>
                  <a:rPr lang="en-HK" dirty="0">
                    <a:sym typeface="Wingdings" panose="05000000000000000000" pitchFamily="2" charset="2"/>
                  </a:rPr>
                  <a:t>!</a:t>
                </a:r>
              </a:p>
              <a:p>
                <a:r>
                  <a:rPr lang="en-HK" dirty="0">
                    <a:sym typeface="Wingdings" panose="05000000000000000000" pitchFamily="2" charset="2"/>
                  </a:rPr>
                  <a:t>Stop here?</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174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13</a:t>
            </a:fld>
            <a:endParaRPr lang="en-US" dirty="0"/>
          </a:p>
        </p:txBody>
      </p:sp>
    </p:spTree>
    <p:extLst>
      <p:ext uri="{BB962C8B-B14F-4D97-AF65-F5344CB8AC3E}">
        <p14:creationId xmlns:p14="http://schemas.microsoft.com/office/powerpoint/2010/main" val="338581016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SSR: Observation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1853248"/>
                <a:ext cx="8946541" cy="4407852"/>
              </a:xfrm>
            </p:spPr>
            <p:txBody>
              <a:bodyPr>
                <a:normAutofit lnSpcReduction="10000"/>
              </a:bodyPr>
              <a:lstStyle/>
              <a:p>
                <a:r>
                  <a:rPr lang="en-HK" dirty="0"/>
                  <a:t>We notice that the later part of the time complexity, </a:t>
                </a:r>
                <a14:m>
                  <m:oMath xmlns:m="http://schemas.openxmlformats.org/officeDocument/2006/math">
                    <m:r>
                      <a:rPr lang="en-HK" b="0" i="1" smtClean="0">
                        <a:latin typeface="Cambria Math" panose="02040503050406030204" pitchFamily="18" charset="0"/>
                      </a:rPr>
                      <m:t>𝑂</m:t>
                    </m:r>
                    <m:r>
                      <a:rPr lang="en-HK" b="0" i="1" smtClean="0">
                        <a:latin typeface="Cambria Math" panose="02040503050406030204" pitchFamily="18" charset="0"/>
                      </a:rPr>
                      <m:t>(</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m:t>
                        </m:r>
                        <m:r>
                          <a:rPr lang="en-HK" b="0" i="1" smtClean="0">
                            <a:latin typeface="Cambria Math" panose="02040503050406030204" pitchFamily="18" charset="0"/>
                          </a:rPr>
                          <m:t>𝑁𝑀</m:t>
                        </m:r>
                        <m:r>
                          <a:rPr lang="en-HK" b="0" i="1" smtClean="0">
                            <a:latin typeface="Cambria Math" panose="02040503050406030204" pitchFamily="18" charset="0"/>
                          </a:rPr>
                          <m:t>)</m:t>
                        </m:r>
                      </m:e>
                    </m:func>
                    <m:r>
                      <a:rPr lang="en-HK" b="0" i="1" smtClean="0">
                        <a:latin typeface="Cambria Math" panose="02040503050406030204" pitchFamily="18" charset="0"/>
                      </a:rPr>
                      <m:t>)</m:t>
                    </m:r>
                  </m:oMath>
                </a14:m>
                <a:r>
                  <a:rPr lang="en-US" dirty="0"/>
                  <a:t> uses little if no time when maximum value of </a:t>
                </a:r>
                <a14:m>
                  <m:oMath xmlns:m="http://schemas.openxmlformats.org/officeDocument/2006/math">
                    <m:r>
                      <a:rPr lang="en-HK" b="0" i="1" smtClean="0">
                        <a:latin typeface="Cambria Math" panose="02040503050406030204" pitchFamily="18" charset="0"/>
                      </a:rPr>
                      <m:t>𝑁</m:t>
                    </m:r>
                  </m:oMath>
                </a14:m>
                <a:r>
                  <a:rPr lang="en-US" dirty="0"/>
                  <a:t> is just </a:t>
                </a:r>
                <a14:m>
                  <m:oMath xmlns:m="http://schemas.openxmlformats.org/officeDocument/2006/math">
                    <m:r>
                      <a:rPr lang="en-HK" b="0" i="1" smtClean="0">
                        <a:latin typeface="Cambria Math" panose="02040503050406030204" pitchFamily="18" charset="0"/>
                      </a:rPr>
                      <m:t>1000</m:t>
                    </m:r>
                  </m:oMath>
                </a14:m>
                <a:endParaRPr lang="en-US" dirty="0"/>
              </a:p>
              <a:p>
                <a:r>
                  <a:rPr lang="en-HK" dirty="0"/>
                  <a:t>How can we make use of this observation?</a:t>
                </a:r>
              </a:p>
              <a:p>
                <a:r>
                  <a:rPr lang="en-HK" dirty="0"/>
                  <a:t>Actually, since we only try one permutation, the result won’t be that good</a:t>
                </a:r>
              </a:p>
              <a:p>
                <a:r>
                  <a:rPr lang="en-HK" dirty="0"/>
                  <a:t>Design 999 more strategies / X to Y ratios?</a:t>
                </a:r>
              </a:p>
              <a:p>
                <a:r>
                  <a:rPr lang="en-HK" dirty="0"/>
                  <a:t>Think backward: what are the flaws of the value to weight ratio strategy in the knapsack problem?</a:t>
                </a:r>
              </a:p>
              <a:p>
                <a:r>
                  <a:rPr lang="en-HK" dirty="0"/>
                  <a:t>Maybe there is an item with enormous weight but still better value to weight ratio than later items, and after we put it into the bag, no space is left. But instead we can just give up this item, and put all remaining items into the bag, such that sum of values of remaining items is greater than the one with big weight</a:t>
                </a:r>
              </a:p>
              <a:p>
                <a:endParaRPr lang="en-US"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1853248"/>
                <a:ext cx="8946541" cy="4407852"/>
              </a:xfrm>
              <a:blipFill rotWithShape="0">
                <a:blip r:embed="rId2"/>
                <a:stretch>
                  <a:fillRect l="-341" t="-1521" r="-204"/>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14</a:t>
            </a:fld>
            <a:endParaRPr lang="en-US" dirty="0"/>
          </a:p>
        </p:txBody>
      </p:sp>
    </p:spTree>
    <p:extLst>
      <p:ext uri="{BB962C8B-B14F-4D97-AF65-F5344CB8AC3E}">
        <p14:creationId xmlns:p14="http://schemas.microsoft.com/office/powerpoint/2010/main" val="41763044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SSR: Improvement</a:t>
            </a:r>
            <a:endParaRPr lang="en-US" dirty="0"/>
          </a:p>
        </p:txBody>
      </p:sp>
      <p:sp>
        <p:nvSpPr>
          <p:cNvPr id="3" name="Content Placeholder 2"/>
          <p:cNvSpPr>
            <a:spLocks noGrp="1"/>
          </p:cNvSpPr>
          <p:nvPr>
            <p:ph idx="1"/>
          </p:nvPr>
        </p:nvSpPr>
        <p:spPr>
          <a:xfrm>
            <a:off x="1090612" y="1752600"/>
            <a:ext cx="9983788" cy="4711700"/>
          </a:xfrm>
        </p:spPr>
        <p:txBody>
          <a:bodyPr>
            <a:normAutofit lnSpcReduction="10000"/>
          </a:bodyPr>
          <a:lstStyle/>
          <a:p>
            <a:r>
              <a:rPr lang="en-HK" dirty="0"/>
              <a:t>Back to the problem, maybe there is an activity with good SSR but not worth doing</a:t>
            </a:r>
          </a:p>
          <a:p>
            <a:r>
              <a:rPr lang="en-HK" dirty="0"/>
              <a:t>How to deal with it?</a:t>
            </a:r>
          </a:p>
          <a:p>
            <a:r>
              <a:rPr lang="en-HK" dirty="0"/>
              <a:t>Modify our SSR algorithm:</a:t>
            </a:r>
          </a:p>
          <a:p>
            <a:pPr marL="0" indent="0">
              <a:spcBef>
                <a:spcPts val="0"/>
              </a:spcBef>
              <a:buNone/>
            </a:pPr>
            <a:r>
              <a:rPr lang="en-HK" dirty="0">
                <a:solidFill>
                  <a:srgbClr val="FFFF00"/>
                </a:solidFill>
                <a:latin typeface="Consolas" panose="020B0609020204030204" pitchFamily="49" charset="0"/>
              </a:rPr>
              <a:t>	// P = {SSR-applied permutation}</a:t>
            </a:r>
          </a:p>
          <a:p>
            <a:pPr marL="0" indent="0">
              <a:spcBef>
                <a:spcPts val="0"/>
              </a:spcBef>
              <a:buNone/>
            </a:pPr>
            <a:r>
              <a:rPr lang="en-HK" dirty="0">
                <a:solidFill>
                  <a:srgbClr val="FFFF00"/>
                </a:solidFill>
                <a:latin typeface="Consolas" panose="020B0609020204030204" pitchFamily="49" charset="0"/>
              </a:rPr>
              <a:t>	</a:t>
            </a:r>
            <a:r>
              <a:rPr lang="en-HK" dirty="0" err="1">
                <a:solidFill>
                  <a:srgbClr val="FFFF00"/>
                </a:solidFill>
                <a:latin typeface="Consolas" panose="020B0609020204030204" pitchFamily="49" charset="0"/>
              </a:rPr>
              <a:t>int_vector</a:t>
            </a:r>
            <a:r>
              <a:rPr lang="en-HK" dirty="0">
                <a:solidFill>
                  <a:srgbClr val="FFFF00"/>
                </a:solidFill>
                <a:latin typeface="Consolas" panose="020B0609020204030204" pitchFamily="49" charset="0"/>
              </a:rPr>
              <a:t> V = empty </a:t>
            </a:r>
            <a:r>
              <a:rPr lang="en-HK" dirty="0" err="1">
                <a:solidFill>
                  <a:srgbClr val="FFFF00"/>
                </a:solidFill>
                <a:latin typeface="Consolas" panose="020B0609020204030204" pitchFamily="49" charset="0"/>
              </a:rPr>
              <a:t>int_vector</a:t>
            </a:r>
            <a:r>
              <a:rPr lang="en-HK" dirty="0">
                <a:solidFill>
                  <a:srgbClr val="FFFF00"/>
                </a:solidFill>
                <a:latin typeface="Consolas" panose="020B0609020204030204" pitchFamily="49" charset="0"/>
              </a:rPr>
              <a:t> // dynamic-sized array</a:t>
            </a:r>
          </a:p>
          <a:p>
            <a:pPr marL="0" indent="0">
              <a:spcBef>
                <a:spcPts val="0"/>
              </a:spcBef>
              <a:buNone/>
            </a:pPr>
            <a:r>
              <a:rPr lang="en-HK" dirty="0">
                <a:solidFill>
                  <a:srgbClr val="FFFF00"/>
                </a:solidFill>
                <a:latin typeface="Consolas" panose="020B0609020204030204" pitchFamily="49" charset="0"/>
              </a:rPr>
              <a:t>	for all </a:t>
            </a:r>
            <a:r>
              <a:rPr lang="en-HK" dirty="0" err="1">
                <a:solidFill>
                  <a:srgbClr val="FFFF00"/>
                </a:solidFill>
                <a:latin typeface="Consolas" panose="020B0609020204030204" pitchFamily="49" charset="0"/>
              </a:rPr>
              <a:t>i</a:t>
            </a:r>
            <a:r>
              <a:rPr lang="en-HK" dirty="0">
                <a:solidFill>
                  <a:srgbClr val="FFFF00"/>
                </a:solidFill>
                <a:latin typeface="Consolas" panose="020B0609020204030204" pitchFamily="49" charset="0"/>
              </a:rPr>
              <a:t> in [1..N]:</a:t>
            </a:r>
          </a:p>
          <a:p>
            <a:pPr marL="0" indent="0">
              <a:spcBef>
                <a:spcPts val="0"/>
              </a:spcBef>
              <a:buNone/>
            </a:pPr>
            <a:r>
              <a:rPr lang="en-HK" dirty="0">
                <a:solidFill>
                  <a:srgbClr val="FFFF00"/>
                </a:solidFill>
                <a:latin typeface="Consolas" panose="020B0609020204030204" pitchFamily="49" charset="0"/>
              </a:rPr>
              <a:t>		clear the timetable</a:t>
            </a:r>
          </a:p>
          <a:p>
            <a:pPr marL="0" indent="0">
              <a:spcBef>
                <a:spcPts val="0"/>
              </a:spcBef>
              <a:buNone/>
            </a:pPr>
            <a:r>
              <a:rPr lang="en-HK" dirty="0">
                <a:solidFill>
                  <a:srgbClr val="FFFF00"/>
                </a:solidFill>
                <a:latin typeface="Consolas" panose="020B0609020204030204" pitchFamily="49" charset="0"/>
              </a:rPr>
              <a:t>		push P[</a:t>
            </a:r>
            <a:r>
              <a:rPr lang="en-HK" dirty="0" err="1">
                <a:solidFill>
                  <a:srgbClr val="FFFF00"/>
                </a:solidFill>
                <a:latin typeface="Consolas" panose="020B0609020204030204" pitchFamily="49" charset="0"/>
              </a:rPr>
              <a:t>i</a:t>
            </a:r>
            <a:r>
              <a:rPr lang="en-HK" dirty="0">
                <a:solidFill>
                  <a:srgbClr val="FFFF00"/>
                </a:solidFill>
                <a:latin typeface="Consolas" panose="020B0609020204030204" pitchFamily="49" charset="0"/>
              </a:rPr>
              <a:t>] into V</a:t>
            </a:r>
          </a:p>
          <a:p>
            <a:pPr marL="0" indent="0">
              <a:spcBef>
                <a:spcPts val="0"/>
              </a:spcBef>
              <a:buNone/>
            </a:pPr>
            <a:r>
              <a:rPr lang="en-HK" dirty="0">
                <a:solidFill>
                  <a:srgbClr val="FFFF00"/>
                </a:solidFill>
                <a:latin typeface="Consolas" panose="020B0609020204030204" pitchFamily="49" charset="0"/>
              </a:rPr>
              <a:t>		reorder V // in some way</a:t>
            </a:r>
          </a:p>
          <a:p>
            <a:pPr marL="0" indent="0">
              <a:spcBef>
                <a:spcPts val="0"/>
              </a:spcBef>
              <a:buNone/>
            </a:pPr>
            <a:r>
              <a:rPr lang="en-HK" dirty="0">
                <a:solidFill>
                  <a:srgbClr val="FFFF00"/>
                </a:solidFill>
                <a:latin typeface="Consolas" panose="020B0609020204030204" pitchFamily="49" charset="0"/>
              </a:rPr>
              <a:t>		for all j in V:</a:t>
            </a:r>
          </a:p>
          <a:p>
            <a:pPr marL="0" indent="0">
              <a:spcBef>
                <a:spcPts val="0"/>
              </a:spcBef>
              <a:buNone/>
            </a:pPr>
            <a:r>
              <a:rPr lang="en-HK" dirty="0">
                <a:solidFill>
                  <a:srgbClr val="FFFF00"/>
                </a:solidFill>
                <a:latin typeface="Consolas" panose="020B0609020204030204" pitchFamily="49" charset="0"/>
              </a:rPr>
              <a:t>			assign activity j to the timetable as early as possible, 				if even possible</a:t>
            </a:r>
          </a:p>
          <a:p>
            <a:pPr marL="0" indent="0">
              <a:spcBef>
                <a:spcPts val="0"/>
              </a:spcBef>
              <a:buNone/>
            </a:pPr>
            <a:r>
              <a:rPr lang="en-HK" dirty="0">
                <a:solidFill>
                  <a:srgbClr val="FFFF00"/>
                </a:solidFill>
                <a:latin typeface="Consolas" panose="020B0609020204030204" pitchFamily="49" charset="0"/>
              </a:rPr>
              <a:t>		backup the timetable if it is better than our best record</a:t>
            </a:r>
            <a:endParaRPr lang="en-US" dirty="0">
              <a:solidFill>
                <a:srgbClr val="FFFF00"/>
              </a:solidFill>
              <a:latin typeface="Consolas" panose="020B0609020204030204" pitchFamily="49" charset="0"/>
            </a:endParaRPr>
          </a:p>
          <a:p>
            <a:r>
              <a:rPr lang="en-HK" dirty="0"/>
              <a:t>The basic idea is that for all prefixes of </a:t>
            </a:r>
            <a:r>
              <a:rPr lang="en-HK" dirty="0">
                <a:latin typeface="Consolas" panose="020B0609020204030204" pitchFamily="49" charset="0"/>
              </a:rPr>
              <a:t>P</a:t>
            </a:r>
            <a:r>
              <a:rPr lang="en-HK" dirty="0"/>
              <a:t>, we reorder them each time, to avoid situations discussed last page</a:t>
            </a:r>
          </a:p>
        </p:txBody>
      </p:sp>
      <p:sp>
        <p:nvSpPr>
          <p:cNvPr id="4" name="Slide Number Placeholder 3"/>
          <p:cNvSpPr>
            <a:spLocks noGrp="1"/>
          </p:cNvSpPr>
          <p:nvPr>
            <p:ph type="sldNum" sz="quarter" idx="12"/>
          </p:nvPr>
        </p:nvSpPr>
        <p:spPr/>
        <p:txBody>
          <a:bodyPr/>
          <a:lstStyle/>
          <a:p>
            <a:fld id="{D57F1E4F-1CFF-5643-939E-02111984F565}" type="slidenum">
              <a:rPr lang="en-US" smtClean="0"/>
              <a:t>15</a:t>
            </a:fld>
            <a:endParaRPr lang="en-US" dirty="0"/>
          </a:p>
        </p:txBody>
      </p:sp>
    </p:spTree>
    <p:extLst>
      <p:ext uri="{BB962C8B-B14F-4D97-AF65-F5344CB8AC3E}">
        <p14:creationId xmlns:p14="http://schemas.microsoft.com/office/powerpoint/2010/main" val="8336598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New SSR: Step by step</a:t>
            </a:r>
            <a:endParaRPr lang="en-US" dirty="0"/>
          </a:p>
        </p:txBody>
      </p:sp>
      <p:sp>
        <p:nvSpPr>
          <p:cNvPr id="3" name="Content Placeholder 2"/>
          <p:cNvSpPr>
            <a:spLocks noGrp="1"/>
          </p:cNvSpPr>
          <p:nvPr>
            <p:ph idx="1"/>
          </p:nvPr>
        </p:nvSpPr>
        <p:spPr>
          <a:xfrm>
            <a:off x="1103312" y="2070100"/>
            <a:ext cx="8946541" cy="4216400"/>
          </a:xfrm>
        </p:spPr>
        <p:txBody>
          <a:bodyPr>
            <a:normAutofit/>
          </a:bodyPr>
          <a:lstStyle/>
          <a:p>
            <a:pPr>
              <a:spcBef>
                <a:spcPts val="0"/>
              </a:spcBef>
            </a:pPr>
            <a:r>
              <a:rPr lang="en-HK" dirty="0">
                <a:latin typeface="Consolas" panose="020B0609020204030204" pitchFamily="49" charset="0"/>
              </a:rPr>
              <a:t>P[] = {1, 3, 5, 4, 2}</a:t>
            </a:r>
          </a:p>
          <a:p>
            <a:pPr>
              <a:spcBef>
                <a:spcPts val="0"/>
              </a:spcBef>
            </a:pPr>
            <a:endParaRPr lang="en-HK" dirty="0">
              <a:latin typeface="Consolas" panose="020B0609020204030204" pitchFamily="49" charset="0"/>
            </a:endParaRPr>
          </a:p>
          <a:p>
            <a:pPr>
              <a:spcBef>
                <a:spcPts val="0"/>
              </a:spcBef>
            </a:pPr>
            <a:r>
              <a:rPr lang="en-HK" dirty="0">
                <a:latin typeface="Consolas" panose="020B0609020204030204" pitchFamily="49" charset="0"/>
              </a:rPr>
              <a:t>Before reordering: V = {1}</a:t>
            </a:r>
          </a:p>
          <a:p>
            <a:pPr>
              <a:spcBef>
                <a:spcPts val="0"/>
              </a:spcBef>
            </a:pPr>
            <a:r>
              <a:rPr lang="en-HK" dirty="0">
                <a:latin typeface="Consolas" panose="020B0609020204030204" pitchFamily="49" charset="0"/>
              </a:rPr>
              <a:t>After reordering: V = {1}</a:t>
            </a:r>
          </a:p>
          <a:p>
            <a:pPr>
              <a:spcBef>
                <a:spcPts val="0"/>
              </a:spcBef>
            </a:pPr>
            <a:r>
              <a:rPr lang="en-HK" dirty="0">
                <a:latin typeface="Consolas" panose="020B0609020204030204" pitchFamily="49" charset="0"/>
              </a:rPr>
              <a:t>Assign activities as early as possible</a:t>
            </a:r>
          </a:p>
          <a:p>
            <a:pPr>
              <a:spcBef>
                <a:spcPts val="0"/>
              </a:spcBef>
            </a:pPr>
            <a:endParaRPr lang="en-HK" dirty="0">
              <a:latin typeface="Consolas" panose="020B0609020204030204" pitchFamily="49" charset="0"/>
            </a:endParaRPr>
          </a:p>
          <a:p>
            <a:pPr>
              <a:spcBef>
                <a:spcPts val="0"/>
              </a:spcBef>
            </a:pPr>
            <a:r>
              <a:rPr lang="en-HK" dirty="0">
                <a:latin typeface="Consolas" panose="020B0609020204030204" pitchFamily="49" charset="0"/>
              </a:rPr>
              <a:t>Before reordering: V = {1, 3}</a:t>
            </a:r>
          </a:p>
          <a:p>
            <a:pPr>
              <a:spcBef>
                <a:spcPts val="0"/>
              </a:spcBef>
            </a:pPr>
            <a:r>
              <a:rPr lang="en-HK" dirty="0">
                <a:latin typeface="Consolas" panose="020B0609020204030204" pitchFamily="49" charset="0"/>
              </a:rPr>
              <a:t>After reordering: V = {3, 1} </a:t>
            </a:r>
            <a:r>
              <a:rPr lang="en-HK" dirty="0"/>
              <a:t>(just for example)</a:t>
            </a:r>
          </a:p>
          <a:p>
            <a:pPr>
              <a:spcBef>
                <a:spcPts val="0"/>
              </a:spcBef>
            </a:pPr>
            <a:r>
              <a:rPr lang="en-HK" dirty="0">
                <a:latin typeface="Consolas" panose="020B0609020204030204" pitchFamily="49" charset="0"/>
              </a:rPr>
              <a:t>Assign activities as early as possible</a:t>
            </a:r>
          </a:p>
          <a:p>
            <a:pPr>
              <a:spcBef>
                <a:spcPts val="0"/>
              </a:spcBef>
            </a:pPr>
            <a:endParaRPr lang="en-HK" dirty="0">
              <a:latin typeface="Consolas" panose="020B0609020204030204" pitchFamily="49" charset="0"/>
            </a:endParaRPr>
          </a:p>
          <a:p>
            <a:pPr>
              <a:spcBef>
                <a:spcPts val="0"/>
              </a:spcBef>
            </a:pPr>
            <a:r>
              <a:rPr lang="en-HK" dirty="0">
                <a:latin typeface="Consolas" panose="020B0609020204030204" pitchFamily="49" charset="0"/>
              </a:rPr>
              <a:t>Before reordering: V = {3, 1, 5}</a:t>
            </a:r>
          </a:p>
          <a:p>
            <a:pPr>
              <a:spcBef>
                <a:spcPts val="0"/>
              </a:spcBef>
            </a:pPr>
            <a:r>
              <a:rPr lang="en-HK" dirty="0">
                <a:latin typeface="Consolas" panose="020B0609020204030204" pitchFamily="49" charset="0"/>
              </a:rPr>
              <a:t>After reordering: V = {3, 5, 1}</a:t>
            </a:r>
          </a:p>
          <a:p>
            <a:pPr>
              <a:spcBef>
                <a:spcPts val="0"/>
              </a:spcBef>
            </a:pPr>
            <a:r>
              <a:rPr lang="en-HK" dirty="0">
                <a:latin typeface="Consolas" panose="020B0609020204030204" pitchFamily="49" charset="0"/>
              </a:rPr>
              <a:t>...</a:t>
            </a:r>
            <a:endParaRPr lang="en-US"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16</a:t>
            </a:fld>
            <a:endParaRPr lang="en-US" dirty="0"/>
          </a:p>
        </p:txBody>
      </p:sp>
    </p:spTree>
    <p:extLst>
      <p:ext uri="{BB962C8B-B14F-4D97-AF65-F5344CB8AC3E}">
        <p14:creationId xmlns:p14="http://schemas.microsoft.com/office/powerpoint/2010/main" val="414843852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New SSR: Time complexity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HK" dirty="0"/>
                  <a:t>Old one: </a:t>
                </a:r>
                <a14:m>
                  <m:oMath xmlns:m="http://schemas.openxmlformats.org/officeDocument/2006/math">
                    <m:r>
                      <a:rPr lang="en-HK" b="0" i="1" smtClean="0">
                        <a:latin typeface="Cambria Math" panose="02040503050406030204" pitchFamily="18" charset="0"/>
                      </a:rPr>
                      <m:t>𝑂</m:t>
                    </m:r>
                    <m:r>
                      <a:rPr lang="en-HK" b="0" i="1" smtClean="0">
                        <a:latin typeface="Cambria Math" panose="02040503050406030204" pitchFamily="18" charset="0"/>
                      </a:rPr>
                      <m:t>(</m:t>
                    </m:r>
                    <m:r>
                      <a:rPr lang="en-HK" b="0" i="1" smtClean="0">
                        <a:latin typeface="Cambria Math" panose="02040503050406030204" pitchFamily="18" charset="0"/>
                      </a:rPr>
                      <m:t>𝑁𝑀</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r>
                      <a:rPr lang="en-HK" b="0" i="1" smtClean="0">
                        <a:latin typeface="Cambria Math" panose="02040503050406030204" pitchFamily="18" charset="0"/>
                      </a:rPr>
                      <m:t>+</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𝑁</m:t>
                        </m:r>
                      </m:e>
                    </m:func>
                    <m:r>
                      <a:rPr lang="en-HK" b="0" i="1" smtClean="0">
                        <a:latin typeface="Cambria Math" panose="02040503050406030204" pitchFamily="18" charset="0"/>
                      </a:rPr>
                      <m:t>+</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r>
                      <a:rPr lang="en-HK" b="0" i="1" smtClean="0">
                        <a:latin typeface="Cambria Math" panose="02040503050406030204" pitchFamily="18" charset="0"/>
                      </a:rPr>
                      <m:t>)</m:t>
                    </m:r>
                  </m:oMath>
                </a14:m>
                <a:endParaRPr lang="en-US" dirty="0"/>
              </a:p>
              <a:p>
                <a:r>
                  <a:rPr lang="en-HK" dirty="0"/>
                  <a:t>For each prefixes of </a:t>
                </a:r>
                <a:r>
                  <a:rPr lang="en-HK" dirty="0">
                    <a:latin typeface="Consolas" panose="020B0609020204030204" pitchFamily="49" charset="0"/>
                  </a:rPr>
                  <a:t>P</a:t>
                </a:r>
                <a:r>
                  <a:rPr lang="en-HK" dirty="0"/>
                  <a:t> we reorder it: extra </a:t>
                </a:r>
                <a14:m>
                  <m:oMath xmlns:m="http://schemas.openxmlformats.org/officeDocument/2006/math">
                    <m:r>
                      <a:rPr lang="en-HK" i="1" dirty="0" smtClean="0">
                        <a:latin typeface="Cambria Math" panose="02040503050406030204" pitchFamily="18" charset="0"/>
                      </a:rPr>
                      <m:t>𝑁</m:t>
                    </m:r>
                    <m:func>
                      <m:funcPr>
                        <m:ctrlPr>
                          <a:rPr lang="en-HK" b="0" i="1" dirty="0" smtClean="0">
                            <a:latin typeface="Cambria Math" panose="02040503050406030204" pitchFamily="18" charset="0"/>
                          </a:rPr>
                        </m:ctrlPr>
                      </m:funcPr>
                      <m:fName>
                        <m:r>
                          <m:rPr>
                            <m:sty m:val="p"/>
                          </m:rPr>
                          <a:rPr lang="en-HK" b="0" i="0" dirty="0" smtClean="0">
                            <a:latin typeface="Cambria Math" panose="02040503050406030204" pitchFamily="18" charset="0"/>
                          </a:rPr>
                          <m:t>log</m:t>
                        </m:r>
                      </m:fName>
                      <m:e>
                        <m:r>
                          <a:rPr lang="en-HK" b="0" i="1" dirty="0" smtClean="0">
                            <a:latin typeface="Cambria Math" panose="02040503050406030204" pitchFamily="18" charset="0"/>
                          </a:rPr>
                          <m:t>𝑁</m:t>
                        </m:r>
                      </m:e>
                    </m:func>
                  </m:oMath>
                </a14:m>
                <a:r>
                  <a:rPr lang="en-HK" dirty="0"/>
                  <a:t> in the last part of the time complexity</a:t>
                </a:r>
              </a:p>
              <a:p>
                <a:r>
                  <a:rPr lang="en-HK" dirty="0"/>
                  <a:t>New one: </a:t>
                </a:r>
                <a14:m>
                  <m:oMath xmlns:m="http://schemas.openxmlformats.org/officeDocument/2006/math">
                    <m:r>
                      <a:rPr lang="en-HK" b="0" i="1" smtClean="0">
                        <a:latin typeface="Cambria Math" panose="02040503050406030204" pitchFamily="18" charset="0"/>
                      </a:rPr>
                      <m:t>𝑂</m:t>
                    </m:r>
                    <m:d>
                      <m:dPr>
                        <m:ctrlPr>
                          <a:rPr lang="en-HK" b="0" i="1" smtClean="0">
                            <a:latin typeface="Cambria Math" panose="02040503050406030204" pitchFamily="18" charset="0"/>
                          </a:rPr>
                        </m:ctrlPr>
                      </m:dPr>
                      <m:e>
                        <m:r>
                          <a:rPr lang="en-HK" b="0" i="1" smtClean="0">
                            <a:latin typeface="Cambria Math" panose="02040503050406030204" pitchFamily="18" charset="0"/>
                          </a:rPr>
                          <m:t>𝑁𝑀</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r>
                          <a:rPr lang="en-HK" b="0" i="1" smtClean="0">
                            <a:latin typeface="Cambria Math" panose="02040503050406030204" pitchFamily="18" charset="0"/>
                          </a:rPr>
                          <m:t>+</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𝑁</m:t>
                            </m:r>
                          </m:e>
                        </m:func>
                        <m:r>
                          <a:rPr lang="en-HK" b="0" i="1" smtClean="0">
                            <a:latin typeface="Cambria Math" panose="02040503050406030204" pitchFamily="18" charset="0"/>
                          </a:rPr>
                          <m:t>+</m:t>
                        </m:r>
                        <m:sSup>
                          <m:sSupPr>
                            <m:ctrlPr>
                              <a:rPr lang="en-HK" b="0" i="1" smtClean="0">
                                <a:latin typeface="Cambria Math" panose="02040503050406030204" pitchFamily="18" charset="0"/>
                              </a:rPr>
                            </m:ctrlPr>
                          </m:sSupPr>
                          <m:e>
                            <m:r>
                              <a:rPr lang="en-HK" b="0" i="1" smtClean="0">
                                <a:latin typeface="Cambria Math" panose="02040503050406030204" pitchFamily="18" charset="0"/>
                              </a:rPr>
                              <m:t>𝑁</m:t>
                            </m:r>
                          </m:e>
                          <m:sup>
                            <m:r>
                              <a:rPr lang="en-HK" b="0" i="1" smtClean="0">
                                <a:solidFill>
                                  <a:srgbClr val="FFFF00"/>
                                </a:solidFill>
                                <a:latin typeface="Cambria Math" panose="02040503050406030204" pitchFamily="18" charset="0"/>
                              </a:rPr>
                              <m:t>2</m:t>
                            </m:r>
                          </m:sup>
                        </m:sSup>
                        <m:func>
                          <m:funcPr>
                            <m:ctrlPr>
                              <a:rPr lang="en-HK" b="0" i="1" smtClean="0">
                                <a:solidFill>
                                  <a:srgbClr val="FFFF00"/>
                                </a:solidFill>
                                <a:latin typeface="Cambria Math" panose="02040503050406030204" pitchFamily="18" charset="0"/>
                              </a:rPr>
                            </m:ctrlPr>
                          </m:funcPr>
                          <m:fName>
                            <m:r>
                              <m:rPr>
                                <m:sty m:val="p"/>
                              </m:rPr>
                              <a:rPr lang="en-HK" b="0" i="0" smtClean="0">
                                <a:solidFill>
                                  <a:srgbClr val="FFFF00"/>
                                </a:solidFill>
                                <a:latin typeface="Cambria Math" panose="02040503050406030204" pitchFamily="18" charset="0"/>
                              </a:rPr>
                              <m:t>log</m:t>
                            </m:r>
                          </m:fName>
                          <m:e>
                            <m:r>
                              <a:rPr lang="en-HK" b="0" i="1" smtClean="0">
                                <a:solidFill>
                                  <a:srgbClr val="FFFF00"/>
                                </a:solidFill>
                                <a:latin typeface="Cambria Math" panose="02040503050406030204" pitchFamily="18" charset="0"/>
                              </a:rPr>
                              <m:t>𝑁</m:t>
                            </m:r>
                          </m:e>
                        </m:func>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e>
                    </m:d>
                  </m:oMath>
                </a14:m>
                <a:endParaRPr lang="en-HK" b="0" i="1" dirty="0">
                  <a:latin typeface="Cambria Math" panose="02040503050406030204" pitchFamily="18" charset="0"/>
                </a:endParaRPr>
              </a:p>
              <a:p>
                <a:pPr marL="0" indent="0">
                  <a:buNone/>
                </a:pPr>
                <a:r>
                  <a:rPr lang="en-HK" dirty="0"/>
                  <a:t>		    </a:t>
                </a:r>
                <a14:m>
                  <m:oMath xmlns:m="http://schemas.openxmlformats.org/officeDocument/2006/math">
                    <m:r>
                      <a:rPr lang="en-HK" b="0" i="1" smtClean="0">
                        <a:latin typeface="Cambria Math" panose="02040503050406030204" pitchFamily="18" charset="0"/>
                      </a:rPr>
                      <m:t>=</m:t>
                    </m:r>
                    <m:r>
                      <a:rPr lang="en-HK" b="0" i="1" smtClean="0">
                        <a:latin typeface="Cambria Math" panose="02040503050406030204" pitchFamily="18" charset="0"/>
                      </a:rPr>
                      <m:t>𝑂</m:t>
                    </m:r>
                    <m:d>
                      <m:dPr>
                        <m:ctrlPr>
                          <a:rPr lang="en-HK" b="0" i="1" smtClean="0">
                            <a:latin typeface="Cambria Math" panose="02040503050406030204" pitchFamily="18" charset="0"/>
                          </a:rPr>
                        </m:ctrlPr>
                      </m:dPr>
                      <m:e>
                        <m:r>
                          <a:rPr lang="en-HK" b="0" i="1" smtClean="0">
                            <a:latin typeface="Cambria Math" panose="02040503050406030204" pitchFamily="18" charset="0"/>
                          </a:rPr>
                          <m:t>𝑁𝑀</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r>
                          <a:rPr lang="en-HK" b="0" i="1" smtClean="0">
                            <a:latin typeface="Cambria Math" panose="02040503050406030204" pitchFamily="18" charset="0"/>
                          </a:rPr>
                          <m:t>+</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𝑁</m:t>
                            </m:r>
                          </m:e>
                        </m:func>
                        <m:d>
                          <m:dPr>
                            <m:ctrlPr>
                              <a:rPr lang="en-HK" b="0" i="1" smtClean="0">
                                <a:latin typeface="Cambria Math" panose="02040503050406030204" pitchFamily="18" charset="0"/>
                              </a:rPr>
                            </m:ctrlPr>
                          </m:dPr>
                          <m:e>
                            <m:r>
                              <a:rPr lang="en-HK" b="0" i="1" smtClean="0">
                                <a:latin typeface="Cambria Math" panose="02040503050406030204" pitchFamily="18" charset="0"/>
                              </a:rPr>
                              <m:t>1+</m:t>
                            </m:r>
                            <m:r>
                              <a:rPr lang="en-HK" b="0" i="1" smtClean="0">
                                <a:latin typeface="Cambria Math" panose="02040503050406030204" pitchFamily="18" charset="0"/>
                              </a:rPr>
                              <m:t>𝑁</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e>
                        </m:d>
                      </m:e>
                    </m:d>
                  </m:oMath>
                </a14:m>
                <a:endParaRPr lang="en-HK" b="0" i="1" dirty="0">
                  <a:latin typeface="Cambria Math" panose="02040503050406030204" pitchFamily="18" charset="0"/>
                </a:endParaRPr>
              </a:p>
              <a:p>
                <a:pPr marL="0" indent="0">
                  <a:buNone/>
                </a:pPr>
                <a:r>
                  <a:rPr lang="en-HK" b="0" dirty="0"/>
                  <a:t>		    </a:t>
                </a:r>
                <a14:m>
                  <m:oMath xmlns:m="http://schemas.openxmlformats.org/officeDocument/2006/math">
                    <m:r>
                      <a:rPr lang="en-HK" b="0" i="1" smtClean="0">
                        <a:latin typeface="Cambria Math" panose="02040503050406030204" pitchFamily="18" charset="0"/>
                      </a:rPr>
                      <m:t>=</m:t>
                    </m:r>
                    <m:r>
                      <a:rPr lang="en-HK" b="0" i="1" smtClean="0">
                        <a:latin typeface="Cambria Math" panose="02040503050406030204" pitchFamily="18" charset="0"/>
                      </a:rPr>
                      <m:t>𝑂</m:t>
                    </m:r>
                    <m:r>
                      <a:rPr lang="en-HK" b="0" i="1" smtClean="0">
                        <a:latin typeface="Cambria Math" panose="02040503050406030204" pitchFamily="18" charset="0"/>
                      </a:rPr>
                      <m:t>(</m:t>
                    </m:r>
                    <m:r>
                      <a:rPr lang="en-HK" b="0" i="1" smtClean="0">
                        <a:latin typeface="Cambria Math" panose="02040503050406030204" pitchFamily="18" charset="0"/>
                      </a:rPr>
                      <m:t>𝑁𝑀</m:t>
                    </m:r>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r>
                      <a:rPr lang="en-HK" b="0" i="1" smtClean="0">
                        <a:latin typeface="Cambria Math" panose="02040503050406030204" pitchFamily="18" charset="0"/>
                      </a:rPr>
                      <m:t>+</m:t>
                    </m:r>
                    <m:sSup>
                      <m:sSupPr>
                        <m:ctrlPr>
                          <a:rPr lang="en-HK" b="0" i="1" smtClean="0">
                            <a:latin typeface="Cambria Math" panose="02040503050406030204" pitchFamily="18" charset="0"/>
                          </a:rPr>
                        </m:ctrlPr>
                      </m:sSupPr>
                      <m:e>
                        <m:r>
                          <a:rPr lang="en-HK" b="0" i="1" smtClean="0">
                            <a:latin typeface="Cambria Math" panose="02040503050406030204" pitchFamily="18" charset="0"/>
                          </a:rPr>
                          <m:t>𝑁</m:t>
                        </m:r>
                      </m:e>
                      <m:sup>
                        <m:r>
                          <a:rPr lang="en-HK" b="0" i="1" smtClean="0">
                            <a:latin typeface="Cambria Math" panose="02040503050406030204" pitchFamily="18" charset="0"/>
                          </a:rPr>
                          <m:t>2</m:t>
                        </m:r>
                      </m:sup>
                    </m:sSup>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𝑁</m:t>
                        </m:r>
                      </m:e>
                    </m:func>
                    <m:func>
                      <m:funcPr>
                        <m:ctrlPr>
                          <a:rPr lang="en-HK" b="0" i="1" smtClean="0">
                            <a:latin typeface="Cambria Math" panose="02040503050406030204" pitchFamily="18" charset="0"/>
                          </a:rPr>
                        </m:ctrlPr>
                      </m:funcPr>
                      <m:fName>
                        <m:r>
                          <m:rPr>
                            <m:sty m:val="p"/>
                          </m:rPr>
                          <a:rPr lang="en-HK" b="0" i="0" smtClean="0">
                            <a:latin typeface="Cambria Math" panose="02040503050406030204" pitchFamily="18" charset="0"/>
                          </a:rPr>
                          <m:t>log</m:t>
                        </m:r>
                      </m:fName>
                      <m:e>
                        <m:r>
                          <a:rPr lang="en-HK" b="0" i="1" smtClean="0">
                            <a:latin typeface="Cambria Math" panose="02040503050406030204" pitchFamily="18" charset="0"/>
                          </a:rPr>
                          <m:t>𝑀</m:t>
                        </m:r>
                      </m:e>
                    </m:func>
                    <m:r>
                      <a:rPr lang="en-HK" b="0" i="1" smtClean="0">
                        <a:latin typeface="Cambria Math" panose="02040503050406030204" pitchFamily="18" charset="0"/>
                      </a:rPr>
                      <m:t>)</m:t>
                    </m:r>
                  </m:oMath>
                </a14:m>
                <a:endParaRPr lang="en-HK" dirty="0"/>
              </a:p>
              <a:p>
                <a:r>
                  <a:rPr lang="en-HK" dirty="0"/>
                  <a:t>Still pretty fast! The result is better than the last one!</a:t>
                </a:r>
              </a:p>
              <a:p>
                <a:r>
                  <a:rPr lang="en-HK" dirty="0"/>
                  <a:t>Stop here? Yes :P</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10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17</a:t>
            </a:fld>
            <a:endParaRPr lang="en-US" dirty="0"/>
          </a:p>
        </p:txBody>
      </p:sp>
    </p:spTree>
    <p:extLst>
      <p:ext uri="{BB962C8B-B14F-4D97-AF65-F5344CB8AC3E}">
        <p14:creationId xmlns:p14="http://schemas.microsoft.com/office/powerpoint/2010/main" val="1887544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New SSR: How to reorder?</a:t>
            </a:r>
            <a:endParaRPr lang="en-US" dirty="0"/>
          </a:p>
        </p:txBody>
      </p:sp>
      <p:sp>
        <p:nvSpPr>
          <p:cNvPr id="3" name="Content Placeholder 2"/>
          <p:cNvSpPr>
            <a:spLocks noGrp="1"/>
          </p:cNvSpPr>
          <p:nvPr>
            <p:ph idx="1"/>
          </p:nvPr>
        </p:nvSpPr>
        <p:spPr/>
        <p:txBody>
          <a:bodyPr/>
          <a:lstStyle/>
          <a:p>
            <a:r>
              <a:rPr lang="en-HK" dirty="0"/>
              <a:t>But how to reorder activities in </a:t>
            </a:r>
            <a:r>
              <a:rPr lang="en-HK" dirty="0">
                <a:latin typeface="Consolas" panose="020B0609020204030204" pitchFamily="49" charset="0"/>
              </a:rPr>
              <a:t>V</a:t>
            </a:r>
            <a:r>
              <a:rPr lang="en-HK" dirty="0"/>
              <a:t>?</a:t>
            </a:r>
          </a:p>
          <a:p>
            <a:r>
              <a:rPr lang="en-HK" dirty="0"/>
              <a:t>By using our slots’ information again!</a:t>
            </a:r>
          </a:p>
          <a:p>
            <a:r>
              <a:rPr lang="en-HK" dirty="0"/>
              <a:t>To summarize:</a:t>
            </a:r>
            <a:endParaRPr lang="en-US" dirty="0"/>
          </a:p>
          <a:p>
            <a:pPr lvl="1"/>
            <a:r>
              <a:rPr lang="en-HK" dirty="0"/>
              <a:t>Use SSR to get the permutation </a:t>
            </a:r>
            <a:r>
              <a:rPr lang="en-HK" dirty="0">
                <a:latin typeface="Consolas" panose="020B0609020204030204" pitchFamily="49" charset="0"/>
              </a:rPr>
              <a:t>P</a:t>
            </a:r>
            <a:endParaRPr lang="en-HK" dirty="0"/>
          </a:p>
          <a:p>
            <a:pPr lvl="1"/>
            <a:r>
              <a:rPr lang="en-HK" dirty="0"/>
              <a:t>Use slot’s information to reorder </a:t>
            </a:r>
            <a:r>
              <a:rPr lang="en-HK" dirty="0">
                <a:latin typeface="Consolas" panose="020B0609020204030204" pitchFamily="49" charset="0"/>
              </a:rPr>
              <a:t>V</a:t>
            </a:r>
            <a:r>
              <a:rPr lang="en-HK" dirty="0"/>
              <a:t>, which is some prefix of </a:t>
            </a:r>
            <a:r>
              <a:rPr lang="en-HK" dirty="0">
                <a:latin typeface="Consolas" panose="020B0609020204030204" pitchFamily="49" charset="0"/>
              </a:rPr>
              <a:t>P</a:t>
            </a:r>
          </a:p>
          <a:p>
            <a:pPr lvl="1"/>
            <a:r>
              <a:rPr lang="en-HK" dirty="0"/>
              <a:t>For each activity </a:t>
            </a:r>
            <a:r>
              <a:rPr lang="en-HK" dirty="0" err="1">
                <a:latin typeface="Consolas" panose="020B0609020204030204" pitchFamily="49" charset="0"/>
              </a:rPr>
              <a:t>i</a:t>
            </a:r>
            <a:r>
              <a:rPr lang="en-HK" dirty="0"/>
              <a:t> in </a:t>
            </a:r>
            <a:r>
              <a:rPr lang="en-HK" dirty="0">
                <a:latin typeface="Consolas" panose="020B0609020204030204" pitchFamily="49" charset="0"/>
              </a:rPr>
              <a:t>V</a:t>
            </a:r>
            <a:r>
              <a:rPr lang="en-HK" dirty="0"/>
              <a:t>, assign it to the timetable as early as possible, if even possible</a:t>
            </a:r>
            <a:endParaRPr lang="en-HK" dirty="0">
              <a:latin typeface="Consolas" panose="020B0609020204030204" pitchFamily="49" charset="0"/>
            </a:endParaRPr>
          </a:p>
        </p:txBody>
      </p:sp>
      <p:sp>
        <p:nvSpPr>
          <p:cNvPr id="4" name="Slide Number Placeholder 3"/>
          <p:cNvSpPr>
            <a:spLocks noGrp="1"/>
          </p:cNvSpPr>
          <p:nvPr>
            <p:ph type="sldNum" sz="quarter" idx="12"/>
          </p:nvPr>
        </p:nvSpPr>
        <p:spPr/>
        <p:txBody>
          <a:bodyPr/>
          <a:lstStyle/>
          <a:p>
            <a:fld id="{D57F1E4F-1CFF-5643-939E-02111984F565}" type="slidenum">
              <a:rPr lang="en-US" smtClean="0"/>
              <a:t>18</a:t>
            </a:fld>
            <a:endParaRPr lang="en-US" dirty="0"/>
          </a:p>
        </p:txBody>
      </p:sp>
    </p:spTree>
    <p:extLst>
      <p:ext uri="{BB962C8B-B14F-4D97-AF65-F5344CB8AC3E}">
        <p14:creationId xmlns:p14="http://schemas.microsoft.com/office/powerpoint/2010/main" val="22659174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New SSR: How to reorder?</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977900" y="2052918"/>
                <a:ext cx="10147300" cy="4195481"/>
              </a:xfrm>
            </p:spPr>
            <p:txBody>
              <a:bodyPr/>
              <a:lstStyle/>
              <a:p>
                <a:r>
                  <a:rPr lang="en-HK" dirty="0"/>
                  <a:t>I use 4 strategies to reorder </a:t>
                </a:r>
                <a:r>
                  <a:rPr lang="en-HK" dirty="0">
                    <a:latin typeface="Consolas" panose="020B0609020204030204" pitchFamily="49" charset="0"/>
                  </a:rPr>
                  <a:t>V</a:t>
                </a:r>
                <a:r>
                  <a:rPr lang="en-HK" dirty="0"/>
                  <a:t> (basically choose 1 slot from each activities, and when reordering, smaller activities’ slot’s left go first. If tie, smaller right go first)</a:t>
                </a:r>
                <a:endParaRPr lang="en-HK" dirty="0">
                  <a:latin typeface="Consolas" panose="020B0609020204030204" pitchFamily="49" charset="0"/>
                </a:endParaRPr>
              </a:p>
              <a:p>
                <a:r>
                  <a:rPr lang="en-HK" dirty="0"/>
                  <a:t>Minimum frequencies slot</a:t>
                </a:r>
              </a:p>
              <a:p>
                <a:pPr lvl="1"/>
                <a:r>
                  <a:rPr lang="en-HK" dirty="0"/>
                  <a:t>Precompute: for all slots from all activities, add 1 to a frequency array. E.g. </a:t>
                </a:r>
                <a14:m>
                  <m:oMath xmlns:m="http://schemas.openxmlformats.org/officeDocument/2006/math">
                    <m:r>
                      <a:rPr lang="en-HK" i="1">
                        <a:latin typeface="Cambria Math" panose="02040503050406030204" pitchFamily="18" charset="0"/>
                      </a:rPr>
                      <m:t>300</m:t>
                    </m:r>
                    <m:r>
                      <a:rPr lang="en-HK" i="1">
                        <a:latin typeface="Cambria Math" panose="02040503050406030204" pitchFamily="18" charset="0"/>
                        <a:ea typeface="Cambria Math" panose="02040503050406030204" pitchFamily="18" charset="0"/>
                      </a:rPr>
                      <m:t>↔419</m:t>
                    </m:r>
                  </m:oMath>
                </a14:m>
                <a:r>
                  <a:rPr lang="en-US" dirty="0"/>
                  <a:t>: </a:t>
                </a:r>
                <a:r>
                  <a:rPr lang="en-US" dirty="0" err="1">
                    <a:latin typeface="Consolas" panose="020B0609020204030204" pitchFamily="49" charset="0"/>
                  </a:rPr>
                  <a:t>freq</a:t>
                </a:r>
                <a:r>
                  <a:rPr lang="en-US" dirty="0">
                    <a:latin typeface="Consolas" panose="020B0609020204030204" pitchFamily="49" charset="0"/>
                  </a:rPr>
                  <a:t>[300]++; </a:t>
                </a:r>
                <a:r>
                  <a:rPr lang="en-US" dirty="0" err="1">
                    <a:latin typeface="Consolas" panose="020B0609020204030204" pitchFamily="49" charset="0"/>
                  </a:rPr>
                  <a:t>freq</a:t>
                </a:r>
                <a:r>
                  <a:rPr lang="en-US" dirty="0">
                    <a:latin typeface="Consolas" panose="020B0609020204030204" pitchFamily="49" charset="0"/>
                  </a:rPr>
                  <a:t>[301]++; </a:t>
                </a:r>
                <a:r>
                  <a:rPr lang="en-US" dirty="0" err="1">
                    <a:latin typeface="Consolas" panose="020B0609020204030204" pitchFamily="49" charset="0"/>
                  </a:rPr>
                  <a:t>freq</a:t>
                </a:r>
                <a:r>
                  <a:rPr lang="en-US" dirty="0">
                    <a:latin typeface="Consolas" panose="020B0609020204030204" pitchFamily="49" charset="0"/>
                  </a:rPr>
                  <a:t>[302]++; ...; </a:t>
                </a:r>
                <a:r>
                  <a:rPr lang="en-US" dirty="0" err="1">
                    <a:latin typeface="Consolas" panose="020B0609020204030204" pitchFamily="49" charset="0"/>
                  </a:rPr>
                  <a:t>freq</a:t>
                </a:r>
                <a:r>
                  <a:rPr lang="en-US" dirty="0">
                    <a:latin typeface="Consolas" panose="020B0609020204030204" pitchFamily="49" charset="0"/>
                  </a:rPr>
                  <a:t>[419]++</a:t>
                </a:r>
                <a:r>
                  <a:rPr lang="en-US" dirty="0"/>
                  <a:t>. Data structures such as </a:t>
                </a:r>
                <a:r>
                  <a:rPr lang="en-US" i="1" dirty="0"/>
                  <a:t>Partial Sum</a:t>
                </a:r>
                <a:r>
                  <a:rPr lang="en-US" dirty="0"/>
                  <a:t> can speed up the process</a:t>
                </a:r>
              </a:p>
              <a:p>
                <a:pPr lvl="1"/>
                <a:r>
                  <a:rPr lang="en-HK" dirty="0"/>
                  <a:t>For all activities, find the slot which sum of frequencies inside is minimum (impact on other activities is minimum)</a:t>
                </a:r>
              </a:p>
              <a:p>
                <a:r>
                  <a:rPr lang="en-HK" dirty="0"/>
                  <a:t>Minimum </a:t>
                </a:r>
                <a:r>
                  <a:rPr lang="en-HK" dirty="0" err="1"/>
                  <a:t>minimum</a:t>
                </a:r>
                <a:r>
                  <a:rPr lang="en-HK" dirty="0"/>
                  <a:t> segment frequencies slot: Way more complex (</a:t>
                </a:r>
                <a:r>
                  <a:rPr lang="en-HK" i="1" dirty="0"/>
                  <a:t>Monotone Queue</a:t>
                </a:r>
                <a:r>
                  <a:rPr lang="en-HK" dirty="0"/>
                  <a:t>)</a:t>
                </a:r>
              </a:p>
              <a:p>
                <a:r>
                  <a:rPr lang="en-HK" dirty="0"/>
                  <a:t>Minimum segment frequencies mean slot</a:t>
                </a:r>
              </a:p>
              <a:p>
                <a:r>
                  <a:rPr lang="en-HK" dirty="0"/>
                  <a:t>Minimum segment frequencies median slot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977900" y="2052918"/>
                <a:ext cx="10147300" cy="4195481"/>
              </a:xfrm>
              <a:blipFill rotWithShape="0">
                <a:blip r:embed="rId2"/>
                <a:stretch>
                  <a:fillRect l="-240" t="-1017" r="-420"/>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19</a:t>
            </a:fld>
            <a:endParaRPr lang="en-US" dirty="0"/>
          </a:p>
        </p:txBody>
      </p:sp>
    </p:spTree>
    <p:extLst>
      <p:ext uri="{BB962C8B-B14F-4D97-AF65-F5344CB8AC3E}">
        <p14:creationId xmlns:p14="http://schemas.microsoft.com/office/powerpoint/2010/main" val="1420833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Outline</a:t>
            </a:r>
            <a:endParaRPr lang="en-US" dirty="0"/>
          </a:p>
        </p:txBody>
      </p:sp>
      <p:sp>
        <p:nvSpPr>
          <p:cNvPr id="3" name="Content Placeholder 2"/>
          <p:cNvSpPr>
            <a:spLocks noGrp="1"/>
          </p:cNvSpPr>
          <p:nvPr>
            <p:ph idx="1"/>
          </p:nvPr>
        </p:nvSpPr>
        <p:spPr/>
        <p:txBody>
          <a:bodyPr/>
          <a:lstStyle/>
          <a:p>
            <a:r>
              <a:rPr lang="en-HK" sz="2400" b="1" dirty="0"/>
              <a:t>Approach to arrange activities</a:t>
            </a:r>
          </a:p>
          <a:p>
            <a:r>
              <a:rPr lang="en-HK" sz="1800" dirty="0"/>
              <a:t>Human-centred design concept</a:t>
            </a:r>
            <a:endParaRPr lang="en-US" sz="1800" dirty="0"/>
          </a:p>
        </p:txBody>
      </p:sp>
      <p:sp>
        <p:nvSpPr>
          <p:cNvPr id="4" name="Slide Number Placeholder 3"/>
          <p:cNvSpPr>
            <a:spLocks noGrp="1"/>
          </p:cNvSpPr>
          <p:nvPr>
            <p:ph type="sldNum" sz="quarter" idx="12"/>
          </p:nvPr>
        </p:nvSpPr>
        <p:spPr/>
        <p:txBody>
          <a:bodyPr/>
          <a:lstStyle/>
          <a:p>
            <a:fld id="{D57F1E4F-1CFF-5643-939E-02111984F565}" type="slidenum">
              <a:rPr lang="en-US" smtClean="0"/>
              <a:t>2</a:t>
            </a:fld>
            <a:endParaRPr lang="en-US" dirty="0"/>
          </a:p>
        </p:txBody>
      </p:sp>
    </p:spTree>
    <p:extLst>
      <p:ext uri="{BB962C8B-B14F-4D97-AF65-F5344CB8AC3E}">
        <p14:creationId xmlns:p14="http://schemas.microsoft.com/office/powerpoint/2010/main" val="13244088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Prerequisite(s)...</a:t>
            </a:r>
            <a:endParaRPr lang="en-US" dirty="0"/>
          </a:p>
        </p:txBody>
      </p:sp>
      <p:sp>
        <p:nvSpPr>
          <p:cNvPr id="3" name="Content Placeholder 2"/>
          <p:cNvSpPr>
            <a:spLocks noGrp="1"/>
          </p:cNvSpPr>
          <p:nvPr>
            <p:ph idx="1"/>
          </p:nvPr>
        </p:nvSpPr>
        <p:spPr/>
        <p:txBody>
          <a:bodyPr/>
          <a:lstStyle/>
          <a:p>
            <a:r>
              <a:rPr lang="en-HK" dirty="0"/>
              <a:t>Slightly modified SSR</a:t>
            </a:r>
          </a:p>
          <a:p>
            <a:pPr lvl="1"/>
            <a:r>
              <a:rPr lang="en-HK" dirty="0"/>
              <a:t>If an activity has prerequisites, score and segment of its prerequisites (</a:t>
            </a:r>
            <a:r>
              <a:rPr lang="en-HK" i="1" dirty="0"/>
              <a:t>parents</a:t>
            </a:r>
            <a:r>
              <a:rPr lang="en-HK" dirty="0"/>
              <a:t>) will be accumulated</a:t>
            </a:r>
          </a:p>
          <a:p>
            <a:r>
              <a:rPr lang="en-HK" dirty="0"/>
              <a:t>Before assigning an activity to the timetable, we need to do some sort of Depth first search (</a:t>
            </a:r>
            <a:r>
              <a:rPr lang="en-HK" i="1" dirty="0"/>
              <a:t>DFS)</a:t>
            </a:r>
            <a:r>
              <a:rPr lang="en-HK" dirty="0"/>
              <a:t> to check if ALL of its parents have been assigned already</a:t>
            </a:r>
          </a:p>
        </p:txBody>
      </p:sp>
      <p:sp>
        <p:nvSpPr>
          <p:cNvPr id="4" name="Slide Number Placeholder 3"/>
          <p:cNvSpPr>
            <a:spLocks noGrp="1"/>
          </p:cNvSpPr>
          <p:nvPr>
            <p:ph type="sldNum" sz="quarter" idx="12"/>
          </p:nvPr>
        </p:nvSpPr>
        <p:spPr/>
        <p:txBody>
          <a:bodyPr/>
          <a:lstStyle/>
          <a:p>
            <a:fld id="{D57F1E4F-1CFF-5643-939E-02111984F565}" type="slidenum">
              <a:rPr lang="en-US" smtClean="0"/>
              <a:t>20</a:t>
            </a:fld>
            <a:endParaRPr lang="en-US" dirty="0"/>
          </a:p>
        </p:txBody>
      </p:sp>
    </p:spTree>
    <p:extLst>
      <p:ext uri="{BB962C8B-B14F-4D97-AF65-F5344CB8AC3E}">
        <p14:creationId xmlns:p14="http://schemas.microsoft.com/office/powerpoint/2010/main" val="60432100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At last</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89000" y="1511300"/>
                <a:ext cx="10261600" cy="5003800"/>
              </a:xfrm>
            </p:spPr>
            <p:txBody>
              <a:bodyPr>
                <a:normAutofit/>
              </a:bodyPr>
              <a:lstStyle/>
              <a:p>
                <a:r>
                  <a:rPr lang="en-HK" dirty="0"/>
                  <a:t>Boundary cases</a:t>
                </a:r>
              </a:p>
              <a:p>
                <a:pPr lvl="1"/>
                <a:r>
                  <a:rPr lang="en-HK" dirty="0"/>
                  <a:t>Prerequisite relationships form a cycle in the graph (will throw warning to user)</a:t>
                </a:r>
              </a:p>
              <a:p>
                <a:pPr lvl="2"/>
                <a:r>
                  <a:rPr lang="en-HK" dirty="0"/>
                  <a:t>Activity 1 requires activity 2 to be finished first, but activity 2 also treats activity 1 as a prerequisite</a:t>
                </a:r>
              </a:p>
              <a:p>
                <a:pPr lvl="2"/>
                <a:r>
                  <a:rPr lang="en-HK" dirty="0"/>
                  <a:t>Simple DFS to find out these activities, and ignore them later on</a:t>
                </a:r>
              </a:p>
              <a:p>
                <a:pPr lvl="1"/>
                <a:r>
                  <a:rPr lang="en-HK" dirty="0"/>
                  <a:t>Slots that are impossible to be used (will throw warning if an activity has no usable slots)</a:t>
                </a:r>
              </a:p>
              <a:p>
                <a:pPr lvl="2"/>
                <a:r>
                  <a:rPr lang="en-HK" dirty="0"/>
                  <a:t>Segment </a:t>
                </a:r>
                <a14:m>
                  <m:oMath xmlns:m="http://schemas.openxmlformats.org/officeDocument/2006/math">
                    <m:r>
                      <a:rPr lang="en-HK" b="0" i="1" smtClean="0">
                        <a:latin typeface="Cambria Math" panose="02040503050406030204" pitchFamily="18" charset="0"/>
                      </a:rPr>
                      <m:t>=50</m:t>
                    </m:r>
                  </m:oMath>
                </a14:m>
                <a:r>
                  <a:rPr lang="en-HK" dirty="0"/>
                  <a:t>, but slot </a:t>
                </a:r>
                <a14:m>
                  <m:oMath xmlns:m="http://schemas.openxmlformats.org/officeDocument/2006/math">
                    <m:r>
                      <a:rPr lang="en-HK" b="0" i="1" smtClean="0">
                        <a:latin typeface="Cambria Math" panose="02040503050406030204" pitchFamily="18" charset="0"/>
                      </a:rPr>
                      <m:t>=100</m:t>
                    </m:r>
                    <m:r>
                      <a:rPr lang="en-HK" b="0" i="1" smtClean="0">
                        <a:latin typeface="Cambria Math" panose="02040503050406030204" pitchFamily="18" charset="0"/>
                        <a:ea typeface="Cambria Math" panose="02040503050406030204" pitchFamily="18" charset="0"/>
                      </a:rPr>
                      <m:t>↔129</m:t>
                    </m:r>
                  </m:oMath>
                </a14:m>
                <a:r>
                  <a:rPr lang="en-US" dirty="0"/>
                  <a:t> (</a:t>
                </a:r>
                <a14:m>
                  <m:oMath xmlns:m="http://schemas.openxmlformats.org/officeDocument/2006/math">
                    <m:r>
                      <a:rPr lang="en-HK" b="0" i="1" dirty="0" smtClean="0">
                        <a:latin typeface="Cambria Math" panose="02040503050406030204" pitchFamily="18" charset="0"/>
                      </a:rPr>
                      <m:t>50</m:t>
                    </m:r>
                    <m:r>
                      <a:rPr lang="en-HK" b="0" i="1" dirty="0" smtClean="0">
                        <a:latin typeface="Cambria Math" panose="02040503050406030204" pitchFamily="18" charset="0"/>
                        <a:ea typeface="Cambria Math" panose="02040503050406030204" pitchFamily="18" charset="0"/>
                      </a:rPr>
                      <m:t>&gt;30</m:t>
                    </m:r>
                  </m:oMath>
                </a14:m>
                <a:r>
                  <a:rPr lang="en-US" dirty="0"/>
                  <a:t>)</a:t>
                </a:r>
              </a:p>
              <a:p>
                <a:r>
                  <a:rPr lang="en-HK" dirty="0"/>
                  <a:t>Mix random into the algorithm, and keep repeating it until 1 second has passed</a:t>
                </a:r>
              </a:p>
              <a:p>
                <a:pPr lvl="1"/>
                <a:r>
                  <a:rPr lang="en-HK" dirty="0"/>
                  <a:t>Initial </a:t>
                </a:r>
                <a:r>
                  <a:rPr lang="en-HK" dirty="0">
                    <a:latin typeface="Consolas" panose="020B0609020204030204" pitchFamily="49" charset="0"/>
                  </a:rPr>
                  <a:t>P </a:t>
                </a:r>
                <a:r>
                  <a:rPr lang="en-HK" dirty="0"/>
                  <a:t>or</a:t>
                </a:r>
                <a:r>
                  <a:rPr lang="en-HK" dirty="0">
                    <a:latin typeface="Consolas" panose="020B0609020204030204" pitchFamily="49" charset="0"/>
                  </a:rPr>
                  <a:t> V = {1, 2, 3, 4, 5}</a:t>
                </a:r>
                <a:r>
                  <a:rPr lang="en-HK" dirty="0"/>
                  <a:t>, may be shuffled to </a:t>
                </a:r>
                <a:r>
                  <a:rPr lang="en-HK" dirty="0">
                    <a:latin typeface="Consolas" panose="020B0609020204030204" pitchFamily="49" charset="0"/>
                  </a:rPr>
                  <a:t>{2, 1, 3, 5, 4}</a:t>
                </a:r>
                <a:r>
                  <a:rPr lang="en-HK" dirty="0"/>
                  <a:t>, but will never be  </a:t>
                </a:r>
                <a:r>
                  <a:rPr lang="en-HK" dirty="0">
                    <a:latin typeface="Consolas" panose="020B0609020204030204" pitchFamily="49" charset="0"/>
                  </a:rPr>
                  <a:t>{5, 4, 3, 2, 1}</a:t>
                </a:r>
              </a:p>
              <a:p>
                <a:pPr lvl="1"/>
                <a:r>
                  <a:rPr lang="en-HK" dirty="0"/>
                  <a:t>Hugely improve the overall result (can try a lot more good permutations / prefixes)</a:t>
                </a:r>
              </a:p>
              <a:p>
                <a:r>
                  <a:rPr lang="en-HK" dirty="0"/>
                  <a:t>Multithreaded optimization (don’t have time to implement unfortunately)</a:t>
                </a:r>
              </a:p>
              <a:p>
                <a:r>
                  <a:rPr lang="en-HK" dirty="0"/>
                  <a:t>373 lines of code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89000" y="1511300"/>
                <a:ext cx="10261600" cy="5003800"/>
              </a:xfrm>
              <a:blipFill rotWithShape="0">
                <a:blip r:embed="rId2"/>
                <a:stretch>
                  <a:fillRect l="-297" t="-853" r="-238" b="-609"/>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21</a:t>
            </a:fld>
            <a:endParaRPr lang="en-US" dirty="0"/>
          </a:p>
        </p:txBody>
      </p:sp>
    </p:spTree>
    <p:extLst>
      <p:ext uri="{BB962C8B-B14F-4D97-AF65-F5344CB8AC3E}">
        <p14:creationId xmlns:p14="http://schemas.microsoft.com/office/powerpoint/2010/main" val="29597837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Human-</a:t>
            </a:r>
            <a:r>
              <a:rPr lang="en-US" dirty="0" err="1"/>
              <a:t>centred</a:t>
            </a:r>
            <a:r>
              <a:rPr lang="en-US" dirty="0"/>
              <a:t> design concept</a:t>
            </a:r>
          </a:p>
        </p:txBody>
      </p:sp>
      <p:sp>
        <p:nvSpPr>
          <p:cNvPr id="3" name="Content Placeholder 2"/>
          <p:cNvSpPr>
            <a:spLocks noGrp="1"/>
          </p:cNvSpPr>
          <p:nvPr>
            <p:ph idx="1"/>
          </p:nvPr>
        </p:nvSpPr>
        <p:spPr>
          <a:xfrm>
            <a:off x="1103312" y="1739900"/>
            <a:ext cx="9132888" cy="4686300"/>
          </a:xfrm>
        </p:spPr>
        <p:txBody>
          <a:bodyPr>
            <a:normAutofit fontScale="92500" lnSpcReduction="10000"/>
          </a:bodyPr>
          <a:lstStyle/>
          <a:p>
            <a:r>
              <a:rPr lang="en-HK" dirty="0"/>
              <a:t>Easy to use and user friendly, even for people who don’t have any computing knowledge</a:t>
            </a:r>
          </a:p>
          <a:p>
            <a:r>
              <a:rPr lang="en-HK" dirty="0"/>
              <a:t>No confusing icons</a:t>
            </a:r>
          </a:p>
          <a:p>
            <a:r>
              <a:rPr lang="en-HK" dirty="0"/>
              <a:t>No long-press actions required</a:t>
            </a:r>
          </a:p>
          <a:p>
            <a:r>
              <a:rPr lang="en-HK" dirty="0"/>
              <a:t>All buttons and text boxes are big and clearly labelled</a:t>
            </a:r>
          </a:p>
          <a:p>
            <a:r>
              <a:rPr lang="en-HK" dirty="0"/>
              <a:t>Whole app visible in 1 window</a:t>
            </a:r>
          </a:p>
          <a:p>
            <a:r>
              <a:rPr lang="en-HK" dirty="0"/>
              <a:t>Button to open the user manual</a:t>
            </a:r>
          </a:p>
          <a:p>
            <a:endParaRPr lang="en-HK" dirty="0"/>
          </a:p>
          <a:p>
            <a:r>
              <a:rPr lang="en-HK" dirty="0"/>
              <a:t>What our team can improve:</a:t>
            </a:r>
          </a:p>
          <a:p>
            <a:pPr lvl="1"/>
            <a:r>
              <a:rPr lang="en-HK" dirty="0"/>
              <a:t>More beautiful UI (our current one is quite dull and boring)</a:t>
            </a:r>
          </a:p>
          <a:p>
            <a:pPr lvl="1"/>
            <a:r>
              <a:rPr lang="en-HK" dirty="0"/>
              <a:t>Buttons for user to add activities, instead of text input (though the input format has been demonstrated in the user manual)</a:t>
            </a:r>
          </a:p>
          <a:p>
            <a:r>
              <a:rPr lang="en-HK" dirty="0"/>
              <a:t>112 lines of code</a:t>
            </a:r>
          </a:p>
        </p:txBody>
      </p:sp>
      <p:sp>
        <p:nvSpPr>
          <p:cNvPr id="4" name="Slide Number Placeholder 3"/>
          <p:cNvSpPr>
            <a:spLocks noGrp="1"/>
          </p:cNvSpPr>
          <p:nvPr>
            <p:ph type="sldNum" sz="quarter" idx="12"/>
          </p:nvPr>
        </p:nvSpPr>
        <p:spPr/>
        <p:txBody>
          <a:bodyPr/>
          <a:lstStyle/>
          <a:p>
            <a:fld id="{D57F1E4F-1CFF-5643-939E-02111984F565}" type="slidenum">
              <a:rPr lang="en-US" smtClean="0"/>
              <a:t>22</a:t>
            </a:fld>
            <a:endParaRPr lang="en-US" dirty="0"/>
          </a:p>
        </p:txBody>
      </p:sp>
    </p:spTree>
    <p:extLst>
      <p:ext uri="{BB962C8B-B14F-4D97-AF65-F5344CB8AC3E}">
        <p14:creationId xmlns:p14="http://schemas.microsoft.com/office/powerpoint/2010/main" val="9535986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Screenshots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108867" y="1422400"/>
            <a:ext cx="2947066" cy="5232876"/>
          </a:xfr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4738" y="1416050"/>
            <a:ext cx="2947065" cy="523922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161803" y="1416050"/>
            <a:ext cx="2947065" cy="5239226"/>
          </a:xfrm>
          <a:prstGeom prst="rect">
            <a:avLst/>
          </a:prstGeom>
        </p:spPr>
      </p:pic>
      <p:pic>
        <p:nvPicPr>
          <p:cNvPr id="7" name="Picture 6"/>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5933" y="1422400"/>
            <a:ext cx="2947065" cy="5232876"/>
          </a:xfrm>
          <a:prstGeom prst="rect">
            <a:avLst/>
          </a:prstGeom>
        </p:spPr>
      </p:pic>
      <p:sp>
        <p:nvSpPr>
          <p:cNvPr id="3" name="Slide Number Placeholder 2"/>
          <p:cNvSpPr>
            <a:spLocks noGrp="1"/>
          </p:cNvSpPr>
          <p:nvPr>
            <p:ph type="sldNum" sz="quarter" idx="12"/>
          </p:nvPr>
        </p:nvSpPr>
        <p:spPr/>
        <p:txBody>
          <a:bodyPr/>
          <a:lstStyle/>
          <a:p>
            <a:fld id="{D57F1E4F-1CFF-5643-939E-02111984F565}" type="slidenum">
              <a:rPr lang="en-US" smtClean="0"/>
              <a:t>23</a:t>
            </a:fld>
            <a:endParaRPr lang="en-US" dirty="0"/>
          </a:p>
        </p:txBody>
      </p:sp>
    </p:spTree>
    <p:extLst>
      <p:ext uri="{BB962C8B-B14F-4D97-AF65-F5344CB8AC3E}">
        <p14:creationId xmlns:p14="http://schemas.microsoft.com/office/powerpoint/2010/main" val="18171109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027111" y="2967318"/>
            <a:ext cx="9404723" cy="1400530"/>
          </a:xfrm>
        </p:spPr>
        <p:txBody>
          <a:bodyPr/>
          <a:lstStyle/>
          <a:p>
            <a:r>
              <a:rPr lang="en-HK" dirty="0"/>
              <a:t>Thank you, Q&amp;A time</a:t>
            </a:r>
            <a:endParaRPr lang="en-US" dirty="0"/>
          </a:p>
        </p:txBody>
      </p:sp>
      <p:sp>
        <p:nvSpPr>
          <p:cNvPr id="2" name="Slide Number Placeholder 1"/>
          <p:cNvSpPr>
            <a:spLocks noGrp="1"/>
          </p:cNvSpPr>
          <p:nvPr>
            <p:ph type="sldNum" sz="quarter" idx="12"/>
          </p:nvPr>
        </p:nvSpPr>
        <p:spPr/>
        <p:txBody>
          <a:bodyPr/>
          <a:lstStyle/>
          <a:p>
            <a:fld id="{D57F1E4F-1CFF-5643-939E-02111984F565}" type="slidenum">
              <a:rPr lang="en-US" smtClean="0"/>
              <a:t>24</a:t>
            </a:fld>
            <a:endParaRPr lang="en-US" dirty="0"/>
          </a:p>
        </p:txBody>
      </p:sp>
    </p:spTree>
    <p:extLst>
      <p:ext uri="{BB962C8B-B14F-4D97-AF65-F5344CB8AC3E}">
        <p14:creationId xmlns:p14="http://schemas.microsoft.com/office/powerpoint/2010/main" val="40196983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Task simplification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1103312" y="2052918"/>
                <a:ext cx="9249228" cy="4195481"/>
              </a:xfrm>
            </p:spPr>
            <p:txBody>
              <a:bodyPr>
                <a:normAutofit lnSpcReduction="10000"/>
              </a:bodyPr>
              <a:lstStyle/>
              <a:p>
                <a:r>
                  <a:rPr lang="en-HK" dirty="0"/>
                  <a:t>Convert the activities’ duration and available period(s) to basic numbers, in minutes</a:t>
                </a:r>
              </a:p>
              <a:p>
                <a:r>
                  <a:rPr lang="en-HK" dirty="0"/>
                  <a:t>Easier to process later on</a:t>
                </a:r>
              </a:p>
              <a:p>
                <a:r>
                  <a:rPr lang="en-HK" dirty="0"/>
                  <a:t>For example, if the duration is </a:t>
                </a:r>
                <a14:m>
                  <m:oMath xmlns:m="http://schemas.openxmlformats.org/officeDocument/2006/math">
                    <m:r>
                      <a:rPr lang="en-HK" i="1" dirty="0" smtClean="0">
                        <a:latin typeface="Cambria Math" panose="02040503050406030204" pitchFamily="18" charset="0"/>
                      </a:rPr>
                      <m:t>2:15’</m:t>
                    </m:r>
                  </m:oMath>
                </a14:m>
                <a:r>
                  <a:rPr lang="en-HK" dirty="0"/>
                  <a:t> (2 hours and 15 minutes), then convert it to </a:t>
                </a:r>
                <a14:m>
                  <m:oMath xmlns:m="http://schemas.openxmlformats.org/officeDocument/2006/math">
                    <m:r>
                      <a:rPr lang="en-HK" b="0" i="1" smtClean="0">
                        <a:latin typeface="Cambria Math" panose="02040503050406030204" pitchFamily="18" charset="0"/>
                      </a:rPr>
                      <m:t>2</m:t>
                    </m:r>
                    <m:r>
                      <a:rPr lang="en-HK" b="0" i="1" smtClean="0">
                        <a:latin typeface="Cambria Math" panose="02040503050406030204" pitchFamily="18" charset="0"/>
                        <a:ea typeface="Cambria Math" panose="02040503050406030204" pitchFamily="18" charset="0"/>
                      </a:rPr>
                      <m:t>×60+15=135</m:t>
                    </m:r>
                  </m:oMath>
                </a14:m>
                <a:endParaRPr lang="en-HK" b="0" dirty="0">
                  <a:ea typeface="Cambria Math" panose="02040503050406030204" pitchFamily="18" charset="0"/>
                </a:endParaRPr>
              </a:p>
              <a:p>
                <a:r>
                  <a:rPr lang="en-HK"/>
                  <a:t>Treat minutes </a:t>
                </a:r>
                <a:r>
                  <a:rPr lang="en-HK" dirty="0"/>
                  <a:t>as an array, and each day has </a:t>
                </a:r>
                <a14:m>
                  <m:oMath xmlns:m="http://schemas.openxmlformats.org/officeDocument/2006/math">
                    <m:r>
                      <a:rPr lang="en-HK" b="0" i="0" smtClean="0">
                        <a:latin typeface="Cambria Math" panose="02040503050406030204" pitchFamily="18" charset="0"/>
                      </a:rPr>
                      <m:t>60</m:t>
                    </m:r>
                    <m:d>
                      <m:dPr>
                        <m:ctrlPr>
                          <a:rPr lang="en-HK" b="0" i="1" smtClean="0">
                            <a:latin typeface="Cambria Math" panose="02040503050406030204" pitchFamily="18" charset="0"/>
                          </a:rPr>
                        </m:ctrlPr>
                      </m:dPr>
                      <m:e>
                        <m:r>
                          <a:rPr lang="en-HK" b="0" i="1" smtClean="0">
                            <a:latin typeface="Cambria Math" panose="02040503050406030204" pitchFamily="18" charset="0"/>
                          </a:rPr>
                          <m:t>24−9</m:t>
                        </m:r>
                      </m:e>
                    </m:d>
                    <m:r>
                      <a:rPr lang="en-HK" b="0" i="1" smtClean="0">
                        <a:latin typeface="Cambria Math" panose="02040503050406030204" pitchFamily="18" charset="0"/>
                      </a:rPr>
                      <m:t>=900</m:t>
                    </m:r>
                  </m:oMath>
                </a14:m>
                <a:r>
                  <a:rPr lang="en-HK" dirty="0"/>
                  <a:t> units</a:t>
                </a:r>
              </a:p>
              <a:p>
                <a:pPr marL="0" indent="0">
                  <a:buNone/>
                </a:pPr>
                <a:r>
                  <a:rPr lang="en-HK" dirty="0"/>
                  <a:t>  9:00                    9:01                    9:02                    9:03                    9:04</a:t>
                </a:r>
              </a:p>
              <a:p>
                <a:endParaRPr lang="en-HK" dirty="0"/>
              </a:p>
              <a:p>
                <a:r>
                  <a:rPr lang="en-HK" dirty="0"/>
                  <a:t>If one of the available periods is </a:t>
                </a:r>
                <a14:m>
                  <m:oMath xmlns:m="http://schemas.openxmlformats.org/officeDocument/2006/math">
                    <m:r>
                      <a:rPr lang="en-HK" i="1" dirty="0" smtClean="0">
                        <a:latin typeface="Cambria Math" panose="02040503050406030204" pitchFamily="18" charset="0"/>
                      </a:rPr>
                      <m:t>𝑍</m:t>
                    </m:r>
                    <m:r>
                      <a:rPr lang="en-HK" i="1" dirty="0" smtClean="0">
                        <a:latin typeface="Cambria Math" panose="02040503050406030204" pitchFamily="18" charset="0"/>
                      </a:rPr>
                      <m:t> </m:t>
                    </m:r>
                    <m:r>
                      <a:rPr lang="en-HK" i="1" dirty="0" smtClean="0">
                        <a:latin typeface="Cambria Math" panose="02040503050406030204" pitchFamily="18" charset="0"/>
                      </a:rPr>
                      <m:t>𝑥</m:t>
                    </m:r>
                    <m:r>
                      <a:rPr lang="en-HK" i="1" dirty="0" smtClean="0">
                        <a:latin typeface="Cambria Math" panose="02040503050406030204" pitchFamily="18" charset="0"/>
                      </a:rPr>
                      <m:t>:</m:t>
                    </m:r>
                    <m:r>
                      <a:rPr lang="en-HK" i="1" dirty="0" smtClean="0">
                        <a:latin typeface="Cambria Math" panose="02040503050406030204" pitchFamily="18" charset="0"/>
                      </a:rPr>
                      <m:t>𝑦</m:t>
                    </m:r>
                    <m:r>
                      <a:rPr lang="en-HK" i="1" dirty="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𝑋</m:t>
                    </m:r>
                    <m:r>
                      <a:rPr lang="en-HK" i="1" dirty="0" smtClean="0">
                        <a:latin typeface="Cambria Math" panose="02040503050406030204" pitchFamily="18" charset="0"/>
                      </a:rPr>
                      <m:t>:</m:t>
                    </m:r>
                    <m:r>
                      <a:rPr lang="en-HK" i="1" dirty="0" smtClean="0">
                        <a:latin typeface="Cambria Math" panose="02040503050406030204" pitchFamily="18" charset="0"/>
                      </a:rPr>
                      <m:t>𝑌</m:t>
                    </m:r>
                  </m:oMath>
                </a14:m>
                <a:r>
                  <a:rPr lang="en-HK" dirty="0"/>
                  <a:t>, for example </a:t>
                </a:r>
                <a14:m>
                  <m:oMath xmlns:m="http://schemas.openxmlformats.org/officeDocument/2006/math">
                    <m:r>
                      <a:rPr lang="en-HK" i="1" dirty="0" smtClean="0">
                        <a:latin typeface="Cambria Math" panose="02040503050406030204" pitchFamily="18" charset="0"/>
                      </a:rPr>
                      <m:t>𝑊𝑒𝑑</m:t>
                    </m:r>
                    <m:r>
                      <a:rPr lang="en-HK" i="1" dirty="0" smtClean="0">
                        <a:latin typeface="Cambria Math" panose="02040503050406030204" pitchFamily="18" charset="0"/>
                      </a:rPr>
                      <m:t> 11:30</m:t>
                    </m:r>
                    <m:r>
                      <a:rPr lang="en-HK" i="1" dirty="0" smtClean="0">
                        <a:latin typeface="Cambria Math" panose="02040503050406030204" pitchFamily="18" charset="0"/>
                      </a:rPr>
                      <m:t>↔</m:t>
                    </m:r>
                    <m:r>
                      <a:rPr lang="en-HK" i="1" dirty="0" smtClean="0">
                        <a:latin typeface="Cambria Math" panose="02040503050406030204" pitchFamily="18" charset="0"/>
                      </a:rPr>
                      <m:t>14:00</m:t>
                    </m:r>
                  </m:oMath>
                </a14:m>
                <a:r>
                  <a:rPr lang="en-HK" dirty="0"/>
                  <a:t>, then convert it to </a:t>
                </a:r>
                <a14:m>
                  <m:oMath xmlns:m="http://schemas.openxmlformats.org/officeDocument/2006/math">
                    <m:r>
                      <a:rPr lang="en-HK" b="0" i="0" smtClean="0">
                        <a:latin typeface="Cambria Math" panose="02040503050406030204" pitchFamily="18" charset="0"/>
                        <a:ea typeface="Cambria Math" panose="02040503050406030204" pitchFamily="18" charset="0"/>
                      </a:rPr>
                      <m:t>900</m:t>
                    </m:r>
                    <m:r>
                      <a:rPr lang="en-HK" b="0" i="1" smtClean="0">
                        <a:latin typeface="Cambria Math" panose="02040503050406030204" pitchFamily="18" charset="0"/>
                        <a:ea typeface="Cambria Math" panose="02040503050406030204" pitchFamily="18" charset="0"/>
                      </a:rPr>
                      <m:t>𝑍</m:t>
                    </m:r>
                    <m:r>
                      <a:rPr lang="en-HK" b="0" i="0" smtClean="0">
                        <a:latin typeface="Cambria Math" panose="02040503050406030204" pitchFamily="18" charset="0"/>
                        <a:ea typeface="Cambria Math" panose="02040503050406030204" pitchFamily="18" charset="0"/>
                      </a:rPr>
                      <m:t>+60</m:t>
                    </m:r>
                    <m:d>
                      <m:dPr>
                        <m:ctrlPr>
                          <a:rPr lang="en-HK" b="0" i="1" smtClean="0">
                            <a:latin typeface="Cambria Math" panose="02040503050406030204" pitchFamily="18" charset="0"/>
                            <a:ea typeface="Cambria Math" panose="02040503050406030204" pitchFamily="18" charset="0"/>
                          </a:rPr>
                        </m:ctrlPr>
                      </m:dPr>
                      <m:e>
                        <m:r>
                          <m:rPr>
                            <m:sty m:val="p"/>
                          </m:rPr>
                          <a:rPr lang="en-HK" b="0" i="0" smtClean="0">
                            <a:latin typeface="Cambria Math" panose="02040503050406030204" pitchFamily="18" charset="0"/>
                            <a:ea typeface="Cambria Math" panose="02040503050406030204" pitchFamily="18" charset="0"/>
                          </a:rPr>
                          <m:t>x</m:t>
                        </m:r>
                        <m:r>
                          <a:rPr lang="en-HK" b="0" i="0" smtClean="0">
                            <a:latin typeface="Cambria Math" panose="02040503050406030204" pitchFamily="18" charset="0"/>
                            <a:ea typeface="Cambria Math" panose="02040503050406030204" pitchFamily="18" charset="0"/>
                          </a:rPr>
                          <m:t>−9</m:t>
                        </m:r>
                      </m:e>
                    </m:d>
                    <m:r>
                      <a:rPr lang="en-HK" b="0" i="1" smtClean="0">
                        <a:latin typeface="Cambria Math" panose="02040503050406030204" pitchFamily="18" charset="0"/>
                        <a:ea typeface="Cambria Math" panose="02040503050406030204" pitchFamily="18" charset="0"/>
                      </a:rPr>
                      <m:t>+</m:t>
                    </m:r>
                    <m:r>
                      <a:rPr lang="en-HK" b="0" i="1" smtClean="0">
                        <a:latin typeface="Cambria Math" panose="02040503050406030204" pitchFamily="18" charset="0"/>
                        <a:ea typeface="Cambria Math" panose="02040503050406030204" pitchFamily="18" charset="0"/>
                      </a:rPr>
                      <m:t>𝑦</m:t>
                    </m:r>
                    <m:r>
                      <a:rPr lang="en-HK" i="1" dirty="0">
                        <a:latin typeface="Cambria Math" panose="02040503050406030204" pitchFamily="18" charset="0"/>
                        <a:ea typeface="Cambria Math" panose="02040503050406030204" pitchFamily="18" charset="0"/>
                      </a:rPr>
                      <m:t>↔</m:t>
                    </m:r>
                    <m:r>
                      <a:rPr lang="en-HK" b="0" i="1" smtClean="0">
                        <a:latin typeface="Cambria Math" panose="02040503050406030204" pitchFamily="18" charset="0"/>
                        <a:ea typeface="Cambria Math" panose="02040503050406030204" pitchFamily="18" charset="0"/>
                      </a:rPr>
                      <m:t>900</m:t>
                    </m:r>
                    <m:r>
                      <a:rPr lang="en-HK" b="0" i="1" smtClean="0">
                        <a:latin typeface="Cambria Math" panose="02040503050406030204" pitchFamily="18" charset="0"/>
                        <a:ea typeface="Cambria Math" panose="02040503050406030204" pitchFamily="18" charset="0"/>
                      </a:rPr>
                      <m:t>𝑍</m:t>
                    </m:r>
                    <m:r>
                      <a:rPr lang="en-HK" b="0" i="1" smtClean="0">
                        <a:latin typeface="Cambria Math" panose="02040503050406030204" pitchFamily="18" charset="0"/>
                        <a:ea typeface="Cambria Math" panose="02040503050406030204" pitchFamily="18" charset="0"/>
                      </a:rPr>
                      <m:t>+60</m:t>
                    </m:r>
                    <m:d>
                      <m:dPr>
                        <m:ctrlPr>
                          <a:rPr lang="en-HK" b="0" i="1" smtClean="0">
                            <a:latin typeface="Cambria Math" panose="02040503050406030204" pitchFamily="18" charset="0"/>
                            <a:ea typeface="Cambria Math" panose="02040503050406030204" pitchFamily="18" charset="0"/>
                          </a:rPr>
                        </m:ctrlPr>
                      </m:dPr>
                      <m:e>
                        <m:r>
                          <a:rPr lang="en-HK" b="0" i="1" smtClean="0">
                            <a:latin typeface="Cambria Math" panose="02040503050406030204" pitchFamily="18" charset="0"/>
                            <a:ea typeface="Cambria Math" panose="02040503050406030204" pitchFamily="18" charset="0"/>
                          </a:rPr>
                          <m:t>𝑋</m:t>
                        </m:r>
                        <m:r>
                          <a:rPr lang="en-HK" b="0" i="1" smtClean="0">
                            <a:latin typeface="Cambria Math" panose="02040503050406030204" pitchFamily="18" charset="0"/>
                            <a:ea typeface="Cambria Math" panose="02040503050406030204" pitchFamily="18" charset="0"/>
                          </a:rPr>
                          <m:t>−9</m:t>
                        </m:r>
                      </m:e>
                    </m:d>
                    <m:r>
                      <a:rPr lang="en-HK" b="0" i="1" smtClean="0">
                        <a:latin typeface="Cambria Math" panose="02040503050406030204" pitchFamily="18" charset="0"/>
                        <a:ea typeface="Cambria Math" panose="02040503050406030204" pitchFamily="18" charset="0"/>
                      </a:rPr>
                      <m:t>+</m:t>
                    </m:r>
                    <m:r>
                      <a:rPr lang="en-HK" b="0" i="1" smtClean="0">
                        <a:latin typeface="Cambria Math" panose="02040503050406030204" pitchFamily="18" charset="0"/>
                        <a:ea typeface="Cambria Math" panose="02040503050406030204" pitchFamily="18" charset="0"/>
                      </a:rPr>
                      <m:t>𝑌</m:t>
                    </m:r>
                    <m:r>
                      <a:rPr lang="en-HK" b="0" i="1" smtClean="0">
                        <a:latin typeface="Cambria Math" panose="02040503050406030204" pitchFamily="18" charset="0"/>
                        <a:ea typeface="Cambria Math" panose="02040503050406030204" pitchFamily="18" charset="0"/>
                      </a:rPr>
                      <m:t>−1</m:t>
                    </m:r>
                  </m:oMath>
                </a14:m>
                <a:r>
                  <a:rPr lang="en-HK" dirty="0"/>
                  <a:t>, which the example will be converted to </a:t>
                </a:r>
                <a14:m>
                  <m:oMath xmlns:m="http://schemas.openxmlformats.org/officeDocument/2006/math">
                    <m:r>
                      <a:rPr lang="en-HK" i="1" dirty="0">
                        <a:latin typeface="Cambria Math" panose="02040503050406030204" pitchFamily="18" charset="0"/>
                      </a:rPr>
                      <m:t>2</m:t>
                    </m:r>
                    <m:r>
                      <a:rPr lang="en-HK" b="0" i="1" dirty="0" smtClean="0">
                        <a:latin typeface="Cambria Math" panose="02040503050406030204" pitchFamily="18" charset="0"/>
                      </a:rPr>
                      <m:t>8</m:t>
                    </m:r>
                    <m:r>
                      <a:rPr lang="en-HK" i="1" dirty="0" smtClean="0">
                        <a:latin typeface="Cambria Math" panose="02040503050406030204" pitchFamily="18" charset="0"/>
                      </a:rPr>
                      <m:t>50</m:t>
                    </m:r>
                    <m:r>
                      <a:rPr lang="en-HK" i="1" dirty="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2</m:t>
                    </m:r>
                    <m:r>
                      <a:rPr lang="en-HK" b="0" i="1" dirty="0" smtClean="0">
                        <a:latin typeface="Cambria Math" panose="02040503050406030204" pitchFamily="18" charset="0"/>
                      </a:rPr>
                      <m:t>9</m:t>
                    </m:r>
                    <m:r>
                      <a:rPr lang="en-HK" i="1" dirty="0" smtClean="0">
                        <a:latin typeface="Cambria Math" panose="02040503050406030204" pitchFamily="18" charset="0"/>
                      </a:rPr>
                      <m:t>99</m:t>
                    </m:r>
                  </m:oMath>
                </a14:m>
                <a:r>
                  <a:rPr lang="en-HK" dirty="0"/>
                  <a:t> (inclusive)</a:t>
                </a:r>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1103312" y="2052918"/>
                <a:ext cx="9249228" cy="4195481"/>
              </a:xfrm>
              <a:blipFill rotWithShape="0">
                <a:blip r:embed="rId2"/>
                <a:stretch>
                  <a:fillRect l="-330" t="-1744" r="-1187"/>
                </a:stretch>
              </a:blipFill>
            </p:spPr>
            <p:txBody>
              <a:bodyPr/>
              <a:lstStyle/>
              <a:p>
                <a:r>
                  <a:rPr lang="en-US">
                    <a:noFill/>
                  </a:rPr>
                  <a:t> </a:t>
                </a:r>
              </a:p>
            </p:txBody>
          </p:sp>
        </mc:Fallback>
      </mc:AlternateContent>
      <p:graphicFrame>
        <p:nvGraphicFramePr>
          <p:cNvPr id="5" name="Table 4"/>
          <p:cNvGraphicFramePr>
            <a:graphicFrameLocks noGrp="1"/>
          </p:cNvGraphicFramePr>
          <p:nvPr>
            <p:extLst>
              <p:ext uri="{D42A27DB-BD31-4B8C-83A1-F6EECF244321}">
                <p14:modId xmlns:p14="http://schemas.microsoft.com/office/powerpoint/2010/main" val="3640124221"/>
              </p:ext>
            </p:extLst>
          </p:nvPr>
        </p:nvGraphicFramePr>
        <p:xfrm>
          <a:off x="1512582" y="4555066"/>
          <a:ext cx="8128000" cy="37084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0000"/>
                  </a:ext>
                </a:extLst>
              </a:tr>
            </a:tbl>
          </a:graphicData>
        </a:graphic>
      </p:graphicFrame>
      <p:sp>
        <p:nvSpPr>
          <p:cNvPr id="4" name="Slide Number Placeholder 3"/>
          <p:cNvSpPr>
            <a:spLocks noGrp="1"/>
          </p:cNvSpPr>
          <p:nvPr>
            <p:ph type="sldNum" sz="quarter" idx="12"/>
          </p:nvPr>
        </p:nvSpPr>
        <p:spPr/>
        <p:txBody>
          <a:bodyPr/>
          <a:lstStyle/>
          <a:p>
            <a:fld id="{D57F1E4F-1CFF-5643-939E-02111984F565}" type="slidenum">
              <a:rPr lang="en-US" smtClean="0"/>
              <a:t>3</a:t>
            </a:fld>
            <a:endParaRPr lang="en-US" dirty="0"/>
          </a:p>
        </p:txBody>
      </p:sp>
    </p:spTree>
    <p:extLst>
      <p:ext uri="{BB962C8B-B14F-4D97-AF65-F5344CB8AC3E}">
        <p14:creationId xmlns:p14="http://schemas.microsoft.com/office/powerpoint/2010/main" val="14135249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Task modification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lnSpcReduction="10000"/>
              </a:bodyPr>
              <a:lstStyle/>
              <a:p>
                <a:r>
                  <a:rPr lang="en-HK" dirty="0"/>
                  <a:t>We now have an empty array with length </a:t>
                </a:r>
                <a14:m>
                  <m:oMath xmlns:m="http://schemas.openxmlformats.org/officeDocument/2006/math">
                    <m:r>
                      <a:rPr lang="en-HK" i="1">
                        <a:latin typeface="Cambria Math" panose="02040503050406030204" pitchFamily="18" charset="0"/>
                      </a:rPr>
                      <m:t>900</m:t>
                    </m:r>
                    <m:r>
                      <a:rPr lang="en-HK" i="1">
                        <a:latin typeface="Cambria Math" panose="02040503050406030204" pitchFamily="18" charset="0"/>
                        <a:ea typeface="Cambria Math" panose="02040503050406030204" pitchFamily="18" charset="0"/>
                      </a:rPr>
                      <m:t>×7=6300</m:t>
                    </m:r>
                  </m:oMath>
                </a14:m>
                <a:endParaRPr lang="en-HK" dirty="0"/>
              </a:p>
              <a:p>
                <a:r>
                  <a:rPr lang="en-HK" dirty="0"/>
                  <a:t>We also have </a:t>
                </a:r>
                <a14:m>
                  <m:oMath xmlns:m="http://schemas.openxmlformats.org/officeDocument/2006/math">
                    <m:r>
                      <a:rPr lang="en-HK" i="1" dirty="0" smtClean="0">
                        <a:latin typeface="Cambria Math" panose="02040503050406030204" pitchFamily="18" charset="0"/>
                      </a:rPr>
                      <m:t>𝑁</m:t>
                    </m:r>
                  </m:oMath>
                </a14:m>
                <a:r>
                  <a:rPr lang="en-HK" dirty="0"/>
                  <a:t> (number of activities) segments (activities’ duration), e.g. </a:t>
                </a:r>
                <a14:m>
                  <m:oMath xmlns:m="http://schemas.openxmlformats.org/officeDocument/2006/math">
                    <m:r>
                      <a:rPr lang="en-HK" i="1" dirty="0" smtClean="0">
                        <a:latin typeface="Cambria Math" panose="02040503050406030204" pitchFamily="18" charset="0"/>
                      </a:rPr>
                      <m:t>135</m:t>
                    </m:r>
                  </m:oMath>
                </a14:m>
                <a:endParaRPr lang="en-HK" dirty="0"/>
              </a:p>
              <a:p>
                <a:r>
                  <a:rPr lang="en-HK" dirty="0"/>
                  <a:t>Each segment has a score (priority), and positions which it can be placed. E.g. the segment with length </a:t>
                </a:r>
                <a14:m>
                  <m:oMath xmlns:m="http://schemas.openxmlformats.org/officeDocument/2006/math">
                    <m:r>
                      <a:rPr lang="en-HK" i="1" dirty="0" smtClean="0">
                        <a:latin typeface="Cambria Math" panose="02040503050406030204" pitchFamily="18" charset="0"/>
                      </a:rPr>
                      <m:t>135</m:t>
                    </m:r>
                  </m:oMath>
                </a14:m>
                <a:r>
                  <a:rPr lang="en-HK" dirty="0"/>
                  <a:t> must be placed between </a:t>
                </a:r>
                <a14:m>
                  <m:oMath xmlns:m="http://schemas.openxmlformats.org/officeDocument/2006/math">
                    <m:r>
                      <a:rPr lang="en-HK" i="1" dirty="0">
                        <a:latin typeface="Cambria Math" panose="02040503050406030204" pitchFamily="18" charset="0"/>
                      </a:rPr>
                      <m:t>2</m:t>
                    </m:r>
                    <m:r>
                      <a:rPr lang="en-HK" b="0" i="1" dirty="0" smtClean="0">
                        <a:latin typeface="Cambria Math" panose="02040503050406030204" pitchFamily="18" charset="0"/>
                      </a:rPr>
                      <m:t>8</m:t>
                    </m:r>
                    <m:r>
                      <a:rPr lang="en-HK" i="1" dirty="0" smtClean="0">
                        <a:latin typeface="Cambria Math" panose="02040503050406030204" pitchFamily="18" charset="0"/>
                      </a:rPr>
                      <m:t>50</m:t>
                    </m:r>
                    <m:r>
                      <a:rPr lang="en-HK" i="1" dirty="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2</m:t>
                    </m:r>
                    <m:r>
                      <a:rPr lang="en-HK" b="0" i="1" dirty="0" smtClean="0">
                        <a:latin typeface="Cambria Math" panose="02040503050406030204" pitchFamily="18" charset="0"/>
                      </a:rPr>
                      <m:t>9</m:t>
                    </m:r>
                    <m:r>
                      <a:rPr lang="en-HK" i="1" dirty="0" smtClean="0">
                        <a:latin typeface="Cambria Math" panose="02040503050406030204" pitchFamily="18" charset="0"/>
                      </a:rPr>
                      <m:t>99</m:t>
                    </m:r>
                  </m:oMath>
                </a14:m>
                <a:r>
                  <a:rPr lang="en-HK" dirty="0"/>
                  <a:t> (inclusive) (I give </a:t>
                </a:r>
                <a14:m>
                  <m:oMath xmlns:m="http://schemas.openxmlformats.org/officeDocument/2006/math">
                    <m:r>
                      <a:rPr lang="en-HK" i="1">
                        <a:latin typeface="Cambria Math" panose="02040503050406030204" pitchFamily="18" charset="0"/>
                      </a:rPr>
                      <m:t>2</m:t>
                    </m:r>
                    <m:r>
                      <a:rPr lang="en-HK" b="0" i="1" smtClean="0">
                        <a:latin typeface="Cambria Math" panose="02040503050406030204" pitchFamily="18" charset="0"/>
                      </a:rPr>
                      <m:t>850</m:t>
                    </m:r>
                    <m:r>
                      <a:rPr lang="en-HK" b="0" i="1" smtClean="0">
                        <a:latin typeface="Cambria Math" panose="02040503050406030204" pitchFamily="18" charset="0"/>
                        <a:ea typeface="Cambria Math" panose="02040503050406030204" pitchFamily="18" charset="0"/>
                      </a:rPr>
                      <m:t>↔2999</m:t>
                    </m:r>
                  </m:oMath>
                </a14:m>
                <a:r>
                  <a:rPr lang="en-HK" dirty="0"/>
                  <a:t> a name called </a:t>
                </a:r>
                <a:r>
                  <a:rPr lang="en-HK" i="1" dirty="0"/>
                  <a:t>slot</a:t>
                </a:r>
                <a:r>
                  <a:rPr lang="en-HK" dirty="0"/>
                  <a:t>)</a:t>
                </a:r>
              </a:p>
              <a:p>
                <a:r>
                  <a:rPr lang="en-HK" b="0" dirty="0">
                    <a:ea typeface="Cambria Math" panose="02040503050406030204" pitchFamily="18" charset="0"/>
                  </a:rPr>
                  <a:t>Fill the array with segments</a:t>
                </a:r>
              </a:p>
              <a:p>
                <a:r>
                  <a:rPr lang="en-HK" dirty="0">
                    <a:ea typeface="Cambria Math" panose="02040503050406030204" pitchFamily="18" charset="0"/>
                  </a:rPr>
                  <a:t>Maximize the total score</a:t>
                </a:r>
              </a:p>
              <a:p>
                <a:endParaRPr lang="en-HK" b="0" dirty="0">
                  <a:ea typeface="Cambria Math" panose="02040503050406030204" pitchFamily="18" charset="0"/>
                </a:endParaRPr>
              </a:p>
              <a:p>
                <a:pPr marL="0" indent="0">
                  <a:buNone/>
                </a:pPr>
                <a:endParaRPr lang="en-HK" dirty="0">
                  <a:ea typeface="Cambria Math" panose="02040503050406030204" pitchFamily="18" charset="0"/>
                </a:endParaRPr>
              </a:p>
              <a:p>
                <a:pPr marL="0" indent="0">
                  <a:buNone/>
                </a:pPr>
                <a:r>
                  <a:rPr lang="en-HK" dirty="0">
                    <a:ea typeface="Cambria Math" panose="02040503050406030204" pitchFamily="18" charset="0"/>
                  </a:rPr>
                  <a:t>* For now, let’s ignore the prerequisite(s) of the activities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749" t="-1744" r="-1431"/>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160642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Task modification</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r>
                  <a:rPr lang="en-HK" dirty="0"/>
                  <a:t>After the modification, I don’t think that I have the ability to find an algorithm with sub-quadratic time complexity, i.e. </a:t>
                </a:r>
                <a14:m>
                  <m:oMath xmlns:m="http://schemas.openxmlformats.org/officeDocument/2006/math">
                    <m:r>
                      <a:rPr lang="en-HK" b="0" i="1" smtClean="0">
                        <a:latin typeface="Cambria Math" panose="02040503050406030204" pitchFamily="18" charset="0"/>
                      </a:rPr>
                      <m:t>𝑂</m:t>
                    </m:r>
                    <m:r>
                      <a:rPr lang="en-HK" b="0" i="1" smtClean="0">
                        <a:latin typeface="Cambria Math" panose="02040503050406030204" pitchFamily="18" charset="0"/>
                      </a:rPr>
                      <m:t>(</m:t>
                    </m:r>
                    <m:sSup>
                      <m:sSupPr>
                        <m:ctrlPr>
                          <a:rPr lang="en-HK" b="0" i="1" smtClean="0">
                            <a:latin typeface="Cambria Math" panose="02040503050406030204" pitchFamily="18" charset="0"/>
                          </a:rPr>
                        </m:ctrlPr>
                      </m:sSupPr>
                      <m:e>
                        <m:r>
                          <a:rPr lang="en-HK" b="0" i="1" smtClean="0">
                            <a:latin typeface="Cambria Math" panose="02040503050406030204" pitchFamily="18" charset="0"/>
                          </a:rPr>
                          <m:t>𝑁</m:t>
                        </m:r>
                      </m:e>
                      <m:sup>
                        <m:r>
                          <a:rPr lang="en-HK" b="0" i="1" smtClean="0">
                            <a:latin typeface="Cambria Math" panose="02040503050406030204" pitchFamily="18" charset="0"/>
                          </a:rPr>
                          <m:t>2</m:t>
                        </m:r>
                      </m:sup>
                    </m:sSup>
                    <m:r>
                      <a:rPr lang="en-HK" b="0" i="1" smtClean="0">
                        <a:latin typeface="Cambria Math" panose="02040503050406030204" pitchFamily="18" charset="0"/>
                      </a:rPr>
                      <m:t>)</m:t>
                    </m:r>
                  </m:oMath>
                </a14:m>
                <a:r>
                  <a:rPr lang="en-US" dirty="0"/>
                  <a:t> (since </a:t>
                </a:r>
                <a14:m>
                  <m:oMath xmlns:m="http://schemas.openxmlformats.org/officeDocument/2006/math">
                    <m:r>
                      <a:rPr lang="en-HK" b="0" i="1" smtClean="0">
                        <a:latin typeface="Cambria Math" panose="02040503050406030204" pitchFamily="18" charset="0"/>
                      </a:rPr>
                      <m:t>𝑁</m:t>
                    </m:r>
                    <m:r>
                      <a:rPr lang="en-HK" b="0" i="1" smtClean="0">
                        <a:latin typeface="Cambria Math" panose="02040503050406030204" pitchFamily="18" charset="0"/>
                      </a:rPr>
                      <m:t>=1000</m:t>
                    </m:r>
                  </m:oMath>
                </a14:m>
                <a:r>
                  <a:rPr lang="en-US" dirty="0"/>
                  <a:t>), which give an optimal score</a:t>
                </a:r>
              </a:p>
              <a:p>
                <a:r>
                  <a:rPr lang="en-HK" dirty="0"/>
                  <a:t>So let’s focus on sub-optimal greedy algorithms, which will be faster in terms of time complexity, but the score is not guaranteed to be maximized</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10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5</a:t>
            </a:fld>
            <a:endParaRPr lang="en-US" dirty="0"/>
          </a:p>
        </p:txBody>
      </p:sp>
    </p:spTree>
    <p:extLst>
      <p:ext uri="{BB962C8B-B14F-4D97-AF65-F5344CB8AC3E}">
        <p14:creationId xmlns:p14="http://schemas.microsoft.com/office/powerpoint/2010/main" val="6095359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Before being greedy</a:t>
            </a:r>
            <a:endParaRPr lang="en-US" dirty="0"/>
          </a:p>
        </p:txBody>
      </p:sp>
      <p:sp>
        <p:nvSpPr>
          <p:cNvPr id="3" name="Content Placeholder 2"/>
          <p:cNvSpPr>
            <a:spLocks noGrp="1"/>
          </p:cNvSpPr>
          <p:nvPr>
            <p:ph idx="1"/>
          </p:nvPr>
        </p:nvSpPr>
        <p:spPr/>
        <p:txBody>
          <a:bodyPr/>
          <a:lstStyle/>
          <a:p>
            <a:r>
              <a:rPr lang="en-HK" dirty="0"/>
              <a:t>We don’t know how to generate a valid timetable even if we have infinity amount of runtime</a:t>
            </a:r>
          </a:p>
          <a:p>
            <a:r>
              <a:rPr lang="en-HK" dirty="0"/>
              <a:t>We don’t know which part of the algorithm we can apply greedy strategy in</a:t>
            </a:r>
          </a:p>
          <a:p>
            <a:r>
              <a:rPr lang="en-HK" dirty="0"/>
              <a:t>Therefore let’s find out how to generate a valid timetable first, using brute force</a:t>
            </a:r>
          </a:p>
          <a:p>
            <a:endParaRPr lang="en-HK" dirty="0"/>
          </a:p>
          <a:p>
            <a:endParaRPr lang="en-HK" dirty="0"/>
          </a:p>
          <a:p>
            <a:endParaRPr lang="en-HK" dirty="0"/>
          </a:p>
          <a:p>
            <a:endParaRPr lang="en-HK" dirty="0"/>
          </a:p>
          <a:p>
            <a:endParaRPr lang="en-HK" dirty="0"/>
          </a:p>
        </p:txBody>
      </p:sp>
      <p:sp>
        <p:nvSpPr>
          <p:cNvPr id="4" name="Slide Number Placeholder 3"/>
          <p:cNvSpPr>
            <a:spLocks noGrp="1"/>
          </p:cNvSpPr>
          <p:nvPr>
            <p:ph type="sldNum" sz="quarter" idx="12"/>
          </p:nvPr>
        </p:nvSpPr>
        <p:spPr/>
        <p:txBody>
          <a:bodyPr/>
          <a:lstStyle/>
          <a:p>
            <a:fld id="{D57F1E4F-1CFF-5643-939E-02111984F565}" type="slidenum">
              <a:rPr lang="en-US" smtClean="0"/>
              <a:t>6</a:t>
            </a:fld>
            <a:endParaRPr lang="en-US" dirty="0"/>
          </a:p>
        </p:txBody>
      </p:sp>
    </p:spTree>
    <p:extLst>
      <p:ext uri="{BB962C8B-B14F-4D97-AF65-F5344CB8AC3E}">
        <p14:creationId xmlns:p14="http://schemas.microsoft.com/office/powerpoint/2010/main" val="3321130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Before being greedy</a:t>
            </a:r>
            <a:endParaRPr lang="en-US" dirty="0"/>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lstStyle/>
              <a:p>
                <a:endParaRPr lang="en-HK" dirty="0"/>
              </a:p>
              <a:p>
                <a:endParaRPr lang="en-HK" dirty="0"/>
              </a:p>
              <a:p>
                <a:endParaRPr lang="en-HK" dirty="0"/>
              </a:p>
              <a:p>
                <a:endParaRPr lang="en-HK" dirty="0"/>
              </a:p>
              <a:p>
                <a:endParaRPr lang="en-HK" dirty="0"/>
              </a:p>
              <a:p>
                <a:r>
                  <a:rPr lang="en-HK" dirty="0"/>
                  <a:t>One of the possible timetables is this:</a:t>
                </a:r>
              </a:p>
              <a:p>
                <a:pPr lvl="1"/>
                <a:r>
                  <a:rPr lang="en-HK" dirty="0"/>
                  <a:t>Activity 2 in </a:t>
                </a:r>
                <a14:m>
                  <m:oMath xmlns:m="http://schemas.openxmlformats.org/officeDocument/2006/math">
                    <m:r>
                      <a:rPr lang="en-HK" b="0" i="1" smtClean="0">
                        <a:latin typeface="Cambria Math" panose="02040503050406030204" pitchFamily="18" charset="0"/>
                      </a:rPr>
                      <m:t>240</m:t>
                    </m:r>
                    <m:r>
                      <a:rPr lang="en-HK" i="1" dirty="0" smtClean="0">
                        <a:latin typeface="Cambria Math" panose="02040503050406030204" pitchFamily="18" charset="0"/>
                        <a:ea typeface="Cambria Math" panose="02040503050406030204" pitchFamily="18" charset="0"/>
                      </a:rPr>
                      <m:t>↔</m:t>
                    </m:r>
                    <m:r>
                      <a:rPr lang="en-HK" b="0" i="1" dirty="0" smtClean="0">
                        <a:latin typeface="Cambria Math" panose="02040503050406030204" pitchFamily="18" charset="0"/>
                        <a:ea typeface="Cambria Math" panose="02040503050406030204" pitchFamily="18" charset="0"/>
                      </a:rPr>
                      <m:t>359 (359=240+120−1)</m:t>
                    </m:r>
                  </m:oMath>
                </a14:m>
                <a:endParaRPr lang="en-HK" dirty="0"/>
              </a:p>
              <a:p>
                <a:pPr lvl="1"/>
                <a:r>
                  <a:rPr lang="en-HK" dirty="0"/>
                  <a:t>Activity 1 in </a:t>
                </a:r>
                <a14:m>
                  <m:oMath xmlns:m="http://schemas.openxmlformats.org/officeDocument/2006/math">
                    <m:r>
                      <a:rPr lang="en-HK" b="0" i="1" smtClean="0">
                        <a:latin typeface="Cambria Math" panose="02040503050406030204" pitchFamily="18" charset="0"/>
                      </a:rPr>
                      <m:t>1080</m:t>
                    </m:r>
                    <m:r>
                      <a:rPr lang="en-HK" b="0" i="1" smtClean="0">
                        <a:latin typeface="Cambria Math" panose="02040503050406030204" pitchFamily="18" charset="0"/>
                        <a:ea typeface="Cambria Math" panose="02040503050406030204" pitchFamily="18" charset="0"/>
                      </a:rPr>
                      <m:t>↔1199</m:t>
                    </m:r>
                  </m:oMath>
                </a14:m>
                <a:endParaRPr lang="en-HK" dirty="0"/>
              </a:p>
              <a:p>
                <a:pPr lvl="1"/>
                <a:r>
                  <a:rPr lang="en-HK" dirty="0"/>
                  <a:t>Activity 3 in </a:t>
                </a:r>
                <a14:m>
                  <m:oMath xmlns:m="http://schemas.openxmlformats.org/officeDocument/2006/math">
                    <m:r>
                      <a:rPr lang="en-HK" b="0" i="1" smtClean="0">
                        <a:latin typeface="Cambria Math" panose="02040503050406030204" pitchFamily="18" charset="0"/>
                      </a:rPr>
                      <m:t>1200</m:t>
                    </m:r>
                    <m:r>
                      <a:rPr lang="en-HK" b="0" i="1" smtClean="0">
                        <a:latin typeface="Cambria Math" panose="02040503050406030204" pitchFamily="18" charset="0"/>
                        <a:ea typeface="Cambria Math" panose="02040503050406030204" pitchFamily="18" charset="0"/>
                      </a:rPr>
                      <m:t>↔1319</m:t>
                    </m:r>
                  </m:oMath>
                </a14:m>
                <a:endParaRPr lang="en-HK" dirty="0"/>
              </a:p>
              <a:p>
                <a:pPr lvl="1"/>
                <a:r>
                  <a:rPr lang="en-HK" dirty="0"/>
                  <a:t>(In fact this is the optimal timetable possible, with total score of </a:t>
                </a:r>
                <a14:m>
                  <m:oMath xmlns:m="http://schemas.openxmlformats.org/officeDocument/2006/math">
                    <m:r>
                      <a:rPr lang="en-HK" i="1" dirty="0" smtClean="0">
                        <a:latin typeface="Cambria Math" panose="02040503050406030204" pitchFamily="18" charset="0"/>
                      </a:rPr>
                      <m:t>150</m:t>
                    </m:r>
                  </m:oMath>
                </a14:m>
                <a:r>
                  <a:rPr lang="en-HK"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341" b="-145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58010428"/>
                  </p:ext>
                </p:extLst>
              </p:nvPr>
            </p:nvGraphicFramePr>
            <p:xfrm>
              <a:off x="1538472" y="1726248"/>
              <a:ext cx="8128000" cy="22910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gridCol w="2032000">
                      <a:extLst>
                        <a:ext uri="{9D8B030D-6E8A-4147-A177-3AD203B41FA5}">
                          <a16:colId xmlns:a16="http://schemas.microsoft.com/office/drawing/2014/main" val="20003"/>
                        </a:ext>
                      </a:extLst>
                    </a:gridCol>
                  </a:tblGrid>
                  <a:tr h="370840">
                    <a:tc>
                      <a:txBody>
                        <a:bodyPr/>
                        <a:lstStyle/>
                        <a:p>
                          <a:endParaRPr lang="en-US" dirty="0"/>
                        </a:p>
                      </a:txBody>
                      <a:tcPr/>
                    </a:tc>
                    <a:tc>
                      <a:txBody>
                        <a:bodyPr/>
                        <a:lstStyle/>
                        <a:p>
                          <a:r>
                            <a:rPr lang="en-HK" dirty="0"/>
                            <a:t>Segment</a:t>
                          </a:r>
                          <a:endParaRPr lang="en-US" dirty="0"/>
                        </a:p>
                      </a:txBody>
                      <a:tcPr/>
                    </a:tc>
                    <a:tc>
                      <a:txBody>
                        <a:bodyPr/>
                        <a:lstStyle/>
                        <a:p>
                          <a:r>
                            <a:rPr lang="en-HK" dirty="0"/>
                            <a:t>Slot(s)</a:t>
                          </a:r>
                          <a:endParaRPr lang="en-US" dirty="0"/>
                        </a:p>
                      </a:txBody>
                      <a:tcPr/>
                    </a:tc>
                    <a:tc>
                      <a:txBody>
                        <a:bodyPr/>
                        <a:lstStyle/>
                        <a:p>
                          <a:r>
                            <a:rPr lang="en-HK" dirty="0"/>
                            <a:t>Score</a:t>
                          </a:r>
                          <a:endParaRPr lang="en-US" dirty="0"/>
                        </a:p>
                      </a:txBody>
                      <a:tcPr/>
                    </a:tc>
                    <a:extLst>
                      <a:ext uri="{0D108BD9-81ED-4DB2-BD59-A6C34878D82A}">
                        <a16:rowId xmlns:a16="http://schemas.microsoft.com/office/drawing/2014/main" val="10000"/>
                      </a:ext>
                    </a:extLst>
                  </a:tr>
                  <a:tr h="370840">
                    <a:tc>
                      <a:txBody>
                        <a:bodyPr/>
                        <a:lstStyle/>
                        <a:p>
                          <a:r>
                            <a:rPr lang="en-HK" dirty="0"/>
                            <a:t>Activity 1</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120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300</m:t>
                                </m:r>
                                <m:r>
                                  <a:rPr lang="en-HK" i="1" dirty="0" smtClean="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419,</m:t>
                                </m:r>
                              </m:oMath>
                            </m:oMathPara>
                          </a14:m>
                          <a:endParaRPr lang="en-HK" dirty="0"/>
                        </a:p>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1080</m:t>
                                </m:r>
                                <m:r>
                                  <a:rPr lang="en-HK" i="1" dirty="0" smtClean="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1199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60</m:t>
                                </m:r>
                              </m:oMath>
                            </m:oMathPara>
                          </a14:m>
                          <a:endParaRPr lang="en-US" dirty="0"/>
                        </a:p>
                      </a:txBody>
                      <a:tcPr/>
                    </a:tc>
                    <a:extLst>
                      <a:ext uri="{0D108BD9-81ED-4DB2-BD59-A6C34878D82A}">
                        <a16:rowId xmlns:a16="http://schemas.microsoft.com/office/drawing/2014/main" val="10001"/>
                      </a:ext>
                    </a:extLst>
                  </a:tr>
                  <a:tr h="370840">
                    <a:tc>
                      <a:txBody>
                        <a:bodyPr/>
                        <a:lstStyle/>
                        <a:p>
                          <a:r>
                            <a:rPr lang="en-HK" dirty="0"/>
                            <a:t>Activity 2</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120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240</m:t>
                                </m:r>
                                <m:r>
                                  <a:rPr lang="en-HK" i="1" dirty="0" smtClean="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419,</m:t>
                                </m:r>
                              </m:oMath>
                            </m:oMathPara>
                          </a14:m>
                          <a:endParaRPr lang="en-HK" dirty="0"/>
                        </a:p>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1140</m:t>
                                </m:r>
                                <m:r>
                                  <a:rPr lang="en-HK" i="1" dirty="0" smtClean="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1319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10</m:t>
                                </m:r>
                              </m:oMath>
                            </m:oMathPara>
                          </a14:m>
                          <a:endParaRPr lang="en-US" dirty="0"/>
                        </a:p>
                      </a:txBody>
                      <a:tcPr/>
                    </a:tc>
                    <a:extLst>
                      <a:ext uri="{0D108BD9-81ED-4DB2-BD59-A6C34878D82A}">
                        <a16:rowId xmlns:a16="http://schemas.microsoft.com/office/drawing/2014/main" val="10002"/>
                      </a:ext>
                    </a:extLst>
                  </a:tr>
                  <a:tr h="370840">
                    <a:tc>
                      <a:txBody>
                        <a:bodyPr/>
                        <a:lstStyle/>
                        <a:p>
                          <a:r>
                            <a:rPr lang="en-HK" dirty="0"/>
                            <a:t>Activity 3</a:t>
                          </a:r>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120</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240</m:t>
                                </m:r>
                                <m:r>
                                  <a:rPr lang="en-HK" i="1" dirty="0" smtClean="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419,</m:t>
                                </m:r>
                              </m:oMath>
                            </m:oMathPara>
                          </a14:m>
                          <a:endParaRPr lang="en-HK" dirty="0"/>
                        </a:p>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1140</m:t>
                                </m:r>
                                <m:r>
                                  <a:rPr lang="en-HK" i="1" dirty="0" smtClean="0">
                                    <a:latin typeface="Cambria Math" panose="02040503050406030204" pitchFamily="18" charset="0"/>
                                    <a:ea typeface="Cambria Math" panose="02040503050406030204" pitchFamily="18" charset="0"/>
                                  </a:rPr>
                                  <m:t>↔</m:t>
                                </m:r>
                                <m:r>
                                  <a:rPr lang="en-HK" i="1" dirty="0" smtClean="0">
                                    <a:latin typeface="Cambria Math" panose="02040503050406030204" pitchFamily="18" charset="0"/>
                                  </a:rPr>
                                  <m:t>1319</m:t>
                                </m:r>
                              </m:oMath>
                            </m:oMathPara>
                          </a14:m>
                          <a:endParaRPr lang="en-US" dirty="0"/>
                        </a:p>
                      </a:txBody>
                      <a:tcPr/>
                    </a:tc>
                    <a:tc>
                      <a:txBody>
                        <a:bodyPr/>
                        <a:lstStyle/>
                        <a:p>
                          <a:pPr/>
                          <a14:m>
                            <m:oMathPara xmlns:m="http://schemas.openxmlformats.org/officeDocument/2006/math">
                              <m:oMathParaPr>
                                <m:jc m:val="centerGroup"/>
                              </m:oMathParaPr>
                              <m:oMath xmlns:m="http://schemas.openxmlformats.org/officeDocument/2006/math">
                                <m:r>
                                  <a:rPr lang="en-HK" i="1" dirty="0" smtClean="0">
                                    <a:latin typeface="Cambria Math" panose="02040503050406030204" pitchFamily="18" charset="0"/>
                                  </a:rPr>
                                  <m:t>80</m:t>
                                </m:r>
                              </m:oMath>
                            </m:oMathPara>
                          </a14:m>
                          <a:endParaRPr lang="en-US" dirty="0"/>
                        </a:p>
                      </a:txBody>
                      <a:tcPr/>
                    </a:tc>
                    <a:extLst>
                      <a:ext uri="{0D108BD9-81ED-4DB2-BD59-A6C34878D82A}">
                        <a16:rowId xmlns:a16="http://schemas.microsoft.com/office/drawing/2014/main" val="10003"/>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58010428"/>
                  </p:ext>
                </p:extLst>
              </p:nvPr>
            </p:nvGraphicFramePr>
            <p:xfrm>
              <a:off x="1538472" y="1726248"/>
              <a:ext cx="8128000" cy="2291080"/>
            </p:xfrm>
            <a:graphic>
              <a:graphicData uri="http://schemas.openxmlformats.org/drawingml/2006/table">
                <a:tbl>
                  <a:tblPr firstRow="1" bandRow="1">
                    <a:tableStyleId>{5C22544A-7EE6-4342-B048-85BDC9FD1C3A}</a:tableStyleId>
                  </a:tblPr>
                  <a:tblGrid>
                    <a:gridCol w="2032000"/>
                    <a:gridCol w="2032000"/>
                    <a:gridCol w="2032000"/>
                    <a:gridCol w="2032000"/>
                  </a:tblGrid>
                  <a:tr h="370840">
                    <a:tc>
                      <a:txBody>
                        <a:bodyPr/>
                        <a:lstStyle/>
                        <a:p>
                          <a:endParaRPr lang="en-US" dirty="0"/>
                        </a:p>
                      </a:txBody>
                      <a:tcPr/>
                    </a:tc>
                    <a:tc>
                      <a:txBody>
                        <a:bodyPr/>
                        <a:lstStyle/>
                        <a:p>
                          <a:r>
                            <a:rPr lang="en-HK" dirty="0" smtClean="0"/>
                            <a:t>Segment</a:t>
                          </a:r>
                          <a:endParaRPr lang="en-US" dirty="0"/>
                        </a:p>
                      </a:txBody>
                      <a:tcPr/>
                    </a:tc>
                    <a:tc>
                      <a:txBody>
                        <a:bodyPr/>
                        <a:lstStyle/>
                        <a:p>
                          <a:r>
                            <a:rPr lang="en-HK" dirty="0" smtClean="0"/>
                            <a:t>Slot(s)</a:t>
                          </a:r>
                          <a:endParaRPr lang="en-US" dirty="0"/>
                        </a:p>
                      </a:txBody>
                      <a:tcPr/>
                    </a:tc>
                    <a:tc>
                      <a:txBody>
                        <a:bodyPr/>
                        <a:lstStyle/>
                        <a:p>
                          <a:r>
                            <a:rPr lang="en-HK" dirty="0" smtClean="0"/>
                            <a:t>Score</a:t>
                          </a:r>
                          <a:endParaRPr lang="en-US" dirty="0"/>
                        </a:p>
                      </a:txBody>
                      <a:tcPr/>
                    </a:tc>
                  </a:tr>
                  <a:tr h="640080">
                    <a:tc>
                      <a:txBody>
                        <a:bodyPr/>
                        <a:lstStyle/>
                        <a:p>
                          <a:r>
                            <a:rPr lang="en-HK" dirty="0" smtClean="0"/>
                            <a:t>Activity 1</a:t>
                          </a:r>
                          <a:endParaRPr lang="en-US" dirty="0"/>
                        </a:p>
                      </a:txBody>
                      <a:tcPr/>
                    </a:tc>
                    <a:tc>
                      <a:txBody>
                        <a:bodyPr/>
                        <a:lstStyle/>
                        <a:p>
                          <a:endParaRPr lang="en-US"/>
                        </a:p>
                      </a:txBody>
                      <a:tcPr>
                        <a:blipFill rotWithShape="0">
                          <a:blip r:embed="rId3"/>
                          <a:stretch>
                            <a:fillRect l="-100601" t="-63810" r="-201502" b="-202857"/>
                          </a:stretch>
                        </a:blipFill>
                      </a:tcPr>
                    </a:tc>
                    <a:tc>
                      <a:txBody>
                        <a:bodyPr/>
                        <a:lstStyle/>
                        <a:p>
                          <a:endParaRPr lang="en-US"/>
                        </a:p>
                      </a:txBody>
                      <a:tcPr>
                        <a:blipFill rotWithShape="0">
                          <a:blip r:embed="rId3"/>
                          <a:stretch>
                            <a:fillRect l="-200000" t="-63810" r="-100898" b="-202857"/>
                          </a:stretch>
                        </a:blipFill>
                      </a:tcPr>
                    </a:tc>
                    <a:tc>
                      <a:txBody>
                        <a:bodyPr/>
                        <a:lstStyle/>
                        <a:p>
                          <a:endParaRPr lang="en-US"/>
                        </a:p>
                      </a:txBody>
                      <a:tcPr>
                        <a:blipFill rotWithShape="0">
                          <a:blip r:embed="rId3"/>
                          <a:stretch>
                            <a:fillRect l="-300901" t="-63810" r="-1201" b="-202857"/>
                          </a:stretch>
                        </a:blipFill>
                      </a:tcPr>
                    </a:tc>
                  </a:tr>
                  <a:tr h="640080">
                    <a:tc>
                      <a:txBody>
                        <a:bodyPr/>
                        <a:lstStyle/>
                        <a:p>
                          <a:r>
                            <a:rPr lang="en-HK" dirty="0" smtClean="0"/>
                            <a:t>Activity 2</a:t>
                          </a:r>
                          <a:endParaRPr lang="en-US" dirty="0"/>
                        </a:p>
                      </a:txBody>
                      <a:tcPr/>
                    </a:tc>
                    <a:tc>
                      <a:txBody>
                        <a:bodyPr/>
                        <a:lstStyle/>
                        <a:p>
                          <a:endParaRPr lang="en-US"/>
                        </a:p>
                      </a:txBody>
                      <a:tcPr>
                        <a:blipFill rotWithShape="0">
                          <a:blip r:embed="rId3"/>
                          <a:stretch>
                            <a:fillRect l="-100601" t="-162264" r="-201502" b="-100943"/>
                          </a:stretch>
                        </a:blipFill>
                      </a:tcPr>
                    </a:tc>
                    <a:tc>
                      <a:txBody>
                        <a:bodyPr/>
                        <a:lstStyle/>
                        <a:p>
                          <a:endParaRPr lang="en-US"/>
                        </a:p>
                      </a:txBody>
                      <a:tcPr>
                        <a:blipFill rotWithShape="0">
                          <a:blip r:embed="rId3"/>
                          <a:stretch>
                            <a:fillRect l="-200000" t="-162264" r="-100898" b="-100943"/>
                          </a:stretch>
                        </a:blipFill>
                      </a:tcPr>
                    </a:tc>
                    <a:tc>
                      <a:txBody>
                        <a:bodyPr/>
                        <a:lstStyle/>
                        <a:p>
                          <a:endParaRPr lang="en-US"/>
                        </a:p>
                      </a:txBody>
                      <a:tcPr>
                        <a:blipFill rotWithShape="0">
                          <a:blip r:embed="rId3"/>
                          <a:stretch>
                            <a:fillRect l="-300901" t="-162264" r="-1201" b="-100943"/>
                          </a:stretch>
                        </a:blipFill>
                      </a:tcPr>
                    </a:tc>
                  </a:tr>
                  <a:tr h="640080">
                    <a:tc>
                      <a:txBody>
                        <a:bodyPr/>
                        <a:lstStyle/>
                        <a:p>
                          <a:r>
                            <a:rPr lang="en-HK" dirty="0" smtClean="0"/>
                            <a:t>Activity 3</a:t>
                          </a:r>
                          <a:endParaRPr lang="en-US" dirty="0"/>
                        </a:p>
                      </a:txBody>
                      <a:tcPr/>
                    </a:tc>
                    <a:tc>
                      <a:txBody>
                        <a:bodyPr/>
                        <a:lstStyle/>
                        <a:p>
                          <a:endParaRPr lang="en-US"/>
                        </a:p>
                      </a:txBody>
                      <a:tcPr>
                        <a:blipFill rotWithShape="0">
                          <a:blip r:embed="rId3"/>
                          <a:stretch>
                            <a:fillRect l="-100601" t="-264762" r="-201502" b="-1905"/>
                          </a:stretch>
                        </a:blipFill>
                      </a:tcPr>
                    </a:tc>
                    <a:tc>
                      <a:txBody>
                        <a:bodyPr/>
                        <a:lstStyle/>
                        <a:p>
                          <a:endParaRPr lang="en-US"/>
                        </a:p>
                      </a:txBody>
                      <a:tcPr>
                        <a:blipFill rotWithShape="0">
                          <a:blip r:embed="rId3"/>
                          <a:stretch>
                            <a:fillRect l="-200000" t="-264762" r="-100898" b="-1905"/>
                          </a:stretch>
                        </a:blipFill>
                      </a:tcPr>
                    </a:tc>
                    <a:tc>
                      <a:txBody>
                        <a:bodyPr/>
                        <a:lstStyle/>
                        <a:p>
                          <a:endParaRPr lang="en-US"/>
                        </a:p>
                      </a:txBody>
                      <a:tcPr>
                        <a:blipFill rotWithShape="0">
                          <a:blip r:embed="rId3"/>
                          <a:stretch>
                            <a:fillRect l="-300901" t="-264762" r="-1201" b="-1905"/>
                          </a:stretch>
                        </a:blipFill>
                      </a:tcPr>
                    </a:tc>
                  </a:tr>
                </a:tbl>
              </a:graphicData>
            </a:graphic>
          </p:graphicFrame>
        </mc:Fallback>
      </mc:AlternateContent>
      <p:sp>
        <p:nvSpPr>
          <p:cNvPr id="3" name="Slide Number Placeholder 2"/>
          <p:cNvSpPr>
            <a:spLocks noGrp="1"/>
          </p:cNvSpPr>
          <p:nvPr>
            <p:ph type="sldNum" sz="quarter" idx="12"/>
          </p:nvPr>
        </p:nvSpPr>
        <p:spPr/>
        <p:txBody>
          <a:bodyPr/>
          <a:lstStyle/>
          <a:p>
            <a:fld id="{D57F1E4F-1CFF-5643-939E-02111984F565}" type="slidenum">
              <a:rPr lang="en-US" smtClean="0"/>
              <a:t>7</a:t>
            </a:fld>
            <a:endParaRPr lang="en-US" dirty="0"/>
          </a:p>
        </p:txBody>
      </p:sp>
    </p:spTree>
    <p:extLst>
      <p:ext uri="{BB962C8B-B14F-4D97-AF65-F5344CB8AC3E}">
        <p14:creationId xmlns:p14="http://schemas.microsoft.com/office/powerpoint/2010/main" val="1525860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Before being greedy</a:t>
            </a:r>
            <a:endParaRPr lang="en-US" dirty="0"/>
          </a:p>
        </p:txBody>
      </p:sp>
      <p:sp>
        <p:nvSpPr>
          <p:cNvPr id="3" name="Content Placeholder 2"/>
          <p:cNvSpPr>
            <a:spLocks noGrp="1"/>
          </p:cNvSpPr>
          <p:nvPr>
            <p:ph idx="1"/>
          </p:nvPr>
        </p:nvSpPr>
        <p:spPr>
          <a:xfrm>
            <a:off x="1103312" y="1968500"/>
            <a:ext cx="9805988" cy="4279899"/>
          </a:xfrm>
        </p:spPr>
        <p:txBody>
          <a:bodyPr>
            <a:normAutofit/>
          </a:bodyPr>
          <a:lstStyle/>
          <a:p>
            <a:r>
              <a:rPr lang="en-HK" dirty="0"/>
              <a:t>What can we get with this example?</a:t>
            </a:r>
          </a:p>
          <a:p>
            <a:r>
              <a:rPr lang="en-HK" dirty="0"/>
              <a:t>The most important element in the timetable (seed) is the order of the planned activities</a:t>
            </a:r>
          </a:p>
          <a:p>
            <a:r>
              <a:rPr lang="en-HK" dirty="0"/>
              <a:t>So we get a brute force algorithm like this:</a:t>
            </a:r>
          </a:p>
          <a:p>
            <a:pPr marL="0" indent="0">
              <a:spcBef>
                <a:spcPts val="0"/>
              </a:spcBef>
              <a:buNone/>
            </a:pPr>
            <a:r>
              <a:rPr lang="en-HK" dirty="0">
                <a:solidFill>
                  <a:srgbClr val="FFFF00"/>
                </a:solidFill>
                <a:latin typeface="Consolas" panose="020B0609020204030204" pitchFamily="49" charset="0"/>
              </a:rPr>
              <a:t>	int[] P = {index of all activities}</a:t>
            </a:r>
          </a:p>
          <a:p>
            <a:pPr marL="0" indent="0">
              <a:spcBef>
                <a:spcPts val="0"/>
              </a:spcBef>
              <a:buNone/>
            </a:pPr>
            <a:r>
              <a:rPr lang="en-HK" dirty="0">
                <a:solidFill>
                  <a:srgbClr val="FFFF00"/>
                </a:solidFill>
                <a:latin typeface="Consolas" panose="020B0609020204030204" pitchFamily="49" charset="0"/>
              </a:rPr>
              <a:t>	for all permutations of P:</a:t>
            </a:r>
          </a:p>
          <a:p>
            <a:pPr marL="0" indent="0">
              <a:spcBef>
                <a:spcPts val="0"/>
              </a:spcBef>
              <a:buNone/>
            </a:pPr>
            <a:r>
              <a:rPr lang="en-HK" dirty="0">
                <a:solidFill>
                  <a:srgbClr val="FFFF00"/>
                </a:solidFill>
                <a:latin typeface="Consolas" panose="020B0609020204030204" pitchFamily="49" charset="0"/>
              </a:rPr>
              <a:t>		clear the timetable</a:t>
            </a:r>
          </a:p>
          <a:p>
            <a:pPr marL="0" indent="0">
              <a:spcBef>
                <a:spcPts val="0"/>
              </a:spcBef>
              <a:buNone/>
            </a:pPr>
            <a:r>
              <a:rPr lang="en-HK" dirty="0">
                <a:solidFill>
                  <a:srgbClr val="FFFF00"/>
                </a:solidFill>
                <a:latin typeface="Consolas" panose="020B0609020204030204" pitchFamily="49" charset="0"/>
              </a:rPr>
              <a:t>		for all </a:t>
            </a:r>
            <a:r>
              <a:rPr lang="en-HK" dirty="0" err="1">
                <a:solidFill>
                  <a:srgbClr val="FFFF00"/>
                </a:solidFill>
                <a:latin typeface="Consolas" panose="020B0609020204030204" pitchFamily="49" charset="0"/>
              </a:rPr>
              <a:t>i</a:t>
            </a:r>
            <a:r>
              <a:rPr lang="en-HK" dirty="0">
                <a:solidFill>
                  <a:srgbClr val="FFFF00"/>
                </a:solidFill>
                <a:latin typeface="Consolas" panose="020B0609020204030204" pitchFamily="49" charset="0"/>
              </a:rPr>
              <a:t> in [1..N]:</a:t>
            </a:r>
          </a:p>
          <a:p>
            <a:pPr marL="0" indent="0">
              <a:spcBef>
                <a:spcPts val="0"/>
              </a:spcBef>
              <a:buNone/>
            </a:pPr>
            <a:r>
              <a:rPr lang="en-HK" dirty="0">
                <a:solidFill>
                  <a:srgbClr val="FFFF00"/>
                </a:solidFill>
                <a:latin typeface="Consolas" panose="020B0609020204030204" pitchFamily="49" charset="0"/>
              </a:rPr>
              <a:t>			assign activity P[</a:t>
            </a:r>
            <a:r>
              <a:rPr lang="en-HK" dirty="0" err="1">
                <a:solidFill>
                  <a:srgbClr val="FFFF00"/>
                </a:solidFill>
                <a:latin typeface="Consolas" panose="020B0609020204030204" pitchFamily="49" charset="0"/>
              </a:rPr>
              <a:t>i</a:t>
            </a:r>
            <a:r>
              <a:rPr lang="en-HK" dirty="0">
                <a:solidFill>
                  <a:srgbClr val="FFFF00"/>
                </a:solidFill>
                <a:latin typeface="Consolas" panose="020B0609020204030204" pitchFamily="49" charset="0"/>
              </a:rPr>
              <a:t>] to the timetable as early as possible,</a:t>
            </a:r>
          </a:p>
          <a:p>
            <a:pPr marL="0" indent="0">
              <a:spcBef>
                <a:spcPts val="0"/>
              </a:spcBef>
              <a:buNone/>
            </a:pPr>
            <a:r>
              <a:rPr lang="en-HK" dirty="0">
                <a:solidFill>
                  <a:srgbClr val="FFFF00"/>
                </a:solidFill>
                <a:latin typeface="Consolas" panose="020B0609020204030204" pitchFamily="49" charset="0"/>
              </a:rPr>
              <a:t>			if even possible</a:t>
            </a:r>
          </a:p>
          <a:p>
            <a:r>
              <a:rPr lang="en-HK" dirty="0"/>
              <a:t>This algorithm will give us an optimal timetable with maximized score</a:t>
            </a:r>
          </a:p>
          <a:p>
            <a:r>
              <a:rPr lang="en-HK" dirty="0"/>
              <a:t>Why? Each of the valid timetables can be identified with its order of activity</a:t>
            </a:r>
            <a:endParaRPr lang="en-US" dirty="0"/>
          </a:p>
        </p:txBody>
      </p:sp>
      <p:sp>
        <p:nvSpPr>
          <p:cNvPr id="4" name="Slide Number Placeholder 3"/>
          <p:cNvSpPr>
            <a:spLocks noGrp="1"/>
          </p:cNvSpPr>
          <p:nvPr>
            <p:ph type="sldNum" sz="quarter" idx="12"/>
          </p:nvPr>
        </p:nvSpPr>
        <p:spPr/>
        <p:txBody>
          <a:bodyPr/>
          <a:lstStyle/>
          <a:p>
            <a:fld id="{D57F1E4F-1CFF-5643-939E-02111984F565}" type="slidenum">
              <a:rPr lang="en-US" smtClean="0"/>
              <a:t>8</a:t>
            </a:fld>
            <a:endParaRPr lang="en-US" dirty="0"/>
          </a:p>
        </p:txBody>
      </p:sp>
    </p:spTree>
    <p:extLst>
      <p:ext uri="{BB962C8B-B14F-4D97-AF65-F5344CB8AC3E}">
        <p14:creationId xmlns:p14="http://schemas.microsoft.com/office/powerpoint/2010/main" val="16023257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HK" dirty="0"/>
              <a:t>Brute force: Time complexity</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normAutofit/>
              </a:bodyPr>
              <a:lstStyle/>
              <a:p>
                <a:r>
                  <a:rPr lang="en-HK" dirty="0"/>
                  <a:t>What is the time complexity of brute force?</a:t>
                </a:r>
              </a:p>
              <a:p>
                <a:r>
                  <a:rPr lang="en-HK" dirty="0"/>
                  <a:t>1</a:t>
                </a:r>
                <a:r>
                  <a:rPr lang="en-HK" b="0" dirty="0"/>
                  <a:t>. Brute force all permutations of </a:t>
                </a:r>
                <a:r>
                  <a:rPr lang="en-HK" b="0" dirty="0">
                    <a:latin typeface="Consolas" panose="020B0609020204030204" pitchFamily="49" charset="0"/>
                  </a:rPr>
                  <a:t>P</a:t>
                </a:r>
                <a:r>
                  <a:rPr lang="en-HK" b="0" dirty="0"/>
                  <a:t>: </a:t>
                </a:r>
                <a14:m>
                  <m:oMath xmlns:m="http://schemas.openxmlformats.org/officeDocument/2006/math">
                    <m:r>
                      <a:rPr lang="en-HK" b="0" i="1" smtClean="0">
                        <a:latin typeface="Cambria Math" panose="02040503050406030204" pitchFamily="18" charset="0"/>
                      </a:rPr>
                      <m:t>𝑂</m:t>
                    </m:r>
                    <m:r>
                      <a:rPr lang="en-HK" b="0" i="1" smtClean="0">
                        <a:latin typeface="Cambria Math" panose="02040503050406030204" pitchFamily="18" charset="0"/>
                      </a:rPr>
                      <m:t>(</m:t>
                    </m:r>
                    <m:r>
                      <a:rPr lang="en-HK" b="0" i="1" smtClean="0">
                        <a:latin typeface="Cambria Math" panose="02040503050406030204" pitchFamily="18" charset="0"/>
                      </a:rPr>
                      <m:t>𝑁</m:t>
                    </m:r>
                    <m:r>
                      <a:rPr lang="en-HK" b="0" i="1" smtClean="0">
                        <a:latin typeface="Cambria Math" panose="02040503050406030204" pitchFamily="18" charset="0"/>
                      </a:rPr>
                      <m:t>!)</m:t>
                    </m:r>
                  </m:oMath>
                </a14:m>
                <a:endParaRPr lang="en-US" dirty="0"/>
              </a:p>
              <a:p>
                <a:r>
                  <a:rPr lang="en-HK" dirty="0"/>
                  <a:t>2</a:t>
                </a:r>
                <a:r>
                  <a:rPr lang="en-HK" b="0" dirty="0"/>
                  <a:t>. For each activities, find its earliest available slot</a:t>
                </a:r>
              </a:p>
              <a:p>
                <a:pPr lvl="1"/>
                <a:r>
                  <a:rPr lang="en-HK" dirty="0"/>
                  <a:t>Separately: </a:t>
                </a:r>
                <a14:m>
                  <m:oMath xmlns:m="http://schemas.openxmlformats.org/officeDocument/2006/math">
                    <m:r>
                      <a:rPr lang="en-HK" b="0" i="1" smtClean="0">
                        <a:latin typeface="Cambria Math" panose="02040503050406030204" pitchFamily="18" charset="0"/>
                      </a:rPr>
                      <m:t>𝑂</m:t>
                    </m:r>
                    <m:r>
                      <a:rPr lang="en-HK" b="0" i="1" smtClean="0">
                        <a:latin typeface="Cambria Math" panose="02040503050406030204" pitchFamily="18" charset="0"/>
                      </a:rPr>
                      <m:t>(</m:t>
                    </m:r>
                    <m:r>
                      <a:rPr lang="en-HK" b="0" i="1" smtClean="0">
                        <a:latin typeface="Cambria Math" panose="02040503050406030204" pitchFamily="18" charset="0"/>
                      </a:rPr>
                      <m:t>𝑀</m:t>
                    </m:r>
                    <m:r>
                      <a:rPr lang="en-HK" b="0" i="1" smtClean="0">
                        <a:latin typeface="Cambria Math" panose="02040503050406030204" pitchFamily="18" charset="0"/>
                      </a:rPr>
                      <m:t>)</m:t>
                    </m:r>
                  </m:oMath>
                </a14:m>
                <a:r>
                  <a:rPr lang="en-HK" dirty="0"/>
                  <a:t>, where </a:t>
                </a:r>
                <a14:m>
                  <m:oMath xmlns:m="http://schemas.openxmlformats.org/officeDocument/2006/math">
                    <m:r>
                      <a:rPr lang="en-HK" i="1">
                        <a:latin typeface="Cambria Math" panose="02040503050406030204" pitchFamily="18" charset="0"/>
                      </a:rPr>
                      <m:t>𝑀</m:t>
                    </m:r>
                  </m:oMath>
                </a14:m>
                <a:r>
                  <a:rPr lang="en-HK" dirty="0"/>
                  <a:t> is the maximum number of available slots</a:t>
                </a:r>
              </a:p>
              <a:p>
                <a:pPr lvl="1"/>
                <a:r>
                  <a:rPr lang="en-HK" b="0" dirty="0"/>
                  <a:t>Total: </a:t>
                </a:r>
                <a14:m>
                  <m:oMath xmlns:m="http://schemas.openxmlformats.org/officeDocument/2006/math">
                    <m:r>
                      <a:rPr lang="en-HK" b="0" i="1" smtClean="0">
                        <a:latin typeface="Cambria Math" panose="02040503050406030204" pitchFamily="18" charset="0"/>
                      </a:rPr>
                      <m:t>𝑂</m:t>
                    </m:r>
                    <m:r>
                      <a:rPr lang="en-HK" b="0" i="1" smtClean="0">
                        <a:latin typeface="Cambria Math" panose="02040503050406030204" pitchFamily="18" charset="0"/>
                      </a:rPr>
                      <m:t>(</m:t>
                    </m:r>
                    <m:r>
                      <a:rPr lang="en-HK" b="0" i="1" smtClean="0">
                        <a:latin typeface="Cambria Math" panose="02040503050406030204" pitchFamily="18" charset="0"/>
                      </a:rPr>
                      <m:t>𝑁𝑀</m:t>
                    </m:r>
                    <m:r>
                      <a:rPr lang="en-HK" b="0" i="1" smtClean="0">
                        <a:latin typeface="Cambria Math" panose="02040503050406030204" pitchFamily="18" charset="0"/>
                      </a:rPr>
                      <m:t>)</m:t>
                    </m:r>
                  </m:oMath>
                </a14:m>
                <a:endParaRPr lang="en-HK" b="0" dirty="0"/>
              </a:p>
              <a:p>
                <a:r>
                  <a:rPr lang="en-HK" dirty="0"/>
                  <a:t>Overall time complexity: </a:t>
                </a:r>
                <a14:m>
                  <m:oMath xmlns:m="http://schemas.openxmlformats.org/officeDocument/2006/math">
                    <m:r>
                      <a:rPr lang="en-HK" b="0" i="1" smtClean="0">
                        <a:latin typeface="Cambria Math" panose="02040503050406030204" pitchFamily="18" charset="0"/>
                      </a:rPr>
                      <m:t>𝑂</m:t>
                    </m:r>
                    <m:d>
                      <m:dPr>
                        <m:ctrlPr>
                          <a:rPr lang="en-HK" b="0" i="1" smtClean="0">
                            <a:latin typeface="Cambria Math" panose="02040503050406030204" pitchFamily="18" charset="0"/>
                          </a:rPr>
                        </m:ctrlPr>
                      </m:dPr>
                      <m:e>
                        <m:r>
                          <a:rPr lang="en-HK" b="0" i="1" smtClean="0">
                            <a:latin typeface="Cambria Math" panose="02040503050406030204" pitchFamily="18" charset="0"/>
                          </a:rPr>
                          <m:t>𝑁</m:t>
                        </m:r>
                        <m:r>
                          <a:rPr lang="en-HK" b="0" i="1" smtClean="0">
                            <a:latin typeface="Cambria Math" panose="02040503050406030204" pitchFamily="18" charset="0"/>
                          </a:rPr>
                          <m:t>!</m:t>
                        </m:r>
                        <m:r>
                          <a:rPr lang="en-HK" b="0" i="1" smtClean="0">
                            <a:latin typeface="Cambria Math" panose="02040503050406030204" pitchFamily="18" charset="0"/>
                          </a:rPr>
                          <m:t>𝑁𝑀</m:t>
                        </m:r>
                      </m:e>
                    </m:d>
                  </m:oMath>
                </a14:m>
                <a:endParaRPr lang="en-HK" b="0" dirty="0"/>
              </a:p>
              <a:p>
                <a:r>
                  <a:rPr lang="en-HK" dirty="0"/>
                  <a:t>When </a:t>
                </a:r>
                <a14:m>
                  <m:oMath xmlns:m="http://schemas.openxmlformats.org/officeDocument/2006/math">
                    <m:r>
                      <a:rPr lang="en-HK" b="0" i="1" smtClean="0">
                        <a:latin typeface="Cambria Math" panose="02040503050406030204" pitchFamily="18" charset="0"/>
                      </a:rPr>
                      <m:t>𝑁</m:t>
                    </m:r>
                    <m:r>
                      <a:rPr lang="en-HK" b="0" i="1" smtClean="0">
                        <a:latin typeface="Cambria Math" panose="02040503050406030204" pitchFamily="18" charset="0"/>
                      </a:rPr>
                      <m:t>=1000 &amp; </m:t>
                    </m:r>
                    <m:r>
                      <a:rPr lang="en-HK" b="0" i="1" smtClean="0">
                        <a:latin typeface="Cambria Math" panose="02040503050406030204" pitchFamily="18" charset="0"/>
                      </a:rPr>
                      <m:t>𝑀</m:t>
                    </m:r>
                    <m:r>
                      <a:rPr lang="en-HK" b="0" i="1" smtClean="0">
                        <a:latin typeface="Cambria Math" panose="02040503050406030204" pitchFamily="18" charset="0"/>
                      </a:rPr>
                      <m:t>=100</m:t>
                    </m:r>
                  </m:oMath>
                </a14:m>
                <a:r>
                  <a:rPr lang="en-US" dirty="0"/>
                  <a:t>, the execution of the algorithm certainly exceeds 1 second (Time limit exceeded, </a:t>
                </a:r>
                <a:r>
                  <a:rPr lang="en-US" i="1" dirty="0"/>
                  <a:t>TLE</a:t>
                </a:r>
                <a:r>
                  <a:rPr lang="en-US" dirty="0"/>
                  <a:t>)</a:t>
                </a:r>
              </a:p>
              <a:p>
                <a:r>
                  <a:rPr lang="en-HK" dirty="0"/>
                  <a:t>(Fun fact: The maximum </a:t>
                </a:r>
                <a14:m>
                  <m:oMath xmlns:m="http://schemas.openxmlformats.org/officeDocument/2006/math">
                    <m:r>
                      <a:rPr lang="en-HK" b="0" i="1" smtClean="0">
                        <a:latin typeface="Cambria Math" panose="02040503050406030204" pitchFamily="18" charset="0"/>
                      </a:rPr>
                      <m:t>𝑁</m:t>
                    </m:r>
                  </m:oMath>
                </a14:m>
                <a:r>
                  <a:rPr lang="en-HK" dirty="0"/>
                  <a:t> we can handle with this algorithm within 1 second is about </a:t>
                </a:r>
                <a14:m>
                  <m:oMath xmlns:m="http://schemas.openxmlformats.org/officeDocument/2006/math">
                    <m:r>
                      <a:rPr lang="en-HK" b="0" i="1" smtClean="0">
                        <a:latin typeface="Cambria Math" panose="02040503050406030204" pitchFamily="18" charset="0"/>
                      </a:rPr>
                      <m:t>8</m:t>
                    </m:r>
                  </m:oMath>
                </a14:m>
                <a:r>
                  <a:rPr lang="en-HK" dirty="0"/>
                  <a:t>)</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341" t="-1017"/>
                </a:stretch>
              </a:blipFill>
            </p:spPr>
            <p:txBody>
              <a:bodyPr/>
              <a:lstStyle/>
              <a:p>
                <a:r>
                  <a:rPr lang="en-US">
                    <a:noFill/>
                  </a:rPr>
                  <a:t> </a:t>
                </a:r>
              </a:p>
            </p:txBody>
          </p:sp>
        </mc:Fallback>
      </mc:AlternateContent>
      <p:sp>
        <p:nvSpPr>
          <p:cNvPr id="4" name="Slide Number Placeholder 3"/>
          <p:cNvSpPr>
            <a:spLocks noGrp="1"/>
          </p:cNvSpPr>
          <p:nvPr>
            <p:ph type="sldNum" sz="quarter" idx="12"/>
          </p:nvPr>
        </p:nvSpPr>
        <p:spPr/>
        <p:txBody>
          <a:bodyPr/>
          <a:lstStyle/>
          <a:p>
            <a:fld id="{D57F1E4F-1CFF-5643-939E-02111984F565}" type="slidenum">
              <a:rPr lang="en-US" smtClean="0"/>
              <a:t>9</a:t>
            </a:fld>
            <a:endParaRPr lang="en-US" dirty="0"/>
          </a:p>
        </p:txBody>
      </p:sp>
    </p:spTree>
    <p:extLst>
      <p:ext uri="{BB962C8B-B14F-4D97-AF65-F5344CB8AC3E}">
        <p14:creationId xmlns:p14="http://schemas.microsoft.com/office/powerpoint/2010/main" val="174999608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Trebuchet MS">
      <a:majorFont>
        <a:latin typeface="Trebuchet MS" panose="020B0603020202020204"/>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TM02836342[[fn=Ion]]</Template>
  <TotalTime>699</TotalTime>
  <Words>2102</Words>
  <Application>Microsoft Office PowerPoint</Application>
  <PresentationFormat>Widescreen</PresentationFormat>
  <Paragraphs>229</Paragraphs>
  <Slides>24</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24</vt:i4>
      </vt:variant>
    </vt:vector>
  </HeadingPairs>
  <TitlesOfParts>
    <vt:vector size="31" baseType="lpstr">
      <vt:lpstr>Arial</vt:lpstr>
      <vt:lpstr>Calibri</vt:lpstr>
      <vt:lpstr>Cambria Math</vt:lpstr>
      <vt:lpstr>Consolas</vt:lpstr>
      <vt:lpstr>Trebuchet MS</vt:lpstr>
      <vt:lpstr>Wingdings 3</vt:lpstr>
      <vt:lpstr>Ion</vt:lpstr>
      <vt:lpstr>HSMC Computing Cup</vt:lpstr>
      <vt:lpstr>Outline</vt:lpstr>
      <vt:lpstr>Task simplification</vt:lpstr>
      <vt:lpstr>Task modification</vt:lpstr>
      <vt:lpstr>Task modification</vt:lpstr>
      <vt:lpstr>Before being greedy</vt:lpstr>
      <vt:lpstr>Before being greedy</vt:lpstr>
      <vt:lpstr>Before being greedy</vt:lpstr>
      <vt:lpstr>Brute force: Time complexity</vt:lpstr>
      <vt:lpstr>Brute force: Optimization</vt:lpstr>
      <vt:lpstr>Brute force: Optimization</vt:lpstr>
      <vt:lpstr>Greedy strategies: Order of activities</vt:lpstr>
      <vt:lpstr>SSR: Time complexity</vt:lpstr>
      <vt:lpstr>SSR: Observation</vt:lpstr>
      <vt:lpstr>SSR: Improvement</vt:lpstr>
      <vt:lpstr>New SSR: Step by step</vt:lpstr>
      <vt:lpstr>New SSR: Time complexity</vt:lpstr>
      <vt:lpstr>New SSR: How to reorder?</vt:lpstr>
      <vt:lpstr>New SSR: How to reorder?</vt:lpstr>
      <vt:lpstr>Prerequisite(s)...</vt:lpstr>
      <vt:lpstr>At last</vt:lpstr>
      <vt:lpstr>Human-centred design concept</vt:lpstr>
      <vt:lpstr>Screenshots</vt:lpstr>
      <vt:lpstr>Thank you, Q&amp;A time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HSMC Computing Cup</dc:title>
  <dc:creator>admin</dc:creator>
  <cp:lastModifiedBy>LAM, Kin Long</cp:lastModifiedBy>
  <cp:revision>102</cp:revision>
  <dcterms:created xsi:type="dcterms:W3CDTF">2017-05-15T12:17:46Z</dcterms:created>
  <dcterms:modified xsi:type="dcterms:W3CDTF">2021-09-30T18:34:16Z</dcterms:modified>
</cp:coreProperties>
</file>