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Roboto Mono Medium"/>
      <p:regular r:id="rId10"/>
      <p:bold r:id="rId11"/>
      <p:italic r:id="rId12"/>
      <p:boldItalic r:id="rId13"/>
    </p:embeddedFont>
    <p:embeddedFont>
      <p:font typeface="Roboto Mon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MonoMedium-bold.fntdata"/><Relationship Id="rId10" Type="http://schemas.openxmlformats.org/officeDocument/2006/relationships/font" Target="fonts/RobotoMonoMedium-regular.fntdata"/><Relationship Id="rId13" Type="http://schemas.openxmlformats.org/officeDocument/2006/relationships/font" Target="fonts/RobotoMonoMedium-boldItalic.fntdata"/><Relationship Id="rId12" Type="http://schemas.openxmlformats.org/officeDocument/2006/relationships/font" Target="fonts/RobotoMonoMedium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Mono-bold.fntdata"/><Relationship Id="rId14" Type="http://schemas.openxmlformats.org/officeDocument/2006/relationships/font" Target="fonts/RobotoMono-regular.fntdata"/><Relationship Id="rId17" Type="http://schemas.openxmlformats.org/officeDocument/2006/relationships/font" Target="fonts/RobotoMono-boldItalic.fntdata"/><Relationship Id="rId16" Type="http://schemas.openxmlformats.org/officeDocument/2006/relationships/font" Target="fonts/RobotoMon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1b1306868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61b1306868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434ad92c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6434ad92c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70856d600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70856d600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70856d601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70856d601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481050" y="3285950"/>
            <a:ext cx="83109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&lt;dd&gt;&lt;/dd&gt;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08975" y="1029675"/>
            <a:ext cx="2126051" cy="2126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&lt;dd&gt;&lt;/dd&gt;</a:t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653238" y="658706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Sobre a Tag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850" y="185975"/>
            <a:ext cx="257400" cy="2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166850" y="1613350"/>
            <a:ext cx="8795400" cy="29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Mono"/>
              <a:buChar char="●"/>
            </a:pPr>
            <a:r>
              <a:rPr lang="pt-BR" sz="1500">
                <a:latin typeface="Roboto Mono"/>
                <a:ea typeface="Roboto Mono"/>
                <a:cs typeface="Roboto Mono"/>
                <a:sym typeface="Roboto Mono"/>
              </a:rPr>
              <a:t>Tag usada para definir a descrição de um termo.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Mono"/>
              <a:buChar char="●"/>
            </a:pPr>
            <a:r>
              <a:rPr lang="pt-BR" sz="1500">
                <a:latin typeface="Roboto Mono"/>
                <a:ea typeface="Roboto Mono"/>
                <a:cs typeface="Roboto Mono"/>
                <a:sym typeface="Roboto Mono"/>
              </a:rPr>
              <a:t>Esta tag é usada em conjunto com a tag </a:t>
            </a:r>
            <a:r>
              <a:rPr b="1" lang="pt-BR" sz="1500">
                <a:solidFill>
                  <a:srgbClr val="E34F26"/>
                </a:solidFill>
                <a:latin typeface="Roboto Mono"/>
                <a:ea typeface="Roboto Mono"/>
                <a:cs typeface="Roboto Mono"/>
                <a:sym typeface="Roboto Mono"/>
              </a:rPr>
              <a:t>dt</a:t>
            </a:r>
            <a:r>
              <a:rPr lang="pt-BR" sz="1500">
                <a:latin typeface="Roboto Mono"/>
                <a:ea typeface="Roboto Mono"/>
                <a:cs typeface="Roboto Mono"/>
                <a:sym typeface="Roboto Mono"/>
              </a:rPr>
              <a:t>.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Mono"/>
              <a:buChar char="●"/>
            </a:pPr>
            <a:r>
              <a:rPr lang="pt-BR" sz="1500">
                <a:latin typeface="Roboto Mono"/>
                <a:ea typeface="Roboto Mono"/>
                <a:cs typeface="Roboto Mono"/>
                <a:sym typeface="Roboto Mono"/>
              </a:rPr>
              <a:t>Esta tag deve estar dentro de uma tag </a:t>
            </a:r>
            <a:r>
              <a:rPr b="1" lang="pt-BR" sz="1500">
                <a:solidFill>
                  <a:srgbClr val="E34F26"/>
                </a:solidFill>
                <a:latin typeface="Roboto Mono"/>
                <a:ea typeface="Roboto Mono"/>
                <a:cs typeface="Roboto Mono"/>
                <a:sym typeface="Roboto Mono"/>
              </a:rPr>
              <a:t>dl</a:t>
            </a:r>
            <a:r>
              <a:rPr lang="pt-BR" sz="1500">
                <a:latin typeface="Roboto Mono"/>
                <a:ea typeface="Roboto Mono"/>
                <a:cs typeface="Roboto Mono"/>
                <a:sym typeface="Roboto Mono"/>
              </a:rPr>
              <a:t>.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Mono"/>
              <a:buChar char="●"/>
            </a:pPr>
            <a:r>
              <a:rPr lang="pt-BR" sz="1500">
                <a:latin typeface="Roboto Mono"/>
                <a:ea typeface="Roboto Mono"/>
                <a:cs typeface="Roboto Mono"/>
                <a:sym typeface="Roboto Mono"/>
              </a:rPr>
              <a:t>A tag pode ter em seu conteúdo parágrafos, </a:t>
            </a:r>
            <a:r>
              <a:rPr b="1" i="1" lang="pt-BR" sz="1500">
                <a:latin typeface="Roboto Mono"/>
                <a:ea typeface="Roboto Mono"/>
                <a:cs typeface="Roboto Mono"/>
                <a:sym typeface="Roboto Mono"/>
              </a:rPr>
              <a:t>quebras de linha, imagens, links, listas</a:t>
            </a:r>
            <a:r>
              <a:rPr lang="pt-BR" sz="1500">
                <a:latin typeface="Roboto Mono"/>
                <a:ea typeface="Roboto Mono"/>
                <a:cs typeface="Roboto Mono"/>
                <a:sym typeface="Roboto Mono"/>
              </a:rPr>
              <a:t> e etc.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&lt;dd&gt;&lt;/dd&gt;</a:t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653238" y="658706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Atributos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850" y="185975"/>
            <a:ext cx="257400" cy="2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/>
        </p:nvSpPr>
        <p:spPr>
          <a:xfrm>
            <a:off x="166850" y="1613350"/>
            <a:ext cx="8795400" cy="29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Mono"/>
              <a:buChar char="●"/>
            </a:pPr>
            <a:r>
              <a:rPr lang="pt-BR" sz="1500">
                <a:latin typeface="Roboto Mono"/>
                <a:ea typeface="Roboto Mono"/>
                <a:cs typeface="Roboto Mono"/>
                <a:sym typeface="Roboto Mono"/>
              </a:rPr>
              <a:t>Todos atributos globais.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&lt;dd&gt;&lt;/dd&gt;</a:t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81" name="Google Shape;81;p16"/>
          <p:cNvSpPr txBox="1"/>
          <p:nvPr/>
        </p:nvSpPr>
        <p:spPr>
          <a:xfrm>
            <a:off x="653238" y="658706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Estilo CSS Padrão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850" y="185975"/>
            <a:ext cx="257400" cy="2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66850" y="1613350"/>
            <a:ext cx="8795400" cy="29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50">
                <a:solidFill>
                  <a:srgbClr val="A52A2A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dd 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50">
                <a:solidFill>
                  <a:srgbClr val="FF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display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pt-BR" sz="1150">
                <a:solidFill>
                  <a:srgbClr val="0000CD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block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50">
                <a:solidFill>
                  <a:srgbClr val="FF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margin-left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pt-BR" sz="1150">
                <a:solidFill>
                  <a:srgbClr val="0000CD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40px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150">
              <a:solidFill>
                <a:srgbClr val="A52A2A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