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5143500" cx="9144000"/>
  <p:notesSz cx="6858000" cy="9144000"/>
  <p:embeddedFontLst>
    <p:embeddedFont>
      <p:font typeface="Roboto Mono Medium"/>
      <p:regular r:id="rId12"/>
      <p:bold r:id="rId13"/>
      <p:italic r:id="rId14"/>
      <p:boldItalic r:id="rId15"/>
    </p:embeddedFont>
    <p:embeddedFont>
      <p:font typeface="Roboto Mon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686C2AFF-17E0-474F-A51F-80A4DF7CE773}">
  <a:tblStyle styleId="{686C2AFF-17E0-474F-A51F-80A4DF7CE77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RobotoMonoMedium-bold.fntdata"/><Relationship Id="rId12" Type="http://schemas.openxmlformats.org/officeDocument/2006/relationships/font" Target="fonts/RobotoMonoMedium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RobotoMonoMedium-boldItalic.fntdata"/><Relationship Id="rId14" Type="http://schemas.openxmlformats.org/officeDocument/2006/relationships/font" Target="fonts/RobotoMonoMedium-italic.fntdata"/><Relationship Id="rId17" Type="http://schemas.openxmlformats.org/officeDocument/2006/relationships/font" Target="fonts/RobotoMono-bold.fntdata"/><Relationship Id="rId16" Type="http://schemas.openxmlformats.org/officeDocument/2006/relationships/font" Target="fonts/RobotoMono-regular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RobotoMono-bold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obotoMono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1b1306868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61b1306868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434ad92c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6434ad92c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70856d600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70856d600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7085d6718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7085d6718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70856d601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70856d601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653263" y="3285952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</a:t>
            </a: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embed</a:t>
            </a: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&gt;&lt;/</a:t>
            </a: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embed</a:t>
            </a: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&gt;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08975" y="1029675"/>
            <a:ext cx="2126051" cy="2126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&lt;embed&gt;&lt;/</a:t>
            </a: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embed</a:t>
            </a: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&gt;</a:t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653238" y="658706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Sobre a Tag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850" y="185975"/>
            <a:ext cx="257400" cy="2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166850" y="1613350"/>
            <a:ext cx="8795400" cy="29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Mono"/>
              <a:buChar char="●"/>
            </a:pPr>
            <a:r>
              <a:rPr lang="pt-BR" sz="1500">
                <a:latin typeface="Roboto Mono"/>
                <a:ea typeface="Roboto Mono"/>
                <a:cs typeface="Roboto Mono"/>
                <a:sym typeface="Roboto Mono"/>
              </a:rPr>
              <a:t>Tag usada para definir um conteúdo externo embutido.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&lt;embed&gt;&lt;/embed&gt;</a:t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653238" y="658706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Atributos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850" y="185975"/>
            <a:ext cx="257400" cy="2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/>
        </p:nvSpPr>
        <p:spPr>
          <a:xfrm>
            <a:off x="166850" y="1613350"/>
            <a:ext cx="8795400" cy="29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Mono"/>
              <a:buChar char="●"/>
            </a:pPr>
            <a:r>
              <a:rPr lang="pt-BR" sz="1500">
                <a:latin typeface="Roboto Mono"/>
                <a:ea typeface="Roboto Mono"/>
                <a:cs typeface="Roboto Mono"/>
                <a:sym typeface="Roboto Mono"/>
              </a:rPr>
              <a:t>Todos atributos globais.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&lt;embed&gt;&lt;/embed&gt;</a:t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81" name="Google Shape;81;p16"/>
          <p:cNvSpPr txBox="1"/>
          <p:nvPr/>
        </p:nvSpPr>
        <p:spPr>
          <a:xfrm>
            <a:off x="653238" y="658706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Atributos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850" y="185975"/>
            <a:ext cx="257400" cy="2574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3" name="Google Shape;83;p16"/>
          <p:cNvGraphicFramePr/>
          <p:nvPr/>
        </p:nvGraphicFramePr>
        <p:xfrm>
          <a:off x="166850" y="1443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{686C2AFF-17E0-474F-A51F-80A4DF7CE773}</a:tableStyleId>
              </a:tblPr>
              <a:tblGrid>
                <a:gridCol w="953025"/>
                <a:gridCol w="4667750"/>
                <a:gridCol w="3084000"/>
              </a:tblGrid>
              <a:tr h="18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height</a:t>
                      </a:r>
                      <a:endParaRPr b="1"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Define a altura do conteúdo embutido.</a:t>
                      </a:r>
                      <a:endParaRPr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Número de pixels</a:t>
                      </a:r>
                      <a:endParaRPr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src</a:t>
                      </a:r>
                      <a:endParaRPr b="1"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9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Define a fonte do conteúdo embutido.</a:t>
                      </a:r>
                      <a:endParaRPr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URL</a:t>
                      </a:r>
                      <a:endParaRPr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type</a:t>
                      </a:r>
                      <a:endParaRPr b="1"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9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Define o tipo do conteúdo embutido.</a:t>
                      </a:r>
                      <a:endParaRPr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Tipo da mídia</a:t>
                      </a:r>
                      <a:endParaRPr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width</a:t>
                      </a:r>
                      <a:endParaRPr b="1"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9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Define a largura do conteúdo embutido.</a:t>
                      </a:r>
                      <a:endParaRPr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Número de pixels</a:t>
                      </a:r>
                      <a:endParaRPr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7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&lt;embed&gt;&lt;/embed&gt;</a:t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90" name="Google Shape;90;p17"/>
          <p:cNvSpPr txBox="1"/>
          <p:nvPr/>
        </p:nvSpPr>
        <p:spPr>
          <a:xfrm>
            <a:off x="653238" y="658706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Estilo CSS Padrão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850" y="185975"/>
            <a:ext cx="257400" cy="2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7"/>
          <p:cNvSpPr txBox="1"/>
          <p:nvPr/>
        </p:nvSpPr>
        <p:spPr>
          <a:xfrm>
            <a:off x="166850" y="1613350"/>
            <a:ext cx="8795400" cy="29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50">
                <a:solidFill>
                  <a:srgbClr val="A52A2A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embed:focus 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50">
                <a:solidFill>
                  <a:srgbClr val="FF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outline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pt-BR" sz="1150">
                <a:solidFill>
                  <a:srgbClr val="0000CD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none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