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81" r:id="rId6"/>
    <p:sldId id="282" r:id="rId7"/>
    <p:sldId id="278" r:id="rId8"/>
    <p:sldId id="279" r:id="rId9"/>
    <p:sldId id="280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55"/>
  </p:normalViewPr>
  <p:slideViewPr>
    <p:cSldViewPr snapToGrid="0">
      <p:cViewPr varScale="1">
        <p:scale>
          <a:sx n="101" d="100"/>
          <a:sy n="101" d="100"/>
        </p:scale>
        <p:origin x="21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693AE-5A80-46EE-B69D-C48847E6E574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66FA000-C4E3-4FD4-B7CE-3974F4497098}">
      <dgm:prSet/>
      <dgm:spPr/>
      <dgm:t>
        <a:bodyPr/>
        <a:lstStyle/>
        <a:p>
          <a:r>
            <a:rPr lang="en-US" b="0" i="0" dirty="0"/>
            <a:t>Machine learning can provide many benefits to hospitals, including:</a:t>
          </a:r>
          <a:endParaRPr lang="en-US" dirty="0"/>
        </a:p>
      </dgm:t>
    </dgm:pt>
    <dgm:pt modelId="{BD799237-3C96-4A58-B055-110408FEEB45}" type="parTrans" cxnId="{F6807809-8E6E-40CE-90C9-B30B239DF818}">
      <dgm:prSet/>
      <dgm:spPr/>
      <dgm:t>
        <a:bodyPr/>
        <a:lstStyle/>
        <a:p>
          <a:endParaRPr lang="en-US"/>
        </a:p>
      </dgm:t>
    </dgm:pt>
    <dgm:pt modelId="{93530BA4-938C-4AB7-BC43-DA60D9AA24C4}" type="sibTrans" cxnId="{F6807809-8E6E-40CE-90C9-B30B239DF81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0FD1B0E-3757-4E8B-9639-E329D9F47A16}">
      <dgm:prSet/>
      <dgm:spPr/>
      <dgm:t>
        <a:bodyPr/>
        <a:lstStyle/>
        <a:p>
          <a:r>
            <a:rPr lang="en-US" b="1" i="0"/>
            <a:t>Cost Savings:</a:t>
          </a:r>
          <a:r>
            <a:rPr lang="en-US" b="0" i="0"/>
            <a:t> Reduces unnecessary readmissions and associated expenses.</a:t>
          </a:r>
          <a:endParaRPr lang="en-US"/>
        </a:p>
      </dgm:t>
    </dgm:pt>
    <dgm:pt modelId="{CAADE6E9-AB7D-4317-A3A6-AF925245F167}" type="parTrans" cxnId="{7E67095F-64BB-457E-BB09-BFFD1F98F955}">
      <dgm:prSet/>
      <dgm:spPr/>
      <dgm:t>
        <a:bodyPr/>
        <a:lstStyle/>
        <a:p>
          <a:endParaRPr lang="en-US"/>
        </a:p>
      </dgm:t>
    </dgm:pt>
    <dgm:pt modelId="{59AC101B-F33B-4801-89BE-26C0D9B1D9D1}" type="sibTrans" cxnId="{7E67095F-64BB-457E-BB09-BFFD1F98F95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BD96F2A-7A8B-4255-BEE3-DE67A6BA4367}">
      <dgm:prSet/>
      <dgm:spPr/>
      <dgm:t>
        <a:bodyPr/>
        <a:lstStyle/>
        <a:p>
          <a:r>
            <a:rPr lang="en-US" b="1" i="0"/>
            <a:t>Improved Outcomes:</a:t>
          </a:r>
          <a:r>
            <a:rPr lang="en-US" b="0" i="0"/>
            <a:t> Ensures timely intervention and prevents health decline.</a:t>
          </a:r>
          <a:endParaRPr lang="en-US"/>
        </a:p>
      </dgm:t>
    </dgm:pt>
    <dgm:pt modelId="{77BD9B7E-74A3-4D00-8533-42C2650BB328}" type="parTrans" cxnId="{DF8769AC-8F24-496B-9D69-AA3BC3EA2C0F}">
      <dgm:prSet/>
      <dgm:spPr/>
      <dgm:t>
        <a:bodyPr/>
        <a:lstStyle/>
        <a:p>
          <a:endParaRPr lang="en-US"/>
        </a:p>
      </dgm:t>
    </dgm:pt>
    <dgm:pt modelId="{36F0ECC8-5F66-4FA0-9B12-79915CCF722D}" type="sibTrans" cxnId="{DF8769AC-8F24-496B-9D69-AA3BC3EA2C0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6EEB802-C542-4D5A-A6DD-A59B19AD7F53}">
      <dgm:prSet/>
      <dgm:spPr/>
      <dgm:t>
        <a:bodyPr/>
        <a:lstStyle/>
        <a:p>
          <a:r>
            <a:rPr lang="en-US" b="1" i="0"/>
            <a:t>Efficient Staffing:</a:t>
          </a:r>
          <a:r>
            <a:rPr lang="en-US" b="0" i="0"/>
            <a:t> Optimizes resource allocation in hospitals.</a:t>
          </a:r>
          <a:endParaRPr lang="en-US"/>
        </a:p>
      </dgm:t>
    </dgm:pt>
    <dgm:pt modelId="{5AF9ABB9-1F92-458C-AEE6-221472A8DB9F}" type="parTrans" cxnId="{FC920B30-BF36-4485-BECE-68BC06511A12}">
      <dgm:prSet/>
      <dgm:spPr/>
      <dgm:t>
        <a:bodyPr/>
        <a:lstStyle/>
        <a:p>
          <a:endParaRPr lang="en-US"/>
        </a:p>
      </dgm:t>
    </dgm:pt>
    <dgm:pt modelId="{AED8147D-8556-433E-818E-2BEE8B31CD87}" type="sibTrans" cxnId="{FC920B30-BF36-4485-BECE-68BC06511A1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88AF067-1343-B448-8B50-EDEEFF3DD25C}" type="pres">
      <dgm:prSet presAssocID="{48E693AE-5A80-46EE-B69D-C48847E6E574}" presName="Name0" presStyleCnt="0">
        <dgm:presLayoutVars>
          <dgm:animLvl val="lvl"/>
          <dgm:resizeHandles val="exact"/>
        </dgm:presLayoutVars>
      </dgm:prSet>
      <dgm:spPr/>
    </dgm:pt>
    <dgm:pt modelId="{A1F45B39-B1ED-944D-9294-085EB09F63D2}" type="pres">
      <dgm:prSet presAssocID="{E66FA000-C4E3-4FD4-B7CE-3974F4497098}" presName="compositeNode" presStyleCnt="0">
        <dgm:presLayoutVars>
          <dgm:bulletEnabled val="1"/>
        </dgm:presLayoutVars>
      </dgm:prSet>
      <dgm:spPr/>
    </dgm:pt>
    <dgm:pt modelId="{7AC77E1E-8E8D-E741-AEF9-E9C0E22073E9}" type="pres">
      <dgm:prSet presAssocID="{E66FA000-C4E3-4FD4-B7CE-3974F4497098}" presName="bgRect" presStyleLbl="alignNode1" presStyleIdx="0" presStyleCnt="4"/>
      <dgm:spPr/>
    </dgm:pt>
    <dgm:pt modelId="{5BA66023-58EC-5244-AF06-B56A795BC27F}" type="pres">
      <dgm:prSet presAssocID="{93530BA4-938C-4AB7-BC43-DA60D9AA24C4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06BEA39-E0EB-A643-A693-46DAD77F34D2}" type="pres">
      <dgm:prSet presAssocID="{E66FA000-C4E3-4FD4-B7CE-3974F4497098}" presName="nodeRect" presStyleLbl="alignNode1" presStyleIdx="0" presStyleCnt="4">
        <dgm:presLayoutVars>
          <dgm:bulletEnabled val="1"/>
        </dgm:presLayoutVars>
      </dgm:prSet>
      <dgm:spPr/>
    </dgm:pt>
    <dgm:pt modelId="{E69106E9-2A3C-F846-8B49-BD0E10E6E98D}" type="pres">
      <dgm:prSet presAssocID="{93530BA4-938C-4AB7-BC43-DA60D9AA24C4}" presName="sibTrans" presStyleCnt="0"/>
      <dgm:spPr/>
    </dgm:pt>
    <dgm:pt modelId="{26C26BA3-A214-324C-A24F-9AEA8390A262}" type="pres">
      <dgm:prSet presAssocID="{D0FD1B0E-3757-4E8B-9639-E329D9F47A16}" presName="compositeNode" presStyleCnt="0">
        <dgm:presLayoutVars>
          <dgm:bulletEnabled val="1"/>
        </dgm:presLayoutVars>
      </dgm:prSet>
      <dgm:spPr/>
    </dgm:pt>
    <dgm:pt modelId="{253AAFBF-79BD-614E-9356-6CA3FFEA5CDF}" type="pres">
      <dgm:prSet presAssocID="{D0FD1B0E-3757-4E8B-9639-E329D9F47A16}" presName="bgRect" presStyleLbl="alignNode1" presStyleIdx="1" presStyleCnt="4"/>
      <dgm:spPr/>
    </dgm:pt>
    <dgm:pt modelId="{06DE97F7-042F-DA4A-890F-B463E398A05F}" type="pres">
      <dgm:prSet presAssocID="{59AC101B-F33B-4801-89BE-26C0D9B1D9D1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F3E1F83D-E64B-E740-AF08-6224B491664D}" type="pres">
      <dgm:prSet presAssocID="{D0FD1B0E-3757-4E8B-9639-E329D9F47A16}" presName="nodeRect" presStyleLbl="alignNode1" presStyleIdx="1" presStyleCnt="4">
        <dgm:presLayoutVars>
          <dgm:bulletEnabled val="1"/>
        </dgm:presLayoutVars>
      </dgm:prSet>
      <dgm:spPr/>
    </dgm:pt>
    <dgm:pt modelId="{345DB094-34C2-EF4B-B831-9993BB232A7C}" type="pres">
      <dgm:prSet presAssocID="{59AC101B-F33B-4801-89BE-26C0D9B1D9D1}" presName="sibTrans" presStyleCnt="0"/>
      <dgm:spPr/>
    </dgm:pt>
    <dgm:pt modelId="{A0CE082F-96CD-DB40-A76E-FF66170AF9F7}" type="pres">
      <dgm:prSet presAssocID="{ABD96F2A-7A8B-4255-BEE3-DE67A6BA4367}" presName="compositeNode" presStyleCnt="0">
        <dgm:presLayoutVars>
          <dgm:bulletEnabled val="1"/>
        </dgm:presLayoutVars>
      </dgm:prSet>
      <dgm:spPr/>
    </dgm:pt>
    <dgm:pt modelId="{9ED01B86-E11B-0C43-9BB2-37F3857F8865}" type="pres">
      <dgm:prSet presAssocID="{ABD96F2A-7A8B-4255-BEE3-DE67A6BA4367}" presName="bgRect" presStyleLbl="alignNode1" presStyleIdx="2" presStyleCnt="4"/>
      <dgm:spPr/>
    </dgm:pt>
    <dgm:pt modelId="{29B134A4-1E6F-7543-BF0B-CE8071062DE5}" type="pres">
      <dgm:prSet presAssocID="{36F0ECC8-5F66-4FA0-9B12-79915CCF722D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E462690-B8D4-454B-B3BC-C75906F6E192}" type="pres">
      <dgm:prSet presAssocID="{ABD96F2A-7A8B-4255-BEE3-DE67A6BA4367}" presName="nodeRect" presStyleLbl="alignNode1" presStyleIdx="2" presStyleCnt="4">
        <dgm:presLayoutVars>
          <dgm:bulletEnabled val="1"/>
        </dgm:presLayoutVars>
      </dgm:prSet>
      <dgm:spPr/>
    </dgm:pt>
    <dgm:pt modelId="{D95E843F-DE34-934A-8176-0291EE3BCF72}" type="pres">
      <dgm:prSet presAssocID="{36F0ECC8-5F66-4FA0-9B12-79915CCF722D}" presName="sibTrans" presStyleCnt="0"/>
      <dgm:spPr/>
    </dgm:pt>
    <dgm:pt modelId="{138A2219-A064-DD40-9D0D-01670993689B}" type="pres">
      <dgm:prSet presAssocID="{56EEB802-C542-4D5A-A6DD-A59B19AD7F53}" presName="compositeNode" presStyleCnt="0">
        <dgm:presLayoutVars>
          <dgm:bulletEnabled val="1"/>
        </dgm:presLayoutVars>
      </dgm:prSet>
      <dgm:spPr/>
    </dgm:pt>
    <dgm:pt modelId="{54DBB164-B40C-EE4D-8FF2-9A803CAED0B3}" type="pres">
      <dgm:prSet presAssocID="{56EEB802-C542-4D5A-A6DD-A59B19AD7F53}" presName="bgRect" presStyleLbl="alignNode1" presStyleIdx="3" presStyleCnt="4"/>
      <dgm:spPr/>
    </dgm:pt>
    <dgm:pt modelId="{8307A4D5-C986-0A44-88C5-01279F6631D7}" type="pres">
      <dgm:prSet presAssocID="{AED8147D-8556-433E-818E-2BEE8B31CD8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28E85EE-C20F-AE4A-8DE8-92B0EF227CF3}" type="pres">
      <dgm:prSet presAssocID="{56EEB802-C542-4D5A-A6DD-A59B19AD7F5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6807809-8E6E-40CE-90C9-B30B239DF818}" srcId="{48E693AE-5A80-46EE-B69D-C48847E6E574}" destId="{E66FA000-C4E3-4FD4-B7CE-3974F4497098}" srcOrd="0" destOrd="0" parTransId="{BD799237-3C96-4A58-B055-110408FEEB45}" sibTransId="{93530BA4-938C-4AB7-BC43-DA60D9AA24C4}"/>
    <dgm:cxn modelId="{4269ED13-97FE-224F-ACFA-7B5CA2CCF6CB}" type="presOf" srcId="{56EEB802-C542-4D5A-A6DD-A59B19AD7F53}" destId="{54DBB164-B40C-EE4D-8FF2-9A803CAED0B3}" srcOrd="0" destOrd="0" presId="urn:microsoft.com/office/officeart/2016/7/layout/LinearBlockProcessNumbered"/>
    <dgm:cxn modelId="{3ABAD222-C83F-D544-84B7-C94CC63E702D}" type="presOf" srcId="{AED8147D-8556-433E-818E-2BEE8B31CD87}" destId="{8307A4D5-C986-0A44-88C5-01279F6631D7}" srcOrd="0" destOrd="0" presId="urn:microsoft.com/office/officeart/2016/7/layout/LinearBlockProcessNumbered"/>
    <dgm:cxn modelId="{FC920B30-BF36-4485-BECE-68BC06511A12}" srcId="{48E693AE-5A80-46EE-B69D-C48847E6E574}" destId="{56EEB802-C542-4D5A-A6DD-A59B19AD7F53}" srcOrd="3" destOrd="0" parTransId="{5AF9ABB9-1F92-458C-AEE6-221472A8DB9F}" sibTransId="{AED8147D-8556-433E-818E-2BEE8B31CD87}"/>
    <dgm:cxn modelId="{3855A133-79B0-574B-BE43-98E3BFFB2AAA}" type="presOf" srcId="{D0FD1B0E-3757-4E8B-9639-E329D9F47A16}" destId="{F3E1F83D-E64B-E740-AF08-6224B491664D}" srcOrd="1" destOrd="0" presId="urn:microsoft.com/office/officeart/2016/7/layout/LinearBlockProcessNumbered"/>
    <dgm:cxn modelId="{4AADD93F-E675-E945-95A0-06880E5F4775}" type="presOf" srcId="{93530BA4-938C-4AB7-BC43-DA60D9AA24C4}" destId="{5BA66023-58EC-5244-AF06-B56A795BC27F}" srcOrd="0" destOrd="0" presId="urn:microsoft.com/office/officeart/2016/7/layout/LinearBlockProcessNumbered"/>
    <dgm:cxn modelId="{50265E45-B1E6-7940-9315-502B65A108E7}" type="presOf" srcId="{48E693AE-5A80-46EE-B69D-C48847E6E574}" destId="{D88AF067-1343-B448-8B50-EDEEFF3DD25C}" srcOrd="0" destOrd="0" presId="urn:microsoft.com/office/officeart/2016/7/layout/LinearBlockProcessNumbered"/>
    <dgm:cxn modelId="{4954FE5C-00B5-0246-A0E8-943984146784}" type="presOf" srcId="{E66FA000-C4E3-4FD4-B7CE-3974F4497098}" destId="{206BEA39-E0EB-A643-A693-46DAD77F34D2}" srcOrd="1" destOrd="0" presId="urn:microsoft.com/office/officeart/2016/7/layout/LinearBlockProcessNumbered"/>
    <dgm:cxn modelId="{7E67095F-64BB-457E-BB09-BFFD1F98F955}" srcId="{48E693AE-5A80-46EE-B69D-C48847E6E574}" destId="{D0FD1B0E-3757-4E8B-9639-E329D9F47A16}" srcOrd="1" destOrd="0" parTransId="{CAADE6E9-AB7D-4317-A3A6-AF925245F167}" sibTransId="{59AC101B-F33B-4801-89BE-26C0D9B1D9D1}"/>
    <dgm:cxn modelId="{34F2A75F-BCB9-734A-9305-5D0EE0BE20BD}" type="presOf" srcId="{59AC101B-F33B-4801-89BE-26C0D9B1D9D1}" destId="{06DE97F7-042F-DA4A-890F-B463E398A05F}" srcOrd="0" destOrd="0" presId="urn:microsoft.com/office/officeart/2016/7/layout/LinearBlockProcessNumbered"/>
    <dgm:cxn modelId="{8C978269-F84A-E64B-9E33-69FC15CBFBD0}" type="presOf" srcId="{56EEB802-C542-4D5A-A6DD-A59B19AD7F53}" destId="{228E85EE-C20F-AE4A-8DE8-92B0EF227CF3}" srcOrd="1" destOrd="0" presId="urn:microsoft.com/office/officeart/2016/7/layout/LinearBlockProcessNumbered"/>
    <dgm:cxn modelId="{9CE8FB76-3B16-7041-8FCD-9EDE8636A302}" type="presOf" srcId="{D0FD1B0E-3757-4E8B-9639-E329D9F47A16}" destId="{253AAFBF-79BD-614E-9356-6CA3FFEA5CDF}" srcOrd="0" destOrd="0" presId="urn:microsoft.com/office/officeart/2016/7/layout/LinearBlockProcessNumbered"/>
    <dgm:cxn modelId="{0BEC467E-0AEA-1848-B0EE-89487086651D}" type="presOf" srcId="{E66FA000-C4E3-4FD4-B7CE-3974F4497098}" destId="{7AC77E1E-8E8D-E741-AEF9-E9C0E22073E9}" srcOrd="0" destOrd="0" presId="urn:microsoft.com/office/officeart/2016/7/layout/LinearBlockProcessNumbered"/>
    <dgm:cxn modelId="{DD278AA4-BAF2-BA47-AF56-CFFE37B9E8D5}" type="presOf" srcId="{ABD96F2A-7A8B-4255-BEE3-DE67A6BA4367}" destId="{9E462690-B8D4-454B-B3BC-C75906F6E192}" srcOrd="1" destOrd="0" presId="urn:microsoft.com/office/officeart/2016/7/layout/LinearBlockProcessNumbered"/>
    <dgm:cxn modelId="{DF8769AC-8F24-496B-9D69-AA3BC3EA2C0F}" srcId="{48E693AE-5A80-46EE-B69D-C48847E6E574}" destId="{ABD96F2A-7A8B-4255-BEE3-DE67A6BA4367}" srcOrd="2" destOrd="0" parTransId="{77BD9B7E-74A3-4D00-8533-42C2650BB328}" sibTransId="{36F0ECC8-5F66-4FA0-9B12-79915CCF722D}"/>
    <dgm:cxn modelId="{F1C6A1C2-BCCD-7A48-8116-7AB30D2936C1}" type="presOf" srcId="{ABD96F2A-7A8B-4255-BEE3-DE67A6BA4367}" destId="{9ED01B86-E11B-0C43-9BB2-37F3857F8865}" srcOrd="0" destOrd="0" presId="urn:microsoft.com/office/officeart/2016/7/layout/LinearBlockProcessNumbered"/>
    <dgm:cxn modelId="{5BDB95D5-1FAB-B74A-B8C1-D2060096EA8B}" type="presOf" srcId="{36F0ECC8-5F66-4FA0-9B12-79915CCF722D}" destId="{29B134A4-1E6F-7543-BF0B-CE8071062DE5}" srcOrd="0" destOrd="0" presId="urn:microsoft.com/office/officeart/2016/7/layout/LinearBlockProcessNumbered"/>
    <dgm:cxn modelId="{0BBFA197-741E-AF44-B5AA-10BEE35F0FB3}" type="presParOf" srcId="{D88AF067-1343-B448-8B50-EDEEFF3DD25C}" destId="{A1F45B39-B1ED-944D-9294-085EB09F63D2}" srcOrd="0" destOrd="0" presId="urn:microsoft.com/office/officeart/2016/7/layout/LinearBlockProcessNumbered"/>
    <dgm:cxn modelId="{6921CB08-5FD0-0544-A9DE-44EA1E445CE1}" type="presParOf" srcId="{A1F45B39-B1ED-944D-9294-085EB09F63D2}" destId="{7AC77E1E-8E8D-E741-AEF9-E9C0E22073E9}" srcOrd="0" destOrd="0" presId="urn:microsoft.com/office/officeart/2016/7/layout/LinearBlockProcessNumbered"/>
    <dgm:cxn modelId="{22961AAD-F55B-9141-ADC3-4D8A58F65FAD}" type="presParOf" srcId="{A1F45B39-B1ED-944D-9294-085EB09F63D2}" destId="{5BA66023-58EC-5244-AF06-B56A795BC27F}" srcOrd="1" destOrd="0" presId="urn:microsoft.com/office/officeart/2016/7/layout/LinearBlockProcessNumbered"/>
    <dgm:cxn modelId="{A99B5445-C7ED-5A42-B721-35526DA0DDB4}" type="presParOf" srcId="{A1F45B39-B1ED-944D-9294-085EB09F63D2}" destId="{206BEA39-E0EB-A643-A693-46DAD77F34D2}" srcOrd="2" destOrd="0" presId="urn:microsoft.com/office/officeart/2016/7/layout/LinearBlockProcessNumbered"/>
    <dgm:cxn modelId="{7DC9D1A9-269B-D148-8345-5066B63093C5}" type="presParOf" srcId="{D88AF067-1343-B448-8B50-EDEEFF3DD25C}" destId="{E69106E9-2A3C-F846-8B49-BD0E10E6E98D}" srcOrd="1" destOrd="0" presId="urn:microsoft.com/office/officeart/2016/7/layout/LinearBlockProcessNumbered"/>
    <dgm:cxn modelId="{8BBA549E-43E0-2B45-B1E5-5EDA9D0F55E5}" type="presParOf" srcId="{D88AF067-1343-B448-8B50-EDEEFF3DD25C}" destId="{26C26BA3-A214-324C-A24F-9AEA8390A262}" srcOrd="2" destOrd="0" presId="urn:microsoft.com/office/officeart/2016/7/layout/LinearBlockProcessNumbered"/>
    <dgm:cxn modelId="{9F891730-92EC-0D4B-8E08-E4AB36A8285D}" type="presParOf" srcId="{26C26BA3-A214-324C-A24F-9AEA8390A262}" destId="{253AAFBF-79BD-614E-9356-6CA3FFEA5CDF}" srcOrd="0" destOrd="0" presId="urn:microsoft.com/office/officeart/2016/7/layout/LinearBlockProcessNumbered"/>
    <dgm:cxn modelId="{86E4FBE9-A0D4-E44E-9786-CB128C116765}" type="presParOf" srcId="{26C26BA3-A214-324C-A24F-9AEA8390A262}" destId="{06DE97F7-042F-DA4A-890F-B463E398A05F}" srcOrd="1" destOrd="0" presId="urn:microsoft.com/office/officeart/2016/7/layout/LinearBlockProcessNumbered"/>
    <dgm:cxn modelId="{07C2ACC5-7FF2-0A48-9E13-5000EF110A6E}" type="presParOf" srcId="{26C26BA3-A214-324C-A24F-9AEA8390A262}" destId="{F3E1F83D-E64B-E740-AF08-6224B491664D}" srcOrd="2" destOrd="0" presId="urn:microsoft.com/office/officeart/2016/7/layout/LinearBlockProcessNumbered"/>
    <dgm:cxn modelId="{177DDA18-3195-8E45-B5D3-46CD0D1F8E1C}" type="presParOf" srcId="{D88AF067-1343-B448-8B50-EDEEFF3DD25C}" destId="{345DB094-34C2-EF4B-B831-9993BB232A7C}" srcOrd="3" destOrd="0" presId="urn:microsoft.com/office/officeart/2016/7/layout/LinearBlockProcessNumbered"/>
    <dgm:cxn modelId="{FA6D0C09-36CE-C348-A08D-06D0ABF57EFC}" type="presParOf" srcId="{D88AF067-1343-B448-8B50-EDEEFF3DD25C}" destId="{A0CE082F-96CD-DB40-A76E-FF66170AF9F7}" srcOrd="4" destOrd="0" presId="urn:microsoft.com/office/officeart/2016/7/layout/LinearBlockProcessNumbered"/>
    <dgm:cxn modelId="{A4006289-F03E-DA4A-9660-67E9F6335E69}" type="presParOf" srcId="{A0CE082F-96CD-DB40-A76E-FF66170AF9F7}" destId="{9ED01B86-E11B-0C43-9BB2-37F3857F8865}" srcOrd="0" destOrd="0" presId="urn:microsoft.com/office/officeart/2016/7/layout/LinearBlockProcessNumbered"/>
    <dgm:cxn modelId="{95374BF0-D92D-CA4A-BBDE-42441D6D8CD7}" type="presParOf" srcId="{A0CE082F-96CD-DB40-A76E-FF66170AF9F7}" destId="{29B134A4-1E6F-7543-BF0B-CE8071062DE5}" srcOrd="1" destOrd="0" presId="urn:microsoft.com/office/officeart/2016/7/layout/LinearBlockProcessNumbered"/>
    <dgm:cxn modelId="{EB6A34CB-E547-4E4B-B292-7C64F12DEFB2}" type="presParOf" srcId="{A0CE082F-96CD-DB40-A76E-FF66170AF9F7}" destId="{9E462690-B8D4-454B-B3BC-C75906F6E192}" srcOrd="2" destOrd="0" presId="urn:microsoft.com/office/officeart/2016/7/layout/LinearBlockProcessNumbered"/>
    <dgm:cxn modelId="{2A3C9BAA-0C92-1845-B2C9-70194BAA126E}" type="presParOf" srcId="{D88AF067-1343-B448-8B50-EDEEFF3DD25C}" destId="{D95E843F-DE34-934A-8176-0291EE3BCF72}" srcOrd="5" destOrd="0" presId="urn:microsoft.com/office/officeart/2016/7/layout/LinearBlockProcessNumbered"/>
    <dgm:cxn modelId="{23956703-7B32-8D4E-8A60-77191381FF71}" type="presParOf" srcId="{D88AF067-1343-B448-8B50-EDEEFF3DD25C}" destId="{138A2219-A064-DD40-9D0D-01670993689B}" srcOrd="6" destOrd="0" presId="urn:microsoft.com/office/officeart/2016/7/layout/LinearBlockProcessNumbered"/>
    <dgm:cxn modelId="{509F74ED-1301-524B-8CFC-A382C8792797}" type="presParOf" srcId="{138A2219-A064-DD40-9D0D-01670993689B}" destId="{54DBB164-B40C-EE4D-8FF2-9A803CAED0B3}" srcOrd="0" destOrd="0" presId="urn:microsoft.com/office/officeart/2016/7/layout/LinearBlockProcessNumbered"/>
    <dgm:cxn modelId="{B4ABD526-28FF-C640-AED3-D8BB72EA10D8}" type="presParOf" srcId="{138A2219-A064-DD40-9D0D-01670993689B}" destId="{8307A4D5-C986-0A44-88C5-01279F6631D7}" srcOrd="1" destOrd="0" presId="urn:microsoft.com/office/officeart/2016/7/layout/LinearBlockProcessNumbered"/>
    <dgm:cxn modelId="{8818C22B-05FE-3746-A0B1-FAE469AA5C2F}" type="presParOf" srcId="{138A2219-A064-DD40-9D0D-01670993689B}" destId="{228E85EE-C20F-AE4A-8DE8-92B0EF227CF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EBD106-3BFC-4F02-8840-57669D5AFEE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4033F1-8C65-42F1-9E45-E3D0B922E89D}">
      <dgm:prSet/>
      <dgm:spPr/>
      <dgm:t>
        <a:bodyPr/>
        <a:lstStyle/>
        <a:p>
          <a:pPr>
            <a:defRPr b="1"/>
          </a:pPr>
          <a:r>
            <a:rPr lang="en-US"/>
            <a:t>To Summarize:</a:t>
          </a:r>
        </a:p>
      </dgm:t>
    </dgm:pt>
    <dgm:pt modelId="{C8353A82-E66F-4BA2-ACED-C7C13FAF41F4}" type="parTrans" cxnId="{595872E0-180A-4D29-BE90-02975A4BCB9B}">
      <dgm:prSet/>
      <dgm:spPr/>
      <dgm:t>
        <a:bodyPr/>
        <a:lstStyle/>
        <a:p>
          <a:endParaRPr lang="en-US"/>
        </a:p>
      </dgm:t>
    </dgm:pt>
    <dgm:pt modelId="{37950105-8759-474E-91FF-ABFFCEBF444F}" type="sibTrans" cxnId="{595872E0-180A-4D29-BE90-02975A4BCB9B}">
      <dgm:prSet/>
      <dgm:spPr/>
      <dgm:t>
        <a:bodyPr/>
        <a:lstStyle/>
        <a:p>
          <a:endParaRPr lang="en-US"/>
        </a:p>
      </dgm:t>
    </dgm:pt>
    <dgm:pt modelId="{52A44801-B760-4536-8639-9688BBC74646}">
      <dgm:prSet/>
      <dgm:spPr/>
      <dgm:t>
        <a:bodyPr/>
        <a:lstStyle/>
        <a:p>
          <a:r>
            <a:rPr lang="en-US" dirty="0"/>
            <a:t>Summarize</a:t>
          </a:r>
          <a:r>
            <a:rPr lang="en-US" baseline="0" dirty="0"/>
            <a:t> results </a:t>
          </a:r>
          <a:endParaRPr lang="en-US" dirty="0"/>
        </a:p>
      </dgm:t>
    </dgm:pt>
    <dgm:pt modelId="{C136E569-106B-4D8A-AF88-756F9D0044A8}" type="parTrans" cxnId="{63C0A8F6-505A-446E-9B62-0AEE762B2328}">
      <dgm:prSet/>
      <dgm:spPr/>
      <dgm:t>
        <a:bodyPr/>
        <a:lstStyle/>
        <a:p>
          <a:endParaRPr lang="en-US"/>
        </a:p>
      </dgm:t>
    </dgm:pt>
    <dgm:pt modelId="{DD26FF52-B8AF-4B69-8D2B-80CAC320E95F}" type="sibTrans" cxnId="{63C0A8F6-505A-446E-9B62-0AEE762B2328}">
      <dgm:prSet/>
      <dgm:spPr/>
      <dgm:t>
        <a:bodyPr/>
        <a:lstStyle/>
        <a:p>
          <a:endParaRPr lang="en-US"/>
        </a:p>
      </dgm:t>
    </dgm:pt>
    <dgm:pt modelId="{2DC5E207-41F7-4DED-A5B9-B61D2EB0F852}">
      <dgm:prSet/>
      <dgm:spPr/>
      <dgm:t>
        <a:bodyPr/>
        <a:lstStyle/>
        <a:p>
          <a:pPr>
            <a:defRPr b="1"/>
          </a:pPr>
          <a:r>
            <a:rPr lang="en-US"/>
            <a:t>Impact:</a:t>
          </a:r>
        </a:p>
      </dgm:t>
    </dgm:pt>
    <dgm:pt modelId="{3C7437A1-D606-48AB-821E-265526CF867A}" type="parTrans" cxnId="{F031B40A-F6AF-437D-8CA1-F079F127B7DD}">
      <dgm:prSet/>
      <dgm:spPr/>
      <dgm:t>
        <a:bodyPr/>
        <a:lstStyle/>
        <a:p>
          <a:endParaRPr lang="en-US"/>
        </a:p>
      </dgm:t>
    </dgm:pt>
    <dgm:pt modelId="{2B7DBA14-FB7D-4A10-A2AC-02446457087F}" type="sibTrans" cxnId="{F031B40A-F6AF-437D-8CA1-F079F127B7DD}">
      <dgm:prSet/>
      <dgm:spPr/>
      <dgm:t>
        <a:bodyPr/>
        <a:lstStyle/>
        <a:p>
          <a:endParaRPr lang="en-US"/>
        </a:p>
      </dgm:t>
    </dgm:pt>
    <dgm:pt modelId="{0E9273C6-D010-412D-8B0F-05C7E62321AA}">
      <dgm:prSet/>
      <dgm:spPr/>
      <dgm:t>
        <a:bodyPr/>
        <a:lstStyle/>
        <a:p>
          <a:r>
            <a:rPr lang="en-US" dirty="0"/>
            <a:t>How does this impact</a:t>
          </a:r>
        </a:p>
      </dgm:t>
    </dgm:pt>
    <dgm:pt modelId="{9FBEFCA8-DD08-4670-A952-8B7A55F5A5A3}" type="parTrans" cxnId="{450CAB55-FB3A-416B-8A6D-62E9B8663E53}">
      <dgm:prSet/>
      <dgm:spPr/>
      <dgm:t>
        <a:bodyPr/>
        <a:lstStyle/>
        <a:p>
          <a:endParaRPr lang="en-US"/>
        </a:p>
      </dgm:t>
    </dgm:pt>
    <dgm:pt modelId="{6DD7D0AE-D97F-4FF1-B07A-62DDAE064192}" type="sibTrans" cxnId="{450CAB55-FB3A-416B-8A6D-62E9B8663E53}">
      <dgm:prSet/>
      <dgm:spPr/>
      <dgm:t>
        <a:bodyPr/>
        <a:lstStyle/>
        <a:p>
          <a:endParaRPr lang="en-US"/>
        </a:p>
      </dgm:t>
    </dgm:pt>
    <dgm:pt modelId="{EE9B268C-AD67-48D5-834D-F409C5D3BD01}">
      <dgm:prSet/>
      <dgm:spPr/>
      <dgm:t>
        <a:bodyPr/>
        <a:lstStyle/>
        <a:p>
          <a:pPr>
            <a:defRPr b="1"/>
          </a:pPr>
          <a:r>
            <a:rPr lang="en-US"/>
            <a:t>Further Research:</a:t>
          </a:r>
        </a:p>
      </dgm:t>
    </dgm:pt>
    <dgm:pt modelId="{132D4829-0B88-44DF-A912-EB2920F4E693}" type="parTrans" cxnId="{D24A0F0A-63F6-4056-8711-7AD083223199}">
      <dgm:prSet/>
      <dgm:spPr/>
      <dgm:t>
        <a:bodyPr/>
        <a:lstStyle/>
        <a:p>
          <a:endParaRPr lang="en-US"/>
        </a:p>
      </dgm:t>
    </dgm:pt>
    <dgm:pt modelId="{B7ADDF21-55A9-4C34-8426-8F31933229AB}" type="sibTrans" cxnId="{D24A0F0A-63F6-4056-8711-7AD083223199}">
      <dgm:prSet/>
      <dgm:spPr/>
      <dgm:t>
        <a:bodyPr/>
        <a:lstStyle/>
        <a:p>
          <a:endParaRPr lang="en-US"/>
        </a:p>
      </dgm:t>
    </dgm:pt>
    <dgm:pt modelId="{F2EFB67B-E76D-491B-89D1-3299F6F7BD43}">
      <dgm:prSet/>
      <dgm:spPr/>
      <dgm:t>
        <a:bodyPr/>
        <a:lstStyle/>
        <a:p>
          <a:r>
            <a:rPr lang="en-US" dirty="0"/>
            <a:t>The data we have is not good enough…</a:t>
          </a:r>
        </a:p>
      </dgm:t>
    </dgm:pt>
    <dgm:pt modelId="{FB0F3A4A-17CD-401B-8EBD-EE3F9AB68574}" type="parTrans" cxnId="{D3C35930-5948-47A8-A89C-7C878202DAC1}">
      <dgm:prSet/>
      <dgm:spPr/>
      <dgm:t>
        <a:bodyPr/>
        <a:lstStyle/>
        <a:p>
          <a:endParaRPr lang="en-US"/>
        </a:p>
      </dgm:t>
    </dgm:pt>
    <dgm:pt modelId="{38854E55-647D-4527-AF96-ADEFC694A4EB}" type="sibTrans" cxnId="{D3C35930-5948-47A8-A89C-7C878202DAC1}">
      <dgm:prSet/>
      <dgm:spPr/>
      <dgm:t>
        <a:bodyPr/>
        <a:lstStyle/>
        <a:p>
          <a:endParaRPr lang="en-US"/>
        </a:p>
      </dgm:t>
    </dgm:pt>
    <dgm:pt modelId="{7F822969-1511-4710-8F4B-80CDB9EBC1A1}" type="pres">
      <dgm:prSet presAssocID="{62EBD106-3BFC-4F02-8840-57669D5AFEE7}" presName="root" presStyleCnt="0">
        <dgm:presLayoutVars>
          <dgm:dir/>
          <dgm:resizeHandles val="exact"/>
        </dgm:presLayoutVars>
      </dgm:prSet>
      <dgm:spPr/>
    </dgm:pt>
    <dgm:pt modelId="{636C3A63-A003-462E-BCFB-C3CDB1F37281}" type="pres">
      <dgm:prSet presAssocID="{F54033F1-8C65-42F1-9E45-E3D0B922E89D}" presName="compNode" presStyleCnt="0"/>
      <dgm:spPr/>
    </dgm:pt>
    <dgm:pt modelId="{D8242D88-B83F-4BA7-A4A3-B4E8FFDD86BF}" type="pres">
      <dgm:prSet presAssocID="{F54033F1-8C65-42F1-9E45-E3D0B922E8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8A2587B3-9AAB-43EF-90C3-118804A9C5F1}" type="pres">
      <dgm:prSet presAssocID="{F54033F1-8C65-42F1-9E45-E3D0B922E89D}" presName="iconSpace" presStyleCnt="0"/>
      <dgm:spPr/>
    </dgm:pt>
    <dgm:pt modelId="{716A238F-CD91-4040-9A9C-0B72E26AAC2A}" type="pres">
      <dgm:prSet presAssocID="{F54033F1-8C65-42F1-9E45-E3D0B922E89D}" presName="parTx" presStyleLbl="revTx" presStyleIdx="0" presStyleCnt="6">
        <dgm:presLayoutVars>
          <dgm:chMax val="0"/>
          <dgm:chPref val="0"/>
        </dgm:presLayoutVars>
      </dgm:prSet>
      <dgm:spPr/>
    </dgm:pt>
    <dgm:pt modelId="{0AE126B3-AE8E-4B4E-A10E-1E7D8ADDEC5E}" type="pres">
      <dgm:prSet presAssocID="{F54033F1-8C65-42F1-9E45-E3D0B922E89D}" presName="txSpace" presStyleCnt="0"/>
      <dgm:spPr/>
    </dgm:pt>
    <dgm:pt modelId="{AAF4F7A2-C943-4F33-9A37-70DF45DCF8BC}" type="pres">
      <dgm:prSet presAssocID="{F54033F1-8C65-42F1-9E45-E3D0B922E89D}" presName="desTx" presStyleLbl="revTx" presStyleIdx="1" presStyleCnt="6">
        <dgm:presLayoutVars/>
      </dgm:prSet>
      <dgm:spPr/>
    </dgm:pt>
    <dgm:pt modelId="{D0F90F66-1ED7-457D-AB0B-D6BE0CF6E541}" type="pres">
      <dgm:prSet presAssocID="{37950105-8759-474E-91FF-ABFFCEBF444F}" presName="sibTrans" presStyleCnt="0"/>
      <dgm:spPr/>
    </dgm:pt>
    <dgm:pt modelId="{0E7A88D2-BF89-455A-BC5F-6ACCA5F685FD}" type="pres">
      <dgm:prSet presAssocID="{2DC5E207-41F7-4DED-A5B9-B61D2EB0F852}" presName="compNode" presStyleCnt="0"/>
      <dgm:spPr/>
    </dgm:pt>
    <dgm:pt modelId="{4E6A8E53-83DE-4BB3-8175-96D4203FDB7D}" type="pres">
      <dgm:prSet presAssocID="{2DC5E207-41F7-4DED-A5B9-B61D2EB0F8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6BF52122-9F55-481A-B8EA-F27D93DA1E0D}" type="pres">
      <dgm:prSet presAssocID="{2DC5E207-41F7-4DED-A5B9-B61D2EB0F852}" presName="iconSpace" presStyleCnt="0"/>
      <dgm:spPr/>
    </dgm:pt>
    <dgm:pt modelId="{D33AC550-A26A-47E8-8103-47749D90C834}" type="pres">
      <dgm:prSet presAssocID="{2DC5E207-41F7-4DED-A5B9-B61D2EB0F852}" presName="parTx" presStyleLbl="revTx" presStyleIdx="2" presStyleCnt="6">
        <dgm:presLayoutVars>
          <dgm:chMax val="0"/>
          <dgm:chPref val="0"/>
        </dgm:presLayoutVars>
      </dgm:prSet>
      <dgm:spPr/>
    </dgm:pt>
    <dgm:pt modelId="{E988DCE1-25AE-496E-9D23-4A930191E1B5}" type="pres">
      <dgm:prSet presAssocID="{2DC5E207-41F7-4DED-A5B9-B61D2EB0F852}" presName="txSpace" presStyleCnt="0"/>
      <dgm:spPr/>
    </dgm:pt>
    <dgm:pt modelId="{8D735041-0F3C-4160-8F0A-CCA1C0AC1FAB}" type="pres">
      <dgm:prSet presAssocID="{2DC5E207-41F7-4DED-A5B9-B61D2EB0F852}" presName="desTx" presStyleLbl="revTx" presStyleIdx="3" presStyleCnt="6">
        <dgm:presLayoutVars/>
      </dgm:prSet>
      <dgm:spPr/>
    </dgm:pt>
    <dgm:pt modelId="{5AB832C1-063F-4E0E-9708-91A401346933}" type="pres">
      <dgm:prSet presAssocID="{2B7DBA14-FB7D-4A10-A2AC-02446457087F}" presName="sibTrans" presStyleCnt="0"/>
      <dgm:spPr/>
    </dgm:pt>
    <dgm:pt modelId="{C8B39335-7FA7-4922-9514-9809E524496A}" type="pres">
      <dgm:prSet presAssocID="{EE9B268C-AD67-48D5-834D-F409C5D3BD01}" presName="compNode" presStyleCnt="0"/>
      <dgm:spPr/>
    </dgm:pt>
    <dgm:pt modelId="{53BC1079-D457-4B03-A6ED-1CE39D346C5C}" type="pres">
      <dgm:prSet presAssocID="{EE9B268C-AD67-48D5-834D-F409C5D3BD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C380ED59-BEAB-4E9E-BC00-E99F722E24AB}" type="pres">
      <dgm:prSet presAssocID="{EE9B268C-AD67-48D5-834D-F409C5D3BD01}" presName="iconSpace" presStyleCnt="0"/>
      <dgm:spPr/>
    </dgm:pt>
    <dgm:pt modelId="{A4F1BFA4-6D99-4C4C-9906-B4944E143640}" type="pres">
      <dgm:prSet presAssocID="{EE9B268C-AD67-48D5-834D-F409C5D3BD01}" presName="parTx" presStyleLbl="revTx" presStyleIdx="4" presStyleCnt="6">
        <dgm:presLayoutVars>
          <dgm:chMax val="0"/>
          <dgm:chPref val="0"/>
        </dgm:presLayoutVars>
      </dgm:prSet>
      <dgm:spPr/>
    </dgm:pt>
    <dgm:pt modelId="{7C6EEE93-DFCE-4A52-A48E-EA037968A8CB}" type="pres">
      <dgm:prSet presAssocID="{EE9B268C-AD67-48D5-834D-F409C5D3BD01}" presName="txSpace" presStyleCnt="0"/>
      <dgm:spPr/>
    </dgm:pt>
    <dgm:pt modelId="{E4D5EC6C-5CF8-4710-8E14-9C7698A671B7}" type="pres">
      <dgm:prSet presAssocID="{EE9B268C-AD67-48D5-834D-F409C5D3BD01}" presName="desTx" presStyleLbl="revTx" presStyleIdx="5" presStyleCnt="6">
        <dgm:presLayoutVars/>
      </dgm:prSet>
      <dgm:spPr/>
    </dgm:pt>
  </dgm:ptLst>
  <dgm:cxnLst>
    <dgm:cxn modelId="{D24A0F0A-63F6-4056-8711-7AD083223199}" srcId="{62EBD106-3BFC-4F02-8840-57669D5AFEE7}" destId="{EE9B268C-AD67-48D5-834D-F409C5D3BD01}" srcOrd="2" destOrd="0" parTransId="{132D4829-0B88-44DF-A912-EB2920F4E693}" sibTransId="{B7ADDF21-55A9-4C34-8426-8F31933229AB}"/>
    <dgm:cxn modelId="{F031B40A-F6AF-437D-8CA1-F079F127B7DD}" srcId="{62EBD106-3BFC-4F02-8840-57669D5AFEE7}" destId="{2DC5E207-41F7-4DED-A5B9-B61D2EB0F852}" srcOrd="1" destOrd="0" parTransId="{3C7437A1-D606-48AB-821E-265526CF867A}" sibTransId="{2B7DBA14-FB7D-4A10-A2AC-02446457087F}"/>
    <dgm:cxn modelId="{8F0C4329-17AC-4A63-9307-D0B55795D4A2}" type="presOf" srcId="{62EBD106-3BFC-4F02-8840-57669D5AFEE7}" destId="{7F822969-1511-4710-8F4B-80CDB9EBC1A1}" srcOrd="0" destOrd="0" presId="urn:microsoft.com/office/officeart/2018/2/layout/IconLabelDescriptionList"/>
    <dgm:cxn modelId="{D3C35930-5948-47A8-A89C-7C878202DAC1}" srcId="{EE9B268C-AD67-48D5-834D-F409C5D3BD01}" destId="{F2EFB67B-E76D-491B-89D1-3299F6F7BD43}" srcOrd="0" destOrd="0" parTransId="{FB0F3A4A-17CD-401B-8EBD-EE3F9AB68574}" sibTransId="{38854E55-647D-4527-AF96-ADEFC694A4EB}"/>
    <dgm:cxn modelId="{450CAB55-FB3A-416B-8A6D-62E9B8663E53}" srcId="{2DC5E207-41F7-4DED-A5B9-B61D2EB0F852}" destId="{0E9273C6-D010-412D-8B0F-05C7E62321AA}" srcOrd="0" destOrd="0" parTransId="{9FBEFCA8-DD08-4670-A952-8B7A55F5A5A3}" sibTransId="{6DD7D0AE-D97F-4FF1-B07A-62DDAE064192}"/>
    <dgm:cxn modelId="{5D369C5E-A770-4941-A4A6-03C52DF2044E}" type="presOf" srcId="{0E9273C6-D010-412D-8B0F-05C7E62321AA}" destId="{8D735041-0F3C-4160-8F0A-CCA1C0AC1FAB}" srcOrd="0" destOrd="0" presId="urn:microsoft.com/office/officeart/2018/2/layout/IconLabelDescriptionList"/>
    <dgm:cxn modelId="{2E323B60-3BCD-45B7-8BF4-87737DFD2FDC}" type="presOf" srcId="{F2EFB67B-E76D-491B-89D1-3299F6F7BD43}" destId="{E4D5EC6C-5CF8-4710-8E14-9C7698A671B7}" srcOrd="0" destOrd="0" presId="urn:microsoft.com/office/officeart/2018/2/layout/IconLabelDescriptionList"/>
    <dgm:cxn modelId="{7DEC168D-3137-4BDE-8EE0-4F4080733362}" type="presOf" srcId="{2DC5E207-41F7-4DED-A5B9-B61D2EB0F852}" destId="{D33AC550-A26A-47E8-8103-47749D90C834}" srcOrd="0" destOrd="0" presId="urn:microsoft.com/office/officeart/2018/2/layout/IconLabelDescriptionList"/>
    <dgm:cxn modelId="{595872E0-180A-4D29-BE90-02975A4BCB9B}" srcId="{62EBD106-3BFC-4F02-8840-57669D5AFEE7}" destId="{F54033F1-8C65-42F1-9E45-E3D0B922E89D}" srcOrd="0" destOrd="0" parTransId="{C8353A82-E66F-4BA2-ACED-C7C13FAF41F4}" sibTransId="{37950105-8759-474E-91FF-ABFFCEBF444F}"/>
    <dgm:cxn modelId="{2CDFEEE4-45B3-4F93-9BFC-05501CA7D516}" type="presOf" srcId="{52A44801-B760-4536-8639-9688BBC74646}" destId="{AAF4F7A2-C943-4F33-9A37-70DF45DCF8BC}" srcOrd="0" destOrd="0" presId="urn:microsoft.com/office/officeart/2018/2/layout/IconLabelDescriptionList"/>
    <dgm:cxn modelId="{8B506AE7-38DB-4979-9FF2-7E8D50F00C93}" type="presOf" srcId="{F54033F1-8C65-42F1-9E45-E3D0B922E89D}" destId="{716A238F-CD91-4040-9A9C-0B72E26AAC2A}" srcOrd="0" destOrd="0" presId="urn:microsoft.com/office/officeart/2018/2/layout/IconLabelDescriptionList"/>
    <dgm:cxn modelId="{DBFCE3EF-0CB1-496D-A359-3D4B08BC497A}" type="presOf" srcId="{EE9B268C-AD67-48D5-834D-F409C5D3BD01}" destId="{A4F1BFA4-6D99-4C4C-9906-B4944E143640}" srcOrd="0" destOrd="0" presId="urn:microsoft.com/office/officeart/2018/2/layout/IconLabelDescriptionList"/>
    <dgm:cxn modelId="{63C0A8F6-505A-446E-9B62-0AEE762B2328}" srcId="{F54033F1-8C65-42F1-9E45-E3D0B922E89D}" destId="{52A44801-B760-4536-8639-9688BBC74646}" srcOrd="0" destOrd="0" parTransId="{C136E569-106B-4D8A-AF88-756F9D0044A8}" sibTransId="{DD26FF52-B8AF-4B69-8D2B-80CAC320E95F}"/>
    <dgm:cxn modelId="{5F34C39A-55F2-4E0F-9175-333F9A3C8B69}" type="presParOf" srcId="{7F822969-1511-4710-8F4B-80CDB9EBC1A1}" destId="{636C3A63-A003-462E-BCFB-C3CDB1F37281}" srcOrd="0" destOrd="0" presId="urn:microsoft.com/office/officeart/2018/2/layout/IconLabelDescriptionList"/>
    <dgm:cxn modelId="{0C4381F7-6072-495D-B701-EB61913AD04F}" type="presParOf" srcId="{636C3A63-A003-462E-BCFB-C3CDB1F37281}" destId="{D8242D88-B83F-4BA7-A4A3-B4E8FFDD86BF}" srcOrd="0" destOrd="0" presId="urn:microsoft.com/office/officeart/2018/2/layout/IconLabelDescriptionList"/>
    <dgm:cxn modelId="{00FB2E5C-88AE-49ED-81B4-94C6EC50AD7B}" type="presParOf" srcId="{636C3A63-A003-462E-BCFB-C3CDB1F37281}" destId="{8A2587B3-9AAB-43EF-90C3-118804A9C5F1}" srcOrd="1" destOrd="0" presId="urn:microsoft.com/office/officeart/2018/2/layout/IconLabelDescriptionList"/>
    <dgm:cxn modelId="{67203763-86CF-42CD-94E8-C9BAD3F8F9B4}" type="presParOf" srcId="{636C3A63-A003-462E-BCFB-C3CDB1F37281}" destId="{716A238F-CD91-4040-9A9C-0B72E26AAC2A}" srcOrd="2" destOrd="0" presId="urn:microsoft.com/office/officeart/2018/2/layout/IconLabelDescriptionList"/>
    <dgm:cxn modelId="{4688B760-F89E-417F-B00F-E745A0E712D1}" type="presParOf" srcId="{636C3A63-A003-462E-BCFB-C3CDB1F37281}" destId="{0AE126B3-AE8E-4B4E-A10E-1E7D8ADDEC5E}" srcOrd="3" destOrd="0" presId="urn:microsoft.com/office/officeart/2018/2/layout/IconLabelDescriptionList"/>
    <dgm:cxn modelId="{490D35AA-AAD6-4F7F-9E66-9B469C1CA49A}" type="presParOf" srcId="{636C3A63-A003-462E-BCFB-C3CDB1F37281}" destId="{AAF4F7A2-C943-4F33-9A37-70DF45DCF8BC}" srcOrd="4" destOrd="0" presId="urn:microsoft.com/office/officeart/2018/2/layout/IconLabelDescriptionList"/>
    <dgm:cxn modelId="{CE22550F-E98E-4C1E-B90A-957FEE1A4CD2}" type="presParOf" srcId="{7F822969-1511-4710-8F4B-80CDB9EBC1A1}" destId="{D0F90F66-1ED7-457D-AB0B-D6BE0CF6E541}" srcOrd="1" destOrd="0" presId="urn:microsoft.com/office/officeart/2018/2/layout/IconLabelDescriptionList"/>
    <dgm:cxn modelId="{73198D4F-81BE-49E8-AB58-872D688E3968}" type="presParOf" srcId="{7F822969-1511-4710-8F4B-80CDB9EBC1A1}" destId="{0E7A88D2-BF89-455A-BC5F-6ACCA5F685FD}" srcOrd="2" destOrd="0" presId="urn:microsoft.com/office/officeart/2018/2/layout/IconLabelDescriptionList"/>
    <dgm:cxn modelId="{B79E15AC-ED42-462B-8F41-DDF245D4A42F}" type="presParOf" srcId="{0E7A88D2-BF89-455A-BC5F-6ACCA5F685FD}" destId="{4E6A8E53-83DE-4BB3-8175-96D4203FDB7D}" srcOrd="0" destOrd="0" presId="urn:microsoft.com/office/officeart/2018/2/layout/IconLabelDescriptionList"/>
    <dgm:cxn modelId="{D915CAAE-B79B-463C-91FC-0AF9CCB71457}" type="presParOf" srcId="{0E7A88D2-BF89-455A-BC5F-6ACCA5F685FD}" destId="{6BF52122-9F55-481A-B8EA-F27D93DA1E0D}" srcOrd="1" destOrd="0" presId="urn:microsoft.com/office/officeart/2018/2/layout/IconLabelDescriptionList"/>
    <dgm:cxn modelId="{E48EEF89-2B28-4D80-90D6-6570EAAB4D09}" type="presParOf" srcId="{0E7A88D2-BF89-455A-BC5F-6ACCA5F685FD}" destId="{D33AC550-A26A-47E8-8103-47749D90C834}" srcOrd="2" destOrd="0" presId="urn:microsoft.com/office/officeart/2018/2/layout/IconLabelDescriptionList"/>
    <dgm:cxn modelId="{D1E5C1D5-3B5E-4B06-9AF4-72364F149725}" type="presParOf" srcId="{0E7A88D2-BF89-455A-BC5F-6ACCA5F685FD}" destId="{E988DCE1-25AE-496E-9D23-4A930191E1B5}" srcOrd="3" destOrd="0" presId="urn:microsoft.com/office/officeart/2018/2/layout/IconLabelDescriptionList"/>
    <dgm:cxn modelId="{31223339-0B90-4C02-8A1B-A62D3EE7B05B}" type="presParOf" srcId="{0E7A88D2-BF89-455A-BC5F-6ACCA5F685FD}" destId="{8D735041-0F3C-4160-8F0A-CCA1C0AC1FAB}" srcOrd="4" destOrd="0" presId="urn:microsoft.com/office/officeart/2018/2/layout/IconLabelDescriptionList"/>
    <dgm:cxn modelId="{FB9F559A-375A-46DD-94CD-314CE931C0D1}" type="presParOf" srcId="{7F822969-1511-4710-8F4B-80CDB9EBC1A1}" destId="{5AB832C1-063F-4E0E-9708-91A401346933}" srcOrd="3" destOrd="0" presId="urn:microsoft.com/office/officeart/2018/2/layout/IconLabelDescriptionList"/>
    <dgm:cxn modelId="{B471C04A-EED0-4E7F-85DF-D0B61CA1D0AF}" type="presParOf" srcId="{7F822969-1511-4710-8F4B-80CDB9EBC1A1}" destId="{C8B39335-7FA7-4922-9514-9809E524496A}" srcOrd="4" destOrd="0" presId="urn:microsoft.com/office/officeart/2018/2/layout/IconLabelDescriptionList"/>
    <dgm:cxn modelId="{280685C4-E4D3-47A5-A75B-0305176E1A93}" type="presParOf" srcId="{C8B39335-7FA7-4922-9514-9809E524496A}" destId="{53BC1079-D457-4B03-A6ED-1CE39D346C5C}" srcOrd="0" destOrd="0" presId="urn:microsoft.com/office/officeart/2018/2/layout/IconLabelDescriptionList"/>
    <dgm:cxn modelId="{2730DDA0-37DF-4066-B292-256B26E4387B}" type="presParOf" srcId="{C8B39335-7FA7-4922-9514-9809E524496A}" destId="{C380ED59-BEAB-4E9E-BC00-E99F722E24AB}" srcOrd="1" destOrd="0" presId="urn:microsoft.com/office/officeart/2018/2/layout/IconLabelDescriptionList"/>
    <dgm:cxn modelId="{6273A548-A3AF-4ACD-9B0F-8103F7871878}" type="presParOf" srcId="{C8B39335-7FA7-4922-9514-9809E524496A}" destId="{A4F1BFA4-6D99-4C4C-9906-B4944E143640}" srcOrd="2" destOrd="0" presId="urn:microsoft.com/office/officeart/2018/2/layout/IconLabelDescriptionList"/>
    <dgm:cxn modelId="{8F8975DE-F52F-4443-A518-853A1EEC78D6}" type="presParOf" srcId="{C8B39335-7FA7-4922-9514-9809E524496A}" destId="{7C6EEE93-DFCE-4A52-A48E-EA037968A8CB}" srcOrd="3" destOrd="0" presId="urn:microsoft.com/office/officeart/2018/2/layout/IconLabelDescriptionList"/>
    <dgm:cxn modelId="{62A393EC-FF47-46D2-BA0E-3AC087A67326}" type="presParOf" srcId="{C8B39335-7FA7-4922-9514-9809E524496A}" destId="{E4D5EC6C-5CF8-4710-8E14-9C7698A671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C77E1E-8E8D-E741-AEF9-E9C0E22073E9}">
      <dsp:nvSpPr>
        <dsp:cNvPr id="0" name=""/>
        <dsp:cNvSpPr/>
      </dsp:nvSpPr>
      <dsp:spPr>
        <a:xfrm>
          <a:off x="193" y="369118"/>
          <a:ext cx="2336229" cy="2803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Machine learning can provide many benefits to hospitals, including:</a:t>
          </a:r>
          <a:endParaRPr lang="en-US" sz="1800" kern="1200" dirty="0"/>
        </a:p>
      </dsp:txBody>
      <dsp:txXfrm>
        <a:off x="193" y="1490508"/>
        <a:ext cx="2336229" cy="1682085"/>
      </dsp:txXfrm>
    </dsp:sp>
    <dsp:sp modelId="{5BA66023-58EC-5244-AF06-B56A795BC27F}">
      <dsp:nvSpPr>
        <dsp:cNvPr id="0" name=""/>
        <dsp:cNvSpPr/>
      </dsp:nvSpPr>
      <dsp:spPr>
        <a:xfrm>
          <a:off x="193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369118"/>
        <a:ext cx="2336229" cy="1121390"/>
      </dsp:txXfrm>
    </dsp:sp>
    <dsp:sp modelId="{253AAFBF-79BD-614E-9356-6CA3FFEA5CDF}">
      <dsp:nvSpPr>
        <dsp:cNvPr id="0" name=""/>
        <dsp:cNvSpPr/>
      </dsp:nvSpPr>
      <dsp:spPr>
        <a:xfrm>
          <a:off x="2523321" y="369118"/>
          <a:ext cx="2336229" cy="28034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Cost Savings:</a:t>
          </a:r>
          <a:r>
            <a:rPr lang="en-US" sz="1800" b="0" i="0" kern="1200"/>
            <a:t> Reduces unnecessary readmissions and associated expenses.</a:t>
          </a:r>
          <a:endParaRPr lang="en-US" sz="1800" kern="1200"/>
        </a:p>
      </dsp:txBody>
      <dsp:txXfrm>
        <a:off x="2523321" y="1490508"/>
        <a:ext cx="2336229" cy="1682085"/>
      </dsp:txXfrm>
    </dsp:sp>
    <dsp:sp modelId="{06DE97F7-042F-DA4A-890F-B463E398A05F}">
      <dsp:nvSpPr>
        <dsp:cNvPr id="0" name=""/>
        <dsp:cNvSpPr/>
      </dsp:nvSpPr>
      <dsp:spPr>
        <a:xfrm>
          <a:off x="2523321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369118"/>
        <a:ext cx="2336229" cy="1121390"/>
      </dsp:txXfrm>
    </dsp:sp>
    <dsp:sp modelId="{9ED01B86-E11B-0C43-9BB2-37F3857F8865}">
      <dsp:nvSpPr>
        <dsp:cNvPr id="0" name=""/>
        <dsp:cNvSpPr/>
      </dsp:nvSpPr>
      <dsp:spPr>
        <a:xfrm>
          <a:off x="5046449" y="369118"/>
          <a:ext cx="2336229" cy="28034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Improved Outcomes:</a:t>
          </a:r>
          <a:r>
            <a:rPr lang="en-US" sz="1800" b="0" i="0" kern="1200"/>
            <a:t> Ensures timely intervention and prevents health decline.</a:t>
          </a:r>
          <a:endParaRPr lang="en-US" sz="1800" kern="1200"/>
        </a:p>
      </dsp:txBody>
      <dsp:txXfrm>
        <a:off x="5046449" y="1490508"/>
        <a:ext cx="2336229" cy="1682085"/>
      </dsp:txXfrm>
    </dsp:sp>
    <dsp:sp modelId="{29B134A4-1E6F-7543-BF0B-CE8071062DE5}">
      <dsp:nvSpPr>
        <dsp:cNvPr id="0" name=""/>
        <dsp:cNvSpPr/>
      </dsp:nvSpPr>
      <dsp:spPr>
        <a:xfrm>
          <a:off x="5046449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369118"/>
        <a:ext cx="2336229" cy="1121390"/>
      </dsp:txXfrm>
    </dsp:sp>
    <dsp:sp modelId="{54DBB164-B40C-EE4D-8FF2-9A803CAED0B3}">
      <dsp:nvSpPr>
        <dsp:cNvPr id="0" name=""/>
        <dsp:cNvSpPr/>
      </dsp:nvSpPr>
      <dsp:spPr>
        <a:xfrm>
          <a:off x="7569577" y="369118"/>
          <a:ext cx="2336229" cy="28034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Efficient Staffing:</a:t>
          </a:r>
          <a:r>
            <a:rPr lang="en-US" sz="1800" b="0" i="0" kern="1200"/>
            <a:t> Optimizes resource allocation in hospitals.</a:t>
          </a:r>
          <a:endParaRPr lang="en-US" sz="1800" kern="1200"/>
        </a:p>
      </dsp:txBody>
      <dsp:txXfrm>
        <a:off x="7569577" y="1490508"/>
        <a:ext cx="2336229" cy="1682085"/>
      </dsp:txXfrm>
    </dsp:sp>
    <dsp:sp modelId="{8307A4D5-C986-0A44-88C5-01279F6631D7}">
      <dsp:nvSpPr>
        <dsp:cNvPr id="0" name=""/>
        <dsp:cNvSpPr/>
      </dsp:nvSpPr>
      <dsp:spPr>
        <a:xfrm>
          <a:off x="7569577" y="369118"/>
          <a:ext cx="2336229" cy="1121390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369118"/>
        <a:ext cx="2336229" cy="112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42D88-B83F-4BA7-A4A3-B4E8FFDD86BF}">
      <dsp:nvSpPr>
        <dsp:cNvPr id="0" name=""/>
        <dsp:cNvSpPr/>
      </dsp:nvSpPr>
      <dsp:spPr>
        <a:xfrm>
          <a:off x="6515" y="777933"/>
          <a:ext cx="1033593" cy="1033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A238F-CD91-4040-9A9C-0B72E26AAC2A}">
      <dsp:nvSpPr>
        <dsp:cNvPr id="0" name=""/>
        <dsp:cNvSpPr/>
      </dsp:nvSpPr>
      <dsp:spPr>
        <a:xfrm>
          <a:off x="6515" y="1898773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To Summarize:</a:t>
          </a:r>
        </a:p>
      </dsp:txBody>
      <dsp:txXfrm>
        <a:off x="6515" y="1898773"/>
        <a:ext cx="2953125" cy="442968"/>
      </dsp:txXfrm>
    </dsp:sp>
    <dsp:sp modelId="{AAF4F7A2-C943-4F33-9A37-70DF45DCF8BC}">
      <dsp:nvSpPr>
        <dsp:cNvPr id="0" name=""/>
        <dsp:cNvSpPr/>
      </dsp:nvSpPr>
      <dsp:spPr>
        <a:xfrm>
          <a:off x="6515" y="2382322"/>
          <a:ext cx="2953125" cy="42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Summarize</a:t>
          </a:r>
          <a:r>
            <a:rPr lang="en-US" sz="1700" kern="1200" baseline="0" dirty="0"/>
            <a:t> results </a:t>
          </a:r>
          <a:endParaRPr lang="en-US" sz="1700" kern="1200" dirty="0"/>
        </a:p>
      </dsp:txBody>
      <dsp:txXfrm>
        <a:off x="6515" y="2382322"/>
        <a:ext cx="2953125" cy="424594"/>
      </dsp:txXfrm>
    </dsp:sp>
    <dsp:sp modelId="{4E6A8E53-83DE-4BB3-8175-96D4203FDB7D}">
      <dsp:nvSpPr>
        <dsp:cNvPr id="0" name=""/>
        <dsp:cNvSpPr/>
      </dsp:nvSpPr>
      <dsp:spPr>
        <a:xfrm>
          <a:off x="3476437" y="777933"/>
          <a:ext cx="1033593" cy="1033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AC550-A26A-47E8-8103-47749D90C834}">
      <dsp:nvSpPr>
        <dsp:cNvPr id="0" name=""/>
        <dsp:cNvSpPr/>
      </dsp:nvSpPr>
      <dsp:spPr>
        <a:xfrm>
          <a:off x="3476437" y="1898773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Impact:</a:t>
          </a:r>
        </a:p>
      </dsp:txBody>
      <dsp:txXfrm>
        <a:off x="3476437" y="1898773"/>
        <a:ext cx="2953125" cy="442968"/>
      </dsp:txXfrm>
    </dsp:sp>
    <dsp:sp modelId="{8D735041-0F3C-4160-8F0A-CCA1C0AC1FAB}">
      <dsp:nvSpPr>
        <dsp:cNvPr id="0" name=""/>
        <dsp:cNvSpPr/>
      </dsp:nvSpPr>
      <dsp:spPr>
        <a:xfrm>
          <a:off x="3476437" y="2382322"/>
          <a:ext cx="2953125" cy="42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How does this impact</a:t>
          </a:r>
        </a:p>
      </dsp:txBody>
      <dsp:txXfrm>
        <a:off x="3476437" y="2382322"/>
        <a:ext cx="2953125" cy="424594"/>
      </dsp:txXfrm>
    </dsp:sp>
    <dsp:sp modelId="{53BC1079-D457-4B03-A6ED-1CE39D346C5C}">
      <dsp:nvSpPr>
        <dsp:cNvPr id="0" name=""/>
        <dsp:cNvSpPr/>
      </dsp:nvSpPr>
      <dsp:spPr>
        <a:xfrm>
          <a:off x="6946358" y="777933"/>
          <a:ext cx="1033593" cy="1033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1BFA4-6D99-4C4C-9906-B4944E143640}">
      <dsp:nvSpPr>
        <dsp:cNvPr id="0" name=""/>
        <dsp:cNvSpPr/>
      </dsp:nvSpPr>
      <dsp:spPr>
        <a:xfrm>
          <a:off x="6946358" y="1898773"/>
          <a:ext cx="2953125" cy="44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Further Research:</a:t>
          </a:r>
        </a:p>
      </dsp:txBody>
      <dsp:txXfrm>
        <a:off x="6946358" y="1898773"/>
        <a:ext cx="2953125" cy="442968"/>
      </dsp:txXfrm>
    </dsp:sp>
    <dsp:sp modelId="{E4D5EC6C-5CF8-4710-8E14-9C7698A671B7}">
      <dsp:nvSpPr>
        <dsp:cNvPr id="0" name=""/>
        <dsp:cNvSpPr/>
      </dsp:nvSpPr>
      <dsp:spPr>
        <a:xfrm>
          <a:off x="6946358" y="2382322"/>
          <a:ext cx="2953125" cy="424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data we have is not good enough…</a:t>
          </a:r>
        </a:p>
      </dsp:txBody>
      <dsp:txXfrm>
        <a:off x="6946358" y="2382322"/>
        <a:ext cx="2953125" cy="424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06D6C-4AC7-D347-B517-BE0C67B4A2E5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6C037-E0A6-E649-9B92-C505673F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4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4F0E27-5262-9941-8916-0B2883A4C75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498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36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425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69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10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81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75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84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25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26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7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16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28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7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934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aai540-group3/diabetes-readmission" TargetMode="External"/><Relationship Id="rId2" Type="http://schemas.openxmlformats.org/officeDocument/2006/relationships/hyperlink" Target="https://data.cms.gov/provider-data/dataset/9n3s-kdb3#data-t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9113654/#s0006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9FD42-48CB-C812-2C99-61D627935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/>
              <a:t>Patient Hospital Readmission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6AED8-8A80-D034-C17C-DCABDA50D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500" dirty="0"/>
              <a:t>By: </a:t>
            </a:r>
            <a:r>
              <a:rPr lang="en-US" sz="4500" dirty="0">
                <a:effectLst/>
              </a:rPr>
              <a:t>Alice Gwyn, Lynn </a:t>
            </a:r>
            <a:r>
              <a:rPr lang="en-US" sz="4500" dirty="0" err="1">
                <a:effectLst/>
              </a:rPr>
              <a:t>Soors</a:t>
            </a:r>
            <a:r>
              <a:rPr lang="en-US" sz="4500" dirty="0">
                <a:effectLst/>
              </a:rPr>
              <a:t>, </a:t>
            </a:r>
            <a:r>
              <a:rPr lang="en-US" sz="4500" i="0" dirty="0">
                <a:effectLst/>
              </a:rPr>
              <a:t>Will Plaisance, Malika Shrestha &amp; Silvio Zabala</a:t>
            </a:r>
            <a:br>
              <a:rPr lang="en-US" sz="4500" dirty="0">
                <a:solidFill>
                  <a:schemeClr val="tx1"/>
                </a:solidFill>
              </a:rPr>
            </a:br>
            <a:r>
              <a:rPr lang="en-US" sz="4500" dirty="0">
                <a:solidFill>
                  <a:schemeClr val="tx1"/>
                </a:solidFill>
                <a:effectLst/>
              </a:rPr>
              <a:t> 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br>
              <a:rPr lang="en-US" sz="1300" dirty="0">
                <a:solidFill>
                  <a:schemeClr val="tx1"/>
                </a:solidFill>
                <a:effectLst/>
              </a:rPr>
            </a:br>
            <a:endParaRPr lang="en-US" sz="1300" dirty="0">
              <a:solidFill>
                <a:schemeClr val="tx1"/>
              </a:solidFill>
              <a:effectLst/>
            </a:endParaRPr>
          </a:p>
          <a:p>
            <a:pPr>
              <a:lnSpc>
                <a:spcPct val="110000"/>
              </a:lnSpc>
            </a:pPr>
            <a:endParaRPr lang="en-US" sz="13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390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8D9E-7509-094F-2FE9-C251777B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2A6B14-9470-BD67-FADE-F97CF9D21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771297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77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BFAD-0877-50EB-574D-DA433C90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D8EEE-FBF0-8FDB-683A-A97B5BABB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  <a:buNone/>
            </a:pP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 Develop a machine learning model to predict hospital readmission within 30 days of discharge. This model aims to:</a:t>
            </a: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Identify high-risk patients early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Prioritize interventions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Reduce readmission rates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  <a:p>
            <a:pPr lvl="1"/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Lower associated costs</a:t>
            </a:r>
            <a:endParaRPr lang="en-US" b="0" i="0" u="none" strike="noStrike" dirty="0"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97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F0CE79-328E-F46B-9265-6BC17981E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Data Used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EA358-96ED-33B6-F03F-A5A10FDC5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Centers for Medicare &amp; Medicaid Services (CMS)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The Hospital Readmission Reduction Program public dataset provides readmission rates across hospitals nationwide. </a:t>
            </a:r>
          </a:p>
          <a:p>
            <a:pPr lvl="2"/>
            <a:r>
              <a:rPr lang="en-US" dirty="0">
                <a:hlinkClick r:id="rId2"/>
              </a:rPr>
              <a:t>https://data.cms.gov/provider-data/dataset/9n3s-kdb3#data-table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Hugging Face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Public Diabetes Readmission dataset.</a:t>
            </a:r>
          </a:p>
          <a:p>
            <a:pPr lvl="2"/>
            <a:r>
              <a:rPr lang="en-US" dirty="0">
                <a:hlinkClick r:id="rId3"/>
              </a:rPr>
              <a:t>https://huggingface.co/datasets/aai540-group3/diabetes-readmission</a:t>
            </a: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18464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6D67BBB-0F86-F9A3-3F35-FAA67D363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Research Questions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3FA7A07-B66F-E5FB-2376-8624DE3724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159" r="42722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F6F66-46AE-9E03-A129-20D8E4D8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2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variables has the strongest correlation with readmission risk?</a:t>
            </a:r>
          </a:p>
          <a:p>
            <a:pPr marL="342900" marR="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2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What demographics has the strongest correlation with readmission risk?</a:t>
            </a:r>
          </a:p>
          <a:p>
            <a:pPr marL="342900" marR="0" lvl="0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22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Does the length of stay influence the probability of readmission?</a:t>
            </a:r>
          </a:p>
          <a:p>
            <a:pPr marL="342900" marR="0" lvl="0" indent="-342900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does readmission rates compare across regions?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82820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BABBD-3464-A464-5374-53F1A3535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Why This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44F0F-D475-3503-54E5-052FB162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0" i="0" u="none" strike="noStrike" dirty="0">
                <a:solidFill>
                  <a:srgbClr val="FFFFFF"/>
                </a:solidFill>
                <a:effectLst/>
              </a:rPr>
              <a:t>In the USA, over 3.5 million people are readmitted yearly, costing over $50 billion annually. Machine learning can predict readmission risk, potentially saving billions and improving patient outcomes.</a:t>
            </a:r>
          </a:p>
          <a:p>
            <a:pPr lvl="1">
              <a:lnSpc>
                <a:spcPct val="110000"/>
              </a:lnSpc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hlinkClick r:id="rId3"/>
              </a:rPr>
              <a:t>Financial Burden</a:t>
            </a: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: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 Readmissions cost the US healthcare system over $50 billion each year, with an average patient cost of $15,000 per readmission.</a:t>
            </a:r>
          </a:p>
          <a:p>
            <a:pPr lvl="1">
              <a:lnSpc>
                <a:spcPct val="110000"/>
              </a:lnSpc>
            </a:pPr>
            <a:r>
              <a:rPr lang="en-US" b="1" i="0" u="none" strike="noStrike" dirty="0">
                <a:solidFill>
                  <a:srgbClr val="FFFFFF"/>
                </a:solidFill>
                <a:effectLst/>
              </a:rPr>
              <a:t>Patient Impact:</a:t>
            </a:r>
            <a:r>
              <a:rPr lang="en-US" b="0" i="0" u="none" strike="noStrike" dirty="0">
                <a:solidFill>
                  <a:srgbClr val="FFFFFF"/>
                </a:solidFill>
                <a:effectLst/>
              </a:rPr>
              <a:t> Readmissions lead to worse health outcomes and erode patient confidence in healthcare.</a:t>
            </a:r>
          </a:p>
        </p:txBody>
      </p:sp>
    </p:spTree>
    <p:extLst>
      <p:ext uri="{BB962C8B-B14F-4D97-AF65-F5344CB8AC3E}">
        <p14:creationId xmlns:p14="http://schemas.microsoft.com/office/powerpoint/2010/main" val="307466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5DD8F-03C1-B5F8-932E-88CA8EF9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Benefits of Machine Learning Prediction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48BA1DC-587A-F7F2-805B-0495920C3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51939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008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C02F-EF11-25A4-7FF2-DCB4402C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33567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2949-DAA2-181D-7E21-ED9D0918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 and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D6B49-D722-9F60-47C0-008FD7FA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0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CD04-E95B-5F10-F587-011E0C6D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883E-4AA3-B8DE-2852-87B97A88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354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328</Words>
  <Application>Microsoft Macintosh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Courier New</vt:lpstr>
      <vt:lpstr>Tw Cen MT</vt:lpstr>
      <vt:lpstr>Circuit</vt:lpstr>
      <vt:lpstr>Patient Hospital Readmission</vt:lpstr>
      <vt:lpstr>Project Description</vt:lpstr>
      <vt:lpstr>Data Used</vt:lpstr>
      <vt:lpstr>Research Questions</vt:lpstr>
      <vt:lpstr>Why This Matters?</vt:lpstr>
      <vt:lpstr>Benefits of Machine Learning Prediction</vt:lpstr>
      <vt:lpstr>Data Cleaning and Feature Engineering</vt:lpstr>
      <vt:lpstr>Model Building and hyperparameter tuning</vt:lpstr>
      <vt:lpstr>Model Optimization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Silvio Zabala</dc:creator>
  <cp:lastModifiedBy>Silvio Zabala</cp:lastModifiedBy>
  <cp:revision>1</cp:revision>
  <dcterms:created xsi:type="dcterms:W3CDTF">2025-03-26T00:09:48Z</dcterms:created>
  <dcterms:modified xsi:type="dcterms:W3CDTF">2025-03-26T02:11:15Z</dcterms:modified>
</cp:coreProperties>
</file>