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81" r:id="rId6"/>
    <p:sldId id="282" r:id="rId7"/>
    <p:sldId id="278" r:id="rId8"/>
    <p:sldId id="279" r:id="rId9"/>
    <p:sldId id="283" r:id="rId10"/>
    <p:sldId id="280" r:id="rId11"/>
    <p:sldId id="286" r:id="rId12"/>
    <p:sldId id="287" r:id="rId13"/>
    <p:sldId id="288" r:id="rId14"/>
    <p:sldId id="289" r:id="rId15"/>
    <p:sldId id="27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"/>
    <p:restoredTop sz="94710"/>
  </p:normalViewPr>
  <p:slideViewPr>
    <p:cSldViewPr snapToGrid="0">
      <p:cViewPr varScale="1">
        <p:scale>
          <a:sx n="136" d="100"/>
          <a:sy n="136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693AE-5A80-46EE-B69D-C48847E6E574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6FA000-C4E3-4FD4-B7CE-3974F4497098}">
      <dgm:prSet/>
      <dgm:spPr/>
      <dgm:t>
        <a:bodyPr/>
        <a:lstStyle/>
        <a:p>
          <a:r>
            <a:rPr lang="en-US" b="0" i="0" dirty="0"/>
            <a:t>Machine learning can provide many benefits to hospitals, including:</a:t>
          </a:r>
          <a:endParaRPr lang="en-US" dirty="0"/>
        </a:p>
      </dgm:t>
    </dgm:pt>
    <dgm:pt modelId="{BD799237-3C96-4A58-B055-110408FEEB45}" type="parTrans" cxnId="{F6807809-8E6E-40CE-90C9-B30B239DF818}">
      <dgm:prSet/>
      <dgm:spPr/>
      <dgm:t>
        <a:bodyPr/>
        <a:lstStyle/>
        <a:p>
          <a:endParaRPr lang="en-US"/>
        </a:p>
      </dgm:t>
    </dgm:pt>
    <dgm:pt modelId="{93530BA4-938C-4AB7-BC43-DA60D9AA24C4}" type="sibTrans" cxnId="{F6807809-8E6E-40CE-90C9-B30B239DF81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0FD1B0E-3757-4E8B-9639-E329D9F47A16}">
      <dgm:prSet/>
      <dgm:spPr/>
      <dgm:t>
        <a:bodyPr/>
        <a:lstStyle/>
        <a:p>
          <a:r>
            <a:rPr lang="en-US" b="1" i="0"/>
            <a:t>Cost Savings:</a:t>
          </a:r>
          <a:r>
            <a:rPr lang="en-US" b="0" i="0"/>
            <a:t> Reduces unnecessary readmissions and associated expenses.</a:t>
          </a:r>
          <a:endParaRPr lang="en-US"/>
        </a:p>
      </dgm:t>
    </dgm:pt>
    <dgm:pt modelId="{CAADE6E9-AB7D-4317-A3A6-AF925245F167}" type="parTrans" cxnId="{7E67095F-64BB-457E-BB09-BFFD1F98F955}">
      <dgm:prSet/>
      <dgm:spPr/>
      <dgm:t>
        <a:bodyPr/>
        <a:lstStyle/>
        <a:p>
          <a:endParaRPr lang="en-US"/>
        </a:p>
      </dgm:t>
    </dgm:pt>
    <dgm:pt modelId="{59AC101B-F33B-4801-89BE-26C0D9B1D9D1}" type="sibTrans" cxnId="{7E67095F-64BB-457E-BB09-BFFD1F98F95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BD96F2A-7A8B-4255-BEE3-DE67A6BA4367}">
      <dgm:prSet/>
      <dgm:spPr/>
      <dgm:t>
        <a:bodyPr/>
        <a:lstStyle/>
        <a:p>
          <a:r>
            <a:rPr lang="en-US" b="1" i="0"/>
            <a:t>Improved Outcomes:</a:t>
          </a:r>
          <a:r>
            <a:rPr lang="en-US" b="0" i="0"/>
            <a:t> Ensures timely intervention and prevents health decline.</a:t>
          </a:r>
          <a:endParaRPr lang="en-US"/>
        </a:p>
      </dgm:t>
    </dgm:pt>
    <dgm:pt modelId="{77BD9B7E-74A3-4D00-8533-42C2650BB328}" type="parTrans" cxnId="{DF8769AC-8F24-496B-9D69-AA3BC3EA2C0F}">
      <dgm:prSet/>
      <dgm:spPr/>
      <dgm:t>
        <a:bodyPr/>
        <a:lstStyle/>
        <a:p>
          <a:endParaRPr lang="en-US"/>
        </a:p>
      </dgm:t>
    </dgm:pt>
    <dgm:pt modelId="{36F0ECC8-5F66-4FA0-9B12-79915CCF722D}" type="sibTrans" cxnId="{DF8769AC-8F24-496B-9D69-AA3BC3EA2C0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6EEB802-C542-4D5A-A6DD-A59B19AD7F53}">
      <dgm:prSet/>
      <dgm:spPr/>
      <dgm:t>
        <a:bodyPr/>
        <a:lstStyle/>
        <a:p>
          <a:r>
            <a:rPr lang="en-US" b="1" i="0"/>
            <a:t>Efficient Staffing:</a:t>
          </a:r>
          <a:r>
            <a:rPr lang="en-US" b="0" i="0"/>
            <a:t> Optimizes resource allocation in hospitals.</a:t>
          </a:r>
          <a:endParaRPr lang="en-US"/>
        </a:p>
      </dgm:t>
    </dgm:pt>
    <dgm:pt modelId="{5AF9ABB9-1F92-458C-AEE6-221472A8DB9F}" type="parTrans" cxnId="{FC920B30-BF36-4485-BECE-68BC06511A12}">
      <dgm:prSet/>
      <dgm:spPr/>
      <dgm:t>
        <a:bodyPr/>
        <a:lstStyle/>
        <a:p>
          <a:endParaRPr lang="en-US"/>
        </a:p>
      </dgm:t>
    </dgm:pt>
    <dgm:pt modelId="{AED8147D-8556-433E-818E-2BEE8B31CD87}" type="sibTrans" cxnId="{FC920B30-BF36-4485-BECE-68BC06511A1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88AF067-1343-B448-8B50-EDEEFF3DD25C}" type="pres">
      <dgm:prSet presAssocID="{48E693AE-5A80-46EE-B69D-C48847E6E574}" presName="Name0" presStyleCnt="0">
        <dgm:presLayoutVars>
          <dgm:animLvl val="lvl"/>
          <dgm:resizeHandles val="exact"/>
        </dgm:presLayoutVars>
      </dgm:prSet>
      <dgm:spPr/>
    </dgm:pt>
    <dgm:pt modelId="{A1F45B39-B1ED-944D-9294-085EB09F63D2}" type="pres">
      <dgm:prSet presAssocID="{E66FA000-C4E3-4FD4-B7CE-3974F4497098}" presName="compositeNode" presStyleCnt="0">
        <dgm:presLayoutVars>
          <dgm:bulletEnabled val="1"/>
        </dgm:presLayoutVars>
      </dgm:prSet>
      <dgm:spPr/>
    </dgm:pt>
    <dgm:pt modelId="{7AC77E1E-8E8D-E741-AEF9-E9C0E22073E9}" type="pres">
      <dgm:prSet presAssocID="{E66FA000-C4E3-4FD4-B7CE-3974F4497098}" presName="bgRect" presStyleLbl="alignNode1" presStyleIdx="0" presStyleCnt="4"/>
      <dgm:spPr/>
    </dgm:pt>
    <dgm:pt modelId="{5BA66023-58EC-5244-AF06-B56A795BC27F}" type="pres">
      <dgm:prSet presAssocID="{93530BA4-938C-4AB7-BC43-DA60D9AA24C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06BEA39-E0EB-A643-A693-46DAD77F34D2}" type="pres">
      <dgm:prSet presAssocID="{E66FA000-C4E3-4FD4-B7CE-3974F4497098}" presName="nodeRect" presStyleLbl="alignNode1" presStyleIdx="0" presStyleCnt="4">
        <dgm:presLayoutVars>
          <dgm:bulletEnabled val="1"/>
        </dgm:presLayoutVars>
      </dgm:prSet>
      <dgm:spPr/>
    </dgm:pt>
    <dgm:pt modelId="{E69106E9-2A3C-F846-8B49-BD0E10E6E98D}" type="pres">
      <dgm:prSet presAssocID="{93530BA4-938C-4AB7-BC43-DA60D9AA24C4}" presName="sibTrans" presStyleCnt="0"/>
      <dgm:spPr/>
    </dgm:pt>
    <dgm:pt modelId="{26C26BA3-A214-324C-A24F-9AEA8390A262}" type="pres">
      <dgm:prSet presAssocID="{D0FD1B0E-3757-4E8B-9639-E329D9F47A16}" presName="compositeNode" presStyleCnt="0">
        <dgm:presLayoutVars>
          <dgm:bulletEnabled val="1"/>
        </dgm:presLayoutVars>
      </dgm:prSet>
      <dgm:spPr/>
    </dgm:pt>
    <dgm:pt modelId="{253AAFBF-79BD-614E-9356-6CA3FFEA5CDF}" type="pres">
      <dgm:prSet presAssocID="{D0FD1B0E-3757-4E8B-9639-E329D9F47A16}" presName="bgRect" presStyleLbl="alignNode1" presStyleIdx="1" presStyleCnt="4"/>
      <dgm:spPr/>
    </dgm:pt>
    <dgm:pt modelId="{06DE97F7-042F-DA4A-890F-B463E398A05F}" type="pres">
      <dgm:prSet presAssocID="{59AC101B-F33B-4801-89BE-26C0D9B1D9D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3E1F83D-E64B-E740-AF08-6224B491664D}" type="pres">
      <dgm:prSet presAssocID="{D0FD1B0E-3757-4E8B-9639-E329D9F47A16}" presName="nodeRect" presStyleLbl="alignNode1" presStyleIdx="1" presStyleCnt="4">
        <dgm:presLayoutVars>
          <dgm:bulletEnabled val="1"/>
        </dgm:presLayoutVars>
      </dgm:prSet>
      <dgm:spPr/>
    </dgm:pt>
    <dgm:pt modelId="{345DB094-34C2-EF4B-B831-9993BB232A7C}" type="pres">
      <dgm:prSet presAssocID="{59AC101B-F33B-4801-89BE-26C0D9B1D9D1}" presName="sibTrans" presStyleCnt="0"/>
      <dgm:spPr/>
    </dgm:pt>
    <dgm:pt modelId="{A0CE082F-96CD-DB40-A76E-FF66170AF9F7}" type="pres">
      <dgm:prSet presAssocID="{ABD96F2A-7A8B-4255-BEE3-DE67A6BA4367}" presName="compositeNode" presStyleCnt="0">
        <dgm:presLayoutVars>
          <dgm:bulletEnabled val="1"/>
        </dgm:presLayoutVars>
      </dgm:prSet>
      <dgm:spPr/>
    </dgm:pt>
    <dgm:pt modelId="{9ED01B86-E11B-0C43-9BB2-37F3857F8865}" type="pres">
      <dgm:prSet presAssocID="{ABD96F2A-7A8B-4255-BEE3-DE67A6BA4367}" presName="bgRect" presStyleLbl="alignNode1" presStyleIdx="2" presStyleCnt="4"/>
      <dgm:spPr/>
    </dgm:pt>
    <dgm:pt modelId="{29B134A4-1E6F-7543-BF0B-CE8071062DE5}" type="pres">
      <dgm:prSet presAssocID="{36F0ECC8-5F66-4FA0-9B12-79915CCF722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E462690-B8D4-454B-B3BC-C75906F6E192}" type="pres">
      <dgm:prSet presAssocID="{ABD96F2A-7A8B-4255-BEE3-DE67A6BA4367}" presName="nodeRect" presStyleLbl="alignNode1" presStyleIdx="2" presStyleCnt="4">
        <dgm:presLayoutVars>
          <dgm:bulletEnabled val="1"/>
        </dgm:presLayoutVars>
      </dgm:prSet>
      <dgm:spPr/>
    </dgm:pt>
    <dgm:pt modelId="{D95E843F-DE34-934A-8176-0291EE3BCF72}" type="pres">
      <dgm:prSet presAssocID="{36F0ECC8-5F66-4FA0-9B12-79915CCF722D}" presName="sibTrans" presStyleCnt="0"/>
      <dgm:spPr/>
    </dgm:pt>
    <dgm:pt modelId="{138A2219-A064-DD40-9D0D-01670993689B}" type="pres">
      <dgm:prSet presAssocID="{56EEB802-C542-4D5A-A6DD-A59B19AD7F53}" presName="compositeNode" presStyleCnt="0">
        <dgm:presLayoutVars>
          <dgm:bulletEnabled val="1"/>
        </dgm:presLayoutVars>
      </dgm:prSet>
      <dgm:spPr/>
    </dgm:pt>
    <dgm:pt modelId="{54DBB164-B40C-EE4D-8FF2-9A803CAED0B3}" type="pres">
      <dgm:prSet presAssocID="{56EEB802-C542-4D5A-A6DD-A59B19AD7F53}" presName="bgRect" presStyleLbl="alignNode1" presStyleIdx="3" presStyleCnt="4"/>
      <dgm:spPr/>
    </dgm:pt>
    <dgm:pt modelId="{8307A4D5-C986-0A44-88C5-01279F6631D7}" type="pres">
      <dgm:prSet presAssocID="{AED8147D-8556-433E-818E-2BEE8B31CD8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28E85EE-C20F-AE4A-8DE8-92B0EF227CF3}" type="pres">
      <dgm:prSet presAssocID="{56EEB802-C542-4D5A-A6DD-A59B19AD7F5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6807809-8E6E-40CE-90C9-B30B239DF818}" srcId="{48E693AE-5A80-46EE-B69D-C48847E6E574}" destId="{E66FA000-C4E3-4FD4-B7CE-3974F4497098}" srcOrd="0" destOrd="0" parTransId="{BD799237-3C96-4A58-B055-110408FEEB45}" sibTransId="{93530BA4-938C-4AB7-BC43-DA60D9AA24C4}"/>
    <dgm:cxn modelId="{4269ED13-97FE-224F-ACFA-7B5CA2CCF6CB}" type="presOf" srcId="{56EEB802-C542-4D5A-A6DD-A59B19AD7F53}" destId="{54DBB164-B40C-EE4D-8FF2-9A803CAED0B3}" srcOrd="0" destOrd="0" presId="urn:microsoft.com/office/officeart/2016/7/layout/LinearBlockProcessNumbered"/>
    <dgm:cxn modelId="{3ABAD222-C83F-D544-84B7-C94CC63E702D}" type="presOf" srcId="{AED8147D-8556-433E-818E-2BEE8B31CD87}" destId="{8307A4D5-C986-0A44-88C5-01279F6631D7}" srcOrd="0" destOrd="0" presId="urn:microsoft.com/office/officeart/2016/7/layout/LinearBlockProcessNumbered"/>
    <dgm:cxn modelId="{FC920B30-BF36-4485-BECE-68BC06511A12}" srcId="{48E693AE-5A80-46EE-B69D-C48847E6E574}" destId="{56EEB802-C542-4D5A-A6DD-A59B19AD7F53}" srcOrd="3" destOrd="0" parTransId="{5AF9ABB9-1F92-458C-AEE6-221472A8DB9F}" sibTransId="{AED8147D-8556-433E-818E-2BEE8B31CD87}"/>
    <dgm:cxn modelId="{3855A133-79B0-574B-BE43-98E3BFFB2AAA}" type="presOf" srcId="{D0FD1B0E-3757-4E8B-9639-E329D9F47A16}" destId="{F3E1F83D-E64B-E740-AF08-6224B491664D}" srcOrd="1" destOrd="0" presId="urn:microsoft.com/office/officeart/2016/7/layout/LinearBlockProcessNumbered"/>
    <dgm:cxn modelId="{4AADD93F-E675-E945-95A0-06880E5F4775}" type="presOf" srcId="{93530BA4-938C-4AB7-BC43-DA60D9AA24C4}" destId="{5BA66023-58EC-5244-AF06-B56A795BC27F}" srcOrd="0" destOrd="0" presId="urn:microsoft.com/office/officeart/2016/7/layout/LinearBlockProcessNumbered"/>
    <dgm:cxn modelId="{50265E45-B1E6-7940-9315-502B65A108E7}" type="presOf" srcId="{48E693AE-5A80-46EE-B69D-C48847E6E574}" destId="{D88AF067-1343-B448-8B50-EDEEFF3DD25C}" srcOrd="0" destOrd="0" presId="urn:microsoft.com/office/officeart/2016/7/layout/LinearBlockProcessNumbered"/>
    <dgm:cxn modelId="{4954FE5C-00B5-0246-A0E8-943984146784}" type="presOf" srcId="{E66FA000-C4E3-4FD4-B7CE-3974F4497098}" destId="{206BEA39-E0EB-A643-A693-46DAD77F34D2}" srcOrd="1" destOrd="0" presId="urn:microsoft.com/office/officeart/2016/7/layout/LinearBlockProcessNumbered"/>
    <dgm:cxn modelId="{7E67095F-64BB-457E-BB09-BFFD1F98F955}" srcId="{48E693AE-5A80-46EE-B69D-C48847E6E574}" destId="{D0FD1B0E-3757-4E8B-9639-E329D9F47A16}" srcOrd="1" destOrd="0" parTransId="{CAADE6E9-AB7D-4317-A3A6-AF925245F167}" sibTransId="{59AC101B-F33B-4801-89BE-26C0D9B1D9D1}"/>
    <dgm:cxn modelId="{34F2A75F-BCB9-734A-9305-5D0EE0BE20BD}" type="presOf" srcId="{59AC101B-F33B-4801-89BE-26C0D9B1D9D1}" destId="{06DE97F7-042F-DA4A-890F-B463E398A05F}" srcOrd="0" destOrd="0" presId="urn:microsoft.com/office/officeart/2016/7/layout/LinearBlockProcessNumbered"/>
    <dgm:cxn modelId="{8C978269-F84A-E64B-9E33-69FC15CBFBD0}" type="presOf" srcId="{56EEB802-C542-4D5A-A6DD-A59B19AD7F53}" destId="{228E85EE-C20F-AE4A-8DE8-92B0EF227CF3}" srcOrd="1" destOrd="0" presId="urn:microsoft.com/office/officeart/2016/7/layout/LinearBlockProcessNumbered"/>
    <dgm:cxn modelId="{9CE8FB76-3B16-7041-8FCD-9EDE8636A302}" type="presOf" srcId="{D0FD1B0E-3757-4E8B-9639-E329D9F47A16}" destId="{253AAFBF-79BD-614E-9356-6CA3FFEA5CDF}" srcOrd="0" destOrd="0" presId="urn:microsoft.com/office/officeart/2016/7/layout/LinearBlockProcessNumbered"/>
    <dgm:cxn modelId="{0BEC467E-0AEA-1848-B0EE-89487086651D}" type="presOf" srcId="{E66FA000-C4E3-4FD4-B7CE-3974F4497098}" destId="{7AC77E1E-8E8D-E741-AEF9-E9C0E22073E9}" srcOrd="0" destOrd="0" presId="urn:microsoft.com/office/officeart/2016/7/layout/LinearBlockProcessNumbered"/>
    <dgm:cxn modelId="{DD278AA4-BAF2-BA47-AF56-CFFE37B9E8D5}" type="presOf" srcId="{ABD96F2A-7A8B-4255-BEE3-DE67A6BA4367}" destId="{9E462690-B8D4-454B-B3BC-C75906F6E192}" srcOrd="1" destOrd="0" presId="urn:microsoft.com/office/officeart/2016/7/layout/LinearBlockProcessNumbered"/>
    <dgm:cxn modelId="{DF8769AC-8F24-496B-9D69-AA3BC3EA2C0F}" srcId="{48E693AE-5A80-46EE-B69D-C48847E6E574}" destId="{ABD96F2A-7A8B-4255-BEE3-DE67A6BA4367}" srcOrd="2" destOrd="0" parTransId="{77BD9B7E-74A3-4D00-8533-42C2650BB328}" sibTransId="{36F0ECC8-5F66-4FA0-9B12-79915CCF722D}"/>
    <dgm:cxn modelId="{F1C6A1C2-BCCD-7A48-8116-7AB30D2936C1}" type="presOf" srcId="{ABD96F2A-7A8B-4255-BEE3-DE67A6BA4367}" destId="{9ED01B86-E11B-0C43-9BB2-37F3857F8865}" srcOrd="0" destOrd="0" presId="urn:microsoft.com/office/officeart/2016/7/layout/LinearBlockProcessNumbered"/>
    <dgm:cxn modelId="{5BDB95D5-1FAB-B74A-B8C1-D2060096EA8B}" type="presOf" srcId="{36F0ECC8-5F66-4FA0-9B12-79915CCF722D}" destId="{29B134A4-1E6F-7543-BF0B-CE8071062DE5}" srcOrd="0" destOrd="0" presId="urn:microsoft.com/office/officeart/2016/7/layout/LinearBlockProcessNumbered"/>
    <dgm:cxn modelId="{0BBFA197-741E-AF44-B5AA-10BEE35F0FB3}" type="presParOf" srcId="{D88AF067-1343-B448-8B50-EDEEFF3DD25C}" destId="{A1F45B39-B1ED-944D-9294-085EB09F63D2}" srcOrd="0" destOrd="0" presId="urn:microsoft.com/office/officeart/2016/7/layout/LinearBlockProcessNumbered"/>
    <dgm:cxn modelId="{6921CB08-5FD0-0544-A9DE-44EA1E445CE1}" type="presParOf" srcId="{A1F45B39-B1ED-944D-9294-085EB09F63D2}" destId="{7AC77E1E-8E8D-E741-AEF9-E9C0E22073E9}" srcOrd="0" destOrd="0" presId="urn:microsoft.com/office/officeart/2016/7/layout/LinearBlockProcessNumbered"/>
    <dgm:cxn modelId="{22961AAD-F55B-9141-ADC3-4D8A58F65FAD}" type="presParOf" srcId="{A1F45B39-B1ED-944D-9294-085EB09F63D2}" destId="{5BA66023-58EC-5244-AF06-B56A795BC27F}" srcOrd="1" destOrd="0" presId="urn:microsoft.com/office/officeart/2016/7/layout/LinearBlockProcessNumbered"/>
    <dgm:cxn modelId="{A99B5445-C7ED-5A42-B721-35526DA0DDB4}" type="presParOf" srcId="{A1F45B39-B1ED-944D-9294-085EB09F63D2}" destId="{206BEA39-E0EB-A643-A693-46DAD77F34D2}" srcOrd="2" destOrd="0" presId="urn:microsoft.com/office/officeart/2016/7/layout/LinearBlockProcessNumbered"/>
    <dgm:cxn modelId="{7DC9D1A9-269B-D148-8345-5066B63093C5}" type="presParOf" srcId="{D88AF067-1343-B448-8B50-EDEEFF3DD25C}" destId="{E69106E9-2A3C-F846-8B49-BD0E10E6E98D}" srcOrd="1" destOrd="0" presId="urn:microsoft.com/office/officeart/2016/7/layout/LinearBlockProcessNumbered"/>
    <dgm:cxn modelId="{8BBA549E-43E0-2B45-B1E5-5EDA9D0F55E5}" type="presParOf" srcId="{D88AF067-1343-B448-8B50-EDEEFF3DD25C}" destId="{26C26BA3-A214-324C-A24F-9AEA8390A262}" srcOrd="2" destOrd="0" presId="urn:microsoft.com/office/officeart/2016/7/layout/LinearBlockProcessNumbered"/>
    <dgm:cxn modelId="{9F891730-92EC-0D4B-8E08-E4AB36A8285D}" type="presParOf" srcId="{26C26BA3-A214-324C-A24F-9AEA8390A262}" destId="{253AAFBF-79BD-614E-9356-6CA3FFEA5CDF}" srcOrd="0" destOrd="0" presId="urn:microsoft.com/office/officeart/2016/7/layout/LinearBlockProcessNumbered"/>
    <dgm:cxn modelId="{86E4FBE9-A0D4-E44E-9786-CB128C116765}" type="presParOf" srcId="{26C26BA3-A214-324C-A24F-9AEA8390A262}" destId="{06DE97F7-042F-DA4A-890F-B463E398A05F}" srcOrd="1" destOrd="0" presId="urn:microsoft.com/office/officeart/2016/7/layout/LinearBlockProcessNumbered"/>
    <dgm:cxn modelId="{07C2ACC5-7FF2-0A48-9E13-5000EF110A6E}" type="presParOf" srcId="{26C26BA3-A214-324C-A24F-9AEA8390A262}" destId="{F3E1F83D-E64B-E740-AF08-6224B491664D}" srcOrd="2" destOrd="0" presId="urn:microsoft.com/office/officeart/2016/7/layout/LinearBlockProcessNumbered"/>
    <dgm:cxn modelId="{177DDA18-3195-8E45-B5D3-46CD0D1F8E1C}" type="presParOf" srcId="{D88AF067-1343-B448-8B50-EDEEFF3DD25C}" destId="{345DB094-34C2-EF4B-B831-9993BB232A7C}" srcOrd="3" destOrd="0" presId="urn:microsoft.com/office/officeart/2016/7/layout/LinearBlockProcessNumbered"/>
    <dgm:cxn modelId="{FA6D0C09-36CE-C348-A08D-06D0ABF57EFC}" type="presParOf" srcId="{D88AF067-1343-B448-8B50-EDEEFF3DD25C}" destId="{A0CE082F-96CD-DB40-A76E-FF66170AF9F7}" srcOrd="4" destOrd="0" presId="urn:microsoft.com/office/officeart/2016/7/layout/LinearBlockProcessNumbered"/>
    <dgm:cxn modelId="{A4006289-F03E-DA4A-9660-67E9F6335E69}" type="presParOf" srcId="{A0CE082F-96CD-DB40-A76E-FF66170AF9F7}" destId="{9ED01B86-E11B-0C43-9BB2-37F3857F8865}" srcOrd="0" destOrd="0" presId="urn:microsoft.com/office/officeart/2016/7/layout/LinearBlockProcessNumbered"/>
    <dgm:cxn modelId="{95374BF0-D92D-CA4A-BBDE-42441D6D8CD7}" type="presParOf" srcId="{A0CE082F-96CD-DB40-A76E-FF66170AF9F7}" destId="{29B134A4-1E6F-7543-BF0B-CE8071062DE5}" srcOrd="1" destOrd="0" presId="urn:microsoft.com/office/officeart/2016/7/layout/LinearBlockProcessNumbered"/>
    <dgm:cxn modelId="{EB6A34CB-E547-4E4B-B292-7C64F12DEFB2}" type="presParOf" srcId="{A0CE082F-96CD-DB40-A76E-FF66170AF9F7}" destId="{9E462690-B8D4-454B-B3BC-C75906F6E192}" srcOrd="2" destOrd="0" presId="urn:microsoft.com/office/officeart/2016/7/layout/LinearBlockProcessNumbered"/>
    <dgm:cxn modelId="{2A3C9BAA-0C92-1845-B2C9-70194BAA126E}" type="presParOf" srcId="{D88AF067-1343-B448-8B50-EDEEFF3DD25C}" destId="{D95E843F-DE34-934A-8176-0291EE3BCF72}" srcOrd="5" destOrd="0" presId="urn:microsoft.com/office/officeart/2016/7/layout/LinearBlockProcessNumbered"/>
    <dgm:cxn modelId="{23956703-7B32-8D4E-8A60-77191381FF71}" type="presParOf" srcId="{D88AF067-1343-B448-8B50-EDEEFF3DD25C}" destId="{138A2219-A064-DD40-9D0D-01670993689B}" srcOrd="6" destOrd="0" presId="urn:microsoft.com/office/officeart/2016/7/layout/LinearBlockProcessNumbered"/>
    <dgm:cxn modelId="{509F74ED-1301-524B-8CFC-A382C8792797}" type="presParOf" srcId="{138A2219-A064-DD40-9D0D-01670993689B}" destId="{54DBB164-B40C-EE4D-8FF2-9A803CAED0B3}" srcOrd="0" destOrd="0" presId="urn:microsoft.com/office/officeart/2016/7/layout/LinearBlockProcessNumbered"/>
    <dgm:cxn modelId="{B4ABD526-28FF-C640-AED3-D8BB72EA10D8}" type="presParOf" srcId="{138A2219-A064-DD40-9D0D-01670993689B}" destId="{8307A4D5-C986-0A44-88C5-01279F6631D7}" srcOrd="1" destOrd="0" presId="urn:microsoft.com/office/officeart/2016/7/layout/LinearBlockProcessNumbered"/>
    <dgm:cxn modelId="{8818C22B-05FE-3746-A0B1-FAE469AA5C2F}" type="presParOf" srcId="{138A2219-A064-DD40-9D0D-01670993689B}" destId="{228E85EE-C20F-AE4A-8DE8-92B0EF227CF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E6EA-6F30-4257-8B01-C2CCED16E5F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ADD737-50ED-4195-A6C4-FB56B2246199}">
      <dgm:prSet/>
      <dgm:spPr/>
      <dgm:t>
        <a:bodyPr/>
        <a:lstStyle/>
        <a:p>
          <a:pPr>
            <a:defRPr b="1"/>
          </a:pPr>
          <a:r>
            <a:rPr lang="en-US"/>
            <a:t>Data Enhancement:</a:t>
          </a:r>
        </a:p>
      </dgm:t>
    </dgm:pt>
    <dgm:pt modelId="{4A2304EF-87A1-452E-9C43-6402CEDDDB48}" type="parTrans" cxnId="{8FD37B0A-C2CC-45FE-BB4C-26CDD09ACF20}">
      <dgm:prSet/>
      <dgm:spPr/>
      <dgm:t>
        <a:bodyPr/>
        <a:lstStyle/>
        <a:p>
          <a:endParaRPr lang="en-US"/>
        </a:p>
      </dgm:t>
    </dgm:pt>
    <dgm:pt modelId="{07F2E8B8-E8A7-4A87-BD77-2F077109D255}" type="sibTrans" cxnId="{8FD37B0A-C2CC-45FE-BB4C-26CDD09ACF20}">
      <dgm:prSet/>
      <dgm:spPr/>
      <dgm:t>
        <a:bodyPr/>
        <a:lstStyle/>
        <a:p>
          <a:endParaRPr lang="en-US"/>
        </a:p>
      </dgm:t>
    </dgm:pt>
    <dgm:pt modelId="{970EA065-366F-4708-A712-3A3B16466804}">
      <dgm:prSet/>
      <dgm:spPr/>
      <dgm:t>
        <a:bodyPr/>
        <a:lstStyle/>
        <a:p>
          <a:r>
            <a:rPr lang="en-US" dirty="0"/>
            <a:t>Add more relevant features, increase data size or explore with advanced feature engineering to capture interactions between variables.</a:t>
          </a:r>
        </a:p>
      </dgm:t>
    </dgm:pt>
    <dgm:pt modelId="{AE97A6AC-DF50-4C61-855C-FA63AF25ACC2}" type="parTrans" cxnId="{D06A0898-27C7-4C85-AA16-450FC7EFAAA4}">
      <dgm:prSet/>
      <dgm:spPr/>
      <dgm:t>
        <a:bodyPr/>
        <a:lstStyle/>
        <a:p>
          <a:endParaRPr lang="en-US"/>
        </a:p>
      </dgm:t>
    </dgm:pt>
    <dgm:pt modelId="{A622526C-E727-48B6-B840-F88993F933B9}" type="sibTrans" cxnId="{D06A0898-27C7-4C85-AA16-450FC7EFAAA4}">
      <dgm:prSet/>
      <dgm:spPr/>
      <dgm:t>
        <a:bodyPr/>
        <a:lstStyle/>
        <a:p>
          <a:endParaRPr lang="en-US"/>
        </a:p>
      </dgm:t>
    </dgm:pt>
    <dgm:pt modelId="{103AE4D5-0880-4EC0-8F51-6C0AAFBDD69C}">
      <dgm:prSet/>
      <dgm:spPr/>
      <dgm:t>
        <a:bodyPr/>
        <a:lstStyle/>
        <a:p>
          <a:pPr>
            <a:defRPr b="1"/>
          </a:pPr>
          <a:r>
            <a:rPr lang="en-US" dirty="0"/>
            <a:t>Model Architecture:</a:t>
          </a:r>
        </a:p>
      </dgm:t>
    </dgm:pt>
    <dgm:pt modelId="{A7CEE819-D524-4518-B5A8-0D66984D57AB}" type="parTrans" cxnId="{760CE7EE-1B12-431B-A0B6-417668284165}">
      <dgm:prSet/>
      <dgm:spPr/>
      <dgm:t>
        <a:bodyPr/>
        <a:lstStyle/>
        <a:p>
          <a:endParaRPr lang="en-US"/>
        </a:p>
      </dgm:t>
    </dgm:pt>
    <dgm:pt modelId="{1BE041F5-BA88-4CA9-8197-77143783E9A4}" type="sibTrans" cxnId="{760CE7EE-1B12-431B-A0B6-417668284165}">
      <dgm:prSet/>
      <dgm:spPr/>
      <dgm:t>
        <a:bodyPr/>
        <a:lstStyle/>
        <a:p>
          <a:endParaRPr lang="en-US"/>
        </a:p>
      </dgm:t>
    </dgm:pt>
    <dgm:pt modelId="{567AE3C6-B1B5-4621-9490-2E7C6159E2E1}">
      <dgm:prSet/>
      <dgm:spPr/>
      <dgm:t>
        <a:bodyPr/>
        <a:lstStyle/>
        <a:p>
          <a:r>
            <a:rPr lang="en-US" dirty="0"/>
            <a:t>Explore deeper and more complex neural networks and try more optimizers and different learning rates. </a:t>
          </a:r>
        </a:p>
      </dgm:t>
    </dgm:pt>
    <dgm:pt modelId="{99363CB2-7E7D-4741-98D8-F35F32414051}" type="parTrans" cxnId="{053B8DB8-EC53-4C78-80D6-F59CE09BEF6B}">
      <dgm:prSet/>
      <dgm:spPr/>
      <dgm:t>
        <a:bodyPr/>
        <a:lstStyle/>
        <a:p>
          <a:endParaRPr lang="en-US"/>
        </a:p>
      </dgm:t>
    </dgm:pt>
    <dgm:pt modelId="{4A061555-CB4D-4288-A181-9EC3B9E292B4}" type="sibTrans" cxnId="{053B8DB8-EC53-4C78-80D6-F59CE09BEF6B}">
      <dgm:prSet/>
      <dgm:spPr/>
      <dgm:t>
        <a:bodyPr/>
        <a:lstStyle/>
        <a:p>
          <a:endParaRPr lang="en-US"/>
        </a:p>
      </dgm:t>
    </dgm:pt>
    <dgm:pt modelId="{2ECED643-7C15-4C92-A43F-2E7BD86A7D40}">
      <dgm:prSet/>
      <dgm:spPr/>
      <dgm:t>
        <a:bodyPr/>
        <a:lstStyle/>
        <a:p>
          <a:pPr>
            <a:defRPr b="1"/>
          </a:pPr>
          <a:r>
            <a:rPr lang="en-US"/>
            <a:t>Evaluation Metrics</a:t>
          </a:r>
        </a:p>
      </dgm:t>
    </dgm:pt>
    <dgm:pt modelId="{4D9CF11E-85A8-4B84-8B7E-BAA6216F3E34}" type="parTrans" cxnId="{E1BBDF67-9FBC-4DD3-9164-88F77FE1D443}">
      <dgm:prSet/>
      <dgm:spPr/>
      <dgm:t>
        <a:bodyPr/>
        <a:lstStyle/>
        <a:p>
          <a:endParaRPr lang="en-US"/>
        </a:p>
      </dgm:t>
    </dgm:pt>
    <dgm:pt modelId="{2A68F310-8CF5-45AF-B514-19822E261278}" type="sibTrans" cxnId="{E1BBDF67-9FBC-4DD3-9164-88F77FE1D443}">
      <dgm:prSet/>
      <dgm:spPr/>
      <dgm:t>
        <a:bodyPr/>
        <a:lstStyle/>
        <a:p>
          <a:endParaRPr lang="en-US"/>
        </a:p>
      </dgm:t>
    </dgm:pt>
    <dgm:pt modelId="{4C25D04C-1431-44EA-9835-279EBA359A28}">
      <dgm:prSet/>
      <dgm:spPr/>
      <dgm:t>
        <a:bodyPr/>
        <a:lstStyle/>
        <a:p>
          <a:r>
            <a:rPr lang="en-US" dirty="0"/>
            <a:t>Evaluate the model using precision, recall, and F1-score to ensure that the model reliably identifies patients with high readmission risk. </a:t>
          </a:r>
        </a:p>
      </dgm:t>
    </dgm:pt>
    <dgm:pt modelId="{183F5470-E99E-40EE-8ED8-0E2AD5C9D83C}" type="parTrans" cxnId="{37EEB390-0CD5-418D-97A1-71D9EE30DAED}">
      <dgm:prSet/>
      <dgm:spPr/>
      <dgm:t>
        <a:bodyPr/>
        <a:lstStyle/>
        <a:p>
          <a:endParaRPr lang="en-US"/>
        </a:p>
      </dgm:t>
    </dgm:pt>
    <dgm:pt modelId="{99EEDA73-C94A-4073-9091-77634FE8BC87}" type="sibTrans" cxnId="{37EEB390-0CD5-418D-97A1-71D9EE30DAED}">
      <dgm:prSet/>
      <dgm:spPr/>
      <dgm:t>
        <a:bodyPr/>
        <a:lstStyle/>
        <a:p>
          <a:endParaRPr lang="en-US"/>
        </a:p>
      </dgm:t>
    </dgm:pt>
    <dgm:pt modelId="{EDA6A586-8FC4-411C-9547-C53B748F840F}" type="pres">
      <dgm:prSet presAssocID="{3104E6EA-6F30-4257-8B01-C2CCED16E5F3}" presName="root" presStyleCnt="0">
        <dgm:presLayoutVars>
          <dgm:dir/>
          <dgm:resizeHandles val="exact"/>
        </dgm:presLayoutVars>
      </dgm:prSet>
      <dgm:spPr/>
    </dgm:pt>
    <dgm:pt modelId="{730CB08A-38F3-4E23-853B-0662F6C0B5B4}" type="pres">
      <dgm:prSet presAssocID="{10ADD737-50ED-4195-A6C4-FB56B2246199}" presName="compNode" presStyleCnt="0"/>
      <dgm:spPr/>
    </dgm:pt>
    <dgm:pt modelId="{990BC258-48B6-4CDF-97BB-DF96D4BA31F0}" type="pres">
      <dgm:prSet presAssocID="{10ADD737-50ED-4195-A6C4-FB56B22461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7DC96DD3-0F2B-43BA-82FA-EE214D89EFD8}" type="pres">
      <dgm:prSet presAssocID="{10ADD737-50ED-4195-A6C4-FB56B2246199}" presName="iconSpace" presStyleCnt="0"/>
      <dgm:spPr/>
    </dgm:pt>
    <dgm:pt modelId="{04D15296-9072-4C5D-BC61-B0EAEE3A3D98}" type="pres">
      <dgm:prSet presAssocID="{10ADD737-50ED-4195-A6C4-FB56B2246199}" presName="parTx" presStyleLbl="revTx" presStyleIdx="0" presStyleCnt="6">
        <dgm:presLayoutVars>
          <dgm:chMax val="0"/>
          <dgm:chPref val="0"/>
        </dgm:presLayoutVars>
      </dgm:prSet>
      <dgm:spPr/>
    </dgm:pt>
    <dgm:pt modelId="{7F0F7421-C01A-4754-82A3-7E01FC842F62}" type="pres">
      <dgm:prSet presAssocID="{10ADD737-50ED-4195-A6C4-FB56B2246199}" presName="txSpace" presStyleCnt="0"/>
      <dgm:spPr/>
    </dgm:pt>
    <dgm:pt modelId="{4E615CA0-8895-4393-821C-A7BA27CCA74E}" type="pres">
      <dgm:prSet presAssocID="{10ADD737-50ED-4195-A6C4-FB56B2246199}" presName="desTx" presStyleLbl="revTx" presStyleIdx="1" presStyleCnt="6">
        <dgm:presLayoutVars/>
      </dgm:prSet>
      <dgm:spPr/>
    </dgm:pt>
    <dgm:pt modelId="{332FCA74-D463-4903-AAAD-D3D1A10CCCE5}" type="pres">
      <dgm:prSet presAssocID="{07F2E8B8-E8A7-4A87-BD77-2F077109D255}" presName="sibTrans" presStyleCnt="0"/>
      <dgm:spPr/>
    </dgm:pt>
    <dgm:pt modelId="{2C29F1BF-33DC-41D1-87E0-3890C481404C}" type="pres">
      <dgm:prSet presAssocID="{103AE4D5-0880-4EC0-8F51-6C0AAFBDD69C}" presName="compNode" presStyleCnt="0"/>
      <dgm:spPr/>
    </dgm:pt>
    <dgm:pt modelId="{C2DEA1F6-24A3-4EF5-B310-4AA3CE454631}" type="pres">
      <dgm:prSet presAssocID="{103AE4D5-0880-4EC0-8F51-6C0AAFBDD6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1161BB0-855D-49D0-801B-6DD705F0C376}" type="pres">
      <dgm:prSet presAssocID="{103AE4D5-0880-4EC0-8F51-6C0AAFBDD69C}" presName="iconSpace" presStyleCnt="0"/>
      <dgm:spPr/>
    </dgm:pt>
    <dgm:pt modelId="{95FE32D9-C93F-47FC-8A0F-AB95C3D7D762}" type="pres">
      <dgm:prSet presAssocID="{103AE4D5-0880-4EC0-8F51-6C0AAFBDD69C}" presName="parTx" presStyleLbl="revTx" presStyleIdx="2" presStyleCnt="6">
        <dgm:presLayoutVars>
          <dgm:chMax val="0"/>
          <dgm:chPref val="0"/>
        </dgm:presLayoutVars>
      </dgm:prSet>
      <dgm:spPr/>
    </dgm:pt>
    <dgm:pt modelId="{44304F86-0552-4A37-B1BD-43B3E07C0311}" type="pres">
      <dgm:prSet presAssocID="{103AE4D5-0880-4EC0-8F51-6C0AAFBDD69C}" presName="txSpace" presStyleCnt="0"/>
      <dgm:spPr/>
    </dgm:pt>
    <dgm:pt modelId="{F8A10166-6326-4FBC-A57A-DBC7E76D6913}" type="pres">
      <dgm:prSet presAssocID="{103AE4D5-0880-4EC0-8F51-6C0AAFBDD69C}" presName="desTx" presStyleLbl="revTx" presStyleIdx="3" presStyleCnt="6">
        <dgm:presLayoutVars/>
      </dgm:prSet>
      <dgm:spPr/>
    </dgm:pt>
    <dgm:pt modelId="{C63F4D3E-8C23-40F6-AF39-340783773A86}" type="pres">
      <dgm:prSet presAssocID="{1BE041F5-BA88-4CA9-8197-77143783E9A4}" presName="sibTrans" presStyleCnt="0"/>
      <dgm:spPr/>
    </dgm:pt>
    <dgm:pt modelId="{3734ECE7-211D-4B5A-A01D-F8454A203E6F}" type="pres">
      <dgm:prSet presAssocID="{2ECED643-7C15-4C92-A43F-2E7BD86A7D40}" presName="compNode" presStyleCnt="0"/>
      <dgm:spPr/>
    </dgm:pt>
    <dgm:pt modelId="{FB3DB9E3-F7CC-410A-B334-7BE5A4FE265F}" type="pres">
      <dgm:prSet presAssocID="{2ECED643-7C15-4C92-A43F-2E7BD86A7D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943DFB1-10AD-493E-A39B-EB75D3E2A01A}" type="pres">
      <dgm:prSet presAssocID="{2ECED643-7C15-4C92-A43F-2E7BD86A7D40}" presName="iconSpace" presStyleCnt="0"/>
      <dgm:spPr/>
    </dgm:pt>
    <dgm:pt modelId="{E84E04D2-9CBC-49BA-8A32-84482A48B57A}" type="pres">
      <dgm:prSet presAssocID="{2ECED643-7C15-4C92-A43F-2E7BD86A7D40}" presName="parTx" presStyleLbl="revTx" presStyleIdx="4" presStyleCnt="6">
        <dgm:presLayoutVars>
          <dgm:chMax val="0"/>
          <dgm:chPref val="0"/>
        </dgm:presLayoutVars>
      </dgm:prSet>
      <dgm:spPr/>
    </dgm:pt>
    <dgm:pt modelId="{FBDE7D79-BE76-4AD7-ACB6-DC46EA47C13A}" type="pres">
      <dgm:prSet presAssocID="{2ECED643-7C15-4C92-A43F-2E7BD86A7D40}" presName="txSpace" presStyleCnt="0"/>
      <dgm:spPr/>
    </dgm:pt>
    <dgm:pt modelId="{631130DF-82CD-43DE-BB66-F6335C593AAA}" type="pres">
      <dgm:prSet presAssocID="{2ECED643-7C15-4C92-A43F-2E7BD86A7D40}" presName="desTx" presStyleLbl="revTx" presStyleIdx="5" presStyleCnt="6">
        <dgm:presLayoutVars/>
      </dgm:prSet>
      <dgm:spPr/>
    </dgm:pt>
  </dgm:ptLst>
  <dgm:cxnLst>
    <dgm:cxn modelId="{A1316E05-E3C9-456D-95B9-312A1D34432B}" type="presOf" srcId="{103AE4D5-0880-4EC0-8F51-6C0AAFBDD69C}" destId="{95FE32D9-C93F-47FC-8A0F-AB95C3D7D762}" srcOrd="0" destOrd="0" presId="urn:microsoft.com/office/officeart/2018/2/layout/IconLabelDescriptionList"/>
    <dgm:cxn modelId="{8FD37B0A-C2CC-45FE-BB4C-26CDD09ACF20}" srcId="{3104E6EA-6F30-4257-8B01-C2CCED16E5F3}" destId="{10ADD737-50ED-4195-A6C4-FB56B2246199}" srcOrd="0" destOrd="0" parTransId="{4A2304EF-87A1-452E-9C43-6402CEDDDB48}" sibTransId="{07F2E8B8-E8A7-4A87-BD77-2F077109D255}"/>
    <dgm:cxn modelId="{3F425C3D-8B04-4C66-B298-A6CB922C859E}" type="presOf" srcId="{970EA065-366F-4708-A712-3A3B16466804}" destId="{4E615CA0-8895-4393-821C-A7BA27CCA74E}" srcOrd="0" destOrd="0" presId="urn:microsoft.com/office/officeart/2018/2/layout/IconLabelDescriptionList"/>
    <dgm:cxn modelId="{62AB365B-E6DD-4312-8F53-023462F9A2D2}" type="presOf" srcId="{3104E6EA-6F30-4257-8B01-C2CCED16E5F3}" destId="{EDA6A586-8FC4-411C-9547-C53B748F840F}" srcOrd="0" destOrd="0" presId="urn:microsoft.com/office/officeart/2018/2/layout/IconLabelDescriptionList"/>
    <dgm:cxn modelId="{CFFF3B66-95A5-4AB1-8DF3-4E2C8E298EE9}" type="presOf" srcId="{4C25D04C-1431-44EA-9835-279EBA359A28}" destId="{631130DF-82CD-43DE-BB66-F6335C593AAA}" srcOrd="0" destOrd="0" presId="urn:microsoft.com/office/officeart/2018/2/layout/IconLabelDescriptionList"/>
    <dgm:cxn modelId="{E1BBDF67-9FBC-4DD3-9164-88F77FE1D443}" srcId="{3104E6EA-6F30-4257-8B01-C2CCED16E5F3}" destId="{2ECED643-7C15-4C92-A43F-2E7BD86A7D40}" srcOrd="2" destOrd="0" parTransId="{4D9CF11E-85A8-4B84-8B7E-BAA6216F3E34}" sibTransId="{2A68F310-8CF5-45AF-B514-19822E261278}"/>
    <dgm:cxn modelId="{C311B57F-1143-4C86-A543-4670EB5C9803}" type="presOf" srcId="{10ADD737-50ED-4195-A6C4-FB56B2246199}" destId="{04D15296-9072-4C5D-BC61-B0EAEE3A3D98}" srcOrd="0" destOrd="0" presId="urn:microsoft.com/office/officeart/2018/2/layout/IconLabelDescriptionList"/>
    <dgm:cxn modelId="{E3027E88-5BC2-4ED8-87A4-8A8DDB770AF7}" type="presOf" srcId="{2ECED643-7C15-4C92-A43F-2E7BD86A7D40}" destId="{E84E04D2-9CBC-49BA-8A32-84482A48B57A}" srcOrd="0" destOrd="0" presId="urn:microsoft.com/office/officeart/2018/2/layout/IconLabelDescriptionList"/>
    <dgm:cxn modelId="{37EEB390-0CD5-418D-97A1-71D9EE30DAED}" srcId="{2ECED643-7C15-4C92-A43F-2E7BD86A7D40}" destId="{4C25D04C-1431-44EA-9835-279EBA359A28}" srcOrd="0" destOrd="0" parTransId="{183F5470-E99E-40EE-8ED8-0E2AD5C9D83C}" sibTransId="{99EEDA73-C94A-4073-9091-77634FE8BC87}"/>
    <dgm:cxn modelId="{D06A0898-27C7-4C85-AA16-450FC7EFAAA4}" srcId="{10ADD737-50ED-4195-A6C4-FB56B2246199}" destId="{970EA065-366F-4708-A712-3A3B16466804}" srcOrd="0" destOrd="0" parTransId="{AE97A6AC-DF50-4C61-855C-FA63AF25ACC2}" sibTransId="{A622526C-E727-48B6-B840-F88993F933B9}"/>
    <dgm:cxn modelId="{053B8DB8-EC53-4C78-80D6-F59CE09BEF6B}" srcId="{103AE4D5-0880-4EC0-8F51-6C0AAFBDD69C}" destId="{567AE3C6-B1B5-4621-9490-2E7C6159E2E1}" srcOrd="0" destOrd="0" parTransId="{99363CB2-7E7D-4741-98D8-F35F32414051}" sibTransId="{4A061555-CB4D-4288-A181-9EC3B9E292B4}"/>
    <dgm:cxn modelId="{3680CDDF-419F-462C-A6DD-7BE92BDCF2CA}" type="presOf" srcId="{567AE3C6-B1B5-4621-9490-2E7C6159E2E1}" destId="{F8A10166-6326-4FBC-A57A-DBC7E76D6913}" srcOrd="0" destOrd="0" presId="urn:microsoft.com/office/officeart/2018/2/layout/IconLabelDescriptionList"/>
    <dgm:cxn modelId="{760CE7EE-1B12-431B-A0B6-417668284165}" srcId="{3104E6EA-6F30-4257-8B01-C2CCED16E5F3}" destId="{103AE4D5-0880-4EC0-8F51-6C0AAFBDD69C}" srcOrd="1" destOrd="0" parTransId="{A7CEE819-D524-4518-B5A8-0D66984D57AB}" sibTransId="{1BE041F5-BA88-4CA9-8197-77143783E9A4}"/>
    <dgm:cxn modelId="{DA609923-5936-48A4-9482-73310FE6F779}" type="presParOf" srcId="{EDA6A586-8FC4-411C-9547-C53B748F840F}" destId="{730CB08A-38F3-4E23-853B-0662F6C0B5B4}" srcOrd="0" destOrd="0" presId="urn:microsoft.com/office/officeart/2018/2/layout/IconLabelDescriptionList"/>
    <dgm:cxn modelId="{A010690B-E2FB-4124-9682-B0D174E4C705}" type="presParOf" srcId="{730CB08A-38F3-4E23-853B-0662F6C0B5B4}" destId="{990BC258-48B6-4CDF-97BB-DF96D4BA31F0}" srcOrd="0" destOrd="0" presId="urn:microsoft.com/office/officeart/2018/2/layout/IconLabelDescriptionList"/>
    <dgm:cxn modelId="{BD858F6B-5D0C-4F8E-BBBF-9378B8C45C49}" type="presParOf" srcId="{730CB08A-38F3-4E23-853B-0662F6C0B5B4}" destId="{7DC96DD3-0F2B-43BA-82FA-EE214D89EFD8}" srcOrd="1" destOrd="0" presId="urn:microsoft.com/office/officeart/2018/2/layout/IconLabelDescriptionList"/>
    <dgm:cxn modelId="{4B8A441D-4801-4818-8248-D3633E1DD40B}" type="presParOf" srcId="{730CB08A-38F3-4E23-853B-0662F6C0B5B4}" destId="{04D15296-9072-4C5D-BC61-B0EAEE3A3D98}" srcOrd="2" destOrd="0" presId="urn:microsoft.com/office/officeart/2018/2/layout/IconLabelDescriptionList"/>
    <dgm:cxn modelId="{2871D3A9-3B01-4FAC-A4B9-1709CD48A48C}" type="presParOf" srcId="{730CB08A-38F3-4E23-853B-0662F6C0B5B4}" destId="{7F0F7421-C01A-4754-82A3-7E01FC842F62}" srcOrd="3" destOrd="0" presId="urn:microsoft.com/office/officeart/2018/2/layout/IconLabelDescriptionList"/>
    <dgm:cxn modelId="{12696568-778A-474C-ACA6-15489ADA0FA8}" type="presParOf" srcId="{730CB08A-38F3-4E23-853B-0662F6C0B5B4}" destId="{4E615CA0-8895-4393-821C-A7BA27CCA74E}" srcOrd="4" destOrd="0" presId="urn:microsoft.com/office/officeart/2018/2/layout/IconLabelDescriptionList"/>
    <dgm:cxn modelId="{C2AF155A-97FD-4BC2-B12E-97CBE177CDCB}" type="presParOf" srcId="{EDA6A586-8FC4-411C-9547-C53B748F840F}" destId="{332FCA74-D463-4903-AAAD-D3D1A10CCCE5}" srcOrd="1" destOrd="0" presId="urn:microsoft.com/office/officeart/2018/2/layout/IconLabelDescriptionList"/>
    <dgm:cxn modelId="{22F45554-159A-4775-8F4E-135878F03C46}" type="presParOf" srcId="{EDA6A586-8FC4-411C-9547-C53B748F840F}" destId="{2C29F1BF-33DC-41D1-87E0-3890C481404C}" srcOrd="2" destOrd="0" presId="urn:microsoft.com/office/officeart/2018/2/layout/IconLabelDescriptionList"/>
    <dgm:cxn modelId="{720EA8DB-6978-4B12-ADEB-68C74A0B5949}" type="presParOf" srcId="{2C29F1BF-33DC-41D1-87E0-3890C481404C}" destId="{C2DEA1F6-24A3-4EF5-B310-4AA3CE454631}" srcOrd="0" destOrd="0" presId="urn:microsoft.com/office/officeart/2018/2/layout/IconLabelDescriptionList"/>
    <dgm:cxn modelId="{4BFFE94E-BB6D-4DC4-8045-B5EB1EF9A299}" type="presParOf" srcId="{2C29F1BF-33DC-41D1-87E0-3890C481404C}" destId="{71161BB0-855D-49D0-801B-6DD705F0C376}" srcOrd="1" destOrd="0" presId="urn:microsoft.com/office/officeart/2018/2/layout/IconLabelDescriptionList"/>
    <dgm:cxn modelId="{1273B69C-49DC-41AE-B7E0-B2D94C08F934}" type="presParOf" srcId="{2C29F1BF-33DC-41D1-87E0-3890C481404C}" destId="{95FE32D9-C93F-47FC-8A0F-AB95C3D7D762}" srcOrd="2" destOrd="0" presId="urn:microsoft.com/office/officeart/2018/2/layout/IconLabelDescriptionList"/>
    <dgm:cxn modelId="{E3A7DD2B-F3BB-432B-B064-9B8BB55AB26F}" type="presParOf" srcId="{2C29F1BF-33DC-41D1-87E0-3890C481404C}" destId="{44304F86-0552-4A37-B1BD-43B3E07C0311}" srcOrd="3" destOrd="0" presId="urn:microsoft.com/office/officeart/2018/2/layout/IconLabelDescriptionList"/>
    <dgm:cxn modelId="{D0E1D92E-DE08-4917-8A48-ED504F8A9834}" type="presParOf" srcId="{2C29F1BF-33DC-41D1-87E0-3890C481404C}" destId="{F8A10166-6326-4FBC-A57A-DBC7E76D6913}" srcOrd="4" destOrd="0" presId="urn:microsoft.com/office/officeart/2018/2/layout/IconLabelDescriptionList"/>
    <dgm:cxn modelId="{B055A137-7AF5-43A3-9FF6-67FEE004F0B5}" type="presParOf" srcId="{EDA6A586-8FC4-411C-9547-C53B748F840F}" destId="{C63F4D3E-8C23-40F6-AF39-340783773A86}" srcOrd="3" destOrd="0" presId="urn:microsoft.com/office/officeart/2018/2/layout/IconLabelDescriptionList"/>
    <dgm:cxn modelId="{C7B77DAD-252D-4E7C-A79B-EA2E37CD74C2}" type="presParOf" srcId="{EDA6A586-8FC4-411C-9547-C53B748F840F}" destId="{3734ECE7-211D-4B5A-A01D-F8454A203E6F}" srcOrd="4" destOrd="0" presId="urn:microsoft.com/office/officeart/2018/2/layout/IconLabelDescriptionList"/>
    <dgm:cxn modelId="{24A66575-74B4-49C5-935E-EA71EA796B66}" type="presParOf" srcId="{3734ECE7-211D-4B5A-A01D-F8454A203E6F}" destId="{FB3DB9E3-F7CC-410A-B334-7BE5A4FE265F}" srcOrd="0" destOrd="0" presId="urn:microsoft.com/office/officeart/2018/2/layout/IconLabelDescriptionList"/>
    <dgm:cxn modelId="{6A7D9676-6F92-45C9-80EB-70C0D255DE4E}" type="presParOf" srcId="{3734ECE7-211D-4B5A-A01D-F8454A203E6F}" destId="{8943DFB1-10AD-493E-A39B-EB75D3E2A01A}" srcOrd="1" destOrd="0" presId="urn:microsoft.com/office/officeart/2018/2/layout/IconLabelDescriptionList"/>
    <dgm:cxn modelId="{48985898-0C3A-4AC3-AB80-98ADC216C4C7}" type="presParOf" srcId="{3734ECE7-211D-4B5A-A01D-F8454A203E6F}" destId="{E84E04D2-9CBC-49BA-8A32-84482A48B57A}" srcOrd="2" destOrd="0" presId="urn:microsoft.com/office/officeart/2018/2/layout/IconLabelDescriptionList"/>
    <dgm:cxn modelId="{FAA9F038-547D-4FCB-ABC4-45792A5A9456}" type="presParOf" srcId="{3734ECE7-211D-4B5A-A01D-F8454A203E6F}" destId="{FBDE7D79-BE76-4AD7-ACB6-DC46EA47C13A}" srcOrd="3" destOrd="0" presId="urn:microsoft.com/office/officeart/2018/2/layout/IconLabelDescriptionList"/>
    <dgm:cxn modelId="{299922F8-FE54-4FBB-9B44-2257B71E7027}" type="presParOf" srcId="{3734ECE7-211D-4B5A-A01D-F8454A203E6F}" destId="{631130DF-82CD-43DE-BB66-F6335C593AA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77E1E-8E8D-E741-AEF9-E9C0E22073E9}">
      <dsp:nvSpPr>
        <dsp:cNvPr id="0" name=""/>
        <dsp:cNvSpPr/>
      </dsp:nvSpPr>
      <dsp:spPr>
        <a:xfrm>
          <a:off x="193" y="369118"/>
          <a:ext cx="2336229" cy="2803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Machine learning can provide many benefits to hospitals, including:</a:t>
          </a:r>
          <a:endParaRPr lang="en-US" sz="1800" kern="1200" dirty="0"/>
        </a:p>
      </dsp:txBody>
      <dsp:txXfrm>
        <a:off x="193" y="1490508"/>
        <a:ext cx="2336229" cy="1682085"/>
      </dsp:txXfrm>
    </dsp:sp>
    <dsp:sp modelId="{5BA66023-58EC-5244-AF06-B56A795BC27F}">
      <dsp:nvSpPr>
        <dsp:cNvPr id="0" name=""/>
        <dsp:cNvSpPr/>
      </dsp:nvSpPr>
      <dsp:spPr>
        <a:xfrm>
          <a:off x="193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369118"/>
        <a:ext cx="2336229" cy="1121390"/>
      </dsp:txXfrm>
    </dsp:sp>
    <dsp:sp modelId="{253AAFBF-79BD-614E-9356-6CA3FFEA5CDF}">
      <dsp:nvSpPr>
        <dsp:cNvPr id="0" name=""/>
        <dsp:cNvSpPr/>
      </dsp:nvSpPr>
      <dsp:spPr>
        <a:xfrm>
          <a:off x="2523321" y="369118"/>
          <a:ext cx="2336229" cy="2803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Cost Savings:</a:t>
          </a:r>
          <a:r>
            <a:rPr lang="en-US" sz="1800" b="0" i="0" kern="1200"/>
            <a:t> Reduces unnecessary readmissions and associated expenses.</a:t>
          </a:r>
          <a:endParaRPr lang="en-US" sz="1800" kern="1200"/>
        </a:p>
      </dsp:txBody>
      <dsp:txXfrm>
        <a:off x="2523321" y="1490508"/>
        <a:ext cx="2336229" cy="1682085"/>
      </dsp:txXfrm>
    </dsp:sp>
    <dsp:sp modelId="{06DE97F7-042F-DA4A-890F-B463E398A05F}">
      <dsp:nvSpPr>
        <dsp:cNvPr id="0" name=""/>
        <dsp:cNvSpPr/>
      </dsp:nvSpPr>
      <dsp:spPr>
        <a:xfrm>
          <a:off x="2523321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369118"/>
        <a:ext cx="2336229" cy="1121390"/>
      </dsp:txXfrm>
    </dsp:sp>
    <dsp:sp modelId="{9ED01B86-E11B-0C43-9BB2-37F3857F8865}">
      <dsp:nvSpPr>
        <dsp:cNvPr id="0" name=""/>
        <dsp:cNvSpPr/>
      </dsp:nvSpPr>
      <dsp:spPr>
        <a:xfrm>
          <a:off x="5046449" y="369118"/>
          <a:ext cx="2336229" cy="2803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Improved Outcomes:</a:t>
          </a:r>
          <a:r>
            <a:rPr lang="en-US" sz="1800" b="0" i="0" kern="1200"/>
            <a:t> Ensures timely intervention and prevents health decline.</a:t>
          </a:r>
          <a:endParaRPr lang="en-US" sz="1800" kern="1200"/>
        </a:p>
      </dsp:txBody>
      <dsp:txXfrm>
        <a:off x="5046449" y="1490508"/>
        <a:ext cx="2336229" cy="1682085"/>
      </dsp:txXfrm>
    </dsp:sp>
    <dsp:sp modelId="{29B134A4-1E6F-7543-BF0B-CE8071062DE5}">
      <dsp:nvSpPr>
        <dsp:cNvPr id="0" name=""/>
        <dsp:cNvSpPr/>
      </dsp:nvSpPr>
      <dsp:spPr>
        <a:xfrm>
          <a:off x="5046449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369118"/>
        <a:ext cx="2336229" cy="1121390"/>
      </dsp:txXfrm>
    </dsp:sp>
    <dsp:sp modelId="{54DBB164-B40C-EE4D-8FF2-9A803CAED0B3}">
      <dsp:nvSpPr>
        <dsp:cNvPr id="0" name=""/>
        <dsp:cNvSpPr/>
      </dsp:nvSpPr>
      <dsp:spPr>
        <a:xfrm>
          <a:off x="7569577" y="369118"/>
          <a:ext cx="2336229" cy="2803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Efficient Staffing:</a:t>
          </a:r>
          <a:r>
            <a:rPr lang="en-US" sz="1800" b="0" i="0" kern="1200"/>
            <a:t> Optimizes resource allocation in hospitals.</a:t>
          </a:r>
          <a:endParaRPr lang="en-US" sz="1800" kern="1200"/>
        </a:p>
      </dsp:txBody>
      <dsp:txXfrm>
        <a:off x="7569577" y="1490508"/>
        <a:ext cx="2336229" cy="1682085"/>
      </dsp:txXfrm>
    </dsp:sp>
    <dsp:sp modelId="{8307A4D5-C986-0A44-88C5-01279F6631D7}">
      <dsp:nvSpPr>
        <dsp:cNvPr id="0" name=""/>
        <dsp:cNvSpPr/>
      </dsp:nvSpPr>
      <dsp:spPr>
        <a:xfrm>
          <a:off x="7569577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369118"/>
        <a:ext cx="2336229" cy="1121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BC258-48B6-4CDF-97BB-DF96D4BA31F0}">
      <dsp:nvSpPr>
        <dsp:cNvPr id="0" name=""/>
        <dsp:cNvSpPr/>
      </dsp:nvSpPr>
      <dsp:spPr>
        <a:xfrm>
          <a:off x="6515" y="434453"/>
          <a:ext cx="1033593" cy="1033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5296-9072-4C5D-BC61-B0EAEE3A3D98}">
      <dsp:nvSpPr>
        <dsp:cNvPr id="0" name=""/>
        <dsp:cNvSpPr/>
      </dsp:nvSpPr>
      <dsp:spPr>
        <a:xfrm>
          <a:off x="6515" y="1584832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Data Enhancement:</a:t>
          </a:r>
        </a:p>
      </dsp:txBody>
      <dsp:txXfrm>
        <a:off x="6515" y="1584832"/>
        <a:ext cx="2953125" cy="442968"/>
      </dsp:txXfrm>
    </dsp:sp>
    <dsp:sp modelId="{4E615CA0-8895-4393-821C-A7BA27CCA74E}">
      <dsp:nvSpPr>
        <dsp:cNvPr id="0" name=""/>
        <dsp:cNvSpPr/>
      </dsp:nvSpPr>
      <dsp:spPr>
        <a:xfrm>
          <a:off x="6515" y="2082119"/>
          <a:ext cx="2953125" cy="106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more relevant features, increase data size or explore with advanced feature engineering to capture interactions between variables.</a:t>
          </a:r>
        </a:p>
      </dsp:txBody>
      <dsp:txXfrm>
        <a:off x="6515" y="2082119"/>
        <a:ext cx="2953125" cy="1068277"/>
      </dsp:txXfrm>
    </dsp:sp>
    <dsp:sp modelId="{C2DEA1F6-24A3-4EF5-B310-4AA3CE454631}">
      <dsp:nvSpPr>
        <dsp:cNvPr id="0" name=""/>
        <dsp:cNvSpPr/>
      </dsp:nvSpPr>
      <dsp:spPr>
        <a:xfrm>
          <a:off x="3476437" y="434453"/>
          <a:ext cx="1033593" cy="1033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E32D9-C93F-47FC-8A0F-AB95C3D7D762}">
      <dsp:nvSpPr>
        <dsp:cNvPr id="0" name=""/>
        <dsp:cNvSpPr/>
      </dsp:nvSpPr>
      <dsp:spPr>
        <a:xfrm>
          <a:off x="3476437" y="1584832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Model Architecture:</a:t>
          </a:r>
        </a:p>
      </dsp:txBody>
      <dsp:txXfrm>
        <a:off x="3476437" y="1584832"/>
        <a:ext cx="2953125" cy="442968"/>
      </dsp:txXfrm>
    </dsp:sp>
    <dsp:sp modelId="{F8A10166-6326-4FBC-A57A-DBC7E76D6913}">
      <dsp:nvSpPr>
        <dsp:cNvPr id="0" name=""/>
        <dsp:cNvSpPr/>
      </dsp:nvSpPr>
      <dsp:spPr>
        <a:xfrm>
          <a:off x="3476437" y="2082119"/>
          <a:ext cx="2953125" cy="106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Explore deeper and more complex neural networks and try more optimizers and different learning rates. </a:t>
          </a:r>
        </a:p>
      </dsp:txBody>
      <dsp:txXfrm>
        <a:off x="3476437" y="2082119"/>
        <a:ext cx="2953125" cy="1068277"/>
      </dsp:txXfrm>
    </dsp:sp>
    <dsp:sp modelId="{FB3DB9E3-F7CC-410A-B334-7BE5A4FE265F}">
      <dsp:nvSpPr>
        <dsp:cNvPr id="0" name=""/>
        <dsp:cNvSpPr/>
      </dsp:nvSpPr>
      <dsp:spPr>
        <a:xfrm>
          <a:off x="6946358" y="434453"/>
          <a:ext cx="1033593" cy="1033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E04D2-9CBC-49BA-8A32-84482A48B57A}">
      <dsp:nvSpPr>
        <dsp:cNvPr id="0" name=""/>
        <dsp:cNvSpPr/>
      </dsp:nvSpPr>
      <dsp:spPr>
        <a:xfrm>
          <a:off x="6946358" y="1584832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Evaluation Metrics</a:t>
          </a:r>
        </a:p>
      </dsp:txBody>
      <dsp:txXfrm>
        <a:off x="6946358" y="1584832"/>
        <a:ext cx="2953125" cy="442968"/>
      </dsp:txXfrm>
    </dsp:sp>
    <dsp:sp modelId="{631130DF-82CD-43DE-BB66-F6335C593AAA}">
      <dsp:nvSpPr>
        <dsp:cNvPr id="0" name=""/>
        <dsp:cNvSpPr/>
      </dsp:nvSpPr>
      <dsp:spPr>
        <a:xfrm>
          <a:off x="6946358" y="2082119"/>
          <a:ext cx="2953125" cy="106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Evaluate the model using precision, recall, and F1-score to ensure that the model reliably identifies patients with high readmission risk. </a:t>
          </a:r>
        </a:p>
      </dsp:txBody>
      <dsp:txXfrm>
        <a:off x="6946358" y="2082119"/>
        <a:ext cx="2953125" cy="1068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06D6C-4AC7-D347-B517-BE0C67B4A2E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6C037-E0A6-E649-9B92-C505673F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F0E27-5262-9941-8916-0B2883A4C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98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6C037-E0A6-E649-9B92-C505673F55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2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6C037-E0A6-E649-9B92-C505673F55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6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2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69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1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8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7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8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2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6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8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93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aai540-group3/diabetes-readmission" TargetMode="External"/><Relationship Id="rId2" Type="http://schemas.openxmlformats.org/officeDocument/2006/relationships/hyperlink" Target="https://data.cms.gov/provider-data/dataset/9n3s-kdb3#data-t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9113654/#s00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9FD42-48CB-C812-2C99-61D627935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Patient Hospital Readmission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6AED8-8A80-D034-C17C-DCABDA50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500" dirty="0"/>
              <a:t>By: </a:t>
            </a:r>
            <a:r>
              <a:rPr lang="en-US" sz="4500" dirty="0">
                <a:effectLst/>
              </a:rPr>
              <a:t>Alice Gwyn, Lynn </a:t>
            </a:r>
            <a:r>
              <a:rPr lang="en-US" sz="4500" dirty="0" err="1">
                <a:effectLst/>
              </a:rPr>
              <a:t>Soors</a:t>
            </a:r>
            <a:r>
              <a:rPr lang="en-US" sz="4500" dirty="0">
                <a:effectLst/>
              </a:rPr>
              <a:t>, </a:t>
            </a:r>
            <a:r>
              <a:rPr lang="en-US" sz="4500" i="0" dirty="0">
                <a:effectLst/>
              </a:rPr>
              <a:t>Will Plaisance, Malika Shrestha &amp; Silvio Zabala</a:t>
            </a:r>
            <a:br>
              <a:rPr lang="en-US" sz="4500" dirty="0">
                <a:solidFill>
                  <a:schemeClr val="tx1"/>
                </a:solidFill>
              </a:rPr>
            </a:br>
            <a:r>
              <a:rPr lang="en-US" sz="45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br>
              <a:rPr lang="en-US" sz="1300" dirty="0">
                <a:solidFill>
                  <a:schemeClr val="tx1"/>
                </a:solidFill>
                <a:effectLst/>
              </a:rPr>
            </a:br>
            <a:endParaRPr lang="en-US" sz="1300" dirty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</a:pP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9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14CD04-E95B-5F10-F587-011E0C6D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5149610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Hospital Data Cleaning &amp; Geographical Feature Engineering</a:t>
            </a:r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3CE4B33-0B3B-93C6-F916-B6A096FD0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4" y="182"/>
            <a:ext cx="4813596" cy="51345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omputer code with red and blue text&#10;&#10;AI-generated content may be incorrect.">
            <a:extLst>
              <a:ext uri="{FF2B5EF4-FFF2-40B4-BE49-F238E27FC236}">
                <a16:creationId xmlns:a16="http://schemas.microsoft.com/office/drawing/2014/main" id="{D5509098-3493-A27B-854E-EF213661B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535" y="-3260"/>
            <a:ext cx="4313924" cy="23187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71BBF3-3D3A-5AC6-9AF2-476E6B2F94A4}"/>
              </a:ext>
            </a:extLst>
          </p:cNvPr>
          <p:cNvSpPr txBox="1"/>
          <p:nvPr/>
        </p:nvSpPr>
        <p:spPr>
          <a:xfrm>
            <a:off x="5966124" y="2573299"/>
            <a:ext cx="3645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Relevant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lists of states for each census division (e.g., New England, Middle Atlantic,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Division and Region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rows with null values to clean data for analysis. </a:t>
            </a:r>
          </a:p>
        </p:txBody>
      </p:sp>
    </p:spTree>
    <p:extLst>
      <p:ext uri="{BB962C8B-B14F-4D97-AF65-F5344CB8AC3E}">
        <p14:creationId xmlns:p14="http://schemas.microsoft.com/office/powerpoint/2010/main" val="75853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1DE8-C8D3-2B0F-5BD1-84DD01A1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How does hospital volume, as measured by the number of admissions and discharges, affect patient readmission rates?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2FD50-A230-E270-6415-2B723171D906}"/>
              </a:ext>
            </a:extLst>
          </p:cNvPr>
          <p:cNvSpPr txBox="1"/>
          <p:nvPr/>
        </p:nvSpPr>
        <p:spPr>
          <a:xfrm>
            <a:off x="844620" y="2249487"/>
            <a:ext cx="2862444" cy="395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FFFFFF"/>
                </a:solidFill>
                <a:effectLst/>
              </a:rPr>
              <a:t>There is a noticeable variation in patient volumes across facilities.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FFFFFF"/>
                </a:solidFill>
                <a:effectLst/>
              </a:rPr>
              <a:t>As well as a strong visual correlation between hospital volume and readmission rate.</a:t>
            </a:r>
            <a:endParaRPr lang="en-US" sz="19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66AB0218-C8F1-76DB-B9B9-41670848B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78" y="1048442"/>
            <a:ext cx="6844045" cy="47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1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9F52BF-51FF-C92E-334A-A342C370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4841158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>
                <a:effectLst/>
              </a:rPr>
              <a:t>How do readmission rates vary across regions that could benefit from a predictive model to reduce readmissions in highest readmission rates areas?</a:t>
            </a:r>
            <a:endParaRPr lang="en-US" sz="2600" dirty="0"/>
          </a:p>
        </p:txBody>
      </p:sp>
      <p:pic>
        <p:nvPicPr>
          <p:cNvPr id="8" name="Picture 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AB65EAFE-1198-0662-3319-CC674ACEF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150" y="313990"/>
            <a:ext cx="7364728" cy="43636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57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CAA82D-D2FE-CEB2-0634-87D0DE32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3" y="457676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dirty="0">
                <a:effectLst/>
              </a:rPr>
              <a:t>Which facilities have the highest readmission rates, where a readmission prediction model might have the greatest reduction in readmission rates and healthcare costs?</a:t>
            </a:r>
            <a:endParaRPr lang="en-US" sz="2300" dirty="0"/>
          </a:p>
        </p:txBody>
      </p:sp>
      <p:pic>
        <p:nvPicPr>
          <p:cNvPr id="5" name="Picture 4" descr="A graph of a number of patients&#10;&#10;AI-generated content may be incorrect.">
            <a:extLst>
              <a:ext uri="{FF2B5EF4-FFF2-40B4-BE49-F238E27FC236}">
                <a16:creationId xmlns:a16="http://schemas.microsoft.com/office/drawing/2014/main" id="{40CB3B13-6774-745D-30BD-2138C5BC3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6" y="113995"/>
            <a:ext cx="6285997" cy="44316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16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16073-BB44-D8BD-3FDE-70221E29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U.S. Readmission Rates by Region: A Geographical Overview</a:t>
            </a: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DF0DDC7D-BA39-F7B5-3678-FA24623F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7" y="1060264"/>
            <a:ext cx="6668413" cy="4367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7143D0-40C9-4580-D60C-5C8FDCC99C81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700" dirty="0">
                <a:solidFill>
                  <a:srgbClr val="FFFFFF"/>
                </a:solidFill>
              </a:rPr>
              <a:t>High-Level Overview: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Regions with above-average readmission rates may indicate resource constraints or patient population challenges.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Potential areas for targeted interventions.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This visualization provides potential regions where a predictive readmission model might have the greatest impact.</a:t>
            </a:r>
          </a:p>
        </p:txBody>
      </p:sp>
    </p:spTree>
    <p:extLst>
      <p:ext uri="{BB962C8B-B14F-4D97-AF65-F5344CB8AC3E}">
        <p14:creationId xmlns:p14="http://schemas.microsoft.com/office/powerpoint/2010/main" val="1697483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F8D9E-7509-094F-2FE9-C251777B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BD4947-8428-3A72-27DA-A7B7D2916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Segoe UI" panose="020B0502040204020203" pitchFamily="34" charset="0"/>
              </a:rPr>
              <a:t>Our neural network model for predicting hospital readmission has an accuracy of 62%. While it can detect some patterns, it's not reliable enough for clinical use. In a hospital setting, it might help flag patients at risk of readmission for early intervention. However, with 62% accuracy, there is a risk of misclassifications for unnecessary alerts and neglecting high-risk patients. These misclassifications could lead to inefficient resource allocation and missed opportunities for preventing hospital readmissions.</a:t>
            </a:r>
            <a:endParaRPr lang="en-US" sz="1700" dirty="0"/>
          </a:p>
        </p:txBody>
      </p:sp>
      <p:pic>
        <p:nvPicPr>
          <p:cNvPr id="12" name="Graphic 11" descr="Brain">
            <a:extLst>
              <a:ext uri="{FF2B5EF4-FFF2-40B4-BE49-F238E27FC236}">
                <a16:creationId xmlns:a16="http://schemas.microsoft.com/office/drawing/2014/main" id="{8703EF0E-A206-01F9-F03C-51F1C0527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77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9962F-7C1A-0EFF-AAD6-F566D1CE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Further Research and Optimization Suggestions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96EC61-8379-5C68-AC20-D9216E261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77628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100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BFAD-0877-50EB-574D-DA433C90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D8EEE-FBF0-8FDB-683A-A97B5BAB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 Develop a machine learning model to predict hospital readmission within 30 days of discharge. This model aims to:</a:t>
            </a: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Identify high-risk patients early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Prioritize interventions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Reduce readmission rates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Lower associated costs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9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F0CE79-328E-F46B-9265-6BC17981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Data Used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A358-96ED-33B6-F03F-A5A10FDC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Centers for Medicare &amp; Medicaid Services (CMS)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Hospital Readmission Reduction Program public dataset provides readmission rates across hospitals nationwide. </a:t>
            </a:r>
          </a:p>
          <a:p>
            <a:pPr lvl="2"/>
            <a:r>
              <a:rPr lang="en-US" dirty="0">
                <a:hlinkClick r:id="rId2"/>
              </a:rPr>
              <a:t>https://data.cms.gov/provider-data/dataset/9n3s-kdb3#data-table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Hugging 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Public Readmission dataset.</a:t>
            </a:r>
          </a:p>
          <a:p>
            <a:pPr lvl="2"/>
            <a:r>
              <a:rPr lang="en-US" dirty="0">
                <a:hlinkClick r:id="rId3"/>
              </a:rPr>
              <a:t>https://huggingface.co/datasets/aai540-group3/diabetes-readmission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8464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D67BBB-0F86-F9A3-3F35-FAA67D36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3FA7A07-B66F-E5FB-2376-8624DE3724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159" r="42722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6F66-46AE-9E03-A129-20D8E4D8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1914525"/>
            <a:ext cx="6494379" cy="3876676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variables has the strongest correlation with readmission risk?</a:t>
            </a:r>
          </a:p>
          <a:p>
            <a:pPr marL="342900" marR="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Does the length of stay influence the probability of readmission?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does hospital volume, as measured by the number of admissions and discharges, affect patient readmission rates?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 readmission rates vary across regions that could benefit from a predictive model to reduce readmissions in highest readmission rates areas?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Which facilities have the highest readmission rates, where a readmission prediction model might have the greatest reduction in readmission rates and healthcare costs?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282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BABBD-3464-A464-5374-53F1A353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Why This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4F0F-D475-3503-54E5-052FB162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In the USA, over 3.5 million people are readmitted yearly, costing over $50 billion annually. Machine learning can predict readmission risk, potentially saving billions and improving patient outcomes.</a:t>
            </a:r>
          </a:p>
          <a:p>
            <a:pPr lvl="1">
              <a:lnSpc>
                <a:spcPct val="110000"/>
              </a:lnSpc>
            </a:pPr>
            <a:r>
              <a:rPr lang="en-US" b="1" i="0" u="none" strike="noStrike" dirty="0">
                <a:solidFill>
                  <a:srgbClr val="FFFFFF"/>
                </a:solidFill>
                <a:effectLst/>
                <a:hlinkClick r:id="rId3"/>
              </a:rPr>
              <a:t>Financial Burden</a:t>
            </a: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 Readmissions cost the US healthcare system over $50 billion each year, with an average patient cost of $15,000 per readmission.</a:t>
            </a:r>
          </a:p>
          <a:p>
            <a:pPr lvl="1">
              <a:lnSpc>
                <a:spcPct val="110000"/>
              </a:lnSpc>
            </a:pP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Patient Impact: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 Readmissions lead to worse health outcomes and erode patient confidence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307466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5DD8F-03C1-B5F8-932E-88CA8EF9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Benefits of Machine Learning Prediction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48BA1DC-587A-F7F2-805B-0495920C3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51939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008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9C02F-EF11-25A4-7FF2-DCB4402C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Exploratory Data Analysis &amp; 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FF175-F0C1-EC3C-BF68-EB572C168482}"/>
              </a:ext>
            </a:extLst>
          </p:cNvPr>
          <p:cNvSpPr txBox="1"/>
          <p:nvPr/>
        </p:nvSpPr>
        <p:spPr>
          <a:xfrm>
            <a:off x="1141412" y="2249487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</a:rPr>
              <a:t>Readmission Rate:</a:t>
            </a:r>
            <a:r>
              <a:rPr lang="en-US" sz="2000" b="0" i="0" u="none" strike="noStrike" dirty="0">
                <a:effectLst/>
              </a:rPr>
              <a:t> Calculated the percentage of patients readmitted to provide context on the target variable. 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</a:rPr>
              <a:t>Correlation Analysis:</a:t>
            </a:r>
            <a:r>
              <a:rPr lang="en-US" sz="2000" b="0" i="0" u="none" strike="noStrike" dirty="0">
                <a:effectLst/>
              </a:rPr>
              <a:t> Computed the correlation matrix with respect to the target (readmitted). Set a threshold (0.05) to filter out features with low correlation.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</a:rPr>
              <a:t>Feature Reduction:</a:t>
            </a:r>
            <a:r>
              <a:rPr lang="en-US" sz="2000" b="0" i="0" u="none" strike="noStrike" dirty="0">
                <a:effectLst/>
              </a:rPr>
              <a:t> Created a modified </a:t>
            </a:r>
            <a:r>
              <a:rPr lang="en-US" sz="2000" b="0" i="0" u="none" strike="noStrike" dirty="0" err="1">
                <a:effectLst/>
              </a:rPr>
              <a:t>DataFrame</a:t>
            </a:r>
            <a:r>
              <a:rPr lang="en-US" sz="2000" b="0" i="0" u="none" strike="noStrike" dirty="0">
                <a:effectLst/>
              </a:rPr>
              <a:t> containing only the high-correlation features, reducing noise and dimensionality.</a:t>
            </a:r>
            <a:endParaRPr lang="en-US" sz="2000" dirty="0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5620293-F558-8500-F598-B7355372A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699" y="1479550"/>
            <a:ext cx="6556979" cy="41481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56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2949-DAA2-181D-7E21-ED9D0918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66" y="10959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Model Building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6B49-D722-9F60-47C0-008FD7FA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1275347"/>
            <a:ext cx="5587403" cy="5029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Created a </a:t>
            </a:r>
            <a:r>
              <a:rPr lang="en-US" sz="1300" b="1" dirty="0" err="1"/>
              <a:t>Hypermodel</a:t>
            </a:r>
            <a:r>
              <a:rPr lang="en-US" sz="1300" b="1" dirty="0"/>
              <a:t> Function: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We built a sequential neural network with the architecture dynamically determined by </a:t>
            </a:r>
            <a:r>
              <a:rPr lang="en-US" sz="1300" dirty="0" err="1"/>
              <a:t>Keras</a:t>
            </a:r>
            <a:r>
              <a:rPr lang="en-US" sz="1300" dirty="0"/>
              <a:t> Tuner: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1" dirty="0"/>
              <a:t>Input Layer:</a:t>
            </a:r>
            <a:r>
              <a:rPr lang="en-US" sz="1300" dirty="0"/>
              <a:t> Set to the number of features from the training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1" dirty="0"/>
              <a:t>Hidden Layers:</a:t>
            </a:r>
            <a:r>
              <a:rPr lang="en-US" sz="1300" dirty="0"/>
              <a:t> Allowed the tuner to decide the number of layers between 1 and 20 and the number of neurons in each layer from 1 to 20 in steps of 2 as well as the activation function with a combination of either </a:t>
            </a:r>
            <a:r>
              <a:rPr lang="en-US" sz="1300" dirty="0" err="1"/>
              <a:t>relu</a:t>
            </a:r>
            <a:r>
              <a:rPr lang="en-US" sz="1300" dirty="0"/>
              <a:t>, tanh, and sigmoid.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1" dirty="0"/>
              <a:t>Output Layer:</a:t>
            </a:r>
            <a:r>
              <a:rPr lang="en-US" sz="1300" dirty="0"/>
              <a:t> Used a single neuron with sigmoid activation for binary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Compilation:</a:t>
            </a:r>
            <a:r>
              <a:rPr lang="en-US" sz="1300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/>
              <a:t>Compiled the model with binary cross-entropy loss, the Adam optimizer, and metrics including accuracy and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Setting Up the Tuner: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Configured the Hyperband tuner from </a:t>
            </a:r>
            <a:r>
              <a:rPr lang="en-US" sz="1300" dirty="0" err="1"/>
              <a:t>Keras</a:t>
            </a:r>
            <a:r>
              <a:rPr lang="en-US" sz="1300" dirty="0"/>
              <a:t> Tuner to optimize the model architecture based on validation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Specified parameters such as </a:t>
            </a:r>
            <a:r>
              <a:rPr lang="en-US" sz="1300" dirty="0" err="1"/>
              <a:t>max_epochs</a:t>
            </a:r>
            <a:r>
              <a:rPr lang="en-US" sz="1300" dirty="0"/>
              <a:t> and </a:t>
            </a:r>
            <a:r>
              <a:rPr lang="en-US" sz="1300" dirty="0" err="1"/>
              <a:t>hyperband_iterations</a:t>
            </a:r>
            <a:r>
              <a:rPr lang="en-US" sz="1300" dirty="0"/>
              <a:t>.</a:t>
            </a:r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2EBBD2F-2F2B-FD73-3B97-3D6937406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5663"/>
            <a:ext cx="6336727" cy="52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0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873A-DE2C-4280-6B77-222E366F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Optimization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64BF44-A398-E892-D7B6-BDB56560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16" y="1835261"/>
            <a:ext cx="4974421" cy="23504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4F1E85B-4220-E70D-E4CA-D349553D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16" y="4371895"/>
            <a:ext cx="4656221" cy="15127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3787D7-5EBA-D077-3083-DC3441F3736D}"/>
              </a:ext>
            </a:extLst>
          </p:cNvPr>
          <p:cNvSpPr txBox="1"/>
          <p:nvPr/>
        </p:nvSpPr>
        <p:spPr>
          <a:xfrm>
            <a:off x="5861560" y="1835261"/>
            <a:ext cx="6012832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Tuner Search:</a:t>
            </a:r>
            <a:r>
              <a:rPr lang="en-US" dirty="0"/>
              <a:t> 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Ran the hyperparameter search using the scaled training data and validation data.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Retrieved the Best Model:</a:t>
            </a:r>
            <a:r>
              <a:rPr lang="en-US" dirty="0"/>
              <a:t> 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Extracted the best hyperparameters and loaded the best model found by the tuner.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Initial Evaluation:</a:t>
            </a:r>
            <a:r>
              <a:rPr lang="en-US" dirty="0"/>
              <a:t> 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Evaluated the best model on the test set to get a baseline performance.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Final Evaluation: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Trained the best model further for 100 epochs on the training data to refine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807839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995</Words>
  <Application>Microsoft Macintosh PowerPoint</Application>
  <PresentationFormat>Widescreen</PresentationFormat>
  <Paragraphs>86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Courier New</vt:lpstr>
      <vt:lpstr>Segoe UI</vt:lpstr>
      <vt:lpstr>Tw Cen MT</vt:lpstr>
      <vt:lpstr>Circuit</vt:lpstr>
      <vt:lpstr>Patient Hospital Readmission</vt:lpstr>
      <vt:lpstr>Project Description</vt:lpstr>
      <vt:lpstr>Data Used</vt:lpstr>
      <vt:lpstr>Research Questions</vt:lpstr>
      <vt:lpstr>Why This Matters?</vt:lpstr>
      <vt:lpstr>Benefits of Machine Learning Prediction</vt:lpstr>
      <vt:lpstr>Exploratory Data Analysis &amp; Feature Engineering</vt:lpstr>
      <vt:lpstr>Model Building and hyperparameter tuning</vt:lpstr>
      <vt:lpstr>Model Optimization</vt:lpstr>
      <vt:lpstr>Hospital Data Cleaning &amp; Geographical Feature Engineering</vt:lpstr>
      <vt:lpstr>How does hospital volume, as measured by the number of admissions and discharges, affect patient readmission rates?</vt:lpstr>
      <vt:lpstr>How do readmission rates vary across regions that could benefit from a predictive model to reduce readmissions in highest readmission rates areas?</vt:lpstr>
      <vt:lpstr>Which facilities have the highest readmission rates, where a readmission prediction model might have the greatest reduction in readmission rates and healthcare costs?</vt:lpstr>
      <vt:lpstr>U.S. Readmission Rates by Region: A Geographical Overview</vt:lpstr>
      <vt:lpstr>Conclusion</vt:lpstr>
      <vt:lpstr>Further Research and Optimization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Silvio Zabala</dc:creator>
  <cp:lastModifiedBy>Silvio Zabala</cp:lastModifiedBy>
  <cp:revision>5</cp:revision>
  <dcterms:created xsi:type="dcterms:W3CDTF">2025-03-26T00:09:48Z</dcterms:created>
  <dcterms:modified xsi:type="dcterms:W3CDTF">2025-03-27T23:09:12Z</dcterms:modified>
</cp:coreProperties>
</file>