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7" r:id="rId3"/>
    <p:sldId id="259" r:id="rId4"/>
    <p:sldId id="260" r:id="rId5"/>
    <p:sldId id="273" r:id="rId6"/>
    <p:sldId id="258" r:id="rId7"/>
    <p:sldId id="274" r:id="rId8"/>
    <p:sldId id="261" r:id="rId9"/>
    <p:sldId id="264" r:id="rId10"/>
    <p:sldId id="262" r:id="rId11"/>
    <p:sldId id="263"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32"/>
    <p:restoredTop sz="94640"/>
  </p:normalViewPr>
  <p:slideViewPr>
    <p:cSldViewPr snapToGrid="0">
      <p:cViewPr>
        <p:scale>
          <a:sx n="126" d="100"/>
          <a:sy n="126" d="100"/>
        </p:scale>
        <p:origin x="104"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A3DD8-0FB3-0D41-B551-B6D461067F98}" type="datetimeFigureOut">
              <a:rPr lang="en-US" smtClean="0"/>
              <a:t>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F0E27-5262-9941-8916-0B2883A4C75E}" type="slidenum">
              <a:rPr lang="en-US" smtClean="0"/>
              <a:t>‹#›</a:t>
            </a:fld>
            <a:endParaRPr lang="en-US"/>
          </a:p>
        </p:txBody>
      </p:sp>
    </p:spTree>
    <p:extLst>
      <p:ext uri="{BB962C8B-B14F-4D97-AF65-F5344CB8AC3E}">
        <p14:creationId xmlns:p14="http://schemas.microsoft.com/office/powerpoint/2010/main" val="874848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5</a:t>
            </a:fld>
            <a:endParaRPr lang="en-US"/>
          </a:p>
        </p:txBody>
      </p:sp>
    </p:spTree>
    <p:extLst>
      <p:ext uri="{BB962C8B-B14F-4D97-AF65-F5344CB8AC3E}">
        <p14:creationId xmlns:p14="http://schemas.microsoft.com/office/powerpoint/2010/main" val="42178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6</a:t>
            </a:fld>
            <a:endParaRPr lang="en-US"/>
          </a:p>
        </p:txBody>
      </p:sp>
    </p:spTree>
    <p:extLst>
      <p:ext uri="{BB962C8B-B14F-4D97-AF65-F5344CB8AC3E}">
        <p14:creationId xmlns:p14="http://schemas.microsoft.com/office/powerpoint/2010/main" val="882090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FFFFFF"/>
                </a:solidFill>
                <a:effectLst/>
                <a:latin typeface="Segoe UI" panose="020B0502040204020203" pitchFamily="34" charset="0"/>
              </a:rPr>
              <a:t>Age</a:t>
            </a:r>
            <a:r>
              <a:rPr lang="en-US" b="0" i="0" u="none" strike="noStrike" dirty="0">
                <a:solidFill>
                  <a:srgbClr val="FFFFFF"/>
                </a:solidFill>
                <a:effectLst/>
                <a:latin typeface="Segoe UI" panose="020B0502040204020203" pitchFamily="34" charset="0"/>
              </a:rPr>
              <a:t>: Claim charges tend to increase with age, as older individuals generally have higher healthcare needs.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FFFFFF"/>
                </a:solidFill>
                <a:effectLst/>
                <a:latin typeface="Segoe UI" panose="020B0502040204020203" pitchFamily="34" charset="0"/>
              </a:rPr>
              <a:t>Smoking Status</a:t>
            </a:r>
            <a:r>
              <a:rPr lang="en-US" b="0" i="0" u="none" strike="noStrike" dirty="0">
                <a:solidFill>
                  <a:srgbClr val="FFFFFF"/>
                </a:solidFill>
                <a:effectLst/>
                <a:latin typeface="Segoe UI" panose="020B0502040204020203" pitchFamily="34" charset="0"/>
              </a:rPr>
              <a:t>: Smokers across all regions typically incur higher claim charges across regions, but smokers claim charges vary across ages and there is no positive or negative correlation with smoking and age and claim charges. </a:t>
            </a:r>
          </a:p>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9</a:t>
            </a:fld>
            <a:endParaRPr lang="en-US"/>
          </a:p>
        </p:txBody>
      </p:sp>
    </p:spTree>
    <p:extLst>
      <p:ext uri="{BB962C8B-B14F-4D97-AF65-F5344CB8AC3E}">
        <p14:creationId xmlns:p14="http://schemas.microsoft.com/office/powerpoint/2010/main" val="3076978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F0E27-5262-9941-8916-0B2883A4C75E}" type="slidenum">
              <a:rPr lang="en-US" smtClean="0"/>
              <a:t>19</a:t>
            </a:fld>
            <a:endParaRPr lang="en-US"/>
          </a:p>
        </p:txBody>
      </p:sp>
    </p:spTree>
    <p:extLst>
      <p:ext uri="{BB962C8B-B14F-4D97-AF65-F5344CB8AC3E}">
        <p14:creationId xmlns:p14="http://schemas.microsoft.com/office/powerpoint/2010/main" val="225442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127.0.0.1:5500/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FD42-48CB-C812-2C99-61D627935F8B}"/>
              </a:ext>
            </a:extLst>
          </p:cNvPr>
          <p:cNvSpPr>
            <a:spLocks noGrp="1"/>
          </p:cNvSpPr>
          <p:nvPr>
            <p:ph type="ctrTitle"/>
          </p:nvPr>
        </p:nvSpPr>
        <p:spPr/>
        <p:txBody>
          <a:bodyPr/>
          <a:lstStyle/>
          <a:p>
            <a:r>
              <a:rPr lang="en-US" dirty="0"/>
              <a:t>Health Insurance Claims Analysis</a:t>
            </a:r>
          </a:p>
        </p:txBody>
      </p:sp>
      <p:sp>
        <p:nvSpPr>
          <p:cNvPr id="3" name="Subtitle 2">
            <a:extLst>
              <a:ext uri="{FF2B5EF4-FFF2-40B4-BE49-F238E27FC236}">
                <a16:creationId xmlns:a16="http://schemas.microsoft.com/office/drawing/2014/main" id="{E5D6AED8-8A80-D034-C17C-DCABDA50D127}"/>
              </a:ext>
            </a:extLst>
          </p:cNvPr>
          <p:cNvSpPr>
            <a:spLocks noGrp="1"/>
          </p:cNvSpPr>
          <p:nvPr>
            <p:ph type="subTitle" idx="1"/>
          </p:nvPr>
        </p:nvSpPr>
        <p:spPr/>
        <p:txBody>
          <a:bodyPr/>
          <a:lstStyle/>
          <a:p>
            <a:r>
              <a:rPr lang="en-US" dirty="0"/>
              <a:t>By: Silvio Zabala</a:t>
            </a:r>
          </a:p>
        </p:txBody>
      </p:sp>
    </p:spTree>
    <p:extLst>
      <p:ext uri="{BB962C8B-B14F-4D97-AF65-F5344CB8AC3E}">
        <p14:creationId xmlns:p14="http://schemas.microsoft.com/office/powerpoint/2010/main" val="191390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54F02EB-91E3-7B15-5334-709D7769E7C7}"/>
              </a:ext>
            </a:extLst>
          </p:cNvPr>
          <p:cNvSpPr>
            <a:spLocks noGrp="1"/>
          </p:cNvSpPr>
          <p:nvPr>
            <p:ph type="title"/>
          </p:nvPr>
        </p:nvSpPr>
        <p:spPr>
          <a:xfrm>
            <a:off x="8036041" y="618518"/>
            <a:ext cx="3281003" cy="1478570"/>
          </a:xfrm>
        </p:spPr>
        <p:txBody>
          <a:bodyPr anchor="b">
            <a:normAutofit/>
          </a:bodyPr>
          <a:lstStyle/>
          <a:p>
            <a:r>
              <a:rPr lang="en-US" sz="2400">
                <a:solidFill>
                  <a:srgbClr val="FFFFFF"/>
                </a:solidFill>
              </a:rPr>
              <a:t>How do claim charges vary by demographic factors?</a:t>
            </a:r>
          </a:p>
        </p:txBody>
      </p:sp>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people&#10;&#10;AI-generated content may be incorrect.">
            <a:extLst>
              <a:ext uri="{FF2B5EF4-FFF2-40B4-BE49-F238E27FC236}">
                <a16:creationId xmlns:a16="http://schemas.microsoft.com/office/drawing/2014/main" id="{12A53A40-CE44-2A1A-1542-426A3AA5F7B8}"/>
              </a:ext>
            </a:extLst>
          </p:cNvPr>
          <p:cNvPicPr>
            <a:picLocks noChangeAspect="1"/>
          </p:cNvPicPr>
          <p:nvPr/>
        </p:nvPicPr>
        <p:blipFill>
          <a:blip r:embed="rId3"/>
          <a:stretch>
            <a:fillRect/>
          </a:stretch>
        </p:blipFill>
        <p:spPr>
          <a:xfrm>
            <a:off x="1202908" y="1137621"/>
            <a:ext cx="5944541" cy="4577297"/>
          </a:xfrm>
          <a:prstGeom prst="rect">
            <a:avLst/>
          </a:prstGeom>
        </p:spPr>
      </p:pic>
      <p:sp>
        <p:nvSpPr>
          <p:cNvPr id="8" name="Content Placeholder 7">
            <a:extLst>
              <a:ext uri="{FF2B5EF4-FFF2-40B4-BE49-F238E27FC236}">
                <a16:creationId xmlns:a16="http://schemas.microsoft.com/office/drawing/2014/main" id="{344A73DC-BA09-2336-C4FB-85BA8DC753DB}"/>
              </a:ext>
            </a:extLst>
          </p:cNvPr>
          <p:cNvSpPr>
            <a:spLocks noGrp="1"/>
          </p:cNvSpPr>
          <p:nvPr>
            <p:ph idx="1"/>
          </p:nvPr>
        </p:nvSpPr>
        <p:spPr>
          <a:xfrm>
            <a:off x="8036041" y="2249487"/>
            <a:ext cx="3281004" cy="3541714"/>
          </a:xfrm>
        </p:spPr>
        <p:txBody>
          <a:bodyPr>
            <a:normAutofit/>
          </a:bodyPr>
          <a:lstStyle/>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Age</a:t>
            </a:r>
            <a:r>
              <a:rPr lang="en-US" sz="1400" b="0" i="0" u="none" strike="noStrike" dirty="0">
                <a:solidFill>
                  <a:srgbClr val="FFFFFF"/>
                </a:solidFill>
                <a:effectLst/>
                <a:latin typeface="Segoe UI" panose="020B0502040204020203" pitchFamily="34" charset="0"/>
              </a:rPr>
              <a:t>: There is a positive correlation with age and claim charges. </a:t>
            </a:r>
          </a:p>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Sex</a:t>
            </a:r>
            <a:r>
              <a:rPr lang="en-US" sz="1400" b="0" i="0" u="none" strike="noStrike" dirty="0">
                <a:solidFill>
                  <a:srgbClr val="FFFFFF"/>
                </a:solidFill>
                <a:effectLst/>
                <a:latin typeface="Segoe UI" panose="020B0502040204020203" pitchFamily="34" charset="0"/>
              </a:rPr>
              <a:t>: There are noticeable differences in claim charges between males and females on this graph as well. </a:t>
            </a:r>
          </a:p>
        </p:txBody>
      </p:sp>
    </p:spTree>
    <p:extLst>
      <p:ext uri="{BB962C8B-B14F-4D97-AF65-F5344CB8AC3E}">
        <p14:creationId xmlns:p14="http://schemas.microsoft.com/office/powerpoint/2010/main" val="421652777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1D8260-548C-7506-201E-66223D1A89B7}"/>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How do claim charges vary by demographic factors?</a:t>
            </a:r>
          </a:p>
        </p:txBody>
      </p:sp>
      <p:sp>
        <p:nvSpPr>
          <p:cNvPr id="8" name="Content Placeholder 7">
            <a:extLst>
              <a:ext uri="{FF2B5EF4-FFF2-40B4-BE49-F238E27FC236}">
                <a16:creationId xmlns:a16="http://schemas.microsoft.com/office/drawing/2014/main" id="{2A92F255-F579-E1BA-61DD-6404C37C2AB1}"/>
              </a:ext>
            </a:extLst>
          </p:cNvPr>
          <p:cNvSpPr>
            <a:spLocks noGrp="1"/>
          </p:cNvSpPr>
          <p:nvPr>
            <p:ph idx="1"/>
          </p:nvPr>
        </p:nvSpPr>
        <p:spPr>
          <a:xfrm>
            <a:off x="844620" y="2249487"/>
            <a:ext cx="2862444" cy="3957302"/>
          </a:xfrm>
        </p:spPr>
        <p:txBody>
          <a:bodyPr>
            <a:normAutofit lnSpcReduction="10000"/>
          </a:body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BMI</a:t>
            </a:r>
            <a:r>
              <a:rPr lang="en-US" sz="1100" b="0" i="0" u="none" strike="noStrike" dirty="0">
                <a:solidFill>
                  <a:srgbClr val="FFFFFF"/>
                </a:solidFill>
                <a:effectLst/>
                <a:latin typeface="Segoe UI" panose="020B0502040204020203" pitchFamily="34" charset="0"/>
              </a:rPr>
              <a:t>: Higher BMI categories are associated with higher claim charges. This is likely due to the increased risk of health complications in individuals with higher BMI.</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Region</a:t>
            </a:r>
            <a:r>
              <a:rPr lang="en-US" sz="1100" b="0" i="0" u="none" strike="noStrike" dirty="0">
                <a:solidFill>
                  <a:srgbClr val="FFFFFF"/>
                </a:solidFill>
                <a:effectLst/>
                <a:latin typeface="Segoe UI" panose="020B0502040204020203" pitchFamily="34" charset="0"/>
              </a:rPr>
              <a:t>: Claim charges vary significantly by region. Factors such as local healthcare costs, availability of services, and regional health trends may influence these variations.</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Sex</a:t>
            </a:r>
            <a:r>
              <a:rPr lang="en-US" sz="1100" b="0" i="0" u="none" strike="noStrike" dirty="0">
                <a:solidFill>
                  <a:srgbClr val="FFFFFF"/>
                </a:solidFill>
                <a:effectLst/>
                <a:latin typeface="Segoe UI" panose="020B0502040204020203" pitchFamily="34" charset="0"/>
              </a:rPr>
              <a:t>: There are noticeable differences in claim charges between males and females. </a:t>
            </a:r>
          </a:p>
          <a:p>
            <a:pPr algn="l">
              <a:buFont typeface="Arial" panose="020B0604020202020204" pitchFamily="34" charset="0"/>
              <a:buChar char="•"/>
            </a:pPr>
            <a:r>
              <a:rPr lang="en-US" sz="1100" b="1" dirty="0">
                <a:solidFill>
                  <a:srgbClr val="FFFFFF"/>
                </a:solidFill>
                <a:latin typeface="Segoe UI" panose="020B0502040204020203" pitchFamily="34" charset="0"/>
                <a:cs typeface="Segoe UI" panose="020B0502040204020203" pitchFamily="34" charset="0"/>
              </a:rPr>
              <a:t>Outlier</a:t>
            </a:r>
            <a:r>
              <a:rPr lang="en-US" sz="1100" dirty="0">
                <a:solidFill>
                  <a:srgbClr val="FFFFFF"/>
                </a:solidFill>
                <a:latin typeface="Segoe UI" panose="020B0502040204020203" pitchFamily="34" charset="0"/>
                <a:cs typeface="Segoe UI" panose="020B0502040204020203" pitchFamily="34" charset="0"/>
              </a:rPr>
              <a:t>: Underweight people in the southwest region have a lower average claim charges and generally the same average charges for both male and females. </a:t>
            </a:r>
          </a:p>
          <a:p>
            <a:pPr algn="l">
              <a:buFont typeface="Arial" panose="020B0604020202020204" pitchFamily="34" charset="0"/>
              <a:buChar char="•"/>
            </a:pPr>
            <a:endParaRPr lang="en-US" sz="1400" dirty="0">
              <a:solidFill>
                <a:srgbClr val="FFFFFF"/>
              </a:solidFill>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4" name="Content Placeholder 3" descr="A graph of blue and orange bars&#10;&#10;AI-generated content may be incorrect.">
            <a:extLst>
              <a:ext uri="{FF2B5EF4-FFF2-40B4-BE49-F238E27FC236}">
                <a16:creationId xmlns:a16="http://schemas.microsoft.com/office/drawing/2014/main" id="{4A0CC91D-28BF-8C72-D1D0-7B17CEF00754}"/>
              </a:ext>
            </a:extLst>
          </p:cNvPr>
          <p:cNvPicPr>
            <a:picLocks noChangeAspect="1"/>
          </p:cNvPicPr>
          <p:nvPr/>
        </p:nvPicPr>
        <p:blipFill>
          <a:blip r:embed="rId3"/>
          <a:stretch>
            <a:fillRect/>
          </a:stretch>
        </p:blipFill>
        <p:spPr>
          <a:xfrm>
            <a:off x="4711778" y="1270875"/>
            <a:ext cx="6844045" cy="4311746"/>
          </a:xfrm>
          <a:prstGeom prst="rect">
            <a:avLst/>
          </a:prstGeom>
        </p:spPr>
      </p:pic>
    </p:spTree>
    <p:extLst>
      <p:ext uri="{BB962C8B-B14F-4D97-AF65-F5344CB8AC3E}">
        <p14:creationId xmlns:p14="http://schemas.microsoft.com/office/powerpoint/2010/main" val="406650905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A4905FB-41F4-6E17-33C3-3B24BF84D912}"/>
              </a:ext>
            </a:extLst>
          </p:cNvPr>
          <p:cNvSpPr>
            <a:spLocks noGrp="1"/>
          </p:cNvSpPr>
          <p:nvPr>
            <p:ph type="title"/>
          </p:nvPr>
        </p:nvSpPr>
        <p:spPr>
          <a:xfrm>
            <a:off x="855266" y="618518"/>
            <a:ext cx="2851417" cy="1478570"/>
          </a:xfrm>
        </p:spPr>
        <p:txBody>
          <a:bodyPr>
            <a:normAutofit/>
          </a:bodyPr>
          <a:lstStyle/>
          <a:p>
            <a:r>
              <a:rPr lang="en-US" sz="1500" dirty="0">
                <a:solidFill>
                  <a:srgbClr val="FFFFFF"/>
                </a:solidFill>
              </a:rPr>
              <a:t>Which states or regions have the highest claim charges and denial rates, and how do they compare across regions?</a:t>
            </a:r>
          </a:p>
        </p:txBody>
      </p:sp>
      <p:sp>
        <p:nvSpPr>
          <p:cNvPr id="9" name="Content Placeholder 8">
            <a:extLst>
              <a:ext uri="{FF2B5EF4-FFF2-40B4-BE49-F238E27FC236}">
                <a16:creationId xmlns:a16="http://schemas.microsoft.com/office/drawing/2014/main" id="{712BF329-B5A6-5C07-F6DF-813543EE7016}"/>
              </a:ext>
            </a:extLst>
          </p:cNvPr>
          <p:cNvSpPr>
            <a:spLocks noGrp="1"/>
          </p:cNvSpPr>
          <p:nvPr>
            <p:ph idx="1"/>
          </p:nvPr>
        </p:nvSpPr>
        <p:spPr>
          <a:xfrm>
            <a:off x="844620" y="2249487"/>
            <a:ext cx="2862444" cy="3957302"/>
          </a:xfrm>
        </p:spPr>
        <p:txBody>
          <a:bodyPr>
            <a:normAutofit/>
          </a:body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Top 10 States with Highest Denial Rates: </a:t>
            </a:r>
          </a:p>
          <a:p>
            <a:pPr algn="ctr">
              <a:buFont typeface="+mj-lt"/>
              <a:buAutoNum type="arabicPeriod"/>
            </a:pPr>
            <a:r>
              <a:rPr lang="en-US" sz="1100" b="0" i="0" u="none" strike="noStrike" dirty="0">
                <a:solidFill>
                  <a:srgbClr val="FFFFFF"/>
                </a:solidFill>
                <a:effectLst/>
                <a:latin typeface="Segoe UI" panose="020B0502040204020203" pitchFamily="34" charset="0"/>
              </a:rPr>
              <a:t>Michigan</a:t>
            </a:r>
          </a:p>
          <a:p>
            <a:pPr algn="ctr">
              <a:buFont typeface="+mj-lt"/>
              <a:buAutoNum type="arabicPeriod"/>
            </a:pPr>
            <a:r>
              <a:rPr lang="en-US" sz="1100" dirty="0">
                <a:solidFill>
                  <a:srgbClr val="FFFFFF"/>
                </a:solidFill>
                <a:latin typeface="Segoe UI" panose="020B0502040204020203" pitchFamily="34" charset="0"/>
              </a:rPr>
              <a:t>South Carolina</a:t>
            </a:r>
          </a:p>
          <a:p>
            <a:pPr algn="ctr">
              <a:buFont typeface="+mj-lt"/>
              <a:buAutoNum type="arabicPeriod"/>
            </a:pPr>
            <a:r>
              <a:rPr lang="en-US" sz="1100" b="0" i="0" u="none" strike="noStrike" dirty="0">
                <a:solidFill>
                  <a:srgbClr val="FFFFFF"/>
                </a:solidFill>
                <a:effectLst/>
                <a:latin typeface="Segoe UI" panose="020B0502040204020203" pitchFamily="34" charset="0"/>
              </a:rPr>
              <a:t>Illinois</a:t>
            </a:r>
          </a:p>
          <a:p>
            <a:pPr algn="ctr">
              <a:buFont typeface="+mj-lt"/>
              <a:buAutoNum type="arabicPeriod"/>
            </a:pPr>
            <a:r>
              <a:rPr lang="en-US" sz="1100" dirty="0">
                <a:solidFill>
                  <a:srgbClr val="FFFFFF"/>
                </a:solidFill>
                <a:latin typeface="Segoe UI" panose="020B0502040204020203" pitchFamily="34" charset="0"/>
              </a:rPr>
              <a:t>North Carolina</a:t>
            </a:r>
          </a:p>
          <a:p>
            <a:pPr algn="ctr">
              <a:buFont typeface="+mj-lt"/>
              <a:buAutoNum type="arabicPeriod"/>
            </a:pPr>
            <a:r>
              <a:rPr lang="en-US" sz="1100" b="0" i="0" u="none" strike="noStrike" dirty="0">
                <a:solidFill>
                  <a:srgbClr val="FFFFFF"/>
                </a:solidFill>
                <a:effectLst/>
                <a:latin typeface="Segoe UI" panose="020B0502040204020203" pitchFamily="34" charset="0"/>
              </a:rPr>
              <a:t>Tennessee</a:t>
            </a:r>
          </a:p>
          <a:p>
            <a:pPr algn="ctr">
              <a:buFont typeface="+mj-lt"/>
              <a:buAutoNum type="arabicPeriod"/>
            </a:pPr>
            <a:r>
              <a:rPr lang="en-US" sz="1100" dirty="0">
                <a:solidFill>
                  <a:srgbClr val="FFFFFF"/>
                </a:solidFill>
                <a:latin typeface="Segoe UI" panose="020B0502040204020203" pitchFamily="34" charset="0"/>
              </a:rPr>
              <a:t>Texas</a:t>
            </a:r>
          </a:p>
          <a:p>
            <a:pPr algn="ctr">
              <a:buFont typeface="+mj-lt"/>
              <a:buAutoNum type="arabicPeriod"/>
            </a:pPr>
            <a:r>
              <a:rPr lang="en-US" sz="1100" b="0" i="0" u="none" strike="noStrike" dirty="0">
                <a:solidFill>
                  <a:srgbClr val="FFFFFF"/>
                </a:solidFill>
                <a:effectLst/>
                <a:latin typeface="Segoe UI" panose="020B0502040204020203" pitchFamily="34" charset="0"/>
              </a:rPr>
              <a:t>Virginia</a:t>
            </a:r>
          </a:p>
          <a:p>
            <a:pPr algn="ctr">
              <a:buFont typeface="+mj-lt"/>
              <a:buAutoNum type="arabicPeriod"/>
            </a:pPr>
            <a:r>
              <a:rPr lang="en-US" sz="1100" b="0" i="0" u="none" strike="noStrike" dirty="0">
                <a:solidFill>
                  <a:srgbClr val="FFFFFF"/>
                </a:solidFill>
                <a:effectLst/>
                <a:latin typeface="Segoe UI" panose="020B0502040204020203" pitchFamily="34" charset="0"/>
              </a:rPr>
              <a:t>Mississippi</a:t>
            </a:r>
          </a:p>
          <a:p>
            <a:pPr algn="ctr">
              <a:buFont typeface="+mj-lt"/>
              <a:buAutoNum type="arabicPeriod"/>
            </a:pPr>
            <a:r>
              <a:rPr lang="en-US" sz="1100" dirty="0">
                <a:solidFill>
                  <a:srgbClr val="FFFFFF"/>
                </a:solidFill>
                <a:latin typeface="Segoe UI" panose="020B0502040204020203" pitchFamily="34" charset="0"/>
              </a:rPr>
              <a:t>Ohio</a:t>
            </a:r>
          </a:p>
          <a:p>
            <a:pPr algn="ctr">
              <a:buFont typeface="+mj-lt"/>
              <a:buAutoNum type="arabicPeriod"/>
            </a:pPr>
            <a:r>
              <a:rPr lang="en-US" sz="1100" b="0" i="0" u="none" strike="noStrike" dirty="0">
                <a:solidFill>
                  <a:srgbClr val="FFFFFF"/>
                </a:solidFill>
                <a:effectLst/>
                <a:latin typeface="Segoe UI" panose="020B0502040204020203" pitchFamily="34" charset="0"/>
              </a:rPr>
              <a:t>Florida</a:t>
            </a:r>
          </a:p>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Content Placeholder 4" descr="A graph of the states with the highest denominated rate&#10;&#10;AI-generated content may be incorrect.">
            <a:extLst>
              <a:ext uri="{FF2B5EF4-FFF2-40B4-BE49-F238E27FC236}">
                <a16:creationId xmlns:a16="http://schemas.microsoft.com/office/drawing/2014/main" id="{3D83677E-1CFD-AB37-9EDD-DED47F4AE26E}"/>
              </a:ext>
            </a:extLst>
          </p:cNvPr>
          <p:cNvPicPr>
            <a:picLocks noChangeAspect="1"/>
          </p:cNvPicPr>
          <p:nvPr/>
        </p:nvPicPr>
        <p:blipFill>
          <a:blip r:embed="rId3"/>
          <a:stretch>
            <a:fillRect/>
          </a:stretch>
        </p:blipFill>
        <p:spPr>
          <a:xfrm>
            <a:off x="4711778" y="1176768"/>
            <a:ext cx="6844045" cy="4499959"/>
          </a:xfrm>
          <a:prstGeom prst="rect">
            <a:avLst/>
          </a:prstGeom>
        </p:spPr>
      </p:pic>
    </p:spTree>
    <p:extLst>
      <p:ext uri="{BB962C8B-B14F-4D97-AF65-F5344CB8AC3E}">
        <p14:creationId xmlns:p14="http://schemas.microsoft.com/office/powerpoint/2010/main" val="79699062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1"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2"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3"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8"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 name="Group 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88"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98"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2458295-6EAB-BBEC-2922-7959D29D7C28}"/>
              </a:ext>
            </a:extLst>
          </p:cNvPr>
          <p:cNvSpPr>
            <a:spLocks noGrp="1"/>
          </p:cNvSpPr>
          <p:nvPr>
            <p:ph type="title"/>
          </p:nvPr>
        </p:nvSpPr>
        <p:spPr>
          <a:xfrm>
            <a:off x="8036041" y="618518"/>
            <a:ext cx="3281003" cy="1478570"/>
          </a:xfrm>
        </p:spPr>
        <p:txBody>
          <a:bodyPr anchor="b">
            <a:normAutofit/>
          </a:bodyPr>
          <a:lstStyle/>
          <a:p>
            <a:r>
              <a:rPr lang="en-US" sz="1800" dirty="0">
                <a:solidFill>
                  <a:srgbClr val="FFFFFF"/>
                </a:solidFill>
              </a:rPr>
              <a:t>Which states or regions have the highest claim charges and denial rates, and how do they compare across regions?</a:t>
            </a:r>
          </a:p>
        </p:txBody>
      </p:sp>
      <p:sp useBgFill="1">
        <p:nvSpPr>
          <p:cNvPr id="9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blue bars&#10;&#10;AI-generated content may be incorrect.">
            <a:extLst>
              <a:ext uri="{FF2B5EF4-FFF2-40B4-BE49-F238E27FC236}">
                <a16:creationId xmlns:a16="http://schemas.microsoft.com/office/drawing/2014/main" id="{BAD233DE-D187-43CE-8C4B-8379BC335355}"/>
              </a:ext>
            </a:extLst>
          </p:cNvPr>
          <p:cNvPicPr>
            <a:picLocks noChangeAspect="1"/>
          </p:cNvPicPr>
          <p:nvPr/>
        </p:nvPicPr>
        <p:blipFill>
          <a:blip r:embed="rId3"/>
          <a:stretch>
            <a:fillRect/>
          </a:stretch>
        </p:blipFill>
        <p:spPr>
          <a:xfrm>
            <a:off x="1118988" y="1309858"/>
            <a:ext cx="6112382" cy="4232822"/>
          </a:xfrm>
          <a:prstGeom prst="rect">
            <a:avLst/>
          </a:prstGeom>
        </p:spPr>
      </p:pic>
      <p:sp>
        <p:nvSpPr>
          <p:cNvPr id="100" name="Content Placeholder 8">
            <a:extLst>
              <a:ext uri="{FF2B5EF4-FFF2-40B4-BE49-F238E27FC236}">
                <a16:creationId xmlns:a16="http://schemas.microsoft.com/office/drawing/2014/main" id="{2B76E5D7-CC05-E5C5-7531-A901ED2E258B}"/>
              </a:ext>
            </a:extLst>
          </p:cNvPr>
          <p:cNvSpPr>
            <a:spLocks noGrp="1"/>
          </p:cNvSpPr>
          <p:nvPr>
            <p:ph idx="1"/>
          </p:nvPr>
        </p:nvSpPr>
        <p:spPr>
          <a:xfrm>
            <a:off x="8036041" y="2249487"/>
            <a:ext cx="3281004" cy="3541714"/>
          </a:xfrm>
        </p:spPr>
        <p:txBody>
          <a:bodyPr>
            <a:normAutofit fontScale="85000" lnSpcReduction="20000"/>
          </a:bodyPr>
          <a:lstStyle/>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States and Regions with Highest Denial Rates</a:t>
            </a:r>
            <a:r>
              <a:rPr lang="en-US" sz="1400" b="0" i="0" u="none" strike="noStrike" dirty="0">
                <a:solidFill>
                  <a:srgbClr val="FFFFFF"/>
                </a:solidFill>
                <a:effectLst/>
                <a:latin typeface="Segoe UI" panose="020B0502040204020203" pitchFamily="34" charset="0"/>
              </a:rPr>
              <a:t>: Certain states or regions have notably higher denial rates. These states and regions are likely to have stricter claim approval processes. The denial rates can als</a:t>
            </a:r>
            <a:r>
              <a:rPr lang="en-US" sz="1400" dirty="0">
                <a:solidFill>
                  <a:srgbClr val="FFFFFF"/>
                </a:solidFill>
                <a:latin typeface="Segoe UI" panose="020B0502040204020203" pitchFamily="34" charset="0"/>
              </a:rPr>
              <a:t>o be driven by specific health insurance carriers. </a:t>
            </a:r>
            <a:endParaRPr lang="en-US" sz="1400" b="0" i="0" u="none" strike="noStrike" dirty="0">
              <a:solidFill>
                <a:srgbClr val="FFFFFF"/>
              </a:solidFill>
              <a:effectLst/>
              <a:latin typeface="Segoe UI" panose="020B0502040204020203" pitchFamily="34" charset="0"/>
            </a:endParaRPr>
          </a:p>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Comparison Across Regions</a:t>
            </a:r>
            <a:r>
              <a:rPr lang="en-US" sz="1400" b="0" i="0" u="none" strike="noStrike" dirty="0">
                <a:solidFill>
                  <a:srgbClr val="FFFFFF"/>
                </a:solidFill>
                <a:effectLst/>
                <a:latin typeface="Segoe UI" panose="020B0502040204020203" pitchFamily="34" charset="0"/>
              </a:rPr>
              <a:t>: The comparison across regions shows significant variations in denial rates. </a:t>
            </a:r>
          </a:p>
          <a:p>
            <a:r>
              <a:rPr lang="en-US" sz="1800" dirty="0">
                <a:solidFill>
                  <a:srgbClr val="FFFFFF"/>
                </a:solidFill>
              </a:rPr>
              <a:t>Outlier: The northwest states tend to have a lower denial rate than any other region. </a:t>
            </a:r>
          </a:p>
          <a:p>
            <a:r>
              <a:rPr lang="en-US" sz="1800" dirty="0">
                <a:solidFill>
                  <a:srgbClr val="FFFFFF"/>
                </a:solidFill>
              </a:rPr>
              <a:t>Northwest States includes WA, OR, ID, MT, WY, MN, ND, SD and NE.</a:t>
            </a:r>
          </a:p>
        </p:txBody>
      </p:sp>
    </p:spTree>
    <p:extLst>
      <p:ext uri="{BB962C8B-B14F-4D97-AF65-F5344CB8AC3E}">
        <p14:creationId xmlns:p14="http://schemas.microsoft.com/office/powerpoint/2010/main" val="224755335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839C-DF7A-7D7D-45E8-BF3DBA0BCF47}"/>
              </a:ext>
            </a:extLst>
          </p:cNvPr>
          <p:cNvSpPr>
            <a:spLocks noGrp="1"/>
          </p:cNvSpPr>
          <p:nvPr>
            <p:ph type="title"/>
          </p:nvPr>
        </p:nvSpPr>
        <p:spPr/>
        <p:txBody>
          <a:bodyPr>
            <a:normAutofit fontScale="90000"/>
          </a:bodyPr>
          <a:lstStyle/>
          <a:p>
            <a:r>
              <a:rPr lang="en-US" sz="3600" dirty="0">
                <a:solidFill>
                  <a:srgbClr val="FFFFFF"/>
                </a:solidFill>
              </a:rPr>
              <a:t>Which states or regions have the highest claim charges and denial rates, and how do they compare across regions?</a:t>
            </a:r>
            <a:endParaRPr lang="en-US" dirty="0"/>
          </a:p>
        </p:txBody>
      </p:sp>
      <p:pic>
        <p:nvPicPr>
          <p:cNvPr id="5" name="Content Placeholder 4" descr="A graph of blue rectangular bars&#10;&#10;AI-generated content may be incorrect.">
            <a:extLst>
              <a:ext uri="{FF2B5EF4-FFF2-40B4-BE49-F238E27FC236}">
                <a16:creationId xmlns:a16="http://schemas.microsoft.com/office/drawing/2014/main" id="{1BF73AB9-F662-815F-4C09-E532BB490A43}"/>
              </a:ext>
            </a:extLst>
          </p:cNvPr>
          <p:cNvPicPr>
            <a:picLocks noGrp="1" noChangeAspect="1"/>
          </p:cNvPicPr>
          <p:nvPr>
            <p:ph idx="1"/>
          </p:nvPr>
        </p:nvPicPr>
        <p:blipFill>
          <a:blip r:embed="rId2"/>
          <a:stretch>
            <a:fillRect/>
          </a:stretch>
        </p:blipFill>
        <p:spPr>
          <a:xfrm>
            <a:off x="2932139" y="2013759"/>
            <a:ext cx="6327722" cy="4305761"/>
          </a:xfrm>
        </p:spPr>
      </p:pic>
      <p:sp>
        <p:nvSpPr>
          <p:cNvPr id="8" name="Content Placeholder 8">
            <a:extLst>
              <a:ext uri="{FF2B5EF4-FFF2-40B4-BE49-F238E27FC236}">
                <a16:creationId xmlns:a16="http://schemas.microsoft.com/office/drawing/2014/main" id="{63A84C0C-63E3-79BD-E3E9-92D952D7B477}"/>
              </a:ext>
            </a:extLst>
          </p:cNvPr>
          <p:cNvSpPr txBox="1">
            <a:spLocks/>
          </p:cNvSpPr>
          <p:nvPr/>
        </p:nvSpPr>
        <p:spPr>
          <a:xfrm>
            <a:off x="9259861" y="2013759"/>
            <a:ext cx="2932139" cy="35437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Regions with Highest Claim Charges</a:t>
            </a:r>
            <a:r>
              <a:rPr lang="en-US" sz="1100" b="0" i="0" u="none" strike="noStrike" dirty="0">
                <a:solidFill>
                  <a:srgbClr val="FFFFFF"/>
                </a:solidFill>
                <a:effectLst/>
                <a:latin typeface="Segoe UI" panose="020B0502040204020203" pitchFamily="34" charset="0"/>
              </a:rPr>
              <a:t>: Certain regions have notably higher claim charges. These states are likely to have higher healthcare costs.</a:t>
            </a:r>
          </a:p>
          <a:p>
            <a:pPr algn="l">
              <a:buFont typeface="Arial" panose="020B0604020202020204" pitchFamily="34" charset="0"/>
              <a:buChar char="•"/>
            </a:pPr>
            <a:r>
              <a:rPr lang="en-US" sz="1100" b="0" i="0" u="none" strike="noStrike" dirty="0">
                <a:solidFill>
                  <a:srgbClr val="FFFFFF"/>
                </a:solidFill>
                <a:effectLst/>
                <a:latin typeface="Segoe UI" panose="020B0502040204020203" pitchFamily="34" charset="0"/>
              </a:rPr>
              <a:t> </a:t>
            </a:r>
            <a:r>
              <a:rPr lang="en-US" sz="1100" b="1" i="0" u="none" strike="noStrike" dirty="0">
                <a:solidFill>
                  <a:srgbClr val="FFFFFF"/>
                </a:solidFill>
                <a:effectLst/>
                <a:latin typeface="Segoe UI" panose="020B0502040204020203" pitchFamily="34" charset="0"/>
              </a:rPr>
              <a:t>Comparison Across Regions</a:t>
            </a:r>
            <a:r>
              <a:rPr lang="en-US" sz="1100" b="0" i="0" u="none" strike="noStrike" dirty="0">
                <a:solidFill>
                  <a:srgbClr val="FFFFFF"/>
                </a:solidFill>
                <a:effectLst/>
                <a:latin typeface="Segoe UI" panose="020B0502040204020203" pitchFamily="34" charset="0"/>
              </a:rPr>
              <a:t>: The southeast region </a:t>
            </a:r>
            <a:r>
              <a:rPr lang="en-US" sz="1100" dirty="0">
                <a:solidFill>
                  <a:srgbClr val="FFFFFF"/>
                </a:solidFill>
                <a:latin typeface="Segoe UI" panose="020B0502040204020203" pitchFamily="34" charset="0"/>
              </a:rPr>
              <a:t>has the highest claim charges compared to the rest of the regions, and this is likely due to higher healthcare cost, availability of services and healthcare trends. </a:t>
            </a:r>
          </a:p>
          <a:p>
            <a:pPr algn="l">
              <a:buFont typeface="Arial" panose="020B0604020202020204" pitchFamily="34" charset="0"/>
              <a:buChar char="•"/>
            </a:pPr>
            <a:r>
              <a:rPr lang="en-US" sz="1100" b="0" i="0" u="none" strike="noStrike" dirty="0">
                <a:solidFill>
                  <a:srgbClr val="FFFFFF"/>
                </a:solidFill>
                <a:effectLst/>
                <a:latin typeface="Segoe UI" panose="020B0502040204020203" pitchFamily="34" charset="0"/>
              </a:rPr>
              <a:t>Southeast regions includes DE, MD, WV, VA, KY, NC, SC, TN, GA, FL, AL, MS, AR and LA.</a:t>
            </a:r>
          </a:p>
        </p:txBody>
      </p:sp>
    </p:spTree>
    <p:extLst>
      <p:ext uri="{BB962C8B-B14F-4D97-AF65-F5344CB8AC3E}">
        <p14:creationId xmlns:p14="http://schemas.microsoft.com/office/powerpoint/2010/main" val="338043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994E-3C8E-C0E9-765F-51766E66FDC2}"/>
              </a:ext>
            </a:extLst>
          </p:cNvPr>
          <p:cNvSpPr>
            <a:spLocks noGrp="1"/>
          </p:cNvSpPr>
          <p:nvPr>
            <p:ph type="title"/>
          </p:nvPr>
        </p:nvSpPr>
        <p:spPr/>
        <p:txBody>
          <a:bodyPr>
            <a:normAutofit fontScale="90000"/>
          </a:bodyPr>
          <a:lstStyle/>
          <a:p>
            <a:r>
              <a:rPr lang="en-US" sz="3600" dirty="0">
                <a:solidFill>
                  <a:srgbClr val="FFFFFF"/>
                </a:solidFill>
              </a:rPr>
              <a:t>Which states or regions have the highest claim charges and denial rates, and how do they compare across regions?</a:t>
            </a:r>
            <a:endParaRPr lang="en-US" dirty="0"/>
          </a:p>
        </p:txBody>
      </p:sp>
      <p:pic>
        <p:nvPicPr>
          <p:cNvPr id="5" name="Content Placeholder 4" descr="A graph showing a number of charges&#10;&#10;AI-generated content may be incorrect.">
            <a:extLst>
              <a:ext uri="{FF2B5EF4-FFF2-40B4-BE49-F238E27FC236}">
                <a16:creationId xmlns:a16="http://schemas.microsoft.com/office/drawing/2014/main" id="{E0903A27-21E4-8902-19C7-0AFF7438BCA3}"/>
              </a:ext>
            </a:extLst>
          </p:cNvPr>
          <p:cNvPicPr>
            <a:picLocks noGrp="1" noChangeAspect="1"/>
          </p:cNvPicPr>
          <p:nvPr>
            <p:ph idx="1"/>
          </p:nvPr>
        </p:nvPicPr>
        <p:blipFill>
          <a:blip r:embed="rId2"/>
          <a:stretch>
            <a:fillRect/>
          </a:stretch>
        </p:blipFill>
        <p:spPr>
          <a:xfrm>
            <a:off x="3776437" y="2249488"/>
            <a:ext cx="4635952" cy="3541712"/>
          </a:xfrm>
        </p:spPr>
      </p:pic>
      <p:sp>
        <p:nvSpPr>
          <p:cNvPr id="6" name="Content Placeholder 8">
            <a:extLst>
              <a:ext uri="{FF2B5EF4-FFF2-40B4-BE49-F238E27FC236}">
                <a16:creationId xmlns:a16="http://schemas.microsoft.com/office/drawing/2014/main" id="{30C45C48-E0E7-D6EA-AFDF-04D7475B85BD}"/>
              </a:ext>
            </a:extLst>
          </p:cNvPr>
          <p:cNvSpPr txBox="1">
            <a:spLocks/>
          </p:cNvSpPr>
          <p:nvPr/>
        </p:nvSpPr>
        <p:spPr>
          <a:xfrm>
            <a:off x="8873781" y="2176319"/>
            <a:ext cx="2932139" cy="35437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buFont typeface="Arial" panose="020B0604020202020204" pitchFamily="34" charset="0"/>
              <a:buChar char="•"/>
            </a:pPr>
            <a:r>
              <a:rPr lang="en-US" sz="1400" b="1" i="0" u="none" strike="noStrike" dirty="0">
                <a:solidFill>
                  <a:srgbClr val="FFFFFF"/>
                </a:solidFill>
                <a:effectLst/>
                <a:latin typeface="Segoe UI" panose="020B0502040204020203" pitchFamily="34" charset="0"/>
              </a:rPr>
              <a:t>Smoking Status</a:t>
            </a:r>
            <a:r>
              <a:rPr lang="en-US" sz="1400" b="0" i="0" u="none" strike="noStrike" dirty="0">
                <a:solidFill>
                  <a:srgbClr val="FFFFFF"/>
                </a:solidFill>
                <a:effectLst/>
                <a:latin typeface="Segoe UI" panose="020B0502040204020203" pitchFamily="34" charset="0"/>
              </a:rPr>
              <a:t>: Smoking significantly increases average claim charges. Smokers typically incur higher claim charges compared to non-smokers due to the numerous health issues associated with smoking.</a:t>
            </a:r>
          </a:p>
        </p:txBody>
      </p:sp>
    </p:spTree>
    <p:extLst>
      <p:ext uri="{BB962C8B-B14F-4D97-AF65-F5344CB8AC3E}">
        <p14:creationId xmlns:p14="http://schemas.microsoft.com/office/powerpoint/2010/main" val="33404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C022A7-F3C4-C5F3-2BF8-F604DF093A06}"/>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7" name="Group 1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8" name="Group 1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pic>
        <p:nvPicPr>
          <p:cNvPr id="5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36BC52-A30A-313D-1F91-98322FAE9EB1}"/>
              </a:ext>
            </a:extLst>
          </p:cNvPr>
          <p:cNvSpPr>
            <a:spLocks noGrp="1"/>
          </p:cNvSpPr>
          <p:nvPr>
            <p:ph type="title"/>
          </p:nvPr>
        </p:nvSpPr>
        <p:spPr>
          <a:xfrm>
            <a:off x="8036041" y="618518"/>
            <a:ext cx="3281003" cy="1478570"/>
          </a:xfrm>
        </p:spPr>
        <p:txBody>
          <a:bodyPr anchor="b">
            <a:normAutofit/>
          </a:bodyPr>
          <a:lstStyle/>
          <a:p>
            <a:r>
              <a:rPr lang="en-US" sz="1800" dirty="0">
                <a:solidFill>
                  <a:srgbClr val="FFFFFF"/>
                </a:solidFill>
              </a:rPr>
              <a:t>Which states or regions have the highest claim charges and denial rates, and how do they compare across regions?</a:t>
            </a:r>
          </a:p>
        </p:txBody>
      </p:sp>
      <p:sp useBgFill="1">
        <p:nvSpPr>
          <p:cNvPr id="5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showing a number of different colored bars&#10;&#10;AI-generated content may be incorrect.">
            <a:extLst>
              <a:ext uri="{FF2B5EF4-FFF2-40B4-BE49-F238E27FC236}">
                <a16:creationId xmlns:a16="http://schemas.microsoft.com/office/drawing/2014/main" id="{47528AAD-4663-7A14-71C0-257B1D3A3E88}"/>
              </a:ext>
            </a:extLst>
          </p:cNvPr>
          <p:cNvPicPr>
            <a:picLocks noChangeAspect="1"/>
          </p:cNvPicPr>
          <p:nvPr/>
        </p:nvPicPr>
        <p:blipFill>
          <a:blip r:embed="rId3"/>
          <a:stretch>
            <a:fillRect/>
          </a:stretch>
        </p:blipFill>
        <p:spPr>
          <a:xfrm>
            <a:off x="1183481" y="1137621"/>
            <a:ext cx="5983395" cy="4577297"/>
          </a:xfrm>
          <a:prstGeom prst="rect">
            <a:avLst/>
          </a:prstGeom>
        </p:spPr>
      </p:pic>
      <p:sp>
        <p:nvSpPr>
          <p:cNvPr id="11" name="Content Placeholder 10">
            <a:extLst>
              <a:ext uri="{FF2B5EF4-FFF2-40B4-BE49-F238E27FC236}">
                <a16:creationId xmlns:a16="http://schemas.microsoft.com/office/drawing/2014/main" id="{AEE98C2F-298A-1C13-CBAB-650D41A41183}"/>
              </a:ext>
            </a:extLst>
          </p:cNvPr>
          <p:cNvSpPr>
            <a:spLocks noGrp="1"/>
          </p:cNvSpPr>
          <p:nvPr>
            <p:ph idx="1"/>
          </p:nvPr>
        </p:nvSpPr>
        <p:spPr>
          <a:xfrm>
            <a:off x="8036040" y="2249487"/>
            <a:ext cx="4008321" cy="3541714"/>
          </a:xfrm>
        </p:spPr>
        <p:txBody>
          <a:bodyPr>
            <a:normAutofit/>
          </a:bodyPr>
          <a:lstStyle/>
          <a:p>
            <a:r>
              <a:rPr lang="en-US" sz="1400" b="1" dirty="0">
                <a:solidFill>
                  <a:srgbClr val="FFFFFF"/>
                </a:solidFill>
                <a:latin typeface="Segoe UI" panose="020B0502040204020203" pitchFamily="34" charset="0"/>
                <a:cs typeface="Segoe UI" panose="020B0502040204020203" pitchFamily="34" charset="0"/>
              </a:rPr>
              <a:t>Average Claim Charges by BMI Category:</a:t>
            </a:r>
          </a:p>
          <a:p>
            <a:r>
              <a:rPr lang="en-US" sz="1400" dirty="0">
                <a:solidFill>
                  <a:srgbClr val="FFFFFF"/>
                </a:solidFill>
                <a:latin typeface="Segoe UI" panose="020B0502040204020203" pitchFamily="34" charset="0"/>
                <a:cs typeface="Segoe UI" panose="020B0502040204020203" pitchFamily="34" charset="0"/>
              </a:rPr>
              <a:t>Obese: $15,492</a:t>
            </a:r>
          </a:p>
          <a:p>
            <a:r>
              <a:rPr lang="en-US" sz="1400" dirty="0">
                <a:solidFill>
                  <a:srgbClr val="FFFFFF"/>
                </a:solidFill>
                <a:latin typeface="Segoe UI" panose="020B0502040204020203" pitchFamily="34" charset="0"/>
                <a:cs typeface="Segoe UI" panose="020B0502040204020203" pitchFamily="34" charset="0"/>
              </a:rPr>
              <a:t>Overweight: $11,007</a:t>
            </a:r>
          </a:p>
          <a:p>
            <a:r>
              <a:rPr lang="en-US" sz="1400" dirty="0">
                <a:solidFill>
                  <a:srgbClr val="FFFFFF"/>
                </a:solidFill>
                <a:latin typeface="Segoe UI" panose="020B0502040204020203" pitchFamily="34" charset="0"/>
                <a:cs typeface="Segoe UI" panose="020B0502040204020203" pitchFamily="34" charset="0"/>
              </a:rPr>
              <a:t>Normal: $10,405</a:t>
            </a:r>
          </a:p>
          <a:p>
            <a:r>
              <a:rPr lang="en-US" sz="1400" dirty="0">
                <a:solidFill>
                  <a:srgbClr val="FFFFFF"/>
                </a:solidFill>
                <a:latin typeface="Segoe UI" panose="020B0502040204020203" pitchFamily="34" charset="0"/>
                <a:cs typeface="Segoe UI" panose="020B0502040204020203" pitchFamily="34" charset="0"/>
              </a:rPr>
              <a:t>Underweight: $8,658</a:t>
            </a:r>
          </a:p>
        </p:txBody>
      </p:sp>
    </p:spTree>
    <p:extLst>
      <p:ext uri="{BB962C8B-B14F-4D97-AF65-F5344CB8AC3E}">
        <p14:creationId xmlns:p14="http://schemas.microsoft.com/office/powerpoint/2010/main" val="247177293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A0C0-57DA-A754-4203-FD6FB87FD1B5}"/>
              </a:ext>
            </a:extLst>
          </p:cNvPr>
          <p:cNvSpPr>
            <a:spLocks noGrp="1"/>
          </p:cNvSpPr>
          <p:nvPr>
            <p:ph type="title"/>
          </p:nvPr>
        </p:nvSpPr>
        <p:spPr>
          <a:xfrm>
            <a:off x="6569957" y="618518"/>
            <a:ext cx="4747088" cy="1478570"/>
          </a:xfrm>
        </p:spPr>
        <p:txBody>
          <a:bodyPr>
            <a:normAutofit/>
          </a:bodyPr>
          <a:lstStyle/>
          <a:p>
            <a:r>
              <a:rPr lang="en-US" sz="2000"/>
              <a:t>Which states or regions have the highest claim charges and denial rates, and what demographic factors contributes to this?</a:t>
            </a:r>
          </a:p>
        </p:txBody>
      </p:sp>
      <p:sp>
        <p:nvSpPr>
          <p:cNvPr id="119"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showing a number of different colored squares&#10;&#10;AI-generated content may be incorrect.">
            <a:extLst>
              <a:ext uri="{FF2B5EF4-FFF2-40B4-BE49-F238E27FC236}">
                <a16:creationId xmlns:a16="http://schemas.microsoft.com/office/drawing/2014/main" id="{799C56EA-B9DF-568B-76F6-EC635B251F94}"/>
              </a:ext>
            </a:extLst>
          </p:cNvPr>
          <p:cNvPicPr>
            <a:picLocks noChangeAspect="1"/>
          </p:cNvPicPr>
          <p:nvPr/>
        </p:nvPicPr>
        <p:blipFill>
          <a:blip r:embed="rId3"/>
          <a:stretch>
            <a:fillRect/>
          </a:stretch>
        </p:blipFill>
        <p:spPr>
          <a:xfrm>
            <a:off x="1194536" y="905933"/>
            <a:ext cx="4495202" cy="2393696"/>
          </a:xfrm>
          <a:prstGeom prst="rect">
            <a:avLst/>
          </a:prstGeom>
        </p:spPr>
      </p:pic>
      <p:pic>
        <p:nvPicPr>
          <p:cNvPr id="5" name="Content Placeholder 4" descr="A graph of a person and person&#10;&#10;AI-generated content may be incorrect.">
            <a:extLst>
              <a:ext uri="{FF2B5EF4-FFF2-40B4-BE49-F238E27FC236}">
                <a16:creationId xmlns:a16="http://schemas.microsoft.com/office/drawing/2014/main" id="{B49B67B0-BA18-3205-8364-BBDB6F25AE17}"/>
              </a:ext>
            </a:extLst>
          </p:cNvPr>
          <p:cNvPicPr>
            <a:picLocks noChangeAspect="1"/>
          </p:cNvPicPr>
          <p:nvPr/>
        </p:nvPicPr>
        <p:blipFill>
          <a:blip r:embed="rId4"/>
          <a:stretch>
            <a:fillRect/>
          </a:stretch>
        </p:blipFill>
        <p:spPr>
          <a:xfrm>
            <a:off x="1194536" y="3397505"/>
            <a:ext cx="4495203" cy="2393696"/>
          </a:xfrm>
          <a:prstGeom prst="rect">
            <a:avLst/>
          </a:prstGeom>
        </p:spPr>
      </p:pic>
      <p:sp>
        <p:nvSpPr>
          <p:cNvPr id="47" name="Content Placeholder 46">
            <a:extLst>
              <a:ext uri="{FF2B5EF4-FFF2-40B4-BE49-F238E27FC236}">
                <a16:creationId xmlns:a16="http://schemas.microsoft.com/office/drawing/2014/main" id="{8F4ECF8E-F0DD-2D99-06EA-B329022A8F3A}"/>
              </a:ext>
            </a:extLst>
          </p:cNvPr>
          <p:cNvSpPr>
            <a:spLocks noGrp="1"/>
          </p:cNvSpPr>
          <p:nvPr>
            <p:ph idx="1"/>
          </p:nvPr>
        </p:nvSpPr>
        <p:spPr>
          <a:xfrm>
            <a:off x="6569957" y="2249487"/>
            <a:ext cx="4747087" cy="3541714"/>
          </a:xfrm>
        </p:spPr>
        <p:txBody>
          <a:bodyPr>
            <a:normAutofit/>
          </a:bodyPr>
          <a:lstStyle/>
          <a:p>
            <a:r>
              <a:rPr lang="en-US" dirty="0"/>
              <a:t>Northeast ranked as the top region with the highest claim charges of obese and smokers. </a:t>
            </a:r>
          </a:p>
          <a:p>
            <a:pPr lvl="1"/>
            <a:endParaRPr lang="en-US" dirty="0"/>
          </a:p>
        </p:txBody>
      </p:sp>
    </p:spTree>
    <p:extLst>
      <p:ext uri="{BB962C8B-B14F-4D97-AF65-F5344CB8AC3E}">
        <p14:creationId xmlns:p14="http://schemas.microsoft.com/office/powerpoint/2010/main" val="240046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0"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3"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8"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0"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A7E1BB7-8AF8-95A0-94C7-E734B85AB88E}"/>
              </a:ext>
            </a:extLst>
          </p:cNvPr>
          <p:cNvSpPr>
            <a:spLocks noGrp="1"/>
          </p:cNvSpPr>
          <p:nvPr>
            <p:ph type="title"/>
          </p:nvPr>
        </p:nvSpPr>
        <p:spPr>
          <a:xfrm>
            <a:off x="6945353" y="618518"/>
            <a:ext cx="4413736" cy="1478570"/>
          </a:xfrm>
        </p:spPr>
        <p:txBody>
          <a:bodyPr>
            <a:normAutofit/>
          </a:bodyPr>
          <a:lstStyle/>
          <a:p>
            <a:r>
              <a:rPr lang="en-US" sz="2500"/>
              <a:t>Which state or region has the highest rate of appeals and appeals overturned? </a:t>
            </a:r>
          </a:p>
        </p:txBody>
      </p:sp>
      <p:pic>
        <p:nvPicPr>
          <p:cNvPr id="7" name="Picture 6" descr="A graph showing the number of states&#10;&#10;AI-generated content may be incorrect.">
            <a:extLst>
              <a:ext uri="{FF2B5EF4-FFF2-40B4-BE49-F238E27FC236}">
                <a16:creationId xmlns:a16="http://schemas.microsoft.com/office/drawing/2014/main" id="{38E2A1F0-29E7-A2CF-0C0F-832A75EC2B43}"/>
              </a:ext>
            </a:extLst>
          </p:cNvPr>
          <p:cNvPicPr>
            <a:picLocks noChangeAspect="1"/>
          </p:cNvPicPr>
          <p:nvPr/>
        </p:nvPicPr>
        <p:blipFill>
          <a:blip r:embed="rId4"/>
          <a:srcRect r="2977"/>
          <a:stretch/>
        </p:blipFill>
        <p:spPr>
          <a:xfrm>
            <a:off x="-1589" y="3433764"/>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5" name="Content Placeholder 4" descr="A graph with blue and white bars&#10;&#10;AI-generated content may be incorrect.">
            <a:extLst>
              <a:ext uri="{FF2B5EF4-FFF2-40B4-BE49-F238E27FC236}">
                <a16:creationId xmlns:a16="http://schemas.microsoft.com/office/drawing/2014/main" id="{983C4FAE-E35B-5ABA-60AC-EB4F2FE3ED42}"/>
              </a:ext>
            </a:extLst>
          </p:cNvPr>
          <p:cNvPicPr>
            <a:picLocks noChangeAspect="1"/>
          </p:cNvPicPr>
          <p:nvPr/>
        </p:nvPicPr>
        <p:blipFill>
          <a:blip r:embed="rId5"/>
          <a:srcRect r="2624" b="1"/>
          <a:stretch/>
        </p:blipFill>
        <p:spPr>
          <a:xfrm>
            <a:off x="-8244" y="-6350"/>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
        <p:nvSpPr>
          <p:cNvPr id="11" name="Content Placeholder 10">
            <a:extLst>
              <a:ext uri="{FF2B5EF4-FFF2-40B4-BE49-F238E27FC236}">
                <a16:creationId xmlns:a16="http://schemas.microsoft.com/office/drawing/2014/main" id="{FD9418E0-9DD3-DCDD-1DC3-AB25150D6FF8}"/>
              </a:ext>
            </a:extLst>
          </p:cNvPr>
          <p:cNvSpPr>
            <a:spLocks noGrp="1"/>
          </p:cNvSpPr>
          <p:nvPr>
            <p:ph idx="1"/>
          </p:nvPr>
        </p:nvSpPr>
        <p:spPr>
          <a:xfrm>
            <a:off x="6945352" y="2249487"/>
            <a:ext cx="4413737" cy="3541714"/>
          </a:xfrm>
        </p:spPr>
        <p:txBody>
          <a:bodyPr>
            <a:normAutofit fontScale="55000" lnSpcReduction="20000"/>
          </a:bodyPr>
          <a:lstStyle/>
          <a:p>
            <a:pPr algn="l">
              <a:buFont typeface="Arial" panose="020B0604020202020204" pitchFamily="34" charset="0"/>
              <a:buChar char="•"/>
            </a:pPr>
            <a:r>
              <a:rPr lang="en-US" b="1" i="0" u="none" strike="noStrike" dirty="0">
                <a:solidFill>
                  <a:srgbClr val="FFFFFF"/>
                </a:solidFill>
                <a:effectLst/>
                <a:latin typeface="Segoe UI" panose="020B0502040204020203" pitchFamily="34" charset="0"/>
              </a:rPr>
              <a:t>Top 10 States by Internal Appeals Rate</a:t>
            </a:r>
            <a:r>
              <a:rPr lang="en-US" b="0" i="0" u="none" strike="noStrike" dirty="0">
                <a:solidFill>
                  <a:srgbClr val="FFFFFF"/>
                </a:solidFill>
                <a:effectLst/>
                <a:latin typeface="Segoe UI" panose="020B0502040204020203" pitchFamily="34" charset="0"/>
              </a:rPr>
              <a:t>: This graph shows the states with the highest rates of internal appeals. These states have a higher frequency of policyholders appealing against claim denials. This could indicate stricter claim approval processes or higher dissatisfaction with initial claim decisions in these states.</a:t>
            </a:r>
          </a:p>
          <a:p>
            <a:pPr algn="l">
              <a:buFont typeface="Arial" panose="020B0604020202020204" pitchFamily="34" charset="0"/>
              <a:buChar char="•"/>
            </a:pPr>
            <a:r>
              <a:rPr lang="en-US" b="1" i="0" u="none" strike="noStrike" dirty="0">
                <a:solidFill>
                  <a:srgbClr val="FFFFFF"/>
                </a:solidFill>
                <a:effectLst/>
                <a:latin typeface="Segoe UI" panose="020B0502040204020203" pitchFamily="34" charset="0"/>
              </a:rPr>
              <a:t>Top 10 States by Internal Appeals Overturn Rate</a:t>
            </a:r>
            <a:r>
              <a:rPr lang="en-US" b="0" i="0" u="none" strike="noStrike" dirty="0">
                <a:solidFill>
                  <a:srgbClr val="FFFFFF"/>
                </a:solidFill>
                <a:effectLst/>
                <a:latin typeface="Segoe UI" panose="020B0502040204020203" pitchFamily="34" charset="0"/>
              </a:rPr>
              <a:t>: This graph shows the states with the highest rates of overturned appeals. These states have a higher success rate for policyholders who appeal against claim denials. This could indicate that many initial claim denials in these states are reversed upon review, suggesting potential issues with the initial claim review process</a:t>
            </a:r>
            <a:r>
              <a:rPr lang="en-US" dirty="0">
                <a:solidFill>
                  <a:srgbClr val="FFFFFF"/>
                </a:solidFill>
                <a:latin typeface="var(--fontFamilyBase)"/>
              </a:rPr>
              <a:t>.</a:t>
            </a:r>
            <a:endParaRPr lang="en-US" b="0" i="0" u="none" strike="noStrike" dirty="0">
              <a:solidFill>
                <a:srgbClr val="FFFFFF"/>
              </a:solidFill>
              <a:effectLst/>
              <a:latin typeface="Segoe UI" panose="020B0502040204020203" pitchFamily="34" charset="0"/>
            </a:endParaRPr>
          </a:p>
          <a:p>
            <a:endParaRPr lang="en-US" dirty="0"/>
          </a:p>
        </p:txBody>
      </p:sp>
      <p:cxnSp>
        <p:nvCxnSpPr>
          <p:cNvPr id="74" name="Straight Connector 73">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6" name="Straight Connector 75">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382030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4550-C88B-B91C-B920-0CA3823FBBBF}"/>
              </a:ext>
            </a:extLst>
          </p:cNvPr>
          <p:cNvSpPr>
            <a:spLocks noGrp="1"/>
          </p:cNvSpPr>
          <p:nvPr>
            <p:ph type="title"/>
          </p:nvPr>
        </p:nvSpPr>
        <p:spPr>
          <a:xfrm>
            <a:off x="1143001" y="-199620"/>
            <a:ext cx="9905998" cy="1478570"/>
          </a:xfrm>
        </p:spPr>
        <p:txBody>
          <a:bodyPr/>
          <a:lstStyle/>
          <a:p>
            <a:r>
              <a:rPr lang="en-US" dirty="0"/>
              <a:t>Health Insurance Claims Dashboard</a:t>
            </a:r>
          </a:p>
        </p:txBody>
      </p:sp>
      <p:pic>
        <p:nvPicPr>
          <p:cNvPr id="5" name="Content Placeholder 4" descr="A screenshot of a health insurance dashboard&#10;&#10;AI-generated content may be incorrect.">
            <a:extLst>
              <a:ext uri="{FF2B5EF4-FFF2-40B4-BE49-F238E27FC236}">
                <a16:creationId xmlns:a16="http://schemas.microsoft.com/office/drawing/2014/main" id="{9A4D1424-63A7-73BE-EB9B-D24024E74D17}"/>
              </a:ext>
            </a:extLst>
          </p:cNvPr>
          <p:cNvPicPr>
            <a:picLocks noGrp="1" noChangeAspect="1"/>
          </p:cNvPicPr>
          <p:nvPr>
            <p:ph idx="1"/>
          </p:nvPr>
        </p:nvPicPr>
        <p:blipFill>
          <a:blip r:embed="rId3"/>
          <a:stretch>
            <a:fillRect/>
          </a:stretch>
        </p:blipFill>
        <p:spPr>
          <a:xfrm>
            <a:off x="2628900" y="761636"/>
            <a:ext cx="6934200" cy="5618844"/>
          </a:xfrm>
        </p:spPr>
      </p:pic>
      <p:sp>
        <p:nvSpPr>
          <p:cNvPr id="6" name="TextBox 5">
            <a:extLst>
              <a:ext uri="{FF2B5EF4-FFF2-40B4-BE49-F238E27FC236}">
                <a16:creationId xmlns:a16="http://schemas.microsoft.com/office/drawing/2014/main" id="{C039C0DC-48DF-C2CA-666C-6B07903D6508}"/>
              </a:ext>
            </a:extLst>
          </p:cNvPr>
          <p:cNvSpPr txBox="1"/>
          <p:nvPr/>
        </p:nvSpPr>
        <p:spPr>
          <a:xfrm>
            <a:off x="3390901" y="6461760"/>
            <a:ext cx="6172199" cy="307777"/>
          </a:xfrm>
          <a:prstGeom prst="rect">
            <a:avLst/>
          </a:prstGeom>
          <a:noFill/>
        </p:spPr>
        <p:txBody>
          <a:bodyPr wrap="square" rtlCol="0">
            <a:spAutoFit/>
          </a:bodyPr>
          <a:lstStyle/>
          <a:p>
            <a:r>
              <a:rPr lang="en-US" sz="1400" b="0" i="0" dirty="0">
                <a:effectLst/>
                <a:latin typeface="Segoe UI" panose="020B0502040204020203" pitchFamily="34" charset="0"/>
                <a:cs typeface="Segoe UI" panose="020B0502040204020203" pitchFamily="34" charset="0"/>
                <a:hlinkClick r:id="rId4"/>
              </a:rPr>
              <a:t>Explore insurance claims data through interactive visualizations</a:t>
            </a:r>
            <a:endParaRPr 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2382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4A5B-4AC4-34E8-9066-3B5222CB4E09}"/>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01F6BB6-21FD-7CC6-BCFF-314EEA4749C0}"/>
              </a:ext>
            </a:extLst>
          </p:cNvPr>
          <p:cNvSpPr>
            <a:spLocks noGrp="1"/>
          </p:cNvSpPr>
          <p:nvPr>
            <p:ph idx="1"/>
          </p:nvPr>
        </p:nvSpPr>
        <p:spPr/>
        <p:txBody>
          <a:bodyPr>
            <a:normAutofit/>
          </a:bodyPr>
          <a:lstStyle/>
          <a:p>
            <a:r>
              <a:rPr lang="en-US" dirty="0"/>
              <a:t>Overview: This project aims to analyze and visualize patterns and uncover trends in health insurance claims data by analyzing multiple variables. </a:t>
            </a:r>
          </a:p>
          <a:p>
            <a:r>
              <a:rPr lang="en-US" dirty="0"/>
              <a:t>Objectives: This project will focus on the following goals:</a:t>
            </a:r>
          </a:p>
          <a:p>
            <a:pPr lvl="1"/>
            <a:r>
              <a:rPr lang="en-US" dirty="0"/>
              <a:t>Explore and Analyze Claims Data</a:t>
            </a:r>
          </a:p>
          <a:p>
            <a:pPr lvl="1"/>
            <a:r>
              <a:rPr lang="en-US" dirty="0"/>
              <a:t>Uncover Claims Key Trends</a:t>
            </a:r>
          </a:p>
          <a:p>
            <a:pPr lvl="1"/>
            <a:r>
              <a:rPr lang="en-US" dirty="0"/>
              <a:t>Highlight Claims Data Outliers </a:t>
            </a:r>
          </a:p>
          <a:p>
            <a:pPr lvl="1"/>
            <a:r>
              <a:rPr lang="en-US" dirty="0"/>
              <a:t>Use of Interactive Visualizations </a:t>
            </a:r>
          </a:p>
          <a:p>
            <a:endParaRPr lang="en-US" dirty="0"/>
          </a:p>
        </p:txBody>
      </p:sp>
    </p:spTree>
    <p:extLst>
      <p:ext uri="{BB962C8B-B14F-4D97-AF65-F5344CB8AC3E}">
        <p14:creationId xmlns:p14="http://schemas.microsoft.com/office/powerpoint/2010/main" val="73337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FBF7-AD37-414B-1130-A108AED7F8BA}"/>
              </a:ext>
            </a:extLst>
          </p:cNvPr>
          <p:cNvSpPr>
            <a:spLocks noGrp="1"/>
          </p:cNvSpPr>
          <p:nvPr>
            <p:ph type="title"/>
          </p:nvPr>
        </p:nvSpPr>
        <p:spPr/>
        <p:txBody>
          <a:bodyPr/>
          <a:lstStyle/>
          <a:p>
            <a:r>
              <a:rPr lang="en-US" dirty="0"/>
              <a:t>Datasets Used </a:t>
            </a:r>
          </a:p>
        </p:txBody>
      </p:sp>
      <p:sp>
        <p:nvSpPr>
          <p:cNvPr id="3" name="Content Placeholder 2">
            <a:extLst>
              <a:ext uri="{FF2B5EF4-FFF2-40B4-BE49-F238E27FC236}">
                <a16:creationId xmlns:a16="http://schemas.microsoft.com/office/drawing/2014/main" id="{6341FD50-8325-CEC6-351C-C4B1CC7B334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2749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3DB2B-8FEB-5FCC-48A9-6449CB22376B}"/>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B3DAE0DE-E002-3A41-0941-85926AE257EA}"/>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How do claim charges vary by demographic factors (age, sex, BMI, smoking status, and region)?</a:t>
            </a:r>
          </a:p>
          <a:p>
            <a:pPr marL="457200" indent="-457200">
              <a:buFont typeface="+mj-lt"/>
              <a:buAutoNum type="arabicPeriod"/>
            </a:pPr>
            <a:r>
              <a:rPr lang="en-US" dirty="0"/>
              <a:t>Which states or regions have the highest claim charges and denial rates, and how do they compare across regions?</a:t>
            </a:r>
          </a:p>
          <a:p>
            <a:pPr marL="457200" indent="-457200">
              <a:buFont typeface="+mj-lt"/>
              <a:buAutoNum type="arabicPeriod"/>
            </a:pPr>
            <a:r>
              <a:rPr lang="en-US" dirty="0"/>
              <a:t>What is the impact of smoking status and BMI on claim charges or denial rates?</a:t>
            </a:r>
          </a:p>
          <a:p>
            <a:pPr marL="457200" indent="-457200">
              <a:buFont typeface="+mj-lt"/>
              <a:buAutoNum type="arabicPeriod"/>
            </a:pPr>
            <a:r>
              <a:rPr lang="en-US" dirty="0"/>
              <a:t>Which states or regions have the highest claim charges and denial rates, and what demographic factors contributes to this?</a:t>
            </a:r>
          </a:p>
          <a:p>
            <a:pPr marL="457200" indent="-457200">
              <a:buFont typeface="+mj-lt"/>
              <a:buAutoNum type="arabicPeriod"/>
            </a:pPr>
            <a:r>
              <a:rPr lang="en-US" dirty="0"/>
              <a:t>Which state or region has the highest rate of appeals and appeals overturned? </a:t>
            </a:r>
          </a:p>
        </p:txBody>
      </p:sp>
    </p:spTree>
    <p:extLst>
      <p:ext uri="{BB962C8B-B14F-4D97-AF65-F5344CB8AC3E}">
        <p14:creationId xmlns:p14="http://schemas.microsoft.com/office/powerpoint/2010/main" val="224942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107A-0223-8286-3DA3-B69CF578AADF}"/>
              </a:ext>
            </a:extLst>
          </p:cNvPr>
          <p:cNvSpPr>
            <a:spLocks noGrp="1"/>
          </p:cNvSpPr>
          <p:nvPr>
            <p:ph type="title"/>
          </p:nvPr>
        </p:nvSpPr>
        <p:spPr>
          <a:xfrm>
            <a:off x="1141413" y="252758"/>
            <a:ext cx="9905998" cy="1478570"/>
          </a:xfrm>
        </p:spPr>
        <p:txBody>
          <a:bodyPr/>
          <a:lstStyle/>
          <a:p>
            <a:r>
              <a:rPr lang="en-US" dirty="0"/>
              <a:t>Data Preparation</a:t>
            </a:r>
          </a:p>
        </p:txBody>
      </p:sp>
      <p:pic>
        <p:nvPicPr>
          <p:cNvPr id="5" name="Content Placeholder 4" descr="A screenshot of a computer program&#10;&#10;AI-generated content may be incorrect.">
            <a:extLst>
              <a:ext uri="{FF2B5EF4-FFF2-40B4-BE49-F238E27FC236}">
                <a16:creationId xmlns:a16="http://schemas.microsoft.com/office/drawing/2014/main" id="{2C3649EE-9EF5-CBCC-EFE5-8514539FDBE1}"/>
              </a:ext>
            </a:extLst>
          </p:cNvPr>
          <p:cNvPicPr>
            <a:picLocks noGrp="1" noChangeAspect="1"/>
          </p:cNvPicPr>
          <p:nvPr>
            <p:ph idx="1"/>
          </p:nvPr>
        </p:nvPicPr>
        <p:blipFill>
          <a:blip r:embed="rId3"/>
          <a:stretch>
            <a:fillRect/>
          </a:stretch>
        </p:blipFill>
        <p:spPr>
          <a:xfrm>
            <a:off x="877253" y="1243648"/>
            <a:ext cx="6194468" cy="3541712"/>
          </a:xfrm>
        </p:spPr>
      </p:pic>
      <p:sp>
        <p:nvSpPr>
          <p:cNvPr id="6" name="TextBox 5">
            <a:extLst>
              <a:ext uri="{FF2B5EF4-FFF2-40B4-BE49-F238E27FC236}">
                <a16:creationId xmlns:a16="http://schemas.microsoft.com/office/drawing/2014/main" id="{13AE3E5F-39BC-C2F2-DC9D-28133F03CAA6}"/>
              </a:ext>
            </a:extLst>
          </p:cNvPr>
          <p:cNvSpPr txBox="1"/>
          <p:nvPr/>
        </p:nvSpPr>
        <p:spPr>
          <a:xfrm>
            <a:off x="7528560" y="1990270"/>
            <a:ext cx="4013200" cy="2443618"/>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sz="1400" dirty="0">
                <a:latin typeface="Segoe UI" panose="020B0502040204020203" pitchFamily="34" charset="0"/>
                <a:cs typeface="Segoe UI" panose="020B0502040204020203" pitchFamily="34" charset="0"/>
              </a:rPr>
              <a:t>Loading 2 Separate Data Sources: </a:t>
            </a:r>
          </a:p>
          <a:p>
            <a:pPr marL="742950" lvl="1" indent="-285750">
              <a:lnSpc>
                <a:spcPct val="110000"/>
              </a:lnSpc>
              <a:buFont typeface="Arial" panose="020B0604020202020204" pitchFamily="34" charset="0"/>
              <a:buChar char="•"/>
            </a:pPr>
            <a:r>
              <a:rPr lang="en-US" sz="1400" dirty="0">
                <a:latin typeface="Segoe UI" panose="020B0502040204020203" pitchFamily="34" charset="0"/>
                <a:cs typeface="Segoe UI" panose="020B0502040204020203" pitchFamily="34" charset="0"/>
              </a:rPr>
              <a:t>Loaded CSV and Excel files into a Pandas </a:t>
            </a:r>
            <a:r>
              <a:rPr lang="en-US" sz="1400" dirty="0" err="1">
                <a:latin typeface="Segoe UI" panose="020B0502040204020203" pitchFamily="34" charset="0"/>
                <a:cs typeface="Segoe UI" panose="020B0502040204020203" pitchFamily="34" charset="0"/>
              </a:rPr>
              <a:t>DataFrames</a:t>
            </a:r>
            <a:r>
              <a:rPr lang="en-US" sz="1400" dirty="0">
                <a:latin typeface="Segoe UI" panose="020B0502040204020203" pitchFamily="34" charset="0"/>
                <a:cs typeface="Segoe UI" panose="020B0502040204020203" pitchFamily="34" charset="0"/>
              </a:rPr>
              <a:t>. </a:t>
            </a:r>
          </a:p>
          <a:p>
            <a:pPr marL="285750" indent="-285750">
              <a:lnSpc>
                <a:spcPct val="110000"/>
              </a:lnSpc>
              <a:buFont typeface="Arial" panose="020B0604020202020204" pitchFamily="34" charset="0"/>
              <a:buChar char="•"/>
            </a:pPr>
            <a:r>
              <a:rPr lang="en-US" sz="1400" b="0" i="0" dirty="0">
                <a:solidFill>
                  <a:srgbClr val="F8FAFF"/>
                </a:solidFill>
                <a:effectLst/>
                <a:latin typeface="Segoe UI" panose="020B0502040204020203" pitchFamily="34" charset="0"/>
                <a:cs typeface="Segoe UI" panose="020B0502040204020203" pitchFamily="34" charset="0"/>
              </a:rPr>
              <a:t>To enable comprehensive analysis, I integrated data from two sources: the insurance claims dataset and the CMS 2021 claims denials dataset. </a:t>
            </a:r>
          </a:p>
          <a:p>
            <a:pPr marL="285750" indent="-285750">
              <a:lnSpc>
                <a:spcPct val="110000"/>
              </a:lnSpc>
              <a:buFont typeface="Arial" panose="020B0604020202020204" pitchFamily="34" charset="0"/>
              <a:buChar char="•"/>
            </a:pPr>
            <a:r>
              <a:rPr lang="en-US" sz="1400" b="0" i="0" dirty="0">
                <a:solidFill>
                  <a:srgbClr val="F8FAFF"/>
                </a:solidFill>
                <a:effectLst/>
                <a:latin typeface="Segoe UI" panose="020B0502040204020203" pitchFamily="34" charset="0"/>
                <a:cs typeface="Segoe UI" panose="020B0502040204020203" pitchFamily="34" charset="0"/>
              </a:rPr>
              <a:t>I stored both datasets in a SQLite database, allowing to query and analyze them together.</a:t>
            </a:r>
            <a:endParaRPr lang="en-US" sz="1400" dirty="0">
              <a:latin typeface="Segoe UI" panose="020B0502040204020203" pitchFamily="34" charset="0"/>
              <a:cs typeface="Segoe UI" panose="020B0502040204020203" pitchFamily="34" charset="0"/>
            </a:endParaRPr>
          </a:p>
        </p:txBody>
      </p:sp>
      <p:pic>
        <p:nvPicPr>
          <p:cNvPr id="8" name="Picture 7" descr="A black screen with white text&#10;&#10;AI-generated content may be incorrect.">
            <a:extLst>
              <a:ext uri="{FF2B5EF4-FFF2-40B4-BE49-F238E27FC236}">
                <a16:creationId xmlns:a16="http://schemas.microsoft.com/office/drawing/2014/main" id="{1042966A-4913-42DE-13D1-8EC6F0CD2C22}"/>
              </a:ext>
            </a:extLst>
          </p:cNvPr>
          <p:cNvPicPr>
            <a:picLocks noChangeAspect="1"/>
          </p:cNvPicPr>
          <p:nvPr/>
        </p:nvPicPr>
        <p:blipFill>
          <a:blip r:embed="rId4"/>
          <a:stretch>
            <a:fillRect/>
          </a:stretch>
        </p:blipFill>
        <p:spPr>
          <a:xfrm>
            <a:off x="187960" y="4785360"/>
            <a:ext cx="7772400" cy="1072661"/>
          </a:xfrm>
          <a:prstGeom prst="rect">
            <a:avLst/>
          </a:prstGeom>
        </p:spPr>
      </p:pic>
    </p:spTree>
    <p:extLst>
      <p:ext uri="{BB962C8B-B14F-4D97-AF65-F5344CB8AC3E}">
        <p14:creationId xmlns:p14="http://schemas.microsoft.com/office/powerpoint/2010/main" val="53940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1" name="Rectangle 110">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grpSp>
        <p:nvGrpSpPr>
          <p:cNvPr id="112" name="Group 111">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3"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4"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7"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2"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3"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4"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5"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6"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7"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8"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9"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0"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1"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2"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3"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4"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4"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5"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0"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CF7CE6B9-004F-66AB-9C7C-A88DC458D6B3}"/>
              </a:ext>
            </a:extLst>
          </p:cNvPr>
          <p:cNvSpPr>
            <a:spLocks noGrp="1"/>
          </p:cNvSpPr>
          <p:nvPr>
            <p:ph type="title"/>
          </p:nvPr>
        </p:nvSpPr>
        <p:spPr>
          <a:xfrm>
            <a:off x="6945353" y="618518"/>
            <a:ext cx="4413736" cy="1478570"/>
          </a:xfrm>
        </p:spPr>
        <p:txBody>
          <a:bodyPr>
            <a:normAutofit/>
          </a:bodyPr>
          <a:lstStyle/>
          <a:p>
            <a:r>
              <a:rPr lang="en-US" dirty="0"/>
              <a:t>Data Preparation</a:t>
            </a:r>
          </a:p>
        </p:txBody>
      </p:sp>
      <p:pic>
        <p:nvPicPr>
          <p:cNvPr id="5" name="Picture 4" descr="A computer screen with text on it&#10;&#10;AI-generated content may be incorrect.">
            <a:extLst>
              <a:ext uri="{FF2B5EF4-FFF2-40B4-BE49-F238E27FC236}">
                <a16:creationId xmlns:a16="http://schemas.microsoft.com/office/drawing/2014/main" id="{9F896709-444E-B82E-F156-50CC63A79F61}"/>
              </a:ext>
            </a:extLst>
          </p:cNvPr>
          <p:cNvPicPr>
            <a:picLocks noChangeAspect="1"/>
          </p:cNvPicPr>
          <p:nvPr/>
        </p:nvPicPr>
        <p:blipFill>
          <a:blip r:embed="rId5"/>
          <a:srcRect r="29679" b="-2"/>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sp>
        <p:nvSpPr>
          <p:cNvPr id="3" name="Content Placeholder 2">
            <a:extLst>
              <a:ext uri="{FF2B5EF4-FFF2-40B4-BE49-F238E27FC236}">
                <a16:creationId xmlns:a16="http://schemas.microsoft.com/office/drawing/2014/main" id="{FE7B708D-6827-2F32-4339-20E341253FF3}"/>
              </a:ext>
            </a:extLst>
          </p:cNvPr>
          <p:cNvSpPr>
            <a:spLocks noGrp="1"/>
          </p:cNvSpPr>
          <p:nvPr>
            <p:ph idx="1"/>
          </p:nvPr>
        </p:nvSpPr>
        <p:spPr>
          <a:xfrm>
            <a:off x="6945352" y="2249487"/>
            <a:ext cx="4413737" cy="3541714"/>
          </a:xfrm>
        </p:spPr>
        <p:txBody>
          <a:bodyPr>
            <a:noAutofit/>
          </a:bodyPr>
          <a:lstStyle/>
          <a:p>
            <a:pPr>
              <a:lnSpc>
                <a:spcPct val="110000"/>
              </a:lnSpc>
            </a:pPr>
            <a:r>
              <a:rPr lang="en-US" sz="1400" dirty="0">
                <a:latin typeface="Segoe UI" panose="020B0502040204020203" pitchFamily="34" charset="0"/>
                <a:cs typeface="Segoe UI" panose="020B0502040204020203" pitchFamily="34" charset="0"/>
              </a:rPr>
              <a:t>Created New Features </a:t>
            </a:r>
          </a:p>
          <a:p>
            <a:pPr lvl="1">
              <a:lnSpc>
                <a:spcPct val="110000"/>
              </a:lnSpc>
            </a:pPr>
            <a:r>
              <a:rPr lang="en-US" sz="1400" dirty="0">
                <a:latin typeface="Segoe UI" panose="020B0502040204020203" pitchFamily="34" charset="0"/>
                <a:cs typeface="Segoe UI" panose="020B0502040204020203" pitchFamily="34" charset="0"/>
              </a:rPr>
              <a:t>Created BMI categories. </a:t>
            </a:r>
          </a:p>
          <a:p>
            <a:pPr lvl="1">
              <a:lnSpc>
                <a:spcPct val="110000"/>
              </a:lnSpc>
            </a:pPr>
            <a:r>
              <a:rPr lang="en-US" sz="1400" dirty="0">
                <a:latin typeface="Segoe UI" panose="020B0502040204020203" pitchFamily="34" charset="0"/>
                <a:cs typeface="Segoe UI" panose="020B0502040204020203" pitchFamily="34" charset="0"/>
              </a:rPr>
              <a:t>Mapped states to regions for geographic analysis. </a:t>
            </a:r>
          </a:p>
          <a:p>
            <a:r>
              <a:rPr lang="en-US" sz="1400" b="0" i="0" dirty="0">
                <a:solidFill>
                  <a:srgbClr val="F8FAFF"/>
                </a:solidFill>
                <a:effectLst/>
                <a:latin typeface="Segoe UI" panose="020B0502040204020203" pitchFamily="34" charset="0"/>
                <a:cs typeface="Segoe UI" panose="020B0502040204020203" pitchFamily="34" charset="0"/>
              </a:rPr>
              <a:t>I engineered new features to enhance my analysis. For example, I categorized BMI values into underweight, normal, overweight, and obese. This allowed me to analyze claim charges and denial rates by BMI category.</a:t>
            </a:r>
          </a:p>
          <a:p>
            <a:r>
              <a:rPr lang="en-US" sz="1400" b="0" i="0" dirty="0">
                <a:solidFill>
                  <a:srgbClr val="F8FAFF"/>
                </a:solidFill>
                <a:effectLst/>
                <a:latin typeface="Segoe UI" panose="020B0502040204020203" pitchFamily="34" charset="0"/>
                <a:cs typeface="Segoe UI" panose="020B0502040204020203" pitchFamily="34" charset="0"/>
              </a:rPr>
              <a:t>To enable geographic analysis, I mapped states to their respective regions using a custom function. This allowed me to analyze claim charges and denial rates by region for regional trends analysis.</a:t>
            </a:r>
            <a:endParaRPr lang="en-US" sz="1400" dirty="0">
              <a:latin typeface="Segoe UI" panose="020B0502040204020203" pitchFamily="34" charset="0"/>
              <a:cs typeface="Segoe UI" panose="020B0502040204020203" pitchFamily="34" charset="0"/>
            </a:endParaRPr>
          </a:p>
        </p:txBody>
      </p:sp>
      <p:cxnSp>
        <p:nvCxnSpPr>
          <p:cNvPr id="167" name="Straight Connector 166">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68" name="Straight Connector 167">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pic>
        <p:nvPicPr>
          <p:cNvPr id="8" name="Picture 7" descr="A screen shot of a computer program&#10;&#10;AI-generated content may be incorrect.">
            <a:extLst>
              <a:ext uri="{FF2B5EF4-FFF2-40B4-BE49-F238E27FC236}">
                <a16:creationId xmlns:a16="http://schemas.microsoft.com/office/drawing/2014/main" id="{8F113C75-5957-748E-0779-B30C6C0E2B9E}"/>
              </a:ext>
            </a:extLst>
          </p:cNvPr>
          <p:cNvPicPr>
            <a:picLocks noChangeAspect="1"/>
          </p:cNvPicPr>
          <p:nvPr/>
        </p:nvPicPr>
        <p:blipFill>
          <a:blip r:embed="rId6"/>
          <a:srcRect r="8401" b="-2"/>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Tree>
    <p:extLst>
      <p:ext uri="{BB962C8B-B14F-4D97-AF65-F5344CB8AC3E}">
        <p14:creationId xmlns:p14="http://schemas.microsoft.com/office/powerpoint/2010/main" val="263484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0E12-B55E-0C3F-A9DA-46F900213C7E}"/>
              </a:ext>
            </a:extLst>
          </p:cNvPr>
          <p:cNvSpPr>
            <a:spLocks noGrp="1"/>
          </p:cNvSpPr>
          <p:nvPr>
            <p:ph type="title"/>
          </p:nvPr>
        </p:nvSpPr>
        <p:spPr>
          <a:xfrm>
            <a:off x="1141413" y="618517"/>
            <a:ext cx="2877336" cy="5507328"/>
          </a:xfrm>
        </p:spPr>
        <p:txBody>
          <a:bodyPr>
            <a:normAutofit/>
          </a:bodyPr>
          <a:lstStyle/>
          <a:p>
            <a:r>
              <a:rPr lang="en-US" dirty="0"/>
              <a:t>Data Preparation</a:t>
            </a:r>
          </a:p>
        </p:txBody>
      </p:sp>
      <p:sp>
        <p:nvSpPr>
          <p:cNvPr id="11" name="Content Placeholder 10">
            <a:extLst>
              <a:ext uri="{FF2B5EF4-FFF2-40B4-BE49-F238E27FC236}">
                <a16:creationId xmlns:a16="http://schemas.microsoft.com/office/drawing/2014/main" id="{4F46CBE8-D09F-982B-D77C-C561B42B0347}"/>
              </a:ext>
            </a:extLst>
          </p:cNvPr>
          <p:cNvSpPr>
            <a:spLocks noGrp="1"/>
          </p:cNvSpPr>
          <p:nvPr>
            <p:ph idx="1"/>
          </p:nvPr>
        </p:nvSpPr>
        <p:spPr>
          <a:xfrm>
            <a:off x="4540743" y="638650"/>
            <a:ext cx="7034485" cy="3782778"/>
          </a:xfrm>
        </p:spPr>
        <p:txBody>
          <a:bodyPr>
            <a:normAutofit/>
          </a:bodyPr>
          <a:lstStyle/>
          <a:p>
            <a:r>
              <a:rPr lang="en-US" b="0" i="0" dirty="0">
                <a:solidFill>
                  <a:srgbClr val="F8FAFF"/>
                </a:solidFill>
                <a:effectLst/>
                <a:latin typeface="Inter"/>
              </a:rPr>
              <a:t>Exporting Data:</a:t>
            </a:r>
          </a:p>
          <a:p>
            <a:pPr lvl="1"/>
            <a:r>
              <a:rPr lang="en-US" b="0" i="0" dirty="0">
                <a:solidFill>
                  <a:srgbClr val="F8FAFF"/>
                </a:solidFill>
                <a:effectLst/>
                <a:latin typeface="Inter"/>
              </a:rPr>
              <a:t>Saved transformed data to JSON and SQLite database.</a:t>
            </a:r>
          </a:p>
          <a:p>
            <a:r>
              <a:rPr lang="en-US" b="0" i="0" dirty="0">
                <a:solidFill>
                  <a:srgbClr val="F8FAFF"/>
                </a:solidFill>
                <a:effectLst/>
                <a:latin typeface="Inter"/>
              </a:rPr>
              <a:t>Exported the transformed and prepared data to JSON and a SQLite database. </a:t>
            </a:r>
          </a:p>
          <a:p>
            <a:pPr lvl="1"/>
            <a:r>
              <a:rPr lang="en-US" b="0" i="0" dirty="0">
                <a:solidFill>
                  <a:srgbClr val="F8FAFF"/>
                </a:solidFill>
                <a:effectLst/>
                <a:latin typeface="Inter"/>
              </a:rPr>
              <a:t>This ensures that the data is easily accessible for future analysis and visualization.</a:t>
            </a:r>
            <a:endParaRPr lang="en-US" dirty="0"/>
          </a:p>
        </p:txBody>
      </p:sp>
      <p:pic>
        <p:nvPicPr>
          <p:cNvPr id="5" name="Content Placeholder 4" descr="A black screen with white text&#10;&#10;AI-generated content may be incorrect.">
            <a:extLst>
              <a:ext uri="{FF2B5EF4-FFF2-40B4-BE49-F238E27FC236}">
                <a16:creationId xmlns:a16="http://schemas.microsoft.com/office/drawing/2014/main" id="{9BA71349-AC7D-6637-974B-351F9AEB4BB3}"/>
              </a:ext>
            </a:extLst>
          </p:cNvPr>
          <p:cNvPicPr>
            <a:picLocks noChangeAspect="1"/>
          </p:cNvPicPr>
          <p:nvPr/>
        </p:nvPicPr>
        <p:blipFill>
          <a:blip r:embed="rId3"/>
          <a:stretch>
            <a:fillRect/>
          </a:stretch>
        </p:blipFill>
        <p:spPr>
          <a:xfrm>
            <a:off x="2646588" y="4262789"/>
            <a:ext cx="7286395" cy="1020093"/>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6A5BE203-D6E5-A5DA-7080-A966D64DEDD4}"/>
              </a:ext>
            </a:extLst>
          </p:cNvPr>
          <p:cNvPicPr>
            <a:picLocks noChangeAspect="1"/>
          </p:cNvPicPr>
          <p:nvPr/>
        </p:nvPicPr>
        <p:blipFill>
          <a:blip r:embed="rId4"/>
          <a:stretch>
            <a:fillRect/>
          </a:stretch>
        </p:blipFill>
        <p:spPr>
          <a:xfrm>
            <a:off x="1671593" y="5450364"/>
            <a:ext cx="9236387" cy="507999"/>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65670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6F0F20-F9B3-8A9C-3C0C-7B44FF13E2A1}"/>
              </a:ext>
            </a:extLst>
          </p:cNvPr>
          <p:cNvSpPr>
            <a:spLocks noGrp="1"/>
          </p:cNvSpPr>
          <p:nvPr>
            <p:ph type="title"/>
          </p:nvPr>
        </p:nvSpPr>
        <p:spPr>
          <a:xfrm>
            <a:off x="855266" y="618518"/>
            <a:ext cx="2851417" cy="1478570"/>
          </a:xfrm>
        </p:spPr>
        <p:txBody>
          <a:bodyPr>
            <a:normAutofit/>
          </a:bodyPr>
          <a:lstStyle/>
          <a:p>
            <a:r>
              <a:rPr lang="en-US" sz="2500" dirty="0">
                <a:solidFill>
                  <a:srgbClr val="FFFFFF"/>
                </a:solidFill>
              </a:rPr>
              <a:t>How do claim charges vary by demographic factors?</a:t>
            </a:r>
          </a:p>
        </p:txBody>
      </p:sp>
      <p:sp>
        <p:nvSpPr>
          <p:cNvPr id="8" name="Content Placeholder 8">
            <a:extLst>
              <a:ext uri="{FF2B5EF4-FFF2-40B4-BE49-F238E27FC236}">
                <a16:creationId xmlns:a16="http://schemas.microsoft.com/office/drawing/2014/main" id="{2D32D58D-7A7C-E689-CCA0-39F7A5482167}"/>
              </a:ext>
            </a:extLst>
          </p:cNvPr>
          <p:cNvSpPr>
            <a:spLocks noGrp="1"/>
          </p:cNvSpPr>
          <p:nvPr>
            <p:ph idx="1"/>
          </p:nvPr>
        </p:nvSpPr>
        <p:spPr>
          <a:xfrm>
            <a:off x="844620" y="2249487"/>
            <a:ext cx="2862444" cy="3957302"/>
          </a:xfrm>
        </p:spPr>
        <p:txBody>
          <a:bodyPr>
            <a:normAutofit/>
          </a:bodyPr>
          <a:lstStyle/>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Sex</a:t>
            </a:r>
            <a:r>
              <a:rPr lang="en-US" sz="1100" b="0" i="0" u="none" strike="noStrike" dirty="0">
                <a:solidFill>
                  <a:srgbClr val="FFFFFF"/>
                </a:solidFill>
                <a:effectLst/>
                <a:latin typeface="Segoe UI" panose="020B0502040204020203" pitchFamily="34" charset="0"/>
              </a:rPr>
              <a:t>: There are noticeable differences in claim charges between males and females. These differences are likely due to varying healthcare needs and utilization patterns between the sexes.</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Region</a:t>
            </a:r>
            <a:r>
              <a:rPr lang="en-US" sz="1100" b="0" i="0" u="none" strike="noStrike" dirty="0">
                <a:solidFill>
                  <a:srgbClr val="FFFFFF"/>
                </a:solidFill>
                <a:effectLst/>
                <a:latin typeface="Segoe UI" panose="020B0502040204020203" pitchFamily="34" charset="0"/>
              </a:rPr>
              <a:t>: With the demographics selected sex and smoker status, claim charges are similar across regions. </a:t>
            </a:r>
          </a:p>
          <a:p>
            <a:pPr algn="l">
              <a:buFont typeface="Arial" panose="020B0604020202020204" pitchFamily="34" charset="0"/>
              <a:buChar char="•"/>
            </a:pPr>
            <a:r>
              <a:rPr lang="en-US" sz="1100" b="1" i="0" u="none" strike="noStrike" dirty="0">
                <a:solidFill>
                  <a:srgbClr val="FFFFFF"/>
                </a:solidFill>
                <a:effectLst/>
                <a:latin typeface="Segoe UI" panose="020B0502040204020203" pitchFamily="34" charset="0"/>
              </a:rPr>
              <a:t>Smoker Status</a:t>
            </a:r>
            <a:r>
              <a:rPr lang="en-US" sz="1100" b="0" i="0" u="none" strike="noStrike" dirty="0">
                <a:solidFill>
                  <a:srgbClr val="FFFFFF"/>
                </a:solidFill>
                <a:effectLst/>
                <a:latin typeface="Segoe UI" panose="020B0502040204020203" pitchFamily="34" charset="0"/>
              </a:rPr>
              <a:t>: Smokers typically incur higher claim charges compared to non-smokers, as smoking is linked to numerous health issues.</a:t>
            </a:r>
          </a:p>
          <a:p>
            <a:pPr lvl="1"/>
            <a:r>
              <a:rPr lang="en-US" sz="1100" dirty="0">
                <a:solidFill>
                  <a:srgbClr val="FFFFFF"/>
                </a:solidFill>
                <a:latin typeface="Segoe UI" panose="020B0502040204020203" pitchFamily="34" charset="0"/>
              </a:rPr>
              <a:t>Male smokers tend to have higher claim charges. </a:t>
            </a:r>
          </a:p>
          <a:p>
            <a:pPr lvl="1"/>
            <a:r>
              <a:rPr lang="en-US" sz="1100" b="0" i="0" u="none" strike="noStrike" dirty="0">
                <a:solidFill>
                  <a:srgbClr val="FFFFFF"/>
                </a:solidFill>
                <a:effectLst/>
                <a:latin typeface="Segoe UI" panose="020B0502040204020203" pitchFamily="34" charset="0"/>
              </a:rPr>
              <a:t>Female smokers claim charges are still lower than non-male smokers across regions.</a:t>
            </a:r>
            <a:endParaRPr lang="en-US" sz="700" b="0" i="0" u="none" strike="noStrike" dirty="0">
              <a:solidFill>
                <a:srgbClr val="FFFFFF"/>
              </a:solidFill>
              <a:effectLst/>
              <a:latin typeface="Segoe UI" panose="020B0502040204020203" pitchFamily="34" charset="0"/>
            </a:endParaRPr>
          </a:p>
          <a:p>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Content Placeholder 4">
            <a:extLst>
              <a:ext uri="{FF2B5EF4-FFF2-40B4-BE49-F238E27FC236}">
                <a16:creationId xmlns:a16="http://schemas.microsoft.com/office/drawing/2014/main" id="{5CF4FEF4-B17C-44EB-4D94-3FDB17CC8AB2}"/>
              </a:ext>
            </a:extLst>
          </p:cNvPr>
          <p:cNvPicPr>
            <a:picLocks noChangeAspect="1"/>
          </p:cNvPicPr>
          <p:nvPr/>
        </p:nvPicPr>
        <p:blipFill>
          <a:blip r:embed="rId3"/>
          <a:stretch>
            <a:fillRect/>
          </a:stretch>
        </p:blipFill>
        <p:spPr>
          <a:xfrm>
            <a:off x="4711778" y="1476196"/>
            <a:ext cx="6844045" cy="3901103"/>
          </a:xfrm>
          <a:prstGeom prst="rect">
            <a:avLst/>
          </a:prstGeom>
        </p:spPr>
      </p:pic>
    </p:spTree>
    <p:extLst>
      <p:ext uri="{BB962C8B-B14F-4D97-AF65-F5344CB8AC3E}">
        <p14:creationId xmlns:p14="http://schemas.microsoft.com/office/powerpoint/2010/main" val="367997154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33"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35" name="Group 234">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6"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37"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8"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9"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40"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1"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2"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3"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4"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5"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6"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7"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8"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9"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0"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1"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2"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3"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4"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5"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6"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7"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8"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9"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0"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1"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2"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3"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4"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65"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6"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7"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8"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9"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0"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1"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2"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3"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4"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5"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6"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277"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8"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9"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0"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1"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2"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3"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4"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5"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6"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7"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8"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9"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E653093-17B6-3A33-D4B6-EC66F73422D4}"/>
              </a:ext>
            </a:extLst>
          </p:cNvPr>
          <p:cNvSpPr>
            <a:spLocks noGrp="1"/>
          </p:cNvSpPr>
          <p:nvPr>
            <p:ph type="title"/>
          </p:nvPr>
        </p:nvSpPr>
        <p:spPr>
          <a:xfrm>
            <a:off x="1610453" y="4620073"/>
            <a:ext cx="8957534" cy="1182838"/>
          </a:xfrm>
        </p:spPr>
        <p:txBody>
          <a:bodyPr vert="horz" lIns="91440" tIns="45720" rIns="91440" bIns="45720" rtlCol="0" anchor="b">
            <a:normAutofit/>
          </a:bodyPr>
          <a:lstStyle/>
          <a:p>
            <a:pPr algn="ctr"/>
            <a:r>
              <a:rPr lang="en-US" sz="3700" dirty="0"/>
              <a:t>How do claim charges vary by demographic factors?</a:t>
            </a:r>
          </a:p>
        </p:txBody>
      </p:sp>
      <p:sp>
        <p:nvSpPr>
          <p:cNvPr id="291"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lines&#10;&#10;AI-generated content may be incorrect.">
            <a:extLst>
              <a:ext uri="{FF2B5EF4-FFF2-40B4-BE49-F238E27FC236}">
                <a16:creationId xmlns:a16="http://schemas.microsoft.com/office/drawing/2014/main" id="{AD3D0C41-2A4D-6200-79DB-BE1C52E1987A}"/>
              </a:ext>
            </a:extLst>
          </p:cNvPr>
          <p:cNvPicPr>
            <a:picLocks noChangeAspect="1"/>
          </p:cNvPicPr>
          <p:nvPr/>
        </p:nvPicPr>
        <p:blipFill>
          <a:blip r:embed="rId5"/>
          <a:stretch>
            <a:fillRect/>
          </a:stretch>
        </p:blipFill>
        <p:spPr>
          <a:xfrm>
            <a:off x="-42866" y="6565"/>
            <a:ext cx="12168191" cy="4575488"/>
          </a:xfrm>
          <a:prstGeom prst="rect">
            <a:avLst/>
          </a:prstGeom>
        </p:spPr>
      </p:pic>
    </p:spTree>
    <p:extLst>
      <p:ext uri="{BB962C8B-B14F-4D97-AF65-F5344CB8AC3E}">
        <p14:creationId xmlns:p14="http://schemas.microsoft.com/office/powerpoint/2010/main" val="185289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324</TotalTime>
  <Words>1212</Words>
  <Application>Microsoft Macintosh PowerPoint</Application>
  <PresentationFormat>Widescreen</PresentationFormat>
  <Paragraphs>89</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Inter</vt:lpstr>
      <vt:lpstr>Segoe UI</vt:lpstr>
      <vt:lpstr>Tw Cen MT</vt:lpstr>
      <vt:lpstr>var(--fontFamilyBase)</vt:lpstr>
      <vt:lpstr>Circuit</vt:lpstr>
      <vt:lpstr>Health Insurance Claims Analysis</vt:lpstr>
      <vt:lpstr>Project Description</vt:lpstr>
      <vt:lpstr>Datasets Used </vt:lpstr>
      <vt:lpstr>Research Questions</vt:lpstr>
      <vt:lpstr>Data Preparation</vt:lpstr>
      <vt:lpstr>Data Preparation</vt:lpstr>
      <vt:lpstr>Data Preparation</vt:lpstr>
      <vt:lpstr>How do claim charges vary by demographic factors?</vt:lpstr>
      <vt:lpstr>How do claim charges vary by demographic factors?</vt:lpstr>
      <vt:lpstr>How do claim charges vary by demographic factors?</vt:lpstr>
      <vt:lpstr>How do claim charges vary by demographic factors?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how do they compare across regions?</vt:lpstr>
      <vt:lpstr>Which states or regions have the highest claim charges and denial rates, and what demographic factors contributes to this?</vt:lpstr>
      <vt:lpstr>Which state or region has the highest rate of appeals and appeals overturned? </vt:lpstr>
      <vt:lpstr>Health Insurance Claims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Silvio Zabala</dc:creator>
  <cp:lastModifiedBy>Silvio Zabala</cp:lastModifiedBy>
  <cp:revision>3</cp:revision>
  <dcterms:created xsi:type="dcterms:W3CDTF">2025-02-03T23:32:27Z</dcterms:created>
  <dcterms:modified xsi:type="dcterms:W3CDTF">2025-02-04T04:56:32Z</dcterms:modified>
</cp:coreProperties>
</file>