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323" r:id="rId4"/>
    <p:sldId id="322" r:id="rId5"/>
    <p:sldId id="324" r:id="rId6"/>
    <p:sldId id="260" r:id="rId7"/>
    <p:sldId id="332" r:id="rId8"/>
    <p:sldId id="352" r:id="rId9"/>
    <p:sldId id="353" r:id="rId10"/>
    <p:sldId id="263" r:id="rId11"/>
    <p:sldId id="320" r:id="rId12"/>
    <p:sldId id="321" r:id="rId13"/>
    <p:sldId id="268" r:id="rId14"/>
    <p:sldId id="360" r:id="rId15"/>
    <p:sldId id="269" r:id="rId16"/>
    <p:sldId id="314" r:id="rId17"/>
    <p:sldId id="271" r:id="rId18"/>
    <p:sldId id="272" r:id="rId19"/>
    <p:sldId id="273" r:id="rId20"/>
    <p:sldId id="315" r:id="rId21"/>
    <p:sldId id="361" r:id="rId22"/>
    <p:sldId id="362" r:id="rId23"/>
    <p:sldId id="363" r:id="rId24"/>
    <p:sldId id="366" r:id="rId25"/>
    <p:sldId id="274" r:id="rId26"/>
    <p:sldId id="275" r:id="rId27"/>
    <p:sldId id="316" r:id="rId28"/>
    <p:sldId id="277" r:id="rId29"/>
    <p:sldId id="278" r:id="rId30"/>
    <p:sldId id="308" r:id="rId31"/>
    <p:sldId id="317" r:id="rId32"/>
    <p:sldId id="309" r:id="rId33"/>
    <p:sldId id="357" r:id="rId34"/>
    <p:sldId id="281" r:id="rId35"/>
    <p:sldId id="290" r:id="rId36"/>
    <p:sldId id="354" r:id="rId37"/>
    <p:sldId id="355" r:id="rId38"/>
    <p:sldId id="356" r:id="rId39"/>
    <p:sldId id="310" r:id="rId40"/>
    <p:sldId id="318" r:id="rId41"/>
    <p:sldId id="311" r:id="rId42"/>
    <p:sldId id="319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3966" autoAdjust="0"/>
  </p:normalViewPr>
  <p:slideViewPr>
    <p:cSldViewPr>
      <p:cViewPr varScale="1">
        <p:scale>
          <a:sx n="58" d="100"/>
          <a:sy n="58" d="100"/>
        </p:scale>
        <p:origin x="166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199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F3ED4-7E60-094F-BB05-3324E0FCB4A6}" type="datetimeFigureOut">
              <a:rPr kumimoji="1" lang="zh-CN" altLang="en-US" smtClean="0"/>
              <a:t>2022/2/24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FACE-B44F-F349-B985-8BA20D33CA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96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8E66E6E-FA09-417A-825B-809BF248C2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6873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4D3D2-DB0C-4834-86B6-94308B8C654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AC84B-C12B-4AE8-92D1-CC4AF1BE28BD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18AE5-A39E-4F86-8A0E-EE6E47AAC60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smtClean="0"/>
              <a:t>整个单词符号串是一个赋值语句。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6831DBE-FB91-469E-A4CB-4095D082C06F}" type="slidenum">
              <a:rPr lang="zh-CN" altLang="en-US">
                <a:latin typeface="Arial" pitchFamily="34" charset="0"/>
              </a:rPr>
              <a:pPr eaLnBrk="1" hangingPunct="1"/>
              <a:t>21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33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238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69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dirty="0" smtClean="0">
              <a:latin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248093-BC3A-480A-B4FF-423A5957427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766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14D71D-25D0-4DAB-94A0-1F9DC64C5DE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85E2D1-5694-4CBF-8525-54ECAD6F7BA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4F4626-D766-49CB-AD39-1EDCB516AFE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8282C-2E12-4CB7-B450-EACC99E7712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E542CD-21ED-4C29-9840-60EB1B385F9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34403F-DDD4-4FB3-880E-0B41B305072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39987F-20E8-4519-87D6-2DC2ED68ACB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8069AD-3DC3-46D3-90F9-E196A79FB088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C5B1CA-FCFE-4130-98C3-76CB9F585BB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8873" eaLnBrk="1" hangingPunct="1">
              <a:defRPr/>
            </a:pPr>
            <a:endParaRPr kumimoji="1" lang="zh-CN" altLang="en-US" b="0" dirty="0" smtClean="0">
              <a:effectLst/>
              <a:latin typeface="Arial" pitchFamily="34" charset="0"/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EF96CD6-2BBB-4FDE-89B7-0087A1F4683F}" type="slidenum">
              <a:rPr lang="zh-CN" altLang="en-US">
                <a:latin typeface="Arial" pitchFamily="34" charset="0"/>
              </a:rPr>
              <a:pPr eaLnBrk="1" hangingPunct="1"/>
              <a:t>33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62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C6DA2-6F7B-4C7B-B58F-598E26F8983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41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37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b="1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02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CCCEA3B-7E9D-4E82-A5EB-4D757B4EEAE9}" type="slidenum">
              <a:rPr lang="zh-CN" altLang="en-US">
                <a:latin typeface="Arial" pitchFamily="34" charset="0"/>
              </a:rPr>
              <a:pPr eaLnBrk="1" hangingPunct="1"/>
              <a:t>38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defTabSz="948873" eaLnBrk="1" hangingPunct="1">
              <a:defRPr/>
            </a:pPr>
            <a:endParaRPr lang="en-US" altLang="zh-CN" b="0" dirty="0" smtClean="0"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2470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8ED0F-F6E3-4B34-BDF2-A56AF74C3B7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51228E-E5D9-4E10-83E9-001E589640B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99355-298C-4DB6-862B-E1A0C454897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488DC2-B5A7-42BE-B0E5-18BCF0B2BF5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1300" dirty="0"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4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6188" y="1279525"/>
            <a:ext cx="4606925" cy="3455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990325">
              <a:defRPr/>
            </a:pPr>
            <a:endParaRPr lang="zh-CN" altLang="en-US" sz="32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C61CE-634D-4F64-ACD8-85A675627EA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44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90057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9005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BC3F133A-7E3A-413E-964C-873A5BA34320}" type="slidenum">
              <a:rPr lang="zh-CN" altLang="en-US">
                <a:solidFill>
                  <a:srgbClr val="000000"/>
                </a:solidFill>
                <a:latin typeface="Arial" pitchFamily="34" charset="0"/>
              </a:rPr>
              <a:pPr eaLnBrk="1" hangingPunct="1"/>
              <a:t>9</a:t>
            </a:fld>
            <a:endParaRPr lang="en-US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3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04EF1-CDE4-4F00-A62C-CD7D3ACB73A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z="1100" dirty="0">
              <a:latin typeface="Arial" pitchFamily="34" charset="0"/>
            </a:endParaRP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70959" indent="-296523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86091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60528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134964" indent="-237218" defTabSz="952168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60940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3083837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558273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4032710" indent="-237218" defTabSz="95216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6AC119F-C965-4607-AE9B-1048D84D090F}" type="slidenum">
              <a:rPr lang="zh-CN" altLang="en-US">
                <a:latin typeface="Arial" pitchFamily="34" charset="0"/>
              </a:rPr>
              <a:pPr eaLnBrk="1" hangingPunct="1"/>
              <a:t>14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06D9-8BF2-4296-BEAB-34BC2536D0D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46D06-D2D6-413C-A738-9FA766A3422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DC88A-6F39-43A6-A7E4-59B005B5456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8C6D-8D2D-49BD-9D29-2E326751E3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8C6D-8D2D-49BD-9D29-2E326751E3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64A44-3602-4D65-A9FF-58C2C4CDA8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8C6D-8D2D-49BD-9D29-2E326751E3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83A6C-F79A-46C0-B43C-EB077B5D300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8C6D-8D2D-49BD-9D29-2E326751E3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03D6D0-F2EC-4AD5-9FDB-E6A7F05A05B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328974-7786-4316-B016-A0FD79F8FE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A82379-DF90-491D-B045-E517ED24430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767605-57B0-4C21-816B-748BF5F7BF3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A28C6D-8D2D-49BD-9D29-2E326751E38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141413"/>
          </a:xfrm>
        </p:spPr>
        <p:txBody>
          <a:bodyPr/>
          <a:lstStyle/>
          <a:p>
            <a:pPr eaLnBrk="1" hangingPunct="1"/>
            <a:r>
              <a:rPr lang="zh-CN" altLang="en-US" smtClean="0"/>
              <a:t>编译原理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2920" y="4953000"/>
            <a:ext cx="6498159" cy="916641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Comic Sans MS" pitchFamily="66" charset="0"/>
                <a:ea typeface="华文行楷" pitchFamily="2" charset="-122"/>
              </a:rPr>
              <a:t>中国人民大学信息学院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9064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编译程序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3811" y="1477100"/>
            <a:ext cx="8458200" cy="2859087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zh-CN" altLang="en-US" b="1" dirty="0" smtClean="0"/>
              <a:t>编译程序</a:t>
            </a:r>
            <a:r>
              <a:rPr kumimoji="1" lang="zh-CN" altLang="en-US" dirty="0" smtClean="0"/>
              <a:t>： 把高级程序设计语言翻译成等价的低级语言的程序，最终生成可执行代码。</a:t>
            </a:r>
          </a:p>
          <a:p>
            <a:pPr lvl="1" eaLnBrk="1" hangingPunct="1"/>
            <a:r>
              <a:rPr lang="zh-CN" altLang="en-US" sz="2000" dirty="0" smtClean="0"/>
              <a:t>功能：翻译程序，语言转换系统</a:t>
            </a:r>
          </a:p>
          <a:p>
            <a:pPr lvl="1" eaLnBrk="1" hangingPunct="1"/>
            <a:r>
              <a:rPr lang="zh-CN" altLang="en-US" sz="2000" dirty="0" smtClean="0"/>
              <a:t>编译型语言：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Pascal</a:t>
            </a:r>
            <a:r>
              <a:rPr lang="zh-CN" altLang="en-US" sz="2000" dirty="0" smtClean="0"/>
              <a:t>等</a:t>
            </a:r>
          </a:p>
          <a:p>
            <a:pPr eaLnBrk="1" hangingPunct="1"/>
            <a:r>
              <a:rPr kumimoji="1" lang="zh-CN" altLang="en-US" b="1" dirty="0" smtClean="0"/>
              <a:t>翻译程序</a:t>
            </a:r>
            <a:r>
              <a:rPr kumimoji="1" lang="zh-CN" altLang="en-US" dirty="0" smtClean="0"/>
              <a:t>：把一种程序语言翻译成另一种程序语言的程序，两者逻辑上等价。 如：编译，汇编，反汇编 等。</a:t>
            </a:r>
          </a:p>
          <a:p>
            <a:pPr eaLnBrk="1" hangingPunct="1">
              <a:buFontTx/>
              <a:buNone/>
            </a:pPr>
            <a:endParaRPr kumimoji="1" lang="en-US" altLang="zh-CN" b="1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pSp>
        <p:nvGrpSpPr>
          <p:cNvPr id="7172" name="Group 19"/>
          <p:cNvGrpSpPr>
            <a:grpSpLocks/>
          </p:cNvGrpSpPr>
          <p:nvPr/>
        </p:nvGrpSpPr>
        <p:grpSpPr bwMode="auto">
          <a:xfrm>
            <a:off x="963706" y="4246422"/>
            <a:ext cx="6934200" cy="1738313"/>
            <a:chOff x="672" y="2112"/>
            <a:chExt cx="4368" cy="1095"/>
          </a:xfrm>
        </p:grpSpPr>
        <p:grpSp>
          <p:nvGrpSpPr>
            <p:cNvPr id="7176" name="Group 14"/>
            <p:cNvGrpSpPr>
              <a:grpSpLocks/>
            </p:cNvGrpSpPr>
            <p:nvPr/>
          </p:nvGrpSpPr>
          <p:grpSpPr bwMode="auto">
            <a:xfrm>
              <a:off x="672" y="2112"/>
              <a:ext cx="4368" cy="620"/>
              <a:chOff x="672" y="1872"/>
              <a:chExt cx="4368" cy="620"/>
            </a:xfrm>
          </p:grpSpPr>
          <p:sp>
            <p:nvSpPr>
              <p:cNvPr id="7178" name="Rectangle 5"/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008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400">
                    <a:latin typeface="Times New Roman" pitchFamily="18" charset="0"/>
                    <a:ea typeface="华文行楷" pitchFamily="2" charset="-122"/>
                  </a:rPr>
                  <a:t>编译程序</a:t>
                </a:r>
              </a:p>
            </p:txBody>
          </p:sp>
          <p:sp>
            <p:nvSpPr>
              <p:cNvPr id="7179" name="Text Box 6"/>
              <p:cNvSpPr txBox="1">
                <a:spLocks noChangeArrowheads="1"/>
              </p:cNvSpPr>
              <p:nvPr/>
            </p:nvSpPr>
            <p:spPr bwMode="auto">
              <a:xfrm>
                <a:off x="672" y="1872"/>
                <a:ext cx="1152" cy="5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itchFamily="18" charset="0"/>
                    <a:ea typeface="华文行楷" pitchFamily="2" charset="-122"/>
                  </a:rPr>
                  <a:t>高级语言程序</a:t>
                </a:r>
              </a:p>
            </p:txBody>
          </p:sp>
          <p:sp>
            <p:nvSpPr>
              <p:cNvPr id="7180" name="Text Box 7"/>
              <p:cNvSpPr txBox="1">
                <a:spLocks noChangeArrowheads="1"/>
              </p:cNvSpPr>
              <p:nvPr/>
            </p:nvSpPr>
            <p:spPr bwMode="auto">
              <a:xfrm>
                <a:off x="4128" y="1968"/>
                <a:ext cx="912" cy="5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dirty="0">
                    <a:latin typeface="Times New Roman" pitchFamily="18" charset="0"/>
                    <a:ea typeface="华文行楷" pitchFamily="2" charset="-122"/>
                  </a:rPr>
                  <a:t>低级语言程序</a:t>
                </a:r>
              </a:p>
            </p:txBody>
          </p:sp>
          <p:sp>
            <p:nvSpPr>
              <p:cNvPr id="7181" name="Line 8"/>
              <p:cNvSpPr>
                <a:spLocks noChangeShapeType="1"/>
              </p:cNvSpPr>
              <p:nvPr/>
            </p:nvSpPr>
            <p:spPr bwMode="auto">
              <a:xfrm>
                <a:off x="1824" y="2112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2" name="Line 9"/>
              <p:cNvSpPr>
                <a:spLocks noChangeShapeType="1"/>
              </p:cNvSpPr>
              <p:nvPr/>
            </p:nvSpPr>
            <p:spPr bwMode="auto">
              <a:xfrm>
                <a:off x="3455" y="2110"/>
                <a:ext cx="7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7" name="Text Box 15"/>
            <p:cNvSpPr txBox="1">
              <a:spLocks noChangeArrowheads="1"/>
            </p:cNvSpPr>
            <p:nvPr/>
          </p:nvSpPr>
          <p:spPr bwMode="auto">
            <a:xfrm>
              <a:off x="768" y="2976"/>
              <a:ext cx="9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Comic Sans MS" pitchFamily="66" charset="0"/>
                </a:rPr>
                <a:t>源语言程序</a:t>
              </a:r>
            </a:p>
          </p:txBody>
        </p:sp>
      </p:grpSp>
      <p:grpSp>
        <p:nvGrpSpPr>
          <p:cNvPr id="7173" name="Group 18"/>
          <p:cNvGrpSpPr>
            <a:grpSpLocks/>
          </p:cNvGrpSpPr>
          <p:nvPr/>
        </p:nvGrpSpPr>
        <p:grpSpPr bwMode="auto">
          <a:xfrm>
            <a:off x="3972813" y="5427522"/>
            <a:ext cx="3962400" cy="747712"/>
            <a:chOff x="2736" y="2640"/>
            <a:chExt cx="2496" cy="471"/>
          </a:xfrm>
        </p:grpSpPr>
        <p:sp>
          <p:nvSpPr>
            <p:cNvPr id="7174" name="Text Box 16"/>
            <p:cNvSpPr txBox="1">
              <a:spLocks noChangeArrowheads="1"/>
            </p:cNvSpPr>
            <p:nvPr/>
          </p:nvSpPr>
          <p:spPr bwMode="auto">
            <a:xfrm>
              <a:off x="4128" y="2880"/>
              <a:ext cx="11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Comic Sans MS" pitchFamily="66" charset="0"/>
                </a:rPr>
                <a:t>目标语言程序</a:t>
              </a:r>
            </a:p>
          </p:txBody>
        </p:sp>
        <p:sp>
          <p:nvSpPr>
            <p:cNvPr id="7175" name="Text Box 17"/>
            <p:cNvSpPr txBox="1">
              <a:spLocks noChangeArrowheads="1"/>
            </p:cNvSpPr>
            <p:nvPr/>
          </p:nvSpPr>
          <p:spPr bwMode="auto">
            <a:xfrm>
              <a:off x="2736" y="2640"/>
              <a:ext cx="9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folHlink"/>
                  </a:solidFill>
                  <a:latin typeface="Comic Sans MS" pitchFamily="66" charset="0"/>
                </a:rPr>
                <a:t>翻译程序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解释程序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925810"/>
            <a:ext cx="8042276" cy="4343400"/>
          </a:xfrm>
        </p:spPr>
        <p:txBody>
          <a:bodyPr/>
          <a:lstStyle/>
          <a:p>
            <a:pPr eaLnBrk="1" hangingPunct="1"/>
            <a:r>
              <a:rPr kumimoji="1" lang="zh-CN" altLang="en-US" b="1" dirty="0" smtClean="0"/>
              <a:t>解释程序</a:t>
            </a:r>
            <a:r>
              <a:rPr kumimoji="1" lang="zh-CN" altLang="en-US" dirty="0" smtClean="0"/>
              <a:t>： 以源程序作为输入，不产生目标程序，而是按照语言的定义，边解释边执行。</a:t>
            </a:r>
          </a:p>
          <a:p>
            <a:pPr lvl="1" eaLnBrk="1" hangingPunct="1"/>
            <a:r>
              <a:rPr kumimoji="1" lang="zh-CN" altLang="en-US" dirty="0" smtClean="0"/>
              <a:t>许多用于编译程序的构造技术同样也适用于解释程序。</a:t>
            </a:r>
          </a:p>
          <a:p>
            <a:pPr lvl="1"/>
            <a:r>
              <a:rPr kumimoji="1" lang="zh-CN" altLang="en-US" dirty="0" smtClean="0"/>
              <a:t>解释型语言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Ruby</a:t>
            </a:r>
          </a:p>
          <a:p>
            <a:pPr lvl="1"/>
            <a:r>
              <a:rPr kumimoji="1" lang="zh-CN" altLang="en-US" dirty="0" smtClean="0"/>
              <a:t>先</a:t>
            </a:r>
            <a:r>
              <a:rPr kumimoji="1" lang="zh-CN" altLang="en-US" dirty="0" smtClean="0"/>
              <a:t>编译为</a:t>
            </a:r>
            <a:r>
              <a:rPr kumimoji="1" lang="zh-CN" altLang="en-US" dirty="0" smtClean="0"/>
              <a:t>中间代码（字节码），</a:t>
            </a:r>
            <a:r>
              <a:rPr kumimoji="1" lang="zh-CN" altLang="en-US" dirty="0" smtClean="0"/>
              <a:t>再解释</a:t>
            </a:r>
            <a:r>
              <a:rPr kumimoji="1" lang="zh-CN" altLang="en-US" dirty="0" smtClean="0"/>
              <a:t>执行：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Python</a:t>
            </a:r>
            <a:endParaRPr kumimoji="1" lang="zh-CN" alt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042276" cy="133695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1.3 </a:t>
            </a:r>
            <a:r>
              <a:rPr lang="zh-CN" altLang="en-US" dirty="0" smtClean="0"/>
              <a:t>编译过程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5915"/>
            <a:ext cx="8305800" cy="495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语言</a:t>
            </a:r>
            <a:r>
              <a:rPr lang="zh-CN" altLang="en-US" sz="2600" dirty="0" smtClean="0"/>
              <a:t>翻译的工作过程：</a:t>
            </a:r>
            <a:r>
              <a:rPr lang="zh-CN" altLang="en-US" sz="1800" dirty="0" smtClean="0"/>
              <a:t/>
            </a:r>
            <a:br>
              <a:rPr lang="zh-CN" altLang="en-US" sz="1800" dirty="0" smtClean="0"/>
            </a:br>
            <a:endParaRPr lang="en-US" altLang="zh-CN" sz="1800" dirty="0" smtClean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1800" dirty="0" smtClean="0"/>
              <a:t>    “  </a:t>
            </a:r>
            <a:r>
              <a:rPr lang="en-US" altLang="zh-CN" sz="1800" dirty="0" smtClean="0"/>
              <a:t>I    wish   you   success.  ”   </a:t>
            </a:r>
            <a:r>
              <a:rPr lang="zh-CN" altLang="en-US" sz="1800" dirty="0" smtClean="0"/>
              <a:t>翻译成汉语。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dirty="0" smtClean="0"/>
              <a:t>1</a:t>
            </a:r>
            <a:r>
              <a:rPr lang="zh-CN" altLang="en-US" sz="1800" dirty="0" smtClean="0"/>
              <a:t>） 单词进行</a:t>
            </a:r>
            <a:r>
              <a:rPr lang="zh-CN" altLang="en-US" sz="1800" u="sng" dirty="0" smtClean="0"/>
              <a:t>词法分析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1800" dirty="0" smtClean="0"/>
              <a:t>       “  </a:t>
            </a:r>
            <a:r>
              <a:rPr lang="en-US" altLang="zh-CN" sz="1800" dirty="0" smtClean="0"/>
              <a:t>I ”  “ wish”  “ you”  “ success ”</a:t>
            </a:r>
            <a:br>
              <a:rPr lang="en-US" altLang="zh-CN" sz="1800" dirty="0" smtClean="0"/>
            </a:br>
            <a:r>
              <a:rPr lang="zh-CN" altLang="en-US" sz="1800" dirty="0" smtClean="0"/>
              <a:t>     </a:t>
            </a:r>
            <a:r>
              <a:rPr lang="zh-CN" altLang="en-US" sz="1800" dirty="0"/>
              <a:t>(</a:t>
            </a:r>
            <a:r>
              <a:rPr lang="zh-CN" altLang="en-US" sz="1800" dirty="0" smtClean="0"/>
              <a:t>代)     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          (代）        </a:t>
            </a:r>
            <a:r>
              <a:rPr lang="zh-CN" altLang="en-US" sz="1800" dirty="0"/>
              <a:t>(</a:t>
            </a:r>
            <a:r>
              <a:rPr lang="zh-CN" altLang="en-US" sz="1800" dirty="0" smtClean="0"/>
              <a:t>名)</a:t>
            </a:r>
            <a:endParaRPr kumimoji="1" lang="en-US" altLang="zh-CN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en-US" altLang="zh-CN" sz="1800" dirty="0" smtClean="0"/>
              <a:t>2</a:t>
            </a:r>
            <a:r>
              <a:rPr kumimoji="1" lang="zh-CN" altLang="en-US" sz="1800" dirty="0" smtClean="0"/>
              <a:t>）语法分析：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kumimoji="1" lang="zh-CN" altLang="en-US" sz="1800" dirty="0" smtClean="0"/>
              <a:t>  </a:t>
            </a:r>
            <a:r>
              <a:rPr kumimoji="1" lang="zh-CN" altLang="zh-CN" sz="1800" dirty="0"/>
              <a:t> </a:t>
            </a:r>
            <a:r>
              <a:rPr kumimoji="1" lang="zh-CN" altLang="en-US" sz="1800" dirty="0" smtClean="0"/>
              <a:t>  （主语）   （谓语）   （间宾）    （直宾）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kumimoji="1" lang="zh-CN" altLang="en-US" sz="1800" dirty="0" smtClean="0"/>
              <a:t>      </a:t>
            </a:r>
            <a:r>
              <a:rPr kumimoji="1" lang="zh-CN" altLang="en-US" sz="1800" u="sng" dirty="0" smtClean="0"/>
              <a:t>结论：</a:t>
            </a:r>
            <a:r>
              <a:rPr kumimoji="1" lang="zh-CN" altLang="en-US" sz="1800" dirty="0" smtClean="0"/>
              <a:t>   是一个合乎英语语法的句子。</a:t>
            </a:r>
          </a:p>
          <a:p>
            <a:pPr eaLnBrk="1" hangingPunct="1">
              <a:lnSpc>
                <a:spcPct val="120000"/>
              </a:lnSpc>
              <a:spcBef>
                <a:spcPts val="2400"/>
              </a:spcBef>
              <a:buFontTx/>
              <a:buNone/>
            </a:pPr>
            <a:r>
              <a:rPr kumimoji="1" lang="en-US" altLang="zh-CN" sz="1800" dirty="0" smtClean="0"/>
              <a:t>3</a:t>
            </a:r>
            <a:r>
              <a:rPr kumimoji="1" lang="zh-CN" altLang="en-US" sz="1800" dirty="0" smtClean="0"/>
              <a:t>）语义分析：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1800" dirty="0" smtClean="0"/>
              <a:t>              </a:t>
            </a:r>
            <a:r>
              <a:rPr lang="zh-CN" altLang="en-US" sz="1800" dirty="0"/>
              <a:t>“  </a:t>
            </a:r>
            <a:r>
              <a:rPr lang="en-US" altLang="zh-CN" sz="1800" dirty="0"/>
              <a:t>I ”  “ wish”  “ you”  “ success ”</a:t>
            </a:r>
            <a:br>
              <a:rPr lang="en-US" altLang="zh-CN" sz="1800" dirty="0"/>
            </a:br>
            <a:r>
              <a:rPr lang="en-US" altLang="zh-CN" sz="1800" dirty="0"/>
              <a:t>          </a:t>
            </a:r>
            <a:r>
              <a:rPr lang="zh-CN" altLang="en-US" sz="1800" dirty="0" smtClean="0"/>
              <a:t>  (我)     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希望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          (你）       (成功）</a:t>
            </a:r>
            <a:endParaRPr kumimoji="1" lang="zh-CN" altLang="en-US" sz="1800" dirty="0" smtClean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kumimoji="1" lang="en-US" altLang="zh-CN" sz="1800" dirty="0" smtClean="0"/>
              <a:t>4</a:t>
            </a:r>
            <a:r>
              <a:rPr kumimoji="1" lang="zh-CN" altLang="en-US" sz="1800" dirty="0" smtClean="0"/>
              <a:t>）汉语句子进行修饰（优化）：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zh-CN" altLang="en-US" sz="1800" dirty="0" smtClean="0"/>
              <a:t>               祝你成功。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0806" y="2583"/>
            <a:ext cx="7772400" cy="13398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编译器编译过程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396092" y="1523187"/>
            <a:ext cx="2242707" cy="516570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73523"/>
            <a:ext cx="8763000" cy="1594791"/>
          </a:xfrm>
        </p:spPr>
        <p:txBody>
          <a:bodyPr>
            <a:normAutofit lnSpcReduction="10000"/>
          </a:bodyPr>
          <a:lstStyle/>
          <a:p>
            <a:pPr>
              <a:buClr>
                <a:schemeClr val="tx2">
                  <a:lumMod val="25000"/>
                  <a:lumOff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词法分析的主要任务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zh-CN" altLang="en-US" sz="2000" dirty="0"/>
              <a:t>从左向右逐行扫描源程序的字符，识别出各个单词，确定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单词的类型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将识别出的单词转换成统一的</a:t>
            </a:r>
            <a:r>
              <a:rPr lang="zh-CN" altLang="en-US" sz="2000" dirty="0">
                <a:solidFill>
                  <a:srgbClr val="FF0000"/>
                </a:solidFill>
              </a:rPr>
              <a:t>机内表示</a:t>
            </a:r>
            <a:r>
              <a:rPr lang="en-US" altLang="zh-CN" sz="2000" dirty="0"/>
              <a:t>——</a:t>
            </a:r>
            <a:r>
              <a:rPr lang="zh-CN" altLang="en-US" sz="2000" dirty="0"/>
              <a:t>词法单元</a:t>
            </a:r>
            <a:r>
              <a:rPr lang="en-US" altLang="zh-CN" sz="1600" dirty="0"/>
              <a:t>(token)</a:t>
            </a:r>
            <a:r>
              <a:rPr lang="zh-CN" altLang="en-US" sz="2000" dirty="0"/>
              <a:t>形式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 </a:t>
            </a:r>
            <a:r>
              <a:rPr lang="en-US" altLang="zh-CN" sz="1800" dirty="0"/>
              <a:t>token</a:t>
            </a:r>
            <a:r>
              <a:rPr lang="zh-CN" altLang="en-US" sz="1800" dirty="0"/>
              <a:t>：</a:t>
            </a:r>
            <a:r>
              <a:rPr lang="en-US" altLang="zh-CN" sz="1800" dirty="0"/>
              <a:t>&lt; </a:t>
            </a:r>
            <a:r>
              <a:rPr lang="zh-CN" altLang="en-US" sz="1800" dirty="0"/>
              <a:t>种别码，属性值 </a:t>
            </a:r>
            <a:r>
              <a:rPr lang="en-US" altLang="zh-CN" sz="1800" dirty="0"/>
              <a:t>&gt;</a:t>
            </a:r>
          </a:p>
          <a:p>
            <a:pPr lvl="1"/>
            <a:endParaRPr lang="en-US" altLang="zh-CN" sz="1800" b="1" dirty="0"/>
          </a:p>
          <a:p>
            <a:pPr lvl="1">
              <a:buClr>
                <a:srgbClr val="3333CC"/>
              </a:buClr>
              <a:buNone/>
            </a:pPr>
            <a:endParaRPr lang="en-US" altLang="zh-CN" sz="2000" dirty="0">
              <a:solidFill>
                <a:srgbClr val="000000"/>
              </a:solidFill>
            </a:endParaRPr>
          </a:p>
          <a:p>
            <a:pPr eaLnBrk="1" hangingPunct="1"/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04705"/>
              </p:ext>
            </p:extLst>
          </p:nvPr>
        </p:nvGraphicFramePr>
        <p:xfrm>
          <a:off x="714348" y="3071810"/>
          <a:ext cx="7715306" cy="2889624"/>
        </p:xfrm>
        <a:graphic>
          <a:graphicData uri="http://schemas.openxmlformats.org/drawingml/2006/table">
            <a:tbl>
              <a:tblPr/>
              <a:tblGrid>
                <a:gridCol w="30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单词类型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种别码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关键字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program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if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else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then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标识符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变量名、数组名、记录名、过程名、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多词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常量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整型、浮点型、字符型、布尔型、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6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算术（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+  -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*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/  ++  --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关系（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!=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&gt;=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&lt;=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逻辑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（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&amp;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|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~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  <a:endParaRPr lang="en-US" altLang="zh-CN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   或</a:t>
                      </a:r>
                      <a:endParaRPr lang="en-US" altLang="zh-CN" sz="18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型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0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100252" marR="100252" marT="37602" marB="37602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界符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;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{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</a:t>
                      </a:r>
                      <a:r>
                        <a:rPr lang="zh-CN" altLang="en-US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词</a:t>
                      </a:r>
                      <a:r>
                        <a:rPr lang="zh-CN" altLang="zh-CN" sz="18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一码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组合 25"/>
          <p:cNvGrpSpPr/>
          <p:nvPr/>
        </p:nvGrpSpPr>
        <p:grpSpPr>
          <a:xfrm>
            <a:off x="714349" y="3072605"/>
            <a:ext cx="7716099" cy="2928941"/>
            <a:chOff x="857224" y="2215354"/>
            <a:chExt cx="7716099" cy="2928941"/>
          </a:xfrm>
        </p:grpSpPr>
        <p:sp>
          <p:nvSpPr>
            <p:cNvPr id="13" name="矩形 12"/>
            <p:cNvSpPr/>
            <p:nvPr/>
          </p:nvSpPr>
          <p:spPr>
            <a:xfrm>
              <a:off x="7284090" y="2571750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84090" y="2959936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0000"/>
                </a:spcBef>
                <a:buClr>
                  <a:schemeClr val="folHlink"/>
                </a:buClr>
                <a:buSzPct val="60000"/>
              </a:pP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284090" y="3357568"/>
              <a:ext cx="18473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eaLnBrk="0" hangingPunct="0">
                <a:spcBef>
                  <a:spcPct val="30000"/>
                </a:spcBef>
              </a:pPr>
              <a:endParaRPr lang="zh-CN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 rot="5400000">
              <a:off x="-606452" y="3679031"/>
              <a:ext cx="2928148" cy="7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5400000">
              <a:off x="7108058" y="3679031"/>
              <a:ext cx="2928941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711577" y="-244004"/>
            <a:ext cx="7772400" cy="13398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zh-CN" altLang="en-US" dirty="0" smtClean="0"/>
              <a:t>编译过程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词法分析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618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</a:t>
            </a:r>
            <a:r>
              <a:rPr lang="zh-CN" altLang="en-US" dirty="0" smtClean="0"/>
              <a:t>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词法分析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4458" y="1417638"/>
            <a:ext cx="8539942" cy="563562"/>
          </a:xfrm>
        </p:spPr>
        <p:txBody>
          <a:bodyPr>
            <a:normAutofit/>
          </a:bodyPr>
          <a:lstStyle/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/>
              <a:t>例：</a:t>
            </a:r>
            <a:r>
              <a:rPr lang="en-US" altLang="en-US" sz="2000" dirty="0" smtClean="0"/>
              <a:t>position = </a:t>
            </a:r>
            <a:r>
              <a:rPr lang="en-US" altLang="en-US" sz="2000" dirty="0"/>
              <a:t>initial + rate * 60 </a:t>
            </a:r>
            <a:r>
              <a:rPr lang="en-US" altLang="en-US" sz="2000" dirty="0" smtClean="0"/>
              <a:t>;</a:t>
            </a:r>
            <a:endParaRPr lang="en-US" altLang="en-US" sz="2400" dirty="0" smtClean="0"/>
          </a:p>
        </p:txBody>
      </p:sp>
      <p:graphicFrame>
        <p:nvGraphicFramePr>
          <p:cNvPr id="35961" name="Group 1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0954914"/>
              </p:ext>
            </p:extLst>
          </p:nvPr>
        </p:nvGraphicFramePr>
        <p:xfrm>
          <a:off x="3034553" y="2112258"/>
          <a:ext cx="3467100" cy="4341816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宋体" pitchFamily="2" charset="-122"/>
                        </a:rPr>
                        <a:t>单词类型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宋体" pitchFamily="2" charset="-122"/>
                        </a:rPr>
                        <a:t>单词值</a:t>
                      </a: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标识符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(id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宋体" pitchFamily="2" charset="-122"/>
                        </a:rPr>
                        <a:t>1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position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算符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(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赋值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标识符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2(id2)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initial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算符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(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加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标识符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3(id3)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rate</a:t>
                      </a:r>
                      <a:endParaRPr kumimoji="0" lang="en-US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itchFamily="2" charset="-122"/>
                        <a:ea typeface="宋体" pitchFamily="2" charset="-122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算符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(</a:t>
                      </a: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乘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整常数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界符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itchFamily="2" charset="-122"/>
                          <a:ea typeface="宋体" pitchFamily="2" charset="-122"/>
                          <a:cs typeface="宋体" pitchFamily="2" charset="-122"/>
                        </a:rPr>
                        <a:t>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4A44-3602-4D65-A9FF-58C2C4CDA8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词法分析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 eaLnBrk="1" hangingPunct="1">
              <a:buFontTx/>
              <a:buNone/>
            </a:pPr>
            <a:r>
              <a:rPr lang="zh-CN" altLang="en-US" dirty="0" smtClean="0"/>
              <a:t>又如一个</a:t>
            </a:r>
            <a:r>
              <a:rPr lang="en-US" altLang="zh-CN" dirty="0" smtClean="0"/>
              <a:t>C</a:t>
            </a:r>
            <a:r>
              <a:rPr lang="zh-CN" altLang="en-US" dirty="0" smtClean="0"/>
              <a:t>源程序片断：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</a:t>
            </a:r>
            <a:r>
              <a:rPr lang="en-US" altLang="en-US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/>
              <a:t>                               a = a + 2;</a:t>
            </a:r>
          </a:p>
          <a:p>
            <a:pPr lvl="2" eaLnBrk="1" hangingPunct="1">
              <a:buFontTx/>
              <a:buNone/>
            </a:pPr>
            <a:r>
              <a:rPr lang="zh-CN" altLang="en-US" dirty="0" smtClean="0"/>
              <a:t>词法分析后可能返回</a:t>
            </a:r>
            <a:r>
              <a:rPr lang="en-US" altLang="zh-CN" dirty="0" smtClean="0"/>
              <a:t>:</a:t>
            </a:r>
          </a:p>
          <a:p>
            <a:pPr lvl="4" eaLnBrk="1" hangingPunct="1">
              <a:buFontTx/>
              <a:buNone/>
            </a:pPr>
            <a:r>
              <a:rPr lang="zh-CN" altLang="en-US" sz="1800" b="1" dirty="0" smtClean="0">
                <a:latin typeface="宋体" pitchFamily="2" charset="-122"/>
              </a:rPr>
              <a:t>单词类型</a:t>
            </a:r>
            <a:r>
              <a:rPr lang="zh-CN" altLang="en-US" sz="1800" dirty="0" smtClean="0">
                <a:latin typeface="宋体" pitchFamily="2" charset="-122"/>
              </a:rPr>
              <a:t>		  </a:t>
            </a:r>
            <a:r>
              <a:rPr lang="zh-CN" altLang="en-US" sz="1800" b="1" dirty="0" smtClean="0">
                <a:latin typeface="宋体" pitchFamily="2" charset="-122"/>
              </a:rPr>
              <a:t>单词值</a:t>
            </a:r>
            <a:endParaRPr lang="zh-CN" altLang="en-US" sz="1800" dirty="0" smtClean="0">
              <a:latin typeface="宋体" pitchFamily="2" charset="-122"/>
            </a:endParaRPr>
          </a:p>
          <a:p>
            <a:pPr lvl="4" eaLnBrk="1" hangingPunct="1">
              <a:buFontTx/>
              <a:buNone/>
            </a:pPr>
            <a:r>
              <a:rPr lang="zh-CN" altLang="en-US" dirty="0">
                <a:latin typeface="宋体" pitchFamily="2" charset="-122"/>
              </a:rPr>
              <a:t>关键</a:t>
            </a:r>
            <a:r>
              <a:rPr lang="zh-CN" altLang="en-US" sz="1800" dirty="0" smtClean="0">
                <a:latin typeface="宋体" pitchFamily="2" charset="-122"/>
              </a:rPr>
              <a:t>字                   </a:t>
            </a:r>
            <a:r>
              <a:rPr lang="en-US" altLang="zh-CN" sz="1800" dirty="0" err="1" smtClean="0">
                <a:latin typeface="宋体" pitchFamily="2" charset="-122"/>
              </a:rPr>
              <a:t>int</a:t>
            </a:r>
            <a:endParaRPr lang="en-US" altLang="zh-CN" sz="1800" dirty="0" smtClean="0">
              <a:latin typeface="宋体" pitchFamily="2" charset="-122"/>
            </a:endParaRP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标识符</a:t>
            </a:r>
            <a:r>
              <a:rPr lang="en-US" altLang="zh-CN" sz="1800" dirty="0" smtClean="0">
                <a:latin typeface="宋体" pitchFamily="2" charset="-122"/>
              </a:rPr>
              <a:t>(</a:t>
            </a:r>
            <a:r>
              <a:rPr lang="zh-CN" altLang="en-US" sz="1800" dirty="0" smtClean="0">
                <a:latin typeface="宋体" pitchFamily="2" charset="-122"/>
              </a:rPr>
              <a:t>变量名</a:t>
            </a:r>
            <a:r>
              <a:rPr lang="en-US" altLang="zh-CN" sz="1800" dirty="0" smtClean="0">
                <a:latin typeface="宋体" pitchFamily="2" charset="-122"/>
              </a:rPr>
              <a:t>)</a:t>
            </a:r>
            <a:r>
              <a:rPr lang="zh-CN" altLang="zh-CN" sz="1800" dirty="0" smtClean="0">
                <a:latin typeface="宋体" pitchFamily="2" charset="-122"/>
              </a:rPr>
              <a:t>           </a:t>
            </a:r>
            <a:r>
              <a:rPr lang="en-US" altLang="zh-CN" sz="1800" dirty="0" smtClean="0">
                <a:latin typeface="宋体" pitchFamily="2" charset="-122"/>
              </a:rPr>
              <a:t>a</a:t>
            </a: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界符                     </a:t>
            </a:r>
            <a:r>
              <a:rPr lang="en-US" altLang="zh-CN" sz="1800" dirty="0" smtClean="0">
                <a:latin typeface="宋体" pitchFamily="2" charset="-122"/>
              </a:rPr>
              <a:t>;</a:t>
            </a: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标识符</a:t>
            </a:r>
            <a:r>
              <a:rPr lang="en-US" altLang="zh-CN" sz="1800" dirty="0" smtClean="0">
                <a:latin typeface="宋体" pitchFamily="2" charset="-122"/>
              </a:rPr>
              <a:t>(</a:t>
            </a:r>
            <a:r>
              <a:rPr lang="zh-CN" altLang="en-US" sz="1800" dirty="0" smtClean="0">
                <a:latin typeface="宋体" pitchFamily="2" charset="-122"/>
              </a:rPr>
              <a:t>变量名</a:t>
            </a:r>
            <a:r>
              <a:rPr lang="en-US" altLang="zh-CN" sz="1800" dirty="0" smtClean="0">
                <a:latin typeface="宋体" pitchFamily="2" charset="-122"/>
              </a:rPr>
              <a:t>)  </a:t>
            </a:r>
            <a:r>
              <a:rPr lang="zh-CN" altLang="zh-CN" sz="1800" dirty="0" smtClean="0">
                <a:latin typeface="宋体" pitchFamily="2" charset="-122"/>
              </a:rPr>
              <a:t>         </a:t>
            </a:r>
            <a:r>
              <a:rPr lang="en-US" altLang="zh-CN" sz="1800" dirty="0" smtClean="0">
                <a:latin typeface="宋体" pitchFamily="2" charset="-122"/>
              </a:rPr>
              <a:t>a</a:t>
            </a: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算符</a:t>
            </a:r>
            <a:r>
              <a:rPr lang="en-US" altLang="zh-CN" sz="1800" dirty="0" smtClean="0">
                <a:latin typeface="宋体" pitchFamily="2" charset="-122"/>
              </a:rPr>
              <a:t>(</a:t>
            </a:r>
            <a:r>
              <a:rPr lang="zh-CN" altLang="en-US" sz="1800" dirty="0" smtClean="0">
                <a:latin typeface="宋体" pitchFamily="2" charset="-122"/>
              </a:rPr>
              <a:t>赋值</a:t>
            </a:r>
            <a:r>
              <a:rPr lang="en-US" altLang="zh-CN" sz="1800" dirty="0" smtClean="0">
                <a:latin typeface="宋体" pitchFamily="2" charset="-122"/>
              </a:rPr>
              <a:t>)	          </a:t>
            </a:r>
            <a:r>
              <a:rPr lang="zh-CN" altLang="zh-CN" dirty="0" smtClean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sz="1800" dirty="0" smtClean="0">
                <a:latin typeface="宋体" pitchFamily="2" charset="-122"/>
              </a:rPr>
              <a:t>=</a:t>
            </a: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标识符</a:t>
            </a:r>
            <a:r>
              <a:rPr lang="en-US" altLang="zh-CN" sz="1800" dirty="0" smtClean="0">
                <a:latin typeface="宋体" pitchFamily="2" charset="-122"/>
              </a:rPr>
              <a:t>(</a:t>
            </a:r>
            <a:r>
              <a:rPr lang="zh-CN" altLang="en-US" sz="1800" dirty="0" smtClean="0">
                <a:latin typeface="宋体" pitchFamily="2" charset="-122"/>
              </a:rPr>
              <a:t>变量名</a:t>
            </a:r>
            <a:r>
              <a:rPr lang="en-US" altLang="zh-CN" sz="1800" dirty="0" smtClean="0">
                <a:latin typeface="宋体" pitchFamily="2" charset="-122"/>
              </a:rPr>
              <a:t>)           a</a:t>
            </a:r>
            <a:endParaRPr lang="en-US" altLang="en-US" sz="1800" dirty="0" smtClean="0">
              <a:latin typeface="宋体" pitchFamily="2" charset="-122"/>
            </a:endParaRP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算符</a:t>
            </a:r>
            <a:r>
              <a:rPr lang="en-US" altLang="zh-CN" sz="1800" dirty="0" smtClean="0">
                <a:latin typeface="宋体" pitchFamily="2" charset="-122"/>
              </a:rPr>
              <a:t>(</a:t>
            </a:r>
            <a:r>
              <a:rPr lang="zh-CN" altLang="en-US" sz="1800" dirty="0" smtClean="0">
                <a:latin typeface="宋体" pitchFamily="2" charset="-122"/>
              </a:rPr>
              <a:t>加</a:t>
            </a:r>
            <a:r>
              <a:rPr lang="en-US" altLang="zh-CN" sz="1800" dirty="0" smtClean="0">
                <a:latin typeface="宋体" pitchFamily="2" charset="-122"/>
              </a:rPr>
              <a:t>)		  </a:t>
            </a:r>
            <a:r>
              <a:rPr lang="zh-CN" altLang="zh-CN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en-US" altLang="zh-CN" sz="1800" dirty="0" smtClean="0">
                <a:latin typeface="宋体" pitchFamily="2" charset="-122"/>
              </a:rPr>
              <a:t>+</a:t>
            </a: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整数		         </a:t>
            </a:r>
            <a:r>
              <a:rPr lang="zh-CN" altLang="zh-CN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zh-CN" altLang="en-US" sz="1800" dirty="0" smtClean="0">
                <a:latin typeface="宋体" pitchFamily="2" charset="-122"/>
              </a:rPr>
              <a:t> </a:t>
            </a:r>
            <a:r>
              <a:rPr lang="en-US" altLang="zh-CN" sz="1800" dirty="0" smtClean="0">
                <a:latin typeface="宋体" pitchFamily="2" charset="-122"/>
              </a:rPr>
              <a:t>2</a:t>
            </a:r>
          </a:p>
          <a:p>
            <a:pPr lvl="4" eaLnBrk="1" hangingPunct="1">
              <a:buFontTx/>
              <a:buNone/>
            </a:pPr>
            <a:r>
              <a:rPr lang="zh-CN" altLang="en-US" sz="1800" dirty="0" smtClean="0">
                <a:latin typeface="宋体" pitchFamily="2" charset="-122"/>
              </a:rPr>
              <a:t>界符		          </a:t>
            </a:r>
            <a:r>
              <a:rPr lang="zh-CN" altLang="zh-CN" dirty="0">
                <a:latin typeface="宋体" pitchFamily="2" charset="-122"/>
              </a:rPr>
              <a:t> </a:t>
            </a:r>
            <a:r>
              <a:rPr lang="zh-CN" altLang="en-US" dirty="0" smtClean="0">
                <a:latin typeface="宋体" pitchFamily="2" charset="-122"/>
              </a:rPr>
              <a:t> </a:t>
            </a:r>
            <a:r>
              <a:rPr lang="zh-CN" altLang="en-US" sz="1800" dirty="0" smtClean="0">
                <a:latin typeface="宋体" pitchFamily="2" charset="-122"/>
              </a:rPr>
              <a:t>；</a:t>
            </a:r>
            <a:endParaRPr lang="zh-CN" altLang="en-US" sz="18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-228600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语法分析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48253" y="1371159"/>
            <a:ext cx="8540253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600" dirty="0" smtClean="0"/>
              <a:t>依据语法规则，从源程序的单词</a:t>
            </a:r>
            <a:r>
              <a:rPr lang="zh-CN" altLang="en-US" sz="2600" dirty="0"/>
              <a:t>符号串（词法分析器输出的</a:t>
            </a:r>
            <a:r>
              <a:rPr lang="en-US" altLang="zh-CN" sz="2600" dirty="0"/>
              <a:t>token</a:t>
            </a:r>
            <a:r>
              <a:rPr lang="zh-CN" altLang="en-US" sz="2600" dirty="0"/>
              <a:t>序列</a:t>
            </a:r>
            <a:r>
              <a:rPr lang="zh-CN" altLang="en-US" sz="2600" dirty="0" smtClean="0"/>
              <a:t>）识别出短语（语法分析的基本单位）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层次分析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/>
              <a:t>例：</a:t>
            </a:r>
            <a:r>
              <a:rPr lang="en-US" altLang="en-US" sz="2600" dirty="0" smtClean="0"/>
              <a:t>position = initial + rate * 60 ;</a:t>
            </a:r>
            <a:endParaRPr lang="en-US" altLang="zh-CN" sz="2600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 smtClean="0"/>
              <a:t>规则：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&lt;</a:t>
            </a:r>
            <a:r>
              <a:rPr lang="zh-CN" altLang="en-US" dirty="0" smtClean="0"/>
              <a:t>赋值语句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&gt;</a:t>
            </a:r>
            <a:r>
              <a:rPr lang="en-US" altLang="zh-CN" dirty="0" smtClean="0">
                <a:latin typeface="华文仿宋" pitchFamily="2" charset="-122"/>
              </a:rPr>
              <a:t>“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华文仿宋" pitchFamily="2" charset="-122"/>
              </a:rPr>
              <a:t>”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	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en-US" altLang="zh-CN" dirty="0" smtClean="0">
                <a:latin typeface="华文仿宋" pitchFamily="2" charset="-122"/>
              </a:rPr>
              <a:t>“</a:t>
            </a:r>
            <a:r>
              <a:rPr lang="en-US" altLang="zh-CN" dirty="0" smtClean="0"/>
              <a:t>+</a:t>
            </a:r>
            <a:r>
              <a:rPr lang="en-US" altLang="zh-CN" dirty="0" smtClean="0">
                <a:latin typeface="华文仿宋" pitchFamily="2" charset="-122"/>
              </a:rPr>
              <a:t>”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en-US" altLang="zh-CN" dirty="0" smtClean="0">
                <a:latin typeface="华文仿宋" pitchFamily="2" charset="-122"/>
              </a:rPr>
              <a:t>“</a:t>
            </a:r>
            <a:r>
              <a:rPr lang="en-US" altLang="zh-CN" dirty="0" smtClean="0"/>
              <a:t>*</a:t>
            </a:r>
            <a:r>
              <a:rPr lang="en-US" altLang="zh-CN" dirty="0" smtClean="0">
                <a:latin typeface="华文仿宋" pitchFamily="2" charset="-122"/>
              </a:rPr>
              <a:t>”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实数</a:t>
            </a:r>
            <a:r>
              <a:rPr lang="en-US" altLang="zh-CN" dirty="0" smtClean="0"/>
              <a:t>&gt;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98513" y="32766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&lt;id, position&gt;  &lt;=&gt;   &lt;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id,initial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 &lt;+&gt; &lt;id, rate&gt; &lt;*&gt; &lt;num,60&gt; &lt;;&gt;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81062"/>
          </a:xfrm>
        </p:spPr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语法分析树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pSp>
        <p:nvGrpSpPr>
          <p:cNvPr id="14339" name="Group 35"/>
          <p:cNvGrpSpPr>
            <a:grpSpLocks/>
          </p:cNvGrpSpPr>
          <p:nvPr/>
        </p:nvGrpSpPr>
        <p:grpSpPr bwMode="auto">
          <a:xfrm>
            <a:off x="990600" y="1676400"/>
            <a:ext cx="6705600" cy="4572000"/>
            <a:chOff x="624" y="864"/>
            <a:chExt cx="4224" cy="2880"/>
          </a:xfrm>
        </p:grpSpPr>
        <p:sp>
          <p:nvSpPr>
            <p:cNvPr id="14340" name="Rectangle 10"/>
            <p:cNvSpPr>
              <a:spLocks noChangeArrowheads="1"/>
            </p:cNvSpPr>
            <p:nvPr/>
          </p:nvSpPr>
          <p:spPr bwMode="auto">
            <a:xfrm>
              <a:off x="4080" y="2784"/>
              <a:ext cx="768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latin typeface="Times New Roman" pitchFamily="18" charset="0"/>
                  <a:ea typeface="华文新魏" pitchFamily="2" charset="-122"/>
                </a:rPr>
                <a:t>表达式</a:t>
              </a:r>
            </a:p>
          </p:txBody>
        </p:sp>
        <p:grpSp>
          <p:nvGrpSpPr>
            <p:cNvPr id="14341" name="Group 34"/>
            <p:cNvGrpSpPr>
              <a:grpSpLocks/>
            </p:cNvGrpSpPr>
            <p:nvPr/>
          </p:nvGrpSpPr>
          <p:grpSpPr bwMode="auto">
            <a:xfrm>
              <a:off x="624" y="864"/>
              <a:ext cx="4224" cy="2880"/>
              <a:chOff x="912" y="768"/>
              <a:chExt cx="4224" cy="2880"/>
            </a:xfrm>
          </p:grpSpPr>
          <p:sp>
            <p:nvSpPr>
              <p:cNvPr id="14342" name="Line 21"/>
              <p:cNvSpPr>
                <a:spLocks noChangeShapeType="1"/>
              </p:cNvSpPr>
              <p:nvPr/>
            </p:nvSpPr>
            <p:spPr bwMode="auto">
              <a:xfrm>
                <a:off x="2256" y="1056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43" name="Line 22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44" name="Group 32"/>
              <p:cNvGrpSpPr>
                <a:grpSpLocks/>
              </p:cNvGrpSpPr>
              <p:nvPr/>
            </p:nvGrpSpPr>
            <p:grpSpPr bwMode="auto">
              <a:xfrm>
                <a:off x="912" y="768"/>
                <a:ext cx="4224" cy="2880"/>
                <a:chOff x="960" y="432"/>
                <a:chExt cx="4512" cy="3456"/>
              </a:xfrm>
            </p:grpSpPr>
            <p:sp>
              <p:nvSpPr>
                <p:cNvPr id="14345" name="Rectangle 4"/>
                <p:cNvSpPr>
                  <a:spLocks noChangeArrowheads="1"/>
                </p:cNvSpPr>
                <p:nvPr/>
              </p:nvSpPr>
              <p:spPr bwMode="auto">
                <a:xfrm>
                  <a:off x="1152" y="432"/>
                  <a:ext cx="1296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赋值语句</a:t>
                  </a:r>
                </a:p>
              </p:txBody>
            </p:sp>
            <p:sp>
              <p:nvSpPr>
                <p:cNvPr id="14346" name="Rectangle 5"/>
                <p:cNvSpPr>
                  <a:spLocks noChangeArrowheads="1"/>
                </p:cNvSpPr>
                <p:nvPr/>
              </p:nvSpPr>
              <p:spPr bwMode="auto">
                <a:xfrm>
                  <a:off x="960" y="1104"/>
                  <a:ext cx="816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标识符</a:t>
                  </a:r>
                </a:p>
              </p:txBody>
            </p:sp>
            <p:sp>
              <p:nvSpPr>
                <p:cNvPr id="14347" name="Rectangle 6"/>
                <p:cNvSpPr>
                  <a:spLocks noChangeArrowheads="1"/>
                </p:cNvSpPr>
                <p:nvPr/>
              </p:nvSpPr>
              <p:spPr bwMode="auto">
                <a:xfrm>
                  <a:off x="2304" y="1104"/>
                  <a:ext cx="864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表达式</a:t>
                  </a:r>
                </a:p>
              </p:txBody>
            </p:sp>
            <p:sp>
              <p:nvSpPr>
                <p:cNvPr id="14348" name="Rectangle 7"/>
                <p:cNvSpPr>
                  <a:spLocks noChangeArrowheads="1"/>
                </p:cNvSpPr>
                <p:nvPr/>
              </p:nvSpPr>
              <p:spPr bwMode="auto">
                <a:xfrm>
                  <a:off x="2208" y="1872"/>
                  <a:ext cx="816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表达式</a:t>
                  </a:r>
                </a:p>
              </p:txBody>
            </p:sp>
            <p:sp>
              <p:nvSpPr>
                <p:cNvPr id="14349" name="Rectangle 8"/>
                <p:cNvSpPr>
                  <a:spLocks noChangeArrowheads="1"/>
                </p:cNvSpPr>
                <p:nvPr/>
              </p:nvSpPr>
              <p:spPr bwMode="auto">
                <a:xfrm>
                  <a:off x="3120" y="1872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400">
                      <a:latin typeface="Comic Sans MS" pitchFamily="66" charset="0"/>
                    </a:rPr>
                    <a:t>+</a:t>
                  </a:r>
                </a:p>
              </p:txBody>
            </p:sp>
            <p:sp>
              <p:nvSpPr>
                <p:cNvPr id="14350" name="Rectangle 9"/>
                <p:cNvSpPr>
                  <a:spLocks noChangeArrowheads="1"/>
                </p:cNvSpPr>
                <p:nvPr/>
              </p:nvSpPr>
              <p:spPr bwMode="auto">
                <a:xfrm>
                  <a:off x="3216" y="2736"/>
                  <a:ext cx="720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表达式</a:t>
                  </a:r>
                </a:p>
              </p:txBody>
            </p:sp>
            <p:sp>
              <p:nvSpPr>
                <p:cNvPr id="14351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3600"/>
                  <a:ext cx="768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标识符</a:t>
                  </a:r>
                </a:p>
              </p:txBody>
            </p:sp>
            <p:sp>
              <p:nvSpPr>
                <p:cNvPr id="14352" name="Rectangle 12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720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常数</a:t>
                  </a:r>
                </a:p>
              </p:txBody>
            </p:sp>
            <p:sp>
              <p:nvSpPr>
                <p:cNvPr id="14353" name="Rectangle 13"/>
                <p:cNvSpPr>
                  <a:spLocks noChangeArrowheads="1"/>
                </p:cNvSpPr>
                <p:nvPr/>
              </p:nvSpPr>
              <p:spPr bwMode="auto">
                <a:xfrm>
                  <a:off x="2256" y="2688"/>
                  <a:ext cx="768" cy="33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标识符</a:t>
                  </a:r>
                </a:p>
              </p:txBody>
            </p:sp>
            <p:sp>
              <p:nvSpPr>
                <p:cNvPr id="14354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296" y="768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5" name="Rectangle 15"/>
                <p:cNvSpPr>
                  <a:spLocks noChangeArrowheads="1"/>
                </p:cNvSpPr>
                <p:nvPr/>
              </p:nvSpPr>
              <p:spPr bwMode="auto">
                <a:xfrm>
                  <a:off x="1872" y="1104"/>
                  <a:ext cx="336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altLang="zh-CN" sz="2400" dirty="0" smtClean="0">
                      <a:latin typeface="Comic Sans MS" pitchFamily="66" charset="0"/>
                    </a:rPr>
                    <a:t>=</a:t>
                  </a:r>
                  <a:endParaRPr lang="en-US" altLang="zh-CN" sz="2400" dirty="0">
                    <a:latin typeface="Comic Sans MS" pitchFamily="66" charset="0"/>
                  </a:endParaRPr>
                </a:p>
              </p:txBody>
            </p:sp>
            <p:sp>
              <p:nvSpPr>
                <p:cNvPr id="14356" name="Rectangle 16"/>
                <p:cNvSpPr>
                  <a:spLocks noChangeArrowheads="1"/>
                </p:cNvSpPr>
                <p:nvPr/>
              </p:nvSpPr>
              <p:spPr bwMode="auto">
                <a:xfrm>
                  <a:off x="3552" y="1872"/>
                  <a:ext cx="864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华文新魏" pitchFamily="2" charset="-122"/>
                    </a:rPr>
                    <a:t>表达式</a:t>
                  </a:r>
                </a:p>
              </p:txBody>
            </p:sp>
            <p:sp>
              <p:nvSpPr>
                <p:cNvPr id="14357" name="Rectangle 17"/>
                <p:cNvSpPr>
                  <a:spLocks noChangeArrowheads="1"/>
                </p:cNvSpPr>
                <p:nvPr/>
              </p:nvSpPr>
              <p:spPr bwMode="auto">
                <a:xfrm>
                  <a:off x="4128" y="2736"/>
                  <a:ext cx="288" cy="28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kumimoji="1" lang="en-US" altLang="zh-CN" sz="2400">
                      <a:latin typeface="Times New Roman" pitchFamily="18" charset="0"/>
                    </a:rPr>
                    <a:t>*</a:t>
                  </a:r>
                </a:p>
              </p:txBody>
            </p:sp>
            <p:sp>
              <p:nvSpPr>
                <p:cNvPr id="14358" name="Line 18"/>
                <p:cNvSpPr>
                  <a:spLocks noChangeShapeType="1"/>
                </p:cNvSpPr>
                <p:nvPr/>
              </p:nvSpPr>
              <p:spPr bwMode="auto">
                <a:xfrm>
                  <a:off x="2592" y="2160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59" name="Line 19"/>
                <p:cNvSpPr>
                  <a:spLocks noChangeShapeType="1"/>
                </p:cNvSpPr>
                <p:nvPr/>
              </p:nvSpPr>
              <p:spPr bwMode="auto">
                <a:xfrm>
                  <a:off x="3600" y="3072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0" name="Line 20"/>
                <p:cNvSpPr>
                  <a:spLocks noChangeShapeType="1"/>
                </p:cNvSpPr>
                <p:nvPr/>
              </p:nvSpPr>
              <p:spPr bwMode="auto">
                <a:xfrm>
                  <a:off x="5136" y="3072"/>
                  <a:ext cx="0" cy="5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448" y="1392"/>
                  <a:ext cx="144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2" name="Line 24"/>
                <p:cNvSpPr>
                  <a:spLocks noChangeShapeType="1"/>
                </p:cNvSpPr>
                <p:nvPr/>
              </p:nvSpPr>
              <p:spPr bwMode="auto">
                <a:xfrm>
                  <a:off x="2784" y="1392"/>
                  <a:ext cx="432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3" name="Line 25"/>
                <p:cNvSpPr>
                  <a:spLocks noChangeShapeType="1"/>
                </p:cNvSpPr>
                <p:nvPr/>
              </p:nvSpPr>
              <p:spPr bwMode="auto">
                <a:xfrm>
                  <a:off x="3072" y="1392"/>
                  <a:ext cx="864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552" y="2160"/>
                  <a:ext cx="432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5" name="Line 27"/>
                <p:cNvSpPr>
                  <a:spLocks noChangeShapeType="1"/>
                </p:cNvSpPr>
                <p:nvPr/>
              </p:nvSpPr>
              <p:spPr bwMode="auto">
                <a:xfrm>
                  <a:off x="4128" y="2160"/>
                  <a:ext cx="96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66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2160"/>
                  <a:ext cx="624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语法分析树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1524000" y="2209800"/>
            <a:ext cx="6553200" cy="3489325"/>
            <a:chOff x="624" y="1248"/>
            <a:chExt cx="4128" cy="2198"/>
          </a:xfrm>
        </p:grpSpPr>
        <p:sp>
          <p:nvSpPr>
            <p:cNvPr id="15365" name="Text Box 4"/>
            <p:cNvSpPr txBox="1">
              <a:spLocks noChangeArrowheads="1"/>
            </p:cNvSpPr>
            <p:nvPr/>
          </p:nvSpPr>
          <p:spPr bwMode="auto">
            <a:xfrm>
              <a:off x="1728" y="1248"/>
              <a:ext cx="38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 smtClean="0">
                  <a:latin typeface="Times New Roman" pitchFamily="18" charset="0"/>
                </a:rPr>
                <a:t>=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496" y="1824"/>
              <a:ext cx="38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15367" name="Text Box 6"/>
            <p:cNvSpPr txBox="1">
              <a:spLocks noChangeArrowheads="1"/>
            </p:cNvSpPr>
            <p:nvPr/>
          </p:nvSpPr>
          <p:spPr bwMode="auto">
            <a:xfrm>
              <a:off x="4368" y="2928"/>
              <a:ext cx="384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N 60</a:t>
              </a:r>
            </a:p>
          </p:txBody>
        </p:sp>
        <p:sp>
          <p:nvSpPr>
            <p:cNvPr id="15368" name="Text Box 7"/>
            <p:cNvSpPr txBox="1">
              <a:spLocks noChangeArrowheads="1"/>
            </p:cNvSpPr>
            <p:nvPr/>
          </p:nvSpPr>
          <p:spPr bwMode="auto">
            <a:xfrm>
              <a:off x="3360" y="2400"/>
              <a:ext cx="38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624" y="1824"/>
              <a:ext cx="960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Id1 Position</a:t>
              </a: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1440" y="2352"/>
              <a:ext cx="720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Id2 initial</a:t>
              </a:r>
            </a:p>
          </p:txBody>
        </p:sp>
        <p:sp>
          <p:nvSpPr>
            <p:cNvPr id="15371" name="Text Box 10"/>
            <p:cNvSpPr txBox="1">
              <a:spLocks noChangeArrowheads="1"/>
            </p:cNvSpPr>
            <p:nvPr/>
          </p:nvSpPr>
          <p:spPr bwMode="auto">
            <a:xfrm>
              <a:off x="2448" y="2928"/>
              <a:ext cx="528" cy="51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Id3 rate</a:t>
              </a:r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 flipV="1">
              <a:off x="1200" y="1536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12"/>
            <p:cNvSpPr>
              <a:spLocks noChangeShapeType="1"/>
            </p:cNvSpPr>
            <p:nvPr/>
          </p:nvSpPr>
          <p:spPr bwMode="auto">
            <a:xfrm>
              <a:off x="2016" y="1536"/>
              <a:ext cx="48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 flipH="1">
              <a:off x="1872" y="2016"/>
              <a:ext cx="624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2736" y="20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3600" y="2592"/>
              <a:ext cx="81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 flipH="1">
              <a:off x="2784" y="2592"/>
              <a:ext cx="57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4" name="Rectangle 17"/>
          <p:cNvSpPr>
            <a:spLocks noChangeArrowheads="1"/>
          </p:cNvSpPr>
          <p:nvPr/>
        </p:nvSpPr>
        <p:spPr bwMode="auto">
          <a:xfrm>
            <a:off x="914400" y="1600200"/>
            <a:ext cx="4114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Comic Sans MS" pitchFamily="66" charset="0"/>
                <a:ea typeface="华文新魏" pitchFamily="2" charset="-122"/>
              </a:rPr>
              <a:t>分析结果：</a:t>
            </a:r>
            <a:r>
              <a:rPr lang="en-US" altLang="zh-CN" sz="2400" dirty="0" smtClean="0">
                <a:latin typeface="Comic Sans MS" pitchFamily="66" charset="0"/>
              </a:rPr>
              <a:t>id1=id2+id3*N</a:t>
            </a:r>
            <a:r>
              <a:rPr lang="en-US" altLang="zh-CN" sz="2400" dirty="0">
                <a:latin typeface="Comic Sans MS" pitchFamily="66" charset="0"/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教学内容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要求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教学内容</a:t>
            </a:r>
          </a:p>
          <a:p>
            <a:pPr lvl="1" eaLnBrk="1" hangingPunct="1"/>
            <a:r>
              <a:rPr lang="zh-CN" altLang="en-US" sz="2400" dirty="0" smtClean="0"/>
              <a:t>介绍</a:t>
            </a:r>
            <a:r>
              <a:rPr lang="zh-CN" altLang="en-US" sz="2400" dirty="0"/>
              <a:t>高级</a:t>
            </a:r>
            <a:r>
              <a:rPr lang="zh-CN" altLang="en-US" sz="2400" dirty="0" smtClean="0"/>
              <a:t>程序设计语言的编译程序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基本架构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设计原理与方法</a:t>
            </a:r>
            <a:endParaRPr lang="en-US" altLang="zh-CN" sz="2200" dirty="0" smtClean="0"/>
          </a:p>
          <a:p>
            <a:pPr lvl="2"/>
            <a:r>
              <a:rPr lang="zh-CN" altLang="en-US" sz="2200" dirty="0" smtClean="0"/>
              <a:t>主要实现方法和</a:t>
            </a:r>
            <a:r>
              <a:rPr lang="zh-CN" altLang="en-US" sz="2200" dirty="0"/>
              <a:t>相关</a:t>
            </a:r>
            <a:r>
              <a:rPr lang="zh-CN" altLang="en-US" sz="2200" dirty="0" smtClean="0"/>
              <a:t>自动构造工具</a:t>
            </a:r>
          </a:p>
          <a:p>
            <a:pPr eaLnBrk="1" hangingPunct="1"/>
            <a:r>
              <a:rPr lang="zh-CN" altLang="en-US" sz="2800" dirty="0" smtClean="0"/>
              <a:t>教学要求</a:t>
            </a:r>
          </a:p>
          <a:p>
            <a:pPr lvl="1" eaLnBrk="1" hangingPunct="1"/>
            <a:r>
              <a:rPr lang="zh-CN" altLang="en-US" sz="2400" dirty="0" smtClean="0"/>
              <a:t>掌握编译器的基本结构和工作机制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能独立完成小型编译器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语法分析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dirty="0" smtClean="0"/>
              <a:t>规则</a:t>
            </a:r>
          </a:p>
          <a:p>
            <a:pPr lvl="1" eaLnBrk="1" hangingPunct="1">
              <a:buFontTx/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 </a:t>
            </a:r>
            <a:r>
              <a:rPr lang="zh-CN" altLang="zh-CN" dirty="0" smtClean="0"/>
              <a:t>&lt;</a:t>
            </a:r>
            <a:r>
              <a:rPr lang="zh-CN" altLang="en-US" dirty="0" smtClean="0"/>
              <a:t>赋值语句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&gt;</a:t>
            </a:r>
            <a:r>
              <a:rPr lang="en-US" altLang="zh-CN" dirty="0" smtClean="0">
                <a:latin typeface="华文仿宋" pitchFamily="2" charset="-122"/>
              </a:rPr>
              <a:t>“</a:t>
            </a:r>
            <a:r>
              <a:rPr lang="en-US" altLang="zh-CN" dirty="0" smtClean="0"/>
              <a:t>=</a:t>
            </a:r>
            <a:r>
              <a:rPr lang="en-US" altLang="zh-CN" dirty="0" smtClean="0">
                <a:latin typeface="华文仿宋" pitchFamily="2" charset="-122"/>
              </a:rPr>
              <a:t>”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en-US" altLang="zh-CN" dirty="0" smtClean="0">
                <a:latin typeface="华文仿宋" pitchFamily="2" charset="-122"/>
              </a:rPr>
              <a:t>“</a:t>
            </a:r>
            <a:r>
              <a:rPr lang="en-US" altLang="zh-CN" dirty="0" smtClean="0"/>
              <a:t>+</a:t>
            </a:r>
            <a:r>
              <a:rPr lang="en-US" altLang="zh-CN" dirty="0" smtClean="0">
                <a:latin typeface="华文仿宋" pitchFamily="2" charset="-122"/>
              </a:rPr>
              <a:t>”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en-US" altLang="zh-CN" dirty="0" smtClean="0">
                <a:latin typeface="华文仿宋" pitchFamily="2" charset="-122"/>
              </a:rPr>
              <a:t>“</a:t>
            </a:r>
            <a:r>
              <a:rPr lang="en-US" altLang="zh-CN" dirty="0" smtClean="0"/>
              <a:t>*</a:t>
            </a:r>
            <a:r>
              <a:rPr lang="en-US" altLang="zh-CN" dirty="0" smtClean="0">
                <a:latin typeface="华文仿宋" pitchFamily="2" charset="-122"/>
              </a:rPr>
              <a:t>”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标识符</a:t>
            </a:r>
            <a:r>
              <a:rPr lang="en-US" altLang="zh-CN" dirty="0" smtClean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整数</a:t>
            </a:r>
            <a:r>
              <a:rPr lang="en-US" altLang="zh-CN" dirty="0" smtClean="0"/>
              <a:t>&gt;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/>
              <a:t>     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&gt;::=&lt;</a:t>
            </a:r>
            <a:r>
              <a:rPr lang="zh-CN" altLang="en-US" dirty="0" smtClean="0"/>
              <a:t>实数</a:t>
            </a:r>
            <a:r>
              <a:rPr lang="en-US" altLang="zh-CN" dirty="0" smtClean="0"/>
              <a:t>&gt;</a:t>
            </a:r>
          </a:p>
          <a:p>
            <a:pPr lvl="1" eaLnBrk="1" hangingPunct="1">
              <a:buFontTx/>
              <a:buNone/>
            </a:pPr>
            <a:endParaRPr lang="en-US" altLang="zh-CN" dirty="0" smtClean="0"/>
          </a:p>
          <a:p>
            <a:pPr lvl="1" eaLnBrk="1" hangingPunct="1">
              <a:buFontTx/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position + initial =   rate *   60----</a:t>
            </a:r>
            <a:r>
              <a:rPr lang="zh-CN" altLang="en-US" dirty="0" smtClean="0">
                <a:solidFill>
                  <a:srgbClr val="FF0000"/>
                </a:solidFill>
              </a:rPr>
              <a:t>语法错！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25" y="369491"/>
            <a:ext cx="8229600" cy="939546"/>
          </a:xfrm>
        </p:spPr>
        <p:txBody>
          <a:bodyPr>
            <a:normAutofit/>
          </a:bodyPr>
          <a:lstStyle/>
          <a:p>
            <a:pPr algn="l"/>
            <a:r>
              <a:rPr lang="en-US" altLang="zh-CN" sz="3000" dirty="0">
                <a:solidFill>
                  <a:schemeClr val="bg1"/>
                </a:solidFill>
              </a:rPr>
              <a:t> </a:t>
            </a:r>
            <a:r>
              <a:rPr lang="zh-CN" altLang="en-US" sz="3000" spc="300" dirty="0">
                <a:solidFill>
                  <a:schemeClr val="tx1"/>
                </a:solidFill>
              </a:rPr>
              <a:t>例</a:t>
            </a:r>
            <a:r>
              <a:rPr lang="en-US" altLang="zh-CN" sz="3000" spc="300" dirty="0">
                <a:solidFill>
                  <a:schemeClr val="tx1"/>
                </a:solidFill>
              </a:rPr>
              <a:t>2</a:t>
            </a:r>
            <a:r>
              <a:rPr lang="zh-CN" altLang="en-US" sz="3000" spc="300" dirty="0">
                <a:solidFill>
                  <a:schemeClr val="tx1"/>
                </a:solidFill>
              </a:rPr>
              <a:t>：变量声明语句的分析树</a:t>
            </a:r>
          </a:p>
        </p:txBody>
      </p:sp>
      <p:sp>
        <p:nvSpPr>
          <p:cNvPr id="62" name="内容占位符 2"/>
          <p:cNvSpPr>
            <a:spLocks noGrp="1"/>
          </p:cNvSpPr>
          <p:nvPr>
            <p:ph idx="1"/>
          </p:nvPr>
        </p:nvSpPr>
        <p:spPr>
          <a:xfrm>
            <a:off x="557242" y="1714489"/>
            <a:ext cx="8229600" cy="382307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dirty="0">
                <a:latin typeface="楷体" pitchFamily="49" charset="-122"/>
                <a:cs typeface="Times New Roman" pitchFamily="18" charset="0"/>
              </a:rPr>
              <a:t>文法：</a:t>
            </a:r>
            <a:endParaRPr lang="en-US" altLang="zh-CN" sz="2500" dirty="0"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&lt;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&lt;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&gt;;</a:t>
            </a:r>
          </a:p>
          <a:p>
            <a:pPr lvl="1"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</a:t>
            </a:r>
            <a:r>
              <a:rPr lang="en-US" altLang="zh-CN" sz="25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real | char | </a:t>
            </a:r>
            <a:r>
              <a:rPr lang="en-US" altLang="zh-CN" sz="25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bool</a:t>
            </a:r>
            <a:endParaRPr lang="en-US" altLang="zh-CN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→ id | &lt;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&gt;, id </a:t>
            </a:r>
            <a:endParaRPr lang="zh-CN" altLang="en-US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dirty="0">
                <a:latin typeface="楷体" pitchFamily="49" charset="-122"/>
                <a:cs typeface="Times New Roman" pitchFamily="18" charset="0"/>
              </a:rPr>
              <a:t>输入：</a:t>
            </a:r>
            <a:endParaRPr lang="en-US" altLang="zh-CN" sz="2500" dirty="0">
              <a:latin typeface="楷体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sz="25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, </a:t>
            </a:r>
            <a:r>
              <a:rPr lang="en-US" altLang="zh-CN" sz="25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5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;</a:t>
            </a:r>
            <a:endParaRPr lang="zh-CN" altLang="en-US" sz="25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32040" y="1764663"/>
            <a:ext cx="4071966" cy="3588073"/>
            <a:chOff x="3837410" y="2390105"/>
            <a:chExt cx="3025328" cy="2555789"/>
          </a:xfrm>
        </p:grpSpPr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5471320" y="3364805"/>
              <a:ext cx="377539" cy="367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6372200" y="2950121"/>
              <a:ext cx="490538" cy="3128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latin typeface="Times New Roman" pitchFamily="18" charset="0"/>
                </a:rPr>
                <a:t>;</a:t>
              </a:r>
              <a:endParaRPr kumimoji="1" lang="zh-CN" altLang="en-US" sz="2500" dirty="0">
                <a:latin typeface="Times New Roman" pitchFamily="18" charset="0"/>
              </a:endParaRPr>
            </a:p>
          </p:txBody>
        </p:sp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H="1">
              <a:off x="4932040" y="3219821"/>
              <a:ext cx="648072" cy="2160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7" name="Line 48"/>
            <p:cNvSpPr>
              <a:spLocks noChangeShapeType="1"/>
            </p:cNvSpPr>
            <p:nvPr/>
          </p:nvSpPr>
          <p:spPr bwMode="auto">
            <a:xfrm>
              <a:off x="5580112" y="3184624"/>
              <a:ext cx="1588" cy="2512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8" name="Line 49"/>
            <p:cNvSpPr>
              <a:spLocks noChangeShapeType="1"/>
            </p:cNvSpPr>
            <p:nvPr/>
          </p:nvSpPr>
          <p:spPr bwMode="auto">
            <a:xfrm>
              <a:off x="5580112" y="3219822"/>
              <a:ext cx="432048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" name="Rectangle 51"/>
            <p:cNvSpPr>
              <a:spLocks noChangeArrowheads="1"/>
            </p:cNvSpPr>
            <p:nvPr/>
          </p:nvSpPr>
          <p:spPr bwMode="auto">
            <a:xfrm>
              <a:off x="5326176" y="2390105"/>
              <a:ext cx="578814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0" name="Rectangle 52"/>
            <p:cNvSpPr>
              <a:spLocks noChangeArrowheads="1"/>
            </p:cNvSpPr>
            <p:nvPr/>
          </p:nvSpPr>
          <p:spPr bwMode="auto">
            <a:xfrm>
              <a:off x="5217384" y="2863220"/>
              <a:ext cx="777707" cy="345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&lt;</a:t>
              </a:r>
              <a:r>
                <a:rPr kumimoji="1" lang="en-US" altLang="zh-CN" sz="2500" i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IDS</a:t>
              </a: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4102790" y="4221979"/>
              <a:ext cx="4168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000" dirty="0">
                  <a:latin typeface="Times New Roman" pitchFamily="18" charset="0"/>
                </a:rPr>
                <a:t> </a:t>
              </a:r>
              <a:r>
                <a:rPr kumimoji="1" lang="en-US" altLang="zh-CN" sz="2500" dirty="0">
                  <a:latin typeface="Times New Roman" pitchFamily="18" charset="0"/>
                </a:rPr>
                <a:t>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latin typeface="Times New Roman" pitchFamily="18" charset="0"/>
                </a:rPr>
                <a:t>(</a:t>
              </a:r>
              <a:r>
                <a:rPr kumimoji="1" lang="en-US" altLang="zh-CN" sz="2500" i="1" dirty="0">
                  <a:latin typeface="Times New Roman" pitchFamily="18" charset="0"/>
                </a:rPr>
                <a:t>a</a:t>
              </a:r>
              <a:r>
                <a:rPr kumimoji="1" lang="en-US" altLang="zh-CN" sz="25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837410" y="2914384"/>
              <a:ext cx="554994" cy="367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i="1" dirty="0">
                  <a:solidFill>
                    <a:srgbClr val="FF0000"/>
                  </a:solidFill>
                  <a:latin typeface="Times New Roman" pitchFamily="18" charset="0"/>
                </a:rPr>
                <a:t>T</a:t>
              </a: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3" name="Line 55"/>
            <p:cNvSpPr>
              <a:spLocks noChangeShapeType="1"/>
            </p:cNvSpPr>
            <p:nvPr/>
          </p:nvSpPr>
          <p:spPr bwMode="auto">
            <a:xfrm flipH="1">
              <a:off x="4139952" y="2715766"/>
              <a:ext cx="1440160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4" name="Line 56"/>
            <p:cNvSpPr>
              <a:spLocks noChangeShapeType="1"/>
            </p:cNvSpPr>
            <p:nvPr/>
          </p:nvSpPr>
          <p:spPr bwMode="auto">
            <a:xfrm>
              <a:off x="5580112" y="2715766"/>
              <a:ext cx="864096" cy="2160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/>
            <a:lstStyle/>
            <a:p>
              <a:endParaRPr lang="zh-CN" altLang="en-US"/>
            </a:p>
          </p:txBody>
        </p:sp>
        <p:sp>
          <p:nvSpPr>
            <p:cNvPr id="75" name="Rectangle 57"/>
            <p:cNvSpPr>
              <a:spLocks noChangeArrowheads="1"/>
            </p:cNvSpPr>
            <p:nvPr/>
          </p:nvSpPr>
          <p:spPr bwMode="auto">
            <a:xfrm>
              <a:off x="4572000" y="3407813"/>
              <a:ext cx="806290" cy="367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76" name="Rectangle 58"/>
            <p:cNvSpPr>
              <a:spLocks noChangeArrowheads="1"/>
            </p:cNvSpPr>
            <p:nvPr/>
          </p:nvSpPr>
          <p:spPr bwMode="auto">
            <a:xfrm>
              <a:off x="5876872" y="3418384"/>
              <a:ext cx="403741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dirty="0">
                  <a:latin typeface="Times New Roman" pitchFamily="18" charset="0"/>
                </a:rPr>
                <a:t> 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dirty="0">
                  <a:latin typeface="Times New Roman" pitchFamily="18" charset="0"/>
                </a:rPr>
                <a:t>(</a:t>
              </a:r>
              <a:r>
                <a:rPr kumimoji="1" lang="en-US" altLang="zh-CN" sz="2500" i="1" dirty="0">
                  <a:latin typeface="Times New Roman" pitchFamily="18" charset="0"/>
                </a:rPr>
                <a:t>c</a:t>
              </a:r>
              <a:r>
                <a:rPr kumimoji="1" lang="en-US" altLang="zh-CN" sz="25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77" name="Line 59"/>
            <p:cNvSpPr>
              <a:spLocks noChangeShapeType="1"/>
            </p:cNvSpPr>
            <p:nvPr/>
          </p:nvSpPr>
          <p:spPr bwMode="auto">
            <a:xfrm flipH="1">
              <a:off x="5580112" y="2715766"/>
              <a:ext cx="0" cy="2059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H="1">
              <a:off x="4139952" y="3219152"/>
              <a:ext cx="0" cy="2166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3943562" y="3407813"/>
              <a:ext cx="390640" cy="367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 err="1">
                  <a:latin typeface="Times New Roman" pitchFamily="18" charset="0"/>
                </a:rPr>
                <a:t>int</a:t>
              </a:r>
              <a:endParaRPr kumimoji="1" lang="en-US" altLang="zh-CN" sz="2500" dirty="0">
                <a:latin typeface="Times New Roman" pitchFamily="18" charset="0"/>
              </a:endParaRP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4834409" y="3795812"/>
              <a:ext cx="377539" cy="367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zh-CN" altLang="en-US" sz="2500" dirty="0">
                  <a:latin typeface="Times New Roman" pitchFamily="18" charset="0"/>
                </a:rPr>
                <a:t>，</a:t>
              </a:r>
            </a:p>
          </p:txBody>
        </p:sp>
        <p:sp>
          <p:nvSpPr>
            <p:cNvPr id="81" name="Line 63"/>
            <p:cNvSpPr>
              <a:spLocks noChangeShapeType="1"/>
            </p:cNvSpPr>
            <p:nvPr/>
          </p:nvSpPr>
          <p:spPr bwMode="auto">
            <a:xfrm flipH="1">
              <a:off x="4283596" y="3723878"/>
              <a:ext cx="648444" cy="125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" name="Line 64"/>
            <p:cNvSpPr>
              <a:spLocks noChangeShapeType="1"/>
            </p:cNvSpPr>
            <p:nvPr/>
          </p:nvSpPr>
          <p:spPr bwMode="auto">
            <a:xfrm>
              <a:off x="4932040" y="3723878"/>
              <a:ext cx="1588" cy="1790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932040" y="3723878"/>
              <a:ext cx="432048" cy="144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4" name="Line 66"/>
            <p:cNvSpPr>
              <a:spLocks noChangeShapeType="1"/>
            </p:cNvSpPr>
            <p:nvPr/>
          </p:nvSpPr>
          <p:spPr bwMode="auto">
            <a:xfrm flipH="1">
              <a:off x="4283596" y="4098230"/>
              <a:ext cx="0" cy="183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5" name="Rectangle 68"/>
            <p:cNvSpPr>
              <a:spLocks noChangeArrowheads="1"/>
            </p:cNvSpPr>
            <p:nvPr/>
          </p:nvSpPr>
          <p:spPr bwMode="auto">
            <a:xfrm>
              <a:off x="3907573" y="3789518"/>
              <a:ext cx="806290" cy="367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/>
                <a:buNone/>
              </a:pP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</a:rPr>
                <a:t>&lt;</a:t>
              </a:r>
              <a:r>
                <a:rPr kumimoji="1" lang="en-US" altLang="zh-CN" sz="2500" i="1" dirty="0">
                  <a:solidFill>
                    <a:srgbClr val="FF0000"/>
                  </a:solidFill>
                  <a:latin typeface="Times New Roman" pitchFamily="18" charset="0"/>
                </a:rPr>
                <a:t>IDS</a:t>
              </a:r>
              <a:r>
                <a:rPr kumimoji="1" lang="en-US" altLang="zh-CN" sz="2500" dirty="0">
                  <a:solidFill>
                    <a:srgbClr val="FF0000"/>
                  </a:solidFill>
                  <a:latin typeface="Times New Roman" pitchFamily="18" charset="0"/>
                </a:rPr>
                <a:t>&gt;</a:t>
              </a:r>
            </a:p>
          </p:txBody>
        </p:sp>
        <p:sp>
          <p:nvSpPr>
            <p:cNvPr id="86" name="Rectangle 69"/>
            <p:cNvSpPr>
              <a:spLocks noChangeArrowheads="1"/>
            </p:cNvSpPr>
            <p:nvPr/>
          </p:nvSpPr>
          <p:spPr bwMode="auto">
            <a:xfrm>
              <a:off x="5164308" y="3850580"/>
              <a:ext cx="429943" cy="72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dirty="0">
                  <a:latin typeface="Times New Roman" pitchFamily="18" charset="0"/>
                </a:rPr>
                <a:t> id</a:t>
              </a:r>
            </a:p>
            <a:p>
              <a:pPr eaLnBrk="0" hangingPunct="0">
                <a:lnSpc>
                  <a:spcPct val="110000"/>
                </a:lnSpc>
                <a:spcBef>
                  <a:spcPct val="20000"/>
                </a:spcBef>
                <a:buClr>
                  <a:srgbClr val="3333CC"/>
                </a:buClr>
                <a:buSzPct val="75000"/>
              </a:pPr>
              <a:r>
                <a:rPr kumimoji="1" lang="en-US" altLang="zh-CN" sz="2500" dirty="0">
                  <a:latin typeface="Times New Roman" pitchFamily="18" charset="0"/>
                </a:rPr>
                <a:t>(</a:t>
              </a:r>
              <a:r>
                <a:rPr kumimoji="1" lang="en-US" altLang="zh-CN" sz="2500" i="1" dirty="0">
                  <a:latin typeface="Times New Roman" pitchFamily="18" charset="0"/>
                </a:rPr>
                <a:t>b</a:t>
              </a:r>
              <a:r>
                <a:rPr kumimoji="1" lang="en-US" altLang="zh-CN" sz="2500" dirty="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87" name="AutoShape 73"/>
          <p:cNvSpPr>
            <a:spLocks noChangeArrowheads="1"/>
          </p:cNvSpPr>
          <p:nvPr/>
        </p:nvSpPr>
        <p:spPr bwMode="auto">
          <a:xfrm>
            <a:off x="732992" y="5105644"/>
            <a:ext cx="4772076" cy="1355567"/>
          </a:xfrm>
          <a:prstGeom prst="cloudCallout">
            <a:avLst>
              <a:gd name="adj1" fmla="val 37903"/>
              <a:gd name="adj2" fmla="val -87876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2500" kern="0" dirty="0">
                <a:latin typeface="楷体" pitchFamily="49" charset="-122"/>
                <a:ea typeface="楷体" pitchFamily="49" charset="-122"/>
              </a:rPr>
              <a:t>如何根据语法规则为输入句子构造分析树？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70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18627" y="3760729"/>
            <a:ext cx="1800225" cy="184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b="1" baseline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buNone/>
              <a:defRPr/>
            </a:pPr>
            <a:r>
              <a:rPr lang="zh-CN" altLang="en-US" sz="2000" b="0" dirty="0"/>
              <a:t>例：</a:t>
            </a:r>
            <a:endParaRPr lang="en-US" altLang="zh-CN" sz="2000" b="0" dirty="0"/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000" b="0" dirty="0">
                <a:cs typeface="Times New Roman" pitchFamily="18" charset="0"/>
              </a:rPr>
              <a:t>begin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000" b="0" dirty="0">
                <a:cs typeface="Times New Roman" pitchFamily="18" charset="0"/>
              </a:rPr>
              <a:t>	real  </a:t>
            </a:r>
            <a:r>
              <a:rPr kumimoji="1" lang="en-US" altLang="zh-CN" sz="2000" b="0" i="1" dirty="0">
                <a:cs typeface="Times New Roman" pitchFamily="18" charset="0"/>
              </a:rPr>
              <a:t>x</a:t>
            </a:r>
            <a:r>
              <a:rPr kumimoji="1" lang="en-US" altLang="zh-CN" sz="2000" b="0" dirty="0">
                <a:cs typeface="Times New Roman" pitchFamily="18" charset="0"/>
              </a:rPr>
              <a:t>[8];</a:t>
            </a:r>
          </a:p>
          <a:p>
            <a:pPr>
              <a:lnSpc>
                <a:spcPts val="2000"/>
              </a:lnSpc>
              <a:buClr>
                <a:schemeClr val="tx2"/>
              </a:buClr>
              <a:buSzPct val="75000"/>
              <a:buNone/>
              <a:defRPr/>
            </a:pPr>
            <a:r>
              <a:rPr kumimoji="1" lang="en-US" altLang="zh-CN" sz="2000" b="0" dirty="0">
                <a:cs typeface="Times New Roman" pitchFamily="18" charset="0"/>
              </a:rPr>
              <a:t>	integer  </a:t>
            </a:r>
            <a:r>
              <a:rPr kumimoji="1" lang="en-US" altLang="zh-CN" sz="2000" b="0" i="1" dirty="0">
                <a:cs typeface="Times New Roman" pitchFamily="18" charset="0"/>
              </a:rPr>
              <a:t>i</a:t>
            </a:r>
            <a:r>
              <a:rPr kumimoji="1" lang="en-US" altLang="zh-CN" sz="2000" b="0" dirty="0">
                <a:cs typeface="Times New Roman" pitchFamily="18" charset="0"/>
              </a:rPr>
              <a:t>, </a:t>
            </a:r>
            <a:r>
              <a:rPr kumimoji="1" lang="en-US" altLang="zh-CN" sz="2000" b="0" i="1" dirty="0">
                <a:cs typeface="Times New Roman" pitchFamily="18" charset="0"/>
              </a:rPr>
              <a:t>j</a:t>
            </a:r>
            <a:r>
              <a:rPr kumimoji="1" lang="en-US" altLang="zh-CN" sz="2000" b="0" dirty="0">
                <a:cs typeface="Times New Roman" pitchFamily="18" charset="0"/>
              </a:rPr>
              <a:t>;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kumimoji="1" lang="en-US" altLang="zh-CN" sz="2000" b="0" dirty="0">
                <a:cs typeface="Times New Roman" pitchFamily="18" charset="0"/>
              </a:rPr>
              <a:t>     ……</a:t>
            </a:r>
          </a:p>
          <a:p>
            <a:pPr marL="0" indent="0">
              <a:lnSpc>
                <a:spcPts val="2000"/>
              </a:lnSpc>
              <a:buNone/>
              <a:defRPr/>
            </a:pPr>
            <a:r>
              <a:rPr kumimoji="1" lang="en-US" altLang="zh-CN" sz="2000" b="0" dirty="0">
                <a:cs typeface="Times New Roman" pitchFamily="18" charset="0"/>
              </a:rPr>
              <a:t>end</a:t>
            </a:r>
          </a:p>
          <a:p>
            <a:pPr>
              <a:defRPr/>
            </a:pPr>
            <a:endParaRPr lang="zh-CN" altLang="en-US" b="0" dirty="0"/>
          </a:p>
          <a:p>
            <a:pPr>
              <a:defRPr/>
            </a:pPr>
            <a:endParaRPr lang="zh-CN" altLang="en-US" b="0" dirty="0"/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500035" y="1700809"/>
            <a:ext cx="720091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收集标识符的属性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种属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(Kind)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(Type)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存储位置、长度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82721"/>
              </p:ext>
            </p:extLst>
          </p:nvPr>
        </p:nvGraphicFramePr>
        <p:xfrm>
          <a:off x="3131841" y="4086025"/>
          <a:ext cx="2015369" cy="1286784"/>
        </p:xfrm>
        <a:graphic>
          <a:graphicData uri="http://schemas.openxmlformats.org/drawingml/2006/table">
            <a:tbl>
              <a:tblPr/>
              <a:tblGrid>
                <a:gridCol w="80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0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名字</a:t>
                      </a: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Times New Roman" pitchFamily="18" charset="0"/>
                        </a:rPr>
                        <a:t>相对地址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marL="100252" marR="100252" marT="37602" marB="3760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j</a:t>
                      </a:r>
                      <a:endParaRPr kumimoji="0" lang="zh-CN" altLang="en-US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68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24" marR="91424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36"/>
          <p:cNvGrpSpPr/>
          <p:nvPr/>
        </p:nvGrpSpPr>
        <p:grpSpPr>
          <a:xfrm>
            <a:off x="6059171" y="2172998"/>
            <a:ext cx="1127048" cy="3175462"/>
            <a:chOff x="6059171" y="1532179"/>
            <a:chExt cx="1127048" cy="3175462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6078099" y="1532179"/>
              <a:ext cx="1108120" cy="3175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[0]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[1]</a:t>
              </a: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endParaRPr kumimoji="1" lang="en-US" altLang="zh-CN" sz="24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……</a:t>
              </a: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zh-CN" sz="2400" dirty="0">
                  <a:latin typeface="Times New Roman" pitchFamily="18" charset="0"/>
                  <a:cs typeface="Times New Roman" pitchFamily="18" charset="0"/>
                </a:rPr>
                <a:t>[7]</a:t>
              </a: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 err="1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en-US" altLang="zh-CN" sz="2400" i="1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ts val="1800"/>
                </a:lnSpc>
                <a:spcBef>
                  <a:spcPct val="50000"/>
                </a:spcBef>
              </a:pPr>
              <a:r>
                <a:rPr kumimoji="1" lang="en-US" altLang="zh-CN" sz="2400" i="1" dirty="0">
                  <a:latin typeface="Times New Roman" pitchFamily="18" charset="0"/>
                  <a:cs typeface="Times New Roman" pitchFamily="18" charset="0"/>
                </a:rPr>
                <a:t>j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6078099" y="203131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6078099" y="246805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6078099" y="2904790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78099" y="340392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78099" y="3840661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6059171" y="4239574"/>
              <a:ext cx="1108120" cy="0"/>
            </a:xfrm>
            <a:prstGeom prst="lin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38"/>
          <p:cNvGrpSpPr/>
          <p:nvPr/>
        </p:nvGrpSpPr>
        <p:grpSpPr>
          <a:xfrm>
            <a:off x="5724128" y="2132449"/>
            <a:ext cx="389850" cy="3024336"/>
            <a:chOff x="5724128" y="1491630"/>
            <a:chExt cx="389850" cy="3024336"/>
          </a:xfrm>
        </p:grpSpPr>
        <p:sp>
          <p:nvSpPr>
            <p:cNvPr id="33" name="矩形 32"/>
            <p:cNvSpPr/>
            <p:nvPr/>
          </p:nvSpPr>
          <p:spPr>
            <a:xfrm>
              <a:off x="5724128" y="4177412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790023" y="1491630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796136" y="1945164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724128" y="331331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56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724128" y="3795886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64</a:t>
              </a:r>
              <a:endPara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8" name="组合 37"/>
          <p:cNvGrpSpPr/>
          <p:nvPr/>
        </p:nvGrpSpPr>
        <p:grpSpPr>
          <a:xfrm>
            <a:off x="5147210" y="2172997"/>
            <a:ext cx="907359" cy="3055796"/>
            <a:chOff x="5147209" y="1532178"/>
            <a:chExt cx="907359" cy="3055796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5652120" y="1532178"/>
              <a:ext cx="40244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24127" y="3828209"/>
              <a:ext cx="330439" cy="75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5743055" y="4238771"/>
              <a:ext cx="311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7" name="直接连接符 16"/>
            <p:cNvCxnSpPr>
              <a:stCxn id="6" idx="0"/>
            </p:cNvCxnSpPr>
            <p:nvPr/>
          </p:nvCxnSpPr>
          <p:spPr>
            <a:xfrm flipH="1">
              <a:off x="5147209" y="1532179"/>
              <a:ext cx="504911" cy="24087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7" idx="0"/>
            </p:cNvCxnSpPr>
            <p:nvPr/>
          </p:nvCxnSpPr>
          <p:spPr>
            <a:xfrm flipH="1">
              <a:off x="5148065" y="3828209"/>
              <a:ext cx="576062" cy="471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148065" y="4238771"/>
              <a:ext cx="618426" cy="3492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264" y="25731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编译过程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语义分析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80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264" y="25731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编译过程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语义分析</a:t>
            </a: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465339" y="1905000"/>
            <a:ext cx="8110505" cy="322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收集标识符的属性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种属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(Kind)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(Type)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存储位置、</a:t>
            </a:r>
            <a:r>
              <a:rPr lang="zh-CN" altLang="en-US" sz="20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200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 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参数和返回值信息</a:t>
            </a:r>
          </a:p>
          <a:p>
            <a:pPr marL="1371600" lvl="2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参数个数、参数类型、参数传递方式、返回值类型、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01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264" y="25731"/>
            <a:ext cx="8042276" cy="1336956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编译过程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语义分析</a:t>
            </a:r>
          </a:p>
        </p:txBody>
      </p:sp>
      <p:sp>
        <p:nvSpPr>
          <p:cNvPr id="19" name="内容占位符 1"/>
          <p:cNvSpPr txBox="1">
            <a:spLocks/>
          </p:cNvSpPr>
          <p:nvPr/>
        </p:nvSpPr>
        <p:spPr>
          <a:xfrm>
            <a:off x="465339" y="1905000"/>
            <a:ext cx="8373861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收集标识符的属性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变量或过程未经声明就使用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变量或过程名重复声明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运算分量类型不匹配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操作符与操作数之间的类型不匹配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数组下标不是整数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对非数组变量使用数组访问操作符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对非过程名使用过程调用操作符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过程调用的参数类型或数目不匹配</a:t>
            </a:r>
          </a:p>
          <a:p>
            <a:pPr marL="914400" lvl="1" indent="-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函数返回类型有</a:t>
            </a:r>
            <a:r>
              <a:rPr lang="zh-CN" altLang="en-US" sz="24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63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编译过程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语义分析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87555" y="1859906"/>
            <a:ext cx="7772400" cy="457200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kumimoji="1" lang="zh-CN" altLang="en-US" dirty="0" smtClean="0"/>
              <a:t>例</a:t>
            </a:r>
            <a:r>
              <a:rPr kumimoji="1" lang="en-US" altLang="zh-CN" dirty="0" smtClean="0"/>
              <a:t>:	</a:t>
            </a:r>
            <a:r>
              <a:rPr kumimoji="1" lang="en-US" altLang="zh-CN" sz="2200" dirty="0" smtClean="0"/>
              <a:t>Program p();</a:t>
            </a:r>
          </a:p>
          <a:p>
            <a:pPr lvl="2" eaLnBrk="1" hangingPunct="1">
              <a:buFontTx/>
              <a:buNone/>
            </a:pPr>
            <a:r>
              <a:rPr kumimoji="1" lang="en-US" altLang="zh-CN" sz="2200" dirty="0" smtClean="0"/>
              <a:t>		</a:t>
            </a:r>
            <a:r>
              <a:rPr kumimoji="1" lang="en-US" altLang="zh-CN" sz="2200" dirty="0" err="1" smtClean="0"/>
              <a:t>Var</a:t>
            </a:r>
            <a:r>
              <a:rPr kumimoji="1" lang="en-US" altLang="zh-CN" sz="2200" dirty="0" smtClean="0"/>
              <a:t> </a:t>
            </a:r>
            <a:r>
              <a:rPr kumimoji="1" lang="en-US" altLang="zh-CN" sz="2200" dirty="0" err="1" smtClean="0"/>
              <a:t>rate:real</a:t>
            </a:r>
            <a:r>
              <a:rPr kumimoji="1" lang="en-US" altLang="zh-CN" sz="2200" dirty="0" smtClean="0"/>
              <a:t>;</a:t>
            </a:r>
          </a:p>
          <a:p>
            <a:pPr lvl="2" eaLnBrk="1" hangingPunct="1">
              <a:buFontTx/>
              <a:buNone/>
            </a:pPr>
            <a:r>
              <a:rPr kumimoji="1" lang="en-US" altLang="zh-CN" sz="2200" dirty="0" smtClean="0"/>
              <a:t>		procedure initial;</a:t>
            </a:r>
          </a:p>
          <a:p>
            <a:pPr lvl="2" eaLnBrk="1" hangingPunct="1">
              <a:buFontTx/>
              <a:buNone/>
            </a:pPr>
            <a:r>
              <a:rPr kumimoji="1" lang="en-US" altLang="zh-CN" sz="2200" dirty="0" smtClean="0"/>
              <a:t>		…</a:t>
            </a:r>
          </a:p>
          <a:p>
            <a:pPr lvl="2" eaLnBrk="1" hangingPunct="1">
              <a:buFontTx/>
              <a:buNone/>
            </a:pPr>
            <a:r>
              <a:rPr kumimoji="1" lang="en-US" altLang="zh-CN" sz="2200" dirty="0" smtClean="0"/>
              <a:t>		position = initial     +     rate * 60</a:t>
            </a:r>
          </a:p>
          <a:p>
            <a:pPr eaLnBrk="1" hangingPunct="1">
              <a:buFontTx/>
              <a:buNone/>
            </a:pPr>
            <a:r>
              <a:rPr kumimoji="1" lang="en-US" altLang="zh-CN" sz="2400" dirty="0" smtClean="0"/>
              <a:t>		       </a:t>
            </a:r>
            <a:r>
              <a:rPr kumimoji="1" lang="en-US" altLang="zh-CN" sz="2000" dirty="0" smtClean="0"/>
              <a:t>/* error */   /* error */      /* warning */;</a:t>
            </a:r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eaLnBrk="1" hangingPunct="1"/>
            <a:r>
              <a:rPr lang="zh-CN" altLang="en-US" dirty="0" smtClean="0"/>
              <a:t>语义分析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904082" y="1823337"/>
            <a:ext cx="7332662" cy="4073525"/>
          </a:xfrm>
        </p:spPr>
        <p:txBody>
          <a:bodyPr/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/>
              <a:t>Program p();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/>
              <a:t>     float  rate;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float initial;</a:t>
            </a:r>
          </a:p>
          <a:p>
            <a:pPr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 smtClean="0"/>
              <a:t>	  float position;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/>
              <a:t>      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/>
              <a:t>	 position = initial     +     rate * 60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/>
              <a:t>            	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 smtClean="0"/>
              <a:t>	   …</a:t>
            </a:r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语义分析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9459" name="Text Box 21"/>
          <p:cNvSpPr txBox="1">
            <a:spLocks noChangeArrowheads="1"/>
          </p:cNvSpPr>
          <p:nvPr/>
        </p:nvSpPr>
        <p:spPr bwMode="auto">
          <a:xfrm>
            <a:off x="3276600" y="1692275"/>
            <a:ext cx="609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latin typeface="Times New Roman" pitchFamily="18" charset="0"/>
              </a:rPr>
              <a:t>=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460" name="Text Box 22"/>
          <p:cNvSpPr txBox="1">
            <a:spLocks noChangeArrowheads="1"/>
          </p:cNvSpPr>
          <p:nvPr/>
        </p:nvSpPr>
        <p:spPr bwMode="auto">
          <a:xfrm>
            <a:off x="4495800" y="2606675"/>
            <a:ext cx="609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</a:t>
            </a:r>
          </a:p>
        </p:txBody>
      </p:sp>
      <p:sp>
        <p:nvSpPr>
          <p:cNvPr id="19461" name="Text Box 23"/>
          <p:cNvSpPr txBox="1">
            <a:spLocks noChangeArrowheads="1"/>
          </p:cNvSpPr>
          <p:nvPr/>
        </p:nvSpPr>
        <p:spPr bwMode="auto">
          <a:xfrm>
            <a:off x="6629400" y="4359275"/>
            <a:ext cx="14478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err="1" smtClean="0">
                <a:latin typeface="Times New Roman" pitchFamily="18" charset="0"/>
              </a:rPr>
              <a:t>inttofloat</a:t>
            </a:r>
            <a:r>
              <a:rPr kumimoji="1" lang="en-US" altLang="zh-CN" sz="2400" dirty="0" smtClean="0">
                <a:latin typeface="Times New Roman" pitchFamily="18" charset="0"/>
              </a:rPr>
              <a:t> </a:t>
            </a:r>
            <a:r>
              <a:rPr kumimoji="1" lang="en-US" altLang="zh-CN" sz="2400" dirty="0">
                <a:latin typeface="Times New Roman" pitchFamily="18" charset="0"/>
              </a:rPr>
              <a:t>60</a:t>
            </a:r>
          </a:p>
        </p:txBody>
      </p:sp>
      <p:sp>
        <p:nvSpPr>
          <p:cNvPr id="19462" name="Text Box 24"/>
          <p:cNvSpPr txBox="1">
            <a:spLocks noChangeArrowheads="1"/>
          </p:cNvSpPr>
          <p:nvPr/>
        </p:nvSpPr>
        <p:spPr bwMode="auto">
          <a:xfrm>
            <a:off x="5867400" y="3521075"/>
            <a:ext cx="6096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*</a:t>
            </a:r>
          </a:p>
        </p:txBody>
      </p:sp>
      <p:sp>
        <p:nvSpPr>
          <p:cNvPr id="19463" name="Text Box 25"/>
          <p:cNvSpPr txBox="1">
            <a:spLocks noChangeArrowheads="1"/>
          </p:cNvSpPr>
          <p:nvPr/>
        </p:nvSpPr>
        <p:spPr bwMode="auto">
          <a:xfrm>
            <a:off x="1524000" y="2606675"/>
            <a:ext cx="13716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Id1 Position </a:t>
            </a:r>
            <a:r>
              <a:rPr kumimoji="1" lang="en-US" altLang="zh-CN" sz="2400" dirty="0" smtClean="0">
                <a:latin typeface="Times New Roman" pitchFamily="18" charset="0"/>
              </a:rPr>
              <a:t>float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9464" name="Text Box 26"/>
          <p:cNvSpPr txBox="1">
            <a:spLocks noChangeArrowheads="1"/>
          </p:cNvSpPr>
          <p:nvPr/>
        </p:nvSpPr>
        <p:spPr bwMode="auto">
          <a:xfrm>
            <a:off x="2819400" y="3444875"/>
            <a:ext cx="9906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Id2 initial float</a:t>
            </a:r>
          </a:p>
        </p:txBody>
      </p:sp>
      <p:sp>
        <p:nvSpPr>
          <p:cNvPr id="19465" name="Text Box 27"/>
          <p:cNvSpPr txBox="1">
            <a:spLocks noChangeArrowheads="1"/>
          </p:cNvSpPr>
          <p:nvPr/>
        </p:nvSpPr>
        <p:spPr bwMode="auto">
          <a:xfrm>
            <a:off x="4419600" y="4359275"/>
            <a:ext cx="9144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Id3 rate float</a:t>
            </a:r>
          </a:p>
        </p:txBody>
      </p:sp>
      <p:sp>
        <p:nvSpPr>
          <p:cNvPr id="19466" name="Line 28"/>
          <p:cNvSpPr>
            <a:spLocks noChangeShapeType="1"/>
          </p:cNvSpPr>
          <p:nvPr/>
        </p:nvSpPr>
        <p:spPr bwMode="auto">
          <a:xfrm flipV="1">
            <a:off x="2438400" y="2149475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7" name="Line 29"/>
          <p:cNvSpPr>
            <a:spLocks noChangeShapeType="1"/>
          </p:cNvSpPr>
          <p:nvPr/>
        </p:nvSpPr>
        <p:spPr bwMode="auto">
          <a:xfrm>
            <a:off x="3733800" y="2149475"/>
            <a:ext cx="762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Line 30"/>
          <p:cNvSpPr>
            <a:spLocks noChangeShapeType="1"/>
          </p:cNvSpPr>
          <p:nvPr/>
        </p:nvSpPr>
        <p:spPr bwMode="auto">
          <a:xfrm flipH="1">
            <a:off x="3505200" y="2911475"/>
            <a:ext cx="990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9" name="Line 31"/>
          <p:cNvSpPr>
            <a:spLocks noChangeShapeType="1"/>
          </p:cNvSpPr>
          <p:nvPr/>
        </p:nvSpPr>
        <p:spPr bwMode="auto">
          <a:xfrm>
            <a:off x="4876800" y="2911475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Line 32"/>
          <p:cNvSpPr>
            <a:spLocks noChangeShapeType="1"/>
          </p:cNvSpPr>
          <p:nvPr/>
        </p:nvSpPr>
        <p:spPr bwMode="auto">
          <a:xfrm>
            <a:off x="6248400" y="3825875"/>
            <a:ext cx="1295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33"/>
          <p:cNvSpPr>
            <a:spLocks noChangeShapeType="1"/>
          </p:cNvSpPr>
          <p:nvPr/>
        </p:nvSpPr>
        <p:spPr bwMode="auto">
          <a:xfrm flipH="1">
            <a:off x="4953000" y="3825875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中间代码生成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33538"/>
            <a:ext cx="8229600" cy="44624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独立于具体的硬件</a:t>
            </a:r>
          </a:p>
          <a:p>
            <a:pPr eaLnBrk="1" hangingPunct="1"/>
            <a:r>
              <a:rPr lang="zh-CN" altLang="en-US" dirty="0" smtClean="0"/>
              <a:t>与机器指令接近，易变换成机器指令</a:t>
            </a:r>
          </a:p>
          <a:p>
            <a:pPr eaLnBrk="1" hangingPunct="1"/>
            <a:r>
              <a:rPr lang="zh-CN" altLang="en-US" dirty="0" smtClean="0"/>
              <a:t>常见的中间代码形式：三地址代码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如：四元式：（算符、左操作数、右操作数、结果）</a:t>
            </a:r>
          </a:p>
          <a:p>
            <a:pPr lvl="1" eaLnBrk="1" hangingPunct="1"/>
            <a:r>
              <a:rPr lang="zh-CN" altLang="en-US" dirty="0" smtClean="0"/>
              <a:t>对</a:t>
            </a:r>
            <a:r>
              <a:rPr lang="zh-CN" altLang="en-US" b="1" dirty="0" smtClean="0"/>
              <a:t>左右操作数</a:t>
            </a:r>
            <a:r>
              <a:rPr lang="zh-CN" altLang="en-US" dirty="0" smtClean="0"/>
              <a:t>进行某种</a:t>
            </a:r>
            <a:r>
              <a:rPr lang="zh-CN" altLang="en-US" b="1" dirty="0" smtClean="0"/>
              <a:t>运算</a:t>
            </a:r>
            <a:r>
              <a:rPr lang="zh-CN" altLang="en-US" dirty="0" smtClean="0"/>
              <a:t>，所得值保存在</a:t>
            </a:r>
            <a:r>
              <a:rPr lang="zh-CN" altLang="en-US" b="1" dirty="0" smtClean="0"/>
              <a:t>结果</a:t>
            </a:r>
            <a:r>
              <a:rPr lang="zh-CN" altLang="en-US" dirty="0" smtClean="0"/>
              <a:t>中</a:t>
            </a:r>
          </a:p>
          <a:p>
            <a:r>
              <a:rPr lang="zh-CN" altLang="en-US" dirty="0" smtClean="0"/>
              <a:t>按语义规则，生成四元式序列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中间代码生成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6248400" cy="323165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id1= </a:t>
            </a:r>
            <a:r>
              <a:rPr kumimoji="1" lang="en-US" altLang="zh-CN" sz="2400" dirty="0">
                <a:latin typeface="Times New Roman" pitchFamily="18" charset="0"/>
              </a:rPr>
              <a:t>id2 + id3 * 60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(1)	(</a:t>
            </a:r>
            <a:r>
              <a:rPr kumimoji="1" lang="en-US" altLang="zh-CN" sz="2400" dirty="0" err="1" smtClean="0">
                <a:latin typeface="Times New Roman" pitchFamily="18" charset="0"/>
              </a:rPr>
              <a:t>inttofloat</a:t>
            </a:r>
            <a:r>
              <a:rPr kumimoji="1" lang="en-US" altLang="zh-CN" sz="2400" dirty="0" smtClean="0">
                <a:latin typeface="Times New Roman" pitchFamily="18" charset="0"/>
              </a:rPr>
              <a:t>,</a:t>
            </a:r>
            <a:r>
              <a:rPr kumimoji="1" lang="en-US" altLang="zh-CN" sz="2400" dirty="0">
                <a:latin typeface="Times New Roman" pitchFamily="18" charset="0"/>
              </a:rPr>
              <a:t>	60	-	t1	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(2)	</a:t>
            </a:r>
            <a:r>
              <a:rPr kumimoji="1" lang="en-US" altLang="zh-CN" sz="2400" dirty="0" smtClean="0">
                <a:latin typeface="Times New Roman" pitchFamily="18" charset="0"/>
              </a:rPr>
              <a:t>(     *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   ,</a:t>
            </a:r>
            <a:r>
              <a:rPr kumimoji="1" lang="en-US" altLang="zh-CN" sz="2400" dirty="0">
                <a:latin typeface="Times New Roman" pitchFamily="18" charset="0"/>
              </a:rPr>
              <a:t>	id3	t1	t2	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(3)	</a:t>
            </a:r>
            <a:r>
              <a:rPr kumimoji="1" lang="en-US" altLang="zh-CN" sz="2400" dirty="0" smtClean="0">
                <a:latin typeface="Times New Roman" pitchFamily="18" charset="0"/>
              </a:rPr>
              <a:t>(     +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  ,</a:t>
            </a:r>
            <a:r>
              <a:rPr kumimoji="1" lang="en-US" altLang="zh-CN" sz="2400" dirty="0">
                <a:latin typeface="Times New Roman" pitchFamily="18" charset="0"/>
              </a:rPr>
              <a:t>	id2	t2	t3	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(4)	</a:t>
            </a:r>
            <a:r>
              <a:rPr kumimoji="1" lang="en-US" altLang="zh-CN" sz="2400" dirty="0" smtClean="0">
                <a:latin typeface="Times New Roman" pitchFamily="18" charset="0"/>
              </a:rPr>
              <a:t>(     =</a:t>
            </a:r>
            <a:r>
              <a:rPr kumimoji="1" lang="en-US" altLang="zh-CN" sz="2400" dirty="0">
                <a:latin typeface="Times New Roman" pitchFamily="18" charset="0"/>
              </a:rPr>
              <a:t>	</a:t>
            </a:r>
            <a:r>
              <a:rPr kumimoji="1" lang="en-US" altLang="zh-CN" sz="2400" dirty="0" smtClean="0">
                <a:latin typeface="Times New Roman" pitchFamily="18" charset="0"/>
              </a:rPr>
              <a:t>   ,</a:t>
            </a:r>
            <a:r>
              <a:rPr kumimoji="1" lang="en-US" altLang="zh-CN" sz="2400" dirty="0">
                <a:latin typeface="Times New Roman" pitchFamily="18" charset="0"/>
              </a:rPr>
              <a:t>	t3	-	id1	)</a:t>
            </a:r>
          </a:p>
          <a:p>
            <a:pPr>
              <a:spcBef>
                <a:spcPct val="50000"/>
              </a:spcBef>
            </a:pPr>
            <a:endParaRPr kumimoji="1" lang="zh-CN" altLang="zh-CN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-191343"/>
            <a:ext cx="8042276" cy="1336956"/>
          </a:xfrm>
        </p:spPr>
        <p:txBody>
          <a:bodyPr/>
          <a:lstStyle/>
          <a:p>
            <a:r>
              <a:rPr lang="zh-CN" altLang="en-US" dirty="0" smtClean="0"/>
              <a:t>编译原理的经典书目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399" y="1409007"/>
            <a:ext cx="5591203" cy="51054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>
                <a:solidFill>
                  <a:schemeClr val="tx1"/>
                </a:solidFill>
              </a:rPr>
              <a:t>龙书 </a:t>
            </a:r>
            <a:br>
              <a:rPr lang="zh-CN" altLang="en-US" sz="3500" dirty="0" smtClean="0">
                <a:solidFill>
                  <a:schemeClr val="tx1"/>
                </a:solidFill>
              </a:rPr>
            </a:br>
            <a:r>
              <a:rPr lang="zh-CN" altLang="en-US" sz="3500" dirty="0" smtClean="0">
                <a:solidFill>
                  <a:schemeClr val="tx1"/>
                </a:solidFill>
              </a:rPr>
              <a:t>英文名：</a:t>
            </a:r>
            <a:r>
              <a:rPr lang="en-US" altLang="zh-CN" sz="3500" dirty="0" smtClean="0">
                <a:solidFill>
                  <a:schemeClr val="tx1"/>
                </a:solidFill>
              </a:rPr>
              <a:t>Compilers: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Principles,Techniques,and</a:t>
            </a:r>
            <a:r>
              <a:rPr lang="en-US" altLang="zh-CN" sz="3500" dirty="0" smtClean="0">
                <a:solidFill>
                  <a:schemeClr val="tx1"/>
                </a:solidFill>
              </a:rPr>
              <a:t> Tools </a:t>
            </a:r>
            <a:br>
              <a:rPr lang="en-US" altLang="zh-CN" sz="3500" dirty="0" smtClean="0">
                <a:solidFill>
                  <a:schemeClr val="tx1"/>
                </a:solidFill>
              </a:rPr>
            </a:br>
            <a:r>
              <a:rPr lang="zh-CN" altLang="en-US" sz="3500" dirty="0" smtClean="0">
                <a:solidFill>
                  <a:schemeClr val="tx1"/>
                </a:solidFill>
              </a:rPr>
              <a:t>作者：</a:t>
            </a:r>
            <a:r>
              <a:rPr lang="en-US" altLang="zh-CN" sz="3500" dirty="0" smtClean="0">
                <a:solidFill>
                  <a:schemeClr val="tx1"/>
                </a:solidFill>
              </a:rPr>
              <a:t>Al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V.Aho,Ravi</a:t>
            </a:r>
            <a:r>
              <a:rPr lang="en-US" altLang="zh-CN" sz="3500" dirty="0" smtClean="0">
                <a:solidFill>
                  <a:schemeClr val="tx1"/>
                </a:solidFill>
              </a:rPr>
              <a:t>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Sethi,Jeffrey</a:t>
            </a:r>
            <a:r>
              <a:rPr lang="en-US" altLang="zh-CN" sz="3500" dirty="0" smtClean="0">
                <a:solidFill>
                  <a:schemeClr val="tx1"/>
                </a:solidFill>
              </a:rPr>
              <a:t>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D.Ullman</a:t>
            </a:r>
            <a:r>
              <a:rPr lang="en-US" altLang="zh-CN" sz="3500" dirty="0" smtClean="0">
                <a:solidFill>
                  <a:schemeClr val="tx1"/>
                </a:solidFill>
              </a:rPr>
              <a:t> </a:t>
            </a:r>
            <a:br>
              <a:rPr lang="en-US" altLang="zh-CN" sz="3500" dirty="0" smtClean="0">
                <a:solidFill>
                  <a:schemeClr val="tx1"/>
                </a:solidFill>
              </a:rPr>
            </a:br>
            <a:r>
              <a:rPr lang="zh-CN" altLang="en-US" sz="3500" dirty="0" smtClean="0">
                <a:solidFill>
                  <a:schemeClr val="tx1"/>
                </a:solidFill>
              </a:rPr>
              <a:t>中文名：编译原理</a:t>
            </a:r>
            <a:endParaRPr lang="en-US" altLang="zh-CN" sz="35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 smtClean="0">
                <a:solidFill>
                  <a:schemeClr val="tx1"/>
                </a:solidFill>
              </a:rPr>
              <a:t>虎书 </a:t>
            </a:r>
            <a:endParaRPr lang="en-US" altLang="zh-CN" sz="3500" dirty="0" smtClean="0"/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altLang="zh-CN" sz="3500" dirty="0" smtClean="0">
                <a:solidFill>
                  <a:schemeClr val="tx1"/>
                </a:solidFill>
              </a:rPr>
              <a:t>	</a:t>
            </a:r>
            <a:r>
              <a:rPr lang="zh-CN" altLang="en-US" sz="3500" dirty="0" smtClean="0">
                <a:solidFill>
                  <a:schemeClr val="tx1"/>
                </a:solidFill>
              </a:rPr>
              <a:t>英文名：</a:t>
            </a:r>
            <a:r>
              <a:rPr lang="en-US" altLang="zh-CN" sz="3500" dirty="0" smtClean="0">
                <a:solidFill>
                  <a:schemeClr val="tx1"/>
                </a:solidFill>
              </a:rPr>
              <a:t>Modern Compiler Implementation in C </a:t>
            </a:r>
            <a:br>
              <a:rPr lang="en-US" altLang="zh-CN" sz="3500" dirty="0" smtClean="0">
                <a:solidFill>
                  <a:schemeClr val="tx1"/>
                </a:solidFill>
              </a:rPr>
            </a:br>
            <a:r>
              <a:rPr lang="zh-CN" altLang="en-US" sz="3500" dirty="0" smtClean="0">
                <a:solidFill>
                  <a:schemeClr val="tx1"/>
                </a:solidFill>
              </a:rPr>
              <a:t>作者：</a:t>
            </a:r>
            <a:r>
              <a:rPr lang="en-US" altLang="zh-CN" sz="3500" dirty="0" smtClean="0">
                <a:solidFill>
                  <a:schemeClr val="tx1"/>
                </a:solidFill>
              </a:rPr>
              <a:t>Andrew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W.Appel,with</a:t>
            </a:r>
            <a:r>
              <a:rPr lang="en-US" altLang="zh-CN" sz="3500" dirty="0" smtClean="0">
                <a:solidFill>
                  <a:schemeClr val="tx1"/>
                </a:solidFill>
              </a:rPr>
              <a:t> Jens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Palsberg</a:t>
            </a:r>
            <a:r>
              <a:rPr lang="en-US" altLang="zh-CN" sz="3500" dirty="0" smtClean="0">
                <a:solidFill>
                  <a:schemeClr val="tx1"/>
                </a:solidFill>
                <a:latin typeface="+mn-lt"/>
                <a:ea typeface="+mn-ea"/>
              </a:rPr>
              <a:t> </a:t>
            </a:r>
            <a:r>
              <a:rPr lang="zh-CN" altLang="zh-CN" sz="3500" dirty="0" smtClean="0">
                <a:solidFill>
                  <a:schemeClr val="tx1"/>
                </a:solidFill>
              </a:rPr>
              <a:t> </a:t>
            </a:r>
            <a:r>
              <a:rPr lang="zh-CN" altLang="en-US" sz="3500" dirty="0" smtClean="0">
                <a:solidFill>
                  <a:schemeClr val="tx1"/>
                </a:solidFill>
              </a:rPr>
              <a:t>    </a:t>
            </a:r>
            <a:endParaRPr lang="en-US" altLang="zh-CN" sz="35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200"/>
              </a:spcBef>
              <a:buNone/>
            </a:pPr>
            <a:r>
              <a:rPr lang="zh-CN" altLang="en-US" sz="3500" dirty="0" smtClean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lang="zh-CN" altLang="en-US" sz="3500" dirty="0" smtClean="0">
                <a:solidFill>
                  <a:schemeClr val="tx1"/>
                </a:solidFill>
              </a:rPr>
              <a:t>中文名：现代编译原理</a:t>
            </a:r>
            <a:r>
              <a:rPr lang="en-US" altLang="zh-CN" sz="3500" dirty="0" smtClean="0">
                <a:solidFill>
                  <a:schemeClr val="tx1"/>
                </a:solidFill>
              </a:rPr>
              <a:t>-C</a:t>
            </a:r>
            <a:r>
              <a:rPr lang="zh-CN" altLang="en-US" sz="3500" dirty="0" smtClean="0">
                <a:solidFill>
                  <a:schemeClr val="tx1"/>
                </a:solidFill>
              </a:rPr>
              <a:t>语言描述</a:t>
            </a:r>
            <a:endParaRPr lang="en-US" altLang="zh-CN" sz="35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500" dirty="0" smtClean="0">
                <a:solidFill>
                  <a:schemeClr val="tx1"/>
                </a:solidFill>
              </a:rPr>
              <a:t>鲸书 </a:t>
            </a:r>
            <a:endParaRPr lang="en-US" altLang="zh-CN" sz="35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500" dirty="0" smtClean="0">
                <a:solidFill>
                  <a:schemeClr val="tx1"/>
                </a:solidFill>
              </a:rPr>
              <a:t>	</a:t>
            </a:r>
            <a:r>
              <a:rPr lang="zh-CN" altLang="en-US" sz="3500" dirty="0" smtClean="0">
                <a:solidFill>
                  <a:schemeClr val="tx1"/>
                </a:solidFill>
              </a:rPr>
              <a:t>英文名：</a:t>
            </a:r>
            <a:r>
              <a:rPr lang="en-US" altLang="zh-CN" sz="3500" dirty="0" smtClean="0">
                <a:solidFill>
                  <a:schemeClr val="tx1"/>
                </a:solidFill>
              </a:rPr>
              <a:t>Advanced Compiler Design and Implementation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>
                <a:solidFill>
                  <a:schemeClr val="tx1"/>
                </a:solidFill>
              </a:rPr>
              <a:t>作者：</a:t>
            </a:r>
            <a:r>
              <a:rPr lang="en-US" altLang="zh-CN" sz="3500" dirty="0" smtClean="0">
                <a:solidFill>
                  <a:schemeClr val="tx1"/>
                </a:solidFill>
              </a:rPr>
              <a:t>Steven </a:t>
            </a:r>
            <a:r>
              <a:rPr lang="en-US" altLang="zh-CN" sz="3500" dirty="0" err="1" smtClean="0">
                <a:solidFill>
                  <a:schemeClr val="tx1"/>
                </a:solidFill>
              </a:rPr>
              <a:t>S.Muchnick</a:t>
            </a:r>
            <a:endParaRPr lang="en-US" altLang="zh-CN" sz="35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500" dirty="0" smtClean="0"/>
              <a:t>	</a:t>
            </a:r>
            <a:r>
              <a:rPr lang="zh-CN" altLang="en-US" sz="3500" dirty="0" smtClean="0"/>
              <a:t>中</a:t>
            </a:r>
            <a:r>
              <a:rPr lang="zh-CN" altLang="en-US" sz="3500" dirty="0" smtClean="0">
                <a:solidFill>
                  <a:schemeClr val="tx1"/>
                </a:solidFill>
              </a:rPr>
              <a:t>文名：高级编译器设计与实现</a:t>
            </a:r>
            <a:r>
              <a:rPr lang="en-US" altLang="zh-CN" sz="2900" dirty="0" smtClean="0">
                <a:solidFill>
                  <a:schemeClr val="tx1"/>
                </a:solidFill>
              </a:rPr>
              <a:t/>
            </a:r>
            <a:br>
              <a:rPr lang="en-US" altLang="zh-CN" sz="2900" dirty="0" smtClean="0">
                <a:solidFill>
                  <a:schemeClr val="tx1"/>
                </a:solidFill>
              </a:rPr>
            </a:br>
            <a:endParaRPr lang="en-US" altLang="zh-CN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1026" name="Picture 2" descr="https://images2017.cnblogs.com/blog/1001948/201711/1001948-20171123164637571-21339703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625" y="1043281"/>
            <a:ext cx="1674813" cy="2371845"/>
          </a:xfrm>
          <a:prstGeom prst="rect">
            <a:avLst/>
          </a:prstGeom>
          <a:noFill/>
          <a:effectLst>
            <a:glow rad="304800">
              <a:srgbClr val="FFFF00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31209164319281?watermark/2/text/aHR0cDovL2Jsb2cuY3Nkbi5uZXQveGlhb2xhbm15c2VsZ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603" y="3009756"/>
            <a:ext cx="1575731" cy="207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g-blog.csdn.net/20131209164344468?watermark/2/text/aHR0cDovL2Jsb2cuY3Nkbi5uZXQveGlhb2xhbm15c2VsZg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397" y="4819648"/>
            <a:ext cx="1347154" cy="179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代码优化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1688400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功能：对中间代码加工变换，生成更高效的目标代码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运行</a:t>
            </a:r>
            <a:r>
              <a:rPr lang="zh-CN" altLang="en-US" dirty="0"/>
              <a:t>得更快一些、占用空间更少一些，或者二者兼顾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手段：公共子表达式的提取，循环优化，删除无用代码等</a:t>
            </a:r>
          </a:p>
          <a:p>
            <a:pPr eaLnBrk="1" hangingPunct="1"/>
            <a:r>
              <a:rPr lang="zh-CN" altLang="en-US" dirty="0" smtClean="0"/>
              <a:t>原则：等价变换  	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代码优化</a:t>
            </a:r>
          </a:p>
        </p:txBody>
      </p:sp>
      <p:sp>
        <p:nvSpPr>
          <p:cNvPr id="23555" name="Text Box 4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800" dirty="0" smtClean="0"/>
              <a:t>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800" dirty="0" smtClean="0"/>
              <a:t>id1= id2 + id3 * 60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800" dirty="0" smtClean="0"/>
              <a:t>(1)	(</a:t>
            </a:r>
            <a:r>
              <a:rPr kumimoji="1" lang="en-US" altLang="zh-CN" sz="2800" dirty="0" err="1" smtClean="0"/>
              <a:t>inttofloat</a:t>
            </a:r>
            <a:r>
              <a:rPr kumimoji="1" lang="en-US" altLang="zh-CN" sz="2800" dirty="0" smtClean="0"/>
              <a:t>	60	-	t1	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800" dirty="0" smtClean="0"/>
              <a:t>(2)	(    *       	 id3	t1	t2	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800" dirty="0" smtClean="0"/>
              <a:t>(3)	(    +		id2	t2	t3	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800" dirty="0" smtClean="0"/>
              <a:t>(4)	(    =		t3	-	id1	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zh-CN" sz="2800" b="1" dirty="0" smtClean="0">
                <a:sym typeface="Symbol" pitchFamily="18" charset="2"/>
              </a:rPr>
              <a:t>           变换 </a:t>
            </a:r>
            <a:endParaRPr kumimoji="1" lang="zh-CN" altLang="zh-CN" sz="2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zh-CN" altLang="en-US" sz="2800" dirty="0" smtClean="0"/>
              <a:t>      （</a:t>
            </a: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） </a:t>
            </a:r>
            <a:r>
              <a:rPr kumimoji="1" lang="en-US" altLang="zh-CN" sz="2800" dirty="0" smtClean="0"/>
              <a:t>(    * 	id3	60.0	t1	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kumimoji="1" lang="en-US" altLang="zh-CN" sz="2800" dirty="0" smtClean="0"/>
              <a:t>        ( 2</a:t>
            </a:r>
            <a:r>
              <a:rPr kumimoji="1" lang="zh-CN" altLang="en-US" sz="2800" dirty="0" smtClean="0"/>
              <a:t>）（   </a:t>
            </a:r>
            <a:r>
              <a:rPr kumimoji="1" lang="en-US" altLang="zh-CN" sz="2800" dirty="0" smtClean="0"/>
              <a:t>+	 id2 	t1	id1	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zh-CN" sz="28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编译过程</a:t>
            </a:r>
            <a:r>
              <a:rPr lang="en-US" altLang="zh-CN" dirty="0"/>
              <a:t>—</a:t>
            </a:r>
            <a:r>
              <a:rPr lang="zh-CN" altLang="en-US" dirty="0" smtClean="0"/>
              <a:t>目标代码生成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把中间代码转换为特定机器上的低级语言代码</a:t>
            </a:r>
            <a:endParaRPr lang="en-US" altLang="zh-CN" dirty="0" smtClean="0"/>
          </a:p>
          <a:p>
            <a:pPr lvl="1"/>
            <a:r>
              <a:rPr lang="zh-CN" altLang="en-US" dirty="0"/>
              <a:t>目标代码生成的一个重要任务是为程序中使用的变量</a:t>
            </a:r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合理分配寄存器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zh-CN" altLang="en-US" dirty="0" smtClean="0"/>
              <a:t>目标代码的形式：</a:t>
            </a:r>
          </a:p>
          <a:p>
            <a:pPr lvl="1" eaLnBrk="1" hangingPunct="1"/>
            <a:r>
              <a:rPr lang="zh-CN" altLang="en-US" dirty="0" smtClean="0"/>
              <a:t>绝对指令代码</a:t>
            </a:r>
          </a:p>
          <a:p>
            <a:pPr lvl="1" eaLnBrk="1" hangingPunct="1"/>
            <a:r>
              <a:rPr lang="zh-CN" altLang="en-US" dirty="0" smtClean="0"/>
              <a:t>可重定位的指令代码</a:t>
            </a:r>
          </a:p>
          <a:p>
            <a:pPr lvl="1" eaLnBrk="1" hangingPunct="1"/>
            <a:r>
              <a:rPr lang="zh-CN" altLang="en-US" dirty="0" smtClean="0"/>
              <a:t>汇编指令代码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455738" y="4596762"/>
            <a:ext cx="2667000" cy="1004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(*</a:t>
            </a:r>
            <a:r>
              <a:rPr kumimoji="1" lang="zh-CN" altLang="zh-CN" sz="2400" dirty="0">
                <a:latin typeface="Times New Roman" pitchFamily="18" charset="0"/>
              </a:rPr>
              <a:t>,</a:t>
            </a:r>
            <a:r>
              <a:rPr kumimoji="1" lang="en-US" altLang="zh-CN" sz="2400" dirty="0">
                <a:latin typeface="Times New Roman" pitchFamily="18" charset="0"/>
              </a:rPr>
              <a:t>id3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dirty="0">
                <a:latin typeface="Times New Roman" pitchFamily="18" charset="0"/>
              </a:rPr>
              <a:t>60.0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dirty="0">
                <a:latin typeface="Times New Roman" pitchFamily="18" charset="0"/>
              </a:rPr>
              <a:t>t1)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Times New Roman" pitchFamily="18" charset="0"/>
              </a:rPr>
              <a:t>(+,id2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dirty="0">
                <a:latin typeface="Times New Roman" pitchFamily="18" charset="0"/>
              </a:rPr>
              <a:t>t1</a:t>
            </a:r>
            <a:r>
              <a:rPr kumimoji="1" lang="zh-CN" altLang="en-US" sz="2400" dirty="0">
                <a:latin typeface="Times New Roman" pitchFamily="18" charset="0"/>
              </a:rPr>
              <a:t>，</a:t>
            </a:r>
            <a:r>
              <a:rPr kumimoji="1" lang="en-US" altLang="zh-CN" sz="2400" dirty="0">
                <a:latin typeface="Times New Roman" pitchFamily="18" charset="0"/>
              </a:rPr>
              <a:t>id1)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029200" y="4132263"/>
            <a:ext cx="2438400" cy="17351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movf	id3,R2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mulf	#60.0,R2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movf	id2,R1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addf	R2,R1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movf	R1,id1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3886200" y="48768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8" b="1640"/>
          <a:stretch>
            <a:fillRect/>
          </a:stretch>
        </p:blipFill>
        <p:spPr>
          <a:xfrm>
            <a:off x="3851920" y="1435594"/>
            <a:ext cx="2221826" cy="5117606"/>
          </a:xfrm>
          <a:prstGeom prst="rect">
            <a:avLst/>
          </a:prstGeom>
          <a:ln>
            <a:solidFill>
              <a:srgbClr val="0070C0"/>
            </a:solidFill>
          </a:ln>
        </p:spPr>
      </p:pic>
      <p:grpSp>
        <p:nvGrpSpPr>
          <p:cNvPr id="33" name="组合 12"/>
          <p:cNvGrpSpPr/>
          <p:nvPr/>
        </p:nvGrpSpPr>
        <p:grpSpPr>
          <a:xfrm>
            <a:off x="1619673" y="1826582"/>
            <a:ext cx="4454071" cy="2394883"/>
            <a:chOff x="2518423" y="40347"/>
            <a:chExt cx="4822579" cy="3193177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5" name="右箭头 34"/>
            <p:cNvSpPr/>
            <p:nvPr/>
          </p:nvSpPr>
          <p:spPr>
            <a:xfrm>
              <a:off x="2518423" y="562706"/>
              <a:ext cx="2183035" cy="2190765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分析部分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前端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(front end)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4909165" y="40347"/>
              <a:ext cx="2431837" cy="31931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7664" y="4738630"/>
            <a:ext cx="4589702" cy="1643074"/>
            <a:chOff x="1547664" y="3304940"/>
            <a:chExt cx="4589702" cy="1643074"/>
          </a:xfrm>
        </p:grpSpPr>
        <p:sp>
          <p:nvSpPr>
            <p:cNvPr id="37" name="Rectangle 43"/>
            <p:cNvSpPr>
              <a:spLocks noChangeArrowheads="1"/>
            </p:cNvSpPr>
            <p:nvPr/>
          </p:nvSpPr>
          <p:spPr bwMode="auto">
            <a:xfrm flipH="1">
              <a:off x="3779911" y="3714759"/>
              <a:ext cx="2357455" cy="101723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1547664" y="3304940"/>
              <a:ext cx="2072842" cy="1643074"/>
            </a:xfrm>
            <a:prstGeom prst="rightArrow">
              <a:avLst>
                <a:gd name="adj1" fmla="val 62576"/>
                <a:gd name="adj2" fmla="val 23562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综合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部分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</a:p>
            <a:p>
              <a:pPr>
                <a:defRPr/>
              </a:pP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后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(back end)</a:t>
              </a: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：</a:t>
              </a:r>
            </a:p>
            <a:p>
              <a:pPr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与</a:t>
              </a:r>
              <a:r>
                <a:rPr lang="zh-CN" altLang="en-US" b="1" dirty="0" smtClean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目标语言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相关</a:t>
              </a:r>
              <a:endParaRPr lang="en-US" altLang="zh-CN" b="1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42276" cy="133695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1.4 </a:t>
            </a:r>
            <a:r>
              <a:rPr lang="zh-CN" altLang="en-US" dirty="0" smtClean="0"/>
              <a:t>编译程序结构</a:t>
            </a: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7135695" y="1888493"/>
            <a:ext cx="533400" cy="18482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 dirty="0">
                <a:latin typeface="Times New Roman" pitchFamily="18" charset="0"/>
              </a:rPr>
              <a:t>表</a:t>
            </a:r>
          </a:p>
          <a:p>
            <a:pPr algn="ctr"/>
            <a:r>
              <a:rPr kumimoji="1" lang="zh-CN" altLang="en-US" dirty="0">
                <a:latin typeface="Times New Roman" pitchFamily="18" charset="0"/>
              </a:rPr>
              <a:t>格</a:t>
            </a:r>
          </a:p>
          <a:p>
            <a:pPr algn="ctr"/>
            <a:r>
              <a:rPr kumimoji="1" lang="zh-CN" altLang="en-US" dirty="0">
                <a:latin typeface="Times New Roman" pitchFamily="18" charset="0"/>
              </a:rPr>
              <a:t>管</a:t>
            </a:r>
          </a:p>
          <a:p>
            <a:pPr algn="ctr"/>
            <a:r>
              <a:rPr kumimoji="1" lang="zh-CN" altLang="en-US" dirty="0">
                <a:latin typeface="Times New Roman" pitchFamily="18" charset="0"/>
              </a:rPr>
              <a:t>理</a:t>
            </a:r>
          </a:p>
          <a:p>
            <a:pPr algn="ctr"/>
            <a:r>
              <a:rPr kumimoji="1" lang="zh-CN" altLang="en-US" dirty="0">
                <a:latin typeface="Times New Roman" pitchFamily="18" charset="0"/>
              </a:rPr>
              <a:t>程</a:t>
            </a:r>
          </a:p>
          <a:p>
            <a:pPr algn="ctr"/>
            <a:r>
              <a:rPr kumimoji="1" lang="zh-CN" altLang="en-US" dirty="0">
                <a:latin typeface="Times New Roman" pitchFamily="18" charset="0"/>
              </a:rPr>
              <a:t>序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135695" y="4246695"/>
            <a:ext cx="533400" cy="1918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latin typeface="Times New Roman" pitchFamily="18" charset="0"/>
              </a:rPr>
              <a:t>出</a:t>
            </a:r>
          </a:p>
          <a:p>
            <a:pPr algn="ctr"/>
            <a:r>
              <a:rPr kumimoji="1" lang="zh-CN" altLang="en-US">
                <a:latin typeface="Times New Roman" pitchFamily="18" charset="0"/>
              </a:rPr>
              <a:t>错</a:t>
            </a:r>
          </a:p>
          <a:p>
            <a:pPr algn="ctr"/>
            <a:r>
              <a:rPr kumimoji="1" lang="zh-CN" altLang="en-US">
                <a:latin typeface="Times New Roman" pitchFamily="18" charset="0"/>
              </a:rPr>
              <a:t>处</a:t>
            </a:r>
          </a:p>
          <a:p>
            <a:pPr algn="ctr"/>
            <a:r>
              <a:rPr kumimoji="1" lang="zh-CN" altLang="en-US">
                <a:latin typeface="Times New Roman" pitchFamily="18" charset="0"/>
              </a:rPr>
              <a:t>理</a:t>
            </a:r>
          </a:p>
          <a:p>
            <a:pPr algn="ctr"/>
            <a:r>
              <a:rPr kumimoji="1" lang="zh-CN" altLang="en-US">
                <a:latin typeface="Times New Roman" pitchFamily="18" charset="0"/>
              </a:rPr>
              <a:t>程</a:t>
            </a:r>
          </a:p>
          <a:p>
            <a:pPr algn="ctr"/>
            <a:r>
              <a:rPr kumimoji="1" lang="zh-CN" altLang="en-US">
                <a:latin typeface="Times New Roman" pitchFamily="18" charset="0"/>
              </a:rPr>
              <a:t>序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>
            <a:off x="6073744" y="2971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6073744" y="473863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261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990600"/>
          </a:xfrm>
        </p:spPr>
        <p:txBody>
          <a:bodyPr/>
          <a:lstStyle/>
          <a:p>
            <a:r>
              <a:rPr lang="zh-CN" altLang="en-US" dirty="0"/>
              <a:t>编译程序结构</a:t>
            </a:r>
            <a:endParaRPr lang="zh-CN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78024"/>
            <a:ext cx="8686800" cy="42976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dirty="0" smtClean="0"/>
              <a:t>表格管理：符号表</a:t>
            </a:r>
          </a:p>
          <a:p>
            <a:pPr lvl="1" eaLnBrk="1" hangingPunct="1"/>
            <a:r>
              <a:rPr lang="zh-CN" altLang="en-US" dirty="0" smtClean="0"/>
              <a:t>记录源程序中使用的名字</a:t>
            </a:r>
          </a:p>
          <a:p>
            <a:pPr lvl="1" eaLnBrk="1" hangingPunct="1"/>
            <a:r>
              <a:rPr lang="zh-CN" altLang="en-US" dirty="0" smtClean="0"/>
              <a:t>收集每个名字的各种属性信息</a:t>
            </a:r>
          </a:p>
          <a:p>
            <a:pPr lvl="2" eaLnBrk="1" hangingPunct="1"/>
            <a:r>
              <a:rPr lang="zh-CN" altLang="en-US" dirty="0" smtClean="0"/>
              <a:t>类型、作用域、分配的存储单元信息</a:t>
            </a:r>
            <a:endParaRPr lang="en-US" altLang="zh-CN" dirty="0" smtClean="0"/>
          </a:p>
          <a:p>
            <a:r>
              <a:rPr lang="zh-CN" altLang="en-US" dirty="0" smtClean="0"/>
              <a:t>出错管理：</a:t>
            </a:r>
            <a:r>
              <a:rPr lang="zh-CN" altLang="en-US" dirty="0"/>
              <a:t>检查错误、报告出错信息、排错、恢复编译工作</a:t>
            </a:r>
          </a:p>
          <a:p>
            <a:pPr lvl="1"/>
            <a:r>
              <a:rPr lang="zh-CN" altLang="en-US" dirty="0"/>
              <a:t>错误分类</a:t>
            </a:r>
          </a:p>
          <a:p>
            <a:pPr lvl="2"/>
            <a:r>
              <a:rPr lang="zh-CN" altLang="en-US" dirty="0"/>
              <a:t>语法错误：非法字符，括号不匹配</a:t>
            </a:r>
          </a:p>
          <a:p>
            <a:pPr lvl="2"/>
            <a:r>
              <a:rPr lang="zh-CN" altLang="en-US" dirty="0"/>
              <a:t>语义错误：说明错误，作用域错误，类型不</a:t>
            </a:r>
            <a:r>
              <a:rPr lang="zh-CN" altLang="en-US" dirty="0" smtClean="0"/>
              <a:t>一致</a:t>
            </a:r>
            <a:endParaRPr lang="en-US" altLang="zh-CN" dirty="0" smtClean="0"/>
          </a:p>
          <a:p>
            <a:r>
              <a:rPr lang="zh-CN" altLang="en-US" dirty="0"/>
              <a:t>遍（</a:t>
            </a:r>
            <a:r>
              <a:rPr lang="en-US" altLang="zh-CN" dirty="0"/>
              <a:t>Pass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对源程序或源程序的中间结果从头到尾扫描一</a:t>
            </a:r>
            <a:r>
              <a:rPr lang="zh-CN" altLang="en-US" b="1" dirty="0"/>
              <a:t>遍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pPr lvl="2" eaLnBrk="1" hangingPunct="1"/>
            <a:endParaRPr lang="zh-CN" alt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4146" y="21956"/>
            <a:ext cx="8042276" cy="133695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1.5 </a:t>
            </a:r>
            <a:r>
              <a:rPr lang="zh-CN" altLang="en-US" dirty="0" smtClean="0"/>
              <a:t>与编译程序相关的程序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汇编程序（</a:t>
            </a:r>
            <a:r>
              <a:rPr lang="en-US" altLang="zh-CN" dirty="0" smtClean="0"/>
              <a:t>assembler</a:t>
            </a:r>
            <a:r>
              <a:rPr lang="zh-CN" altLang="en-US" dirty="0" smtClean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编辑器（</a:t>
            </a:r>
            <a:r>
              <a:rPr lang="en-US" altLang="zh-CN" dirty="0"/>
              <a:t>editor</a:t>
            </a:r>
            <a:r>
              <a:rPr lang="zh-CN" altLang="en-US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项目管理</a:t>
            </a:r>
            <a:r>
              <a:rPr lang="zh-CN" altLang="en-US" dirty="0"/>
              <a:t>器（</a:t>
            </a:r>
            <a:r>
              <a:rPr lang="en-US" altLang="zh-CN" dirty="0"/>
              <a:t>project manager</a:t>
            </a:r>
            <a:r>
              <a:rPr lang="zh-CN" altLang="en-US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调试程序（</a:t>
            </a:r>
            <a:r>
              <a:rPr lang="en-US" altLang="zh-CN" dirty="0"/>
              <a:t>debugger</a:t>
            </a:r>
            <a:r>
              <a:rPr lang="zh-CN" altLang="en-US" dirty="0"/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dirty="0" smtClean="0"/>
              <a:t>预处理器</a:t>
            </a:r>
            <a:r>
              <a:rPr lang="zh-CN" altLang="en-US" dirty="0"/>
              <a:t>（</a:t>
            </a:r>
            <a:r>
              <a:rPr lang="en-US" altLang="zh-CN" dirty="0"/>
              <a:t>preprocessor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连接程序（</a:t>
            </a:r>
            <a:r>
              <a:rPr lang="en-US" altLang="zh-CN" dirty="0" smtClean="0"/>
              <a:t>linker</a:t>
            </a:r>
            <a:r>
              <a:rPr lang="zh-CN" altLang="en-US" dirty="0" smtClean="0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装载程序（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352800" y="1524000"/>
            <a:ext cx="3714349" cy="3920142"/>
            <a:chOff x="1753071" y="915566"/>
            <a:chExt cx="2967853" cy="3920142"/>
          </a:xfrm>
        </p:grpSpPr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1126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6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127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1127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5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6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11277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11279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0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11281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282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11283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1" name="AutoShape 29"/>
          <p:cNvSpPr>
            <a:spLocks noChangeArrowheads="1"/>
          </p:cNvSpPr>
          <p:nvPr/>
        </p:nvSpPr>
        <p:spPr bwMode="auto">
          <a:xfrm>
            <a:off x="994918" y="2487448"/>
            <a:ext cx="2714644" cy="1322569"/>
          </a:xfrm>
          <a:prstGeom prst="wedgeRoundRectCallout">
            <a:avLst>
              <a:gd name="adj1" fmla="val 47138"/>
              <a:gd name="adj2" fmla="val -69550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存储在不同文件中的源程序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itchFamily="49" charset="-122"/>
                <a:ea typeface="楷体" pitchFamily="49" charset="-122"/>
              </a:rPr>
              <a:t>聚合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一起</a:t>
            </a:r>
            <a:endParaRPr lang="en-US" altLang="zh-CN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把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被称为</a:t>
            </a:r>
            <a:r>
              <a:rPr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宏</a:t>
            </a: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的缩写语句转换为原始</a:t>
            </a: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语句</a:t>
            </a: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4051598" y="3751689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728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710422" y="2889698"/>
            <a:ext cx="2428892" cy="1071570"/>
          </a:xfrm>
          <a:prstGeom prst="wedgeRoundRectCallout">
            <a:avLst>
              <a:gd name="adj1" fmla="val 57122"/>
              <a:gd name="adj2" fmla="val 75139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重定位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1600" b="1" dirty="0" err="1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Relocatable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sz="16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在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内存中存放的起始位置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不是固定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54" y="5021836"/>
            <a:ext cx="33575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0" algn="ctr">
              <a:spcBef>
                <a:spcPct val="30000"/>
              </a:spcBef>
            </a:pP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起始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位置</a:t>
            </a:r>
            <a:r>
              <a:rPr lang="en-US" altLang="zh-CN" b="1" i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相对地址</a:t>
            </a:r>
            <a:r>
              <a:rPr lang="en-US" altLang="zh-CN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绝对地址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815042" y="1390640"/>
            <a:ext cx="3714349" cy="3920142"/>
            <a:chOff x="1753071" y="915566"/>
            <a:chExt cx="2967853" cy="3920142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2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513840" y="3618329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6172200" y="2819400"/>
            <a:ext cx="2714644" cy="1357322"/>
          </a:xfrm>
          <a:prstGeom prst="wedgeRoundRectCallout">
            <a:avLst>
              <a:gd name="adj1" fmla="val -48451"/>
              <a:gd name="adj2" fmla="val 72695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加载器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：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可重定位</a:t>
            </a:r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地址；</a:t>
            </a:r>
            <a:endParaRPr lang="en-US" altLang="zh-CN" b="1" dirty="0" smtClean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b="1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修改后的指令和数据放到内存中适当的位置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49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49" grpId="0" animBg="1"/>
      <p:bldP spid="4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120932" y="4306626"/>
            <a:ext cx="2789288" cy="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ts val="3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库文件</a:t>
            </a:r>
            <a:endParaRPr lang="zh-CN" altLang="en-US" b="1" dirty="0">
              <a:solidFill>
                <a:srgbClr val="000000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algn="ctr">
              <a:lnSpc>
                <a:spcPts val="3000"/>
              </a:lnSpc>
            </a:pPr>
            <a:r>
              <a:rPr lang="zh-CN" altLang="en-US" b="1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其它可重定位目标程序</a:t>
            </a: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>
            <a:off x="1299718" y="2366970"/>
            <a:ext cx="2928958" cy="1616682"/>
          </a:xfrm>
          <a:prstGeom prst="wedgeRoundRectCallout">
            <a:avLst>
              <a:gd name="adj1" fmla="val 43797"/>
              <a:gd name="adj2" fmla="val 75076"/>
              <a:gd name="adj3" fmla="val 16667"/>
            </a:avLst>
          </a:prstGeom>
          <a:noFill/>
          <a:ln w="254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链接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器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将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多个可重定位的机器代码文件（包括库文件）连接到</a:t>
            </a: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一起</a:t>
            </a:r>
            <a:endParaRPr lang="en-US" altLang="zh-CN" b="1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解决</a:t>
            </a:r>
            <a:r>
              <a:rPr lang="zh-CN" altLang="en-US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外部内存地址问题</a:t>
            </a: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rot="10800000" flipH="1">
            <a:off x="2983922" y="4652986"/>
            <a:ext cx="601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3657600" y="1295400"/>
            <a:ext cx="3714349" cy="3920142"/>
            <a:chOff x="1753071" y="915566"/>
            <a:chExt cx="2967853" cy="3920142"/>
          </a:xfrm>
        </p:grpSpPr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2051720" y="1308495"/>
              <a:ext cx="2304256" cy="3517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预处理器</a:t>
              </a:r>
              <a:r>
                <a:rPr lang="zh-CN" altLang="en-US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(Preprocessor)</a:t>
              </a:r>
            </a:p>
          </p:txBody>
        </p:sp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204492" y="114299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Rectangle 6"/>
            <p:cNvSpPr>
              <a:spLocks noChangeArrowheads="1"/>
            </p:cNvSpPr>
            <p:nvPr/>
          </p:nvSpPr>
          <p:spPr bwMode="auto">
            <a:xfrm>
              <a:off x="2494778" y="915566"/>
              <a:ext cx="1366276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源程序</a:t>
              </a: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2538120" y="2247384"/>
              <a:ext cx="1340230" cy="342132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编译器</a:t>
              </a:r>
              <a:endPara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204492" y="207771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Rectangle 9"/>
            <p:cNvSpPr>
              <a:spLocks noChangeArrowheads="1"/>
            </p:cNvSpPr>
            <p:nvPr/>
          </p:nvSpPr>
          <p:spPr bwMode="auto">
            <a:xfrm>
              <a:off x="2209374" y="1836172"/>
              <a:ext cx="2080198" cy="215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经过预处理的源程序</a:t>
              </a:r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3204492" y="16668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3204492" y="2981330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832663" y="2767315"/>
              <a:ext cx="2673605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 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汇编语言程序</a:t>
              </a: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3204492" y="2597264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Rectangle 15"/>
            <p:cNvSpPr>
              <a:spLocks noChangeArrowheads="1"/>
            </p:cNvSpPr>
            <p:nvPr/>
          </p:nvSpPr>
          <p:spPr bwMode="auto">
            <a:xfrm>
              <a:off x="1753071" y="4048701"/>
              <a:ext cx="2967853" cy="3689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链接器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(Linker) </a:t>
              </a:r>
              <a:r>
                <a:rPr lang="en-US" altLang="zh-CN" sz="20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/</a:t>
              </a:r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加载器</a:t>
              </a:r>
              <a:r>
                <a:rPr lang="zh-CN" altLang="en-US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</a:t>
              </a:r>
              <a:r>
                <a:rPr lang="en-US" altLang="zh-CN" sz="16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(Loader)</a:t>
              </a: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3204492" y="3886777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2124924" y="3643320"/>
              <a:ext cx="2139145" cy="216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可重定位的机器代码</a:t>
              </a:r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204492" y="3481396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2266455" y="4620205"/>
              <a:ext cx="1843097" cy="2155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200" b="1" dirty="0"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目标机器代码</a:t>
              </a:r>
            </a:p>
          </p:txBody>
        </p:sp>
        <p:sp>
          <p:nvSpPr>
            <p:cNvPr id="54" name="Line 20"/>
            <p:cNvSpPr>
              <a:spLocks noChangeShapeType="1"/>
            </p:cNvSpPr>
            <p:nvPr/>
          </p:nvSpPr>
          <p:spPr bwMode="auto">
            <a:xfrm>
              <a:off x="3204492" y="4429138"/>
              <a:ext cx="0" cy="1619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4356398" y="3523089"/>
            <a:ext cx="2235432" cy="3359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汇编器</a:t>
            </a:r>
            <a:r>
              <a:rPr lang="en-US" altLang="zh-CN" sz="22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16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(Assembler)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97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1.6 </a:t>
            </a:r>
            <a:r>
              <a:rPr lang="zh-CN" altLang="en-US" sz="4000" dirty="0" smtClean="0"/>
              <a:t>编译程序的生成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7924800" cy="4876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实现编译程序的语言：机器语言，汇编语言或高级语言</a:t>
            </a:r>
          </a:p>
          <a:p>
            <a:pPr eaLnBrk="1" hangingPunct="1"/>
            <a:r>
              <a:rPr lang="zh-CN" altLang="en-US" sz="2800" dirty="0"/>
              <a:t>用</a:t>
            </a:r>
            <a:r>
              <a:rPr lang="en-US" altLang="zh-CN" sz="2800" dirty="0" smtClean="0"/>
              <a:t>T</a:t>
            </a:r>
            <a:r>
              <a:rPr lang="zh-CN" altLang="en-US" sz="2800" dirty="0" smtClean="0"/>
              <a:t>型图表示：</a:t>
            </a:r>
          </a:p>
          <a:p>
            <a:pPr lvl="1" eaLnBrk="1" hangingPunct="1"/>
            <a:r>
              <a:rPr lang="en-US" altLang="zh-CN" sz="2400" dirty="0" smtClean="0"/>
              <a:t>S</a:t>
            </a:r>
            <a:r>
              <a:rPr lang="zh-CN" altLang="en-US" sz="2400" dirty="0" smtClean="0"/>
              <a:t>：源语言；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：目标语言；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：编译器实现语言</a:t>
            </a:r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en-US" altLang="zh-CN" sz="2800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64A44-3602-4D65-A9FF-58C2C4CDA8D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30724" name="Group 24"/>
          <p:cNvGrpSpPr>
            <a:grpSpLocks/>
          </p:cNvGrpSpPr>
          <p:nvPr/>
        </p:nvGrpSpPr>
        <p:grpSpPr bwMode="auto">
          <a:xfrm>
            <a:off x="3352800" y="4114800"/>
            <a:ext cx="1371600" cy="914400"/>
            <a:chOff x="2112" y="2736"/>
            <a:chExt cx="864" cy="576"/>
          </a:xfrm>
        </p:grpSpPr>
        <p:sp>
          <p:nvSpPr>
            <p:cNvPr id="30725" name="Line 13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6" name="Line 14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7" name="Line 15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8" name="Line 16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29" name="Line 17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0" name="Line 18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1" name="Line 19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2" name="Line 20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3" name="Text Box 21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S</a:t>
              </a:r>
            </a:p>
          </p:txBody>
        </p:sp>
        <p:sp>
          <p:nvSpPr>
            <p:cNvPr id="30734" name="Text Box 22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T</a:t>
              </a:r>
            </a:p>
          </p:txBody>
        </p:sp>
        <p:sp>
          <p:nvSpPr>
            <p:cNvPr id="30735" name="Text Box 23"/>
            <p:cNvSpPr txBox="1">
              <a:spLocks noChangeArrowheads="1"/>
            </p:cNvSpPr>
            <p:nvPr/>
          </p:nvSpPr>
          <p:spPr bwMode="auto">
            <a:xfrm>
              <a:off x="2400" y="303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课程评分标准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54765" y="1896105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平时成绩：</a:t>
            </a:r>
            <a:r>
              <a:rPr lang="en-US" altLang="zh-CN" dirty="0" smtClean="0"/>
              <a:t>20%</a:t>
            </a:r>
            <a:r>
              <a:rPr lang="zh-CN" altLang="en-US" dirty="0" smtClean="0"/>
              <a:t>（课堂表现，作业，小测）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实验成绩：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（三个实验）</a:t>
            </a:r>
          </a:p>
          <a:p>
            <a:pPr eaLnBrk="1" hangingPunct="1"/>
            <a:r>
              <a:rPr lang="zh-CN" altLang="en-US" dirty="0" smtClean="0"/>
              <a:t>期末成绩：</a:t>
            </a:r>
            <a:r>
              <a:rPr lang="en-US" altLang="zh-CN" dirty="0" smtClean="0"/>
              <a:t>50%</a:t>
            </a:r>
            <a:r>
              <a:rPr lang="zh-CN" altLang="en-US" dirty="0" smtClean="0"/>
              <a:t>（笔试闭卷）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编译器的组合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</a:t>
            </a:r>
            <a:r>
              <a:rPr lang="zh-CN" altLang="en-US" dirty="0" smtClean="0"/>
              <a:t>型图的组合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用高级语言实现编译器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31749" name="Group 80"/>
          <p:cNvGrpSpPr>
            <a:grpSpLocks/>
          </p:cNvGrpSpPr>
          <p:nvPr/>
        </p:nvGrpSpPr>
        <p:grpSpPr bwMode="auto">
          <a:xfrm>
            <a:off x="3200400" y="2681287"/>
            <a:ext cx="4572000" cy="914400"/>
            <a:chOff x="2160" y="1488"/>
            <a:chExt cx="2880" cy="576"/>
          </a:xfrm>
        </p:grpSpPr>
        <p:grpSp>
          <p:nvGrpSpPr>
            <p:cNvPr id="31788" name="Group 81"/>
            <p:cNvGrpSpPr>
              <a:grpSpLocks/>
            </p:cNvGrpSpPr>
            <p:nvPr/>
          </p:nvGrpSpPr>
          <p:grpSpPr bwMode="auto">
            <a:xfrm>
              <a:off x="2160" y="1488"/>
              <a:ext cx="864" cy="576"/>
              <a:chOff x="2112" y="2736"/>
              <a:chExt cx="864" cy="576"/>
            </a:xfrm>
          </p:grpSpPr>
          <p:sp>
            <p:nvSpPr>
              <p:cNvPr id="31814" name="Line 82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5" name="Line 83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6" name="Line 84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7" name="Line 85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8" name="Line 86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9" name="Line 87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20" name="Line 88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21" name="Line 89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22" name="Text Box 90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1823" name="Text Box 91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1824" name="Text Box 92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</p:grpSp>
        <p:grpSp>
          <p:nvGrpSpPr>
            <p:cNvPr id="31789" name="Group 93"/>
            <p:cNvGrpSpPr>
              <a:grpSpLocks/>
            </p:cNvGrpSpPr>
            <p:nvPr/>
          </p:nvGrpSpPr>
          <p:grpSpPr bwMode="auto">
            <a:xfrm>
              <a:off x="3024" y="1488"/>
              <a:ext cx="864" cy="576"/>
              <a:chOff x="2112" y="2736"/>
              <a:chExt cx="864" cy="576"/>
            </a:xfrm>
          </p:grpSpPr>
          <p:sp>
            <p:nvSpPr>
              <p:cNvPr id="31803" name="Line 94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4" name="Line 95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5" name="Line 96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6" name="Line 97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7" name="Line 98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8" name="Line 99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9" name="Line 100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0" name="Line 101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11" name="Text Box 102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1812" name="Text Box 103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31813" name="Text Box 104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</p:grpSp>
        <p:grpSp>
          <p:nvGrpSpPr>
            <p:cNvPr id="31790" name="Group 105"/>
            <p:cNvGrpSpPr>
              <a:grpSpLocks/>
            </p:cNvGrpSpPr>
            <p:nvPr/>
          </p:nvGrpSpPr>
          <p:grpSpPr bwMode="auto">
            <a:xfrm>
              <a:off x="4176" y="1488"/>
              <a:ext cx="864" cy="576"/>
              <a:chOff x="2112" y="2736"/>
              <a:chExt cx="864" cy="576"/>
            </a:xfrm>
          </p:grpSpPr>
          <p:sp>
            <p:nvSpPr>
              <p:cNvPr id="31792" name="Line 106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3" name="Line 107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4" name="Line 10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5" name="Line 109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6" name="Line 110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7" name="Line 11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8" name="Line 112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99" name="Line 113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800" name="Text Box 114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1801" name="Text Box 115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C</a:t>
                </a:r>
              </a:p>
            </p:txBody>
          </p:sp>
          <p:sp>
            <p:nvSpPr>
              <p:cNvPr id="31802" name="Text Box 116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</p:grpSp>
        <p:sp>
          <p:nvSpPr>
            <p:cNvPr id="31791" name="Line 117"/>
            <p:cNvSpPr>
              <a:spLocks noChangeShapeType="1"/>
            </p:cNvSpPr>
            <p:nvPr/>
          </p:nvSpPr>
          <p:spPr bwMode="auto">
            <a:xfrm>
              <a:off x="3936" y="18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1750" name="Group 118"/>
          <p:cNvGrpSpPr>
            <a:grpSpLocks/>
          </p:cNvGrpSpPr>
          <p:nvPr/>
        </p:nvGrpSpPr>
        <p:grpSpPr bwMode="auto">
          <a:xfrm>
            <a:off x="2057400" y="3443287"/>
            <a:ext cx="4114800" cy="1371600"/>
            <a:chOff x="864" y="2256"/>
            <a:chExt cx="2592" cy="864"/>
          </a:xfrm>
        </p:grpSpPr>
        <p:grpSp>
          <p:nvGrpSpPr>
            <p:cNvPr id="31751" name="Group 119"/>
            <p:cNvGrpSpPr>
              <a:grpSpLocks/>
            </p:cNvGrpSpPr>
            <p:nvPr/>
          </p:nvGrpSpPr>
          <p:grpSpPr bwMode="auto">
            <a:xfrm>
              <a:off x="864" y="2256"/>
              <a:ext cx="864" cy="576"/>
              <a:chOff x="2112" y="2736"/>
              <a:chExt cx="864" cy="576"/>
            </a:xfrm>
          </p:grpSpPr>
          <p:sp>
            <p:nvSpPr>
              <p:cNvPr id="31777" name="Line 120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8" name="Line 121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9" name="Line 122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0" name="Line 123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1" name="Line 124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2" name="Line 125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3" name="Line 126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4" name="Line 127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5" name="Text Box 128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1786" name="Text Box 129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1787" name="Text Box 130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latin typeface="Comic Sans MS" pitchFamily="66" charset="0"/>
                  </a:rPr>
                  <a:t>B</a:t>
                </a:r>
              </a:p>
            </p:txBody>
          </p:sp>
        </p:grpSp>
        <p:grpSp>
          <p:nvGrpSpPr>
            <p:cNvPr id="31752" name="Group 131"/>
            <p:cNvGrpSpPr>
              <a:grpSpLocks/>
            </p:cNvGrpSpPr>
            <p:nvPr/>
          </p:nvGrpSpPr>
          <p:grpSpPr bwMode="auto">
            <a:xfrm>
              <a:off x="1440" y="2544"/>
              <a:ext cx="864" cy="576"/>
              <a:chOff x="2112" y="2736"/>
              <a:chExt cx="864" cy="576"/>
            </a:xfrm>
          </p:grpSpPr>
          <p:sp>
            <p:nvSpPr>
              <p:cNvPr id="31766" name="Line 132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7" name="Line 133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8" name="Line 134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9" name="Line 135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0" name="Line 136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1" name="Line 137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2" name="Line 138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3" name="Line 139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74" name="Text Box 140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B</a:t>
                </a:r>
              </a:p>
            </p:txBody>
          </p:sp>
          <p:sp>
            <p:nvSpPr>
              <p:cNvPr id="31775" name="Text Box 141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1776" name="Text Box 142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</p:grpSp>
        <p:grpSp>
          <p:nvGrpSpPr>
            <p:cNvPr id="31753" name="Group 143"/>
            <p:cNvGrpSpPr>
              <a:grpSpLocks/>
            </p:cNvGrpSpPr>
            <p:nvPr/>
          </p:nvGrpSpPr>
          <p:grpSpPr bwMode="auto">
            <a:xfrm>
              <a:off x="2592" y="2400"/>
              <a:ext cx="864" cy="576"/>
              <a:chOff x="2112" y="2736"/>
              <a:chExt cx="864" cy="576"/>
            </a:xfrm>
          </p:grpSpPr>
          <p:sp>
            <p:nvSpPr>
              <p:cNvPr id="31755" name="Line 144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6" name="Line 145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7" name="Line 146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8" name="Line 147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59" name="Line 148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0" name="Line 149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1" name="Line 150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2" name="Line 151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63" name="Text Box 152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1764" name="Text Box 153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1765" name="Text Box 154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</p:grpSp>
        <p:sp>
          <p:nvSpPr>
            <p:cNvPr id="31754" name="Line 155"/>
            <p:cNvSpPr>
              <a:spLocks noChangeShapeType="1"/>
            </p:cNvSpPr>
            <p:nvPr/>
          </p:nvSpPr>
          <p:spPr bwMode="auto">
            <a:xfrm>
              <a:off x="2400" y="25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标注 2"/>
          <p:cNvSpPr/>
          <p:nvPr/>
        </p:nvSpPr>
        <p:spPr>
          <a:xfrm>
            <a:off x="599914" y="4721898"/>
            <a:ext cx="2133600" cy="990600"/>
          </a:xfrm>
          <a:prstGeom prst="wedgeRectCallout">
            <a:avLst>
              <a:gd name="adj1" fmla="val 36310"/>
              <a:gd name="adj2" fmla="val -11429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翻译为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B</a:t>
            </a:r>
            <a:r>
              <a:rPr lang="zh-CN" altLang="en-US" dirty="0" smtClean="0"/>
              <a:t>语言版本</a:t>
            </a:r>
            <a:endParaRPr lang="zh-CN" altLang="en-US" dirty="0"/>
          </a:p>
        </p:txBody>
      </p:sp>
      <p:sp>
        <p:nvSpPr>
          <p:cNvPr id="82" name="矩形标注 81"/>
          <p:cNvSpPr/>
          <p:nvPr/>
        </p:nvSpPr>
        <p:spPr>
          <a:xfrm>
            <a:off x="5791200" y="4967287"/>
            <a:ext cx="2133600" cy="990600"/>
          </a:xfrm>
          <a:prstGeom prst="wedgeRectCallout">
            <a:avLst>
              <a:gd name="adj1" fmla="val -39235"/>
              <a:gd name="adj2" fmla="val -12993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翻译为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H</a:t>
            </a:r>
            <a:r>
              <a:rPr lang="zh-CN" altLang="en-US" dirty="0" smtClean="0"/>
              <a:t>代码版本</a:t>
            </a:r>
            <a:endParaRPr lang="zh-CN" altLang="en-US" dirty="0"/>
          </a:p>
        </p:txBody>
      </p:sp>
      <p:sp>
        <p:nvSpPr>
          <p:cNvPr id="83" name="矩形标注 82"/>
          <p:cNvSpPr/>
          <p:nvPr/>
        </p:nvSpPr>
        <p:spPr>
          <a:xfrm>
            <a:off x="3303722" y="5638800"/>
            <a:ext cx="2305373" cy="990600"/>
          </a:xfrm>
          <a:prstGeom prst="wedgeRectCallout">
            <a:avLst>
              <a:gd name="adj1" fmla="val -39235"/>
              <a:gd name="adj2" fmla="val -129938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：</a:t>
            </a:r>
            <a:r>
              <a:rPr lang="en-US" altLang="zh-CN" dirty="0"/>
              <a:t> H</a:t>
            </a:r>
            <a:r>
              <a:rPr lang="zh-CN" altLang="en-US" dirty="0" smtClean="0"/>
              <a:t>代码实现（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翻译为</a:t>
            </a:r>
            <a:r>
              <a:rPr lang="en-US" altLang="zh-CN" dirty="0" smtClean="0"/>
              <a:t>H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自编译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696200" cy="457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自编译（自举）：用</a:t>
            </a:r>
            <a:r>
              <a:rPr lang="en-US" altLang="zh-CN" dirty="0" smtClean="0"/>
              <a:t>A</a:t>
            </a:r>
            <a:r>
              <a:rPr lang="zh-CN" altLang="en-US" dirty="0" smtClean="0"/>
              <a:t>语言写</a:t>
            </a:r>
            <a:r>
              <a:rPr lang="en-US" altLang="zh-CN" dirty="0" smtClean="0"/>
              <a:t>A</a:t>
            </a:r>
            <a:r>
              <a:rPr lang="zh-CN" altLang="en-US" dirty="0" smtClean="0"/>
              <a:t>语言的编译器</a:t>
            </a:r>
          </a:p>
          <a:p>
            <a:pPr eaLnBrk="1" hangingPunct="1"/>
            <a:endParaRPr lang="en-US" altLang="zh-CN" dirty="0" smtClean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32773" name="Group 164"/>
          <p:cNvGrpSpPr>
            <a:grpSpLocks/>
          </p:cNvGrpSpPr>
          <p:nvPr/>
        </p:nvGrpSpPr>
        <p:grpSpPr bwMode="auto">
          <a:xfrm>
            <a:off x="1981200" y="3154362"/>
            <a:ext cx="4114800" cy="1371600"/>
            <a:chOff x="2208" y="1488"/>
            <a:chExt cx="2592" cy="864"/>
          </a:xfrm>
        </p:grpSpPr>
        <p:grpSp>
          <p:nvGrpSpPr>
            <p:cNvPr id="32821" name="Group 53"/>
            <p:cNvGrpSpPr>
              <a:grpSpLocks/>
            </p:cNvGrpSpPr>
            <p:nvPr/>
          </p:nvGrpSpPr>
          <p:grpSpPr bwMode="auto">
            <a:xfrm>
              <a:off x="2208" y="1488"/>
              <a:ext cx="864" cy="576"/>
              <a:chOff x="2112" y="2736"/>
              <a:chExt cx="864" cy="576"/>
            </a:xfrm>
          </p:grpSpPr>
          <p:sp>
            <p:nvSpPr>
              <p:cNvPr id="32847" name="Line 54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8" name="Line 55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9" name="Line 56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0" name="Line 57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1" name="Line 58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2" name="Line 59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3" name="Line 60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4" name="Line 61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55" name="Text Box 62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 smtClean="0">
                    <a:latin typeface="Comic Sans MS" pitchFamily="66" charset="0"/>
                  </a:rPr>
                  <a:t>A</a:t>
                </a:r>
                <a:endParaRPr lang="en-US" altLang="zh-CN" dirty="0">
                  <a:latin typeface="Comic Sans MS" pitchFamily="66" charset="0"/>
                </a:endParaRPr>
              </a:p>
            </p:txBody>
          </p:sp>
          <p:sp>
            <p:nvSpPr>
              <p:cNvPr id="32856" name="Text Box 63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2857" name="Text Box 64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32822" name="Group 65"/>
            <p:cNvGrpSpPr>
              <a:grpSpLocks/>
            </p:cNvGrpSpPr>
            <p:nvPr/>
          </p:nvGrpSpPr>
          <p:grpSpPr bwMode="auto">
            <a:xfrm>
              <a:off x="2784" y="1776"/>
              <a:ext cx="864" cy="576"/>
              <a:chOff x="2112" y="2736"/>
              <a:chExt cx="864" cy="576"/>
            </a:xfrm>
          </p:grpSpPr>
          <p:sp>
            <p:nvSpPr>
              <p:cNvPr id="32836" name="Line 66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7" name="Line 67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8" name="Line 68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9" name="Line 69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0" name="Line 70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1" name="Line 71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2" name="Line 72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3" name="Line 73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44" name="Text Box 74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2845" name="Text Box 75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2846" name="Text Box 76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  <a:latin typeface="Comic Sans MS" pitchFamily="66" charset="0"/>
                  </a:rPr>
                  <a:t>H</a:t>
                </a:r>
              </a:p>
            </p:txBody>
          </p:sp>
        </p:grpSp>
        <p:grpSp>
          <p:nvGrpSpPr>
            <p:cNvPr id="32823" name="Group 77"/>
            <p:cNvGrpSpPr>
              <a:grpSpLocks/>
            </p:cNvGrpSpPr>
            <p:nvPr/>
          </p:nvGrpSpPr>
          <p:grpSpPr bwMode="auto">
            <a:xfrm>
              <a:off x="3936" y="1632"/>
              <a:ext cx="864" cy="576"/>
              <a:chOff x="2112" y="2736"/>
              <a:chExt cx="864" cy="576"/>
            </a:xfrm>
          </p:grpSpPr>
          <p:sp>
            <p:nvSpPr>
              <p:cNvPr id="32825" name="Line 78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6" name="Line 79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7" name="Line 80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8" name="Line 81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29" name="Line 82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0" name="Line 83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1" name="Line 84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2" name="Line 85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33" name="Text Box 86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2834" name="Text Box 87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2835" name="Text Box 88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</p:grpSp>
        <p:sp>
          <p:nvSpPr>
            <p:cNvPr id="32824" name="Line 89"/>
            <p:cNvSpPr>
              <a:spLocks noChangeShapeType="1"/>
            </p:cNvSpPr>
            <p:nvPr/>
          </p:nvSpPr>
          <p:spPr bwMode="auto">
            <a:xfrm>
              <a:off x="3744" y="18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74" name="Text Box 166"/>
          <p:cNvSpPr txBox="1">
            <a:spLocks noChangeArrowheads="1"/>
          </p:cNvSpPr>
          <p:nvPr/>
        </p:nvSpPr>
        <p:spPr bwMode="auto">
          <a:xfrm>
            <a:off x="266700" y="5849936"/>
            <a:ext cx="1676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Comic Sans MS" pitchFamily="66" charset="0"/>
              </a:rPr>
              <a:t>反复此过程</a:t>
            </a:r>
          </a:p>
        </p:txBody>
      </p:sp>
      <p:sp>
        <p:nvSpPr>
          <p:cNvPr id="32775" name="Text Box 167"/>
          <p:cNvSpPr txBox="1">
            <a:spLocks noChangeArrowheads="1"/>
          </p:cNvSpPr>
          <p:nvPr/>
        </p:nvSpPr>
        <p:spPr bwMode="auto">
          <a:xfrm>
            <a:off x="533400" y="2362200"/>
            <a:ext cx="22860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Comic Sans MS" pitchFamily="66" charset="0"/>
              </a:rPr>
              <a:t>用</a:t>
            </a:r>
            <a:r>
              <a:rPr lang="zh-CN" altLang="en-US" dirty="0" smtClean="0">
                <a:latin typeface="Comic Sans MS" pitchFamily="66" charset="0"/>
              </a:rPr>
              <a:t>将要</a:t>
            </a:r>
            <a:r>
              <a:rPr lang="zh-CN" altLang="en-US" dirty="0">
                <a:latin typeface="Comic Sans MS" pitchFamily="66" charset="0"/>
              </a:rPr>
              <a:t>编译的语言编写一个编译器</a:t>
            </a:r>
          </a:p>
        </p:txBody>
      </p:sp>
      <p:grpSp>
        <p:nvGrpSpPr>
          <p:cNvPr id="32776" name="Group 169"/>
          <p:cNvGrpSpPr>
            <a:grpSpLocks/>
          </p:cNvGrpSpPr>
          <p:nvPr/>
        </p:nvGrpSpPr>
        <p:grpSpPr bwMode="auto">
          <a:xfrm>
            <a:off x="1905000" y="4602162"/>
            <a:ext cx="4114800" cy="1371600"/>
            <a:chOff x="2208" y="1488"/>
            <a:chExt cx="2592" cy="864"/>
          </a:xfrm>
        </p:grpSpPr>
        <p:grpSp>
          <p:nvGrpSpPr>
            <p:cNvPr id="32784" name="Group 170"/>
            <p:cNvGrpSpPr>
              <a:grpSpLocks/>
            </p:cNvGrpSpPr>
            <p:nvPr/>
          </p:nvGrpSpPr>
          <p:grpSpPr bwMode="auto">
            <a:xfrm>
              <a:off x="2208" y="1488"/>
              <a:ext cx="864" cy="576"/>
              <a:chOff x="2112" y="2736"/>
              <a:chExt cx="864" cy="576"/>
            </a:xfrm>
          </p:grpSpPr>
          <p:sp>
            <p:nvSpPr>
              <p:cNvPr id="32810" name="Line 171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1" name="Line 172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2" name="Line 173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3" name="Line 174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4" name="Line 175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5" name="Line 176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6" name="Line 177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7" name="Line 178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18" name="Text Box 179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2819" name="Text Box 180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2820" name="Text Box 181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</p:grpSp>
        <p:grpSp>
          <p:nvGrpSpPr>
            <p:cNvPr id="32785" name="Group 182"/>
            <p:cNvGrpSpPr>
              <a:grpSpLocks/>
            </p:cNvGrpSpPr>
            <p:nvPr/>
          </p:nvGrpSpPr>
          <p:grpSpPr bwMode="auto">
            <a:xfrm>
              <a:off x="2784" y="1776"/>
              <a:ext cx="864" cy="576"/>
              <a:chOff x="2112" y="2736"/>
              <a:chExt cx="864" cy="576"/>
            </a:xfrm>
          </p:grpSpPr>
          <p:sp>
            <p:nvSpPr>
              <p:cNvPr id="32799" name="Line 183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0" name="Line 184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1" name="Line 185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2" name="Line 186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3" name="Line 187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4" name="Line 188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5" name="Line 189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6" name="Line 190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807" name="Text Box 191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2808" name="Text Box 192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2809" name="Text Box 193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</p:grpSp>
        <p:grpSp>
          <p:nvGrpSpPr>
            <p:cNvPr id="32786" name="Group 194"/>
            <p:cNvGrpSpPr>
              <a:grpSpLocks/>
            </p:cNvGrpSpPr>
            <p:nvPr/>
          </p:nvGrpSpPr>
          <p:grpSpPr bwMode="auto">
            <a:xfrm>
              <a:off x="3936" y="1632"/>
              <a:ext cx="864" cy="576"/>
              <a:chOff x="2112" y="2736"/>
              <a:chExt cx="864" cy="576"/>
            </a:xfrm>
          </p:grpSpPr>
          <p:sp>
            <p:nvSpPr>
              <p:cNvPr id="32788" name="Line 195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9" name="Line 196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0" name="Line 197"/>
              <p:cNvSpPr>
                <a:spLocks noChangeShapeType="1"/>
              </p:cNvSpPr>
              <p:nvPr/>
            </p:nvSpPr>
            <p:spPr bwMode="auto">
              <a:xfrm>
                <a:off x="297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1" name="Line 198"/>
              <p:cNvSpPr>
                <a:spLocks noChangeShapeType="1"/>
              </p:cNvSpPr>
              <p:nvPr/>
            </p:nvSpPr>
            <p:spPr bwMode="auto">
              <a:xfrm flipH="1">
                <a:off x="2112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2" name="Line 199"/>
              <p:cNvSpPr>
                <a:spLocks noChangeShapeType="1"/>
              </p:cNvSpPr>
              <p:nvPr/>
            </p:nvSpPr>
            <p:spPr bwMode="auto">
              <a:xfrm flipH="1">
                <a:off x="2688" y="302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3" name="Line 200"/>
              <p:cNvSpPr>
                <a:spLocks noChangeShapeType="1"/>
              </p:cNvSpPr>
              <p:nvPr/>
            </p:nvSpPr>
            <p:spPr bwMode="auto">
              <a:xfrm>
                <a:off x="2400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4" name="Line 201"/>
              <p:cNvSpPr>
                <a:spLocks noChangeShapeType="1"/>
              </p:cNvSpPr>
              <p:nvPr/>
            </p:nvSpPr>
            <p:spPr bwMode="auto">
              <a:xfrm>
                <a:off x="2688" y="30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5" name="Line 202"/>
              <p:cNvSpPr>
                <a:spLocks noChangeShapeType="1"/>
              </p:cNvSpPr>
              <p:nvPr/>
            </p:nvSpPr>
            <p:spPr bwMode="auto">
              <a:xfrm flipH="1">
                <a:off x="2400" y="331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96" name="Text Box 203"/>
              <p:cNvSpPr txBox="1">
                <a:spLocks noChangeArrowheads="1"/>
              </p:cNvSpPr>
              <p:nvPr/>
            </p:nvSpPr>
            <p:spPr bwMode="auto">
              <a:xfrm>
                <a:off x="2160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A</a:t>
                </a:r>
              </a:p>
            </p:txBody>
          </p:sp>
          <p:sp>
            <p:nvSpPr>
              <p:cNvPr id="32797" name="Text Box 204"/>
              <p:cNvSpPr txBox="1">
                <a:spLocks noChangeArrowheads="1"/>
              </p:cNvSpPr>
              <p:nvPr/>
            </p:nvSpPr>
            <p:spPr bwMode="auto">
              <a:xfrm>
                <a:off x="2688" y="279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  <p:sp>
            <p:nvSpPr>
              <p:cNvPr id="32798" name="Text Box 205"/>
              <p:cNvSpPr txBox="1">
                <a:spLocks noChangeArrowheads="1"/>
              </p:cNvSpPr>
              <p:nvPr/>
            </p:nvSpPr>
            <p:spPr bwMode="auto">
              <a:xfrm>
                <a:off x="2400" y="3033"/>
                <a:ext cx="288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>
                    <a:latin typeface="Comic Sans MS" pitchFamily="66" charset="0"/>
                  </a:rPr>
                  <a:t>H</a:t>
                </a:r>
              </a:p>
            </p:txBody>
          </p:sp>
        </p:grpSp>
        <p:sp>
          <p:nvSpPr>
            <p:cNvPr id="32787" name="Line 206"/>
            <p:cNvSpPr>
              <a:spLocks noChangeShapeType="1"/>
            </p:cNvSpPr>
            <p:nvPr/>
          </p:nvSpPr>
          <p:spPr bwMode="auto">
            <a:xfrm>
              <a:off x="3744" y="182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777" name="Line 208"/>
          <p:cNvSpPr>
            <a:spLocks noChangeShapeType="1"/>
          </p:cNvSpPr>
          <p:nvPr/>
        </p:nvSpPr>
        <p:spPr bwMode="auto">
          <a:xfrm flipH="1">
            <a:off x="3733800" y="4144962"/>
            <a:ext cx="1219200" cy="838200"/>
          </a:xfrm>
          <a:prstGeom prst="line">
            <a:avLst/>
          </a:prstGeom>
          <a:noFill/>
          <a:ln w="4445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78" name="Line 209"/>
          <p:cNvSpPr>
            <a:spLocks noChangeShapeType="1"/>
          </p:cNvSpPr>
          <p:nvPr/>
        </p:nvSpPr>
        <p:spPr bwMode="auto">
          <a:xfrm>
            <a:off x="1714500" y="4252118"/>
            <a:ext cx="1562100" cy="10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2779" name="Line 211"/>
          <p:cNvSpPr>
            <a:spLocks noChangeShapeType="1"/>
          </p:cNvSpPr>
          <p:nvPr/>
        </p:nvSpPr>
        <p:spPr bwMode="auto">
          <a:xfrm>
            <a:off x="6096000" y="361156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80" name="Line 213"/>
          <p:cNvSpPr>
            <a:spLocks noChangeShapeType="1"/>
          </p:cNvSpPr>
          <p:nvPr/>
        </p:nvSpPr>
        <p:spPr bwMode="auto">
          <a:xfrm>
            <a:off x="5562600" y="55927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2781" name="Text Box 214"/>
          <p:cNvSpPr txBox="1">
            <a:spLocks noChangeArrowheads="1"/>
          </p:cNvSpPr>
          <p:nvPr/>
        </p:nvSpPr>
        <p:spPr bwMode="auto">
          <a:xfrm>
            <a:off x="838200" y="3884612"/>
            <a:ext cx="1295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核心的小编译器</a:t>
            </a:r>
          </a:p>
        </p:txBody>
      </p:sp>
      <p:sp>
        <p:nvSpPr>
          <p:cNvPr id="32782" name="Text Box 215"/>
          <p:cNvSpPr txBox="1">
            <a:spLocks noChangeArrowheads="1"/>
          </p:cNvSpPr>
          <p:nvPr/>
        </p:nvSpPr>
        <p:spPr bwMode="auto">
          <a:xfrm>
            <a:off x="6477000" y="3382962"/>
            <a:ext cx="1295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66" charset="0"/>
              </a:rPr>
              <a:t>较优的编译器</a:t>
            </a:r>
          </a:p>
        </p:txBody>
      </p:sp>
      <p:sp>
        <p:nvSpPr>
          <p:cNvPr id="32783" name="Text Box 216"/>
          <p:cNvSpPr txBox="1">
            <a:spLocks noChangeArrowheads="1"/>
          </p:cNvSpPr>
          <p:nvPr/>
        </p:nvSpPr>
        <p:spPr bwMode="auto">
          <a:xfrm>
            <a:off x="6248400" y="5287962"/>
            <a:ext cx="1295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66" charset="0"/>
              </a:rPr>
              <a:t>编译器的最终版本</a:t>
            </a:r>
          </a:p>
        </p:txBody>
      </p:sp>
      <p:sp>
        <p:nvSpPr>
          <p:cNvPr id="102" name="Line 209"/>
          <p:cNvSpPr>
            <a:spLocks noChangeShapeType="1"/>
          </p:cNvSpPr>
          <p:nvPr/>
        </p:nvSpPr>
        <p:spPr bwMode="auto">
          <a:xfrm>
            <a:off x="2133600" y="2771773"/>
            <a:ext cx="533400" cy="303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03" name="Line 209"/>
          <p:cNvSpPr>
            <a:spLocks noChangeShapeType="1"/>
          </p:cNvSpPr>
          <p:nvPr/>
        </p:nvSpPr>
        <p:spPr bwMode="auto">
          <a:xfrm flipV="1">
            <a:off x="1752600" y="5586411"/>
            <a:ext cx="990600" cy="334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移植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7062" y="1566863"/>
            <a:ext cx="8042276" cy="4343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移植一个用自身源代码编写的编译器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2477441" y="2438400"/>
            <a:ext cx="1598613" cy="914400"/>
            <a:chOff x="2112" y="2736"/>
            <a:chExt cx="864" cy="576"/>
          </a:xfrm>
          <a:solidFill>
            <a:srgbClr val="CCFFCC"/>
          </a:solidFill>
        </p:grpSpPr>
        <p:sp>
          <p:nvSpPr>
            <p:cNvPr id="33868" name="Line 6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9" name="Line 7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0" name="Line 8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1" name="Line 9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2" name="Line 10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3" name="Line 11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4" name="Line 12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5" name="Line 13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76" name="Text Box 14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877" name="Text Box 15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33878" name="Text Box 16"/>
            <p:cNvSpPr txBox="1">
              <a:spLocks noChangeArrowheads="1"/>
            </p:cNvSpPr>
            <p:nvPr/>
          </p:nvSpPr>
          <p:spPr bwMode="auto">
            <a:xfrm>
              <a:off x="2441" y="3033"/>
              <a:ext cx="238" cy="24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 smtClean="0">
                  <a:latin typeface="Comic Sans MS" pitchFamily="66" charset="0"/>
                </a:rPr>
                <a:t>A</a:t>
              </a:r>
              <a:endParaRPr lang="en-US" altLang="zh-CN" dirty="0">
                <a:latin typeface="Comic Sans MS" pitchFamily="66" charset="0"/>
              </a:endParaRPr>
            </a:p>
          </p:txBody>
        </p:sp>
      </p:grpSp>
      <p:grpSp>
        <p:nvGrpSpPr>
          <p:cNvPr id="33797" name="Group 17"/>
          <p:cNvGrpSpPr>
            <a:grpSpLocks/>
          </p:cNvGrpSpPr>
          <p:nvPr/>
        </p:nvGrpSpPr>
        <p:grpSpPr bwMode="auto">
          <a:xfrm>
            <a:off x="3542654" y="2895600"/>
            <a:ext cx="1371600" cy="914400"/>
            <a:chOff x="2112" y="2736"/>
            <a:chExt cx="864" cy="576"/>
          </a:xfrm>
          <a:solidFill>
            <a:srgbClr val="CCFFCC"/>
          </a:solidFill>
        </p:grpSpPr>
        <p:sp>
          <p:nvSpPr>
            <p:cNvPr id="33857" name="Line 18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8" name="Line 19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9" name="Line 20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0" name="Line 21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1" name="Line 22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2" name="Line 23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3" name="Line 24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4" name="Line 25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65" name="Text Box 26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866" name="Text Box 27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H</a:t>
              </a:r>
            </a:p>
          </p:txBody>
        </p:sp>
        <p:sp>
          <p:nvSpPr>
            <p:cNvPr id="33867" name="Text Box 28"/>
            <p:cNvSpPr txBox="1">
              <a:spLocks noChangeArrowheads="1"/>
            </p:cNvSpPr>
            <p:nvPr/>
          </p:nvSpPr>
          <p:spPr bwMode="auto">
            <a:xfrm>
              <a:off x="2400" y="303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H</a:t>
              </a:r>
            </a:p>
          </p:txBody>
        </p:sp>
      </p:grpSp>
      <p:grpSp>
        <p:nvGrpSpPr>
          <p:cNvPr id="33798" name="Group 29"/>
          <p:cNvGrpSpPr>
            <a:grpSpLocks/>
          </p:cNvGrpSpPr>
          <p:nvPr/>
        </p:nvGrpSpPr>
        <p:grpSpPr bwMode="auto">
          <a:xfrm>
            <a:off x="5219054" y="2438400"/>
            <a:ext cx="1371600" cy="914400"/>
            <a:chOff x="2112" y="2736"/>
            <a:chExt cx="864" cy="576"/>
          </a:xfrm>
        </p:grpSpPr>
        <p:sp>
          <p:nvSpPr>
            <p:cNvPr id="33846" name="Line 30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7" name="Line 31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8" name="Line 32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9" name="Line 33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0" name="Line 34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1" name="Line 35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2" name="Line 36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3" name="Line 37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54" name="Text Box 38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855" name="Text Box 39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33856" name="Text Box 40"/>
            <p:cNvSpPr txBox="1">
              <a:spLocks noChangeArrowheads="1"/>
            </p:cNvSpPr>
            <p:nvPr/>
          </p:nvSpPr>
          <p:spPr bwMode="auto">
            <a:xfrm>
              <a:off x="2400" y="303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H</a:t>
              </a:r>
            </a:p>
          </p:txBody>
        </p:sp>
      </p:grpSp>
      <p:sp>
        <p:nvSpPr>
          <p:cNvPr id="33799" name="Line 41"/>
          <p:cNvSpPr>
            <a:spLocks noChangeShapeType="1"/>
          </p:cNvSpPr>
          <p:nvPr/>
        </p:nvSpPr>
        <p:spPr bwMode="auto">
          <a:xfrm>
            <a:off x="4761854" y="2743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3800" name="Group 42"/>
          <p:cNvGrpSpPr>
            <a:grpSpLocks/>
          </p:cNvGrpSpPr>
          <p:nvPr/>
        </p:nvGrpSpPr>
        <p:grpSpPr bwMode="auto">
          <a:xfrm>
            <a:off x="2704454" y="4267200"/>
            <a:ext cx="1371600" cy="914400"/>
            <a:chOff x="2112" y="2736"/>
            <a:chExt cx="864" cy="576"/>
          </a:xfrm>
        </p:grpSpPr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2" name="Line 50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400" y="303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</p:grpSp>
      <p:grpSp>
        <p:nvGrpSpPr>
          <p:cNvPr id="33801" name="Group 54"/>
          <p:cNvGrpSpPr>
            <a:grpSpLocks/>
          </p:cNvGrpSpPr>
          <p:nvPr/>
        </p:nvGrpSpPr>
        <p:grpSpPr bwMode="auto">
          <a:xfrm>
            <a:off x="3618854" y="4724400"/>
            <a:ext cx="1371600" cy="914400"/>
            <a:chOff x="2112" y="2736"/>
            <a:chExt cx="864" cy="576"/>
          </a:xfrm>
        </p:grpSpPr>
        <p:sp>
          <p:nvSpPr>
            <p:cNvPr id="33824" name="Line 55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5" name="Line 56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6" name="Line 57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7" name="Line 58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8" name="Line 59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9" name="Line 60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0" name="Line 61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1" name="Line 62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2" name="Text Box 63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833" name="Text Box 64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33834" name="Text Box 65"/>
            <p:cNvSpPr txBox="1">
              <a:spLocks noChangeArrowheads="1"/>
            </p:cNvSpPr>
            <p:nvPr/>
          </p:nvSpPr>
          <p:spPr bwMode="auto">
            <a:xfrm>
              <a:off x="2400" y="3033"/>
              <a:ext cx="2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H</a:t>
              </a:r>
            </a:p>
          </p:txBody>
        </p:sp>
      </p:grpSp>
      <p:sp>
        <p:nvSpPr>
          <p:cNvPr id="33802" name="Line 66"/>
          <p:cNvSpPr>
            <a:spLocks noChangeShapeType="1"/>
          </p:cNvSpPr>
          <p:nvPr/>
        </p:nvSpPr>
        <p:spPr bwMode="auto">
          <a:xfrm>
            <a:off x="4914254" y="4572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3803" name="Group 67"/>
          <p:cNvGrpSpPr>
            <a:grpSpLocks/>
          </p:cNvGrpSpPr>
          <p:nvPr/>
        </p:nvGrpSpPr>
        <p:grpSpPr bwMode="auto">
          <a:xfrm>
            <a:off x="5447654" y="4191000"/>
            <a:ext cx="1371600" cy="914400"/>
            <a:chOff x="2112" y="2736"/>
            <a:chExt cx="864" cy="576"/>
          </a:xfrm>
          <a:solidFill>
            <a:srgbClr val="3366FF"/>
          </a:solidFill>
        </p:grpSpPr>
        <p:sp>
          <p:nvSpPr>
            <p:cNvPr id="33813" name="Line 68"/>
            <p:cNvSpPr>
              <a:spLocks noChangeShapeType="1"/>
            </p:cNvSpPr>
            <p:nvPr/>
          </p:nvSpPr>
          <p:spPr bwMode="auto">
            <a:xfrm>
              <a:off x="2112" y="2736"/>
              <a:ext cx="86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4" name="Line 69"/>
            <p:cNvSpPr>
              <a:spLocks noChangeShapeType="1"/>
            </p:cNvSpPr>
            <p:nvPr/>
          </p:nvSpPr>
          <p:spPr bwMode="auto">
            <a:xfrm>
              <a:off x="2112" y="273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Line 70"/>
            <p:cNvSpPr>
              <a:spLocks noChangeShapeType="1"/>
            </p:cNvSpPr>
            <p:nvPr/>
          </p:nvSpPr>
          <p:spPr bwMode="auto">
            <a:xfrm>
              <a:off x="2976" y="2736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6" name="Line 71"/>
            <p:cNvSpPr>
              <a:spLocks noChangeShapeType="1"/>
            </p:cNvSpPr>
            <p:nvPr/>
          </p:nvSpPr>
          <p:spPr bwMode="auto">
            <a:xfrm flipH="1">
              <a:off x="2112" y="302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Line 72"/>
            <p:cNvSpPr>
              <a:spLocks noChangeShapeType="1"/>
            </p:cNvSpPr>
            <p:nvPr/>
          </p:nvSpPr>
          <p:spPr bwMode="auto">
            <a:xfrm flipH="1">
              <a:off x="2688" y="3024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Line 73"/>
            <p:cNvSpPr>
              <a:spLocks noChangeShapeType="1"/>
            </p:cNvSpPr>
            <p:nvPr/>
          </p:nvSpPr>
          <p:spPr bwMode="auto">
            <a:xfrm>
              <a:off x="2400" y="302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9" name="Line 74"/>
            <p:cNvSpPr>
              <a:spLocks noChangeShapeType="1"/>
            </p:cNvSpPr>
            <p:nvPr/>
          </p:nvSpPr>
          <p:spPr bwMode="auto">
            <a:xfrm>
              <a:off x="2688" y="302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0" name="Line 75"/>
            <p:cNvSpPr>
              <a:spLocks noChangeShapeType="1"/>
            </p:cNvSpPr>
            <p:nvPr/>
          </p:nvSpPr>
          <p:spPr bwMode="auto">
            <a:xfrm flipH="1">
              <a:off x="2400" y="3312"/>
              <a:ext cx="28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Text Box 76"/>
            <p:cNvSpPr txBox="1">
              <a:spLocks noChangeArrowheads="1"/>
            </p:cNvSpPr>
            <p:nvPr/>
          </p:nvSpPr>
          <p:spPr bwMode="auto">
            <a:xfrm>
              <a:off x="2160" y="279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Comic Sans MS" pitchFamily="66" charset="0"/>
                </a:rPr>
                <a:t>A</a:t>
              </a:r>
            </a:p>
          </p:txBody>
        </p:sp>
        <p:sp>
          <p:nvSpPr>
            <p:cNvPr id="33822" name="Text Box 77"/>
            <p:cNvSpPr txBox="1">
              <a:spLocks noChangeArrowheads="1"/>
            </p:cNvSpPr>
            <p:nvPr/>
          </p:nvSpPr>
          <p:spPr bwMode="auto">
            <a:xfrm>
              <a:off x="2688" y="279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</a:p>
          </p:txBody>
        </p:sp>
        <p:sp>
          <p:nvSpPr>
            <p:cNvPr id="33823" name="Text Box 78"/>
            <p:cNvSpPr txBox="1">
              <a:spLocks noChangeArrowheads="1"/>
            </p:cNvSpPr>
            <p:nvPr/>
          </p:nvSpPr>
          <p:spPr bwMode="auto">
            <a:xfrm>
              <a:off x="2400" y="3033"/>
              <a:ext cx="288" cy="231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</a:p>
          </p:txBody>
        </p:sp>
      </p:grpSp>
      <p:sp>
        <p:nvSpPr>
          <p:cNvPr id="33804" name="Text Box 79"/>
          <p:cNvSpPr txBox="1">
            <a:spLocks noChangeArrowheads="1"/>
          </p:cNvSpPr>
          <p:nvPr/>
        </p:nvSpPr>
        <p:spPr bwMode="auto">
          <a:xfrm>
            <a:off x="6285854" y="3048000"/>
            <a:ext cx="152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66" charset="0"/>
              </a:rPr>
              <a:t>交叉编译器</a:t>
            </a:r>
          </a:p>
        </p:txBody>
      </p:sp>
      <p:sp>
        <p:nvSpPr>
          <p:cNvPr id="33805" name="Line 80"/>
          <p:cNvSpPr>
            <a:spLocks noChangeShapeType="1"/>
          </p:cNvSpPr>
          <p:nvPr/>
        </p:nvSpPr>
        <p:spPr bwMode="auto">
          <a:xfrm>
            <a:off x="6133454" y="2971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6" name="Line 81"/>
          <p:cNvSpPr>
            <a:spLocks noChangeShapeType="1"/>
          </p:cNvSpPr>
          <p:nvPr/>
        </p:nvSpPr>
        <p:spPr bwMode="auto">
          <a:xfrm flipH="1">
            <a:off x="4304654" y="3429000"/>
            <a:ext cx="1371600" cy="1219200"/>
          </a:xfrm>
          <a:prstGeom prst="line">
            <a:avLst/>
          </a:prstGeom>
          <a:noFill/>
          <a:ln w="4445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807" name="Text Box 82"/>
          <p:cNvSpPr txBox="1">
            <a:spLocks noChangeArrowheads="1"/>
          </p:cNvSpPr>
          <p:nvPr/>
        </p:nvSpPr>
        <p:spPr bwMode="auto">
          <a:xfrm>
            <a:off x="2704454" y="3595688"/>
            <a:ext cx="15240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Comic Sans MS" pitchFamily="66" charset="0"/>
              </a:rPr>
              <a:t>原始编译器</a:t>
            </a:r>
          </a:p>
        </p:txBody>
      </p:sp>
      <p:sp>
        <p:nvSpPr>
          <p:cNvPr id="33808" name="Line 83"/>
          <p:cNvSpPr>
            <a:spLocks noChangeShapeType="1"/>
          </p:cNvSpPr>
          <p:nvPr/>
        </p:nvSpPr>
        <p:spPr bwMode="auto">
          <a:xfrm flipH="1">
            <a:off x="3466454" y="35052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8" name="矩形标注 87"/>
          <p:cNvSpPr/>
          <p:nvPr/>
        </p:nvSpPr>
        <p:spPr>
          <a:xfrm>
            <a:off x="557453" y="3543300"/>
            <a:ext cx="2133600" cy="990600"/>
          </a:xfrm>
          <a:prstGeom prst="wedgeRectCallout">
            <a:avLst>
              <a:gd name="adj1" fmla="val 42121"/>
              <a:gd name="adj2" fmla="val -11116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翻译为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语言版本</a:t>
            </a:r>
            <a:endParaRPr lang="zh-CN" altLang="en-US" dirty="0"/>
          </a:p>
        </p:txBody>
      </p:sp>
      <p:sp>
        <p:nvSpPr>
          <p:cNvPr id="89" name="矩形标注 88"/>
          <p:cNvSpPr/>
          <p:nvPr/>
        </p:nvSpPr>
        <p:spPr>
          <a:xfrm>
            <a:off x="6248400" y="5500688"/>
            <a:ext cx="2133600" cy="990600"/>
          </a:xfrm>
          <a:prstGeom prst="wedgeRectCallout">
            <a:avLst>
              <a:gd name="adj1" fmla="val -33424"/>
              <a:gd name="adj2" fmla="val -126809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翻译为</a:t>
            </a:r>
            <a:r>
              <a:rPr lang="en-US" altLang="zh-CN" dirty="0" smtClean="0"/>
              <a:t>K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代码版本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/>
              <a:t>1</a:t>
            </a:r>
            <a:r>
              <a:rPr lang="en-US" altLang="zh-CN" sz="2000" dirty="0"/>
              <a:t>.</a:t>
            </a:r>
            <a:r>
              <a:rPr lang="zh-CN" altLang="en-US" sz="2000" dirty="0"/>
              <a:t>概述			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2.</a:t>
            </a:r>
            <a:r>
              <a:rPr lang="zh-CN" altLang="en-US" sz="2000" dirty="0" smtClean="0"/>
              <a:t>高级语言文法</a:t>
            </a:r>
            <a:r>
              <a:rPr lang="zh-CN" altLang="en-US" sz="2000" dirty="0"/>
              <a:t>描述       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3.</a:t>
            </a:r>
            <a:r>
              <a:rPr lang="zh-CN" altLang="en-US" sz="2000" dirty="0"/>
              <a:t>词法分析		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4.</a:t>
            </a:r>
            <a:r>
              <a:rPr lang="zh-CN" altLang="en-US" sz="2000" dirty="0"/>
              <a:t>自上而下语法分析	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5.</a:t>
            </a:r>
            <a:r>
              <a:rPr lang="zh-CN" altLang="en-US" sz="2000" dirty="0"/>
              <a:t>自下而上语法分析	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6.</a:t>
            </a:r>
            <a:r>
              <a:rPr lang="zh-CN" altLang="en-US" sz="2000" dirty="0"/>
              <a:t>属性文法和语法制导翻译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7.</a:t>
            </a:r>
            <a:r>
              <a:rPr lang="zh-CN" altLang="en-US" sz="2000" dirty="0" smtClean="0"/>
              <a:t>语义分析和</a:t>
            </a:r>
            <a:r>
              <a:rPr lang="zh-CN" altLang="en-US" sz="2000" dirty="0"/>
              <a:t>中间代码产生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8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运行时存储空间组织			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9</a:t>
            </a:r>
            <a:r>
              <a:rPr lang="en-US" altLang="zh-CN" sz="2000" dirty="0" smtClean="0"/>
              <a:t>.</a:t>
            </a:r>
            <a:r>
              <a:rPr lang="zh-CN" altLang="en-US" sz="2000" dirty="0"/>
              <a:t>优化		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10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目标代码生成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2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4767" y="0"/>
            <a:ext cx="8042276" cy="133695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  1.</a:t>
            </a:r>
            <a:r>
              <a:rPr lang="zh-CN" altLang="en-US" dirty="0" smtClean="0"/>
              <a:t>概述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1.1 </a:t>
            </a:r>
            <a:r>
              <a:rPr lang="zh-CN" altLang="en-US" dirty="0" smtClean="0"/>
              <a:t>为什么学习编译？</a:t>
            </a:r>
            <a:endParaRPr lang="en-US" altLang="zh-CN" dirty="0" smtClean="0"/>
          </a:p>
          <a:p>
            <a:r>
              <a:rPr lang="en-US" altLang="zh-CN" dirty="0" smtClean="0"/>
              <a:t>1.2 </a:t>
            </a:r>
            <a:r>
              <a:rPr lang="zh-CN" altLang="en-US" dirty="0" smtClean="0"/>
              <a:t>什么是编译程序</a:t>
            </a:r>
          </a:p>
          <a:p>
            <a:r>
              <a:rPr lang="en-US" altLang="zh-CN" dirty="0" smtClean="0"/>
              <a:t>1.3 </a:t>
            </a:r>
            <a:r>
              <a:rPr lang="zh-CN" altLang="en-US" dirty="0" smtClean="0"/>
              <a:t>编译过程</a:t>
            </a:r>
          </a:p>
          <a:p>
            <a:r>
              <a:rPr lang="en-US" altLang="zh-CN" dirty="0" smtClean="0"/>
              <a:t>1.4 </a:t>
            </a:r>
            <a:r>
              <a:rPr lang="zh-CN" altLang="en-US" dirty="0" smtClean="0"/>
              <a:t>编译程序的结构</a:t>
            </a:r>
          </a:p>
          <a:p>
            <a:r>
              <a:rPr lang="en-US" altLang="zh-CN" dirty="0" smtClean="0"/>
              <a:t>1.5 </a:t>
            </a:r>
            <a:r>
              <a:rPr lang="zh-CN" altLang="en-US" dirty="0" smtClean="0"/>
              <a:t>与编译程序相关的程序</a:t>
            </a:r>
            <a:endParaRPr lang="en-US" altLang="zh-CN" dirty="0" smtClean="0"/>
          </a:p>
          <a:p>
            <a:r>
              <a:rPr lang="en-US" altLang="zh-CN" dirty="0" smtClean="0"/>
              <a:t>1.6 </a:t>
            </a:r>
            <a:r>
              <a:rPr lang="zh-CN" altLang="en-US" dirty="0" smtClean="0"/>
              <a:t>编译程序的生成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84145" y="21956"/>
            <a:ext cx="8042276" cy="1336956"/>
          </a:xfrm>
        </p:spPr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为什么学习编译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>
          <a:xfrm>
            <a:off x="498420" y="1600200"/>
            <a:ext cx="8213725" cy="4800599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编译理论与技术</a:t>
            </a:r>
          </a:p>
          <a:p>
            <a:pPr lvl="1"/>
            <a:r>
              <a:rPr lang="zh-CN" altLang="en-US" dirty="0" smtClean="0"/>
              <a:t>计算机科学与技术中</a:t>
            </a:r>
            <a:r>
              <a:rPr lang="zh-CN" altLang="en-US" dirty="0" smtClean="0">
                <a:solidFill>
                  <a:schemeClr val="accent2"/>
                </a:solidFill>
              </a:rPr>
              <a:t>理论和实践相结合</a:t>
            </a:r>
            <a:r>
              <a:rPr lang="zh-CN" altLang="en-US" dirty="0" smtClean="0"/>
              <a:t>的典范</a:t>
            </a:r>
            <a:r>
              <a:rPr lang="zh-CN" altLang="en-GB" dirty="0" smtClean="0"/>
              <a:t> </a:t>
            </a:r>
          </a:p>
          <a:p>
            <a:r>
              <a:rPr lang="zh-CN" altLang="en-US" dirty="0" smtClean="0"/>
              <a:t>体现了很多典型的</a:t>
            </a:r>
            <a:r>
              <a:rPr lang="zh-CN" altLang="en-US" dirty="0" smtClean="0">
                <a:solidFill>
                  <a:schemeClr val="accent2"/>
                </a:solidFill>
              </a:rPr>
              <a:t>计算思维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en-GB" dirty="0" smtClean="0"/>
              <a:t>抽象</a:t>
            </a:r>
            <a:r>
              <a:rPr lang="zh-CN" altLang="en-US" dirty="0" smtClean="0"/>
              <a:t>：形式文法</a:t>
            </a:r>
            <a:endParaRPr lang="zh-CN" altLang="en-GB" dirty="0"/>
          </a:p>
          <a:p>
            <a:pPr lvl="1"/>
            <a:r>
              <a:rPr lang="zh-CN" altLang="en-GB" dirty="0" smtClean="0"/>
              <a:t>自动化</a:t>
            </a:r>
            <a:r>
              <a:rPr lang="zh-CN" altLang="en-US" dirty="0" smtClean="0"/>
              <a:t>：自动机，语法分析器</a:t>
            </a:r>
            <a:endParaRPr lang="zh-CN" altLang="en-GB" dirty="0"/>
          </a:p>
          <a:p>
            <a:pPr lvl="1"/>
            <a:r>
              <a:rPr lang="zh-CN" altLang="en-GB" dirty="0"/>
              <a:t>问题</a:t>
            </a:r>
            <a:r>
              <a:rPr lang="zh-CN" altLang="en-GB" dirty="0" smtClean="0"/>
              <a:t>分解</a:t>
            </a:r>
            <a:r>
              <a:rPr lang="zh-CN" altLang="en-US" dirty="0" smtClean="0"/>
              <a:t>：编译过程的分解</a:t>
            </a:r>
            <a:endParaRPr lang="zh-CN" altLang="en-GB" dirty="0"/>
          </a:p>
          <a:p>
            <a:pPr lvl="1"/>
            <a:r>
              <a:rPr lang="zh-CN" altLang="en-GB" dirty="0" smtClean="0"/>
              <a:t>递归</a:t>
            </a:r>
            <a:r>
              <a:rPr lang="zh-CN" altLang="en-US" dirty="0" smtClean="0"/>
              <a:t>：文法的表示，语法和语义分析</a:t>
            </a:r>
            <a:endParaRPr lang="en-US" altLang="zh-CN" dirty="0" smtClean="0"/>
          </a:p>
          <a:p>
            <a:pPr lvl="1"/>
            <a:r>
              <a:rPr lang="zh-CN" altLang="en-GB" dirty="0" smtClean="0"/>
              <a:t>权衡</a:t>
            </a:r>
            <a:r>
              <a:rPr lang="zh-CN" altLang="en-US" dirty="0" smtClean="0"/>
              <a:t>：编译成本和质量，优化的折中</a:t>
            </a:r>
            <a:endParaRPr lang="zh-CN" altLang="en-GB" dirty="0"/>
          </a:p>
          <a:p>
            <a:pPr lvl="1"/>
            <a:r>
              <a:rPr lang="en-US" altLang="zh-CN" dirty="0" smtClean="0"/>
              <a:t>...</a:t>
            </a:r>
          </a:p>
          <a:p>
            <a:r>
              <a:rPr lang="zh-CN" altLang="en-US" dirty="0"/>
              <a:t>学习编译程序构造原理，技术</a:t>
            </a:r>
          </a:p>
          <a:p>
            <a:pPr lvl="1"/>
            <a:r>
              <a:rPr lang="zh-CN" altLang="en-US" dirty="0">
                <a:latin typeface="+mj-ea"/>
              </a:rPr>
              <a:t>提高对计算机系统总体认识</a:t>
            </a:r>
            <a:endParaRPr lang="en-US" altLang="zh-CN" dirty="0">
              <a:latin typeface="+mj-ea"/>
            </a:endParaRPr>
          </a:p>
          <a:p>
            <a:pPr lvl="1"/>
            <a:r>
              <a:rPr lang="zh-CN" altLang="en-US" dirty="0"/>
              <a:t>感悟计算思维</a:t>
            </a:r>
            <a:endParaRPr lang="en-US" altLang="zh-CN" dirty="0"/>
          </a:p>
          <a:p>
            <a:pPr lvl="1"/>
            <a:r>
              <a:rPr lang="zh-CN" altLang="en-US" dirty="0" smtClean="0"/>
              <a:t>更好</a:t>
            </a:r>
            <a:r>
              <a:rPr lang="zh-CN" altLang="en-US" dirty="0"/>
              <a:t>地理解高级语言</a:t>
            </a:r>
          </a:p>
          <a:p>
            <a:pPr lvl="1"/>
            <a:r>
              <a:rPr lang="zh-CN" altLang="en-US" dirty="0"/>
              <a:t>运用编译原理和方法构造实用工具</a:t>
            </a:r>
            <a:endParaRPr lang="en-US" altLang="zh-CN" dirty="0"/>
          </a:p>
          <a:p>
            <a:pPr lvl="2"/>
            <a:endParaRPr lang="en-GB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1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0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0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0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06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编译原理和方法的应用举例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549275" y="2057400"/>
            <a:ext cx="8042276" cy="3657599"/>
          </a:xfrm>
        </p:spPr>
        <p:txBody>
          <a:bodyPr/>
          <a:lstStyle/>
          <a:p>
            <a:r>
              <a:rPr lang="zh-CN" altLang="en-US" dirty="0" smtClean="0"/>
              <a:t>信息安全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软件代码检查</a:t>
            </a:r>
            <a:endParaRPr lang="en-US" altLang="zh-CN" dirty="0" smtClean="0"/>
          </a:p>
          <a:p>
            <a:r>
              <a:rPr lang="zh-CN" altLang="en-US" dirty="0" smtClean="0"/>
              <a:t>人工智能领域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自然语言处理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机器翻译</a:t>
            </a:r>
            <a:endParaRPr lang="en-US" altLang="zh-CN" dirty="0" smtClean="0"/>
          </a:p>
          <a:p>
            <a:r>
              <a:rPr lang="zh-CN" altLang="en-US" dirty="0" smtClean="0"/>
              <a:t>自定义语言的翻译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80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37"/>
          <p:cNvSpPr>
            <a:spLocks/>
          </p:cNvSpPr>
          <p:nvPr/>
        </p:nvSpPr>
        <p:spPr bwMode="auto">
          <a:xfrm>
            <a:off x="1479040" y="3081836"/>
            <a:ext cx="1582568" cy="345961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38453"/>
              <a:gd name="adj6" fmla="val 12096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引入助记符</a:t>
            </a:r>
          </a:p>
        </p:txBody>
      </p:sp>
      <p:sp>
        <p:nvSpPr>
          <p:cNvPr id="29" name="AutoShape 37"/>
          <p:cNvSpPr>
            <a:spLocks/>
          </p:cNvSpPr>
          <p:nvPr/>
        </p:nvSpPr>
        <p:spPr bwMode="auto">
          <a:xfrm>
            <a:off x="836098" y="4398272"/>
            <a:ext cx="2283650" cy="330906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195105"/>
              <a:gd name="adj6" fmla="val 121055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1600" b="1" dirty="0">
                <a:latin typeface="楷体" pitchFamily="49" charset="-122"/>
                <a:ea typeface="楷体" pitchFamily="49" charset="-122"/>
              </a:rPr>
              <a:t>可以被计算机直接理解</a:t>
            </a:r>
          </a:p>
        </p:txBody>
      </p:sp>
      <p:grpSp>
        <p:nvGrpSpPr>
          <p:cNvPr id="360486" name="Group 38"/>
          <p:cNvGrpSpPr>
            <a:grpSpLocks/>
          </p:cNvGrpSpPr>
          <p:nvPr/>
        </p:nvGrpSpPr>
        <p:grpSpPr bwMode="auto">
          <a:xfrm>
            <a:off x="2690617" y="2244866"/>
            <a:ext cx="1931011" cy="3198597"/>
            <a:chOff x="945" y="1304"/>
            <a:chExt cx="1134" cy="2533"/>
          </a:xfrm>
        </p:grpSpPr>
        <p:sp>
          <p:nvSpPr>
            <p:cNvPr id="7188" name="Rectangle 4"/>
            <p:cNvSpPr>
              <a:spLocks noChangeArrowheads="1"/>
            </p:cNvSpPr>
            <p:nvPr/>
          </p:nvSpPr>
          <p:spPr bwMode="auto">
            <a:xfrm>
              <a:off x="945" y="3348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机器语言</a:t>
              </a:r>
              <a:endPara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(Machine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9" name="Rectangle 8"/>
            <p:cNvSpPr>
              <a:spLocks noChangeArrowheads="1"/>
            </p:cNvSpPr>
            <p:nvPr/>
          </p:nvSpPr>
          <p:spPr bwMode="auto">
            <a:xfrm>
              <a:off x="945" y="2273"/>
              <a:ext cx="1134" cy="4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汇编语言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(Assembly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90" name="Rectangle 12"/>
            <p:cNvSpPr>
              <a:spLocks noChangeArrowheads="1"/>
            </p:cNvSpPr>
            <p:nvPr/>
          </p:nvSpPr>
          <p:spPr bwMode="auto">
            <a:xfrm>
              <a:off x="945" y="1304"/>
              <a:ext cx="1118" cy="4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高级语言</a:t>
              </a:r>
              <a:endPara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 High Level Language 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62" name="Group 14"/>
          <p:cNvGrpSpPr>
            <a:grpSpLocks/>
          </p:cNvGrpSpPr>
          <p:nvPr/>
        </p:nvGrpSpPr>
        <p:grpSpPr bwMode="auto">
          <a:xfrm>
            <a:off x="5139090" y="4290460"/>
            <a:ext cx="1224505" cy="769323"/>
            <a:chOff x="3802" y="3069"/>
            <a:chExt cx="900" cy="646"/>
          </a:xfrm>
        </p:grpSpPr>
        <p:sp>
          <p:nvSpPr>
            <p:cNvPr id="7186" name="Line 16"/>
            <p:cNvSpPr>
              <a:spLocks noChangeShapeType="1"/>
            </p:cNvSpPr>
            <p:nvPr/>
          </p:nvSpPr>
          <p:spPr bwMode="auto">
            <a:xfrm rot="10800000" flipV="1">
              <a:off x="4241" y="3518"/>
              <a:ext cx="0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3802" y="3069"/>
              <a:ext cx="900" cy="4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汇编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(Assembling)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360470" name="Group 22"/>
          <p:cNvGrpSpPr>
            <a:grpSpLocks/>
          </p:cNvGrpSpPr>
          <p:nvPr/>
        </p:nvGrpSpPr>
        <p:grpSpPr bwMode="auto">
          <a:xfrm>
            <a:off x="5050940" y="2940084"/>
            <a:ext cx="1428760" cy="783614"/>
            <a:chOff x="3696" y="2886"/>
            <a:chExt cx="1143" cy="658"/>
          </a:xfrm>
        </p:grpSpPr>
        <p:sp>
          <p:nvSpPr>
            <p:cNvPr id="7183" name="Line 24"/>
            <p:cNvSpPr>
              <a:spLocks noChangeShapeType="1"/>
            </p:cNvSpPr>
            <p:nvPr/>
          </p:nvSpPr>
          <p:spPr bwMode="auto">
            <a:xfrm rot="10200000" flipV="1">
              <a:off x="4241" y="3315"/>
              <a:ext cx="37" cy="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3696" y="2886"/>
              <a:ext cx="1143" cy="461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360474" name="Oval 26"/>
          <p:cNvSpPr>
            <a:spLocks noChangeArrowheads="1"/>
          </p:cNvSpPr>
          <p:nvPr/>
        </p:nvSpPr>
        <p:spPr bwMode="auto">
          <a:xfrm>
            <a:off x="4696738" y="5053676"/>
            <a:ext cx="2211591" cy="3419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C706 0000 0002</a:t>
            </a:r>
            <a:endParaRPr lang="zh-CN" altLang="en-US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0475" name="Oval 27"/>
          <p:cNvSpPr>
            <a:spLocks noChangeArrowheads="1"/>
          </p:cNvSpPr>
          <p:nvPr/>
        </p:nvSpPr>
        <p:spPr bwMode="auto">
          <a:xfrm>
            <a:off x="4706263" y="3724487"/>
            <a:ext cx="2160572" cy="34145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MOV X, 2</a:t>
            </a:r>
          </a:p>
        </p:txBody>
      </p:sp>
      <p:sp>
        <p:nvSpPr>
          <p:cNvPr id="360476" name="Oval 28"/>
          <p:cNvSpPr>
            <a:spLocks noChangeArrowheads="1"/>
          </p:cNvSpPr>
          <p:nvPr/>
        </p:nvSpPr>
        <p:spPr bwMode="auto">
          <a:xfrm>
            <a:off x="4706263" y="2344205"/>
            <a:ext cx="2160572" cy="36441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 = 2</a:t>
            </a:r>
          </a:p>
        </p:txBody>
      </p:sp>
      <p:sp>
        <p:nvSpPr>
          <p:cNvPr id="25" name="矩形 24"/>
          <p:cNvSpPr/>
          <p:nvPr/>
        </p:nvSpPr>
        <p:spPr>
          <a:xfrm>
            <a:off x="907536" y="2241421"/>
            <a:ext cx="183569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接近人类表达习惯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不依赖于特定机器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编写效率高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AutoShape 37"/>
          <p:cNvSpPr>
            <a:spLocks/>
          </p:cNvSpPr>
          <p:nvPr/>
        </p:nvSpPr>
        <p:spPr bwMode="auto">
          <a:xfrm>
            <a:off x="1014996" y="1640142"/>
            <a:ext cx="2031236" cy="573208"/>
          </a:xfrm>
          <a:prstGeom prst="borderCallout2">
            <a:avLst>
              <a:gd name="adj1" fmla="val 18750"/>
              <a:gd name="adj2" fmla="val 103926"/>
              <a:gd name="adj3" fmla="val 18750"/>
              <a:gd name="adj4" fmla="val 110394"/>
              <a:gd name="adj5" fmla="val 94686"/>
              <a:gd name="adj6" fmla="val 125913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类似于数学定义或</a:t>
            </a:r>
            <a:endParaRPr lang="en-US" altLang="zh-CN" sz="1600" b="1" dirty="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  <a:p>
            <a:pPr algn="ctr"/>
            <a:r>
              <a:rPr lang="zh-CN" altLang="en-US" sz="16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自然语言的简洁形式</a:t>
            </a:r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rot="10800000" flipV="1">
            <a:off x="5727601" y="4065941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rot="10800000" flipV="1">
            <a:off x="5729541" y="2708620"/>
            <a:ext cx="0" cy="2346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71275" y="4723050"/>
            <a:ext cx="2071957" cy="1363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与人类表达习惯相去甚远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难记忆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难编写、难阅读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易写错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07536" y="3409188"/>
            <a:ext cx="1876736" cy="101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依赖于特定机器，非计算机专业人员使用受限制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  <a:p>
            <a:pPr marL="171450" indent="-171450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编写效率依然很低</a:t>
            </a:r>
            <a:endParaRPr lang="en-US" altLang="zh-CN" sz="1400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360487" name="Group 39"/>
          <p:cNvGrpSpPr>
            <a:grpSpLocks/>
          </p:cNvGrpSpPr>
          <p:nvPr/>
        </p:nvGrpSpPr>
        <p:grpSpPr bwMode="auto">
          <a:xfrm>
            <a:off x="6934200" y="2514600"/>
            <a:ext cx="1260013" cy="2714644"/>
            <a:chOff x="3742" y="1495"/>
            <a:chExt cx="870" cy="2177"/>
          </a:xfrm>
        </p:grpSpPr>
        <p:sp>
          <p:nvSpPr>
            <p:cNvPr id="7179" name="Rectangle 30"/>
            <p:cNvSpPr>
              <a:spLocks noChangeArrowheads="1"/>
            </p:cNvSpPr>
            <p:nvPr/>
          </p:nvSpPr>
          <p:spPr bwMode="auto">
            <a:xfrm>
              <a:off x="3742" y="2262"/>
              <a:ext cx="870" cy="48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prstClr val="black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编译</a:t>
              </a:r>
              <a:r>
                <a:rPr lang="en-US" altLang="zh-CN" sz="20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 </a:t>
              </a:r>
            </a:p>
            <a:p>
              <a:pPr algn="ctr"/>
              <a:r>
                <a:rPr lang="en-US" altLang="zh-CN" sz="1400" b="1" dirty="0">
                  <a:solidFill>
                    <a:prstClr val="black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(Compiling)</a:t>
              </a:r>
              <a:endParaRPr lang="zh-CN" altLang="en-US" sz="14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sp>
          <p:nvSpPr>
            <p:cNvPr id="7180" name="Freeform 33"/>
            <p:cNvSpPr>
              <a:spLocks/>
            </p:cNvSpPr>
            <p:nvPr/>
          </p:nvSpPr>
          <p:spPr bwMode="auto">
            <a:xfrm>
              <a:off x="3742" y="1495"/>
              <a:ext cx="435" cy="726"/>
            </a:xfrm>
            <a:custGeom>
              <a:avLst/>
              <a:gdLst>
                <a:gd name="T0" fmla="*/ 0 w 726"/>
                <a:gd name="T1" fmla="*/ 0 h 907"/>
                <a:gd name="T2" fmla="*/ 590 w 726"/>
                <a:gd name="T3" fmla="*/ 363 h 907"/>
                <a:gd name="T4" fmla="*/ 726 w 726"/>
                <a:gd name="T5" fmla="*/ 907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6" h="907">
                  <a:moveTo>
                    <a:pt x="0" y="0"/>
                  </a:moveTo>
                  <a:cubicBezTo>
                    <a:pt x="234" y="106"/>
                    <a:pt x="469" y="212"/>
                    <a:pt x="590" y="363"/>
                  </a:cubicBezTo>
                  <a:cubicBezTo>
                    <a:pt x="711" y="514"/>
                    <a:pt x="703" y="816"/>
                    <a:pt x="726" y="90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  <p:sp>
          <p:nvSpPr>
            <p:cNvPr id="7181" name="Freeform 35"/>
            <p:cNvSpPr>
              <a:spLocks/>
            </p:cNvSpPr>
            <p:nvPr/>
          </p:nvSpPr>
          <p:spPr bwMode="auto">
            <a:xfrm>
              <a:off x="3754" y="2765"/>
              <a:ext cx="423" cy="907"/>
            </a:xfrm>
            <a:custGeom>
              <a:avLst/>
              <a:gdLst>
                <a:gd name="T0" fmla="*/ 681 w 681"/>
                <a:gd name="T1" fmla="*/ 0 h 817"/>
                <a:gd name="T2" fmla="*/ 499 w 681"/>
                <a:gd name="T3" fmla="*/ 635 h 817"/>
                <a:gd name="T4" fmla="*/ 0 w 681"/>
                <a:gd name="T5" fmla="*/ 817 h 81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81" h="817">
                  <a:moveTo>
                    <a:pt x="681" y="0"/>
                  </a:moveTo>
                  <a:cubicBezTo>
                    <a:pt x="647" y="249"/>
                    <a:pt x="613" y="499"/>
                    <a:pt x="499" y="635"/>
                  </a:cubicBezTo>
                  <a:cubicBezTo>
                    <a:pt x="385" y="771"/>
                    <a:pt x="192" y="794"/>
                    <a:pt x="0" y="81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>
                <a:solidFill>
                  <a:prstClr val="black"/>
                </a:solidFill>
              </a:endParaRPr>
            </a:p>
          </p:txBody>
        </p:sp>
      </p:grp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906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1.2 </a:t>
            </a:r>
            <a:r>
              <a:rPr lang="zh-CN" altLang="en-US" dirty="0" smtClean="0"/>
              <a:t>什么是编译程序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8EB3-EECD-49CD-ABE4-097AD2CADEB3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09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6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29" grpId="0" animBg="1"/>
      <p:bldP spid="29" grpId="1" animBg="1"/>
      <p:bldP spid="360474" grpId="0" animBg="1"/>
      <p:bldP spid="360475" grpId="0" animBg="1"/>
      <p:bldP spid="360476" grpId="0" animBg="1"/>
      <p:bldP spid="25" grpId="0" uiExpand="1" build="allAtOnce"/>
      <p:bldP spid="27" grpId="0" animBg="1"/>
      <p:bldP spid="27" grpId="1" animBg="1"/>
      <p:bldP spid="35" grpId="0" animBg="1"/>
      <p:bldP spid="36" grpId="0" animBg="1"/>
      <p:bldP spid="36" grpId="1" animBg="1"/>
      <p:bldP spid="30" grpId="0" build="allAtOnce"/>
      <p:bldP spid="31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微风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微风.thmx</Template>
  <TotalTime>22436</TotalTime>
  <Words>2643</Words>
  <Application>Microsoft Office PowerPoint</Application>
  <PresentationFormat>全屏显示(4:3)</PresentationFormat>
  <Paragraphs>614</Paragraphs>
  <Slides>42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0" baseType="lpstr">
      <vt:lpstr>Monotype Sorts</vt:lpstr>
      <vt:lpstr>News Gothic MT</vt:lpstr>
      <vt:lpstr>华光粗圆_CNKI</vt:lpstr>
      <vt:lpstr>华文仿宋</vt:lpstr>
      <vt:lpstr>华文行楷</vt:lpstr>
      <vt:lpstr>华文楷体</vt:lpstr>
      <vt:lpstr>华文新魏</vt:lpstr>
      <vt:lpstr>楷体</vt:lpstr>
      <vt:lpstr>楷体_GB2312</vt:lpstr>
      <vt:lpstr>宋体</vt:lpstr>
      <vt:lpstr>微软雅黑</vt:lpstr>
      <vt:lpstr>Arial</vt:lpstr>
      <vt:lpstr>Comic Sans MS</vt:lpstr>
      <vt:lpstr>Symbol</vt:lpstr>
      <vt:lpstr>Times New Roman</vt:lpstr>
      <vt:lpstr>Wingdings</vt:lpstr>
      <vt:lpstr>Wingdings 2</vt:lpstr>
      <vt:lpstr>微风</vt:lpstr>
      <vt:lpstr>编译原理</vt:lpstr>
      <vt:lpstr>教学内容&amp;要求</vt:lpstr>
      <vt:lpstr>编译原理的经典书目</vt:lpstr>
      <vt:lpstr>课程评分标准</vt:lpstr>
      <vt:lpstr>课程内容</vt:lpstr>
      <vt:lpstr>  1.概述</vt:lpstr>
      <vt:lpstr>1.1 为什么学习编译</vt:lpstr>
      <vt:lpstr>编译原理和方法的应用举例</vt:lpstr>
      <vt:lpstr>1.2 什么是编译程序</vt:lpstr>
      <vt:lpstr>编译程序</vt:lpstr>
      <vt:lpstr>解释程序</vt:lpstr>
      <vt:lpstr>1.3 编译过程</vt:lpstr>
      <vt:lpstr>编译器编译过程</vt:lpstr>
      <vt:lpstr>PowerPoint 演示文稿</vt:lpstr>
      <vt:lpstr>编译过程—词法分析</vt:lpstr>
      <vt:lpstr>编译过程—词法分析</vt:lpstr>
      <vt:lpstr>编译过程—语法分析</vt:lpstr>
      <vt:lpstr>编译过程—语法分析树</vt:lpstr>
      <vt:lpstr>编译过程—语法分析树</vt:lpstr>
      <vt:lpstr>编译过程—语法分析</vt:lpstr>
      <vt:lpstr> 例2：变量声明语句的分析树</vt:lpstr>
      <vt:lpstr>编译过程——语义分析</vt:lpstr>
      <vt:lpstr>编译过程——语义分析</vt:lpstr>
      <vt:lpstr>编译过程——语义分析</vt:lpstr>
      <vt:lpstr>编译过程——语义分析</vt:lpstr>
      <vt:lpstr>语义分析</vt:lpstr>
      <vt:lpstr>语义分析</vt:lpstr>
      <vt:lpstr>中间代码生成</vt:lpstr>
      <vt:lpstr>编译过程—中间代码生成</vt:lpstr>
      <vt:lpstr>编译过程—代码优化</vt:lpstr>
      <vt:lpstr>编译过程—代码优化</vt:lpstr>
      <vt:lpstr>编译过程—目标代码生成</vt:lpstr>
      <vt:lpstr>1.4 编译程序结构</vt:lpstr>
      <vt:lpstr>编译程序结构</vt:lpstr>
      <vt:lpstr>1.5 与编译程序相关的程序</vt:lpstr>
      <vt:lpstr>PowerPoint 演示文稿</vt:lpstr>
      <vt:lpstr>PowerPoint 演示文稿</vt:lpstr>
      <vt:lpstr>PowerPoint 演示文稿</vt:lpstr>
      <vt:lpstr>1.6 编译程序的生成</vt:lpstr>
      <vt:lpstr>编译器的组合</vt:lpstr>
      <vt:lpstr>自编译</vt:lpstr>
      <vt:lpstr>移植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</dc:title>
  <dc:creator>Wenping Chen</dc:creator>
  <cp:lastModifiedBy>admin</cp:lastModifiedBy>
  <cp:revision>237</cp:revision>
  <dcterms:created xsi:type="dcterms:W3CDTF">2004-01-07T03:36:57Z</dcterms:created>
  <dcterms:modified xsi:type="dcterms:W3CDTF">2022-02-24T05:01:11Z</dcterms:modified>
</cp:coreProperties>
</file>