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704" r:id="rId2"/>
  </p:sldMasterIdLst>
  <p:notesMasterIdLst>
    <p:notesMasterId r:id="rId52"/>
  </p:notesMasterIdLst>
  <p:sldIdLst>
    <p:sldId id="256" r:id="rId3"/>
    <p:sldId id="366" r:id="rId4"/>
    <p:sldId id="303" r:id="rId5"/>
    <p:sldId id="304" r:id="rId6"/>
    <p:sldId id="338" r:id="rId7"/>
    <p:sldId id="339" r:id="rId8"/>
    <p:sldId id="305" r:id="rId9"/>
    <p:sldId id="341" r:id="rId10"/>
    <p:sldId id="342" r:id="rId11"/>
    <p:sldId id="343" r:id="rId12"/>
    <p:sldId id="344" r:id="rId13"/>
    <p:sldId id="340" r:id="rId14"/>
    <p:sldId id="308" r:id="rId15"/>
    <p:sldId id="346" r:id="rId16"/>
    <p:sldId id="345" r:id="rId17"/>
    <p:sldId id="347" r:id="rId18"/>
    <p:sldId id="337" r:id="rId19"/>
    <p:sldId id="348" r:id="rId20"/>
    <p:sldId id="350" r:id="rId21"/>
    <p:sldId id="349" r:id="rId22"/>
    <p:sldId id="364" r:id="rId23"/>
    <p:sldId id="351" r:id="rId24"/>
    <p:sldId id="320" r:id="rId25"/>
    <p:sldId id="321" r:id="rId26"/>
    <p:sldId id="311" r:id="rId27"/>
    <p:sldId id="352" r:id="rId28"/>
    <p:sldId id="367" r:id="rId29"/>
    <p:sldId id="322" r:id="rId30"/>
    <p:sldId id="323" r:id="rId31"/>
    <p:sldId id="314" r:id="rId32"/>
    <p:sldId id="368" r:id="rId33"/>
    <p:sldId id="369" r:id="rId34"/>
    <p:sldId id="370" r:id="rId35"/>
    <p:sldId id="353" r:id="rId36"/>
    <p:sldId id="354" r:id="rId37"/>
    <p:sldId id="324" r:id="rId38"/>
    <p:sldId id="315" r:id="rId39"/>
    <p:sldId id="359" r:id="rId40"/>
    <p:sldId id="316" r:id="rId41"/>
    <p:sldId id="360" r:id="rId42"/>
    <p:sldId id="372" r:id="rId43"/>
    <p:sldId id="373" r:id="rId44"/>
    <p:sldId id="317" r:id="rId45"/>
    <p:sldId id="365" r:id="rId46"/>
    <p:sldId id="371" r:id="rId47"/>
    <p:sldId id="357" r:id="rId48"/>
    <p:sldId id="358" r:id="rId49"/>
    <p:sldId id="361" r:id="rId50"/>
    <p:sldId id="362" r:id="rId5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b="1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4" autoAdjust="0"/>
    <p:restoredTop sz="85271" autoAdjust="0"/>
  </p:normalViewPr>
  <p:slideViewPr>
    <p:cSldViewPr>
      <p:cViewPr varScale="1">
        <p:scale>
          <a:sx n="59" d="100"/>
          <a:sy n="59" d="100"/>
        </p:scale>
        <p:origin x="15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fld id="{FCB681D4-ED12-4066-8546-6090FC19F4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6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56F8E0-C70B-4AB9-9328-4DF8A21C36DC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646584">
              <a:defRPr/>
            </a:pPr>
            <a:endParaRPr lang="zh-CN" altLang="en-US" sz="10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6013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89A1E-492C-47D4-843F-54BAF558CE7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D331F-9DA1-4A21-87F3-51692D70D9E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EFCA31-BEB2-41FD-AADF-692F75A4FAF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FB0DA-6873-43ED-9F97-3D9FA1E8CE7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536E12-15FD-46AF-AF0D-4BF2A7384E0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6D6B0-94C0-4667-835B-D33FA3F1962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b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89B9A-109F-4ABC-B027-A14D18A78CE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93CC8-1112-400E-8938-B5AC88CB64B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9D381C-925F-4FAD-97F7-F03322330A3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E6AD9-9EE6-45AF-A4A8-64F244D7A16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E02660-2070-427C-BD08-180F5FD7165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15FD5-F0BA-4DDC-943F-D6A52517B1D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F7044-7166-4B28-BCD6-61963F11E7B3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7C1B5B85-5928-459B-910B-F5550DB3F6EC}" type="slidenum">
              <a:rPr lang="zh-CN" altLang="en-US">
                <a:latin typeface="Arial" panose="020B0604020202020204" pitchFamily="34" charset="0"/>
              </a:rPr>
              <a:pPr/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2396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0459BBA6-1197-4EEF-9595-475BF079198C}" type="slidenum">
              <a:rPr lang="zh-CN" altLang="en-US">
                <a:latin typeface="Arial" panose="020B0604020202020204" pitchFamily="34" charset="0"/>
              </a:rPr>
              <a:pPr/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1"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09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5932EBA0-3904-4D8A-AFFE-3DF7188C37E9}" type="slidenum">
              <a:rPr lang="zh-CN" altLang="en-US">
                <a:latin typeface="Arial" panose="020B0604020202020204" pitchFamily="34" charset="0"/>
              </a:rPr>
              <a:pPr/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54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BC867-40D0-48C9-ADB2-56AF40480ED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b="1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FAE4A-743D-4DB8-B60F-168524CC286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81D4-ED12-4066-8546-6090FC19F4D0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508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B6C6CF-44DE-4724-A26C-6E4474E0C1A7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06129-D380-47A9-9D52-490938D159D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0CC8F-9203-4195-A617-9AA37CEF637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479861B6-85BE-4455-9686-A22EA020F685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41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8085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fld id="{77FFE832-10B4-448A-9149-CD206A9B5A0D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42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2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EC7A4-2BE1-47C8-83EC-0C3C197A0A1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9CC68-B36E-46C6-B5B9-38898F87E28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D702F-CBB5-448C-BABB-D140A127929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A94DA-FD42-4970-B16C-FE9924C24AF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F0C35-8175-4B6C-B6D8-6FF17582750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24725-D5FE-4E37-A701-3B453F677CE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3BEF5B-13BE-43D1-BE7F-98117251C6C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8F725AB-77BF-4196-AB85-0592239F8A4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9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19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9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9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19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43D5A-51B8-4741-AB64-68BF6D0112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1AB88-12F2-4F4B-8A85-DC3667EE18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511AFD3-B57F-433E-8335-274BEA84B29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755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A5B7404-2980-4CF6-BE4C-6EE28581AB0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01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23E9-7124-4F4A-9395-59B8B506DE9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778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0340-845E-4C24-8E26-D2BE494854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17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23E9-7124-4F4A-9395-59B8B506DE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95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A1A5-C434-426E-ADAD-B1AFED9350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381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2555-A1AA-460C-8022-2150F487C0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686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CFC8-D988-47EF-B6B1-0328EFB02A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10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E26-AC44-489C-A372-88CAFA8194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6BD1-3E97-4482-8E16-49EACFA63A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566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A511-3962-4C97-A072-5E41510C5B3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3950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23E9-7124-4F4A-9395-59B8B506DE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467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23E9-7124-4F4A-9395-59B8B506DE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759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DBCEC-F5FC-4445-A24E-E1BDC40E0E9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01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75485B-09F0-4CF8-99A0-F91A8614CC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56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76B0A-5CF9-404C-9C36-5D0964CABC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771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3771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4B827-19BB-4777-ACBF-2E15699960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071A8-6BF8-4095-A109-92C5AC894A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DF06E-41BE-466F-A8B9-4C26822E01A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EB2C1-4A0C-456F-BEBE-5E75D005E4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44CEB-F9D6-4FC9-A732-175000D71E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C1033-DCFE-49A5-9B5C-87FDAAC1F2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3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69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/>
            </a:lvl1pPr>
          </a:lstStyle>
          <a:p>
            <a:fld id="{C078A5C6-51D4-41BE-AB04-204ED4710AA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8443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52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8453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845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57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8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9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60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8461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2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3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4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5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6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7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8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8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8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72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8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8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8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omic Sans MS" pitchFamily="66" charset="0"/>
          <a:ea typeface="华文新魏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omic Sans MS" pitchFamily="66" charset="0"/>
          <a:ea typeface="华文新魏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omic Sans MS" pitchFamily="66" charset="0"/>
          <a:ea typeface="华文新魏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omic Sans MS" pitchFamily="66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omic Sans MS" pitchFamily="66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omic Sans MS" pitchFamily="66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omic Sans MS" pitchFamily="66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omic Sans MS" pitchFamily="66" charset="0"/>
          <a:ea typeface="华文新魏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3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3"/>
        </a:buBlip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C078A5C6-51D4-41BE-AB04-204ED4710A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1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14498" y="1752600"/>
            <a:ext cx="5981701" cy="1674813"/>
          </a:xfrm>
        </p:spPr>
        <p:txBody>
          <a:bodyPr/>
          <a:lstStyle/>
          <a:p>
            <a:r>
              <a:rPr lang="en-US" altLang="zh-CN" sz="4800" b="1" dirty="0" smtClean="0"/>
              <a:t>2. </a:t>
            </a:r>
            <a:r>
              <a:rPr lang="zh-CN" altLang="en-US" sz="4800" b="1" dirty="0" smtClean="0"/>
              <a:t>高级语言文法</a:t>
            </a:r>
            <a:r>
              <a:rPr lang="zh-CN" altLang="en-US" sz="4800" b="1" dirty="0"/>
              <a:t>描述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基于规则的语言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>
                <a:latin typeface="Times New Roman" pitchFamily="18" charset="0"/>
              </a:rPr>
              <a:t>程序的执行过程：检查一定的条件，当它满足值，则执行适当的动作。</a:t>
            </a:r>
          </a:p>
          <a:p>
            <a:r>
              <a:rPr lang="zh-CN" altLang="en-US" sz="1800" dirty="0">
                <a:latin typeface="Times New Roman" pitchFamily="18" charset="0"/>
              </a:rPr>
              <a:t>也称逻辑程序设计语言：基本允许条件是谓词逻辑表达式。</a:t>
            </a:r>
          </a:p>
          <a:p>
            <a:r>
              <a:rPr lang="zh-CN" altLang="en-US" sz="1800" dirty="0">
                <a:latin typeface="Times New Roman" pitchFamily="18" charset="0"/>
              </a:rPr>
              <a:t>这类语言的语法形式通常为：</a:t>
            </a:r>
          </a:p>
          <a:p>
            <a:pPr lvl="1">
              <a:buFontTx/>
              <a:buNone/>
            </a:pPr>
            <a:r>
              <a:rPr lang="zh-CN" altLang="en-US" sz="1800" dirty="0"/>
              <a:t>条件</a:t>
            </a:r>
            <a:r>
              <a:rPr lang="en-US" altLang="zh-CN" sz="1800" dirty="0"/>
              <a:t>1  </a:t>
            </a:r>
            <a:r>
              <a:rPr lang="en-US" altLang="zh-CN" sz="1800" dirty="0">
                <a:sym typeface="Symbol" pitchFamily="18" charset="2"/>
              </a:rPr>
              <a:t></a:t>
            </a:r>
            <a:r>
              <a:rPr lang="en-US" altLang="zh-CN" sz="1800" dirty="0"/>
              <a:t> </a:t>
            </a:r>
            <a:r>
              <a:rPr lang="zh-CN" altLang="en-US" sz="1800" dirty="0"/>
              <a:t>动作</a:t>
            </a:r>
            <a:r>
              <a:rPr lang="en-US" altLang="zh-CN" sz="1800" dirty="0"/>
              <a:t>1</a:t>
            </a:r>
          </a:p>
          <a:p>
            <a:pPr lvl="1">
              <a:buFontTx/>
              <a:buNone/>
            </a:pPr>
            <a:r>
              <a:rPr lang="zh-CN" altLang="en-US" sz="1800" dirty="0"/>
              <a:t>条件</a:t>
            </a:r>
            <a:r>
              <a:rPr lang="en-US" altLang="zh-CN" sz="1800" dirty="0"/>
              <a:t>2 </a:t>
            </a:r>
            <a:r>
              <a:rPr lang="en-US" altLang="zh-CN" sz="1800" dirty="0">
                <a:sym typeface="Symbol" pitchFamily="18" charset="2"/>
              </a:rPr>
              <a:t></a:t>
            </a:r>
            <a:r>
              <a:rPr lang="en-US" altLang="zh-CN" sz="1800" dirty="0"/>
              <a:t> </a:t>
            </a:r>
            <a:r>
              <a:rPr lang="zh-CN" altLang="en-US" sz="1800" dirty="0"/>
              <a:t>动作</a:t>
            </a:r>
            <a:r>
              <a:rPr lang="en-US" altLang="zh-CN" sz="1800" dirty="0"/>
              <a:t>2</a:t>
            </a:r>
          </a:p>
          <a:p>
            <a:pPr lvl="1">
              <a:buFontTx/>
              <a:buNone/>
            </a:pPr>
            <a:r>
              <a:rPr lang="zh-CN" altLang="en-US" sz="1800" dirty="0"/>
              <a:t>条件</a:t>
            </a:r>
            <a:r>
              <a:rPr lang="en-US" altLang="zh-CN" sz="1800" dirty="0"/>
              <a:t>3 </a:t>
            </a:r>
            <a:r>
              <a:rPr lang="en-US" altLang="zh-CN" sz="1800" dirty="0">
                <a:sym typeface="Symbol" pitchFamily="18" charset="2"/>
              </a:rPr>
              <a:t></a:t>
            </a:r>
            <a:r>
              <a:rPr lang="en-US" altLang="zh-CN" sz="1800" dirty="0"/>
              <a:t> </a:t>
            </a:r>
            <a:r>
              <a:rPr lang="zh-CN" altLang="en-US" sz="1800" dirty="0"/>
              <a:t>动作</a:t>
            </a:r>
            <a:r>
              <a:rPr lang="en-US" altLang="zh-CN" sz="1800" dirty="0" smtClean="0"/>
              <a:t>3</a:t>
            </a:r>
            <a:endParaRPr lang="en-US" altLang="zh-CN" sz="1800" dirty="0">
              <a:latin typeface="Times New Roman" pitchFamily="18" charset="0"/>
            </a:endParaRPr>
          </a:p>
          <a:p>
            <a:r>
              <a:rPr lang="zh-CN" altLang="en-US" sz="1800" dirty="0"/>
              <a:t>例如：</a:t>
            </a:r>
            <a:r>
              <a:rPr lang="en-US" altLang="zh-CN" sz="1800" dirty="0" smtClean="0">
                <a:latin typeface="Times New Roman" pitchFamily="18" charset="0"/>
              </a:rPr>
              <a:t>Prolog</a:t>
            </a:r>
            <a:r>
              <a:rPr lang="en-US" altLang="zh-CN" sz="1800" dirty="0" smtClean="0"/>
              <a:t>    </a:t>
            </a:r>
            <a:endParaRPr lang="en-US" altLang="zh-CN" sz="1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17CB-8036-43A7-9DD3-90B72DC6CEE3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面向对象的语言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2133600"/>
            <a:ext cx="8042276" cy="1435800"/>
          </a:xfrm>
        </p:spPr>
        <p:txBody>
          <a:bodyPr/>
          <a:lstStyle/>
          <a:p>
            <a:r>
              <a:rPr lang="zh-CN" altLang="en-US" dirty="0"/>
              <a:t>主要特征：封装性，继承性和多态性</a:t>
            </a:r>
          </a:p>
          <a:p>
            <a:r>
              <a:rPr lang="zh-CN" altLang="en-US" dirty="0"/>
              <a:t>例如：</a:t>
            </a:r>
            <a:r>
              <a:rPr lang="en-US" altLang="zh-CN" dirty="0"/>
              <a:t>C++, JAVA</a:t>
            </a:r>
          </a:p>
          <a:p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1D19-35E4-48B3-8AA8-DF625E2FA7B0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程序结构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52907" y="1943181"/>
            <a:ext cx="2681807" cy="4343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latin typeface="Times New Roman" pitchFamily="18" charset="0"/>
              </a:rPr>
              <a:t>不同的</a:t>
            </a:r>
            <a:r>
              <a:rPr lang="zh-CN" altLang="en-US" sz="2000" dirty="0" smtClean="0">
                <a:latin typeface="Times New Roman" pitchFamily="18" charset="0"/>
              </a:rPr>
              <a:t>语言，程序</a:t>
            </a:r>
            <a:r>
              <a:rPr lang="zh-CN" altLang="en-US" sz="2000" dirty="0">
                <a:latin typeface="Times New Roman" pitchFamily="18" charset="0"/>
              </a:rPr>
              <a:t>结构</a:t>
            </a:r>
            <a:r>
              <a:rPr lang="zh-CN" altLang="en-US" sz="2000" dirty="0" smtClean="0">
                <a:latin typeface="Times New Roman" pitchFamily="18" charset="0"/>
              </a:rPr>
              <a:t>不同，名字</a:t>
            </a:r>
            <a:r>
              <a:rPr lang="zh-CN" altLang="en-US" sz="2000" dirty="0">
                <a:latin typeface="Times New Roman" pitchFamily="18" charset="0"/>
              </a:rPr>
              <a:t>的</a:t>
            </a:r>
            <a:r>
              <a:rPr lang="zh-CN" altLang="en-US" sz="2000" dirty="0" smtClean="0">
                <a:latin typeface="Times New Roman" pitchFamily="18" charset="0"/>
              </a:rPr>
              <a:t>作用域规则不同</a:t>
            </a:r>
            <a:endParaRPr lang="zh-CN" altLang="en-US" sz="2000" dirty="0">
              <a:latin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Times New Roman" pitchFamily="18" charset="0"/>
              </a:rPr>
              <a:t>例如：</a:t>
            </a:r>
            <a:r>
              <a:rPr lang="en-US" altLang="zh-CN" sz="2000" dirty="0">
                <a:latin typeface="Times New Roman" pitchFamily="18" charset="0"/>
              </a:rPr>
              <a:t>Pascal </a:t>
            </a:r>
            <a:r>
              <a:rPr lang="zh-CN" altLang="en-US" sz="2000" dirty="0">
                <a:latin typeface="Times New Roman" pitchFamily="18" charset="0"/>
              </a:rPr>
              <a:t>的最近嵌套原则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latin typeface="Times New Roman" pitchFamily="18" charset="0"/>
              </a:rPr>
              <a:t>    </a:t>
            </a:r>
            <a:endParaRPr lang="en-US" altLang="zh-CN" sz="1800" dirty="0">
              <a:latin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5F6E-283E-4269-A956-BC09546B2B1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2943063" y="1806907"/>
            <a:ext cx="2770458" cy="461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prstClr val="black"/>
                </a:solidFill>
                <a:latin typeface="Courier New" panose="02070309020205020404" pitchFamily="49" charset="0"/>
              </a:rPr>
              <a:t>program main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smtClean="0">
                <a:solidFill>
                  <a:prstClr val="black"/>
                </a:solidFill>
                <a:latin typeface="Courier New" panose="02070309020205020404" pitchFamily="49" charset="0"/>
              </a:rPr>
              <a:t>var A, B:real;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1" smtClean="0">
                <a:solidFill>
                  <a:prstClr val="black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srgbClr val="C0504D"/>
                </a:solidFill>
                <a:latin typeface="Courier New" panose="02070309020205020404" pitchFamily="49" charset="0"/>
              </a:rPr>
              <a:t>  procedure P1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srgbClr val="C0504D"/>
                </a:solidFill>
                <a:latin typeface="Courier New" panose="02070309020205020404" pitchFamily="49" charset="0"/>
              </a:rPr>
              <a:t>    var B:boolean;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srgbClr val="C0504D"/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1800" b="1" smtClean="0">
                <a:solidFill>
                  <a:srgbClr val="C0504D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r>
              <a:rPr lang="en-US" altLang="zh-CN" sz="1800" b="1" noProof="1" smtClean="0">
                <a:solidFill>
                  <a:srgbClr val="C0504D"/>
                </a:solidFill>
                <a:latin typeface="Courier New" panose="02070309020205020404" pitchFamily="49" charset="0"/>
              </a:rPr>
              <a:t> 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srgbClr val="C0504D"/>
                </a:solidFill>
                <a:latin typeface="Courier New" panose="02070309020205020404" pitchFamily="49" charset="0"/>
              </a:rPr>
              <a:t>   begin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srgbClr val="C0504D"/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1800" b="1" smtClean="0">
                <a:solidFill>
                  <a:srgbClr val="C0504D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 smtClean="0">
              <a:solidFill>
                <a:srgbClr val="C0504D"/>
              </a:solidFill>
              <a:latin typeface="Courier New" panose="02070309020205020404" pitchFamily="49" charset="0"/>
            </a:endParaRP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srgbClr val="C0504D"/>
                </a:solidFill>
                <a:latin typeface="Courier New" panose="02070309020205020404" pitchFamily="49" charset="0"/>
              </a:rPr>
              <a:t>   end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procedure P2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  var A:integer;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1800" b="1" smtClean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 smtClean="0">
              <a:solidFill>
                <a:srgbClr val="9BBB59">
                  <a:lumMod val="75000"/>
                </a:srgbClr>
              </a:solidFill>
              <a:latin typeface="Courier New" panose="02070309020205020404" pitchFamily="49" charset="0"/>
            </a:endParaRP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begin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1800" b="1" smtClean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 smtClean="0">
              <a:solidFill>
                <a:srgbClr val="9BBB59">
                  <a:lumMod val="75000"/>
                </a:srgbClr>
              </a:solidFill>
              <a:latin typeface="Courier New" panose="02070309020205020404" pitchFamily="49" charset="0"/>
            </a:endParaRP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end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prstClr val="black"/>
                </a:solidFill>
                <a:latin typeface="Courier New" panose="02070309020205020404" pitchFamily="49" charset="0"/>
              </a:rPr>
              <a:t>begin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prstClr val="black"/>
                </a:solidFill>
                <a:latin typeface="Courier New" panose="02070309020205020404" pitchFamily="49" charset="0"/>
              </a:rPr>
              <a:t> 	</a:t>
            </a:r>
            <a:r>
              <a:rPr lang="en-US" altLang="zh-CN" sz="1800" b="1" smtClean="0">
                <a:solidFill>
                  <a:prstClr val="black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Font typeface="Wingdings 2" pitchFamily="18" charset="2"/>
              <a:buNone/>
            </a:pPr>
            <a:r>
              <a:rPr lang="en-US" altLang="zh-CN" sz="1800" b="1" noProof="1" smtClean="0">
                <a:solidFill>
                  <a:prstClr val="black"/>
                </a:solidFill>
                <a:latin typeface="Courier New" panose="02070309020205020404" pitchFamily="49" charset="0"/>
              </a:rPr>
              <a:t>end</a:t>
            </a:r>
            <a:endParaRPr lang="en-US" altLang="zh-CN" sz="1800" b="1" noProof="1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5664154" y="1693843"/>
            <a:ext cx="78470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 dirty="0">
                <a:latin typeface="+mj-ea"/>
                <a:ea typeface="+mj-ea"/>
              </a:rPr>
              <a:t>A(real)</a:t>
            </a:r>
          </a:p>
        </p:txBody>
      </p:sp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5748049" y="2098852"/>
            <a:ext cx="571500" cy="2265760"/>
            <a:chOff x="2784" y="432"/>
            <a:chExt cx="480" cy="2064"/>
          </a:xfrm>
        </p:grpSpPr>
        <p:sp>
          <p:nvSpPr>
            <p:cNvPr id="37" name="Line 4"/>
            <p:cNvSpPr>
              <a:spLocks noChangeShapeType="1"/>
            </p:cNvSpPr>
            <p:nvPr/>
          </p:nvSpPr>
          <p:spPr bwMode="auto">
            <a:xfrm>
              <a:off x="2832" y="432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3024" y="432"/>
              <a:ext cx="0" cy="206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9" name="Line 6"/>
            <p:cNvSpPr>
              <a:spLocks noChangeShapeType="1"/>
            </p:cNvSpPr>
            <p:nvPr/>
          </p:nvSpPr>
          <p:spPr bwMode="auto">
            <a:xfrm>
              <a:off x="2784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40" name="Group 12"/>
          <p:cNvGrpSpPr>
            <a:grpSpLocks/>
          </p:cNvGrpSpPr>
          <p:nvPr/>
        </p:nvGrpSpPr>
        <p:grpSpPr bwMode="auto">
          <a:xfrm>
            <a:off x="5712330" y="5711962"/>
            <a:ext cx="642938" cy="523875"/>
            <a:chOff x="2880" y="3744"/>
            <a:chExt cx="384" cy="576"/>
          </a:xfrm>
        </p:grpSpPr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2880" y="3744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3072" y="3744"/>
              <a:ext cx="0" cy="57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>
              <a:off x="2880" y="4320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7456503" y="1697517"/>
            <a:ext cx="7702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 dirty="0">
                <a:latin typeface="+mj-ea"/>
                <a:ea typeface="+mj-ea"/>
              </a:rPr>
              <a:t>B(real)</a:t>
            </a:r>
          </a:p>
        </p:txBody>
      </p:sp>
      <p:grpSp>
        <p:nvGrpSpPr>
          <p:cNvPr id="45" name="Group 14"/>
          <p:cNvGrpSpPr>
            <a:grpSpLocks/>
          </p:cNvGrpSpPr>
          <p:nvPr/>
        </p:nvGrpSpPr>
        <p:grpSpPr bwMode="auto">
          <a:xfrm>
            <a:off x="7589732" y="2098851"/>
            <a:ext cx="457200" cy="685800"/>
            <a:chOff x="2880" y="3744"/>
            <a:chExt cx="384" cy="576"/>
          </a:xfrm>
        </p:grpSpPr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2880" y="3744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>
              <a:off x="3072" y="3744"/>
              <a:ext cx="0" cy="57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>
              <a:off x="2880" y="4320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49" name="Group 18"/>
          <p:cNvGrpSpPr>
            <a:grpSpLocks/>
          </p:cNvGrpSpPr>
          <p:nvPr/>
        </p:nvGrpSpPr>
        <p:grpSpPr bwMode="auto">
          <a:xfrm>
            <a:off x="7533774" y="4054612"/>
            <a:ext cx="571500" cy="2181225"/>
            <a:chOff x="2784" y="432"/>
            <a:chExt cx="480" cy="2064"/>
          </a:xfrm>
        </p:grpSpPr>
        <p:sp>
          <p:nvSpPr>
            <p:cNvPr id="50" name="Line 19"/>
            <p:cNvSpPr>
              <a:spLocks noChangeShapeType="1"/>
            </p:cNvSpPr>
            <p:nvPr/>
          </p:nvSpPr>
          <p:spPr bwMode="auto">
            <a:xfrm>
              <a:off x="2832" y="432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3024" y="432"/>
              <a:ext cx="0" cy="206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>
              <a:off x="2784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8281599" y="1693843"/>
            <a:ext cx="8515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 dirty="0">
                <a:solidFill>
                  <a:schemeClr val="accent2"/>
                </a:solidFill>
                <a:latin typeface="+mj-ea"/>
                <a:ea typeface="+mj-ea"/>
              </a:rPr>
              <a:t>B(</a:t>
            </a:r>
            <a:r>
              <a:rPr kumimoji="1" lang="en-US" altLang="zh-CN" sz="1500" dirty="0" err="1">
                <a:solidFill>
                  <a:schemeClr val="accent2"/>
                </a:solidFill>
                <a:latin typeface="+mj-ea"/>
                <a:ea typeface="+mj-ea"/>
              </a:rPr>
              <a:t>bool</a:t>
            </a:r>
            <a:r>
              <a:rPr kumimoji="1" lang="en-US" altLang="zh-CN" sz="1500" dirty="0">
                <a:solidFill>
                  <a:schemeClr val="accent2"/>
                </a:solidFill>
                <a:latin typeface="+mj-ea"/>
                <a:ea typeface="+mj-ea"/>
              </a:rPr>
              <a:t>)</a:t>
            </a:r>
          </a:p>
        </p:txBody>
      </p:sp>
      <p:grpSp>
        <p:nvGrpSpPr>
          <p:cNvPr id="54" name="Group 27"/>
          <p:cNvGrpSpPr>
            <a:grpSpLocks/>
          </p:cNvGrpSpPr>
          <p:nvPr/>
        </p:nvGrpSpPr>
        <p:grpSpPr bwMode="auto">
          <a:xfrm>
            <a:off x="8455873" y="2789120"/>
            <a:ext cx="457200" cy="1257300"/>
            <a:chOff x="4560" y="1200"/>
            <a:chExt cx="384" cy="1056"/>
          </a:xfrm>
        </p:grpSpPr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4560" y="1200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4752" y="1200"/>
              <a:ext cx="0" cy="105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7" name="Line 26"/>
            <p:cNvSpPr>
              <a:spLocks noChangeShapeType="1"/>
            </p:cNvSpPr>
            <p:nvPr/>
          </p:nvSpPr>
          <p:spPr bwMode="auto">
            <a:xfrm>
              <a:off x="4560" y="2256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6374037" y="1697517"/>
            <a:ext cx="11031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A(integer)</a:t>
            </a:r>
          </a:p>
        </p:txBody>
      </p:sp>
      <p:grpSp>
        <p:nvGrpSpPr>
          <p:cNvPr id="59" name="Group 34"/>
          <p:cNvGrpSpPr>
            <a:grpSpLocks/>
          </p:cNvGrpSpPr>
          <p:nvPr/>
        </p:nvGrpSpPr>
        <p:grpSpPr bwMode="auto">
          <a:xfrm>
            <a:off x="6674356" y="4366992"/>
            <a:ext cx="457200" cy="1247775"/>
            <a:chOff x="5376" y="2448"/>
            <a:chExt cx="384" cy="1200"/>
          </a:xfrm>
        </p:grpSpPr>
        <p:sp>
          <p:nvSpPr>
            <p:cNvPr id="60" name="Line 35"/>
            <p:cNvSpPr>
              <a:spLocks noChangeShapeType="1"/>
            </p:cNvSpPr>
            <p:nvPr/>
          </p:nvSpPr>
          <p:spPr bwMode="auto">
            <a:xfrm>
              <a:off x="5376" y="244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3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1" name="Line 36"/>
            <p:cNvSpPr>
              <a:spLocks noChangeShapeType="1"/>
            </p:cNvSpPr>
            <p:nvPr/>
          </p:nvSpPr>
          <p:spPr bwMode="auto">
            <a:xfrm>
              <a:off x="5568" y="2448"/>
              <a:ext cx="0" cy="1200"/>
            </a:xfrm>
            <a:prstGeom prst="line">
              <a:avLst/>
            </a:prstGeom>
            <a:noFill/>
            <a:ln w="38100" cap="sq">
              <a:solidFill>
                <a:schemeClr val="accent3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2" name="Line 37"/>
            <p:cNvSpPr>
              <a:spLocks noChangeShapeType="1"/>
            </p:cNvSpPr>
            <p:nvPr/>
          </p:nvSpPr>
          <p:spPr bwMode="auto">
            <a:xfrm>
              <a:off x="5376" y="364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3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  <p:bldP spid="35" grpId="0" autoUpdateAnimBg="0"/>
      <p:bldP spid="44" grpId="0" autoUpdateAnimBg="0"/>
      <p:bldP spid="53" grpId="0" autoUpdateAnimBg="0"/>
      <p:bldP spid="5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688400"/>
            <a:ext cx="8042276" cy="4343400"/>
          </a:xfrm>
        </p:spPr>
        <p:txBody>
          <a:bodyPr/>
          <a:lstStyle/>
          <a:p>
            <a:pPr algn="just"/>
            <a:r>
              <a:rPr lang="zh-CN" altLang="en-US" dirty="0">
                <a:latin typeface="Times New Roman" pitchFamily="18" charset="0"/>
              </a:rPr>
              <a:t>数据类型的三要素：属性，值，操作</a:t>
            </a:r>
          </a:p>
          <a:p>
            <a:pPr lvl="1" algn="just"/>
            <a:r>
              <a:rPr lang="zh-CN" altLang="en-US" dirty="0">
                <a:latin typeface="Times New Roman" pitchFamily="18" charset="0"/>
              </a:rPr>
              <a:t>属性：包括类型和作用域</a:t>
            </a:r>
          </a:p>
          <a:p>
            <a:pPr lvl="2" algn="just"/>
            <a:r>
              <a:rPr lang="zh-CN" altLang="en-US" sz="1800" dirty="0">
                <a:latin typeface="Times New Roman" pitchFamily="18" charset="0"/>
              </a:rPr>
              <a:t>类型：决定数据可以是什么样的值，允许的运算，计算机内如何表示</a:t>
            </a:r>
          </a:p>
          <a:p>
            <a:pPr lvl="2" algn="just"/>
            <a:r>
              <a:rPr lang="zh-CN" altLang="en-US" sz="1800" dirty="0">
                <a:latin typeface="Times New Roman" pitchFamily="18" charset="0"/>
              </a:rPr>
              <a:t>作用域：值的有效范围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初等数据类型</a:t>
            </a:r>
          </a:p>
          <a:p>
            <a:pPr lvl="1" algn="just"/>
            <a:r>
              <a:rPr lang="zh-CN" altLang="en-US" dirty="0">
                <a:latin typeface="Times New Roman" pitchFamily="18" charset="0"/>
              </a:rPr>
              <a:t>数值数据：如整型，实型</a:t>
            </a:r>
          </a:p>
          <a:p>
            <a:pPr lvl="1" algn="just"/>
            <a:r>
              <a:rPr lang="zh-CN" altLang="en-US" dirty="0">
                <a:latin typeface="Times New Roman" pitchFamily="18" charset="0"/>
              </a:rPr>
              <a:t>逻辑数据：布尔型</a:t>
            </a:r>
          </a:p>
          <a:p>
            <a:pPr lvl="1" algn="just"/>
            <a:r>
              <a:rPr lang="zh-CN" altLang="en-US" dirty="0">
                <a:latin typeface="Times New Roman" pitchFamily="18" charset="0"/>
              </a:rPr>
              <a:t>字符数据：字符型（字符串型）</a:t>
            </a:r>
          </a:p>
          <a:p>
            <a:pPr lvl="1" algn="just"/>
            <a:r>
              <a:rPr lang="zh-CN" altLang="en-US" dirty="0">
                <a:latin typeface="Times New Roman" pitchFamily="18" charset="0"/>
              </a:rPr>
              <a:t>指针类型：指向另一种数据类型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6FCA-4E2E-4859-B377-21932EB7834F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252320" y="1475069"/>
            <a:ext cx="8636186" cy="4800599"/>
          </a:xfrm>
        </p:spPr>
        <p:txBody>
          <a:bodyPr>
            <a:noAutofit/>
          </a:bodyPr>
          <a:lstStyle/>
          <a:p>
            <a:pPr algn="just"/>
            <a:r>
              <a:rPr lang="zh-CN" altLang="en-US" sz="1800" dirty="0">
                <a:latin typeface="Times New Roman" pitchFamily="18" charset="0"/>
              </a:rPr>
              <a:t>数据结构：</a:t>
            </a:r>
            <a:r>
              <a:rPr lang="zh-CN" altLang="en-US" sz="1800" dirty="0"/>
              <a:t>从初级数据定义的复杂（高级）数据</a:t>
            </a:r>
          </a:p>
          <a:p>
            <a:pPr lvl="1" algn="just"/>
            <a:r>
              <a:rPr lang="zh-CN" altLang="en-US" sz="1600" dirty="0">
                <a:latin typeface="Times New Roman" pitchFamily="18" charset="0"/>
              </a:rPr>
              <a:t>数组</a:t>
            </a:r>
          </a:p>
          <a:p>
            <a:pPr lvl="2" algn="just"/>
            <a:r>
              <a:rPr lang="zh-CN" altLang="en-US" sz="1400" dirty="0">
                <a:latin typeface="Times New Roman" pitchFamily="18" charset="0"/>
              </a:rPr>
              <a:t>内情向量：便于计算数据元素的地址，包括：维数，各维的上、下限，首地址，数组元素类型等。</a:t>
            </a:r>
          </a:p>
          <a:p>
            <a:pPr lvl="2" algn="just"/>
            <a:r>
              <a:rPr lang="zh-CN" altLang="en-US" sz="1400" dirty="0">
                <a:latin typeface="Times New Roman" pitchFamily="18" charset="0"/>
              </a:rPr>
              <a:t>例如</a:t>
            </a:r>
            <a:r>
              <a:rPr lang="zh-CN" altLang="en-US" sz="1400" dirty="0" smtClean="0">
                <a:latin typeface="Times New Roman" pitchFamily="18" charset="0"/>
              </a:rPr>
              <a:t>：</a:t>
            </a:r>
            <a:r>
              <a:rPr lang="en-US" altLang="zh-CN" sz="1100" dirty="0" smtClean="0">
                <a:latin typeface="Times New Roman" pitchFamily="18" charset="0"/>
              </a:rPr>
              <a:t>Pascal</a:t>
            </a:r>
            <a:r>
              <a:rPr lang="zh-CN" altLang="en-US" sz="1100" dirty="0">
                <a:latin typeface="Times New Roman" pitchFamily="18" charset="0"/>
              </a:rPr>
              <a:t>的说明  </a:t>
            </a:r>
            <a:r>
              <a:rPr lang="en-US" altLang="zh-CN" sz="1600" b="1" dirty="0" err="1">
                <a:latin typeface="Times New Roman" pitchFamily="18" charset="0"/>
              </a:rPr>
              <a:t>var</a:t>
            </a: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</a:rPr>
              <a:t>a</a:t>
            </a:r>
            <a:r>
              <a:rPr lang="en-US" altLang="zh-CN" sz="1600" b="1" dirty="0">
                <a:latin typeface="Times New Roman" pitchFamily="18" charset="0"/>
              </a:rPr>
              <a:t>: array[1..50] </a:t>
            </a:r>
            <a:r>
              <a:rPr lang="en-US" altLang="zh-CN" sz="1600" dirty="0">
                <a:latin typeface="Times New Roman" pitchFamily="18" charset="0"/>
              </a:rPr>
              <a:t>of</a:t>
            </a:r>
            <a:r>
              <a:rPr lang="en-US" altLang="zh-CN" sz="1600" b="1" dirty="0">
                <a:latin typeface="Times New Roman" pitchFamily="18" charset="0"/>
              </a:rPr>
              <a:t> char</a:t>
            </a:r>
            <a:r>
              <a:rPr lang="en-US" altLang="zh-CN" sz="1100" dirty="0">
                <a:latin typeface="Times New Roman" pitchFamily="18" charset="0"/>
              </a:rPr>
              <a:t>  </a:t>
            </a:r>
            <a:r>
              <a:rPr lang="zh-CN" altLang="en-US" sz="1100" dirty="0">
                <a:latin typeface="Times New Roman" pitchFamily="18" charset="0"/>
              </a:rPr>
              <a:t>是一个下标从</a:t>
            </a:r>
            <a:r>
              <a:rPr lang="en-US" altLang="zh-CN" sz="1100" dirty="0">
                <a:latin typeface="Times New Roman" pitchFamily="18" charset="0"/>
              </a:rPr>
              <a:t>1</a:t>
            </a:r>
            <a:r>
              <a:rPr lang="zh-CN" altLang="en-US" sz="1100" dirty="0">
                <a:latin typeface="Times New Roman" pitchFamily="18" charset="0"/>
              </a:rPr>
              <a:t>至</a:t>
            </a:r>
            <a:r>
              <a:rPr lang="en-US" altLang="zh-CN" sz="1100" dirty="0">
                <a:latin typeface="Times New Roman" pitchFamily="18" charset="0"/>
              </a:rPr>
              <a:t>50</a:t>
            </a:r>
            <a:r>
              <a:rPr lang="zh-CN" altLang="en-US" sz="1100" dirty="0">
                <a:latin typeface="Times New Roman" pitchFamily="18" charset="0"/>
              </a:rPr>
              <a:t>的字符数组</a:t>
            </a:r>
          </a:p>
          <a:p>
            <a:pPr lvl="1" algn="just"/>
            <a:r>
              <a:rPr lang="zh-CN" altLang="en-US" sz="1600" dirty="0">
                <a:latin typeface="Times New Roman" pitchFamily="18" charset="0"/>
              </a:rPr>
              <a:t>记录：由已知类型的数据组合而成</a:t>
            </a:r>
          </a:p>
          <a:p>
            <a:pPr lvl="2" algn="just"/>
            <a:r>
              <a:rPr lang="zh-CN" altLang="en-US" sz="1400" dirty="0">
                <a:latin typeface="Times New Roman" pitchFamily="18" charset="0"/>
              </a:rPr>
              <a:t>例如： </a:t>
            </a:r>
            <a:r>
              <a:rPr lang="en-US" altLang="zh-CN" sz="1400" dirty="0">
                <a:latin typeface="Times New Roman" pitchFamily="18" charset="0"/>
              </a:rPr>
              <a:t>Pascal </a:t>
            </a:r>
            <a:r>
              <a:rPr lang="zh-CN" altLang="en-US" sz="1400" dirty="0">
                <a:latin typeface="Times New Roman" pitchFamily="18" charset="0"/>
              </a:rPr>
              <a:t>语言中</a:t>
            </a:r>
          </a:p>
          <a:p>
            <a:pPr lvl="2" algn="just">
              <a:buFontTx/>
              <a:buNone/>
            </a:pPr>
            <a:r>
              <a:rPr lang="zh-CN" altLang="en-US" sz="1400" dirty="0">
                <a:latin typeface="Times New Roman" pitchFamily="18" charset="0"/>
              </a:rPr>
              <a:t>	</a:t>
            </a:r>
            <a:r>
              <a:rPr lang="en-US" altLang="zh-CN" sz="1400" dirty="0">
                <a:latin typeface="Times New Roman" pitchFamily="18" charset="0"/>
              </a:rPr>
              <a:t>Student: record</a:t>
            </a:r>
          </a:p>
          <a:p>
            <a:pPr lvl="2" algn="just">
              <a:buFontTx/>
              <a:buNone/>
            </a:pPr>
            <a:r>
              <a:rPr lang="en-US" altLang="zh-CN" sz="1400" dirty="0">
                <a:latin typeface="Times New Roman" pitchFamily="18" charset="0"/>
              </a:rPr>
              <a:t>		          name: array [1…20] of char ;</a:t>
            </a:r>
          </a:p>
          <a:p>
            <a:pPr lvl="2" algn="just">
              <a:buFontTx/>
              <a:buNone/>
            </a:pPr>
            <a:r>
              <a:rPr lang="en-US" altLang="zh-CN" sz="1400" dirty="0">
                <a:latin typeface="Times New Roman" pitchFamily="18" charset="0"/>
              </a:rPr>
              <a:t>		          age: integer ;</a:t>
            </a:r>
          </a:p>
          <a:p>
            <a:pPr lvl="2" algn="just">
              <a:buFontTx/>
              <a:buNone/>
            </a:pPr>
            <a:r>
              <a:rPr lang="en-US" altLang="zh-CN" sz="1400" dirty="0">
                <a:latin typeface="Times New Roman" pitchFamily="18" charset="0"/>
              </a:rPr>
              <a:t>		          id: array [1…8] of char ;</a:t>
            </a:r>
          </a:p>
          <a:p>
            <a:pPr lvl="2" algn="just">
              <a:buFontTx/>
              <a:buNone/>
            </a:pPr>
            <a:r>
              <a:rPr lang="en-US" altLang="zh-CN" sz="1400" dirty="0">
                <a:latin typeface="Times New Roman" pitchFamily="18" charset="0"/>
              </a:rPr>
              <a:t>		          major: integer ;</a:t>
            </a:r>
          </a:p>
          <a:p>
            <a:pPr lvl="2" algn="just">
              <a:buFontTx/>
              <a:buNone/>
            </a:pPr>
            <a:r>
              <a:rPr lang="en-US" altLang="zh-CN" sz="1400" dirty="0">
                <a:latin typeface="Times New Roman" pitchFamily="18" charset="0"/>
              </a:rPr>
              <a:t>		          </a:t>
            </a:r>
            <a:r>
              <a:rPr lang="en-US" altLang="zh-CN" sz="1400" dirty="0" err="1">
                <a:latin typeface="Times New Roman" pitchFamily="18" charset="0"/>
              </a:rPr>
              <a:t>classid</a:t>
            </a:r>
            <a:r>
              <a:rPr lang="en-US" altLang="zh-CN" sz="1400" dirty="0">
                <a:latin typeface="Times New Roman" pitchFamily="18" charset="0"/>
              </a:rPr>
              <a:t>: integer ;</a:t>
            </a:r>
          </a:p>
          <a:p>
            <a:pPr lvl="2" algn="just">
              <a:buFontTx/>
              <a:buNone/>
            </a:pPr>
            <a:r>
              <a:rPr lang="en-US" altLang="zh-CN" sz="1400" dirty="0">
                <a:latin typeface="Times New Roman" pitchFamily="18" charset="0"/>
              </a:rPr>
              <a:t>		  end; </a:t>
            </a:r>
          </a:p>
          <a:p>
            <a:pPr lvl="1" algn="just"/>
            <a:r>
              <a:rPr lang="zh-CN" altLang="en-US" sz="1600" dirty="0">
                <a:latin typeface="Times New Roman" pitchFamily="18" charset="0"/>
              </a:rPr>
              <a:t>字符串，表格，栈，队列</a:t>
            </a:r>
          </a:p>
          <a:p>
            <a:pPr algn="just"/>
            <a:r>
              <a:rPr lang="zh-CN" altLang="en-US" sz="1800" dirty="0">
                <a:latin typeface="Times New Roman" pitchFamily="18" charset="0"/>
              </a:rPr>
              <a:t>抽象数据类型</a:t>
            </a:r>
            <a:r>
              <a:rPr lang="zh-CN" altLang="en-US" sz="1800" dirty="0" smtClean="0">
                <a:latin typeface="Times New Roman" pitchFamily="18" charset="0"/>
              </a:rPr>
              <a:t>：类</a:t>
            </a:r>
            <a:endParaRPr lang="en-US" altLang="zh-CN" sz="1800" dirty="0" smtClean="0">
              <a:latin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34B1-9470-4A8E-8E98-AF035C98858F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语句与控制结构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703640"/>
            <a:ext cx="8042276" cy="4343400"/>
          </a:xfrm>
        </p:spPr>
        <p:txBody>
          <a:bodyPr/>
          <a:lstStyle/>
          <a:p>
            <a:pPr algn="just"/>
            <a:r>
              <a:rPr lang="zh-CN" altLang="en-US" dirty="0">
                <a:latin typeface="Times New Roman" pitchFamily="18" charset="0"/>
              </a:rPr>
              <a:t>表达式：由操作数和算符组成</a:t>
            </a:r>
          </a:p>
          <a:p>
            <a:pPr lvl="1" algn="just"/>
            <a:r>
              <a:rPr lang="zh-CN" altLang="en-US" dirty="0">
                <a:latin typeface="Times New Roman" pitchFamily="18" charset="0"/>
              </a:rPr>
              <a:t>例如：</a:t>
            </a:r>
            <a:r>
              <a:rPr lang="en-US" altLang="zh-CN" dirty="0">
                <a:latin typeface="Times New Roman" pitchFamily="18" charset="0"/>
              </a:rPr>
              <a:t>x-y, -x</a:t>
            </a:r>
          </a:p>
          <a:p>
            <a:pPr lvl="1" algn="just"/>
            <a:r>
              <a:rPr lang="zh-CN" altLang="en-US" dirty="0">
                <a:latin typeface="Times New Roman" pitchFamily="18" charset="0"/>
              </a:rPr>
              <a:t>通常的形成规则</a:t>
            </a:r>
          </a:p>
          <a:p>
            <a:pPr lvl="2" algn="just"/>
            <a:r>
              <a:rPr lang="zh-CN" altLang="en-US" dirty="0">
                <a:latin typeface="Times New Roman" pitchFamily="18" charset="0"/>
              </a:rPr>
              <a:t>变量，常数是表达式</a:t>
            </a:r>
          </a:p>
          <a:p>
            <a:pPr lvl="2" algn="just"/>
            <a:r>
              <a:rPr lang="zh-CN" altLang="en-US" dirty="0">
                <a:latin typeface="Times New Roman" pitchFamily="18" charset="0"/>
              </a:rPr>
              <a:t>若</a:t>
            </a:r>
            <a:r>
              <a:rPr lang="en-US" altLang="zh-CN" dirty="0">
                <a:latin typeface="Times New Roman" pitchFamily="18" charset="0"/>
              </a:rPr>
              <a:t>E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,E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是表达式，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zh-CN" altLang="en-US" dirty="0">
                <a:latin typeface="Times New Roman" pitchFamily="18" charset="0"/>
              </a:rPr>
              <a:t>是二元算符，则</a:t>
            </a:r>
            <a:r>
              <a:rPr lang="en-US" altLang="zh-CN" dirty="0">
                <a:latin typeface="Times New Roman" pitchFamily="18" charset="0"/>
              </a:rPr>
              <a:t>E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dirty="0">
                <a:latin typeface="Times New Roman" pitchFamily="18" charset="0"/>
              </a:rPr>
              <a:t>E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是表达式</a:t>
            </a:r>
          </a:p>
          <a:p>
            <a:pPr lvl="2" algn="just"/>
            <a:r>
              <a:rPr lang="zh-CN" altLang="en-US" dirty="0">
                <a:latin typeface="Times New Roman" pitchFamily="18" charset="0"/>
              </a:rPr>
              <a:t>若</a:t>
            </a:r>
            <a:r>
              <a:rPr lang="en-US" altLang="zh-CN" dirty="0">
                <a:latin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</a:rPr>
              <a:t>是表达式，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zh-CN" altLang="en-US" dirty="0">
                <a:latin typeface="Times New Roman" pitchFamily="18" charset="0"/>
              </a:rPr>
              <a:t>是一元算符，则</a:t>
            </a:r>
            <a:r>
              <a:rPr lang="en-US" altLang="zh-CN" dirty="0">
                <a:latin typeface="Times New Roman" pitchFamily="18" charset="0"/>
              </a:rPr>
              <a:t>E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</a:rPr>
              <a:t>是表达式</a:t>
            </a:r>
          </a:p>
          <a:p>
            <a:pPr lvl="2" algn="just"/>
            <a:r>
              <a:rPr lang="zh-CN" altLang="en-US" dirty="0">
                <a:latin typeface="Times New Roman" pitchFamily="18" charset="0"/>
              </a:rPr>
              <a:t>若</a:t>
            </a:r>
            <a:r>
              <a:rPr lang="en-US" altLang="zh-CN" dirty="0">
                <a:latin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</a:rPr>
              <a:t>是表达式，则</a:t>
            </a:r>
            <a:r>
              <a:rPr lang="en-US" altLang="zh-CN" dirty="0">
                <a:latin typeface="Times New Roman" pitchFamily="18" charset="0"/>
              </a:rPr>
              <a:t>(E)</a:t>
            </a:r>
            <a:r>
              <a:rPr lang="zh-CN" altLang="en-US" dirty="0">
                <a:latin typeface="Times New Roman" pitchFamily="18" charset="0"/>
              </a:rPr>
              <a:t>是表达式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算符的优先级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7782-9843-4361-A6FC-448D2573ABCE}" type="slidenum">
              <a:rPr lang="en-US" altLang="zh-CN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语句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分类：按功能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说明性语句：定义名字的性质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执行性语句：描述程序动作</a:t>
            </a:r>
          </a:p>
          <a:p>
            <a:pPr lvl="2"/>
            <a:r>
              <a:rPr lang="zh-CN" altLang="en-US" sz="2200" dirty="0">
                <a:latin typeface="Times New Roman" pitchFamily="18" charset="0"/>
              </a:rPr>
              <a:t>赋值语句</a:t>
            </a:r>
          </a:p>
          <a:p>
            <a:pPr lvl="2"/>
            <a:r>
              <a:rPr lang="zh-CN" altLang="en-US" sz="2200" dirty="0">
                <a:latin typeface="Times New Roman" pitchFamily="18" charset="0"/>
              </a:rPr>
              <a:t>控制语句</a:t>
            </a:r>
          </a:p>
          <a:p>
            <a:pPr lvl="3"/>
            <a:r>
              <a:rPr lang="zh-CN" altLang="en-US" dirty="0">
                <a:latin typeface="Times New Roman" pitchFamily="18" charset="0"/>
              </a:rPr>
              <a:t>转移语句：</a:t>
            </a:r>
            <a:r>
              <a:rPr lang="en-US" altLang="zh-CN" dirty="0" err="1">
                <a:latin typeface="Times New Roman" pitchFamily="18" charset="0"/>
              </a:rPr>
              <a:t>goto</a:t>
            </a:r>
            <a:endParaRPr lang="en-US" altLang="zh-CN" dirty="0">
              <a:latin typeface="Times New Roman" pitchFamily="18" charset="0"/>
            </a:endParaRPr>
          </a:p>
          <a:p>
            <a:pPr lvl="3"/>
            <a:r>
              <a:rPr lang="zh-CN" altLang="en-US" dirty="0">
                <a:latin typeface="Times New Roman" pitchFamily="18" charset="0"/>
              </a:rPr>
              <a:t>条件语句：如 </a:t>
            </a:r>
            <a:r>
              <a:rPr lang="en-US" altLang="zh-CN" dirty="0">
                <a:latin typeface="Times New Roman" pitchFamily="18" charset="0"/>
              </a:rPr>
              <a:t>if …then …else</a:t>
            </a:r>
          </a:p>
          <a:p>
            <a:pPr lvl="3"/>
            <a:r>
              <a:rPr lang="zh-CN" altLang="en-US" dirty="0" smtClean="0">
                <a:latin typeface="Times New Roman" pitchFamily="18" charset="0"/>
              </a:rPr>
              <a:t>循环语句</a:t>
            </a:r>
            <a:r>
              <a:rPr lang="zh-CN" altLang="en-US" dirty="0">
                <a:latin typeface="Times New Roman" pitchFamily="18" charset="0"/>
              </a:rPr>
              <a:t>：如</a:t>
            </a:r>
            <a:r>
              <a:rPr lang="en-US" altLang="zh-CN" dirty="0">
                <a:latin typeface="Times New Roman" pitchFamily="18" charset="0"/>
              </a:rPr>
              <a:t>while … do</a:t>
            </a:r>
          </a:p>
          <a:p>
            <a:pPr lvl="3"/>
            <a:r>
              <a:rPr lang="zh-CN" altLang="en-US" dirty="0">
                <a:latin typeface="Times New Roman" pitchFamily="18" charset="0"/>
              </a:rPr>
              <a:t>过程调用语句：如 </a:t>
            </a:r>
            <a:r>
              <a:rPr lang="en-US" altLang="zh-CN" dirty="0">
                <a:latin typeface="Times New Roman" pitchFamily="18" charset="0"/>
              </a:rPr>
              <a:t>call</a:t>
            </a:r>
          </a:p>
          <a:p>
            <a:pPr lvl="3"/>
            <a:r>
              <a:rPr lang="zh-CN" altLang="en-US" dirty="0">
                <a:latin typeface="Times New Roman" pitchFamily="18" charset="0"/>
              </a:rPr>
              <a:t>返回语句： 如 </a:t>
            </a:r>
            <a:r>
              <a:rPr lang="en-US" altLang="zh-CN" dirty="0">
                <a:latin typeface="Times New Roman" pitchFamily="18" charset="0"/>
              </a:rPr>
              <a:t>return</a:t>
            </a:r>
          </a:p>
          <a:p>
            <a:pPr lvl="2"/>
            <a:r>
              <a:rPr lang="zh-CN" altLang="en-US" sz="2200" dirty="0">
                <a:latin typeface="Times New Roman" pitchFamily="18" charset="0"/>
              </a:rPr>
              <a:t>输入</a:t>
            </a:r>
            <a:r>
              <a:rPr lang="en-US" altLang="zh-CN" sz="2200" dirty="0">
                <a:latin typeface="Times New Roman" pitchFamily="18" charset="0"/>
              </a:rPr>
              <a:t>/</a:t>
            </a:r>
            <a:r>
              <a:rPr lang="zh-CN" altLang="en-US" sz="2200" dirty="0">
                <a:latin typeface="Times New Roman" pitchFamily="18" charset="0"/>
              </a:rPr>
              <a:t>输出语句</a:t>
            </a:r>
            <a:r>
              <a:rPr lang="en-US" altLang="zh-CN" sz="2200" dirty="0">
                <a:latin typeface="Times New Roman" pitchFamily="18" charset="0"/>
              </a:rPr>
              <a:t>: </a:t>
            </a:r>
            <a:r>
              <a:rPr lang="zh-CN" altLang="en-US" sz="2200" dirty="0">
                <a:latin typeface="Times New Roman" pitchFamily="18" charset="0"/>
              </a:rPr>
              <a:t>如 </a:t>
            </a:r>
            <a:r>
              <a:rPr lang="en-US" altLang="zh-CN" sz="2200" dirty="0">
                <a:latin typeface="Times New Roman" pitchFamily="18" charset="0"/>
              </a:rPr>
              <a:t>read, write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D298-C0D7-44F9-AADB-216B3270C81E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/>
              <a:t>程序语言</a:t>
            </a:r>
            <a:r>
              <a:rPr lang="zh-CN" altLang="en-US" dirty="0" smtClean="0"/>
              <a:t>的文法</a:t>
            </a:r>
            <a:r>
              <a:rPr lang="zh-CN" altLang="en-US" dirty="0"/>
              <a:t>描述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88400"/>
            <a:ext cx="8042276" cy="4343400"/>
          </a:xfrm>
        </p:spPr>
        <p:txBody>
          <a:bodyPr/>
          <a:lstStyle/>
          <a:p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zh-CN" altLang="en-US" dirty="0" smtClean="0"/>
              <a:t>上下文无关文法</a:t>
            </a:r>
            <a:endParaRPr lang="zh-CN" altLang="en-US" dirty="0"/>
          </a:p>
          <a:p>
            <a:r>
              <a:rPr lang="zh-CN" altLang="en-US" dirty="0"/>
              <a:t>语法分析与二义性</a:t>
            </a:r>
          </a:p>
          <a:p>
            <a:r>
              <a:rPr lang="zh-CN" altLang="en-US" dirty="0"/>
              <a:t>形式语言概述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B074-FC58-43E1-ACB9-13231D7D0EF5}" type="slidenum">
              <a:rPr lang="en-US" altLang="zh-CN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719225"/>
            <a:ext cx="8458200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符号</a:t>
            </a:r>
            <a:r>
              <a:rPr lang="zh-CN" altLang="en-US" dirty="0"/>
              <a:t>：可以相互区别的记号（元素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字母、数字、标点符号、</a:t>
            </a:r>
            <a:r>
              <a:rPr lang="en-US" altLang="zh-CN" dirty="0"/>
              <a:t>…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字母表</a:t>
            </a:r>
            <a:r>
              <a:rPr lang="en-US" altLang="zh-CN" dirty="0">
                <a:solidFill>
                  <a:srgbClr val="0000CC"/>
                </a:solidFill>
              </a:rPr>
              <a:t>(Alphabet)</a:t>
            </a:r>
            <a:r>
              <a:rPr lang="zh-CN" altLang="en-US" dirty="0" smtClean="0"/>
              <a:t>：符号的</a:t>
            </a:r>
            <a:r>
              <a:rPr lang="zh-CN" altLang="en-US" dirty="0"/>
              <a:t>非空有穷集合，</a:t>
            </a:r>
            <a:r>
              <a:rPr lang="zh-CN" altLang="en-US" dirty="0" smtClean="0"/>
              <a:t>用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∑</a:t>
            </a:r>
            <a:r>
              <a:rPr lang="zh-CN" altLang="en-US" dirty="0" smtClean="0"/>
              <a:t>表示</a:t>
            </a:r>
            <a:endParaRPr lang="zh-CN" altLang="en-US" dirty="0"/>
          </a:p>
          <a:p>
            <a:r>
              <a:rPr lang="zh-CN" altLang="en-US" dirty="0">
                <a:solidFill>
                  <a:srgbClr val="0000CC"/>
                </a:solidFill>
              </a:rPr>
              <a:t>符号串</a:t>
            </a:r>
            <a:r>
              <a:rPr lang="zh-CN" altLang="en-US" dirty="0"/>
              <a:t>：由</a:t>
            </a:r>
            <a:r>
              <a:rPr lang="zh-CN" altLang="en-US" dirty="0" smtClean="0"/>
              <a:t>字母表 </a:t>
            </a:r>
            <a:r>
              <a:rPr lang="zh-CN" altLang="en-US" dirty="0" smtClean="0">
                <a:sym typeface="Symbol" pitchFamily="18" charset="2"/>
              </a:rPr>
              <a:t> </a:t>
            </a:r>
            <a:r>
              <a:rPr lang="zh-CN" altLang="en-US" dirty="0" smtClean="0"/>
              <a:t>中</a:t>
            </a:r>
            <a:r>
              <a:rPr lang="zh-CN" altLang="en-US" dirty="0"/>
              <a:t>的符号组成的任何有穷序列</a:t>
            </a:r>
          </a:p>
          <a:p>
            <a:pPr lvl="1"/>
            <a:r>
              <a:rPr lang="en-US" altLang="zh-CN" sz="2000" dirty="0"/>
              <a:t>1.</a:t>
            </a:r>
            <a:r>
              <a:rPr lang="zh-CN" altLang="en-US" sz="2000" dirty="0"/>
              <a:t>空符号串</a:t>
            </a:r>
            <a:r>
              <a:rPr lang="en-US" altLang="zh-CN" sz="2000" dirty="0" smtClean="0">
                <a:latin typeface="宋体" pitchFamily="2" charset="-122"/>
              </a:rPr>
              <a:t>ε</a:t>
            </a:r>
            <a:r>
              <a:rPr lang="zh-CN" altLang="en-US" sz="2000" dirty="0" smtClean="0"/>
              <a:t>是</a:t>
            </a:r>
            <a:r>
              <a:rPr lang="zh-CN" altLang="en-US" sz="2000" dirty="0">
                <a:sym typeface="Symbol" pitchFamily="18" charset="2"/>
              </a:rPr>
              <a:t></a:t>
            </a:r>
            <a:r>
              <a:rPr lang="zh-CN" altLang="en-US" sz="2000" dirty="0"/>
              <a:t>上的符号串 </a:t>
            </a:r>
          </a:p>
          <a:p>
            <a:pPr lvl="1"/>
            <a:r>
              <a:rPr lang="en-US" altLang="zh-CN" sz="2000" dirty="0"/>
              <a:t>2.</a:t>
            </a:r>
            <a:r>
              <a:rPr lang="zh-CN" altLang="en-US" sz="2000" dirty="0" smtClean="0"/>
              <a:t>若 </a:t>
            </a:r>
            <a:r>
              <a:rPr lang="en-US" altLang="zh-CN" sz="2000" dirty="0" smtClean="0"/>
              <a:t>x </a:t>
            </a:r>
            <a:r>
              <a:rPr lang="zh-CN" altLang="en-US" sz="2000" dirty="0" smtClean="0"/>
              <a:t>是 </a:t>
            </a:r>
            <a:r>
              <a:rPr lang="zh-CN" altLang="en-US" sz="2000" dirty="0" smtClean="0">
                <a:sym typeface="Symbol" pitchFamily="18" charset="2"/>
              </a:rPr>
              <a:t></a:t>
            </a:r>
            <a:r>
              <a:rPr lang="zh-CN" altLang="en-US" sz="2000" dirty="0"/>
              <a:t>上的</a:t>
            </a:r>
            <a:r>
              <a:rPr lang="zh-CN" altLang="en-US" sz="2000" dirty="0" smtClean="0"/>
              <a:t>符号串，</a:t>
            </a:r>
            <a:r>
              <a:rPr lang="en-US" altLang="zh-CN" sz="2000" dirty="0" smtClean="0"/>
              <a:t>a </a:t>
            </a:r>
            <a:r>
              <a:rPr lang="zh-CN" altLang="en-US" sz="2000" dirty="0" smtClean="0"/>
              <a:t>是 </a:t>
            </a:r>
            <a:r>
              <a:rPr lang="zh-CN" altLang="en-US" sz="2000" dirty="0" smtClean="0">
                <a:sym typeface="Symbol" pitchFamily="18" charset="2"/>
              </a:rPr>
              <a:t>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元素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则 </a:t>
            </a:r>
            <a:r>
              <a:rPr lang="en-US" altLang="zh-CN" sz="2000" dirty="0" err="1" smtClean="0"/>
              <a:t>xa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 </a:t>
            </a:r>
            <a:r>
              <a:rPr lang="zh-CN" altLang="en-US" sz="2000" dirty="0" smtClean="0">
                <a:sym typeface="Symbol" pitchFamily="18" charset="2"/>
              </a:rPr>
              <a:t></a:t>
            </a:r>
            <a:r>
              <a:rPr lang="zh-CN" altLang="en-US" sz="2000" dirty="0"/>
              <a:t>上的符号串 </a:t>
            </a:r>
          </a:p>
          <a:p>
            <a:pPr lvl="1"/>
            <a:r>
              <a:rPr lang="en-US" altLang="zh-CN" sz="2000" dirty="0"/>
              <a:t>3.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dirty="0"/>
              <a:t>y</a:t>
            </a:r>
            <a:r>
              <a:rPr lang="zh-CN" altLang="en-US" sz="2000" dirty="0" smtClean="0"/>
              <a:t>是 </a:t>
            </a:r>
            <a:r>
              <a:rPr lang="zh-CN" altLang="en-US" sz="2000" dirty="0" smtClean="0">
                <a:sym typeface="Symbol" pitchFamily="18" charset="2"/>
              </a:rPr>
              <a:t></a:t>
            </a:r>
            <a:r>
              <a:rPr lang="zh-CN" altLang="en-US" sz="2000" dirty="0"/>
              <a:t>上的符号串</a:t>
            </a:r>
            <a:r>
              <a:rPr lang="en-US" altLang="zh-CN" sz="2000" dirty="0"/>
              <a:t>,</a:t>
            </a:r>
            <a:r>
              <a:rPr lang="zh-CN" altLang="en-US" sz="2000" dirty="0"/>
              <a:t>当且仅当它可以由</a:t>
            </a:r>
            <a:r>
              <a:rPr lang="en-US" altLang="zh-CN" sz="2000" dirty="0"/>
              <a:t>1</a:t>
            </a:r>
            <a:r>
              <a:rPr lang="zh-CN" altLang="en-US" sz="2000" dirty="0"/>
              <a:t>和</a:t>
            </a:r>
            <a:r>
              <a:rPr lang="en-US" altLang="zh-CN" sz="2000" dirty="0"/>
              <a:t>2</a:t>
            </a:r>
            <a:r>
              <a:rPr lang="zh-CN" altLang="en-US" sz="2000" dirty="0"/>
              <a:t>导出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9250" lvl="1" indent="0">
              <a:buNone/>
            </a:pPr>
            <a:endParaRPr lang="en-US" altLang="zh-CN" sz="2000" dirty="0"/>
          </a:p>
          <a:p>
            <a:pPr marL="349250" lvl="1" indent="0">
              <a:buNone/>
            </a:pPr>
            <a:r>
              <a:rPr lang="zh-CN" altLang="en-US" sz="1800" dirty="0" smtClean="0"/>
              <a:t>例如</a:t>
            </a:r>
            <a:r>
              <a:rPr lang="zh-CN" altLang="en-US" sz="1800" dirty="0"/>
              <a:t>， 字母表</a:t>
            </a:r>
            <a:r>
              <a:rPr lang="en-US" altLang="zh-CN" sz="1800" dirty="0">
                <a:latin typeface="宋体" pitchFamily="2" charset="-122"/>
              </a:rPr>
              <a:t>Σ={</a:t>
            </a:r>
            <a:r>
              <a:rPr lang="en-US" altLang="zh-CN" sz="1800" dirty="0" err="1">
                <a:latin typeface="宋体" pitchFamily="2" charset="-122"/>
              </a:rPr>
              <a:t>a,b</a:t>
            </a:r>
            <a:r>
              <a:rPr lang="en-US" altLang="zh-CN" sz="1800" dirty="0">
                <a:latin typeface="宋体" pitchFamily="2" charset="-122"/>
              </a:rPr>
              <a:t>}</a:t>
            </a:r>
            <a:r>
              <a:rPr lang="zh-CN" altLang="en-US" sz="1800" dirty="0" smtClean="0">
                <a:latin typeface="宋体" pitchFamily="2" charset="-122"/>
              </a:rPr>
              <a:t>，</a:t>
            </a:r>
            <a:endParaRPr lang="en-US" altLang="zh-CN" sz="1800" dirty="0" smtClean="0">
              <a:latin typeface="宋体" pitchFamily="2" charset="-122"/>
            </a:endParaRPr>
          </a:p>
          <a:p>
            <a:pPr marL="349250" lvl="1" indent="0">
              <a:buNone/>
            </a:pPr>
            <a:r>
              <a:rPr lang="en-US" altLang="zh-CN" sz="1800" dirty="0">
                <a:latin typeface="宋体" pitchFamily="2" charset="-122"/>
              </a:rPr>
              <a:t> </a:t>
            </a:r>
            <a:r>
              <a:rPr lang="en-US" altLang="zh-CN" sz="1800" dirty="0" smtClean="0">
                <a:latin typeface="宋体" pitchFamily="2" charset="-122"/>
              </a:rPr>
              <a:t>      </a:t>
            </a:r>
            <a:r>
              <a:rPr lang="zh-CN" altLang="en-US" sz="1800" dirty="0" smtClean="0">
                <a:latin typeface="宋体" pitchFamily="2" charset="-122"/>
              </a:rPr>
              <a:t>则</a:t>
            </a:r>
            <a:r>
              <a:rPr lang="en-US" altLang="zh-CN" sz="1800" dirty="0" err="1">
                <a:latin typeface="宋体" pitchFamily="2" charset="-122"/>
              </a:rPr>
              <a:t>ε,a,b,aa,ab,ba,bb,aaa,aab</a:t>
            </a:r>
            <a:r>
              <a:rPr lang="en-US" altLang="zh-CN" sz="1800" dirty="0">
                <a:latin typeface="宋体" pitchFamily="2" charset="-122"/>
              </a:rPr>
              <a:t>,</a:t>
            </a:r>
            <a:r>
              <a:rPr lang="en-US" altLang="zh-CN" sz="1800" dirty="0">
                <a:latin typeface="Times New Roman"/>
              </a:rPr>
              <a:t>…</a:t>
            </a:r>
            <a:r>
              <a:rPr lang="zh-CN" altLang="en-US" sz="1800" dirty="0">
                <a:latin typeface="宋体" pitchFamily="2" charset="-122"/>
              </a:rPr>
              <a:t>都是</a:t>
            </a:r>
            <a:r>
              <a:rPr lang="en-US" altLang="zh-CN" sz="1800" dirty="0">
                <a:latin typeface="宋体" pitchFamily="2" charset="-122"/>
              </a:rPr>
              <a:t>Σ</a:t>
            </a:r>
            <a:r>
              <a:rPr lang="zh-CN" altLang="en-US" sz="1800" dirty="0">
                <a:latin typeface="宋体" pitchFamily="2" charset="-122"/>
              </a:rPr>
              <a:t>上的符号串</a:t>
            </a:r>
            <a:endParaRPr lang="zh-CN" altLang="en-US" sz="32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FA6C-76BD-497D-9DC9-3D44E95E034C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0"/>
            <a:ext cx="8042276" cy="1336956"/>
          </a:xfrm>
        </p:spPr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711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符号串的运算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符号串的</a:t>
            </a:r>
            <a:r>
              <a:rPr lang="zh-CN" altLang="en-US" dirty="0">
                <a:solidFill>
                  <a:srgbClr val="0000FF"/>
                </a:solidFill>
              </a:rPr>
              <a:t>长度</a:t>
            </a:r>
            <a:r>
              <a:rPr lang="zh-CN" altLang="en-US" dirty="0"/>
              <a:t>：符号串中符号的个数</a:t>
            </a:r>
            <a:r>
              <a:rPr lang="en-US" altLang="zh-CN" dirty="0"/>
              <a:t>.</a:t>
            </a:r>
          </a:p>
          <a:p>
            <a:pPr lvl="2">
              <a:lnSpc>
                <a:spcPct val="110000"/>
              </a:lnSpc>
            </a:pPr>
            <a:r>
              <a:rPr lang="zh-CN" altLang="en-US" sz="2200" dirty="0"/>
              <a:t>符号串</a:t>
            </a:r>
            <a:r>
              <a:rPr lang="en-US" altLang="zh-CN" sz="2200" dirty="0"/>
              <a:t>s</a:t>
            </a:r>
            <a:r>
              <a:rPr lang="zh-CN" altLang="en-US" sz="2200" dirty="0"/>
              <a:t>的长度记为</a:t>
            </a:r>
            <a:r>
              <a:rPr lang="en-US" altLang="zh-CN" sz="2200" dirty="0"/>
              <a:t>|s|</a:t>
            </a:r>
            <a:r>
              <a:rPr lang="zh-CN" altLang="en-US" sz="2200" dirty="0"/>
              <a:t>，</a:t>
            </a:r>
            <a:r>
              <a:rPr lang="en-US" altLang="zh-CN" sz="2200" dirty="0" err="1">
                <a:latin typeface="宋体" pitchFamily="2" charset="-122"/>
              </a:rPr>
              <a:t>ε</a:t>
            </a:r>
            <a:r>
              <a:rPr lang="zh-CN" altLang="en-US" sz="2200" dirty="0"/>
              <a:t>的长度为</a:t>
            </a:r>
            <a:r>
              <a:rPr lang="en-US" altLang="zh-CN" sz="2200" dirty="0"/>
              <a:t>0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连接</a:t>
            </a: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(concatenation</a:t>
            </a:r>
            <a:r>
              <a:rPr lang="en-US" altLang="zh-CN" dirty="0" smtClean="0">
                <a:solidFill>
                  <a:srgbClr val="0000FF"/>
                </a:solidFill>
                <a:latin typeface="宋体" pitchFamily="2" charset="-122"/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：符号串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zh-CN" altLang="en-US" dirty="0">
                <a:latin typeface="宋体" pitchFamily="2" charset="-122"/>
              </a:rPr>
              <a:t>连接</a:t>
            </a:r>
            <a:r>
              <a:rPr lang="en-US" altLang="zh-CN" dirty="0">
                <a:latin typeface="宋体" pitchFamily="2" charset="-122"/>
              </a:rPr>
              <a:t>,</a:t>
            </a:r>
            <a:r>
              <a:rPr lang="zh-CN" altLang="en-US" dirty="0">
                <a:latin typeface="宋体" pitchFamily="2" charset="-122"/>
              </a:rPr>
              <a:t>是</a:t>
            </a:r>
            <a:r>
              <a:rPr lang="zh-CN" altLang="en-US" dirty="0" smtClean="0">
                <a:latin typeface="宋体" pitchFamily="2" charset="-122"/>
              </a:rPr>
              <a:t>把 </a:t>
            </a:r>
            <a:r>
              <a:rPr lang="en-US" altLang="zh-CN" dirty="0" smtClean="0">
                <a:latin typeface="宋体" pitchFamily="2" charset="-122"/>
              </a:rPr>
              <a:t>y 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zh-CN" altLang="en-US" dirty="0">
                <a:latin typeface="宋体" pitchFamily="2" charset="-122"/>
              </a:rPr>
              <a:t>符号写</a:t>
            </a:r>
            <a:r>
              <a:rPr lang="zh-CN" altLang="en-US" dirty="0" smtClean="0">
                <a:latin typeface="宋体" pitchFamily="2" charset="-122"/>
              </a:rPr>
              <a:t>在 </a:t>
            </a:r>
            <a:r>
              <a:rPr lang="en-US" altLang="zh-CN" dirty="0" smtClean="0">
                <a:latin typeface="宋体" pitchFamily="2" charset="-122"/>
              </a:rPr>
              <a:t>x 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zh-CN" altLang="en-US" dirty="0">
                <a:latin typeface="宋体" pitchFamily="2" charset="-122"/>
              </a:rPr>
              <a:t>符号之后得到的</a:t>
            </a:r>
            <a:r>
              <a:rPr lang="zh-CN" altLang="en-US" dirty="0" smtClean="0">
                <a:latin typeface="宋体" pitchFamily="2" charset="-122"/>
              </a:rPr>
              <a:t>符号串 </a:t>
            </a:r>
            <a:r>
              <a:rPr lang="en-US" altLang="zh-CN" dirty="0" err="1" smtClean="0">
                <a:latin typeface="宋体" pitchFamily="2" charset="-122"/>
              </a:rPr>
              <a:t>xy</a:t>
            </a:r>
            <a:r>
              <a:rPr lang="en-US" altLang="zh-CN" dirty="0" smtClean="0">
                <a:latin typeface="宋体" pitchFamily="2" charset="-122"/>
              </a:rPr>
              <a:t> </a:t>
            </a:r>
            <a:endParaRPr lang="en-US" altLang="zh-CN" dirty="0">
              <a:latin typeface="宋体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2200" dirty="0">
                <a:latin typeface="宋体" pitchFamily="2" charset="-122"/>
              </a:rPr>
              <a:t>如 </a:t>
            </a:r>
            <a:r>
              <a:rPr lang="en-US" altLang="zh-CN" sz="2200" dirty="0">
                <a:latin typeface="宋体" pitchFamily="2" charset="-122"/>
              </a:rPr>
              <a:t>x=</a:t>
            </a:r>
            <a:r>
              <a:rPr lang="en-US" altLang="zh-CN" sz="2200" dirty="0" err="1">
                <a:latin typeface="宋体" pitchFamily="2" charset="-122"/>
              </a:rPr>
              <a:t>ab,y</a:t>
            </a:r>
            <a:r>
              <a:rPr lang="en-US" altLang="zh-CN" sz="2200" dirty="0">
                <a:latin typeface="宋体" pitchFamily="2" charset="-122"/>
              </a:rPr>
              <a:t>=cd </a:t>
            </a:r>
            <a:r>
              <a:rPr lang="zh-CN" altLang="en-US" sz="2200" dirty="0">
                <a:latin typeface="宋体" pitchFamily="2" charset="-122"/>
              </a:rPr>
              <a:t>则 </a:t>
            </a:r>
            <a:r>
              <a:rPr lang="en-US" altLang="zh-CN" sz="2200" dirty="0" err="1">
                <a:latin typeface="宋体" pitchFamily="2" charset="-122"/>
              </a:rPr>
              <a:t>xy</a:t>
            </a:r>
            <a:r>
              <a:rPr lang="en-US" altLang="zh-CN" sz="2200" dirty="0">
                <a:latin typeface="宋体" pitchFamily="2" charset="-122"/>
              </a:rPr>
              <a:t>=</a:t>
            </a:r>
            <a:r>
              <a:rPr lang="en-US" altLang="zh-CN" sz="2200" dirty="0" err="1">
                <a:latin typeface="宋体" pitchFamily="2" charset="-122"/>
              </a:rPr>
              <a:t>abcd</a:t>
            </a:r>
            <a:r>
              <a:rPr lang="en-US" altLang="zh-CN" sz="2200" dirty="0">
                <a:latin typeface="宋体" pitchFamily="2" charset="-122"/>
              </a:rPr>
              <a:t> </a:t>
            </a:r>
            <a:endParaRPr lang="en-US" altLang="zh-CN" sz="2200" dirty="0" smtClean="0">
              <a:latin typeface="宋体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2200" dirty="0">
                <a:latin typeface="宋体" pitchFamily="2" charset="-122"/>
              </a:rPr>
              <a:t>空串是连接运算的单位元</a:t>
            </a:r>
            <a:r>
              <a:rPr lang="en-US" altLang="zh-CN" sz="2200" dirty="0" smtClean="0">
                <a:latin typeface="宋体" pitchFamily="2" charset="-122"/>
              </a:rPr>
              <a:t>(identity</a:t>
            </a:r>
            <a:r>
              <a:rPr lang="en-US" altLang="zh-CN" sz="2200" dirty="0">
                <a:latin typeface="宋体" pitchFamily="2" charset="-122"/>
              </a:rPr>
              <a:t>)</a:t>
            </a:r>
            <a:r>
              <a:rPr lang="zh-CN" altLang="en-US" sz="2200" dirty="0">
                <a:latin typeface="宋体" pitchFamily="2" charset="-122"/>
              </a:rPr>
              <a:t>，即，对于</a:t>
            </a:r>
            <a:r>
              <a:rPr lang="zh-CN" altLang="en-US" sz="2200" dirty="0" smtClean="0">
                <a:latin typeface="宋体" pitchFamily="2" charset="-122"/>
              </a:rPr>
              <a:t>任</a:t>
            </a:r>
            <a:r>
              <a:rPr lang="zh-CN" altLang="en-US" dirty="0" smtClean="0">
                <a:latin typeface="宋体" pitchFamily="2" charset="-122"/>
              </a:rPr>
              <a:t>何</a:t>
            </a:r>
            <a:r>
              <a:rPr lang="zh-CN" altLang="en-US" dirty="0">
                <a:latin typeface="宋体" pitchFamily="2" charset="-122"/>
              </a:rPr>
              <a:t>串</a:t>
            </a:r>
            <a:r>
              <a:rPr lang="en-US" altLang="zh-CN" dirty="0">
                <a:latin typeface="宋体" pitchFamily="2" charset="-122"/>
              </a:rPr>
              <a:t>s</a:t>
            </a:r>
            <a:r>
              <a:rPr lang="zh-CN" altLang="en-US" dirty="0">
                <a:latin typeface="宋体" pitchFamily="2" charset="-122"/>
              </a:rPr>
              <a:t>都有，</a:t>
            </a:r>
            <a:r>
              <a:rPr lang="en-US" altLang="zh-CN" dirty="0" err="1">
                <a:latin typeface="宋体" pitchFamily="2" charset="-122"/>
              </a:rPr>
              <a:t>εs</a:t>
            </a:r>
            <a:r>
              <a:rPr lang="en-US" altLang="zh-CN" dirty="0">
                <a:latin typeface="宋体" pitchFamily="2" charset="-122"/>
              </a:rPr>
              <a:t> = </a:t>
            </a:r>
            <a:r>
              <a:rPr lang="en-US" altLang="zh-CN" dirty="0" err="1">
                <a:latin typeface="宋体" pitchFamily="2" charset="-122"/>
              </a:rPr>
              <a:t>sε</a:t>
            </a:r>
            <a:r>
              <a:rPr lang="en-US" altLang="zh-CN" dirty="0">
                <a:latin typeface="宋体" pitchFamily="2" charset="-122"/>
              </a:rPr>
              <a:t> = s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幂</a:t>
            </a:r>
            <a:r>
              <a:rPr lang="en-US" altLang="zh-CN" dirty="0" smtClean="0">
                <a:solidFill>
                  <a:srgbClr val="0000FF"/>
                </a:solidFill>
                <a:latin typeface="宋体" pitchFamily="2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宋体" pitchFamily="2" charset="-122"/>
              </a:rPr>
              <a:t>exponentiation)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zh-CN" altLang="en-US" dirty="0">
                <a:latin typeface="宋体" pitchFamily="2" charset="-122"/>
              </a:rPr>
              <a:t>符号串自身连接</a:t>
            </a:r>
            <a:r>
              <a:rPr lang="en-US" altLang="zh-CN" dirty="0">
                <a:latin typeface="宋体" pitchFamily="2" charset="-122"/>
              </a:rPr>
              <a:t>n</a:t>
            </a:r>
            <a:r>
              <a:rPr lang="zh-CN" altLang="en-US" dirty="0">
                <a:latin typeface="宋体" pitchFamily="2" charset="-122"/>
              </a:rPr>
              <a:t>次得到的符号串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zh-CN" altLang="en-US" sz="2200" dirty="0">
                <a:latin typeface="宋体" pitchFamily="2" charset="-122"/>
              </a:rPr>
              <a:t> </a:t>
            </a:r>
            <a:r>
              <a:rPr lang="en-US" altLang="zh-CN" sz="2200" dirty="0">
                <a:latin typeface="宋体" pitchFamily="2" charset="-122"/>
              </a:rPr>
              <a:t>a</a:t>
            </a:r>
            <a:r>
              <a:rPr lang="en-US" altLang="zh-CN" sz="2200" baseline="30000" dirty="0">
                <a:latin typeface="宋体" pitchFamily="2" charset="-122"/>
              </a:rPr>
              <a:t>n </a:t>
            </a:r>
            <a:r>
              <a:rPr lang="zh-CN" altLang="en-US" sz="2200" dirty="0">
                <a:latin typeface="宋体" pitchFamily="2" charset="-122"/>
              </a:rPr>
              <a:t>定义为 </a:t>
            </a:r>
            <a:r>
              <a:rPr lang="en-US" altLang="zh-CN" sz="2200" dirty="0" err="1">
                <a:latin typeface="宋体" pitchFamily="2" charset="-122"/>
              </a:rPr>
              <a:t>aa</a:t>
            </a:r>
            <a:r>
              <a:rPr lang="en-US" altLang="zh-CN" sz="2200" dirty="0">
                <a:latin typeface="Times New Roman"/>
              </a:rPr>
              <a:t>…</a:t>
            </a:r>
            <a:r>
              <a:rPr lang="en-US" altLang="zh-CN" sz="2200" dirty="0" err="1">
                <a:latin typeface="宋体" pitchFamily="2" charset="-122"/>
              </a:rPr>
              <a:t>aa</a:t>
            </a:r>
            <a:r>
              <a:rPr lang="en-US" altLang="zh-CN" sz="2200" dirty="0">
                <a:latin typeface="宋体" pitchFamily="2" charset="-122"/>
              </a:rPr>
              <a:t> </a:t>
            </a:r>
            <a:r>
              <a:rPr lang="zh-CN" altLang="en-US" sz="2200" dirty="0">
                <a:latin typeface="宋体" pitchFamily="2" charset="-122"/>
              </a:rPr>
              <a:t>（</a:t>
            </a:r>
            <a:r>
              <a:rPr lang="en-US" altLang="zh-CN" sz="2200" dirty="0">
                <a:latin typeface="宋体" pitchFamily="2" charset="-122"/>
              </a:rPr>
              <a:t>n</a:t>
            </a:r>
            <a:r>
              <a:rPr lang="zh-CN" altLang="en-US" sz="2200" dirty="0">
                <a:latin typeface="宋体" pitchFamily="2" charset="-122"/>
              </a:rPr>
              <a:t>个</a:t>
            </a:r>
            <a:r>
              <a:rPr lang="en-US" altLang="zh-CN" sz="2200" dirty="0">
                <a:latin typeface="宋体" pitchFamily="2" charset="-122"/>
              </a:rPr>
              <a:t>a</a:t>
            </a:r>
            <a:r>
              <a:rPr lang="zh-CN" altLang="en-US" sz="2200" dirty="0">
                <a:latin typeface="宋体" pitchFamily="2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zh-CN" altLang="en-US" sz="2200" dirty="0">
                <a:latin typeface="宋体" pitchFamily="2" charset="-122"/>
              </a:rPr>
              <a:t> </a:t>
            </a:r>
            <a:r>
              <a:rPr lang="en-US" altLang="zh-CN" sz="2200" dirty="0">
                <a:latin typeface="宋体" pitchFamily="2" charset="-122"/>
              </a:rPr>
              <a:t>a</a:t>
            </a:r>
            <a:r>
              <a:rPr lang="en-US" altLang="zh-CN" sz="2200" baseline="30000" dirty="0">
                <a:latin typeface="宋体" pitchFamily="2" charset="-122"/>
              </a:rPr>
              <a:t>1</a:t>
            </a:r>
            <a:r>
              <a:rPr lang="en-US" altLang="zh-CN" sz="2200" dirty="0">
                <a:latin typeface="宋体" pitchFamily="2" charset="-122"/>
              </a:rPr>
              <a:t>=a, a</a:t>
            </a:r>
            <a:r>
              <a:rPr lang="en-US" altLang="zh-CN" sz="2200" baseline="30000" dirty="0">
                <a:latin typeface="宋体" pitchFamily="2" charset="-122"/>
              </a:rPr>
              <a:t>2</a:t>
            </a:r>
            <a:r>
              <a:rPr lang="en-US" altLang="zh-CN" sz="2200" dirty="0">
                <a:latin typeface="宋体" pitchFamily="2" charset="-122"/>
              </a:rPr>
              <a:t>=</a:t>
            </a:r>
            <a:r>
              <a:rPr lang="en-US" altLang="zh-CN" sz="2200" dirty="0" err="1">
                <a:latin typeface="宋体" pitchFamily="2" charset="-122"/>
              </a:rPr>
              <a:t>aa</a:t>
            </a:r>
            <a:r>
              <a:rPr lang="en-US" altLang="zh-CN" sz="2200" dirty="0">
                <a:latin typeface="宋体" pitchFamily="2" charset="-122"/>
              </a:rPr>
              <a:t> 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200" dirty="0">
                <a:latin typeface="宋体" pitchFamily="2" charset="-122"/>
              </a:rPr>
              <a:t> a</a:t>
            </a:r>
            <a:r>
              <a:rPr lang="en-US" altLang="zh-CN" sz="2200" baseline="30000" dirty="0">
                <a:latin typeface="宋体" pitchFamily="2" charset="-122"/>
              </a:rPr>
              <a:t>0</a:t>
            </a:r>
            <a:r>
              <a:rPr lang="en-US" altLang="zh-CN" sz="2200" dirty="0">
                <a:latin typeface="宋体" pitchFamily="2" charset="-122"/>
              </a:rPr>
              <a:t>=</a:t>
            </a:r>
            <a:r>
              <a:rPr lang="en-US" altLang="zh-CN" sz="2200" dirty="0" err="1">
                <a:latin typeface="宋体" pitchFamily="2" charset="-122"/>
              </a:rPr>
              <a:t>ε</a:t>
            </a:r>
            <a:endParaRPr lang="en-US" altLang="zh-CN" sz="22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7BE7-7C40-4475-98A5-27376210A42A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</a:t>
            </a:r>
            <a:r>
              <a:rPr lang="zh-CN" altLang="en-US" dirty="0" smtClean="0"/>
              <a:t>高级程序设计语言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3962400" cy="41148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dirty="0"/>
              <a:t>相对机器语言或汇编语言</a:t>
            </a:r>
            <a:r>
              <a:rPr lang="zh-CN" altLang="en-US" dirty="0" smtClean="0">
                <a:latin typeface="Times New Roman" pitchFamily="18" charset="0"/>
              </a:rPr>
              <a:t>高级</a:t>
            </a:r>
            <a:r>
              <a:rPr lang="zh-CN" altLang="en-US" dirty="0">
                <a:latin typeface="Times New Roman" pitchFamily="18" charset="0"/>
              </a:rPr>
              <a:t>程序</a:t>
            </a:r>
            <a:r>
              <a:rPr lang="zh-CN" altLang="en-US" dirty="0" smtClean="0">
                <a:latin typeface="Times New Roman" pitchFamily="18" charset="0"/>
              </a:rPr>
              <a:t>语言的优点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 smtClean="0">
                <a:latin typeface="华文新魏" pitchFamily="2" charset="-122"/>
              </a:rPr>
              <a:t>更</a:t>
            </a:r>
            <a:r>
              <a:rPr lang="zh-CN" altLang="en-US" dirty="0">
                <a:latin typeface="华文新魏" pitchFamily="2" charset="-122"/>
              </a:rPr>
              <a:t>直观、自然和易于理解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华文新魏" pitchFamily="2" charset="-122"/>
              </a:rPr>
              <a:t>更容易验证其正确性、改错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华文新魏" pitchFamily="2" charset="-122"/>
              </a:rPr>
              <a:t>编写程序的效率更高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华文新魏" pitchFamily="2" charset="-122"/>
              </a:rPr>
              <a:t>更容易</a:t>
            </a:r>
            <a:r>
              <a:rPr lang="zh-CN" altLang="en-US" dirty="0" smtClean="0">
                <a:latin typeface="华文新魏" pitchFamily="2" charset="-122"/>
              </a:rPr>
              <a:t>移植</a:t>
            </a:r>
            <a:r>
              <a:rPr lang="en-US" altLang="zh-CN" dirty="0">
                <a:latin typeface="华文新魏" pitchFamily="2" charset="-122"/>
              </a:rPr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7404-2980-4CF6-BE4C-6EE28581AB09}" type="slidenum">
              <a:rPr lang="en-US" altLang="zh-CN" smtClean="0"/>
              <a:pPr/>
              <a:t>2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30306"/>
              </p:ext>
            </p:extLst>
          </p:nvPr>
        </p:nvGraphicFramePr>
        <p:xfrm>
          <a:off x="4570413" y="1836420"/>
          <a:ext cx="4343400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2400" kern="1200" dirty="0" smtClean="0"/>
                        <a:t>语言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2400" kern="1200" dirty="0" smtClean="0"/>
                        <a:t>特点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8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FORTRAN</a:t>
                      </a:r>
                      <a:endParaRPr lang="zh-CN" altLang="en-US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数值计算</a:t>
                      </a:r>
                      <a:endParaRPr lang="zh-CN" altLang="en-US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COBOL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事务处理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PASCAL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结构化程序设计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88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LISP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函数式程序设计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PROLOG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逻辑程序设计</a:t>
                      </a:r>
                      <a:endParaRPr lang="zh-CN" altLang="en-US" sz="24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88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C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系统程序设计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388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+mj-ea"/>
                          <a:ea typeface="+mj-ea"/>
                        </a:rPr>
                        <a:t>C++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面向对象程序设计</a:t>
                      </a:r>
                      <a:endParaRPr lang="en-US" altLang="zh-CN" sz="2400" b="0" dirty="0" smtClean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0188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Java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Internet</a:t>
                      </a:r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应用，可移植性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388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+mj-ea"/>
                          <a:ea typeface="+mj-ea"/>
                        </a:rPr>
                        <a:t>Python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解释型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604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350930" y="1745830"/>
            <a:ext cx="8412070" cy="4712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符号串的集合</a:t>
            </a:r>
            <a:r>
              <a:rPr lang="zh-CN" altLang="en-US" sz="2000" dirty="0"/>
              <a:t>：若集合</a:t>
            </a:r>
            <a:r>
              <a:rPr lang="en-US" altLang="zh-CN" sz="2000" dirty="0"/>
              <a:t>A</a:t>
            </a:r>
            <a:r>
              <a:rPr lang="zh-CN" altLang="en-US" sz="2000" dirty="0"/>
              <a:t>中所有元素都是某字母表</a:t>
            </a:r>
            <a:r>
              <a:rPr lang="zh-CN" altLang="en-US" sz="2000" dirty="0">
                <a:sym typeface="Symbol" pitchFamily="18" charset="2"/>
              </a:rPr>
              <a:t></a:t>
            </a:r>
            <a:r>
              <a:rPr lang="zh-CN" altLang="en-US" sz="2000" dirty="0"/>
              <a:t>上的符号串，则称</a:t>
            </a:r>
            <a:r>
              <a:rPr lang="en-US" altLang="zh-CN" sz="2000" dirty="0"/>
              <a:t>A</a:t>
            </a:r>
            <a:r>
              <a:rPr lang="zh-CN" altLang="en-US" sz="2000" dirty="0"/>
              <a:t>为字母表</a:t>
            </a:r>
            <a:r>
              <a:rPr lang="zh-CN" altLang="en-US" sz="2000" dirty="0">
                <a:sym typeface="Symbol" pitchFamily="18" charset="2"/>
              </a:rPr>
              <a:t></a:t>
            </a:r>
            <a:r>
              <a:rPr lang="zh-CN" altLang="en-US" sz="2000" dirty="0"/>
              <a:t>上的符号串集合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l-GR" altLang="zh-CN" sz="2000" dirty="0" smtClean="0">
                <a:solidFill>
                  <a:srgbClr val="0000FF"/>
                </a:solidFill>
              </a:rPr>
              <a:t>Σ </a:t>
            </a:r>
            <a:r>
              <a:rPr lang="zh-CN" altLang="en-US" sz="2000" baseline="30000" dirty="0" smtClean="0">
                <a:solidFill>
                  <a:srgbClr val="0000FF"/>
                </a:solidFill>
              </a:rPr>
              <a:t>* </a:t>
            </a:r>
            <a:r>
              <a:rPr lang="zh-CN" altLang="en-US" sz="2000" dirty="0" smtClean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l-GR" altLang="zh-CN" sz="2000" dirty="0" smtClean="0">
                <a:solidFill>
                  <a:srgbClr val="0000FF"/>
                </a:solidFill>
              </a:rPr>
              <a:t>Σ</a:t>
            </a:r>
            <a:r>
              <a:rPr lang="zh-CN" altLang="en-US" sz="2000" dirty="0">
                <a:solidFill>
                  <a:srgbClr val="0000FF"/>
                </a:solidFill>
              </a:rPr>
              <a:t>的克林</a:t>
            </a:r>
            <a:r>
              <a:rPr lang="zh-CN" altLang="en-US" sz="2000" dirty="0" smtClean="0">
                <a:solidFill>
                  <a:srgbClr val="0000FF"/>
                </a:solidFill>
              </a:rPr>
              <a:t>闭包，</a:t>
            </a:r>
            <a:r>
              <a:rPr lang="en-US" altLang="zh-CN" sz="2000" dirty="0">
                <a:solidFill>
                  <a:srgbClr val="0000FF"/>
                </a:solidFill>
              </a:rPr>
              <a:t> Kleene closure</a:t>
            </a:r>
            <a:r>
              <a:rPr lang="el-GR" altLang="zh-CN" sz="2000" dirty="0">
                <a:solidFill>
                  <a:srgbClr val="0000FF"/>
                </a:solidFill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</a:rPr>
              <a:t>）</a:t>
            </a:r>
            <a:r>
              <a:rPr lang="zh-CN" altLang="en-US" sz="2000" baseline="30000" dirty="0" smtClean="0">
                <a:solidFill>
                  <a:srgbClr val="0000FF"/>
                </a:solidFill>
              </a:rPr>
              <a:t> </a:t>
            </a:r>
            <a:r>
              <a:rPr lang="zh-CN" altLang="en-US" sz="2000" dirty="0" smtClean="0"/>
              <a:t>：表示</a:t>
            </a:r>
            <a:r>
              <a:rPr lang="en-US" altLang="zh-CN" sz="2000" dirty="0" smtClean="0">
                <a:latin typeface="宋体" pitchFamily="2" charset="-122"/>
              </a:rPr>
              <a:t>Σ</a:t>
            </a:r>
            <a:r>
              <a:rPr lang="zh-CN" altLang="en-US" sz="2000" dirty="0" smtClean="0"/>
              <a:t>上</a:t>
            </a:r>
            <a:r>
              <a:rPr lang="zh-CN" altLang="en-US" sz="2000" dirty="0"/>
              <a:t>的所有符号串的全体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</a:rPr>
              <a:t>空集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φ</a:t>
            </a:r>
            <a:r>
              <a:rPr lang="zh-CN" altLang="en-US" sz="2000" dirty="0"/>
              <a:t>，不含任何</a:t>
            </a:r>
            <a:r>
              <a:rPr lang="zh-CN" altLang="en-US" sz="2000" dirty="0" smtClean="0"/>
              <a:t>元素</a:t>
            </a:r>
            <a:endParaRPr lang="zh-CN" altLang="en-US" sz="20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B169-3BF3-4C84-A81F-BC16697EDC74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9" y="0"/>
            <a:ext cx="8042276" cy="1336956"/>
          </a:xfrm>
        </p:spPr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468549"/>
            <a:ext cx="8418513" cy="481800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900" dirty="0"/>
              <a:t>符号串</a:t>
            </a:r>
            <a:r>
              <a:rPr lang="zh-CN" altLang="en-US" sz="2900" dirty="0" smtClean="0"/>
              <a:t>集合上的</a:t>
            </a:r>
            <a:r>
              <a:rPr lang="zh-CN" altLang="en-US" sz="2900" dirty="0"/>
              <a:t>运算：</a:t>
            </a:r>
          </a:p>
          <a:p>
            <a:pPr lvl="1">
              <a:lnSpc>
                <a:spcPct val="120000"/>
              </a:lnSpc>
            </a:pPr>
            <a:r>
              <a:rPr lang="zh-CN" altLang="en-US" sz="2300" dirty="0" smtClean="0">
                <a:solidFill>
                  <a:srgbClr val="0000FF"/>
                </a:solidFill>
                <a:latin typeface="宋体" pitchFamily="2" charset="-122"/>
              </a:rPr>
              <a:t>并（</a:t>
            </a:r>
            <a:r>
              <a:rPr lang="en-US" altLang="zh-CN" sz="2300" dirty="0" smtClean="0">
                <a:solidFill>
                  <a:srgbClr val="0000FF"/>
                </a:solidFill>
                <a:latin typeface="宋体" pitchFamily="2" charset="-122"/>
              </a:rPr>
              <a:t>union</a:t>
            </a:r>
            <a:r>
              <a:rPr lang="zh-CN" altLang="en-US" sz="2300" dirty="0" smtClean="0">
                <a:solidFill>
                  <a:srgbClr val="0000FF"/>
                </a:solidFill>
                <a:latin typeface="宋体" pitchFamily="2" charset="-122"/>
              </a:rPr>
              <a:t>）：</a:t>
            </a:r>
            <a:r>
              <a:rPr lang="zh-CN" altLang="en-US" sz="2300" dirty="0"/>
              <a:t>两个符号串集合</a:t>
            </a:r>
            <a:r>
              <a:rPr lang="en-US" altLang="zh-CN" sz="2300" dirty="0"/>
              <a:t>A</a:t>
            </a:r>
            <a:r>
              <a:rPr lang="zh-CN" altLang="en-US" sz="2300" dirty="0"/>
              <a:t>和</a:t>
            </a:r>
            <a:r>
              <a:rPr lang="en-US" altLang="zh-CN" sz="2300" dirty="0"/>
              <a:t>B</a:t>
            </a:r>
            <a:r>
              <a:rPr lang="zh-CN" altLang="en-US" sz="2300" dirty="0" smtClean="0"/>
              <a:t>的并定义为</a:t>
            </a:r>
            <a:endParaRPr lang="en-US" altLang="zh-CN" sz="2300" dirty="0" smtClean="0"/>
          </a:p>
          <a:p>
            <a:pPr marL="349250" lvl="1" indent="0">
              <a:lnSpc>
                <a:spcPct val="12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300" dirty="0" smtClean="0"/>
              <a:t> </a:t>
            </a:r>
            <a:r>
              <a:rPr lang="en-US" altLang="zh-CN" sz="2300" dirty="0" smtClean="0"/>
              <a:t>A</a:t>
            </a:r>
            <a:r>
              <a:rPr lang="en-US" altLang="zh-CN" sz="2300" dirty="0" smtClean="0">
                <a:sym typeface="Symbol" pitchFamily="18" charset="2"/>
              </a:rPr>
              <a:t> </a:t>
            </a:r>
            <a:r>
              <a:rPr lang="en-US" altLang="zh-CN" sz="2300" dirty="0">
                <a:sym typeface="Symbol" pitchFamily="18" charset="2"/>
              </a:rPr>
              <a:t></a:t>
            </a:r>
            <a:r>
              <a:rPr lang="en-US" altLang="zh-CN" sz="2300" dirty="0" smtClean="0">
                <a:sym typeface="Symbol" pitchFamily="18" charset="2"/>
              </a:rPr>
              <a:t>B={</a:t>
            </a:r>
            <a:r>
              <a:rPr lang="en-US" altLang="zh-CN" sz="2300" dirty="0" err="1" smtClean="0">
                <a:sym typeface="Symbol" pitchFamily="18" charset="2"/>
              </a:rPr>
              <a:t>s|s</a:t>
            </a:r>
            <a:r>
              <a:rPr lang="en-US" altLang="zh-CN" sz="2300" dirty="0" err="1" smtClean="0">
                <a:latin typeface="宋体" pitchFamily="2" charset="-122"/>
                <a:sym typeface="Symbol" pitchFamily="18" charset="2"/>
              </a:rPr>
              <a:t>A</a:t>
            </a:r>
            <a:r>
              <a:rPr lang="zh-CN" altLang="en-US" sz="2300" dirty="0" smtClean="0">
                <a:latin typeface="宋体" pitchFamily="2" charset="-122"/>
                <a:sym typeface="Symbol" pitchFamily="18" charset="2"/>
              </a:rPr>
              <a:t>或是</a:t>
            </a:r>
            <a:r>
              <a:rPr lang="en-US" altLang="zh-CN" sz="2300" dirty="0" smtClean="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300" dirty="0">
                <a:latin typeface="宋体" pitchFamily="2" charset="-122"/>
                <a:sym typeface="Symbol" pitchFamily="18" charset="2"/>
              </a:rPr>
              <a:t>B</a:t>
            </a:r>
            <a:r>
              <a:rPr lang="en-US" altLang="zh-CN" sz="2300" dirty="0" smtClean="0">
                <a:sym typeface="Symbol" pitchFamily="18" charset="2"/>
              </a:rPr>
              <a:t>}</a:t>
            </a:r>
            <a:endParaRPr lang="en-US" altLang="zh-CN" sz="2300" dirty="0"/>
          </a:p>
          <a:p>
            <a:pPr lvl="1">
              <a:lnSpc>
                <a:spcPct val="120000"/>
              </a:lnSpc>
            </a:pP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连接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</a:rPr>
              <a:t>(concatenation) 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：两个符号串集合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</a:rPr>
              <a:t>A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和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</a:rPr>
              <a:t>B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的连接定义为 </a:t>
            </a:r>
            <a:endParaRPr lang="en-US" altLang="zh-CN" sz="2300" dirty="0">
              <a:solidFill>
                <a:srgbClr val="0000FF"/>
              </a:solidFill>
              <a:latin typeface="宋体" pitchFamily="2" charset="-122"/>
            </a:endParaRPr>
          </a:p>
          <a:p>
            <a:pPr marL="349250" lvl="1" indent="0">
              <a:lnSpc>
                <a:spcPct val="12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AB </a:t>
            </a:r>
            <a:r>
              <a:rPr lang="en-US" altLang="zh-CN" sz="2400" dirty="0"/>
              <a:t>=</a:t>
            </a:r>
            <a:r>
              <a:rPr lang="en-US" altLang="zh-CN" sz="2400" dirty="0">
                <a:latin typeface="宋体" pitchFamily="2" charset="-122"/>
                <a:sym typeface="Symbol" pitchFamily="18" charset="2"/>
              </a:rPr>
              <a:t></a:t>
            </a:r>
            <a:r>
              <a:rPr lang="en-US" altLang="zh-CN" sz="2400" dirty="0" err="1">
                <a:latin typeface="宋体" pitchFamily="2" charset="-122"/>
                <a:sym typeface="Symbol" pitchFamily="18" charset="2"/>
              </a:rPr>
              <a:t>xy|xA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且</a:t>
            </a:r>
            <a:r>
              <a:rPr lang="en-US" altLang="zh-CN" sz="2400" dirty="0" err="1">
                <a:latin typeface="宋体" pitchFamily="2" charset="-122"/>
                <a:sym typeface="Symbol" pitchFamily="18" charset="2"/>
              </a:rPr>
              <a:t>yB</a:t>
            </a:r>
            <a:r>
              <a:rPr lang="en-US" altLang="zh-CN" sz="2400" dirty="0">
                <a:latin typeface="宋体" pitchFamily="2" charset="-122"/>
                <a:sym typeface="Symbol" pitchFamily="18" charset="2"/>
              </a:rPr>
              <a:t></a:t>
            </a:r>
            <a:r>
              <a:rPr lang="en-US" altLang="zh-CN" sz="1800" dirty="0">
                <a:latin typeface="宋体" pitchFamily="2" charset="-122"/>
                <a:sym typeface="Symbol" pitchFamily="18" charset="2"/>
              </a:rPr>
              <a:t> 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1800" dirty="0"/>
              <a:t>	</a:t>
            </a:r>
            <a:r>
              <a:rPr lang="zh-CN" altLang="en-US" sz="1900" dirty="0"/>
              <a:t>例如： 集合</a:t>
            </a:r>
            <a:r>
              <a:rPr lang="en-US" altLang="zh-CN" sz="1900" dirty="0"/>
              <a:t>A=</a:t>
            </a:r>
            <a:r>
              <a:rPr lang="en-US" altLang="zh-CN" sz="1900" dirty="0">
                <a:latin typeface="宋体" pitchFamily="2" charset="-122"/>
                <a:sym typeface="Symbol" pitchFamily="18" charset="2"/>
              </a:rPr>
              <a:t></a:t>
            </a:r>
            <a:r>
              <a:rPr lang="en-US" altLang="zh-CN" sz="1900" dirty="0" err="1">
                <a:latin typeface="宋体" pitchFamily="2" charset="-122"/>
                <a:sym typeface="Symbol" pitchFamily="18" charset="2"/>
              </a:rPr>
              <a:t>ab,cde</a:t>
            </a:r>
            <a:r>
              <a:rPr lang="en-US" altLang="zh-CN" sz="1900" dirty="0">
                <a:latin typeface="宋体" pitchFamily="2" charset="-122"/>
                <a:sym typeface="Symbol" pitchFamily="18" charset="2"/>
              </a:rPr>
              <a:t> </a:t>
            </a:r>
            <a:r>
              <a:rPr lang="en-US" altLang="zh-CN" sz="1900" dirty="0"/>
              <a:t>B = </a:t>
            </a:r>
            <a:r>
              <a:rPr lang="en-US" altLang="zh-CN" sz="1900" dirty="0">
                <a:latin typeface="宋体" pitchFamily="2" charset="-122"/>
                <a:sym typeface="Symbol" pitchFamily="18" charset="2"/>
              </a:rPr>
              <a:t>0,1</a:t>
            </a:r>
            <a:r>
              <a:rPr lang="zh-CN" altLang="en-US" sz="1900" dirty="0">
                <a:latin typeface="宋体" pitchFamily="2" charset="-122"/>
                <a:sym typeface="Symbol" pitchFamily="18" charset="2"/>
              </a:rPr>
              <a:t>， </a:t>
            </a:r>
            <a:r>
              <a:rPr lang="zh-CN" altLang="en-US" sz="1900" dirty="0" smtClean="0"/>
              <a:t>则 </a:t>
            </a:r>
            <a:r>
              <a:rPr lang="en-US" altLang="zh-CN" sz="1900" dirty="0"/>
              <a:t>AB =</a:t>
            </a:r>
            <a:r>
              <a:rPr lang="en-US" altLang="zh-CN" sz="1900" dirty="0">
                <a:latin typeface="宋体" pitchFamily="2" charset="-122"/>
                <a:sym typeface="Symbol" pitchFamily="18" charset="2"/>
              </a:rPr>
              <a:t>ab1,ab0,cde0,cde1</a:t>
            </a:r>
            <a:r>
              <a:rPr lang="en-US" altLang="zh-CN" sz="1900" b="1" dirty="0">
                <a:latin typeface="宋体" pitchFamily="2" charset="-122"/>
                <a:sym typeface="Symbol" pitchFamily="18" charset="2"/>
              </a:rPr>
              <a:t></a:t>
            </a:r>
            <a:endParaRPr lang="en-US" altLang="zh-CN" sz="1900" dirty="0"/>
          </a:p>
          <a:p>
            <a:pPr lvl="1">
              <a:lnSpc>
                <a:spcPct val="120000"/>
              </a:lnSpc>
            </a:pP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克林闭包（ 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</a:rPr>
              <a:t>Kleene closure</a:t>
            </a:r>
            <a:r>
              <a:rPr lang="el-GR" altLang="zh-CN" sz="2300" dirty="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</a:rPr>
              <a:t> V</a:t>
            </a:r>
            <a:r>
              <a:rPr lang="en-US" altLang="zh-CN" sz="2300" baseline="30000" dirty="0">
                <a:solidFill>
                  <a:srgbClr val="0000FF"/>
                </a:solidFill>
                <a:latin typeface="宋体" pitchFamily="2" charset="-122"/>
              </a:rPr>
              <a:t>*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= V </a:t>
            </a:r>
            <a:r>
              <a:rPr lang="en-US" altLang="zh-CN" sz="2300" baseline="300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0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  V </a:t>
            </a:r>
            <a:r>
              <a:rPr lang="en-US" altLang="zh-CN" sz="2300" baseline="300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1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  V </a:t>
            </a:r>
            <a:r>
              <a:rPr lang="en-US" altLang="zh-CN" sz="2300" baseline="300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2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  V </a:t>
            </a:r>
            <a:r>
              <a:rPr lang="en-US" altLang="zh-CN" sz="2300" baseline="300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3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 ... </a:t>
            </a:r>
            <a:endParaRPr lang="zh-CN" altLang="en-US" sz="2300" dirty="0">
              <a:solidFill>
                <a:srgbClr val="0000FF"/>
              </a:solidFill>
              <a:latin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1900" dirty="0">
                <a:sym typeface="Symbol" pitchFamily="18" charset="2"/>
              </a:rPr>
              <a:t>V</a:t>
            </a:r>
            <a:r>
              <a:rPr lang="en-US" altLang="zh-CN" sz="1900" dirty="0"/>
              <a:t> </a:t>
            </a:r>
            <a:r>
              <a:rPr lang="en-US" altLang="zh-CN" sz="1900" baseline="30000" dirty="0">
                <a:sym typeface="Symbol" pitchFamily="18" charset="2"/>
              </a:rPr>
              <a:t>0</a:t>
            </a:r>
            <a:r>
              <a:rPr lang="en-US" altLang="zh-CN" sz="1900" dirty="0">
                <a:sym typeface="Symbol" pitchFamily="18" charset="2"/>
              </a:rPr>
              <a:t>= </a:t>
            </a:r>
            <a:r>
              <a:rPr lang="en-US" altLang="zh-CN" sz="1900" dirty="0">
                <a:latin typeface="宋体" pitchFamily="2" charset="-122"/>
                <a:sym typeface="Symbol" pitchFamily="18" charset="2"/>
              </a:rPr>
              <a:t></a:t>
            </a:r>
            <a:r>
              <a:rPr lang="en-US" altLang="zh-CN" sz="1900" dirty="0">
                <a:latin typeface="宋体" pitchFamily="2" charset="-122"/>
              </a:rPr>
              <a:t>ε</a:t>
            </a:r>
            <a:r>
              <a:rPr lang="en-US" altLang="zh-CN" sz="1900" dirty="0" smtClean="0">
                <a:latin typeface="宋体" pitchFamily="2" charset="-122"/>
                <a:sym typeface="Symbol" pitchFamily="18" charset="2"/>
              </a:rPr>
              <a:t></a:t>
            </a:r>
            <a:endParaRPr lang="en-US" altLang="zh-CN" sz="1900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正闭包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</a:rPr>
              <a:t>( positive closure)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：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V</a:t>
            </a:r>
            <a:r>
              <a:rPr lang="en-US" altLang="zh-CN" sz="2300" baseline="300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+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= V </a:t>
            </a:r>
            <a:r>
              <a:rPr lang="en-US" altLang="zh-CN" sz="2300" baseline="300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1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  V </a:t>
            </a:r>
            <a:r>
              <a:rPr lang="en-US" altLang="zh-CN" sz="2300" baseline="300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2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  V </a:t>
            </a:r>
            <a:r>
              <a:rPr lang="en-US" altLang="zh-CN" sz="2300" baseline="300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3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 ...</a:t>
            </a:r>
            <a:r>
              <a:rPr lang="en-US" altLang="zh-CN" sz="2300" dirty="0">
                <a:solidFill>
                  <a:srgbClr val="0000FF"/>
                </a:solidFill>
                <a:latin typeface="宋体" pitchFamily="2" charset="-122"/>
              </a:rPr>
              <a:t>	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900" dirty="0"/>
              <a:t>  </a:t>
            </a:r>
            <a:r>
              <a:rPr lang="en-US" altLang="zh-CN" sz="1900" dirty="0">
                <a:sym typeface="Symbol" pitchFamily="18" charset="2"/>
              </a:rPr>
              <a:t>V</a:t>
            </a:r>
            <a:r>
              <a:rPr lang="en-US" altLang="zh-CN" sz="1900" dirty="0"/>
              <a:t> </a:t>
            </a:r>
            <a:r>
              <a:rPr lang="en-US" altLang="zh-CN" sz="1900" dirty="0">
                <a:sym typeface="Symbol" pitchFamily="18" charset="2"/>
              </a:rPr>
              <a:t>*= V </a:t>
            </a:r>
            <a:r>
              <a:rPr lang="en-US" altLang="zh-CN" sz="1900" baseline="30000" dirty="0">
                <a:sym typeface="Symbol" pitchFamily="18" charset="2"/>
              </a:rPr>
              <a:t>+ </a:t>
            </a:r>
            <a:r>
              <a:rPr lang="en-US" altLang="zh-CN" sz="1900" dirty="0">
                <a:sym typeface="Symbol" pitchFamily="18" charset="2"/>
              </a:rPr>
              <a:t></a:t>
            </a:r>
            <a:r>
              <a:rPr lang="en-US" altLang="zh-CN" sz="1900" baseline="30000" dirty="0">
                <a:sym typeface="Symbol" pitchFamily="18" charset="2"/>
              </a:rPr>
              <a:t> </a:t>
            </a:r>
            <a:r>
              <a:rPr lang="en-US" altLang="zh-CN" sz="1900" dirty="0">
                <a:latin typeface="宋体" pitchFamily="2" charset="-122"/>
                <a:sym typeface="Symbol" pitchFamily="18" charset="2"/>
              </a:rPr>
              <a:t></a:t>
            </a:r>
            <a:r>
              <a:rPr lang="en-US" altLang="zh-CN" sz="1900" dirty="0">
                <a:latin typeface="宋体" pitchFamily="2" charset="-122"/>
              </a:rPr>
              <a:t>ε</a:t>
            </a:r>
            <a:r>
              <a:rPr lang="en-US" altLang="zh-CN" sz="1900" dirty="0">
                <a:latin typeface="宋体" pitchFamily="2" charset="-122"/>
                <a:sym typeface="Symbol" pitchFamily="18" charset="2"/>
              </a:rPr>
              <a:t></a:t>
            </a:r>
            <a:r>
              <a:rPr lang="en-US" altLang="zh-CN" sz="1900" baseline="30000" dirty="0">
                <a:sym typeface="Symbol" pitchFamily="18" charset="2"/>
              </a:rPr>
              <a:t> </a:t>
            </a:r>
            <a:r>
              <a:rPr lang="zh-CN" altLang="en-US" sz="1900" baseline="30000" dirty="0" smtClean="0">
                <a:sym typeface="Symbol" pitchFamily="18" charset="2"/>
              </a:rPr>
              <a:t>，</a:t>
            </a:r>
            <a:endParaRPr lang="en-US" altLang="zh-CN" sz="1900" baseline="30000" dirty="0" smtClean="0">
              <a:sym typeface="Symbol" pitchFamily="18" charset="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900" dirty="0" smtClean="0">
                <a:latin typeface="宋体" pitchFamily="2" charset="-122"/>
              </a:rPr>
              <a:t>Σ</a:t>
            </a:r>
            <a:r>
              <a:rPr lang="en-US" altLang="zh-CN" sz="1900" baseline="30000" dirty="0">
                <a:latin typeface="宋体" pitchFamily="2" charset="-122"/>
              </a:rPr>
              <a:t>+</a:t>
            </a:r>
            <a:r>
              <a:rPr lang="zh-CN" altLang="en-US" sz="1900" dirty="0">
                <a:latin typeface="宋体" pitchFamily="2" charset="-122"/>
              </a:rPr>
              <a:t>称为</a:t>
            </a:r>
            <a:r>
              <a:rPr lang="en-US" altLang="zh-CN" sz="1900" dirty="0" err="1">
                <a:latin typeface="宋体" pitchFamily="2" charset="-122"/>
              </a:rPr>
              <a:t>Σ</a:t>
            </a:r>
            <a:r>
              <a:rPr lang="zh-CN" altLang="en-US" sz="1900" dirty="0" smtClean="0">
                <a:latin typeface="宋体" pitchFamily="2" charset="-122"/>
              </a:rPr>
              <a:t>的正闭包</a:t>
            </a:r>
            <a:endParaRPr lang="zh-CN" altLang="en-US" sz="1900" baseline="30000" dirty="0">
              <a:sym typeface="Symbol" pitchFamily="18" charset="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900" dirty="0" smtClean="0">
                <a:latin typeface="宋体" pitchFamily="2" charset="-122"/>
              </a:rPr>
              <a:t>      </a:t>
            </a:r>
            <a:r>
              <a:rPr lang="zh-CN" altLang="en-US" sz="1900" dirty="0">
                <a:latin typeface="宋体" pitchFamily="2" charset="-122"/>
              </a:rPr>
              <a:t>例：</a:t>
            </a:r>
            <a:r>
              <a:rPr lang="en-US" altLang="zh-CN" sz="1900" dirty="0" err="1">
                <a:latin typeface="宋体" pitchFamily="2" charset="-122"/>
              </a:rPr>
              <a:t>Σ</a:t>
            </a:r>
            <a:r>
              <a:rPr lang="en-US" altLang="zh-CN" sz="1900" dirty="0">
                <a:latin typeface="宋体" pitchFamily="2" charset="-122"/>
              </a:rPr>
              <a:t>={</a:t>
            </a:r>
            <a:r>
              <a:rPr lang="en-US" altLang="zh-CN" sz="1900" dirty="0" err="1">
                <a:latin typeface="宋体" pitchFamily="2" charset="-122"/>
              </a:rPr>
              <a:t>a,b</a:t>
            </a:r>
            <a:r>
              <a:rPr lang="en-US" altLang="zh-CN" sz="1900" dirty="0">
                <a:latin typeface="宋体" pitchFamily="2" charset="-122"/>
              </a:rPr>
              <a:t>}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zh-CN" sz="1900" dirty="0">
                <a:latin typeface="宋体" pitchFamily="2" charset="-122"/>
              </a:rPr>
              <a:t>   </a:t>
            </a:r>
            <a:r>
              <a:rPr lang="en-US" altLang="zh-CN" sz="1900" dirty="0" err="1">
                <a:latin typeface="宋体" pitchFamily="2" charset="-122"/>
              </a:rPr>
              <a:t>Σ</a:t>
            </a:r>
            <a:r>
              <a:rPr lang="en-US" altLang="zh-CN" sz="1900" baseline="30000" dirty="0">
                <a:latin typeface="宋体" pitchFamily="2" charset="-122"/>
              </a:rPr>
              <a:t>*</a:t>
            </a:r>
            <a:r>
              <a:rPr lang="en-US" altLang="zh-CN" sz="1900" dirty="0">
                <a:latin typeface="宋体" pitchFamily="2" charset="-122"/>
              </a:rPr>
              <a:t>={</a:t>
            </a:r>
            <a:r>
              <a:rPr lang="en-US" altLang="zh-CN" sz="1900" dirty="0" err="1">
                <a:latin typeface="宋体" pitchFamily="2" charset="-122"/>
              </a:rPr>
              <a:t>ε,a,b,aa,ab,ba,bb,aaa,aab</a:t>
            </a:r>
            <a:r>
              <a:rPr lang="en-US" altLang="zh-CN" sz="1900" dirty="0">
                <a:latin typeface="宋体" pitchFamily="2" charset="-122"/>
              </a:rPr>
              <a:t>,</a:t>
            </a:r>
            <a:r>
              <a:rPr lang="en-US" altLang="zh-CN" sz="1900" dirty="0">
                <a:latin typeface="Times New Roman"/>
              </a:rPr>
              <a:t>…</a:t>
            </a:r>
            <a:r>
              <a:rPr lang="en-US" altLang="zh-CN" sz="1900" dirty="0">
                <a:latin typeface="宋体" pitchFamily="2" charset="-122"/>
              </a:rPr>
              <a:t>}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zh-CN" sz="1900" dirty="0">
                <a:latin typeface="宋体" pitchFamily="2" charset="-122"/>
              </a:rPr>
              <a:t>   Σ</a:t>
            </a:r>
            <a:r>
              <a:rPr lang="en-US" altLang="zh-CN" sz="1900" baseline="30000" dirty="0">
                <a:latin typeface="宋体" pitchFamily="2" charset="-122"/>
              </a:rPr>
              <a:t>+</a:t>
            </a:r>
            <a:r>
              <a:rPr lang="en-US" altLang="zh-CN" sz="1900" dirty="0">
                <a:latin typeface="宋体" pitchFamily="2" charset="-122"/>
              </a:rPr>
              <a:t>={</a:t>
            </a:r>
            <a:r>
              <a:rPr lang="en-US" altLang="zh-CN" sz="1900" dirty="0" err="1">
                <a:latin typeface="宋体" pitchFamily="2" charset="-122"/>
              </a:rPr>
              <a:t>a,b,aa,ab,ba,bb,aaa,aab</a:t>
            </a:r>
            <a:r>
              <a:rPr lang="en-US" altLang="zh-CN" sz="1900" dirty="0" smtClean="0">
                <a:latin typeface="宋体" pitchFamily="2" charset="-122"/>
              </a:rPr>
              <a:t>,</a:t>
            </a:r>
            <a:r>
              <a:rPr lang="en-US" altLang="zh-CN" sz="1900" dirty="0" smtClean="0">
                <a:latin typeface="Times New Roman"/>
              </a:rPr>
              <a:t>…</a:t>
            </a:r>
            <a:r>
              <a:rPr lang="en-US" altLang="zh-CN" sz="1900" dirty="0" smtClean="0">
                <a:latin typeface="宋体" pitchFamily="2" charset="-122"/>
              </a:rPr>
              <a:t>}</a:t>
            </a:r>
            <a:endParaRPr lang="en-US" altLang="zh-CN" sz="2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509F-029D-4856-828B-B10B8C6DB5D8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语言的</a:t>
            </a:r>
            <a:r>
              <a:rPr lang="zh-CN" altLang="en-US" dirty="0" smtClean="0"/>
              <a:t>表示</a:t>
            </a:r>
            <a:endParaRPr lang="zh-CN" alt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518795" y="1932268"/>
            <a:ext cx="8042276" cy="4343400"/>
          </a:xfrm>
        </p:spPr>
        <p:txBody>
          <a:bodyPr/>
          <a:lstStyle/>
          <a:p>
            <a:r>
              <a:rPr lang="zh-CN" altLang="en-US" dirty="0"/>
              <a:t>语言的表示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语言有穷：</a:t>
            </a:r>
            <a:r>
              <a:rPr lang="zh-CN" altLang="en-US" dirty="0" smtClean="0">
                <a:latin typeface="Times New Roman" pitchFamily="18" charset="0"/>
              </a:rPr>
              <a:t>将所有字符串逐一</a:t>
            </a:r>
            <a:r>
              <a:rPr lang="zh-CN" altLang="en-US" dirty="0">
                <a:latin typeface="Times New Roman" pitchFamily="18" charset="0"/>
              </a:rPr>
              <a:t>列出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语言无穷：找出语言的有穷表示，两个途径：</a:t>
            </a:r>
          </a:p>
          <a:p>
            <a:pPr lvl="2"/>
            <a:r>
              <a:rPr lang="zh-CN" altLang="en-US" dirty="0">
                <a:latin typeface="Times New Roman" pitchFamily="18" charset="0"/>
              </a:rPr>
              <a:t>识别方式（自动机）</a:t>
            </a:r>
            <a:r>
              <a:rPr lang="zh-CN" altLang="en-US" dirty="0" smtClean="0">
                <a:latin typeface="Times New Roman" pitchFamily="18" charset="0"/>
              </a:rPr>
              <a:t>：一</a:t>
            </a:r>
            <a:r>
              <a:rPr lang="zh-CN" altLang="en-US" dirty="0">
                <a:latin typeface="Times New Roman" pitchFamily="18" charset="0"/>
              </a:rPr>
              <a:t>个过程，当输入的一任意串属于语言时，该过程经有限次计算后就会停止并回答“是”；若不属于，要么能停止并回答“不是”，要么永远继续下去 </a:t>
            </a:r>
          </a:p>
          <a:p>
            <a:pPr lvl="2"/>
            <a:r>
              <a:rPr lang="zh-CN" altLang="en-US" dirty="0">
                <a:latin typeface="Times New Roman" pitchFamily="18" charset="0"/>
              </a:rPr>
              <a:t>生成方式 （文法）：语言中的每个句子可以用严格定义的规则来构造。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4F57-674F-424B-9D10-299ED6752863}" type="slidenum">
              <a:rPr lang="en-US" altLang="zh-CN"/>
              <a:pPr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696200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500" dirty="0">
                <a:solidFill>
                  <a:srgbClr val="0000CC"/>
                </a:solidFill>
              </a:rPr>
              <a:t>文法：</a:t>
            </a:r>
            <a:r>
              <a:rPr lang="zh-CN" altLang="en-US" sz="2500" dirty="0"/>
              <a:t>描述语言的语法结构的形式规则。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>
                <a:latin typeface="Times New Roman" pitchFamily="18" charset="0"/>
              </a:rPr>
              <a:t>形式数学系统：</a:t>
            </a:r>
            <a:r>
              <a:rPr lang="zh-CN" altLang="en-US" sz="2200" dirty="0"/>
              <a:t>可由下列基本成分来刻画：一组基本符号，一组形成规则，一组公理，一组推理规则</a:t>
            </a:r>
          </a:p>
          <a:p>
            <a:pPr>
              <a:lnSpc>
                <a:spcPct val="110000"/>
              </a:lnSpc>
            </a:pPr>
            <a:r>
              <a:rPr lang="zh-CN" altLang="en-US" sz="2500" dirty="0">
                <a:solidFill>
                  <a:srgbClr val="0000CC"/>
                </a:solidFill>
              </a:rPr>
              <a:t>上下文无关文法：</a:t>
            </a:r>
            <a:r>
              <a:rPr lang="zh-CN" altLang="en-US" sz="2500" dirty="0"/>
              <a:t>所定义的语法范畴完全独立于语法范畴可能出现的环境。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/>
              <a:t>例如：语法规则：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zh-CN" altLang="en-US" sz="1800" dirty="0"/>
              <a:t>	 </a:t>
            </a:r>
            <a:r>
              <a:rPr lang="en-US" altLang="zh-CN" sz="1800" dirty="0"/>
              <a:t>&lt;</a:t>
            </a:r>
            <a:r>
              <a:rPr lang="zh-CN" altLang="en-US" sz="1800" dirty="0"/>
              <a:t>句子</a:t>
            </a:r>
            <a:r>
              <a:rPr lang="en-US" altLang="zh-CN" sz="1800" dirty="0"/>
              <a:t>&gt;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1800" dirty="0"/>
              <a:t>&lt;</a:t>
            </a:r>
            <a:r>
              <a:rPr lang="zh-CN" altLang="en-US" sz="1800" dirty="0"/>
              <a:t>主语</a:t>
            </a:r>
            <a:r>
              <a:rPr lang="en-US" altLang="zh-CN" sz="1800" dirty="0"/>
              <a:t>&gt; &lt;</a:t>
            </a:r>
            <a:r>
              <a:rPr lang="zh-CN" altLang="en-US" sz="1800" dirty="0"/>
              <a:t>谓语</a:t>
            </a:r>
            <a:r>
              <a:rPr lang="en-US" altLang="zh-CN" sz="1800" dirty="0"/>
              <a:t>&gt; &lt;</a:t>
            </a:r>
            <a:r>
              <a:rPr lang="zh-CN" altLang="en-US" sz="1800" dirty="0"/>
              <a:t>宾语</a:t>
            </a:r>
            <a:r>
              <a:rPr lang="en-US" altLang="zh-CN" sz="1800" dirty="0"/>
              <a:t>&gt;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1800" dirty="0"/>
              <a:t>	 &lt;</a:t>
            </a:r>
            <a:r>
              <a:rPr lang="zh-CN" altLang="en-US" sz="1800" dirty="0"/>
              <a:t>主语</a:t>
            </a:r>
            <a:r>
              <a:rPr lang="en-US" altLang="zh-CN" sz="1800" dirty="0"/>
              <a:t>&gt;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1800" dirty="0"/>
              <a:t>&lt;</a:t>
            </a:r>
            <a:r>
              <a:rPr lang="zh-CN" altLang="en-US" sz="1800" dirty="0"/>
              <a:t>代词</a:t>
            </a:r>
            <a:r>
              <a:rPr lang="en-US" altLang="zh-CN" sz="1800" dirty="0"/>
              <a:t>&gt; 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1800" dirty="0"/>
              <a:t>	 &lt;</a:t>
            </a:r>
            <a:r>
              <a:rPr lang="zh-CN" altLang="en-US" sz="1800" dirty="0"/>
              <a:t>谓语</a:t>
            </a:r>
            <a:r>
              <a:rPr lang="en-US" altLang="zh-CN" sz="1800" dirty="0"/>
              <a:t>&gt;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1800" dirty="0"/>
              <a:t>&lt;</a:t>
            </a:r>
            <a:r>
              <a:rPr lang="zh-CN" altLang="en-US" sz="1800" dirty="0"/>
              <a:t>动词</a:t>
            </a:r>
            <a:r>
              <a:rPr lang="en-US" altLang="zh-CN" sz="1800" dirty="0"/>
              <a:t>&gt;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1800" dirty="0"/>
              <a:t>	 &lt;</a:t>
            </a:r>
            <a:r>
              <a:rPr lang="zh-CN" altLang="en-US" sz="1800" dirty="0"/>
              <a:t>宾语</a:t>
            </a:r>
            <a:r>
              <a:rPr lang="en-US" altLang="zh-CN" sz="1800" dirty="0"/>
              <a:t>&gt;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1800" dirty="0"/>
              <a:t>&lt;</a:t>
            </a:r>
            <a:r>
              <a:rPr lang="zh-CN" altLang="en-US" sz="1800" dirty="0"/>
              <a:t>冠词</a:t>
            </a:r>
            <a:r>
              <a:rPr lang="en-US" altLang="zh-CN" sz="1800" dirty="0"/>
              <a:t>&gt; &lt;</a:t>
            </a:r>
            <a:r>
              <a:rPr lang="zh-CN" altLang="en-US" sz="1800" dirty="0"/>
              <a:t>名词</a:t>
            </a:r>
            <a:r>
              <a:rPr lang="en-US" altLang="zh-CN" sz="1800" dirty="0"/>
              <a:t>&gt; 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1800" dirty="0"/>
              <a:t>	 &lt;</a:t>
            </a:r>
            <a:r>
              <a:rPr lang="zh-CN" altLang="en-US" sz="1800" dirty="0"/>
              <a:t>代词</a:t>
            </a:r>
            <a:r>
              <a:rPr lang="en-US" altLang="zh-CN" sz="1800" dirty="0"/>
              <a:t>&gt;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→I</a:t>
            </a:r>
            <a:endParaRPr lang="en-US" altLang="zh-CN" sz="1800" dirty="0"/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1800" dirty="0"/>
              <a:t>	 &lt;</a:t>
            </a:r>
            <a:r>
              <a:rPr lang="zh-CN" altLang="en-US" sz="1800" dirty="0"/>
              <a:t>动词</a:t>
            </a:r>
            <a:r>
              <a:rPr lang="en-US" altLang="zh-CN" sz="1800" dirty="0"/>
              <a:t>&gt;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→am</a:t>
            </a:r>
            <a:endParaRPr lang="en-US" altLang="zh-CN" sz="1800" dirty="0"/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1800" dirty="0"/>
              <a:t>	 &lt;</a:t>
            </a:r>
            <a:r>
              <a:rPr lang="zh-CN" altLang="en-US" sz="1800" dirty="0"/>
              <a:t>冠词</a:t>
            </a:r>
            <a:r>
              <a:rPr lang="en-US" altLang="zh-CN" sz="1800" dirty="0"/>
              <a:t>&gt;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→ a</a:t>
            </a:r>
            <a:r>
              <a:rPr lang="en-US" altLang="zh-CN" sz="1800" dirty="0"/>
              <a:t> 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CN" sz="1800" dirty="0"/>
              <a:t>&lt;</a:t>
            </a:r>
            <a:r>
              <a:rPr lang="zh-CN" altLang="en-US" sz="1800" dirty="0"/>
              <a:t>名词</a:t>
            </a:r>
            <a:r>
              <a:rPr lang="en-US" altLang="zh-CN" sz="1800" dirty="0"/>
              <a:t>&gt;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→ student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BDE1-E517-4C14-8CFD-6A4E8819FC1F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语言的表示</a:t>
            </a:r>
            <a:endParaRPr lang="zh-CN" alt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623218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分析句子：</a:t>
            </a:r>
            <a:r>
              <a:rPr lang="en-US" altLang="zh-CN" dirty="0"/>
              <a:t>I am a student</a:t>
            </a:r>
          </a:p>
          <a:p>
            <a:pPr fontAlgn="ctr" latinLnBrk="1" hangingPunct="0"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	</a:t>
            </a:r>
            <a:r>
              <a:rPr lang="en-US" altLang="zh-CN" sz="2000" dirty="0">
                <a:latin typeface="Times New Roman" pitchFamily="18" charset="0"/>
              </a:rPr>
              <a:t>〈</a:t>
            </a:r>
            <a:r>
              <a:rPr lang="zh-CN" altLang="en-US" sz="2000" dirty="0">
                <a:latin typeface="Times New Roman" pitchFamily="18" charset="0"/>
              </a:rPr>
              <a:t>句子</a:t>
            </a:r>
            <a:r>
              <a:rPr lang="en-US" altLang="zh-CN" sz="2000" dirty="0">
                <a:latin typeface="Times New Roman" pitchFamily="18" charset="0"/>
              </a:rPr>
              <a:t>〉 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 </a:t>
            </a:r>
            <a:r>
              <a:rPr lang="zh-CN" altLang="en-US" sz="2000" dirty="0">
                <a:latin typeface="Times New Roman" pitchFamily="18" charset="0"/>
              </a:rPr>
              <a:t>主语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  </a:t>
            </a:r>
            <a:r>
              <a:rPr lang="zh-CN" altLang="en-US" sz="2000" dirty="0">
                <a:latin typeface="Times New Roman" pitchFamily="18" charset="0"/>
              </a:rPr>
              <a:t>谓语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  </a:t>
            </a:r>
            <a:r>
              <a:rPr lang="zh-CN" altLang="en-US" sz="2000" dirty="0">
                <a:latin typeface="Times New Roman" pitchFamily="18" charset="0"/>
              </a:rPr>
              <a:t>宾语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 </a:t>
            </a:r>
          </a:p>
          <a:p>
            <a:pPr fontAlgn="ctr" latinLnBrk="1" hangingPunct="0">
              <a:buFontTx/>
              <a:buNone/>
            </a:pP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zh-CN" altLang="en-US" sz="20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2000" smtClean="0">
                <a:latin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 </a:t>
            </a:r>
            <a:r>
              <a:rPr lang="zh-CN" altLang="en-US" sz="2000" dirty="0">
                <a:latin typeface="Times New Roman" pitchFamily="18" charset="0"/>
              </a:rPr>
              <a:t>代词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  </a:t>
            </a:r>
            <a:r>
              <a:rPr lang="zh-CN" altLang="en-US" sz="2000" dirty="0">
                <a:latin typeface="Times New Roman" pitchFamily="18" charset="0"/>
              </a:rPr>
              <a:t>谓语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  </a:t>
            </a:r>
            <a:r>
              <a:rPr lang="zh-CN" altLang="en-US" sz="2000" dirty="0">
                <a:latin typeface="Times New Roman" pitchFamily="18" charset="0"/>
              </a:rPr>
              <a:t>宾语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 </a:t>
            </a:r>
          </a:p>
          <a:p>
            <a:pPr fontAlgn="ctr" latinLnBrk="1" hangingPunct="0">
              <a:buFontTx/>
              <a:buNone/>
            </a:pP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                     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</a:t>
            </a:r>
            <a:r>
              <a:rPr lang="zh-CN" altLang="en-US" sz="2000" dirty="0" smtClean="0">
                <a:latin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 </a:t>
            </a:r>
            <a:r>
              <a:rPr lang="en-US" altLang="zh-CN" sz="2000" dirty="0">
                <a:latin typeface="Times New Roman" pitchFamily="18" charset="0"/>
              </a:rPr>
              <a:t>I 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  </a:t>
            </a:r>
            <a:r>
              <a:rPr lang="zh-CN" altLang="en-US" sz="2000" dirty="0">
                <a:latin typeface="Times New Roman" pitchFamily="18" charset="0"/>
              </a:rPr>
              <a:t>谓语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  </a:t>
            </a:r>
            <a:r>
              <a:rPr lang="zh-CN" altLang="en-US" sz="2000" dirty="0">
                <a:latin typeface="Times New Roman" pitchFamily="18" charset="0"/>
              </a:rPr>
              <a:t>宾语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</a:t>
            </a:r>
          </a:p>
          <a:p>
            <a:pPr fontAlgn="ctr" latinLnBrk="1" hangingPunct="0">
              <a:buFontTx/>
              <a:buNone/>
            </a:pP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                      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 </a:t>
            </a:r>
            <a:r>
              <a:rPr lang="en-US" altLang="zh-CN" sz="2000" dirty="0">
                <a:latin typeface="Times New Roman" pitchFamily="18" charset="0"/>
              </a:rPr>
              <a:t>I 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  </a:t>
            </a:r>
            <a:r>
              <a:rPr lang="zh-CN" altLang="en-US" sz="2000" dirty="0">
                <a:latin typeface="Times New Roman" pitchFamily="18" charset="0"/>
              </a:rPr>
              <a:t>动词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  </a:t>
            </a:r>
            <a:r>
              <a:rPr lang="zh-CN" altLang="en-US" sz="2000" dirty="0">
                <a:latin typeface="Times New Roman" pitchFamily="18" charset="0"/>
              </a:rPr>
              <a:t>宾语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</a:t>
            </a:r>
          </a:p>
          <a:p>
            <a:pPr fontAlgn="ctr" latinLnBrk="1" hangingPunct="0">
              <a:buFontTx/>
              <a:buNone/>
            </a:pP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                      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 </a:t>
            </a:r>
            <a:r>
              <a:rPr lang="en-US" altLang="zh-CN" sz="2000" dirty="0">
                <a:latin typeface="Times New Roman" pitchFamily="18" charset="0"/>
              </a:rPr>
              <a:t>I 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  </a:t>
            </a:r>
            <a:r>
              <a:rPr lang="en-US" altLang="zh-CN" sz="2000" dirty="0">
                <a:latin typeface="Times New Roman" pitchFamily="18" charset="0"/>
              </a:rPr>
              <a:t>am 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  </a:t>
            </a:r>
            <a:r>
              <a:rPr lang="zh-CN" altLang="en-US" sz="2000" dirty="0">
                <a:latin typeface="Times New Roman" pitchFamily="18" charset="0"/>
              </a:rPr>
              <a:t>宾语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</a:t>
            </a:r>
          </a:p>
          <a:p>
            <a:pPr fontAlgn="ctr" latinLnBrk="1" hangingPunct="0">
              <a:buFontTx/>
              <a:buNone/>
            </a:pP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                      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 </a:t>
            </a:r>
            <a:r>
              <a:rPr lang="en-US" altLang="zh-CN" sz="2000" dirty="0">
                <a:latin typeface="Times New Roman" pitchFamily="18" charset="0"/>
              </a:rPr>
              <a:t>I 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  </a:t>
            </a:r>
            <a:r>
              <a:rPr lang="en-US" altLang="zh-CN" sz="2000" dirty="0">
                <a:latin typeface="Times New Roman" pitchFamily="18" charset="0"/>
              </a:rPr>
              <a:t>am 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  </a:t>
            </a:r>
            <a:r>
              <a:rPr lang="zh-CN" altLang="en-US" sz="2000" dirty="0">
                <a:latin typeface="Times New Roman" pitchFamily="18" charset="0"/>
              </a:rPr>
              <a:t>冠词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  </a:t>
            </a:r>
            <a:r>
              <a:rPr lang="zh-CN" altLang="en-US" sz="2000" dirty="0">
                <a:latin typeface="Times New Roman" pitchFamily="18" charset="0"/>
              </a:rPr>
              <a:t>名词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</a:t>
            </a:r>
          </a:p>
          <a:p>
            <a:pPr fontAlgn="ctr" latinLnBrk="1" hangingPunct="0">
              <a:buFontTx/>
              <a:buNone/>
            </a:pP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                      </a:t>
            </a: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 </a:t>
            </a:r>
            <a:r>
              <a:rPr lang="en-US" altLang="zh-CN" sz="2000" dirty="0">
                <a:latin typeface="Times New Roman" pitchFamily="18" charset="0"/>
              </a:rPr>
              <a:t>I 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  </a:t>
            </a:r>
            <a:r>
              <a:rPr lang="en-US" altLang="zh-CN" sz="2000" dirty="0">
                <a:latin typeface="Times New Roman" pitchFamily="18" charset="0"/>
              </a:rPr>
              <a:t>am 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  </a:t>
            </a:r>
            <a:r>
              <a:rPr lang="en-US" altLang="zh-CN" sz="2000" dirty="0">
                <a:latin typeface="Times New Roman" pitchFamily="18" charset="0"/>
              </a:rPr>
              <a:t>a 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 student</a:t>
            </a:r>
            <a:endParaRPr lang="en-US" altLang="zh-CN" sz="2000" dirty="0">
              <a:latin typeface="Times New Roman" pitchFamily="18" charset="0"/>
            </a:endParaRPr>
          </a:p>
          <a:p>
            <a:pPr fontAlgn="ctr" latinLnBrk="1" hangingPunct="0">
              <a:buFontTx/>
              <a:buNone/>
            </a:pPr>
            <a:endParaRPr lang="en-US" altLang="zh-CN" sz="2400" dirty="0"/>
          </a:p>
          <a:p>
            <a:pPr fontAlgn="ctr" latinLnBrk="1" hangingPunct="0">
              <a:buFontTx/>
              <a:buNone/>
            </a:pPr>
            <a:r>
              <a:rPr lang="zh-CN" altLang="en-US" sz="2400" dirty="0"/>
              <a:t>语法树：如右图</a:t>
            </a:r>
          </a:p>
          <a:p>
            <a:endParaRPr lang="en-US" altLang="zh-CN" dirty="0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6570-5EBC-442A-A742-D81ADB7D20CE}" type="slidenum">
              <a:rPr lang="en-US" altLang="zh-CN"/>
              <a:pPr/>
              <a:t>24</a:t>
            </a:fld>
            <a:endParaRPr lang="en-US" altLang="zh-CN"/>
          </a:p>
        </p:txBody>
      </p:sp>
      <p:grpSp>
        <p:nvGrpSpPr>
          <p:cNvPr id="174111" name="Group 31"/>
          <p:cNvGrpSpPr>
            <a:grpSpLocks/>
          </p:cNvGrpSpPr>
          <p:nvPr/>
        </p:nvGrpSpPr>
        <p:grpSpPr bwMode="auto">
          <a:xfrm>
            <a:off x="5132388" y="2286000"/>
            <a:ext cx="3276600" cy="2133600"/>
            <a:chOff x="3137" y="2064"/>
            <a:chExt cx="2064" cy="1344"/>
          </a:xfrm>
        </p:grpSpPr>
        <p:sp>
          <p:nvSpPr>
            <p:cNvPr id="174085" name="Text Box 5"/>
            <p:cNvSpPr txBox="1">
              <a:spLocks noChangeArrowheads="1"/>
            </p:cNvSpPr>
            <p:nvPr/>
          </p:nvSpPr>
          <p:spPr bwMode="auto">
            <a:xfrm>
              <a:off x="3312" y="3177"/>
              <a:ext cx="17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b="0" dirty="0"/>
                <a:t>I     </a:t>
              </a:r>
              <a:r>
                <a:rPr lang="en-US" altLang="zh-CN" b="0" dirty="0" smtClean="0"/>
                <a:t>am        </a:t>
              </a:r>
              <a:r>
                <a:rPr lang="en-US" altLang="zh-CN" b="0" dirty="0"/>
                <a:t>a     student.</a:t>
              </a:r>
            </a:p>
          </p:txBody>
        </p:sp>
        <p:sp>
          <p:nvSpPr>
            <p:cNvPr id="174087" name="Line 7"/>
            <p:cNvSpPr>
              <a:spLocks noChangeShapeType="1"/>
            </p:cNvSpPr>
            <p:nvPr/>
          </p:nvSpPr>
          <p:spPr bwMode="auto">
            <a:xfrm>
              <a:off x="340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088" name="Line 8"/>
            <p:cNvSpPr>
              <a:spLocks noChangeShapeType="1"/>
            </p:cNvSpPr>
            <p:nvPr/>
          </p:nvSpPr>
          <p:spPr bwMode="auto">
            <a:xfrm>
              <a:off x="4368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089" name="Line 9"/>
            <p:cNvSpPr>
              <a:spLocks noChangeShapeType="1"/>
            </p:cNvSpPr>
            <p:nvPr/>
          </p:nvSpPr>
          <p:spPr bwMode="auto">
            <a:xfrm>
              <a:off x="4704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093" name="Text Box 13"/>
            <p:cNvSpPr txBox="1">
              <a:spLocks noChangeArrowheads="1"/>
            </p:cNvSpPr>
            <p:nvPr/>
          </p:nvSpPr>
          <p:spPr bwMode="auto">
            <a:xfrm>
              <a:off x="3137" y="2907"/>
              <a:ext cx="206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b="0" dirty="0"/>
                <a:t> </a:t>
              </a:r>
              <a:r>
                <a:rPr lang="zh-CN" altLang="en-US" sz="1600" b="0" dirty="0"/>
                <a:t>代词  </a:t>
              </a:r>
              <a:r>
                <a:rPr lang="zh-CN" altLang="en-US" sz="1600" b="0" dirty="0" smtClean="0"/>
                <a:t>   动词     冠词      </a:t>
              </a:r>
              <a:r>
                <a:rPr lang="zh-CN" altLang="en-US" sz="1600" b="0" dirty="0" smtClean="0"/>
                <a:t>名词</a:t>
              </a:r>
              <a:endParaRPr lang="zh-CN" altLang="en-US" sz="1600" b="0" dirty="0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>
              <a:off x="3888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560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097" name="Text Box 17"/>
            <p:cNvSpPr txBox="1">
              <a:spLocks noChangeArrowheads="1"/>
            </p:cNvSpPr>
            <p:nvPr/>
          </p:nvSpPr>
          <p:spPr bwMode="auto">
            <a:xfrm>
              <a:off x="3216" y="2544"/>
              <a:ext cx="158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 b="0"/>
                <a:t> </a:t>
              </a:r>
              <a:r>
                <a:rPr lang="zh-CN" altLang="en-US" sz="1600" b="0"/>
                <a:t>主语    谓语           宾语</a:t>
              </a:r>
            </a:p>
          </p:txBody>
        </p:sp>
        <p:sp>
          <p:nvSpPr>
            <p:cNvPr id="174099" name="Line 19"/>
            <p:cNvSpPr>
              <a:spLocks noChangeShapeType="1"/>
            </p:cNvSpPr>
            <p:nvPr/>
          </p:nvSpPr>
          <p:spPr bwMode="auto">
            <a:xfrm>
              <a:off x="3792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01" name="Line 21"/>
            <p:cNvSpPr>
              <a:spLocks noChangeShapeType="1"/>
            </p:cNvSpPr>
            <p:nvPr/>
          </p:nvSpPr>
          <p:spPr bwMode="auto">
            <a:xfrm flipV="1">
              <a:off x="4368" y="2842"/>
              <a:ext cx="336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03" name="Line 23"/>
            <p:cNvSpPr>
              <a:spLocks noChangeShapeType="1"/>
            </p:cNvSpPr>
            <p:nvPr/>
          </p:nvSpPr>
          <p:spPr bwMode="auto">
            <a:xfrm>
              <a:off x="3360" y="240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04" name="Line 24"/>
            <p:cNvSpPr>
              <a:spLocks noChangeShapeType="1"/>
            </p:cNvSpPr>
            <p:nvPr/>
          </p:nvSpPr>
          <p:spPr bwMode="auto">
            <a:xfrm>
              <a:off x="3888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05" name="Text Box 25"/>
            <p:cNvSpPr txBox="1">
              <a:spLocks noChangeArrowheads="1"/>
            </p:cNvSpPr>
            <p:nvPr/>
          </p:nvSpPr>
          <p:spPr bwMode="auto">
            <a:xfrm>
              <a:off x="3648" y="2064"/>
              <a:ext cx="43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 b="0"/>
                <a:t> </a:t>
              </a:r>
              <a:r>
                <a:rPr lang="zh-CN" altLang="en-US" sz="1600" b="0"/>
                <a:t>句子</a:t>
              </a:r>
            </a:p>
          </p:txBody>
        </p:sp>
        <p:sp>
          <p:nvSpPr>
            <p:cNvPr id="174106" name="Line 26"/>
            <p:cNvSpPr>
              <a:spLocks noChangeShapeType="1"/>
            </p:cNvSpPr>
            <p:nvPr/>
          </p:nvSpPr>
          <p:spPr bwMode="auto">
            <a:xfrm>
              <a:off x="4512" y="27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07" name="Line 27"/>
            <p:cNvSpPr>
              <a:spLocks noChangeShapeType="1"/>
            </p:cNvSpPr>
            <p:nvPr/>
          </p:nvSpPr>
          <p:spPr bwMode="auto">
            <a:xfrm>
              <a:off x="340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08" name="Line 28"/>
            <p:cNvSpPr>
              <a:spLocks noChangeShapeType="1"/>
            </p:cNvSpPr>
            <p:nvPr/>
          </p:nvSpPr>
          <p:spPr bwMode="auto">
            <a:xfrm>
              <a:off x="3744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09" name="Line 29"/>
            <p:cNvSpPr>
              <a:spLocks noChangeShapeType="1"/>
            </p:cNvSpPr>
            <p:nvPr/>
          </p:nvSpPr>
          <p:spPr bwMode="auto">
            <a:xfrm>
              <a:off x="4224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>
              <a:off x="4704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3892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上下文无关文法的表示</a:t>
            </a:r>
            <a:endParaRPr lang="zh-CN" altLang="en-US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3892" y="1583671"/>
            <a:ext cx="84582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四个组成部分：四元式（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T</a:t>
            </a:r>
            <a:r>
              <a:rPr lang="en-US" altLang="zh-CN" sz="2800" dirty="0"/>
              <a:t>,V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,S,</a:t>
            </a:r>
            <a:r>
              <a:rPr lang="en-US" altLang="zh-CN" sz="2800" dirty="0">
                <a:latin typeface="Monotype Corsiva" pitchFamily="66" charset="0"/>
              </a:rPr>
              <a:t>P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rgbClr val="0000CC"/>
                </a:solidFill>
              </a:rPr>
              <a:t>终结符号（</a:t>
            </a:r>
            <a:r>
              <a:rPr lang="en-US" altLang="zh-CN" sz="2400" dirty="0">
                <a:solidFill>
                  <a:srgbClr val="0000CC"/>
                </a:solidFill>
              </a:rPr>
              <a:t>terminal symbol</a:t>
            </a:r>
            <a:r>
              <a:rPr lang="zh-CN" altLang="en-US" sz="2400" dirty="0">
                <a:solidFill>
                  <a:srgbClr val="0000CC"/>
                </a:solidFill>
              </a:rPr>
              <a:t>） 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, </a:t>
            </a:r>
            <a:r>
              <a:rPr lang="zh-CN" altLang="en-US" sz="2400" dirty="0"/>
              <a:t>不可再分的基本符号，如基本字、标识符、常数、算符、界符等词法符号。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rgbClr val="0000CC"/>
                </a:solidFill>
              </a:rPr>
              <a:t>非终结符</a:t>
            </a:r>
            <a:r>
              <a:rPr lang="zh-CN" altLang="en-US" sz="2400" dirty="0" smtClean="0">
                <a:solidFill>
                  <a:srgbClr val="0000CC"/>
                </a:solidFill>
              </a:rPr>
              <a:t>号</a:t>
            </a:r>
            <a:r>
              <a:rPr lang="en-US" altLang="zh-CN" sz="2400" dirty="0">
                <a:solidFill>
                  <a:srgbClr val="0000CC"/>
                </a:solidFill>
              </a:rPr>
              <a:t>(nonterminal) 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, </a:t>
            </a:r>
            <a:r>
              <a:rPr lang="zh-CN" altLang="en-US" sz="2400" dirty="0"/>
              <a:t>语法范畴，表示类记号，不是个体记号。</a:t>
            </a:r>
          </a:p>
          <a:p>
            <a:pPr lvl="2">
              <a:lnSpc>
                <a:spcPct val="120000"/>
              </a:lnSpc>
            </a:pPr>
            <a:r>
              <a:rPr lang="en-US" altLang="zh-CN" sz="2000" b="1" dirty="0"/>
              <a:t>V</a:t>
            </a:r>
            <a:r>
              <a:rPr lang="en-US" altLang="zh-CN" sz="2000" b="1" baseline="-25000" dirty="0"/>
              <a:t>N</a:t>
            </a:r>
            <a:r>
              <a:rPr lang="zh-CN" altLang="en-US" sz="2000" dirty="0">
                <a:latin typeface="Times New Roman" pitchFamily="18" charset="0"/>
              </a:rPr>
              <a:t>和</a:t>
            </a:r>
            <a:r>
              <a:rPr lang="en-US" altLang="zh-CN" sz="2000" b="1" dirty="0"/>
              <a:t>V</a:t>
            </a:r>
            <a:r>
              <a:rPr lang="en-US" altLang="zh-CN" sz="2000" b="1" baseline="-25000" dirty="0"/>
              <a:t>T</a:t>
            </a:r>
            <a:r>
              <a:rPr lang="zh-CN" altLang="en-US" sz="2000" dirty="0">
                <a:latin typeface="Times New Roman" pitchFamily="18" charset="0"/>
              </a:rPr>
              <a:t>不含公共的元素，即</a:t>
            </a:r>
            <a:r>
              <a:rPr lang="en-US" altLang="zh-CN" sz="2000" b="1" dirty="0"/>
              <a:t>V</a:t>
            </a:r>
            <a:r>
              <a:rPr lang="en-US" altLang="zh-CN" sz="2000" b="1" baseline="-25000" dirty="0"/>
              <a:t>N </a:t>
            </a:r>
            <a:r>
              <a:rPr lang="en-US" altLang="zh-CN" sz="2000" dirty="0">
                <a:latin typeface="Times New Roman" pitchFamily="18" charset="0"/>
              </a:rPr>
              <a:t>∩</a:t>
            </a:r>
            <a:r>
              <a:rPr lang="en-US" altLang="zh-CN" sz="2000" b="1" baseline="-25000" dirty="0"/>
              <a:t> </a:t>
            </a:r>
            <a:r>
              <a:rPr lang="en-US" altLang="zh-CN" sz="2000" b="1" dirty="0"/>
              <a:t>V</a:t>
            </a:r>
            <a:r>
              <a:rPr lang="en-US" altLang="zh-CN" sz="2000" b="1" baseline="-25000" dirty="0"/>
              <a:t>T</a:t>
            </a:r>
            <a:r>
              <a:rPr lang="en-US" altLang="zh-CN" sz="2000" dirty="0">
                <a:latin typeface="Times New Roman" pitchFamily="18" charset="0"/>
              </a:rPr>
              <a:t> = </a:t>
            </a:r>
            <a:r>
              <a:rPr lang="en-US" altLang="zh-CN" sz="2000" b="1" dirty="0">
                <a:latin typeface="宋体" pitchFamily="2" charset="-122"/>
              </a:rPr>
              <a:t>φ,</a:t>
            </a:r>
            <a:r>
              <a:rPr lang="en-US" altLang="zh-CN" sz="2000" dirty="0">
                <a:latin typeface="Times New Roman" pitchFamily="18" charset="0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</a:rPr>
              <a:t>用</a:t>
            </a:r>
            <a:r>
              <a:rPr lang="en-US" altLang="zh-CN" sz="2000" b="1" dirty="0">
                <a:latin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</a:rPr>
              <a:t>表示</a:t>
            </a:r>
            <a:r>
              <a:rPr lang="en-US" altLang="zh-CN" sz="2000" b="1" dirty="0"/>
              <a:t>V</a:t>
            </a:r>
            <a:r>
              <a:rPr lang="en-US" altLang="zh-CN" sz="2000" b="1" baseline="-25000" dirty="0"/>
              <a:t>N </a:t>
            </a:r>
            <a:r>
              <a:rPr lang="en-US" altLang="zh-CN" sz="2000" dirty="0">
                <a:latin typeface="Times New Roman" pitchFamily="18" charset="0"/>
              </a:rPr>
              <a:t>∪</a:t>
            </a:r>
            <a:r>
              <a:rPr lang="en-US" altLang="zh-CN" sz="2000" b="1" baseline="-25000" dirty="0"/>
              <a:t>  </a:t>
            </a:r>
            <a:r>
              <a:rPr lang="en-US" altLang="zh-CN" sz="2000" b="1" dirty="0"/>
              <a:t>V</a:t>
            </a:r>
            <a:r>
              <a:rPr lang="en-US" altLang="zh-CN" sz="2000" b="1" baseline="-25000" dirty="0"/>
              <a:t>T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</a:rPr>
              <a:t>，称为文法</a:t>
            </a:r>
            <a:r>
              <a:rPr lang="en-US" altLang="zh-CN" sz="2000" dirty="0">
                <a:latin typeface="Times New Roman" pitchFamily="18" charset="0"/>
              </a:rPr>
              <a:t>G</a:t>
            </a:r>
            <a:r>
              <a:rPr lang="zh-CN" altLang="en-US" sz="2000" dirty="0">
                <a:latin typeface="Times New Roman" pitchFamily="18" charset="0"/>
              </a:rPr>
              <a:t>的字母表或字汇表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rgbClr val="0000CC"/>
                </a:solidFill>
              </a:rPr>
              <a:t>开始</a:t>
            </a:r>
            <a:r>
              <a:rPr lang="zh-CN" altLang="en-US" sz="2400" dirty="0" smtClean="0">
                <a:solidFill>
                  <a:srgbClr val="0000CC"/>
                </a:solidFill>
              </a:rPr>
              <a:t>符号</a:t>
            </a:r>
            <a:r>
              <a:rPr lang="en-US" altLang="zh-CN" sz="2400" dirty="0">
                <a:solidFill>
                  <a:srgbClr val="0000CC"/>
                </a:solidFill>
              </a:rPr>
              <a:t>(start symbol)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，特殊</a:t>
            </a:r>
            <a:r>
              <a:rPr lang="zh-CN" altLang="en-US" sz="2400" dirty="0"/>
              <a:t>的非终结符号，</a:t>
            </a:r>
            <a:r>
              <a:rPr lang="zh-CN" altLang="en-US" sz="2400" dirty="0">
                <a:latin typeface="Times New Roman" pitchFamily="18" charset="0"/>
              </a:rPr>
              <a:t>至少要在一条产生式中作为左部出现。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rgbClr val="0000CC"/>
                </a:solidFill>
              </a:rPr>
              <a:t>产生</a:t>
            </a:r>
            <a:r>
              <a:rPr lang="zh-CN" altLang="en-US" sz="2400" dirty="0" smtClean="0">
                <a:solidFill>
                  <a:srgbClr val="0000CC"/>
                </a:solidFill>
              </a:rPr>
              <a:t>式</a:t>
            </a:r>
            <a:r>
              <a:rPr lang="en-US" altLang="zh-CN" sz="2400" dirty="0">
                <a:solidFill>
                  <a:srgbClr val="0000CC"/>
                </a:solidFill>
              </a:rPr>
              <a:t>( production) </a:t>
            </a:r>
            <a:r>
              <a:rPr lang="zh-CN" altLang="en-US" sz="2400" dirty="0" smtClean="0"/>
              <a:t>：</a:t>
            </a:r>
            <a:r>
              <a:rPr lang="en-US" altLang="zh-CN" sz="2400" dirty="0">
                <a:latin typeface="Monotype Corsiva" pitchFamily="66" charset="0"/>
              </a:rPr>
              <a:t>P</a:t>
            </a:r>
            <a:r>
              <a:rPr lang="zh-CN" altLang="en-US" sz="2400" dirty="0">
                <a:latin typeface="Monotype Corsiva" pitchFamily="66" charset="0"/>
              </a:rPr>
              <a:t>，</a:t>
            </a:r>
            <a:r>
              <a:rPr lang="zh-CN" altLang="en-US" sz="2400" dirty="0"/>
              <a:t>定义语法范畴的一种书写规则。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</a:rPr>
              <a:t>形如</a:t>
            </a:r>
            <a:r>
              <a:rPr lang="zh-CN" altLang="en-US" sz="2000" dirty="0">
                <a:cs typeface="Arial" pitchFamily="34" charset="0"/>
                <a:sym typeface="Symbol" pitchFamily="18" charset="2"/>
              </a:rPr>
              <a:t></a:t>
            </a:r>
            <a:r>
              <a:rPr lang="zh-CN" altLang="en-US" sz="2000" dirty="0">
                <a:latin typeface="Times New Roman" pitchFamily="18" charset="0"/>
              </a:rPr>
              <a:t>→</a:t>
            </a:r>
            <a:r>
              <a:rPr lang="zh-CN" altLang="en-US" sz="2000" dirty="0">
                <a:cs typeface="Arial" pitchFamily="34" charset="0"/>
                <a:sym typeface="Symbol" pitchFamily="18" charset="2"/>
              </a:rPr>
              <a:t></a:t>
            </a:r>
            <a:r>
              <a:rPr lang="zh-CN" altLang="en-US" sz="2000" dirty="0">
                <a:latin typeface="Times New Roman" pitchFamily="18" charset="0"/>
              </a:rPr>
              <a:t>或</a:t>
            </a:r>
            <a:r>
              <a:rPr lang="zh-CN" altLang="en-US" sz="2000" dirty="0">
                <a:cs typeface="Arial" pitchFamily="34" charset="0"/>
                <a:sym typeface="Symbol" pitchFamily="18" charset="2"/>
              </a:rPr>
              <a:t></a:t>
            </a:r>
            <a:r>
              <a:rPr lang="zh-CN" altLang="en-US" sz="2000" dirty="0">
                <a:latin typeface="Times New Roman" pitchFamily="18" charset="0"/>
              </a:rPr>
              <a:t> ∷</a:t>
            </a:r>
            <a:r>
              <a:rPr lang="en-US" altLang="zh-CN" sz="2000" dirty="0">
                <a:latin typeface="Times New Roman" pitchFamily="18" charset="0"/>
              </a:rPr>
              <a:t>=</a:t>
            </a:r>
            <a:r>
              <a:rPr lang="en-US" altLang="zh-CN" sz="2000" dirty="0">
                <a:cs typeface="Arial" pitchFamily="34" charset="0"/>
                <a:sym typeface="Symbol" pitchFamily="18" charset="2"/>
              </a:rPr>
              <a:t></a:t>
            </a:r>
            <a:r>
              <a:rPr lang="zh-CN" altLang="en-US" sz="2000" dirty="0">
                <a:latin typeface="Times New Roman" pitchFamily="18" charset="0"/>
              </a:rPr>
              <a:t>的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dirty="0">
                <a:cs typeface="Arial" pitchFamily="34" charset="0"/>
                <a:sym typeface="Symbol" pitchFamily="18" charset="2"/>
              </a:rPr>
              <a:t>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zh-CN" altLang="en-US" sz="2000" dirty="0">
                <a:cs typeface="Arial" pitchFamily="34" charset="0"/>
                <a:sym typeface="Symbol" pitchFamily="18" charset="2"/>
              </a:rPr>
              <a:t></a:t>
            </a:r>
            <a:r>
              <a:rPr lang="en-US" altLang="zh-CN" sz="2000" dirty="0">
                <a:cs typeface="Arial" pitchFamily="34" charset="0"/>
              </a:rPr>
              <a:t>)</a:t>
            </a:r>
            <a:r>
              <a:rPr lang="zh-CN" altLang="en-US" sz="2000" dirty="0">
                <a:latin typeface="Times New Roman" pitchFamily="18" charset="0"/>
              </a:rPr>
              <a:t>有序对，其中</a:t>
            </a:r>
            <a:r>
              <a:rPr lang="zh-CN" altLang="en-US" sz="2000" dirty="0">
                <a:cs typeface="Arial" pitchFamily="34" charset="0"/>
                <a:sym typeface="Symbol" pitchFamily="18" charset="2"/>
              </a:rPr>
              <a:t></a:t>
            </a:r>
            <a:r>
              <a:rPr lang="zh-CN" altLang="en-US" sz="2000" dirty="0">
                <a:latin typeface="Times New Roman" pitchFamily="18" charset="0"/>
              </a:rPr>
              <a:t>是字母表</a:t>
            </a:r>
            <a:r>
              <a:rPr lang="en-US" altLang="zh-CN" sz="2000" dirty="0">
                <a:latin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</a:rPr>
              <a:t>的</a:t>
            </a:r>
            <a:r>
              <a:rPr lang="zh-CN" altLang="en-US" sz="2000" dirty="0" smtClean="0">
                <a:latin typeface="Times New Roman" pitchFamily="18" charset="0"/>
              </a:rPr>
              <a:t>正闭包</a:t>
            </a:r>
            <a:r>
              <a:rPr lang="en-US" altLang="zh-CN" sz="2000" dirty="0">
                <a:latin typeface="Times New Roman" pitchFamily="18" charset="0"/>
              </a:rPr>
              <a:t>V</a:t>
            </a:r>
            <a:r>
              <a:rPr lang="en-US" altLang="zh-CN" sz="2000" baseline="30000" dirty="0">
                <a:latin typeface="Times New Roman" pitchFamily="18" charset="0"/>
              </a:rPr>
              <a:t>+</a:t>
            </a:r>
            <a:r>
              <a:rPr lang="zh-CN" altLang="en-US" sz="2000" dirty="0">
                <a:latin typeface="Times New Roman" pitchFamily="18" charset="0"/>
              </a:rPr>
              <a:t>中的一个符号，</a:t>
            </a:r>
            <a:r>
              <a:rPr lang="zh-CN" altLang="en-US" sz="2000" dirty="0">
                <a:cs typeface="Arial" pitchFamily="34" charset="0"/>
                <a:sym typeface="Symbol" pitchFamily="18" charset="2"/>
              </a:rPr>
              <a:t></a:t>
            </a:r>
            <a:r>
              <a:rPr lang="zh-CN" altLang="en-US" sz="2000" dirty="0">
                <a:latin typeface="Times New Roman" pitchFamily="18" charset="0"/>
              </a:rPr>
              <a:t>是</a:t>
            </a:r>
            <a:r>
              <a:rPr lang="en-US" altLang="zh-CN" sz="2000" dirty="0">
                <a:latin typeface="Times New Roman" pitchFamily="18" charset="0"/>
              </a:rPr>
              <a:t>V</a:t>
            </a:r>
            <a:r>
              <a:rPr lang="en-US" altLang="zh-CN" sz="2000" baseline="30000" dirty="0">
                <a:latin typeface="Times New Roman" pitchFamily="18" charset="0"/>
              </a:rPr>
              <a:t>*</a:t>
            </a:r>
            <a:r>
              <a:rPr lang="zh-CN" altLang="en-US" sz="2000" dirty="0">
                <a:latin typeface="Times New Roman" pitchFamily="18" charset="0"/>
              </a:rPr>
              <a:t>中的一个符号。 </a:t>
            </a:r>
            <a:r>
              <a:rPr lang="zh-CN" altLang="en-US" sz="2000" dirty="0">
                <a:cs typeface="Arial" pitchFamily="34" charset="0"/>
                <a:sym typeface="Symbol" pitchFamily="18" charset="2"/>
              </a:rPr>
              <a:t></a:t>
            </a:r>
            <a:r>
              <a:rPr lang="zh-CN" altLang="en-US" sz="2000" dirty="0">
                <a:latin typeface="Times New Roman" pitchFamily="18" charset="0"/>
              </a:rPr>
              <a:t> 称为规则的左部， </a:t>
            </a:r>
            <a:r>
              <a:rPr lang="zh-CN" altLang="en-US" sz="2000" dirty="0">
                <a:cs typeface="Arial" pitchFamily="34" charset="0"/>
                <a:sym typeface="Symbol" pitchFamily="18" charset="2"/>
              </a:rPr>
              <a:t></a:t>
            </a:r>
            <a:r>
              <a:rPr lang="zh-CN" altLang="en-US" sz="2000" dirty="0">
                <a:latin typeface="Times New Roman" pitchFamily="18" charset="0"/>
              </a:rPr>
              <a:t> 称作规则的右部。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例如：</a:t>
            </a:r>
            <a:r>
              <a:rPr lang="en-US" altLang="zh-CN" sz="2000" dirty="0"/>
              <a:t>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| E+E | E*E | (E)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候选</a:t>
            </a:r>
            <a:r>
              <a:rPr lang="zh-CN" altLang="en-US" sz="2000" dirty="0" smtClean="0"/>
              <a:t>式</a:t>
            </a:r>
            <a:r>
              <a:rPr lang="en-US" altLang="zh-CN" dirty="0"/>
              <a:t>(Candidate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816-090D-4D7A-90D0-DF9011D80DE4}" type="slidenum">
              <a:rPr lang="en-US" altLang="zh-CN" sz="1800" b="0"/>
              <a:pPr/>
              <a:t>25</a:t>
            </a:fld>
            <a:endParaRPr lang="en-US" altLang="zh-CN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0"/>
            <a:ext cx="8042276" cy="1336956"/>
          </a:xfrm>
        </p:spPr>
        <p:txBody>
          <a:bodyPr/>
          <a:lstStyle/>
          <a:p>
            <a:r>
              <a:rPr lang="zh-CN" altLang="en-US" dirty="0" smtClean="0"/>
              <a:t>上下文无关文法</a:t>
            </a:r>
            <a:endParaRPr lang="zh-CN" altLang="en-US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549274" y="1600201"/>
            <a:ext cx="8213725" cy="504059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/>
              <a:t>举例：文法 </a:t>
            </a:r>
            <a:r>
              <a:rPr lang="en-US" altLang="zh-CN" sz="2000" dirty="0" smtClean="0">
                <a:latin typeface="宋体" pitchFamily="2" charset="-122"/>
              </a:rPr>
              <a:t>G</a:t>
            </a:r>
            <a:r>
              <a:rPr lang="en-US" altLang="zh-CN" sz="2000" dirty="0">
                <a:latin typeface="宋体" pitchFamily="2" charset="-122"/>
              </a:rPr>
              <a:t>=</a:t>
            </a:r>
            <a:r>
              <a:rPr lang="zh-CN" altLang="en-US" sz="2000" dirty="0">
                <a:latin typeface="宋体" pitchFamily="2" charset="-122"/>
              </a:rPr>
              <a:t>（</a:t>
            </a:r>
            <a:r>
              <a:rPr lang="en-US" altLang="zh-CN" sz="2000" dirty="0">
                <a:latin typeface="宋体" pitchFamily="2" charset="-122"/>
              </a:rPr>
              <a:t>V</a:t>
            </a:r>
            <a:r>
              <a:rPr lang="en-US" altLang="zh-CN" sz="2000" baseline="-25000" dirty="0">
                <a:latin typeface="宋体" pitchFamily="2" charset="-122"/>
              </a:rPr>
              <a:t>N</a:t>
            </a:r>
            <a:r>
              <a:rPr lang="zh-CN" altLang="en-US" sz="2000" dirty="0">
                <a:latin typeface="宋体" pitchFamily="2" charset="-122"/>
              </a:rPr>
              <a:t>，</a:t>
            </a:r>
            <a:r>
              <a:rPr lang="en-US" altLang="zh-CN" sz="2000" dirty="0">
                <a:latin typeface="宋体" pitchFamily="2" charset="-122"/>
              </a:rPr>
              <a:t>V</a:t>
            </a:r>
            <a:r>
              <a:rPr lang="en-US" altLang="zh-CN" sz="2000" baseline="-25000" dirty="0">
                <a:latin typeface="宋体" pitchFamily="2" charset="-122"/>
              </a:rPr>
              <a:t>T</a:t>
            </a:r>
            <a:r>
              <a:rPr lang="zh-CN" altLang="en-US" sz="2000" dirty="0">
                <a:latin typeface="宋体" pitchFamily="2" charset="-122"/>
              </a:rPr>
              <a:t>，</a:t>
            </a:r>
            <a:r>
              <a:rPr lang="en-US" altLang="zh-CN" sz="2000" dirty="0">
                <a:latin typeface="宋体" pitchFamily="2" charset="-122"/>
              </a:rPr>
              <a:t>P</a:t>
            </a:r>
            <a:r>
              <a:rPr lang="zh-CN" altLang="en-US" sz="2000" dirty="0">
                <a:latin typeface="宋体" pitchFamily="2" charset="-122"/>
              </a:rPr>
              <a:t>，</a:t>
            </a:r>
            <a:r>
              <a:rPr lang="en-US" altLang="zh-CN" sz="2000" dirty="0">
                <a:latin typeface="宋体" pitchFamily="2" charset="-122"/>
              </a:rPr>
              <a:t>S</a:t>
            </a:r>
            <a:r>
              <a:rPr lang="zh-CN" altLang="en-US" sz="2000" dirty="0">
                <a:latin typeface="宋体" pitchFamily="2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 = { S },  V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 ={ 0, 1 }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		P={ S</a:t>
            </a:r>
            <a:r>
              <a:rPr lang="en-US" altLang="zh-CN" sz="2000" dirty="0">
                <a:latin typeface="宋体" pitchFamily="2" charset="-122"/>
              </a:rPr>
              <a:t>→</a:t>
            </a:r>
            <a:r>
              <a:rPr lang="en-US" altLang="zh-CN" sz="2000" dirty="0"/>
              <a:t>0S1,  S</a:t>
            </a:r>
            <a:r>
              <a:rPr lang="en-US" altLang="zh-CN" sz="2000" dirty="0">
                <a:latin typeface="宋体" pitchFamily="2" charset="-122"/>
              </a:rPr>
              <a:t>→</a:t>
            </a:r>
            <a:r>
              <a:rPr lang="en-US" altLang="zh-CN" sz="2000" dirty="0"/>
              <a:t>01 }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		S</a:t>
            </a:r>
            <a:r>
              <a:rPr lang="zh-CN" altLang="en-US" sz="2000" dirty="0"/>
              <a:t>为开始符号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/>
              <a:t>习惯上只将产生式写出，并有如下约定：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第一条产生式的左部是开始符号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用尖括号括起的是非终结符，否则为</a:t>
            </a:r>
            <a:r>
              <a:rPr lang="zh-CN" altLang="en-US" sz="1800" dirty="0" smtClean="0"/>
              <a:t>终结符；或者</a:t>
            </a:r>
            <a:r>
              <a:rPr lang="zh-CN" altLang="en-US" sz="1800" dirty="0"/>
              <a:t>大写字母</a:t>
            </a:r>
            <a:r>
              <a:rPr lang="zh-CN" altLang="en-US" sz="1800" dirty="0" smtClean="0"/>
              <a:t>表示非终结符</a:t>
            </a:r>
            <a:r>
              <a:rPr lang="zh-CN" altLang="en-US" sz="1800" dirty="0"/>
              <a:t>，小写字母表示终结符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宋体" pitchFamily="2" charset="-122"/>
              </a:rPr>
              <a:t>G</a:t>
            </a:r>
            <a:r>
              <a:rPr lang="zh-CN" altLang="en-US" sz="1800" dirty="0">
                <a:latin typeface="宋体" pitchFamily="2" charset="-122"/>
              </a:rPr>
              <a:t>可写成</a:t>
            </a:r>
            <a:r>
              <a:rPr lang="en-US" altLang="zh-CN" sz="1800" dirty="0">
                <a:latin typeface="宋体" pitchFamily="2" charset="-122"/>
              </a:rPr>
              <a:t>G[S]</a:t>
            </a:r>
            <a:r>
              <a:rPr lang="zh-CN" altLang="en-US" sz="1800" dirty="0">
                <a:latin typeface="宋体" pitchFamily="2" charset="-122"/>
              </a:rPr>
              <a:t>，</a:t>
            </a:r>
            <a:r>
              <a:rPr lang="en-US" altLang="zh-CN" sz="1800" dirty="0">
                <a:latin typeface="宋体" pitchFamily="2" charset="-122"/>
              </a:rPr>
              <a:t>S</a:t>
            </a:r>
            <a:r>
              <a:rPr lang="zh-CN" altLang="en-US" sz="1800" dirty="0">
                <a:latin typeface="宋体" pitchFamily="2" charset="-122"/>
              </a:rPr>
              <a:t>是开始符号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 sz="1800" dirty="0">
                <a:latin typeface="宋体" pitchFamily="2" charset="-122"/>
              </a:rPr>
              <a:t>	</a:t>
            </a:r>
            <a:endParaRPr lang="en-US" altLang="zh-CN" sz="1600" dirty="0">
              <a:latin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C02E-DC69-43EF-B772-72C136ECC799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34644"/>
            <a:ext cx="8042276" cy="1336956"/>
          </a:xfrm>
        </p:spPr>
        <p:txBody>
          <a:bodyPr/>
          <a:lstStyle/>
          <a:p>
            <a:r>
              <a:rPr lang="zh-CN" altLang="en-US" dirty="0" smtClean="0"/>
              <a:t>上下文无关文法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7404-2980-4CF6-BE4C-6EE28581AB09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4061" y="2208969"/>
            <a:ext cx="4889500" cy="2122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500" b="1" dirty="0">
                <a:latin typeface="+mn-ea"/>
                <a:ea typeface="+mn-ea"/>
                <a:cs typeface="Times New Roman" pitchFamily="18" charset="0"/>
              </a:rPr>
              <a:t>例：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 { id, +, *, (, ) }, {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}, 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)</a:t>
            </a:r>
          </a:p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 =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 → E + E ,     </a:t>
            </a:r>
          </a:p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	    E → E * E ,     </a:t>
            </a:r>
          </a:p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E →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,</a:t>
            </a:r>
          </a:p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E →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id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52313" y="2208969"/>
            <a:ext cx="2143125" cy="1928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→ (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→ id</a:t>
            </a:r>
          </a:p>
        </p:txBody>
      </p:sp>
      <p:sp>
        <p:nvSpPr>
          <p:cNvPr id="8" name="右箭头 7"/>
          <p:cNvSpPr/>
          <p:nvPr/>
        </p:nvSpPr>
        <p:spPr>
          <a:xfrm>
            <a:off x="5369000" y="3126351"/>
            <a:ext cx="777874" cy="28806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23191" y="4847656"/>
            <a:ext cx="4670164" cy="510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500" b="1" i="1" dirty="0" smtClean="0">
                <a:latin typeface="Times New Roman" pitchFamily="18" charset="0"/>
                <a:cs typeface="Times New Roman" pitchFamily="18" charset="0"/>
              </a:rPr>
              <a:t>E |</a:t>
            </a:r>
            <a:r>
              <a:rPr lang="en-US" altLang="zh-CN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500" i="1" dirty="0" smtClean="0">
                <a:latin typeface="Times New Roman" pitchFamily="18" charset="0"/>
                <a:cs typeface="Times New Roman" pitchFamily="18" charset="0"/>
              </a:rPr>
              <a:t>E |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5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| id          </a:t>
            </a:r>
            <a:endParaRPr lang="en-US" altLang="zh-CN" sz="25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     </a:t>
            </a:r>
          </a:p>
        </p:txBody>
      </p:sp>
      <p:sp>
        <p:nvSpPr>
          <p:cNvPr id="10" name="右箭头 9"/>
          <p:cNvSpPr/>
          <p:nvPr/>
        </p:nvSpPr>
        <p:spPr>
          <a:xfrm>
            <a:off x="1600200" y="4958856"/>
            <a:ext cx="777874" cy="28806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99074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推导</a:t>
            </a:r>
            <a:endParaRPr lang="zh-CN" alt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0842" y="1722437"/>
            <a:ext cx="8382000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直接</a:t>
            </a:r>
            <a:r>
              <a:rPr lang="zh-CN" altLang="en-US" dirty="0" smtClean="0">
                <a:solidFill>
                  <a:srgbClr val="0000CC"/>
                </a:solidFill>
              </a:rPr>
              <a:t>推出</a:t>
            </a:r>
            <a:r>
              <a:rPr lang="en-US" altLang="zh-CN" dirty="0">
                <a:solidFill>
                  <a:srgbClr val="0000CC"/>
                </a:solidFill>
              </a:rPr>
              <a:t>(directly derive) 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 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“”</a:t>
            </a:r>
          </a:p>
          <a:p>
            <a:pPr lvl="1"/>
            <a:r>
              <a:rPr lang="zh-CN" altLang="en-US" sz="2000" dirty="0">
                <a:latin typeface="宋体" pitchFamily="2" charset="-122"/>
              </a:rPr>
              <a:t>定义：</a:t>
            </a:r>
            <a:r>
              <a:rPr lang="en-US" altLang="zh-CN" sz="2000" dirty="0" err="1">
                <a:latin typeface="宋体" pitchFamily="2" charset="-122"/>
              </a:rPr>
              <a:t>α→β</a:t>
            </a:r>
            <a:r>
              <a:rPr lang="zh-CN" altLang="en-US" sz="2000" dirty="0">
                <a:latin typeface="宋体" pitchFamily="2" charset="-122"/>
              </a:rPr>
              <a:t>是文法</a:t>
            </a:r>
            <a:r>
              <a:rPr lang="en-US" altLang="zh-CN" sz="2000" dirty="0">
                <a:latin typeface="宋体" pitchFamily="2" charset="-122"/>
              </a:rPr>
              <a:t>G</a:t>
            </a:r>
            <a:r>
              <a:rPr lang="zh-CN" altLang="en-US" sz="2000" dirty="0">
                <a:latin typeface="宋体" pitchFamily="2" charset="-122"/>
              </a:rPr>
              <a:t>的产生式，若有</a:t>
            </a:r>
            <a:r>
              <a:rPr lang="en-US" altLang="zh-CN" sz="2000" dirty="0" err="1">
                <a:latin typeface="宋体" pitchFamily="2" charset="-122"/>
              </a:rPr>
              <a:t>v,w</a:t>
            </a:r>
            <a:r>
              <a:rPr lang="zh-CN" altLang="en-US" sz="2000" dirty="0">
                <a:latin typeface="宋体" pitchFamily="2" charset="-122"/>
              </a:rPr>
              <a:t>满足：</a:t>
            </a:r>
            <a:r>
              <a:rPr lang="en-US" altLang="zh-CN" sz="2000" dirty="0" smtClean="0">
                <a:latin typeface="宋体" pitchFamily="2" charset="-122"/>
              </a:rPr>
              <a:t>v=γα</a:t>
            </a:r>
            <a:r>
              <a:rPr lang="en-US" altLang="zh-CN" sz="2000" dirty="0" err="1" smtClean="0">
                <a:latin typeface="宋体" pitchFamily="2" charset="-122"/>
              </a:rPr>
              <a:t>δ,w</a:t>
            </a:r>
            <a:r>
              <a:rPr lang="en-US" altLang="zh-CN" sz="2000" dirty="0" smtClean="0">
                <a:latin typeface="宋体" pitchFamily="2" charset="-122"/>
              </a:rPr>
              <a:t>=γβδ</a:t>
            </a:r>
            <a:r>
              <a:rPr lang="en-US" altLang="zh-CN" sz="2000" dirty="0">
                <a:latin typeface="宋体" pitchFamily="2" charset="-122"/>
              </a:rPr>
              <a:t>, </a:t>
            </a:r>
            <a:r>
              <a:rPr lang="zh-CN" altLang="en-US" sz="2000" dirty="0">
                <a:latin typeface="宋体" pitchFamily="2" charset="-122"/>
              </a:rPr>
              <a:t>其中</a:t>
            </a:r>
            <a:r>
              <a:rPr lang="en-US" altLang="zh-CN" sz="2000" dirty="0" err="1">
                <a:latin typeface="宋体" pitchFamily="2" charset="-122"/>
              </a:rPr>
              <a:t>γ,δ</a:t>
            </a:r>
            <a:r>
              <a:rPr lang="en-US" altLang="zh-CN" sz="2000" dirty="0">
                <a:latin typeface="宋体" pitchFamily="2" charset="-122"/>
              </a:rPr>
              <a:t>∈</a:t>
            </a:r>
            <a:r>
              <a:rPr lang="zh-CN" altLang="en-US" sz="2000" dirty="0">
                <a:latin typeface="宋体" pitchFamily="2" charset="-122"/>
              </a:rPr>
              <a:t>（</a:t>
            </a:r>
            <a:r>
              <a:rPr lang="en-US" altLang="zh-CN" sz="2000" dirty="0">
                <a:latin typeface="宋体" pitchFamily="2" charset="-122"/>
              </a:rPr>
              <a:t>V</a:t>
            </a:r>
            <a:r>
              <a:rPr lang="en-US" altLang="zh-CN" sz="2000" baseline="-25000" dirty="0">
                <a:latin typeface="宋体" pitchFamily="2" charset="-122"/>
              </a:rPr>
              <a:t>T</a:t>
            </a:r>
            <a:r>
              <a:rPr lang="en-US" altLang="zh-CN" sz="2000" dirty="0">
                <a:latin typeface="宋体" pitchFamily="2" charset="-122"/>
              </a:rPr>
              <a:t>∪V</a:t>
            </a:r>
            <a:r>
              <a:rPr lang="en-US" altLang="zh-CN" sz="2000" baseline="-25000" dirty="0">
                <a:latin typeface="宋体" pitchFamily="2" charset="-122"/>
              </a:rPr>
              <a:t>N</a:t>
            </a:r>
            <a:r>
              <a:rPr lang="zh-CN" altLang="en-US" sz="2000" dirty="0">
                <a:latin typeface="宋体" pitchFamily="2" charset="-122"/>
              </a:rPr>
              <a:t>），则称</a:t>
            </a:r>
            <a:r>
              <a:rPr lang="en-US" altLang="zh-CN" sz="2000" dirty="0">
                <a:latin typeface="宋体" pitchFamily="2" charset="-122"/>
              </a:rPr>
              <a:t>v</a:t>
            </a:r>
            <a:r>
              <a:rPr lang="zh-CN" altLang="en-US" sz="2000" dirty="0">
                <a:latin typeface="宋体" pitchFamily="2" charset="-122"/>
              </a:rPr>
              <a:t>直接推出到</a:t>
            </a:r>
            <a:r>
              <a:rPr lang="en-US" altLang="zh-CN" sz="2000" dirty="0">
                <a:latin typeface="宋体" pitchFamily="2" charset="-122"/>
              </a:rPr>
              <a:t>w,</a:t>
            </a:r>
            <a:r>
              <a:rPr lang="zh-CN" altLang="zh-CN" sz="2000" dirty="0">
                <a:latin typeface="宋体" pitchFamily="2" charset="-122"/>
              </a:rPr>
              <a:t>记作</a:t>
            </a:r>
            <a:r>
              <a:rPr lang="zh-CN" altLang="en-US" sz="2000" dirty="0">
                <a:latin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</a:rPr>
              <a:t>v 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dirty="0">
                <a:latin typeface="宋体" pitchFamily="2" charset="-122"/>
              </a:rPr>
              <a:t> w</a:t>
            </a:r>
          </a:p>
          <a:p>
            <a:r>
              <a:rPr lang="zh-CN" altLang="en-US" dirty="0">
                <a:solidFill>
                  <a:srgbClr val="0000CC"/>
                </a:solidFill>
                <a:latin typeface="宋体" pitchFamily="2" charset="-122"/>
              </a:rPr>
              <a:t>推导</a:t>
            </a:r>
            <a:r>
              <a:rPr lang="zh-CN" altLang="en-US" dirty="0">
                <a:latin typeface="宋体" pitchFamily="2" charset="-122"/>
              </a:rPr>
              <a:t>：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若存在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v  w</a:t>
            </a:r>
            <a:r>
              <a:rPr lang="en-US" altLang="zh-CN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w</a:t>
            </a:r>
            <a:r>
              <a:rPr lang="en-US" altLang="zh-CN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... 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=w,(n&gt;0)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， 则称此序列为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到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w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的一个推导记为</a:t>
            </a:r>
          </a:p>
          <a:p>
            <a:pPr lvl="1"/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         ：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经过至少一步推导</a:t>
            </a:r>
          </a:p>
          <a:p>
            <a:pPr lvl="1"/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           ：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经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步或若干步</a:t>
            </a:r>
          </a:p>
          <a:p>
            <a:pPr lvl="1"/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推导每前进一步总是引用文法中的一个产生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式</a:t>
            </a:r>
            <a:endParaRPr lang="zh-CN" altLang="en-US" sz="2000" dirty="0">
              <a:latin typeface="Times New Roman" pitchFamily="18" charset="0"/>
              <a:sym typeface="Symbol" pitchFamily="18" charset="2"/>
            </a:endParaRPr>
          </a:p>
          <a:p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若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有            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则或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v=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，或</a:t>
            </a:r>
          </a:p>
        </p:txBody>
      </p:sp>
      <p:graphicFrame>
        <p:nvGraphicFramePr>
          <p:cNvPr id="17920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41034296"/>
              </p:ext>
            </p:extLst>
          </p:nvPr>
        </p:nvGraphicFramePr>
        <p:xfrm>
          <a:off x="1066800" y="4038600"/>
          <a:ext cx="8096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47" name="公式" r:id="rId3" imgW="444240" imgH="317160" progId="Equation.3">
                  <p:embed/>
                </p:oleObj>
              </mc:Choice>
              <mc:Fallback>
                <p:oleObj name="公式" r:id="rId3" imgW="444240" imgH="317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38600"/>
                        <a:ext cx="80962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0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8206699"/>
              </p:ext>
            </p:extLst>
          </p:nvPr>
        </p:nvGraphicFramePr>
        <p:xfrm>
          <a:off x="1066800" y="3663950"/>
          <a:ext cx="727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48" name="公式" r:id="rId5" imgW="444240" imgH="317160" progId="Equation.3">
                  <p:embed/>
                </p:oleObj>
              </mc:Choice>
              <mc:Fallback>
                <p:oleObj name="公式" r:id="rId5" imgW="444240" imgH="317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63950"/>
                        <a:ext cx="7270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D51F-4EE2-4573-8531-CC2449C4B102}" type="slidenum">
              <a:rPr lang="en-US" altLang="zh-CN" sz="1800" b="0"/>
              <a:pPr/>
              <a:t>28</a:t>
            </a:fld>
            <a:endParaRPr lang="en-US" altLang="zh-CN" sz="1800" b="0" dirty="0"/>
          </a:p>
        </p:txBody>
      </p:sp>
      <p:graphicFrame>
        <p:nvGraphicFramePr>
          <p:cNvPr id="1792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129913"/>
              </p:ext>
            </p:extLst>
          </p:nvPr>
        </p:nvGraphicFramePr>
        <p:xfrm>
          <a:off x="4495800" y="5050840"/>
          <a:ext cx="99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49" name="公式" r:id="rId7" imgW="444240" imgH="317160" progId="Equation.3">
                  <p:embed/>
                </p:oleObj>
              </mc:Choice>
              <mc:Fallback>
                <p:oleObj name="公式" r:id="rId7" imgW="444240" imgH="3171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050840"/>
                        <a:ext cx="990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87207"/>
              </p:ext>
            </p:extLst>
          </p:nvPr>
        </p:nvGraphicFramePr>
        <p:xfrm>
          <a:off x="1524000" y="5050840"/>
          <a:ext cx="871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50" name="公式" r:id="rId8" imgW="444240" imgH="317160" progId="Equation.3">
                  <p:embed/>
                </p:oleObj>
              </mc:Choice>
              <mc:Fallback>
                <p:oleObj name="公式" r:id="rId8" imgW="444240" imgH="3171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50840"/>
                        <a:ext cx="8715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句型与句子</a:t>
            </a:r>
            <a:endParaRPr lang="zh-CN" alt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40650" cy="452596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句型</a:t>
            </a:r>
          </a:p>
          <a:p>
            <a:pPr lvl="1">
              <a:buFontTx/>
              <a:buNone/>
            </a:pPr>
            <a:r>
              <a:rPr lang="zh-CN" altLang="en-US" sz="2000" dirty="0"/>
              <a:t>对文法</a:t>
            </a:r>
            <a:r>
              <a:rPr lang="en-US" altLang="zh-CN" sz="2000" dirty="0"/>
              <a:t>G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若          </a:t>
            </a:r>
            <a:r>
              <a:rPr lang="zh-CN" altLang="en-US" sz="2000" dirty="0"/>
              <a:t>，则称</a:t>
            </a:r>
            <a:r>
              <a:rPr lang="el-GR" altLang="zh-CN" sz="2000" dirty="0"/>
              <a:t>α</a:t>
            </a:r>
            <a:r>
              <a:rPr lang="zh-CN" altLang="en-US" sz="2000" dirty="0"/>
              <a:t>是文法</a:t>
            </a:r>
            <a:r>
              <a:rPr lang="en-US" altLang="zh-CN" sz="2000" dirty="0"/>
              <a:t>G</a:t>
            </a:r>
            <a:r>
              <a:rPr lang="zh-CN" altLang="en-US" sz="2000" dirty="0"/>
              <a:t>的句型。</a:t>
            </a:r>
          </a:p>
          <a:p>
            <a:r>
              <a:rPr lang="zh-CN" altLang="en-US" dirty="0">
                <a:solidFill>
                  <a:srgbClr val="0000CC"/>
                </a:solidFill>
              </a:rPr>
              <a:t>句子</a:t>
            </a:r>
          </a:p>
          <a:p>
            <a:pPr lvl="1">
              <a:buFontTx/>
              <a:buNone/>
            </a:pPr>
            <a:r>
              <a:rPr lang="zh-CN" altLang="en-US" sz="2000" dirty="0"/>
              <a:t>有文法</a:t>
            </a:r>
            <a:r>
              <a:rPr lang="en-US" altLang="zh-CN" sz="2000" dirty="0"/>
              <a:t>G</a:t>
            </a:r>
            <a:r>
              <a:rPr lang="zh-CN" altLang="en-US" sz="2000" dirty="0"/>
              <a:t>，若     </a:t>
            </a:r>
            <a:r>
              <a:rPr lang="zh-CN" altLang="en-US" sz="2000" dirty="0" smtClean="0"/>
              <a:t>      </a:t>
            </a:r>
            <a:r>
              <a:rPr lang="zh-CN" altLang="en-US" sz="2000" dirty="0"/>
              <a:t>，且</a:t>
            </a:r>
            <a:r>
              <a:rPr lang="el-GR" altLang="zh-CN" sz="2000" dirty="0"/>
              <a:t>α</a:t>
            </a:r>
            <a:r>
              <a:rPr lang="en-US" altLang="zh-CN" sz="2000" dirty="0">
                <a:latin typeface="宋体" pitchFamily="2" charset="-122"/>
              </a:rPr>
              <a:t>∈V</a:t>
            </a:r>
            <a:r>
              <a:rPr lang="en-US" altLang="zh-CN" sz="2000" baseline="-25000" dirty="0">
                <a:latin typeface="宋体" pitchFamily="2" charset="-122"/>
              </a:rPr>
              <a:t>T</a:t>
            </a:r>
            <a:r>
              <a:rPr lang="en-US" altLang="zh-CN" sz="2000" baseline="30000" dirty="0">
                <a:latin typeface="宋体" pitchFamily="2" charset="-122"/>
              </a:rPr>
              <a:t>*</a:t>
            </a:r>
            <a:r>
              <a:rPr lang="zh-CN" altLang="en-US" sz="2000" dirty="0"/>
              <a:t>，则称</a:t>
            </a:r>
            <a:r>
              <a:rPr lang="el-GR" altLang="zh-CN" sz="2000" dirty="0"/>
              <a:t>α</a:t>
            </a:r>
            <a:r>
              <a:rPr lang="zh-CN" altLang="en-US" sz="2000" dirty="0"/>
              <a:t>是文法</a:t>
            </a:r>
            <a:r>
              <a:rPr lang="en-US" altLang="zh-CN" sz="2000" dirty="0"/>
              <a:t>G</a:t>
            </a:r>
            <a:r>
              <a:rPr lang="zh-CN" altLang="en-US" sz="2000" dirty="0"/>
              <a:t>的句子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buFontTx/>
              <a:buNone/>
            </a:pPr>
            <a:r>
              <a:rPr lang="zh-CN" altLang="en-US" sz="2000" dirty="0">
                <a:latin typeface="宋体" pitchFamily="2" charset="-122"/>
              </a:rPr>
              <a:t>	</a:t>
            </a:r>
            <a:r>
              <a:rPr lang="zh-CN" altLang="en-US" sz="1400" dirty="0">
                <a:latin typeface="宋体" pitchFamily="2" charset="-122"/>
              </a:rPr>
              <a:t>例：</a:t>
            </a:r>
            <a:r>
              <a:rPr lang="en-US" altLang="zh-CN" sz="1400" dirty="0"/>
              <a:t>G</a:t>
            </a:r>
            <a:r>
              <a:rPr lang="zh-CN" altLang="en-US" sz="1400" dirty="0"/>
              <a:t>： </a:t>
            </a:r>
            <a:r>
              <a:rPr lang="en-US" altLang="zh-CN" sz="1400" dirty="0"/>
              <a:t>S→0S1</a:t>
            </a:r>
            <a:r>
              <a:rPr lang="zh-CN" altLang="en-US" sz="1400" dirty="0"/>
              <a:t>， </a:t>
            </a:r>
            <a:r>
              <a:rPr lang="en-US" altLang="zh-CN" sz="1400" dirty="0"/>
              <a:t>S→01</a:t>
            </a:r>
          </a:p>
          <a:p>
            <a:pPr>
              <a:buFontTx/>
              <a:buNone/>
            </a:pPr>
            <a:r>
              <a:rPr lang="en-US" altLang="zh-CN" sz="1600" dirty="0"/>
              <a:t>		S </a:t>
            </a:r>
            <a:r>
              <a:rPr lang="en-US" altLang="zh-CN" sz="1600" dirty="0">
                <a:sym typeface="Symbol" pitchFamily="18" charset="2"/>
              </a:rPr>
              <a:t>0S1 00S11 000S111 00001111</a:t>
            </a:r>
          </a:p>
          <a:p>
            <a:pPr>
              <a:buFontTx/>
              <a:buNone/>
            </a:pPr>
            <a:r>
              <a:rPr lang="en-US" altLang="zh-CN" sz="1600" dirty="0"/>
              <a:t>		G</a:t>
            </a:r>
            <a:r>
              <a:rPr lang="zh-CN" altLang="en-US" sz="1600" dirty="0"/>
              <a:t>的句型：</a:t>
            </a:r>
            <a:r>
              <a:rPr lang="en-US" altLang="zh-CN" sz="1600" dirty="0"/>
              <a:t>S,</a:t>
            </a:r>
            <a:r>
              <a:rPr lang="en-US" altLang="zh-CN" sz="1600" dirty="0">
                <a:sym typeface="Symbol" pitchFamily="18" charset="2"/>
              </a:rPr>
              <a:t>0S1 ,00S11 ,000S111,00001111</a:t>
            </a:r>
          </a:p>
          <a:p>
            <a:pPr>
              <a:buFontTx/>
              <a:buNone/>
            </a:pPr>
            <a:r>
              <a:rPr lang="en-US" altLang="zh-CN" sz="1600" dirty="0"/>
              <a:t>		G</a:t>
            </a:r>
            <a:r>
              <a:rPr lang="zh-CN" altLang="en-US" sz="1600" dirty="0"/>
              <a:t>的句子：</a:t>
            </a:r>
            <a:r>
              <a:rPr lang="en-US" altLang="zh-CN" sz="1600" dirty="0">
                <a:sym typeface="Symbol" pitchFamily="18" charset="2"/>
              </a:rPr>
              <a:t>00001111, </a:t>
            </a:r>
            <a:r>
              <a:rPr lang="en-US" altLang="zh-CN" sz="1600" dirty="0"/>
              <a:t>01</a:t>
            </a:r>
            <a:endParaRPr lang="en-US" altLang="zh-CN" dirty="0"/>
          </a:p>
          <a:p>
            <a:r>
              <a:rPr lang="zh-CN" altLang="en-US" sz="2000" dirty="0"/>
              <a:t>由文法</a:t>
            </a:r>
            <a:r>
              <a:rPr lang="en-US" altLang="zh-CN" sz="2000" dirty="0"/>
              <a:t>G</a:t>
            </a:r>
            <a:r>
              <a:rPr lang="zh-CN" altLang="en-US" sz="2000" dirty="0"/>
              <a:t>生成的</a:t>
            </a:r>
            <a:r>
              <a:rPr lang="zh-CN" altLang="en-US" sz="2000" dirty="0">
                <a:solidFill>
                  <a:schemeClr val="tx1"/>
                </a:solidFill>
              </a:rPr>
              <a:t>语言</a:t>
            </a:r>
            <a:r>
              <a:rPr lang="zh-CN" altLang="en-US" sz="2000" dirty="0"/>
              <a:t>记为</a:t>
            </a:r>
            <a:r>
              <a:rPr lang="en-US" altLang="zh-CN" sz="2000" dirty="0"/>
              <a:t>L(G),</a:t>
            </a:r>
            <a:r>
              <a:rPr lang="zh-CN" altLang="en-US" sz="2000" dirty="0"/>
              <a:t>它是文法</a:t>
            </a:r>
            <a:r>
              <a:rPr lang="en-US" altLang="zh-CN" sz="2000" dirty="0"/>
              <a:t>G</a:t>
            </a:r>
            <a:r>
              <a:rPr lang="zh-CN" altLang="en-US" sz="2000" dirty="0"/>
              <a:t>的一切句子的集合</a:t>
            </a:r>
            <a:r>
              <a:rPr lang="en-US" altLang="zh-CN" sz="2000" dirty="0"/>
              <a:t>: </a:t>
            </a:r>
          </a:p>
          <a:p>
            <a:pPr lvl="1"/>
            <a:endParaRPr lang="en-US" altLang="zh-CN" sz="1400" dirty="0"/>
          </a:p>
          <a:p>
            <a:pPr>
              <a:buFontTx/>
              <a:buNone/>
            </a:pPr>
            <a:endParaRPr lang="en-US" altLang="zh-CN" dirty="0"/>
          </a:p>
        </p:txBody>
      </p:sp>
      <p:graphicFrame>
        <p:nvGraphicFramePr>
          <p:cNvPr id="18432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35571497"/>
              </p:ext>
            </p:extLst>
          </p:nvPr>
        </p:nvGraphicFramePr>
        <p:xfrm>
          <a:off x="2386013" y="1911350"/>
          <a:ext cx="7826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8" name="公式" r:id="rId4" imgW="431640" imgH="279360" progId="Equation.3">
                  <p:embed/>
                </p:oleObj>
              </mc:Choice>
              <mc:Fallback>
                <p:oleObj name="公式" r:id="rId4" imgW="43164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1911350"/>
                        <a:ext cx="782637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1" name="Object 1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10316244"/>
              </p:ext>
            </p:extLst>
          </p:nvPr>
        </p:nvGraphicFramePr>
        <p:xfrm>
          <a:off x="2463800" y="2924175"/>
          <a:ext cx="7048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9" name="公式" r:id="rId6" imgW="431640" imgH="279360" progId="Equation.3">
                  <p:embed/>
                </p:oleObj>
              </mc:Choice>
              <mc:Fallback>
                <p:oleObj name="公式" r:id="rId6" imgW="431640" imgH="2793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924175"/>
                        <a:ext cx="70485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6835-7522-49BE-B138-01CA06F628BF}" type="slidenum">
              <a:rPr lang="en-US" altLang="zh-CN" sz="1800"/>
              <a:pPr/>
              <a:t>29</a:t>
            </a:fld>
            <a:endParaRPr lang="en-US" altLang="zh-CN" sz="1800" dirty="0"/>
          </a:p>
        </p:txBody>
      </p:sp>
      <p:graphicFrame>
        <p:nvGraphicFramePr>
          <p:cNvPr id="184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506737"/>
              </p:ext>
            </p:extLst>
          </p:nvPr>
        </p:nvGraphicFramePr>
        <p:xfrm>
          <a:off x="2286000" y="5885815"/>
          <a:ext cx="31130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0" name="公式" r:id="rId8" imgW="1815840" imgH="304560" progId="Equation.3">
                  <p:embed/>
                </p:oleObj>
              </mc:Choice>
              <mc:Fallback>
                <p:oleObj name="公式" r:id="rId8" imgW="1815840" imgH="304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885815"/>
                        <a:ext cx="311308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688400"/>
            <a:ext cx="8042276" cy="4343400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程序语言的定义</a:t>
            </a:r>
          </a:p>
          <a:p>
            <a:r>
              <a:rPr lang="en-US" altLang="zh-CN" dirty="0"/>
              <a:t>2.2 </a:t>
            </a:r>
            <a:r>
              <a:rPr lang="zh-CN" altLang="en-US" dirty="0"/>
              <a:t>高级语言的一般特性</a:t>
            </a:r>
          </a:p>
          <a:p>
            <a:r>
              <a:rPr lang="en-US" altLang="zh-CN" dirty="0"/>
              <a:t>2.3 </a:t>
            </a:r>
            <a:r>
              <a:rPr lang="zh-CN" altLang="en-US" dirty="0"/>
              <a:t>程序语言</a:t>
            </a:r>
            <a:r>
              <a:rPr lang="zh-CN" altLang="en-US" dirty="0" smtClean="0"/>
              <a:t>的文法</a:t>
            </a:r>
            <a:r>
              <a:rPr lang="zh-CN" altLang="en-US" dirty="0"/>
              <a:t>描述</a:t>
            </a:r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12CE-71BB-4C31-96D8-C2AFA5B2B2DE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句型与句子</a:t>
            </a:r>
            <a:endParaRPr lang="zh-CN" alt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272462" cy="4267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例：文法</a:t>
            </a:r>
            <a:r>
              <a:rPr lang="en-US" altLang="zh-CN" sz="2800" dirty="0"/>
              <a:t>G:  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dirty="0"/>
              <a:t>AB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dirty="0" err="1"/>
              <a:t>aA|a</a:t>
            </a:r>
            <a:r>
              <a:rPr lang="zh-CN" altLang="en-US" sz="2800" dirty="0"/>
              <a:t>，</a:t>
            </a:r>
            <a:r>
              <a:rPr lang="en-US" altLang="zh-CN" sz="2800" b="1" dirty="0" err="1"/>
              <a:t>B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→b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B|b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从开始符号出发，可以推出如下句子：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所以，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最左推导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：任何一步推导，都对右部最左非终结符进行替换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最右推导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：任何一步推导，都对右部最右非终结符进行替换		</a:t>
            </a:r>
          </a:p>
        </p:txBody>
      </p:sp>
      <p:graphicFrame>
        <p:nvGraphicFramePr>
          <p:cNvPr id="1597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49500" y="2408238"/>
          <a:ext cx="1306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89" name="公式" r:id="rId4" imgW="901440" imgH="279360" progId="Equation.3">
                  <p:embed/>
                </p:oleObj>
              </mc:Choice>
              <mc:Fallback>
                <p:oleObj name="公式" r:id="rId4" imgW="90144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408238"/>
                        <a:ext cx="1306513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68538" y="2732088"/>
          <a:ext cx="2527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90" name="公式" r:id="rId6" imgW="1917360" imgH="279360" progId="Equation.3">
                  <p:embed/>
                </p:oleObj>
              </mc:Choice>
              <mc:Fallback>
                <p:oleObj name="公式" r:id="rId6" imgW="1917360" imgH="279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732088"/>
                        <a:ext cx="2527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FB8E-1516-4718-BF27-20981A2D9899}" type="slidenum">
              <a:rPr lang="en-US" altLang="zh-CN" sz="1800"/>
              <a:pPr/>
              <a:t>30</a:t>
            </a:fld>
            <a:endParaRPr lang="en-US" altLang="zh-CN" sz="1800" dirty="0"/>
          </a:p>
        </p:txBody>
      </p:sp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2133600" y="3429000"/>
          <a:ext cx="27670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91" name="公式" r:id="rId8" imgW="1828800" imgH="279360" progId="Equation.3">
                  <p:embed/>
                </p:oleObj>
              </mc:Choice>
              <mc:Fallback>
                <p:oleObj name="公式" r:id="rId8" imgW="1828800" imgH="2793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2767013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2590800" y="4572000"/>
          <a:ext cx="21193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92" name="公式" r:id="rId10" imgW="1447560" imgH="228600" progId="Equation.3">
                  <p:embed/>
                </p:oleObj>
              </mc:Choice>
              <mc:Fallback>
                <p:oleObj name="公式" r:id="rId10" imgW="144756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2119313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2133600" y="3810000"/>
          <a:ext cx="29400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93" name="公式" r:id="rId12" imgW="1942920" imgH="279360" progId="Equation.3">
                  <p:embed/>
                </p:oleObj>
              </mc:Choice>
              <mc:Fallback>
                <p:oleObj name="公式" r:id="rId12" imgW="1942920" imgH="2793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10000"/>
                        <a:ext cx="294005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252914" y="2143807"/>
            <a:ext cx="4806950" cy="3225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3333CC"/>
              </a:buClr>
              <a:buNone/>
              <a:defRPr/>
            </a:pPr>
            <a:r>
              <a:rPr lang="en-US" altLang="zh-CN" sz="1600" b="1" dirty="0">
                <a:latin typeface="+mn-ea"/>
                <a:cs typeface="Times New Roman" pitchFamily="18" charset="0"/>
                <a:sym typeface="Symbol" pitchFamily="18" charset="2"/>
              </a:rPr>
              <a:t>	</a:t>
            </a:r>
            <a:r>
              <a:rPr kumimoji="1" lang="zh-CN" altLang="en-US" sz="1600" b="1" dirty="0">
                <a:latin typeface="+mn-ea"/>
                <a:cs typeface="Times New Roman" pitchFamily="18" charset="0"/>
                <a:sym typeface="Symbol" pitchFamily="18" charset="2"/>
              </a:rPr>
              <a:t> 名词短语 动词短语</a:t>
            </a:r>
            <a:endParaRPr kumimoji="1" lang="en-US" altLang="zh-CN" sz="1600" b="1" dirty="0">
              <a:latin typeface="+mn-ea"/>
              <a:cs typeface="Times New Roman" pitchFamily="18" charset="0"/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3333CC"/>
              </a:buClr>
              <a:buNone/>
              <a:defRPr/>
            </a:pPr>
            <a:r>
              <a:rPr lang="en-US" altLang="zh-CN" sz="1600" b="1" dirty="0">
                <a:latin typeface="+mn-ea"/>
                <a:cs typeface="Times New Roman" pitchFamily="18" charset="0"/>
                <a:sym typeface="Symbol" pitchFamily="18" charset="2"/>
              </a:rPr>
              <a:t>	</a:t>
            </a:r>
            <a:r>
              <a:rPr kumimoji="1" lang="zh-CN" altLang="en-US" sz="1600" b="1" dirty="0">
                <a:latin typeface="+mn-ea"/>
                <a:sym typeface="Symbol" pitchFamily="18" charset="2"/>
              </a:rPr>
              <a:t> 形容词 名词短语 </a:t>
            </a:r>
            <a:r>
              <a:rPr kumimoji="1" lang="en-US" altLang="zh-CN" sz="1600" b="1" dirty="0">
                <a:latin typeface="+mn-ea"/>
                <a:sym typeface="Symbol" pitchFamily="18" charset="2"/>
              </a:rPr>
              <a:t>&lt;</a:t>
            </a:r>
            <a:r>
              <a:rPr kumimoji="1" lang="zh-CN" altLang="en-US" sz="1600" b="1" dirty="0">
                <a:latin typeface="+mn-ea"/>
                <a:sym typeface="Symbol" pitchFamily="18" charset="2"/>
              </a:rPr>
              <a:t>动词短语</a:t>
            </a:r>
            <a:endParaRPr kumimoji="1" lang="en-US" altLang="zh-CN" sz="1600" b="1" dirty="0">
              <a:latin typeface="+mn-ea"/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3333CC"/>
              </a:buClr>
              <a:buNone/>
              <a:defRPr/>
            </a:pPr>
            <a:r>
              <a:rPr lang="en-US" altLang="zh-CN" sz="1600" b="1" dirty="0">
                <a:latin typeface="+mn-ea"/>
                <a:cs typeface="楷体_GB2312"/>
                <a:sym typeface="Symbol" pitchFamily="18" charset="2"/>
              </a:rPr>
              <a:t>	</a:t>
            </a:r>
            <a:r>
              <a:rPr kumimoji="1" lang="zh-CN" altLang="en-US" sz="1600" b="1" i="1" dirty="0"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1600" b="1" i="1" dirty="0">
                <a:cs typeface="Times New Roman" pitchFamily="18" charset="0"/>
                <a:sym typeface="Symbol" pitchFamily="18" charset="2"/>
              </a:rPr>
              <a:t>little </a:t>
            </a:r>
            <a:r>
              <a:rPr kumimoji="1" lang="zh-CN" altLang="en-US" sz="1600" b="1" dirty="0">
                <a:latin typeface="+mn-ea"/>
                <a:sym typeface="Symbol" pitchFamily="18" charset="2"/>
              </a:rPr>
              <a:t>名词短语 </a:t>
            </a:r>
            <a:r>
              <a:rPr kumimoji="1" lang="en-US" altLang="zh-CN" sz="1600" b="1" dirty="0">
                <a:latin typeface="+mn-ea"/>
                <a:sym typeface="Symbol" pitchFamily="18" charset="2"/>
              </a:rPr>
              <a:t>&lt;</a:t>
            </a:r>
            <a:r>
              <a:rPr kumimoji="1" lang="zh-CN" altLang="en-US" sz="1600" b="1" dirty="0">
                <a:latin typeface="+mn-ea"/>
                <a:sym typeface="Symbol" pitchFamily="18" charset="2"/>
              </a:rPr>
              <a:t>动词短语</a:t>
            </a:r>
            <a:endParaRPr kumimoji="1" lang="en-US" altLang="zh-CN" sz="1600" b="1" dirty="0">
              <a:latin typeface="+mn-ea"/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3333CC"/>
              </a:buClr>
              <a:buNone/>
              <a:defRPr/>
            </a:pPr>
            <a:r>
              <a:rPr lang="en-US" altLang="zh-CN" sz="1600" b="1" dirty="0">
                <a:latin typeface="+mn-ea"/>
                <a:cs typeface="楷体_GB2312"/>
                <a:sym typeface="Symbol" pitchFamily="18" charset="2"/>
              </a:rPr>
              <a:t>	</a:t>
            </a:r>
            <a:r>
              <a:rPr kumimoji="1" lang="zh-CN" altLang="en-US" sz="1600" b="1" dirty="0">
                <a:latin typeface="+mn-ea"/>
                <a:sym typeface="Symbol" pitchFamily="18" charset="2"/>
              </a:rPr>
              <a:t> </a:t>
            </a:r>
            <a:r>
              <a:rPr kumimoji="1" lang="en-US" altLang="zh-CN" sz="1600" b="1" i="1" dirty="0">
                <a:cs typeface="Times New Roman" pitchFamily="18" charset="0"/>
                <a:sym typeface="Symbol" pitchFamily="18" charset="2"/>
              </a:rPr>
              <a:t>little</a:t>
            </a:r>
            <a:r>
              <a:rPr kumimoji="1" lang="zh-CN" altLang="en-US" sz="1600" b="1" i="1" dirty="0"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1600" b="1" dirty="0">
                <a:latin typeface="+mn-ea"/>
                <a:sym typeface="Symbol" pitchFamily="18" charset="2"/>
              </a:rPr>
              <a:t>名词 </a:t>
            </a:r>
            <a:r>
              <a:rPr kumimoji="1" lang="en-US" altLang="zh-CN" sz="1600" b="1" dirty="0">
                <a:latin typeface="+mn-ea"/>
                <a:sym typeface="Symbol" pitchFamily="18" charset="2"/>
              </a:rPr>
              <a:t>&lt;</a:t>
            </a:r>
            <a:r>
              <a:rPr kumimoji="1" lang="zh-CN" altLang="en-US" sz="1600" b="1" dirty="0">
                <a:latin typeface="+mn-ea"/>
                <a:sym typeface="Symbol" pitchFamily="18" charset="2"/>
              </a:rPr>
              <a:t>动词短语</a:t>
            </a:r>
            <a:endParaRPr kumimoji="1" lang="en-US" altLang="zh-CN" sz="1600" b="1" dirty="0">
              <a:latin typeface="+mn-ea"/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3333CC"/>
              </a:buClr>
              <a:buNone/>
              <a:defRPr/>
            </a:pPr>
            <a:r>
              <a:rPr lang="en-US" altLang="zh-CN" sz="1600" b="1" dirty="0">
                <a:latin typeface="+mn-ea"/>
                <a:cs typeface="楷体_GB2312"/>
                <a:sym typeface="Symbol" pitchFamily="18" charset="2"/>
              </a:rPr>
              <a:t>	</a:t>
            </a:r>
            <a:r>
              <a:rPr kumimoji="1" lang="zh-CN" altLang="en-US" sz="1600" b="1" dirty="0">
                <a:latin typeface="+mn-ea"/>
                <a:sym typeface="Symbol" pitchFamily="18" charset="2"/>
              </a:rPr>
              <a:t> </a:t>
            </a:r>
            <a:r>
              <a:rPr kumimoji="1" lang="en-US" altLang="zh-CN" sz="1600" b="1" i="1" dirty="0">
                <a:cs typeface="Times New Roman" pitchFamily="18" charset="0"/>
                <a:sym typeface="Symbol" pitchFamily="18" charset="2"/>
              </a:rPr>
              <a:t>little boy </a:t>
            </a:r>
            <a:r>
              <a:rPr kumimoji="1" lang="en-US" altLang="zh-CN" sz="1600" b="1" dirty="0">
                <a:latin typeface="+mn-ea"/>
                <a:sym typeface="Symbol" pitchFamily="18" charset="2"/>
              </a:rPr>
              <a:t>&lt;</a:t>
            </a:r>
            <a:r>
              <a:rPr kumimoji="1" lang="zh-CN" altLang="en-US" sz="1600" b="1" dirty="0">
                <a:latin typeface="+mn-ea"/>
                <a:sym typeface="Symbol" pitchFamily="18" charset="2"/>
              </a:rPr>
              <a:t>动词短语</a:t>
            </a:r>
            <a:endParaRPr kumimoji="1" lang="en-US" altLang="zh-CN" sz="1600" b="1" dirty="0">
              <a:latin typeface="+mn-ea"/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3333CC"/>
              </a:buClr>
              <a:buNone/>
              <a:defRPr/>
            </a:pPr>
            <a:r>
              <a:rPr lang="en-US" altLang="zh-CN" sz="1600" b="1" dirty="0">
                <a:latin typeface="+mn-ea"/>
                <a:cs typeface="楷体_GB2312"/>
                <a:sym typeface="Symbol" pitchFamily="18" charset="2"/>
              </a:rPr>
              <a:t>	</a:t>
            </a:r>
            <a:r>
              <a:rPr kumimoji="1" lang="zh-CN" altLang="en-US" sz="1600" b="1" dirty="0">
                <a:latin typeface="+mn-ea"/>
                <a:sym typeface="Symbol" pitchFamily="18" charset="2"/>
              </a:rPr>
              <a:t> </a:t>
            </a:r>
            <a:r>
              <a:rPr kumimoji="1" lang="en-US" altLang="zh-CN" sz="1600" b="1" i="1" dirty="0">
                <a:cs typeface="Times New Roman" pitchFamily="18" charset="0"/>
                <a:sym typeface="Symbol" pitchFamily="18" charset="2"/>
              </a:rPr>
              <a:t>little boy </a:t>
            </a:r>
            <a:r>
              <a:rPr kumimoji="1" lang="zh-CN" altLang="en-US" sz="1600" b="1" dirty="0">
                <a:latin typeface="+mn-ea"/>
                <a:sym typeface="Symbol" pitchFamily="18" charset="2"/>
              </a:rPr>
              <a:t>动词名词短语 </a:t>
            </a:r>
            <a:endParaRPr kumimoji="1" lang="en-US" altLang="zh-CN" sz="1600" b="1" dirty="0">
              <a:latin typeface="+mn-ea"/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3333CC"/>
              </a:buClr>
              <a:buNone/>
              <a:defRPr/>
            </a:pPr>
            <a:r>
              <a:rPr lang="en-US" altLang="zh-CN" sz="1600" b="1" dirty="0">
                <a:latin typeface="+mn-ea"/>
                <a:cs typeface="楷体_GB2312"/>
                <a:sym typeface="Symbol" pitchFamily="18" charset="2"/>
              </a:rPr>
              <a:t>	</a:t>
            </a:r>
            <a:r>
              <a:rPr kumimoji="1" lang="zh-CN" altLang="en-US" sz="1600" b="1" dirty="0">
                <a:latin typeface="+mn-ea"/>
                <a:sym typeface="Symbol" pitchFamily="18" charset="2"/>
              </a:rPr>
              <a:t> </a:t>
            </a:r>
            <a:r>
              <a:rPr kumimoji="1" lang="en-US" altLang="zh-CN" sz="1600" b="1" i="1" dirty="0">
                <a:cs typeface="Times New Roman" pitchFamily="18" charset="0"/>
                <a:sym typeface="Symbol" pitchFamily="18" charset="2"/>
              </a:rPr>
              <a:t>little boy eats </a:t>
            </a:r>
            <a:r>
              <a:rPr kumimoji="1" lang="zh-CN" altLang="en-US" sz="1600" b="1" dirty="0">
                <a:latin typeface="+mn-ea"/>
                <a:sym typeface="Symbol" pitchFamily="18" charset="2"/>
              </a:rPr>
              <a:t>名词短语 </a:t>
            </a:r>
            <a:endParaRPr kumimoji="1" lang="en-US" altLang="zh-CN" sz="1600" b="1" dirty="0">
              <a:latin typeface="+mn-ea"/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3333CC"/>
              </a:buClr>
              <a:buNone/>
              <a:defRPr/>
            </a:pPr>
            <a:r>
              <a:rPr lang="en-US" altLang="zh-CN" sz="1600" b="1" dirty="0">
                <a:latin typeface="+mn-ea"/>
                <a:cs typeface="楷体_GB2312"/>
                <a:sym typeface="Symbol" pitchFamily="18" charset="2"/>
              </a:rPr>
              <a:t>	</a:t>
            </a:r>
            <a:r>
              <a:rPr kumimoji="1" lang="zh-CN" altLang="en-US" sz="1600" b="1" dirty="0">
                <a:latin typeface="+mn-ea"/>
                <a:sym typeface="Symbol" pitchFamily="18" charset="2"/>
              </a:rPr>
              <a:t> </a:t>
            </a:r>
            <a:r>
              <a:rPr kumimoji="1" lang="en-US" altLang="zh-CN" sz="1600" b="1" i="1" dirty="0">
                <a:cs typeface="Times New Roman" pitchFamily="18" charset="0"/>
                <a:sym typeface="Symbol" pitchFamily="18" charset="2"/>
              </a:rPr>
              <a:t>little</a:t>
            </a:r>
            <a:r>
              <a:rPr kumimoji="1" lang="zh-CN" altLang="en-US" sz="1600" b="1" i="1" dirty="0"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1600" b="1" i="1" dirty="0">
                <a:cs typeface="Times New Roman" pitchFamily="18" charset="0"/>
                <a:sym typeface="Symbol" pitchFamily="18" charset="2"/>
              </a:rPr>
              <a:t>boy eats </a:t>
            </a:r>
            <a:r>
              <a:rPr kumimoji="1" lang="zh-CN" altLang="en-US" sz="1600" b="1" dirty="0">
                <a:latin typeface="+mn-ea"/>
                <a:sym typeface="Symbol" pitchFamily="18" charset="2"/>
              </a:rPr>
              <a:t>名词  </a:t>
            </a:r>
            <a:endParaRPr kumimoji="1" lang="en-US" altLang="zh-CN" sz="1600" b="1" dirty="0">
              <a:latin typeface="+mn-ea"/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3333CC"/>
              </a:buClr>
              <a:buNone/>
              <a:defRPr/>
            </a:pPr>
            <a:r>
              <a:rPr lang="en-US" altLang="zh-CN" sz="1600" b="1" dirty="0">
                <a:latin typeface="+mn-ea"/>
                <a:cs typeface="楷体_GB2312"/>
                <a:sym typeface="Symbol" pitchFamily="18" charset="2"/>
              </a:rPr>
              <a:t>	</a:t>
            </a:r>
            <a:r>
              <a:rPr kumimoji="1" lang="zh-CN" altLang="en-US" sz="1600" b="1" dirty="0">
                <a:latin typeface="+mn-ea"/>
                <a:sym typeface="Symbol" pitchFamily="18" charset="2"/>
              </a:rPr>
              <a:t> </a:t>
            </a:r>
            <a:r>
              <a:rPr kumimoji="1" lang="en-US" altLang="zh-CN" sz="1600" b="1" i="1" dirty="0">
                <a:cs typeface="Times New Roman" pitchFamily="18" charset="0"/>
                <a:sym typeface="Symbol" pitchFamily="18" charset="2"/>
              </a:rPr>
              <a:t>little</a:t>
            </a:r>
            <a:r>
              <a:rPr kumimoji="1" lang="zh-CN" altLang="en-US" sz="1600" b="1" i="1" dirty="0"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1600" b="1" i="1" dirty="0">
                <a:cs typeface="Times New Roman" pitchFamily="18" charset="0"/>
                <a:sym typeface="Symbol" pitchFamily="18" charset="2"/>
              </a:rPr>
              <a:t>boy eats apple</a:t>
            </a:r>
            <a:r>
              <a:rPr kumimoji="1" lang="zh-CN" altLang="en-US" sz="1600" b="1" i="1" dirty="0">
                <a:cs typeface="Times New Roman" pitchFamily="18" charset="0"/>
                <a:sym typeface="Symbol" pitchFamily="18" charset="2"/>
              </a:rPr>
              <a:t> </a:t>
            </a:r>
            <a:endParaRPr kumimoji="1" lang="en-US" altLang="zh-CN" sz="1600" b="1" i="1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5067" name="Rectangle 7"/>
          <p:cNvSpPr>
            <a:spLocks noChangeArrowheads="1"/>
          </p:cNvSpPr>
          <p:nvPr/>
        </p:nvSpPr>
        <p:spPr bwMode="auto">
          <a:xfrm>
            <a:off x="4252914" y="3513138"/>
            <a:ext cx="936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推导</a:t>
            </a:r>
          </a:p>
        </p:txBody>
      </p:sp>
      <p:sp>
        <p:nvSpPr>
          <p:cNvPr id="63492" name="Rectangle 10"/>
          <p:cNvSpPr>
            <a:spLocks noChangeArrowheads="1"/>
          </p:cNvSpPr>
          <p:nvPr/>
        </p:nvSpPr>
        <p:spPr bwMode="auto">
          <a:xfrm>
            <a:off x="9201150" y="4005263"/>
            <a:ext cx="187166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endParaRPr lang="en-US" altLang="zh-CN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zh-CN" altLang="en-US" b="1">
              <a:solidFill>
                <a:schemeClr val="folHlink"/>
              </a:solidFill>
              <a:latin typeface="楷体_GB2312"/>
            </a:endParaRPr>
          </a:p>
        </p:txBody>
      </p:sp>
      <p:sp>
        <p:nvSpPr>
          <p:cNvPr id="56326" name="矩形 1"/>
          <p:cNvSpPr>
            <a:spLocks noChangeArrowheads="1"/>
          </p:cNvSpPr>
          <p:nvPr/>
        </p:nvSpPr>
        <p:spPr bwMode="auto">
          <a:xfrm>
            <a:off x="7956551" y="3516313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归约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42875" y="2205039"/>
            <a:ext cx="3843338" cy="2646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/>
          <a:p>
            <a:pPr marL="0" lvl="1" algn="l">
              <a:spcBef>
                <a:spcPts val="600"/>
              </a:spcBef>
              <a:defRPr/>
            </a:pP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文法：</a:t>
            </a:r>
            <a:endParaRPr kumimoji="1" lang="en-US" altLang="zh-CN" sz="1400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 algn="l">
              <a:spcBef>
                <a:spcPts val="600"/>
              </a:spcBef>
              <a:buFont typeface="+mj-ea"/>
              <a:buAutoNum type="circleNumDbPlain"/>
              <a:defRPr/>
            </a:pP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句子  名词短语 动词短语</a:t>
            </a:r>
            <a:endParaRPr kumimoji="1" lang="en-US" altLang="zh-CN" sz="1400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 algn="l">
              <a:spcBef>
                <a:spcPts val="600"/>
              </a:spcBef>
              <a:buFont typeface="+mj-ea"/>
              <a:buAutoNum type="circleNumDbPlain"/>
              <a:defRPr/>
            </a:pP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名词短语  形容词 名词短语</a:t>
            </a:r>
            <a:endParaRPr kumimoji="1" lang="en-US" altLang="zh-CN" sz="1400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 algn="l">
              <a:spcBef>
                <a:spcPts val="600"/>
              </a:spcBef>
              <a:buFont typeface="+mj-ea"/>
              <a:buAutoNum type="circleNumDbPlain"/>
              <a:defRPr/>
            </a:pP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名词短语  名词                  </a:t>
            </a:r>
            <a:endParaRPr kumimoji="1" lang="en-US" altLang="zh-CN" sz="1400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 algn="l">
              <a:spcBef>
                <a:spcPts val="600"/>
              </a:spcBef>
              <a:buFont typeface="+mj-ea"/>
              <a:buAutoNum type="circleNumDbPlain"/>
              <a:defRPr/>
            </a:pP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动词短语  动词 名词短语</a:t>
            </a:r>
            <a:endParaRPr kumimoji="1" lang="en-US" altLang="zh-CN" sz="1400" dirty="0">
              <a:solidFill>
                <a:srgbClr val="000000"/>
              </a:solidFill>
              <a:latin typeface="+mn-ea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 algn="l">
              <a:spcBef>
                <a:spcPts val="600"/>
              </a:spcBef>
              <a:buFont typeface="+mj-ea"/>
              <a:buAutoNum type="circleNumDbPlain"/>
              <a:defRPr/>
            </a:pPr>
            <a:r>
              <a:rPr kumimoji="1" lang="en-US" altLang="zh-CN" sz="14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</a:t>
            </a: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形容词  </a:t>
            </a:r>
            <a:r>
              <a:rPr kumimoji="1" lang="en-US" altLang="zh-CN" sz="1400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little</a:t>
            </a:r>
          </a:p>
          <a:p>
            <a:pPr marL="342900" lvl="1" indent="-342900" algn="l">
              <a:spcBef>
                <a:spcPts val="600"/>
              </a:spcBef>
              <a:buFont typeface="+mj-ea"/>
              <a:buAutoNum type="circleNumDbPlain"/>
              <a:defRPr/>
            </a:pP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名词  </a:t>
            </a:r>
            <a:r>
              <a:rPr kumimoji="1" lang="en-US" altLang="zh-CN" sz="1400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boy</a:t>
            </a:r>
            <a:r>
              <a:rPr kumimoji="1" lang="en-US" altLang="zh-CN" sz="14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   </a:t>
            </a:r>
          </a:p>
          <a:p>
            <a:pPr marL="342900" lvl="1" indent="-342900" algn="l">
              <a:spcBef>
                <a:spcPts val="600"/>
              </a:spcBef>
              <a:buFont typeface="+mj-ea"/>
              <a:buAutoNum type="circleNumDbPlain"/>
              <a:defRPr/>
            </a:pPr>
            <a:r>
              <a:rPr kumimoji="1" lang="en-US" altLang="zh-CN" sz="14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</a:t>
            </a: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名词  </a:t>
            </a:r>
            <a:r>
              <a:rPr kumimoji="1" lang="en-US" altLang="zh-CN" sz="1400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apple</a:t>
            </a:r>
            <a:r>
              <a:rPr kumimoji="1" lang="zh-CN" altLang="en-US" sz="1400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endParaRPr kumimoji="1" lang="en-US" altLang="zh-CN" sz="1400" i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 algn="l">
              <a:spcBef>
                <a:spcPts val="600"/>
              </a:spcBef>
              <a:buFont typeface="+mj-ea"/>
              <a:buAutoNum type="circleNumDbPlain"/>
              <a:defRPr/>
            </a:pP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  <a:sym typeface="Symbol" pitchFamily="18" charset="2"/>
              </a:rPr>
              <a:t>动词  </a:t>
            </a:r>
            <a:r>
              <a:rPr kumimoji="1" lang="en-US" altLang="zh-CN" sz="1400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eat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 bwMode="auto">
          <a:xfrm>
            <a:off x="521835" y="881064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000" spc="3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推导</a:t>
            </a:r>
            <a:r>
              <a:rPr lang="zh-CN" altLang="en-US" sz="30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Derivations</a:t>
            </a:r>
            <a:r>
              <a:rPr lang="en-US" altLang="zh-CN" sz="2400" spc="3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3000" spc="3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和归约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Reductions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3000" dirty="0"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3497" name="Rectangle 7"/>
          <p:cNvSpPr>
            <a:spLocks noChangeArrowheads="1"/>
          </p:cNvSpPr>
          <p:nvPr/>
        </p:nvSpPr>
        <p:spPr bwMode="auto">
          <a:xfrm>
            <a:off x="-6350" y="1714501"/>
            <a:ext cx="935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 flipH="1">
            <a:off x="4331970" y="2205038"/>
            <a:ext cx="140019" cy="2646879"/>
          </a:xfrm>
          <a:prstGeom prst="downArrow">
            <a:avLst>
              <a:gd name="adj1" fmla="val 50000"/>
              <a:gd name="adj2" fmla="val 240466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 rot="10800000">
            <a:off x="8674101" y="2094594"/>
            <a:ext cx="227010" cy="2858406"/>
          </a:xfrm>
          <a:prstGeom prst="downArrow">
            <a:avLst>
              <a:gd name="adj1" fmla="val 50000"/>
              <a:gd name="adj2" fmla="val 239605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471989" y="2154239"/>
            <a:ext cx="110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r>
              <a:rPr kumimoji="1" lang="zh-CN" altLang="en-US" sz="16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句子</a:t>
            </a:r>
            <a:r>
              <a:rPr kumimoji="1" lang="en-US" altLang="zh-CN" sz="16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763" y="5430838"/>
            <a:ext cx="8201025" cy="130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1800" b="0" dirty="0" smtClean="0"/>
              <a:t>有了文法（语言规则），如何判定某一词串是否是该语言的句子？</a:t>
            </a:r>
            <a:endParaRPr lang="en-US" altLang="zh-CN" sz="1800" b="0" dirty="0" smtClean="0"/>
          </a:p>
          <a:p>
            <a:pPr lvl="1" fontAlgn="auto"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kumimoji="1" lang="zh-CN" altLang="zh-CN" sz="1800" b="0" dirty="0" smtClean="0">
                <a:latin typeface="楷体" panose="02010609060101010101" pitchFamily="49" charset="-122"/>
              </a:rPr>
              <a:t>句子的</a:t>
            </a:r>
            <a:r>
              <a:rPr kumimoji="1" lang="zh-CN" altLang="zh-CN" sz="1800" b="0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推导</a:t>
            </a:r>
            <a:r>
              <a:rPr kumimoji="1" lang="zh-CN" altLang="en-US" sz="1800" b="0" dirty="0" smtClean="0">
                <a:latin typeface="楷体" panose="02010609060101010101" pitchFamily="49" charset="-122"/>
              </a:rPr>
              <a:t>（派生）</a:t>
            </a:r>
            <a:r>
              <a:rPr kumimoji="1" lang="en-US" altLang="zh-CN" sz="1800" b="0" dirty="0" smtClean="0">
                <a:latin typeface="楷体" panose="02010609060101010101" pitchFamily="49" charset="-122"/>
              </a:rPr>
              <a:t>-</a:t>
            </a:r>
            <a:r>
              <a:rPr kumimoji="1" lang="zh-CN" altLang="en-US" sz="1800" b="0" dirty="0" smtClean="0">
                <a:latin typeface="楷体" panose="02010609060101010101" pitchFamily="49" charset="-122"/>
              </a:rPr>
              <a:t>从</a:t>
            </a:r>
            <a:r>
              <a:rPr kumimoji="1" lang="zh-CN" altLang="en-US" sz="1800" b="0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生成</a:t>
            </a:r>
            <a:r>
              <a:rPr kumimoji="1" lang="zh-CN" altLang="en-US" sz="1800" b="0" dirty="0" smtClean="0">
                <a:latin typeface="楷体" panose="02010609060101010101" pitchFamily="49" charset="-122"/>
              </a:rPr>
              <a:t>语言的角度</a:t>
            </a:r>
            <a:endParaRPr kumimoji="1" lang="en-US" altLang="zh-CN" sz="1800" b="0" dirty="0" smtClean="0">
              <a:latin typeface="楷体" panose="02010609060101010101" pitchFamily="49" charset="-122"/>
            </a:endParaRPr>
          </a:p>
          <a:p>
            <a:pPr lvl="1" fontAlgn="auto"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kumimoji="1" lang="zh-CN" altLang="en-US" sz="1800" b="0" dirty="0" smtClean="0">
                <a:latin typeface="楷体" panose="02010609060101010101" pitchFamily="49" charset="-122"/>
              </a:rPr>
              <a:t>句子的</a:t>
            </a:r>
            <a:r>
              <a:rPr kumimoji="1" lang="zh-CN" altLang="en-US" sz="1800" b="0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归约</a:t>
            </a:r>
            <a:r>
              <a:rPr kumimoji="1" lang="zh-CN" altLang="en-US" sz="500" b="0" dirty="0" smtClean="0">
                <a:latin typeface="楷体" panose="02010609060101010101" pitchFamily="49" charset="-122"/>
              </a:rPr>
              <a:t>  </a:t>
            </a:r>
            <a:r>
              <a:rPr kumimoji="1" lang="en-US" altLang="zh-CN" sz="500" b="0" dirty="0" smtClean="0">
                <a:latin typeface="楷体" panose="02010609060101010101" pitchFamily="49" charset="-122"/>
              </a:rPr>
              <a:t>   </a:t>
            </a:r>
            <a:r>
              <a:rPr kumimoji="1" lang="zh-CN" altLang="en-US" sz="500" b="0" dirty="0" smtClean="0">
                <a:latin typeface="楷体" panose="02010609060101010101" pitchFamily="49" charset="-122"/>
              </a:rPr>
              <a:t>　　　　　　　　　　</a:t>
            </a:r>
            <a:r>
              <a:rPr kumimoji="1" lang="en-US" altLang="zh-CN" sz="1800" b="0" dirty="0" smtClean="0">
                <a:latin typeface="楷体" panose="02010609060101010101" pitchFamily="49" charset="-122"/>
              </a:rPr>
              <a:t>-</a:t>
            </a:r>
            <a:r>
              <a:rPr kumimoji="1" lang="zh-CN" altLang="en-US" sz="1800" b="0" dirty="0" smtClean="0">
                <a:latin typeface="楷体" panose="02010609060101010101" pitchFamily="49" charset="-122"/>
              </a:rPr>
              <a:t>从</a:t>
            </a:r>
            <a:r>
              <a:rPr kumimoji="1" lang="zh-CN" altLang="en-US" sz="1800" b="0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识别</a:t>
            </a:r>
            <a:r>
              <a:rPr kumimoji="1" lang="zh-CN" altLang="en-US" sz="1800" b="0" dirty="0" smtClean="0">
                <a:latin typeface="楷体" panose="02010609060101010101" pitchFamily="49" charset="-122"/>
              </a:rPr>
              <a:t>语言的角度</a:t>
            </a:r>
            <a:endParaRPr lang="zh-CN" altLang="en-US" sz="1800" b="0" dirty="0" smtClean="0">
              <a:latin typeface="楷体" panose="02010609060101010101" pitchFamily="49" charset="-122"/>
            </a:endParaRPr>
          </a:p>
          <a:p>
            <a:pPr lvl="1" fontAlgn="auto">
              <a:spcAft>
                <a:spcPts val="0"/>
              </a:spcAft>
            </a:pPr>
            <a:endParaRPr lang="en-US" altLang="zh-CN" sz="1800" b="0" dirty="0"/>
          </a:p>
        </p:txBody>
      </p:sp>
      <p:grpSp>
        <p:nvGrpSpPr>
          <p:cNvPr id="18" name="组合 5"/>
          <p:cNvGrpSpPr>
            <a:grpSpLocks/>
          </p:cNvGrpSpPr>
          <p:nvPr/>
        </p:nvGrpSpPr>
        <p:grpSpPr bwMode="auto">
          <a:xfrm>
            <a:off x="5580064" y="5805488"/>
            <a:ext cx="2023385" cy="558800"/>
            <a:chOff x="8582009" y="3141400"/>
            <a:chExt cx="2094039" cy="743946"/>
          </a:xfrm>
        </p:grpSpPr>
        <p:sp>
          <p:nvSpPr>
            <p:cNvPr id="19" name="Rectangle 1028"/>
            <p:cNvSpPr>
              <a:spLocks noChangeArrowheads="1"/>
            </p:cNvSpPr>
            <p:nvPr/>
          </p:nvSpPr>
          <p:spPr bwMode="auto">
            <a:xfrm>
              <a:off x="8691384" y="3222575"/>
              <a:ext cx="1984664" cy="532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楷体" pitchFamily="49" charset="-122"/>
                  <a:ea typeface="楷体" pitchFamily="49" charset="-122"/>
                </a:rPr>
                <a:t>均</a:t>
              </a:r>
              <a:r>
                <a:rPr kumimoji="1" lang="zh-CN" altLang="zh-CN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楷体" pitchFamily="49" charset="-122"/>
                  <a:ea typeface="楷体" pitchFamily="49" charset="-122"/>
                </a:rPr>
                <a:t>根据规则</a:t>
              </a:r>
              <a:endParaRPr kumimoji="1"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右大括号 19"/>
            <p:cNvSpPr/>
            <p:nvPr/>
          </p:nvSpPr>
          <p:spPr>
            <a:xfrm>
              <a:off x="8582009" y="3141400"/>
              <a:ext cx="287514" cy="743946"/>
            </a:xfrm>
            <a:prstGeom prst="rightBrac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7404-2980-4CF6-BE4C-6EE28581AB09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7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7" grpId="0"/>
      <p:bldP spid="56326" grpId="0"/>
      <p:bldP spid="14" grpId="0" animBg="1"/>
      <p:bldP spid="16" grpId="0" animBg="1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1606550" y="1577022"/>
            <a:ext cx="5927725" cy="2230437"/>
          </a:xfrm>
        </p:spPr>
        <p:txBody>
          <a:bodyPr/>
          <a:lstStyle/>
          <a:p>
            <a:pPr marL="0" indent="0" eaLnBrk="1" hangingPunct="1">
              <a:buClrTx/>
              <a:buNone/>
            </a:pPr>
            <a:r>
              <a:rPr lang="zh-CN" altLang="en-US" sz="3000" b="1" dirty="0" smtClean="0">
                <a:cs typeface="Times New Roman" panose="02020603050405020304" pitchFamily="18" charset="0"/>
              </a:rPr>
              <a:t>例：文法</a:t>
            </a:r>
            <a:r>
              <a:rPr lang="en-US" altLang="zh-CN" sz="3000" b="1" i="1" dirty="0">
                <a:cs typeface="Times New Roman" panose="02020603050405020304" pitchFamily="18" charset="0"/>
              </a:rPr>
              <a:t>G</a:t>
            </a:r>
          </a:p>
          <a:p>
            <a:pPr marL="303213" lvl="1" indent="0">
              <a:buClr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1"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 → L | LT</a:t>
            </a:r>
          </a:p>
          <a:p>
            <a:pPr marL="303213" lvl="1" indent="0">
              <a:buClr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b="1" i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 → L | D | TL | TD </a:t>
            </a:r>
          </a:p>
          <a:p>
            <a:pPr marL="303213" lvl="1" indent="0">
              <a:buClr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b="1" i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L →</a:t>
            </a:r>
            <a:r>
              <a:rPr lang="en-US" altLang="zh-CN" b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b="1" i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 </a:t>
            </a:r>
            <a:r>
              <a:rPr lang="en-US" altLang="zh-CN" b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b="1" i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| … | </a:t>
            </a:r>
            <a:r>
              <a:rPr lang="en-US" altLang="zh-CN" b="1" i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z</a:t>
            </a:r>
          </a:p>
          <a:p>
            <a:pPr marL="303213" lvl="1" indent="0">
              <a:buClr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b="1" i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 → </a:t>
            </a:r>
            <a:r>
              <a:rPr lang="en-US" altLang="zh-CN" b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 | 1 | 2 | 3 |…| 9</a:t>
            </a:r>
          </a:p>
          <a:p>
            <a:pPr lvl="2" eaLnBrk="1" hangingPunct="1"/>
            <a:endParaRPr kumimoji="1"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2466974" y="4648200"/>
            <a:ext cx="4206875" cy="4619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1">
                <a:shade val="50000"/>
                <a:shade val="75000"/>
                <a:lumMod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该文法生成的语言是：标识符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7404-2980-4CF6-BE4C-6EE28581AB09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49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标题 1"/>
          <p:cNvSpPr>
            <a:spLocks noGrp="1"/>
          </p:cNvSpPr>
          <p:nvPr>
            <p:ph type="title"/>
          </p:nvPr>
        </p:nvSpPr>
        <p:spPr>
          <a:xfrm>
            <a:off x="661988" y="838200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</a:rPr>
              <a:t>语言上的运算</a:t>
            </a:r>
          </a:p>
        </p:txBody>
      </p:sp>
      <p:pic>
        <p:nvPicPr>
          <p:cNvPr id="7578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673225"/>
            <a:ext cx="7689850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85813" y="4857751"/>
            <a:ext cx="7715250" cy="862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sz="2500" dirty="0">
                <a:latin typeface="+mn-ea"/>
                <a:ea typeface="+mn-ea"/>
                <a:cs typeface="Times New Roman" panose="02020603050405020304" pitchFamily="18" charset="0"/>
              </a:rPr>
              <a:t>例：令</a:t>
            </a:r>
            <a:r>
              <a:rPr lang="en-US" altLang="zh-CN" sz="2500" i="1" dirty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altLang="zh-CN" sz="2500" dirty="0">
                <a:latin typeface="+mn-ea"/>
                <a:ea typeface="+mn-ea"/>
                <a:cs typeface="Times New Roman" panose="02020603050405020304" pitchFamily="18" charset="0"/>
              </a:rPr>
              <a:t>={</a:t>
            </a:r>
            <a:r>
              <a:rPr lang="en-US" altLang="zh-CN" sz="2500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5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500" i="1" dirty="0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5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500" dirty="0"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5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500" i="1" dirty="0"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lang="zh-CN" altLang="en-US" sz="25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500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5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500" i="1" dirty="0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5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500" dirty="0"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5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500" i="1" dirty="0"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lang="en-US" altLang="zh-CN" sz="2500" dirty="0">
                <a:latin typeface="+mn-ea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5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500" i="1" dirty="0"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500" dirty="0">
                <a:latin typeface="+mn-ea"/>
                <a:ea typeface="+mn-ea"/>
                <a:cs typeface="Times New Roman" panose="02020603050405020304" pitchFamily="18" charset="0"/>
              </a:rPr>
              <a:t>={0</a:t>
            </a:r>
            <a:r>
              <a:rPr lang="zh-CN" altLang="en-US" sz="25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500" dirty="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5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500" dirty="0"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5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500" dirty="0">
                <a:latin typeface="+mn-ea"/>
                <a:ea typeface="+mn-ea"/>
                <a:cs typeface="Times New Roman" panose="02020603050405020304" pitchFamily="18" charset="0"/>
              </a:rPr>
              <a:t>9}</a:t>
            </a:r>
            <a:r>
              <a:rPr lang="zh-CN" altLang="en-US" sz="2500" dirty="0">
                <a:latin typeface="+mn-ea"/>
                <a:ea typeface="+mn-ea"/>
                <a:cs typeface="Times New Roman" panose="02020603050405020304" pitchFamily="18" charset="0"/>
              </a:rPr>
              <a:t>。则</a:t>
            </a:r>
            <a:r>
              <a:rPr lang="en-US" altLang="zh-CN" sz="2500" i="1" dirty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altLang="zh-CN" sz="250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500" i="1" dirty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altLang="zh-CN" sz="2500" dirty="0">
                <a:latin typeface="Times New Roman" pitchFamily="18" charset="0"/>
                <a:ea typeface="+mn-ea"/>
                <a:cs typeface="Times New Roman" pitchFamily="18" charset="0"/>
              </a:rPr>
              <a:t>∪</a:t>
            </a:r>
            <a:r>
              <a:rPr lang="en-US" altLang="zh-CN" sz="2500" i="1" dirty="0"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500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500" baseline="30000" dirty="0">
                <a:latin typeface="+mn-ea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sz="2500" dirty="0">
                <a:latin typeface="+mn-ea"/>
                <a:ea typeface="+mn-ea"/>
                <a:cs typeface="Times New Roman" panose="02020603050405020304" pitchFamily="18" charset="0"/>
              </a:rPr>
              <a:t>表示的语言是</a:t>
            </a:r>
            <a:r>
              <a:rPr lang="zh-CN" alt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标识符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7404-2980-4CF6-BE4C-6EE28581AB09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01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，文法</a:t>
            </a:r>
            <a:r>
              <a:rPr lang="en-US" altLang="zh-CN" sz="2400" dirty="0">
                <a:latin typeface="宋体" pitchFamily="2" charset="-122"/>
              </a:rPr>
              <a:t>G</a:t>
            </a:r>
            <a:r>
              <a:rPr lang="zh-CN" altLang="en-US" sz="2400" dirty="0">
                <a:latin typeface="宋体" pitchFamily="2" charset="-122"/>
              </a:rPr>
              <a:t>： </a:t>
            </a:r>
            <a:r>
              <a:rPr lang="en-US" altLang="zh-CN" sz="2400" dirty="0"/>
              <a:t>S</a:t>
            </a:r>
            <a:r>
              <a:rPr lang="en-US" altLang="zh-CN" sz="2400" dirty="0">
                <a:latin typeface="宋体" pitchFamily="2" charset="-122"/>
              </a:rPr>
              <a:t>→</a:t>
            </a:r>
            <a:r>
              <a:rPr lang="en-US" altLang="zh-CN" sz="2400" dirty="0"/>
              <a:t>0S1</a:t>
            </a:r>
            <a:r>
              <a:rPr lang="zh-CN" altLang="en-US" sz="2400" dirty="0"/>
              <a:t>， </a:t>
            </a:r>
            <a:r>
              <a:rPr lang="en-US" altLang="zh-CN" sz="2400" dirty="0"/>
              <a:t>S</a:t>
            </a:r>
            <a:r>
              <a:rPr lang="en-US" altLang="zh-CN" sz="2400" dirty="0">
                <a:latin typeface="宋体" pitchFamily="2" charset="-122"/>
              </a:rPr>
              <a:t>→</a:t>
            </a:r>
            <a:r>
              <a:rPr lang="en-US" altLang="zh-CN" sz="2400" dirty="0"/>
              <a:t>01</a:t>
            </a:r>
            <a:r>
              <a:rPr lang="zh-CN" altLang="en-US" sz="2400" dirty="0"/>
              <a:t>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L(G)</a:t>
            </a:r>
            <a:r>
              <a:rPr lang="zh-CN" altLang="en-US" sz="2400" dirty="0" smtClean="0"/>
              <a:t>？</a:t>
            </a:r>
            <a:endParaRPr lang="zh-CN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，文法</a:t>
            </a:r>
            <a:r>
              <a:rPr lang="en-US" altLang="zh-CN" sz="2400" dirty="0"/>
              <a:t>G[S]</a:t>
            </a:r>
            <a:r>
              <a:rPr lang="zh-CN" altLang="en-US" sz="2400" dirty="0"/>
              <a:t>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/>
              <a:t>			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latin typeface="宋体" pitchFamily="2" charset="-122"/>
              </a:rPr>
              <a:t>→</a:t>
            </a:r>
            <a:r>
              <a:rPr lang="en-US" altLang="zh-CN" sz="2400" dirty="0" err="1"/>
              <a:t>aSBE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			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latin typeface="宋体" pitchFamily="2" charset="-122"/>
              </a:rPr>
              <a:t>→</a:t>
            </a:r>
            <a:r>
              <a:rPr lang="en-US" altLang="zh-CN" sz="2400" dirty="0" err="1"/>
              <a:t>aBE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			</a:t>
            </a: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EB</a:t>
            </a:r>
            <a:r>
              <a:rPr lang="en-US" altLang="zh-CN" sz="2400" dirty="0">
                <a:latin typeface="宋体" pitchFamily="2" charset="-122"/>
              </a:rPr>
              <a:t>→</a:t>
            </a:r>
            <a:r>
              <a:rPr lang="en-US" altLang="zh-CN" sz="2400" dirty="0"/>
              <a:t>BE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			</a:t>
            </a: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aB</a:t>
            </a:r>
            <a:r>
              <a:rPr lang="en-US" altLang="zh-CN" sz="2400" dirty="0" err="1">
                <a:latin typeface="宋体" pitchFamily="2" charset="-122"/>
              </a:rPr>
              <a:t>→</a:t>
            </a:r>
            <a:r>
              <a:rPr lang="en-US" altLang="zh-CN" sz="2400" dirty="0" err="1"/>
              <a:t>ab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			</a:t>
            </a: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bB</a:t>
            </a:r>
            <a:r>
              <a:rPr lang="en-US" altLang="zh-CN" sz="2400" dirty="0" err="1">
                <a:latin typeface="宋体" pitchFamily="2" charset="-122"/>
              </a:rPr>
              <a:t>→</a:t>
            </a:r>
            <a:r>
              <a:rPr lang="en-US" altLang="zh-CN" sz="2400" dirty="0" err="1"/>
              <a:t>bb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			</a:t>
            </a: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bE</a:t>
            </a:r>
            <a:r>
              <a:rPr lang="en-US" altLang="zh-CN" sz="2400" dirty="0" err="1">
                <a:latin typeface="宋体" pitchFamily="2" charset="-122"/>
              </a:rPr>
              <a:t>→</a:t>
            </a:r>
            <a:r>
              <a:rPr lang="en-US" altLang="zh-CN" sz="2400" dirty="0" err="1"/>
              <a:t>be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			</a:t>
            </a:r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eE</a:t>
            </a:r>
            <a:r>
              <a:rPr lang="en-US" altLang="zh-CN" sz="2400" dirty="0" err="1">
                <a:latin typeface="宋体" pitchFamily="2" charset="-122"/>
              </a:rPr>
              <a:t>→</a:t>
            </a:r>
            <a:r>
              <a:rPr lang="en-US" altLang="zh-CN" sz="2400" dirty="0" err="1"/>
              <a:t>ee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zh-CN" sz="2400" dirty="0" smtClean="0"/>
              <a:t>L</a:t>
            </a:r>
            <a:r>
              <a:rPr lang="en-US" altLang="zh-CN" sz="2400" dirty="0"/>
              <a:t>(G)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72A-BB0D-47FC-A977-BCB11AB7ED62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上下文无关文法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932268"/>
            <a:ext cx="8042276" cy="4343400"/>
          </a:xfrm>
        </p:spPr>
        <p:txBody>
          <a:bodyPr/>
          <a:lstStyle/>
          <a:p>
            <a:r>
              <a:rPr lang="zh-CN" altLang="en-US" dirty="0"/>
              <a:t>已知语言描述，写出文法</a:t>
            </a:r>
          </a:p>
          <a:p>
            <a:pPr lvl="1"/>
            <a:r>
              <a:rPr lang="zh-CN" altLang="en-US" dirty="0"/>
              <a:t>例：若语言由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符号串组成，串中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的个数相同，构造其文法</a:t>
            </a:r>
            <a:r>
              <a:rPr lang="en-US" altLang="zh-CN" dirty="0"/>
              <a:t>G(A)</a:t>
            </a:r>
            <a:br>
              <a:rPr lang="en-US" altLang="zh-CN" dirty="0"/>
            </a:br>
            <a:endParaRPr lang="en-US" altLang="zh-CN" dirty="0"/>
          </a:p>
          <a:p>
            <a:pPr lvl="2"/>
            <a:r>
              <a:rPr lang="en-US" altLang="zh-CN" dirty="0"/>
              <a:t>A </a:t>
            </a:r>
            <a:r>
              <a:rPr lang="en-US" altLang="zh-CN" dirty="0">
                <a:latin typeface="宋体" pitchFamily="2" charset="-122"/>
              </a:rPr>
              <a:t>→</a:t>
            </a:r>
            <a:r>
              <a:rPr lang="en-US" altLang="zh-CN" dirty="0"/>
              <a:t> 0B|1C</a:t>
            </a:r>
            <a:br>
              <a:rPr lang="en-US" altLang="zh-CN" dirty="0"/>
            </a:br>
            <a:r>
              <a:rPr lang="en-US" altLang="zh-CN" dirty="0"/>
              <a:t>B </a:t>
            </a:r>
            <a:r>
              <a:rPr lang="en-US" altLang="zh-CN" dirty="0">
                <a:latin typeface="宋体" pitchFamily="2" charset="-122"/>
              </a:rPr>
              <a:t>→</a:t>
            </a:r>
            <a:r>
              <a:rPr lang="en-US" altLang="zh-CN" dirty="0"/>
              <a:t> 1|1A|0BB</a:t>
            </a:r>
            <a:br>
              <a:rPr lang="en-US" altLang="zh-CN" dirty="0"/>
            </a:br>
            <a:r>
              <a:rPr lang="en-US" altLang="zh-CN" dirty="0"/>
              <a:t>C </a:t>
            </a:r>
            <a:r>
              <a:rPr lang="en-US" altLang="zh-CN" dirty="0">
                <a:latin typeface="宋体" pitchFamily="2" charset="-122"/>
              </a:rPr>
              <a:t>→</a:t>
            </a:r>
            <a:r>
              <a:rPr lang="en-US" altLang="zh-CN" dirty="0"/>
              <a:t> 0|0A|1CC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B3E0-01E3-41F7-B996-FFEEB42F3DF3}" type="slidenum">
              <a:rPr lang="en-US" altLang="zh-CN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上下文无关文法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文法</a:t>
            </a:r>
            <a:r>
              <a:rPr lang="en-US" altLang="zh-CN" dirty="0">
                <a:latin typeface="宋体" pitchFamily="2" charset="-122"/>
              </a:rPr>
              <a:t>G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宋体" pitchFamily="2" charset="-122"/>
              </a:rPr>
              <a:t>[A]</a:t>
            </a:r>
            <a:r>
              <a:rPr lang="zh-CN" altLang="en-US" dirty="0">
                <a:latin typeface="宋体" pitchFamily="2" charset="-122"/>
              </a:rPr>
              <a:t>：</a:t>
            </a:r>
            <a:r>
              <a:rPr lang="en-US" altLang="zh-CN" dirty="0">
                <a:latin typeface="宋体" pitchFamily="2" charset="-122"/>
              </a:rPr>
              <a:t>A→DB </a:t>
            </a:r>
            <a:r>
              <a:rPr lang="zh-CN" altLang="en-US" dirty="0">
                <a:latin typeface="宋体" pitchFamily="2" charset="-122"/>
              </a:rPr>
              <a:t>与</a:t>
            </a:r>
            <a:r>
              <a:rPr lang="en-US" altLang="zh-CN" dirty="0">
                <a:latin typeface="宋体" pitchFamily="2" charset="-122"/>
              </a:rPr>
              <a:t>G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宋体" pitchFamily="2" charset="-122"/>
              </a:rPr>
              <a:t>[S]</a:t>
            </a:r>
            <a:r>
              <a:rPr lang="zh-CN" altLang="en-US" dirty="0">
                <a:latin typeface="宋体" pitchFamily="2" charset="-122"/>
              </a:rPr>
              <a:t>：</a:t>
            </a:r>
            <a:r>
              <a:rPr lang="en-US" altLang="zh-CN" dirty="0">
                <a:latin typeface="宋体" pitchFamily="2" charset="-122"/>
              </a:rPr>
              <a:t>S→0S1             		    </a:t>
            </a:r>
            <a:r>
              <a:rPr lang="en-US" altLang="zh-CN" dirty="0" smtClean="0">
                <a:latin typeface="宋体" pitchFamily="2" charset="-122"/>
              </a:rPr>
              <a:t>   A</a:t>
            </a:r>
            <a:r>
              <a:rPr lang="en-US" altLang="zh-CN" dirty="0">
                <a:latin typeface="宋体" pitchFamily="2" charset="-122"/>
              </a:rPr>
              <a:t>→DE          S→01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dirty="0">
                <a:latin typeface="宋体" pitchFamily="2" charset="-122"/>
              </a:rPr>
              <a:t>             </a:t>
            </a:r>
            <a:r>
              <a:rPr lang="en-US" altLang="zh-CN" dirty="0" smtClean="0">
                <a:latin typeface="宋体" pitchFamily="2" charset="-122"/>
              </a:rPr>
              <a:t>E</a:t>
            </a:r>
            <a:r>
              <a:rPr lang="en-US" altLang="zh-CN" dirty="0">
                <a:latin typeface="宋体" pitchFamily="2" charset="-122"/>
              </a:rPr>
              <a:t>→AB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dirty="0">
                <a:latin typeface="宋体" pitchFamily="2" charset="-122"/>
              </a:rPr>
              <a:t>             </a:t>
            </a:r>
            <a:r>
              <a:rPr lang="en-US" altLang="zh-CN" dirty="0" smtClean="0">
                <a:latin typeface="宋体" pitchFamily="2" charset="-122"/>
              </a:rPr>
              <a:t>D</a:t>
            </a:r>
            <a:r>
              <a:rPr lang="en-US" altLang="zh-CN" dirty="0">
                <a:latin typeface="宋体" pitchFamily="2" charset="-122"/>
              </a:rPr>
              <a:t>→0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dirty="0">
                <a:latin typeface="宋体" pitchFamily="2" charset="-122"/>
              </a:rPr>
              <a:t>             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en-US" altLang="zh-CN" dirty="0">
                <a:latin typeface="宋体" pitchFamily="2" charset="-122"/>
              </a:rPr>
              <a:t>→1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文法的等价</a:t>
            </a:r>
            <a:r>
              <a:rPr lang="zh-CN" altLang="en-US" dirty="0"/>
              <a:t>：若</a:t>
            </a:r>
            <a:r>
              <a:rPr lang="en-US" altLang="zh-CN" dirty="0"/>
              <a:t>L</a:t>
            </a:r>
            <a:r>
              <a:rPr lang="zh-CN" altLang="en-US" dirty="0"/>
              <a:t>（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=L</a:t>
            </a:r>
            <a:r>
              <a:rPr lang="zh-CN" altLang="en-US" dirty="0"/>
              <a:t>（</a:t>
            </a:r>
            <a:r>
              <a:rPr lang="en-US" altLang="zh-CN" dirty="0"/>
              <a:t>G</a:t>
            </a:r>
            <a:r>
              <a:rPr lang="en-US" altLang="zh-CN" baseline="-25000" dirty="0"/>
              <a:t>2</a:t>
            </a:r>
            <a:r>
              <a:rPr lang="zh-CN" altLang="en-US" dirty="0"/>
              <a:t>），则称文法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en-US" altLang="zh-CN" baseline="-25000" dirty="0"/>
              <a:t>2</a:t>
            </a:r>
            <a:r>
              <a:rPr lang="zh-CN" altLang="en-US" dirty="0"/>
              <a:t>是等价的。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8700-7519-4F7E-814E-17A4BF9E1243}" type="slidenum">
              <a:rPr lang="en-US" altLang="zh-CN"/>
              <a:pPr/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语法分析树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7696200" cy="4572000"/>
          </a:xfrm>
        </p:spPr>
        <p:txBody>
          <a:bodyPr/>
          <a:lstStyle/>
          <a:p>
            <a:r>
              <a:rPr lang="zh-CN" altLang="en-US"/>
              <a:t>语法分析树：句型推导的直观方法</a:t>
            </a:r>
          </a:p>
          <a:p>
            <a:pPr lvl="2">
              <a:buFontTx/>
              <a:buNone/>
            </a:pPr>
            <a:r>
              <a:rPr lang="zh-CN" altLang="en-US"/>
              <a:t>文法：                               ，推导（</a:t>
            </a:r>
            <a:r>
              <a:rPr lang="en-US" altLang="zh-CN"/>
              <a:t>i*i+i)</a:t>
            </a:r>
          </a:p>
          <a:p>
            <a:pPr>
              <a:buFontTx/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229-7D43-48B1-85D6-2F6225C1E458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2042160" y="2314576"/>
            <a:ext cx="25685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 dirty="0"/>
              <a:t>E → </a:t>
            </a:r>
            <a:r>
              <a:rPr lang="en-US" altLang="zh-CN" b="0" dirty="0" err="1"/>
              <a:t>i</a:t>
            </a:r>
            <a:r>
              <a:rPr lang="en-US" altLang="zh-CN" b="0" dirty="0"/>
              <a:t> | E+E | E*E | (E)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2667000" y="32004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E</a:t>
            </a:r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 flipH="1">
            <a:off x="2209800" y="35052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2971800" y="350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>
            <a:off x="3124200" y="35052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2667000" y="3671888"/>
            <a:ext cx="609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E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3657600" y="36576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/>
              <a:t>）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1828800" y="3671888"/>
            <a:ext cx="609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/>
              <a:t>（</a:t>
            </a:r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>
            <a:off x="29718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 flipH="1">
            <a:off x="2209800" y="4038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>
            <a:off x="3048000" y="40386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783" name="Text Box 15"/>
          <p:cNvSpPr txBox="1">
            <a:spLocks noChangeArrowheads="1"/>
          </p:cNvSpPr>
          <p:nvPr/>
        </p:nvSpPr>
        <p:spPr bwMode="auto">
          <a:xfrm>
            <a:off x="2667000" y="4205288"/>
            <a:ext cx="609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/>
              <a:t>＋</a:t>
            </a:r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3657600" y="42672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E</a:t>
            </a:r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1905000" y="42672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E</a:t>
            </a:r>
          </a:p>
        </p:txBody>
      </p:sp>
      <p:sp>
        <p:nvSpPr>
          <p:cNvPr id="160786" name="Line 18"/>
          <p:cNvSpPr>
            <a:spLocks noChangeShapeType="1"/>
          </p:cNvSpPr>
          <p:nvPr/>
        </p:nvSpPr>
        <p:spPr bwMode="auto">
          <a:xfrm>
            <a:off x="2209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787" name="Line 19"/>
          <p:cNvSpPr>
            <a:spLocks noChangeShapeType="1"/>
          </p:cNvSpPr>
          <p:nvPr/>
        </p:nvSpPr>
        <p:spPr bwMode="auto">
          <a:xfrm flipH="1">
            <a:off x="1752600" y="4572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788" name="Line 20"/>
          <p:cNvSpPr>
            <a:spLocks noChangeShapeType="1"/>
          </p:cNvSpPr>
          <p:nvPr/>
        </p:nvSpPr>
        <p:spPr bwMode="auto">
          <a:xfrm>
            <a:off x="2286000" y="4572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>
            <a:off x="1447800" y="4738688"/>
            <a:ext cx="609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E</a:t>
            </a:r>
          </a:p>
        </p:txBody>
      </p:sp>
      <p:sp>
        <p:nvSpPr>
          <p:cNvPr id="160790" name="Text Box 22"/>
          <p:cNvSpPr txBox="1">
            <a:spLocks noChangeArrowheads="1"/>
          </p:cNvSpPr>
          <p:nvPr/>
        </p:nvSpPr>
        <p:spPr bwMode="auto">
          <a:xfrm>
            <a:off x="2438400" y="47244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E</a:t>
            </a:r>
          </a:p>
        </p:txBody>
      </p:sp>
      <p:sp>
        <p:nvSpPr>
          <p:cNvPr id="160791" name="Text Box 23"/>
          <p:cNvSpPr txBox="1">
            <a:spLocks noChangeArrowheads="1"/>
          </p:cNvSpPr>
          <p:nvPr/>
        </p:nvSpPr>
        <p:spPr bwMode="auto">
          <a:xfrm>
            <a:off x="1905000" y="4738688"/>
            <a:ext cx="609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*</a:t>
            </a:r>
          </a:p>
        </p:txBody>
      </p:sp>
      <p:sp>
        <p:nvSpPr>
          <p:cNvPr id="160792" name="Line 24"/>
          <p:cNvSpPr>
            <a:spLocks noChangeShapeType="1"/>
          </p:cNvSpPr>
          <p:nvPr/>
        </p:nvSpPr>
        <p:spPr bwMode="auto">
          <a:xfrm>
            <a:off x="17526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793" name="Line 25"/>
          <p:cNvSpPr>
            <a:spLocks noChangeShapeType="1"/>
          </p:cNvSpPr>
          <p:nvPr/>
        </p:nvSpPr>
        <p:spPr bwMode="auto">
          <a:xfrm>
            <a:off x="27432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794" name="Text Box 26"/>
          <p:cNvSpPr txBox="1">
            <a:spLocks noChangeArrowheads="1"/>
          </p:cNvSpPr>
          <p:nvPr/>
        </p:nvSpPr>
        <p:spPr bwMode="auto">
          <a:xfrm>
            <a:off x="1447800" y="5195888"/>
            <a:ext cx="609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i</a:t>
            </a:r>
          </a:p>
        </p:txBody>
      </p:sp>
      <p:sp>
        <p:nvSpPr>
          <p:cNvPr id="160795" name="Text Box 27"/>
          <p:cNvSpPr txBox="1">
            <a:spLocks noChangeArrowheads="1"/>
          </p:cNvSpPr>
          <p:nvPr/>
        </p:nvSpPr>
        <p:spPr bwMode="auto">
          <a:xfrm>
            <a:off x="2438400" y="5195888"/>
            <a:ext cx="609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i</a:t>
            </a:r>
          </a:p>
        </p:txBody>
      </p:sp>
      <p:sp>
        <p:nvSpPr>
          <p:cNvPr id="160799" name="Text Box 31"/>
          <p:cNvSpPr txBox="1">
            <a:spLocks noChangeArrowheads="1"/>
          </p:cNvSpPr>
          <p:nvPr/>
        </p:nvSpPr>
        <p:spPr bwMode="auto">
          <a:xfrm>
            <a:off x="5943600" y="30480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E</a:t>
            </a:r>
          </a:p>
        </p:txBody>
      </p:sp>
      <p:sp>
        <p:nvSpPr>
          <p:cNvPr id="160800" name="Line 32"/>
          <p:cNvSpPr>
            <a:spLocks noChangeShapeType="1"/>
          </p:cNvSpPr>
          <p:nvPr/>
        </p:nvSpPr>
        <p:spPr bwMode="auto">
          <a:xfrm flipH="1">
            <a:off x="5486400" y="3352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801" name="Line 33"/>
          <p:cNvSpPr>
            <a:spLocks noChangeShapeType="1"/>
          </p:cNvSpPr>
          <p:nvPr/>
        </p:nvSpPr>
        <p:spPr bwMode="auto">
          <a:xfrm>
            <a:off x="62484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802" name="Line 34"/>
          <p:cNvSpPr>
            <a:spLocks noChangeShapeType="1"/>
          </p:cNvSpPr>
          <p:nvPr/>
        </p:nvSpPr>
        <p:spPr bwMode="auto">
          <a:xfrm>
            <a:off x="6400800" y="3352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803" name="Text Box 35"/>
          <p:cNvSpPr txBox="1">
            <a:spLocks noChangeArrowheads="1"/>
          </p:cNvSpPr>
          <p:nvPr/>
        </p:nvSpPr>
        <p:spPr bwMode="auto">
          <a:xfrm>
            <a:off x="5943600" y="3519488"/>
            <a:ext cx="609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E</a:t>
            </a:r>
          </a:p>
        </p:txBody>
      </p:sp>
      <p:sp>
        <p:nvSpPr>
          <p:cNvPr id="160804" name="Text Box 36"/>
          <p:cNvSpPr txBox="1">
            <a:spLocks noChangeArrowheads="1"/>
          </p:cNvSpPr>
          <p:nvPr/>
        </p:nvSpPr>
        <p:spPr bwMode="auto">
          <a:xfrm>
            <a:off x="6934200" y="35052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/>
              <a:t>）</a:t>
            </a:r>
          </a:p>
        </p:txBody>
      </p:sp>
      <p:sp>
        <p:nvSpPr>
          <p:cNvPr id="160805" name="Text Box 37"/>
          <p:cNvSpPr txBox="1">
            <a:spLocks noChangeArrowheads="1"/>
          </p:cNvSpPr>
          <p:nvPr/>
        </p:nvSpPr>
        <p:spPr bwMode="auto">
          <a:xfrm>
            <a:off x="5105400" y="3519488"/>
            <a:ext cx="609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/>
              <a:t>（</a:t>
            </a:r>
          </a:p>
        </p:txBody>
      </p:sp>
      <p:sp>
        <p:nvSpPr>
          <p:cNvPr id="160806" name="Line 38"/>
          <p:cNvSpPr>
            <a:spLocks noChangeShapeType="1"/>
          </p:cNvSpPr>
          <p:nvPr/>
        </p:nvSpPr>
        <p:spPr bwMode="auto">
          <a:xfrm>
            <a:off x="62484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807" name="Line 39"/>
          <p:cNvSpPr>
            <a:spLocks noChangeShapeType="1"/>
          </p:cNvSpPr>
          <p:nvPr/>
        </p:nvSpPr>
        <p:spPr bwMode="auto">
          <a:xfrm flipH="1">
            <a:off x="5486400" y="3886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808" name="Line 40"/>
          <p:cNvSpPr>
            <a:spLocks noChangeShapeType="1"/>
          </p:cNvSpPr>
          <p:nvPr/>
        </p:nvSpPr>
        <p:spPr bwMode="auto">
          <a:xfrm>
            <a:off x="6324600" y="3886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809" name="Text Box 41"/>
          <p:cNvSpPr txBox="1">
            <a:spLocks noChangeArrowheads="1"/>
          </p:cNvSpPr>
          <p:nvPr/>
        </p:nvSpPr>
        <p:spPr bwMode="auto">
          <a:xfrm>
            <a:off x="5943600" y="4052888"/>
            <a:ext cx="609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*</a:t>
            </a:r>
          </a:p>
        </p:txBody>
      </p:sp>
      <p:sp>
        <p:nvSpPr>
          <p:cNvPr id="160810" name="Text Box 42"/>
          <p:cNvSpPr txBox="1">
            <a:spLocks noChangeArrowheads="1"/>
          </p:cNvSpPr>
          <p:nvPr/>
        </p:nvSpPr>
        <p:spPr bwMode="auto">
          <a:xfrm>
            <a:off x="6934200" y="41148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E</a:t>
            </a:r>
          </a:p>
        </p:txBody>
      </p:sp>
      <p:sp>
        <p:nvSpPr>
          <p:cNvPr id="160811" name="Text Box 43"/>
          <p:cNvSpPr txBox="1">
            <a:spLocks noChangeArrowheads="1"/>
          </p:cNvSpPr>
          <p:nvPr/>
        </p:nvSpPr>
        <p:spPr bwMode="auto">
          <a:xfrm>
            <a:off x="5181600" y="41148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E</a:t>
            </a:r>
          </a:p>
        </p:txBody>
      </p:sp>
      <p:sp>
        <p:nvSpPr>
          <p:cNvPr id="160812" name="Line 44"/>
          <p:cNvSpPr>
            <a:spLocks noChangeShapeType="1"/>
          </p:cNvSpPr>
          <p:nvPr/>
        </p:nvSpPr>
        <p:spPr bwMode="auto">
          <a:xfrm>
            <a:off x="72390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813" name="Line 45"/>
          <p:cNvSpPr>
            <a:spLocks noChangeShapeType="1"/>
          </p:cNvSpPr>
          <p:nvPr/>
        </p:nvSpPr>
        <p:spPr bwMode="auto">
          <a:xfrm flipH="1">
            <a:off x="6781800" y="4419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814" name="Line 46"/>
          <p:cNvSpPr>
            <a:spLocks noChangeShapeType="1"/>
          </p:cNvSpPr>
          <p:nvPr/>
        </p:nvSpPr>
        <p:spPr bwMode="auto">
          <a:xfrm>
            <a:off x="7391400" y="4419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815" name="Text Box 47"/>
          <p:cNvSpPr txBox="1">
            <a:spLocks noChangeArrowheads="1"/>
          </p:cNvSpPr>
          <p:nvPr/>
        </p:nvSpPr>
        <p:spPr bwMode="auto">
          <a:xfrm>
            <a:off x="6477000" y="45720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E</a:t>
            </a:r>
          </a:p>
        </p:txBody>
      </p:sp>
      <p:sp>
        <p:nvSpPr>
          <p:cNvPr id="160816" name="Text Box 48"/>
          <p:cNvSpPr txBox="1">
            <a:spLocks noChangeArrowheads="1"/>
          </p:cNvSpPr>
          <p:nvPr/>
        </p:nvSpPr>
        <p:spPr bwMode="auto">
          <a:xfrm>
            <a:off x="7620000" y="45720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E</a:t>
            </a:r>
          </a:p>
        </p:txBody>
      </p:sp>
      <p:sp>
        <p:nvSpPr>
          <p:cNvPr id="160817" name="Text Box 49"/>
          <p:cNvSpPr txBox="1">
            <a:spLocks noChangeArrowheads="1"/>
          </p:cNvSpPr>
          <p:nvPr/>
        </p:nvSpPr>
        <p:spPr bwMode="auto">
          <a:xfrm>
            <a:off x="6934200" y="45720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+</a:t>
            </a:r>
          </a:p>
        </p:txBody>
      </p:sp>
      <p:sp>
        <p:nvSpPr>
          <p:cNvPr id="160818" name="Line 50"/>
          <p:cNvSpPr>
            <a:spLocks noChangeShapeType="1"/>
          </p:cNvSpPr>
          <p:nvPr/>
        </p:nvSpPr>
        <p:spPr bwMode="auto">
          <a:xfrm>
            <a:off x="67818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819" name="Line 51"/>
          <p:cNvSpPr>
            <a:spLocks noChangeShapeType="1"/>
          </p:cNvSpPr>
          <p:nvPr/>
        </p:nvSpPr>
        <p:spPr bwMode="auto">
          <a:xfrm>
            <a:off x="79248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820" name="Text Box 52"/>
          <p:cNvSpPr txBox="1">
            <a:spLocks noChangeArrowheads="1"/>
          </p:cNvSpPr>
          <p:nvPr/>
        </p:nvSpPr>
        <p:spPr bwMode="auto">
          <a:xfrm>
            <a:off x="6477000" y="51054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i</a:t>
            </a:r>
          </a:p>
        </p:txBody>
      </p:sp>
      <p:sp>
        <p:nvSpPr>
          <p:cNvPr id="160821" name="Text Box 53"/>
          <p:cNvSpPr txBox="1">
            <a:spLocks noChangeArrowheads="1"/>
          </p:cNvSpPr>
          <p:nvPr/>
        </p:nvSpPr>
        <p:spPr bwMode="auto">
          <a:xfrm>
            <a:off x="7620000" y="5119688"/>
            <a:ext cx="609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i</a:t>
            </a:r>
          </a:p>
        </p:txBody>
      </p:sp>
      <p:sp>
        <p:nvSpPr>
          <p:cNvPr id="160823" name="Line 55"/>
          <p:cNvSpPr>
            <a:spLocks noChangeShapeType="1"/>
          </p:cNvSpPr>
          <p:nvPr/>
        </p:nvSpPr>
        <p:spPr bwMode="auto">
          <a:xfrm>
            <a:off x="54864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824" name="Text Box 56"/>
          <p:cNvSpPr txBox="1">
            <a:spLocks noChangeArrowheads="1"/>
          </p:cNvSpPr>
          <p:nvPr/>
        </p:nvSpPr>
        <p:spPr bwMode="auto">
          <a:xfrm>
            <a:off x="5181600" y="49530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i</a:t>
            </a:r>
          </a:p>
        </p:txBody>
      </p:sp>
      <p:sp>
        <p:nvSpPr>
          <p:cNvPr id="160825" name="Line 57"/>
          <p:cNvSpPr>
            <a:spLocks noChangeShapeType="1"/>
          </p:cNvSpPr>
          <p:nvPr/>
        </p:nvSpPr>
        <p:spPr bwMode="auto">
          <a:xfrm>
            <a:off x="3962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0826" name="Text Box 58"/>
          <p:cNvSpPr txBox="1">
            <a:spLocks noChangeArrowheads="1"/>
          </p:cNvSpPr>
          <p:nvPr/>
        </p:nvSpPr>
        <p:spPr bwMode="auto">
          <a:xfrm>
            <a:off x="3733800" y="4876800"/>
            <a:ext cx="60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语法分析树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688400"/>
            <a:ext cx="8042276" cy="4343400"/>
          </a:xfrm>
        </p:spPr>
        <p:txBody>
          <a:bodyPr/>
          <a:lstStyle/>
          <a:p>
            <a:r>
              <a:rPr lang="zh-CN" altLang="en-US" dirty="0"/>
              <a:t>给定文法</a:t>
            </a:r>
            <a:r>
              <a:rPr lang="en-US" altLang="zh-CN" dirty="0"/>
              <a:t>G</a:t>
            </a:r>
            <a:r>
              <a:rPr lang="zh-CN" altLang="en-US" dirty="0"/>
              <a:t>，对于</a:t>
            </a:r>
            <a:r>
              <a:rPr lang="en-US" altLang="zh-CN" dirty="0"/>
              <a:t>G</a:t>
            </a:r>
            <a:r>
              <a:rPr lang="zh-CN" altLang="en-US" dirty="0"/>
              <a:t>的任何句型都能构造与之关联的语法树（推导树）。这棵树满足下列</a:t>
            </a:r>
            <a:r>
              <a:rPr lang="en-US" altLang="zh-CN" dirty="0"/>
              <a:t>4</a:t>
            </a:r>
            <a:r>
              <a:rPr lang="zh-CN" altLang="en-US" dirty="0"/>
              <a:t>个条件：</a:t>
            </a:r>
          </a:p>
          <a:p>
            <a:pPr lvl="1">
              <a:buFontTx/>
              <a:buNone/>
            </a:pPr>
            <a:r>
              <a:rPr lang="en-US" altLang="zh-CN" dirty="0"/>
              <a:t>1</a:t>
            </a:r>
            <a:r>
              <a:rPr lang="zh-CN" altLang="en-US" dirty="0"/>
              <a:t>、每个结点都有一个</a:t>
            </a:r>
            <a:r>
              <a:rPr lang="en-US" altLang="zh-CN" dirty="0"/>
              <a:t>V</a:t>
            </a:r>
            <a:r>
              <a:rPr lang="zh-CN" altLang="en-US" dirty="0"/>
              <a:t>中的符号作标记</a:t>
            </a:r>
          </a:p>
          <a:p>
            <a:pPr lvl="1">
              <a:buFontTx/>
              <a:buNone/>
            </a:pPr>
            <a:r>
              <a:rPr lang="en-US" altLang="zh-CN" dirty="0"/>
              <a:t>2</a:t>
            </a:r>
            <a:r>
              <a:rPr lang="zh-CN" altLang="en-US" dirty="0"/>
              <a:t>、根的标记是开始符号</a:t>
            </a:r>
            <a:r>
              <a:rPr lang="en-US" altLang="zh-CN" dirty="0"/>
              <a:t>S</a:t>
            </a:r>
          </a:p>
          <a:p>
            <a:pPr lvl="1">
              <a:buFontTx/>
              <a:buNone/>
            </a:pPr>
            <a:r>
              <a:rPr lang="en-US" altLang="zh-CN" dirty="0"/>
              <a:t>3</a:t>
            </a:r>
            <a:r>
              <a:rPr lang="zh-CN" altLang="en-US" dirty="0"/>
              <a:t>、若一结点</a:t>
            </a:r>
            <a:r>
              <a:rPr lang="en-US" altLang="zh-CN" dirty="0"/>
              <a:t>n</a:t>
            </a:r>
            <a:r>
              <a:rPr lang="zh-CN" altLang="en-US" dirty="0"/>
              <a:t>至少有一个子孙，并且</a:t>
            </a:r>
            <a:r>
              <a:rPr lang="en-US" altLang="zh-CN" dirty="0"/>
              <a:t>n</a:t>
            </a:r>
            <a:r>
              <a:rPr lang="zh-CN" altLang="en-US" dirty="0"/>
              <a:t>有标记</a:t>
            </a:r>
            <a:r>
              <a:rPr lang="en-US" altLang="zh-CN" dirty="0"/>
              <a:t>A</a:t>
            </a:r>
            <a:r>
              <a:rPr lang="zh-CN" altLang="en-US" dirty="0"/>
              <a:t>，则</a:t>
            </a:r>
            <a:r>
              <a:rPr lang="en-US" altLang="zh-CN" dirty="0"/>
              <a:t>A</a:t>
            </a:r>
            <a:r>
              <a:rPr lang="en-US" altLang="zh-CN" dirty="0">
                <a:latin typeface="宋体" pitchFamily="2" charset="-122"/>
              </a:rPr>
              <a:t>∈V</a:t>
            </a:r>
            <a:r>
              <a:rPr lang="en-US" altLang="zh-CN" baseline="-25000" dirty="0">
                <a:latin typeface="宋体" pitchFamily="2" charset="-122"/>
              </a:rPr>
              <a:t>N</a:t>
            </a:r>
            <a:endParaRPr lang="en-US" altLang="zh-CN" dirty="0">
              <a:latin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 dirty="0"/>
              <a:t>4</a:t>
            </a:r>
            <a:r>
              <a:rPr lang="zh-CN" altLang="en-US" dirty="0"/>
              <a:t>、如果结点</a:t>
            </a:r>
            <a:r>
              <a:rPr lang="en-US" altLang="zh-CN" dirty="0"/>
              <a:t>n</a:t>
            </a:r>
            <a:r>
              <a:rPr lang="zh-CN" altLang="en-US" dirty="0"/>
              <a:t>的直接子孙，从左到右的次序是结点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,n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k</a:t>
            </a:r>
            <a:r>
              <a:rPr lang="zh-CN" altLang="en-US" dirty="0"/>
              <a:t>，其标记分别为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k</a:t>
            </a:r>
            <a:r>
              <a:rPr lang="zh-CN" altLang="en-US" dirty="0"/>
              <a:t>，那么</a:t>
            </a:r>
            <a:r>
              <a:rPr lang="en-US" altLang="zh-CN" dirty="0"/>
              <a:t>A</a:t>
            </a:r>
            <a:r>
              <a:rPr lang="en-US" altLang="zh-CN" dirty="0">
                <a:latin typeface="宋体" pitchFamily="2" charset="-122"/>
              </a:rPr>
              <a:t>→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k</a:t>
            </a:r>
            <a:r>
              <a:rPr lang="zh-CN" altLang="en-US" dirty="0"/>
              <a:t>一定是</a:t>
            </a:r>
            <a:r>
              <a:rPr lang="en-US" altLang="zh-CN" dirty="0"/>
              <a:t>P</a:t>
            </a:r>
            <a:r>
              <a:rPr lang="zh-CN" altLang="en-US" dirty="0"/>
              <a:t>中的一个产生式</a:t>
            </a:r>
          </a:p>
          <a:p>
            <a:pPr lvl="1">
              <a:buFontTx/>
              <a:buNone/>
            </a:pP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4AA2E-E670-446A-A7AB-59D7485CD960}" type="slidenum">
              <a:rPr lang="en-US" altLang="zh-CN"/>
              <a:pPr/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二义性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282"/>
            <a:ext cx="8382000" cy="301498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文法的二义性</a:t>
            </a:r>
            <a:r>
              <a:rPr lang="zh-CN" altLang="en-US" sz="2000" dirty="0"/>
              <a:t>：一个文法存在某个句子对应两个不同的语法树，</a:t>
            </a:r>
            <a:r>
              <a:rPr lang="zh-CN" altLang="zh-CN" sz="2000" dirty="0"/>
              <a:t>或者，若一个文法存在某个句子有两个不同的最左（右）推导，则称这个文法是</a:t>
            </a:r>
            <a:r>
              <a:rPr lang="zh-CN" altLang="zh-CN" sz="2000" i="1" u="sng" dirty="0"/>
              <a:t>二义</a:t>
            </a:r>
            <a:r>
              <a:rPr lang="zh-CN" altLang="zh-CN" sz="2000" dirty="0"/>
              <a:t>的</a:t>
            </a:r>
            <a:r>
              <a:rPr lang="zh-CN" altLang="en-US" sz="2000" dirty="0"/>
              <a:t>。</a:t>
            </a:r>
          </a:p>
          <a:p>
            <a:pPr lvl="1"/>
            <a:r>
              <a:rPr lang="zh-CN" altLang="en-US" sz="1800" dirty="0"/>
              <a:t>上例中，</a:t>
            </a:r>
            <a:r>
              <a:rPr kumimoji="1" lang="zh-CN" altLang="en-US" sz="1800" dirty="0"/>
              <a:t>句型 （</a:t>
            </a:r>
            <a:r>
              <a:rPr kumimoji="1" lang="en-US" altLang="zh-CN" sz="1800" dirty="0" err="1"/>
              <a:t>i</a:t>
            </a:r>
            <a:r>
              <a:rPr kumimoji="1" lang="en-US" altLang="zh-CN" sz="1800" dirty="0"/>
              <a:t>*</a:t>
            </a:r>
            <a:r>
              <a:rPr kumimoji="1" lang="en-US" altLang="zh-CN" sz="1800" dirty="0" err="1"/>
              <a:t>i+i</a:t>
            </a:r>
            <a:r>
              <a:rPr kumimoji="1" lang="zh-CN" altLang="en-US" sz="1800" dirty="0"/>
              <a:t>） 的两个不同的最左推导：</a:t>
            </a:r>
          </a:p>
          <a:p>
            <a:pPr lvl="2"/>
            <a:r>
              <a:rPr kumimoji="1" lang="zh-CN" altLang="en-US" sz="1600" dirty="0"/>
              <a:t>推导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E </a:t>
            </a:r>
            <a:r>
              <a:rPr kumimoji="1" lang="en-US" altLang="zh-CN" sz="1600" dirty="0">
                <a:sym typeface="Symbol" pitchFamily="18" charset="2"/>
              </a:rPr>
              <a:t> </a:t>
            </a:r>
            <a:r>
              <a:rPr kumimoji="1" lang="zh-CN" altLang="en-US" sz="1600" dirty="0">
                <a:sym typeface="Symbol" pitchFamily="18" charset="2"/>
              </a:rPr>
              <a:t>（</a:t>
            </a:r>
            <a:r>
              <a:rPr kumimoji="1" lang="en-US" altLang="zh-CN" sz="1600" dirty="0">
                <a:sym typeface="Symbol" pitchFamily="18" charset="2"/>
              </a:rPr>
              <a:t>E</a:t>
            </a:r>
            <a:r>
              <a:rPr kumimoji="1" lang="zh-CN" altLang="en-US" sz="1600" dirty="0">
                <a:sym typeface="Symbol" pitchFamily="18" charset="2"/>
              </a:rPr>
              <a:t>） （</a:t>
            </a:r>
            <a:r>
              <a:rPr kumimoji="1" lang="en-US" altLang="zh-CN" sz="1600" dirty="0">
                <a:sym typeface="Symbol" pitchFamily="18" charset="2"/>
              </a:rPr>
              <a:t>E+E</a:t>
            </a:r>
            <a:r>
              <a:rPr kumimoji="1" lang="zh-CN" altLang="en-US" sz="1600" dirty="0">
                <a:sym typeface="Symbol" pitchFamily="18" charset="2"/>
              </a:rPr>
              <a:t>）  （</a:t>
            </a:r>
            <a:r>
              <a:rPr kumimoji="1" lang="en-US" altLang="zh-CN" sz="1600" dirty="0">
                <a:sym typeface="Symbol" pitchFamily="18" charset="2"/>
              </a:rPr>
              <a:t>E*E+E</a:t>
            </a:r>
            <a:r>
              <a:rPr kumimoji="1" lang="zh-CN" altLang="en-US" sz="1600" dirty="0">
                <a:sym typeface="Symbol" pitchFamily="18" charset="2"/>
              </a:rPr>
              <a:t>）  （</a:t>
            </a:r>
            <a:r>
              <a:rPr kumimoji="1" lang="en-US" altLang="zh-CN" sz="1600" dirty="0" err="1">
                <a:sym typeface="Symbol" pitchFamily="18" charset="2"/>
              </a:rPr>
              <a:t>i</a:t>
            </a:r>
            <a:r>
              <a:rPr kumimoji="1" lang="en-US" altLang="zh-CN" sz="1600" dirty="0">
                <a:sym typeface="Symbol" pitchFamily="18" charset="2"/>
              </a:rPr>
              <a:t>*E+E</a:t>
            </a:r>
            <a:r>
              <a:rPr kumimoji="1" lang="zh-CN" altLang="en-US" sz="1600" dirty="0">
                <a:sym typeface="Symbol" pitchFamily="18" charset="2"/>
              </a:rPr>
              <a:t>）  （</a:t>
            </a:r>
            <a:r>
              <a:rPr kumimoji="1" lang="en-US" altLang="zh-CN" sz="1600" dirty="0" err="1">
                <a:sym typeface="Symbol" pitchFamily="18" charset="2"/>
              </a:rPr>
              <a:t>i</a:t>
            </a:r>
            <a:r>
              <a:rPr kumimoji="1" lang="en-US" altLang="zh-CN" sz="1600" dirty="0">
                <a:sym typeface="Symbol" pitchFamily="18" charset="2"/>
              </a:rPr>
              <a:t>*</a:t>
            </a:r>
            <a:r>
              <a:rPr kumimoji="1" lang="en-US" altLang="zh-CN" sz="1600" dirty="0" err="1">
                <a:sym typeface="Symbol" pitchFamily="18" charset="2"/>
              </a:rPr>
              <a:t>i+E</a:t>
            </a:r>
            <a:r>
              <a:rPr kumimoji="1" lang="zh-CN" altLang="en-US" sz="1600" dirty="0">
                <a:sym typeface="Symbol" pitchFamily="18" charset="2"/>
              </a:rPr>
              <a:t>）  （</a:t>
            </a:r>
            <a:r>
              <a:rPr kumimoji="1" lang="en-US" altLang="zh-CN" sz="1600" dirty="0" err="1">
                <a:sym typeface="Symbol" pitchFamily="18" charset="2"/>
              </a:rPr>
              <a:t>i</a:t>
            </a:r>
            <a:r>
              <a:rPr kumimoji="1" lang="en-US" altLang="zh-CN" sz="1600" dirty="0">
                <a:sym typeface="Symbol" pitchFamily="18" charset="2"/>
              </a:rPr>
              <a:t>*</a:t>
            </a:r>
            <a:r>
              <a:rPr kumimoji="1" lang="en-US" altLang="zh-CN" sz="1600" dirty="0" err="1">
                <a:sym typeface="Symbol" pitchFamily="18" charset="2"/>
              </a:rPr>
              <a:t>i+i</a:t>
            </a:r>
            <a:r>
              <a:rPr kumimoji="1" lang="zh-CN" altLang="en-US" sz="1600" dirty="0">
                <a:sym typeface="Symbol" pitchFamily="18" charset="2"/>
              </a:rPr>
              <a:t>）</a:t>
            </a:r>
          </a:p>
          <a:p>
            <a:pPr lvl="2"/>
            <a:r>
              <a:rPr kumimoji="1" lang="zh-CN" altLang="zh-CN" sz="1600" dirty="0">
                <a:sym typeface="Symbol" pitchFamily="18" charset="2"/>
              </a:rPr>
              <a:t>推导2：</a:t>
            </a:r>
            <a:r>
              <a:rPr kumimoji="1" lang="en-US" altLang="zh-CN" sz="1600" dirty="0">
                <a:sym typeface="Symbol" pitchFamily="18" charset="2"/>
              </a:rPr>
              <a:t>E  </a:t>
            </a:r>
            <a:r>
              <a:rPr kumimoji="1" lang="zh-CN" altLang="en-US" sz="1600" dirty="0">
                <a:sym typeface="Symbol" pitchFamily="18" charset="2"/>
              </a:rPr>
              <a:t>（</a:t>
            </a:r>
            <a:r>
              <a:rPr kumimoji="1" lang="en-US" altLang="zh-CN" sz="1600" dirty="0">
                <a:sym typeface="Symbol" pitchFamily="18" charset="2"/>
              </a:rPr>
              <a:t>E</a:t>
            </a:r>
            <a:r>
              <a:rPr kumimoji="1" lang="zh-CN" altLang="en-US" sz="1600" dirty="0">
                <a:sym typeface="Symbol" pitchFamily="18" charset="2"/>
              </a:rPr>
              <a:t>） （ </a:t>
            </a:r>
            <a:r>
              <a:rPr kumimoji="1" lang="en-US" altLang="zh-CN" sz="1600" dirty="0">
                <a:sym typeface="Symbol" pitchFamily="18" charset="2"/>
              </a:rPr>
              <a:t>E*E</a:t>
            </a:r>
            <a:r>
              <a:rPr kumimoji="1" lang="zh-CN" altLang="en-US" sz="1600" dirty="0">
                <a:sym typeface="Symbol" pitchFamily="18" charset="2"/>
              </a:rPr>
              <a:t>）  （</a:t>
            </a:r>
            <a:r>
              <a:rPr kumimoji="1" lang="en-US" altLang="zh-CN" sz="1600" dirty="0" err="1">
                <a:sym typeface="Symbol" pitchFamily="18" charset="2"/>
              </a:rPr>
              <a:t>i</a:t>
            </a:r>
            <a:r>
              <a:rPr kumimoji="1" lang="en-US" altLang="zh-CN" sz="1600" dirty="0">
                <a:sym typeface="Symbol" pitchFamily="18" charset="2"/>
              </a:rPr>
              <a:t>*E</a:t>
            </a:r>
            <a:r>
              <a:rPr kumimoji="1" lang="zh-CN" altLang="en-US" sz="1600" dirty="0">
                <a:sym typeface="Symbol" pitchFamily="18" charset="2"/>
              </a:rPr>
              <a:t>）  （</a:t>
            </a:r>
            <a:r>
              <a:rPr kumimoji="1" lang="en-US" altLang="zh-CN" sz="1600" dirty="0" err="1">
                <a:sym typeface="Symbol" pitchFamily="18" charset="2"/>
              </a:rPr>
              <a:t>i</a:t>
            </a:r>
            <a:r>
              <a:rPr kumimoji="1" lang="en-US" altLang="zh-CN" sz="1600" dirty="0">
                <a:sym typeface="Symbol" pitchFamily="18" charset="2"/>
              </a:rPr>
              <a:t>*E+E</a:t>
            </a:r>
            <a:r>
              <a:rPr kumimoji="1" lang="zh-CN" altLang="en-US" sz="1600" dirty="0">
                <a:sym typeface="Symbol" pitchFamily="18" charset="2"/>
              </a:rPr>
              <a:t>）  （</a:t>
            </a:r>
            <a:r>
              <a:rPr kumimoji="1" lang="en-US" altLang="zh-CN" sz="1600" dirty="0" err="1">
                <a:sym typeface="Symbol" pitchFamily="18" charset="2"/>
              </a:rPr>
              <a:t>i</a:t>
            </a:r>
            <a:r>
              <a:rPr kumimoji="1" lang="en-US" altLang="zh-CN" sz="1600" dirty="0">
                <a:sym typeface="Symbol" pitchFamily="18" charset="2"/>
              </a:rPr>
              <a:t>*</a:t>
            </a:r>
            <a:r>
              <a:rPr kumimoji="1" lang="en-US" altLang="zh-CN" sz="1600" dirty="0" err="1">
                <a:sym typeface="Symbol" pitchFamily="18" charset="2"/>
              </a:rPr>
              <a:t>i+E</a:t>
            </a:r>
            <a:r>
              <a:rPr kumimoji="1" lang="zh-CN" altLang="en-US" sz="1600" dirty="0">
                <a:sym typeface="Symbol" pitchFamily="18" charset="2"/>
              </a:rPr>
              <a:t>） （</a:t>
            </a:r>
            <a:r>
              <a:rPr kumimoji="1" lang="en-US" altLang="zh-CN" sz="1600" dirty="0" err="1">
                <a:sym typeface="Symbol" pitchFamily="18" charset="2"/>
              </a:rPr>
              <a:t>i</a:t>
            </a:r>
            <a:r>
              <a:rPr kumimoji="1" lang="en-US" altLang="zh-CN" sz="1600" dirty="0">
                <a:sym typeface="Symbol" pitchFamily="18" charset="2"/>
              </a:rPr>
              <a:t>*</a:t>
            </a:r>
            <a:r>
              <a:rPr kumimoji="1" lang="en-US" altLang="zh-CN" sz="1600" dirty="0" err="1">
                <a:sym typeface="Symbol" pitchFamily="18" charset="2"/>
              </a:rPr>
              <a:t>i+i</a:t>
            </a:r>
            <a:r>
              <a:rPr kumimoji="1" lang="zh-CN" altLang="en-US" sz="1600" dirty="0">
                <a:sym typeface="Symbol" pitchFamily="18" charset="2"/>
              </a:rPr>
              <a:t>）</a:t>
            </a:r>
            <a:endParaRPr lang="zh-CN" altLang="en-US" sz="1600" dirty="0"/>
          </a:p>
          <a:p>
            <a:pPr lvl="1"/>
            <a:r>
              <a:rPr lang="zh-CN" altLang="en-US" sz="1800" dirty="0"/>
              <a:t>消除二义性：修改文法，规定优先顺序和结合律</a:t>
            </a:r>
          </a:p>
          <a:p>
            <a:pPr lvl="2">
              <a:buFontTx/>
              <a:buNone/>
            </a:pPr>
            <a:r>
              <a:rPr lang="zh-CN" altLang="en-US" sz="1600" dirty="0"/>
              <a:t> </a:t>
            </a:r>
            <a:r>
              <a:rPr lang="en-US" altLang="zh-CN" sz="1600" dirty="0"/>
              <a:t>E</a:t>
            </a:r>
            <a:r>
              <a:rPr lang="en-US" altLang="zh-CN" sz="1600" dirty="0">
                <a:cs typeface="Times New Roman" pitchFamily="18" charset="0"/>
              </a:rPr>
              <a:t>→T|E+T        T→F|T*F       </a:t>
            </a:r>
            <a:r>
              <a:rPr lang="en-US" altLang="zh-CN" sz="1600" dirty="0" err="1">
                <a:cs typeface="Times New Roman" pitchFamily="18" charset="0"/>
              </a:rPr>
              <a:t>F</a:t>
            </a:r>
            <a:r>
              <a:rPr lang="en-US" altLang="zh-CN" sz="1600" dirty="0">
                <a:cs typeface="Times New Roman" pitchFamily="18" charset="0"/>
              </a:rPr>
              <a:t>→(E)|</a:t>
            </a:r>
            <a:r>
              <a:rPr lang="en-US" altLang="zh-CN" sz="1600" dirty="0" err="1">
                <a:cs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dirty="0"/>
          </a:p>
          <a:p>
            <a:endParaRPr lang="en-US" altLang="zh-CN" sz="2000" dirty="0"/>
          </a:p>
        </p:txBody>
      </p:sp>
      <p:graphicFrame>
        <p:nvGraphicFramePr>
          <p:cNvPr id="16384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92034680"/>
              </p:ext>
            </p:extLst>
          </p:nvPr>
        </p:nvGraphicFramePr>
        <p:xfrm>
          <a:off x="1143000" y="4767263"/>
          <a:ext cx="6191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8" name="公式" r:id="rId4" imgW="4406760" imgH="533160" progId="Equation.3">
                  <p:embed/>
                </p:oleObj>
              </mc:Choice>
              <mc:Fallback>
                <p:oleObj name="公式" r:id="rId4" imgW="4406760" imgH="533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67263"/>
                        <a:ext cx="619125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2EC3-4009-4E32-917A-5BFF3596FBDD}" type="slidenum">
              <a:rPr lang="en-US" altLang="zh-CN" sz="1800"/>
              <a:pPr/>
              <a:t>39</a:t>
            </a:fld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/>
              <a:t>程序语言的定义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r>
              <a:rPr lang="zh-CN" altLang="en-US" dirty="0"/>
              <a:t>程序设计语言：是由一组记号所构成的集合。</a:t>
            </a:r>
          </a:p>
          <a:p>
            <a:r>
              <a:rPr lang="zh-CN" altLang="en-US" dirty="0"/>
              <a:t>语言的定义</a:t>
            </a:r>
          </a:p>
          <a:p>
            <a:pPr lvl="1"/>
            <a:r>
              <a:rPr lang="zh-CN" altLang="en-US" dirty="0"/>
              <a:t>语言用户：语言的成分，</a:t>
            </a:r>
            <a:r>
              <a:rPr lang="zh-CN" altLang="en-US" dirty="0" smtClean="0"/>
              <a:t>使用意义</a:t>
            </a:r>
            <a:endParaRPr lang="zh-CN" altLang="en-US" dirty="0"/>
          </a:p>
          <a:p>
            <a:pPr lvl="1"/>
            <a:r>
              <a:rPr lang="zh-CN" altLang="en-US" dirty="0"/>
              <a:t>编译程序：语言的规则，语法单位对应的含义</a:t>
            </a:r>
          </a:p>
          <a:p>
            <a:r>
              <a:rPr lang="zh-CN" altLang="en-US" dirty="0"/>
              <a:t>组成部分</a:t>
            </a:r>
          </a:p>
          <a:p>
            <a:pPr lvl="1"/>
            <a:r>
              <a:rPr lang="zh-CN" altLang="en-US" dirty="0"/>
              <a:t>语法 （</a:t>
            </a:r>
            <a:r>
              <a:rPr lang="en-US" altLang="zh-CN" dirty="0"/>
              <a:t>Syntax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语义（ </a:t>
            </a:r>
            <a:r>
              <a:rPr lang="en-US" altLang="zh-CN" dirty="0"/>
              <a:t>Semantics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语用（ </a:t>
            </a:r>
            <a:r>
              <a:rPr lang="en-US" altLang="zh-CN" dirty="0"/>
              <a:t>Pragmatics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F8AC-FC9A-48E3-B4F6-19A4086E0936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上下文无关文法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xfrm>
            <a:off x="327870" y="1750452"/>
            <a:ext cx="8042276" cy="4343400"/>
          </a:xfrm>
        </p:spPr>
        <p:txBody>
          <a:bodyPr/>
          <a:lstStyle/>
          <a:p>
            <a:r>
              <a:rPr lang="zh-CN" altLang="en-US" dirty="0"/>
              <a:t>对文法的限制</a:t>
            </a:r>
          </a:p>
          <a:p>
            <a:pPr lvl="1"/>
            <a:r>
              <a:rPr lang="zh-CN" altLang="en-US" dirty="0"/>
              <a:t>不含</a:t>
            </a:r>
            <a:r>
              <a:rPr lang="en-US" altLang="zh-CN" dirty="0"/>
              <a:t>P</a:t>
            </a:r>
            <a:r>
              <a:rPr lang="en-US" altLang="zh-CN" dirty="0">
                <a:cs typeface="Times New Roman" pitchFamily="18" charset="0"/>
              </a:rPr>
              <a:t>→P</a:t>
            </a:r>
            <a:r>
              <a:rPr lang="zh-CN" altLang="en-US" dirty="0">
                <a:cs typeface="Times New Roman" pitchFamily="18" charset="0"/>
              </a:rPr>
              <a:t>形式的产生式</a:t>
            </a:r>
          </a:p>
          <a:p>
            <a:pPr lvl="1"/>
            <a:r>
              <a:rPr lang="zh-CN" altLang="en-US" dirty="0">
                <a:cs typeface="Times New Roman" pitchFamily="18" charset="0"/>
              </a:rPr>
              <a:t>每个非终结符</a:t>
            </a:r>
            <a:r>
              <a:rPr lang="en-US" altLang="zh-CN" dirty="0">
                <a:cs typeface="Times New Roman" pitchFamily="18" charset="0"/>
              </a:rPr>
              <a:t>P</a:t>
            </a:r>
            <a:r>
              <a:rPr lang="zh-CN" altLang="en-US" dirty="0">
                <a:cs typeface="Times New Roman" pitchFamily="18" charset="0"/>
              </a:rPr>
              <a:t>都必须有用</a:t>
            </a:r>
          </a:p>
          <a:p>
            <a:pPr lvl="2"/>
            <a:r>
              <a:rPr lang="zh-CN" altLang="en-US" dirty="0">
                <a:cs typeface="Times New Roman" pitchFamily="18" charset="0"/>
              </a:rPr>
              <a:t>必须存在含</a:t>
            </a:r>
            <a:r>
              <a:rPr lang="en-US" altLang="zh-CN" dirty="0">
                <a:cs typeface="Times New Roman" pitchFamily="18" charset="0"/>
              </a:rPr>
              <a:t>P</a:t>
            </a:r>
            <a:r>
              <a:rPr lang="zh-CN" altLang="en-US" dirty="0">
                <a:cs typeface="Times New Roman" pitchFamily="18" charset="0"/>
              </a:rPr>
              <a:t>的句型（可到达</a:t>
            </a:r>
            <a:r>
              <a:rPr lang="zh-CN" altLang="en-US" dirty="0" smtClean="0">
                <a:cs typeface="Times New Roman" pitchFamily="18" charset="0"/>
              </a:rPr>
              <a:t>）</a:t>
            </a:r>
            <a:r>
              <a:rPr lang="en-US" altLang="zh-CN" dirty="0" smtClean="0">
                <a:cs typeface="Times New Roman" pitchFamily="18" charset="0"/>
              </a:rPr>
              <a:t>: </a:t>
            </a:r>
            <a:r>
              <a:rPr lang="zh-CN" altLang="en-US" dirty="0" smtClean="0">
                <a:cs typeface="Times New Roman" pitchFamily="18" charset="0"/>
              </a:rPr>
              <a:t>从开始符号</a:t>
            </a:r>
            <a:r>
              <a:rPr lang="en-US" altLang="zh-CN" dirty="0" smtClean="0">
                <a:cs typeface="Times New Roman" pitchFamily="18" charset="0"/>
              </a:rPr>
              <a:t>S</a:t>
            </a:r>
            <a:r>
              <a:rPr lang="zh-CN" altLang="en-US" dirty="0" smtClean="0">
                <a:cs typeface="Times New Roman" pitchFamily="18" charset="0"/>
              </a:rPr>
              <a:t>出发，存在推导 </a:t>
            </a:r>
            <a:endParaRPr lang="zh-CN" altLang="en-US" dirty="0">
              <a:cs typeface="Times New Roman" pitchFamily="18" charset="0"/>
            </a:endParaRPr>
          </a:p>
          <a:p>
            <a:pPr lvl="2"/>
            <a:endParaRPr lang="en-US" altLang="zh-CN" dirty="0" smtClean="0"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cs typeface="Times New Roman" pitchFamily="18" charset="0"/>
              </a:rPr>
              <a:t>且</a:t>
            </a:r>
            <a:r>
              <a:rPr lang="en-US" altLang="zh-CN" dirty="0">
                <a:cs typeface="Times New Roman" pitchFamily="18" charset="0"/>
              </a:rPr>
              <a:t>P</a:t>
            </a:r>
            <a:r>
              <a:rPr lang="zh-CN" altLang="en-US" dirty="0">
                <a:cs typeface="Times New Roman" pitchFamily="18" charset="0"/>
              </a:rPr>
              <a:t>不存在永不终结的回路（可终止</a:t>
            </a:r>
            <a:r>
              <a:rPr lang="zh-CN" altLang="en-US" dirty="0" smtClean="0">
                <a:cs typeface="Times New Roman" pitchFamily="18" charset="0"/>
              </a:rPr>
              <a:t>）：必须存在终结符串         使得</a:t>
            </a:r>
            <a:endParaRPr lang="zh-CN" altLang="en-US" dirty="0">
              <a:cs typeface="Times New Roman" pitchFamily="18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172C-3920-462C-B09B-B8244CBD44E0}" type="slidenum">
              <a:rPr lang="en-US" altLang="zh-CN"/>
              <a:pPr/>
              <a:t>40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490598"/>
              </p:ext>
            </p:extLst>
          </p:nvPr>
        </p:nvGraphicFramePr>
        <p:xfrm>
          <a:off x="3048000" y="3406168"/>
          <a:ext cx="1047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8" name="公式" r:id="rId3" imgW="698400" imgH="228600" progId="Equation.3">
                  <p:embed/>
                </p:oleObj>
              </mc:Choice>
              <mc:Fallback>
                <p:oleObj name="公式" r:id="rId3" imgW="698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06168"/>
                        <a:ext cx="10477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812684"/>
              </p:ext>
            </p:extLst>
          </p:nvPr>
        </p:nvGraphicFramePr>
        <p:xfrm>
          <a:off x="2057400" y="4112509"/>
          <a:ext cx="781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9" name="公式" r:id="rId5" imgW="520560" imgH="228600" progId="Equation.3">
                  <p:embed/>
                </p:oleObj>
              </mc:Choice>
              <mc:Fallback>
                <p:oleObj name="公式" r:id="rId5" imgW="5205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2509"/>
                        <a:ext cx="7810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0453"/>
              </p:ext>
            </p:extLst>
          </p:nvPr>
        </p:nvGraphicFramePr>
        <p:xfrm>
          <a:off x="7897906" y="3810000"/>
          <a:ext cx="628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0" name="公式" r:id="rId7" imgW="419040" imgH="228600" progId="Equation.3">
                  <p:embed/>
                </p:oleObj>
              </mc:Choice>
              <mc:Fallback>
                <p:oleObj name="公式" r:id="rId7" imgW="4190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906" y="3810000"/>
                        <a:ext cx="6286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9"/>
          <p:cNvGrpSpPr>
            <a:grpSpLocks/>
          </p:cNvGrpSpPr>
          <p:nvPr/>
        </p:nvGrpSpPr>
        <p:grpSpPr bwMode="auto">
          <a:xfrm>
            <a:off x="-1124367" y="4271170"/>
            <a:ext cx="6226593" cy="1887538"/>
            <a:chOff x="-993955" y="2984555"/>
            <a:chExt cx="5708832" cy="1886743"/>
          </a:xfrm>
        </p:grpSpPr>
        <p:sp>
          <p:nvSpPr>
            <p:cNvPr id="113690" name="Rectangle 3"/>
            <p:cNvSpPr txBox="1">
              <a:spLocks noChangeArrowheads="1"/>
            </p:cNvSpPr>
            <p:nvPr/>
          </p:nvSpPr>
          <p:spPr bwMode="auto">
            <a:xfrm>
              <a:off x="-993955" y="2984555"/>
              <a:ext cx="5702621" cy="1886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576263" indent="-2730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lvl="1" algn="l">
                <a:lnSpc>
                  <a:spcPts val="2800"/>
                </a:lnSpc>
                <a:buClrTx/>
                <a:buNone/>
              </a:pPr>
              <a:r>
                <a:rPr kumimoji="1" lang="en-US" altLang="zh-CN" sz="23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	                  </a:t>
              </a:r>
              <a:r>
                <a:rPr kumimoji="1" lang="en-US" altLang="zh-CN" sz="20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lnSpc>
                  <a:spcPts val="2800"/>
                </a:lnSpc>
                <a:buClr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kumimoji="1" lang="en-US" altLang="zh-CN" sz="20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S</a:t>
              </a:r>
              <a:endParaRPr kumimoji="1" lang="en-US" altLang="zh-CN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lnSpc>
                  <a:spcPts val="2800"/>
                </a:lnSpc>
                <a:buClrTx/>
                <a:buNone/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lvl="1">
                <a:lnSpc>
                  <a:spcPts val="2900"/>
                </a:lnSpc>
                <a:buClrTx/>
                <a:buNone/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kumimoji="1" lang="en-US" altLang="zh-CN" sz="20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               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 rot="10800000" flipV="1">
              <a:off x="1142977" y="3357687"/>
              <a:ext cx="571504" cy="1428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0800000">
              <a:off x="2285985" y="3357687"/>
              <a:ext cx="571504" cy="1428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 flipV="1">
              <a:off x="2130409" y="3395771"/>
              <a:ext cx="155576" cy="1158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1714481" y="3365621"/>
              <a:ext cx="214314" cy="1237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10800000" flipV="1">
              <a:off x="1857357" y="3714723"/>
              <a:ext cx="857256" cy="571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5400000">
              <a:off x="2250389" y="3821727"/>
              <a:ext cx="571259" cy="500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>
              <a:off x="2606785" y="4035248"/>
              <a:ext cx="571259" cy="730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6200000" flipH="1">
              <a:off x="3000488" y="3857447"/>
              <a:ext cx="571259" cy="4286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214679" y="3786131"/>
              <a:ext cx="785817" cy="571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286117" y="3714723"/>
              <a:ext cx="1428760" cy="6426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30214" y="1571625"/>
            <a:ext cx="7070725" cy="2560638"/>
          </a:xfrm>
        </p:spPr>
        <p:txBody>
          <a:bodyPr>
            <a:normAutofit/>
          </a:bodyPr>
          <a:lstStyle/>
          <a:p>
            <a:pPr marL="0" indent="0">
              <a:lnSpc>
                <a:spcPts val="2500"/>
              </a:lnSpc>
              <a:buClrTx/>
              <a:buNone/>
            </a:pPr>
            <a:r>
              <a:rPr lang="zh-CN" altLang="en-US" b="1" dirty="0" smtClean="0">
                <a:cs typeface="Times New Roman" panose="02020603050405020304" pitchFamily="18" charset="0"/>
              </a:rPr>
              <a:t>例如：文法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marL="349250" lvl="1" indent="0">
              <a:lnSpc>
                <a:spcPts val="2500"/>
              </a:lnSpc>
              <a:buClrTx/>
              <a:buNone/>
            </a:pPr>
            <a:r>
              <a:rPr kumimoji="1" lang="en-US" altLang="zh-CN" sz="2000" i="1" dirty="0" smtClean="0">
                <a:ea typeface="楷体_GB2312"/>
                <a:cs typeface="Times New Roman" panose="02020603050405020304" pitchFamily="18" charset="0"/>
              </a:rPr>
              <a:t>   S</a:t>
            </a:r>
            <a:r>
              <a:rPr kumimoji="1" lang="en-US" altLang="en-US" sz="20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en-US" altLang="en-US" sz="2000" b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kumimoji="1" lang="en-US" altLang="en-US" sz="20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en-US" sz="20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000" b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kumimoji="1" lang="en-US" altLang="en-US" sz="20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 dirty="0">
                <a:ea typeface="楷体_GB2312"/>
                <a:cs typeface="Times New Roman" panose="02020603050405020304" pitchFamily="18" charset="0"/>
              </a:rPr>
              <a:t>S</a:t>
            </a:r>
            <a:endParaRPr kumimoji="1" lang="en-US" altLang="zh-CN" sz="2000" i="1" dirty="0">
              <a:ea typeface="楷体_GB231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ts val="2500"/>
              </a:lnSpc>
              <a:buNone/>
            </a:pPr>
            <a:r>
              <a:rPr kumimoji="1" lang="en-US" altLang="zh-CN" sz="20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		 </a:t>
            </a:r>
            <a:r>
              <a:rPr kumimoji="1" lang="en-US" altLang="en-US" sz="2000" b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if </a:t>
            </a:r>
            <a:r>
              <a:rPr kumimoji="1" lang="en-US" altLang="zh-CN" sz="2000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en-US" sz="20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000" b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kumimoji="1" lang="en-US" altLang="en-US" sz="20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 dirty="0"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en-US" sz="20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000" b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  <a:r>
              <a:rPr kumimoji="1" lang="en-US" altLang="en-US" sz="20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 dirty="0">
                <a:ea typeface="楷体_GB2312"/>
                <a:cs typeface="Times New Roman" panose="02020603050405020304" pitchFamily="18" charset="0"/>
              </a:rPr>
              <a:t>S</a:t>
            </a:r>
            <a:endParaRPr kumimoji="1" lang="en-US" altLang="zh-CN" sz="2000" i="1" dirty="0">
              <a:ea typeface="楷体_GB231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ts val="2500"/>
              </a:lnSpc>
              <a:buNone/>
            </a:pPr>
            <a:r>
              <a:rPr kumimoji="1" lang="en-US" altLang="zh-CN" sz="20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		 </a:t>
            </a:r>
            <a:r>
              <a:rPr kumimoji="1" lang="en-US" altLang="en-US" sz="2000" b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kumimoji="1" lang="en-US" altLang="en-US" sz="2000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other</a:t>
            </a:r>
          </a:p>
          <a:p>
            <a:pPr marL="0" indent="0">
              <a:lnSpc>
                <a:spcPts val="2500"/>
              </a:lnSpc>
              <a:buClrTx/>
              <a:buNone/>
            </a:pPr>
            <a:r>
              <a:rPr kumimoji="1" lang="zh-CN" altLang="en-US" b="1" dirty="0">
                <a:cs typeface="Times New Roman" panose="02020603050405020304" pitchFamily="18" charset="0"/>
              </a:rPr>
              <a:t>句型</a:t>
            </a:r>
          </a:p>
          <a:p>
            <a:pPr marL="349250" lvl="1" indent="0">
              <a:lnSpc>
                <a:spcPts val="2500"/>
              </a:lnSpc>
              <a:buClrTx/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   if </a:t>
            </a:r>
            <a:r>
              <a:rPr kumimoji="1" lang="en-US" altLang="zh-CN" sz="2000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000" i="1" baseline="-25000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then</a:t>
            </a:r>
            <a:r>
              <a:rPr kumimoji="1" lang="en-US" altLang="zh-CN" sz="2000" b="1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if </a:t>
            </a:r>
            <a:r>
              <a:rPr kumimoji="1" lang="en-US" altLang="zh-CN" sz="2000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000" i="1" baseline="-25000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000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then</a:t>
            </a:r>
            <a:r>
              <a:rPr kumimoji="1" lang="en-US" altLang="zh-CN" sz="2000" b="1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000" i="1" baseline="-25000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else</a:t>
            </a:r>
            <a:r>
              <a:rPr kumimoji="1" lang="en-US" altLang="zh-CN" sz="2000" b="1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000" i="1" baseline="-25000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000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AutoShape 6"/>
          <p:cNvSpPr>
            <a:spLocks/>
          </p:cNvSpPr>
          <p:nvPr/>
        </p:nvSpPr>
        <p:spPr bwMode="auto">
          <a:xfrm>
            <a:off x="3767138" y="2143126"/>
            <a:ext cx="214312" cy="500063"/>
          </a:xfrm>
          <a:prstGeom prst="rightBrace">
            <a:avLst>
              <a:gd name="adj1" fmla="val 33704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rot="10800000">
            <a:off x="2411413" y="3000376"/>
            <a:ext cx="1549400" cy="1111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960813" y="2228851"/>
            <a:ext cx="252095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条件语句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981450" y="2857501"/>
            <a:ext cx="23764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其他语句</a:t>
            </a:r>
          </a:p>
        </p:txBody>
      </p:sp>
      <p:grpSp>
        <p:nvGrpSpPr>
          <p:cNvPr id="4" name="组合 90"/>
          <p:cNvGrpSpPr>
            <a:grpSpLocks/>
          </p:cNvGrpSpPr>
          <p:nvPr/>
        </p:nvGrpSpPr>
        <p:grpSpPr bwMode="auto">
          <a:xfrm>
            <a:off x="4478887" y="4187370"/>
            <a:ext cx="4214813" cy="1876425"/>
            <a:chOff x="165892" y="3040279"/>
            <a:chExt cx="4929222" cy="1875631"/>
          </a:xfrm>
        </p:grpSpPr>
        <p:sp>
          <p:nvSpPr>
            <p:cNvPr id="113677" name="Rectangle 3"/>
            <p:cNvSpPr txBox="1">
              <a:spLocks noChangeArrowheads="1"/>
            </p:cNvSpPr>
            <p:nvPr/>
          </p:nvSpPr>
          <p:spPr bwMode="auto">
            <a:xfrm>
              <a:off x="165892" y="3040279"/>
              <a:ext cx="4929222" cy="187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576263" indent="-2730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lvl="1" algn="l">
                <a:lnSpc>
                  <a:spcPts val="2800"/>
                </a:lnSpc>
                <a:buClrTx/>
                <a:buNone/>
              </a:pPr>
              <a:r>
                <a:rPr kumimoji="1" lang="en-US" altLang="zh-CN" sz="20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         S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lnSpc>
                  <a:spcPts val="2800"/>
                </a:lnSpc>
                <a:buClr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if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S     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S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lvl="1">
                <a:lnSpc>
                  <a:spcPts val="2800"/>
                </a:lnSpc>
                <a:buClrTx/>
                <a:buNone/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endParaRPr kumimoji="1"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lnSpc>
                  <a:spcPts val="2900"/>
                </a:lnSpc>
                <a:buClrTx/>
                <a:buNone/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kumimoji="1" lang="en-US" altLang="zh-CN" sz="20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93" name="直接连接符 92"/>
            <p:cNvCxnSpPr/>
            <p:nvPr/>
          </p:nvCxnSpPr>
          <p:spPr>
            <a:xfrm rot="10800000" flipV="1">
              <a:off x="1142453" y="3357645"/>
              <a:ext cx="571827" cy="1428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rot="10800000">
              <a:off x="2143151" y="3346537"/>
              <a:ext cx="571827" cy="214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rot="16200000" flipV="1">
              <a:off x="2059262" y="3358019"/>
              <a:ext cx="225330" cy="2023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1714280" y="3365579"/>
              <a:ext cx="215363" cy="1824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2213701" y="3797197"/>
              <a:ext cx="501277" cy="549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2714978" y="3797197"/>
              <a:ext cx="76119" cy="549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2874644" y="3797197"/>
              <a:ext cx="412161" cy="549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2874644" y="3774981"/>
              <a:ext cx="1125088" cy="571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286107" y="3346537"/>
              <a:ext cx="1071248" cy="214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286107" y="3275130"/>
              <a:ext cx="2071944" cy="2872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2434155" y="4120696"/>
            <a:ext cx="2374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411412" y="4176714"/>
            <a:ext cx="14668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7404-2980-4CF6-BE4C-6EE28581AB09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1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/>
      <p:bldP spid="14" grpId="1"/>
      <p:bldP spid="15" grpId="0"/>
      <p:bldP spid="15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4" name="组合 89"/>
          <p:cNvGrpSpPr>
            <a:grpSpLocks/>
          </p:cNvGrpSpPr>
          <p:nvPr/>
        </p:nvGrpSpPr>
        <p:grpSpPr bwMode="auto">
          <a:xfrm>
            <a:off x="-26196" y="4424476"/>
            <a:ext cx="4929188" cy="1887538"/>
            <a:chOff x="428597" y="3003823"/>
            <a:chExt cx="4929222" cy="1886743"/>
          </a:xfrm>
        </p:grpSpPr>
        <p:sp>
          <p:nvSpPr>
            <p:cNvPr id="115735" name="Rectangle 3"/>
            <p:cNvSpPr txBox="1">
              <a:spLocks noChangeArrowheads="1"/>
            </p:cNvSpPr>
            <p:nvPr/>
          </p:nvSpPr>
          <p:spPr bwMode="auto">
            <a:xfrm>
              <a:off x="428597" y="3003823"/>
              <a:ext cx="4929222" cy="1886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576263" indent="-2730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lvl="1" algn="l">
                <a:lnSpc>
                  <a:spcPts val="2800"/>
                </a:lnSpc>
                <a:buClrTx/>
                <a:buNone/>
              </a:pPr>
              <a:r>
                <a:rPr kumimoji="1" lang="en-US" altLang="zh-CN" sz="23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lvl="1" algn="l">
                <a:lnSpc>
                  <a:spcPts val="2800"/>
                </a:lnSpc>
                <a:buClr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S</a:t>
              </a:r>
              <a:endParaRPr kumimoji="1" lang="en-US" altLang="zh-CN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lnSpc>
                  <a:spcPts val="2800"/>
                </a:lnSpc>
                <a:buClrTx/>
                <a:buNone/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lvl="1">
                <a:lnSpc>
                  <a:spcPts val="2900"/>
                </a:lnSpc>
                <a:buClrTx/>
                <a:buNone/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 rot="10800000" flipV="1">
              <a:off x="1142977" y="3357687"/>
              <a:ext cx="571504" cy="1428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0800000">
              <a:off x="2285985" y="3357687"/>
              <a:ext cx="571504" cy="1428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 flipV="1">
              <a:off x="2130409" y="3395771"/>
              <a:ext cx="155576" cy="1158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1714481" y="3365621"/>
              <a:ext cx="214314" cy="1237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10800000" flipV="1">
              <a:off x="1857357" y="3714723"/>
              <a:ext cx="857256" cy="571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5400000">
              <a:off x="2250389" y="3821727"/>
              <a:ext cx="571259" cy="500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>
              <a:off x="2606785" y="4035248"/>
              <a:ext cx="571259" cy="730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6200000" flipH="1">
              <a:off x="3000488" y="3857447"/>
              <a:ext cx="571259" cy="4286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214679" y="3786131"/>
              <a:ext cx="785817" cy="571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286117" y="3714723"/>
              <a:ext cx="1428760" cy="6426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572532"/>
            <a:ext cx="7070725" cy="2560638"/>
          </a:xfrm>
        </p:spPr>
        <p:txBody>
          <a:bodyPr/>
          <a:lstStyle/>
          <a:p>
            <a:pPr marL="0" indent="0">
              <a:lnSpc>
                <a:spcPts val="2500"/>
              </a:lnSpc>
              <a:buClr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文法</a:t>
            </a:r>
          </a:p>
          <a:p>
            <a:pPr marL="349250" lvl="1" indent="0">
              <a:lnSpc>
                <a:spcPts val="2500"/>
              </a:lnSpc>
              <a:buClrTx/>
              <a:buNone/>
            </a:pPr>
            <a:r>
              <a:rPr kumimoji="1" lang="en-US" altLang="zh-CN" sz="2300" i="1" dirty="0"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en-US" sz="23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3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en-US" altLang="en-US" sz="2300" b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kumimoji="1" lang="en-US" altLang="en-US" sz="23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300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en-US" sz="23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300" b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kumimoji="1" lang="en-US" altLang="en-US" sz="23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300" i="1" dirty="0">
                <a:ea typeface="楷体_GB2312"/>
                <a:cs typeface="Times New Roman" panose="02020603050405020304" pitchFamily="18" charset="0"/>
              </a:rPr>
              <a:t>S</a:t>
            </a:r>
            <a:endParaRPr kumimoji="1" lang="en-US" altLang="zh-CN" sz="2300" i="1" dirty="0">
              <a:ea typeface="楷体_GB231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ts val="2500"/>
              </a:lnSpc>
              <a:buNone/>
            </a:pPr>
            <a:r>
              <a:rPr kumimoji="1" lang="en-US" altLang="zh-CN" sz="23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		 </a:t>
            </a:r>
            <a:r>
              <a:rPr kumimoji="1" lang="en-US" altLang="en-US" sz="2300" b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if </a:t>
            </a:r>
            <a:r>
              <a:rPr kumimoji="1" lang="en-US" altLang="zh-CN" sz="2300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en-US" sz="23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300" b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kumimoji="1" lang="en-US" altLang="en-US" sz="23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300" i="1" dirty="0"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en-US" sz="23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300" b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  <a:r>
              <a:rPr kumimoji="1" lang="en-US" altLang="en-US" sz="23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300" i="1" dirty="0">
                <a:ea typeface="楷体_GB2312"/>
                <a:cs typeface="Times New Roman" panose="02020603050405020304" pitchFamily="18" charset="0"/>
              </a:rPr>
              <a:t>S</a:t>
            </a:r>
            <a:endParaRPr kumimoji="1" lang="en-US" altLang="zh-CN" sz="2300" i="1" dirty="0">
              <a:ea typeface="楷体_GB231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ts val="2500"/>
              </a:lnSpc>
              <a:buNone/>
            </a:pPr>
            <a:r>
              <a:rPr kumimoji="1" lang="en-US" altLang="zh-CN" sz="2300" b="1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		 </a:t>
            </a:r>
            <a:r>
              <a:rPr kumimoji="1" lang="en-US" altLang="en-US" sz="2300" b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kumimoji="1" lang="en-US" altLang="en-US" sz="2300" i="1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other</a:t>
            </a:r>
          </a:p>
          <a:p>
            <a:pPr marL="0" indent="0">
              <a:lnSpc>
                <a:spcPts val="2500"/>
              </a:lnSpc>
              <a:buClrTx/>
              <a:buNone/>
            </a:pPr>
            <a:r>
              <a:rPr kumimoji="1" lang="zh-CN" altLang="en-US" sz="2800" b="1" dirty="0">
                <a:cs typeface="Times New Roman" panose="02020603050405020304" pitchFamily="18" charset="0"/>
              </a:rPr>
              <a:t>句型</a:t>
            </a:r>
          </a:p>
          <a:p>
            <a:pPr marL="349250" lvl="1" indent="0">
              <a:lnSpc>
                <a:spcPts val="2500"/>
              </a:lnSpc>
              <a:buClrTx/>
              <a:buNone/>
            </a:pPr>
            <a:r>
              <a:rPr kumimoji="1" lang="en-US" altLang="zh-CN" sz="2300" b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if </a:t>
            </a:r>
            <a:r>
              <a:rPr kumimoji="1" lang="en-US" altLang="zh-CN" sz="2300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300" i="1" baseline="-25000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300" b="1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b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then</a:t>
            </a:r>
            <a:r>
              <a:rPr kumimoji="1" lang="en-US" altLang="zh-CN" sz="2300" b="1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b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if </a:t>
            </a:r>
            <a:r>
              <a:rPr kumimoji="1" lang="en-US" altLang="zh-CN" sz="2300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300" i="1" baseline="-25000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300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b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then</a:t>
            </a:r>
            <a:r>
              <a:rPr kumimoji="1" lang="en-US" altLang="zh-CN" sz="2300" b="1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300" i="1" baseline="-25000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300" b="1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b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else</a:t>
            </a:r>
            <a:r>
              <a:rPr kumimoji="1" lang="en-US" altLang="zh-CN" sz="2300" b="1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300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300" i="1" baseline="-25000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300" i="1" dirty="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15718" name="组合 90"/>
          <p:cNvGrpSpPr>
            <a:grpSpLocks/>
          </p:cNvGrpSpPr>
          <p:nvPr/>
        </p:nvGrpSpPr>
        <p:grpSpPr bwMode="auto">
          <a:xfrm>
            <a:off x="4679155" y="4336370"/>
            <a:ext cx="4214813" cy="1876425"/>
            <a:chOff x="165892" y="3040279"/>
            <a:chExt cx="4929222" cy="1875631"/>
          </a:xfrm>
        </p:grpSpPr>
        <p:sp>
          <p:nvSpPr>
            <p:cNvPr id="115722" name="Rectangle 3"/>
            <p:cNvSpPr txBox="1">
              <a:spLocks noChangeArrowheads="1"/>
            </p:cNvSpPr>
            <p:nvPr/>
          </p:nvSpPr>
          <p:spPr bwMode="auto">
            <a:xfrm>
              <a:off x="165892" y="3040279"/>
              <a:ext cx="4929222" cy="187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576263" indent="-2730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lvl="1" algn="l">
                <a:lnSpc>
                  <a:spcPts val="2800"/>
                </a:lnSpc>
                <a:buClrTx/>
                <a:buNone/>
              </a:pPr>
              <a:r>
                <a:rPr kumimoji="1" lang="en-US" altLang="zh-CN" sz="23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lvl="1">
                <a:lnSpc>
                  <a:spcPts val="2800"/>
                </a:lnSpc>
                <a:buClr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if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S     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else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S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lvl="1">
                <a:lnSpc>
                  <a:spcPts val="2800"/>
                </a:lnSpc>
                <a:buClrTx/>
                <a:buNone/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endParaRPr kumimoji="1"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 algn="l">
                <a:lnSpc>
                  <a:spcPts val="2900"/>
                </a:lnSpc>
                <a:buClrTx/>
                <a:buNone/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93" name="直接连接符 92"/>
            <p:cNvCxnSpPr/>
            <p:nvPr/>
          </p:nvCxnSpPr>
          <p:spPr>
            <a:xfrm rot="10800000" flipV="1">
              <a:off x="1142453" y="3357645"/>
              <a:ext cx="571827" cy="1428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rot="10800000">
              <a:off x="2143151" y="3346537"/>
              <a:ext cx="571827" cy="214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rot="16200000" flipV="1">
              <a:off x="2059262" y="3358019"/>
              <a:ext cx="225330" cy="2023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1714280" y="3365579"/>
              <a:ext cx="215363" cy="1824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2213701" y="3797197"/>
              <a:ext cx="501277" cy="549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2714978" y="3797197"/>
              <a:ext cx="76119" cy="549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2874644" y="3797197"/>
              <a:ext cx="412161" cy="549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2874644" y="3774981"/>
              <a:ext cx="1125088" cy="571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286107" y="3346537"/>
              <a:ext cx="1071248" cy="214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286107" y="3275130"/>
              <a:ext cx="2071944" cy="2872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2437605" y="4133170"/>
            <a:ext cx="2374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6"/>
          <p:cNvSpPr>
            <a:spLocks noChangeArrowheads="1"/>
          </p:cNvSpPr>
          <p:nvPr/>
        </p:nvSpPr>
        <p:spPr bwMode="auto">
          <a:xfrm>
            <a:off x="4300539" y="1484313"/>
            <a:ext cx="3557587" cy="787400"/>
          </a:xfrm>
          <a:prstGeom prst="wedgeRoundRectCallout">
            <a:avLst>
              <a:gd name="adj1" fmla="val -53733"/>
              <a:gd name="adj2" fmla="val 5355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消歧规则：每个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和最近的尚未匹配的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匹配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2442366" y="4226039"/>
            <a:ext cx="1143000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7404-2980-4CF6-BE4C-6EE28581AB09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形式语言概述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688400"/>
            <a:ext cx="8042276" cy="43434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形式语言：</a:t>
            </a:r>
            <a:r>
              <a:rPr lang="zh-CN" altLang="en-US" sz="2000" dirty="0">
                <a:latin typeface="Times New Roman" pitchFamily="18" charset="0"/>
              </a:rPr>
              <a:t>从语法这一侧面来看语言。</a:t>
            </a:r>
            <a:endParaRPr lang="zh-CN" altLang="en-US" sz="2000" dirty="0"/>
          </a:p>
          <a:p>
            <a:r>
              <a:rPr lang="zh-CN" altLang="en-US" sz="2000" dirty="0"/>
              <a:t>分类：通过对产生式施加不同的限制，</a:t>
            </a:r>
            <a:r>
              <a:rPr lang="en-US" altLang="zh-CN" sz="2000" dirty="0"/>
              <a:t>Chomsky</a:t>
            </a:r>
            <a:r>
              <a:rPr lang="zh-CN" altLang="en-US" sz="2000" dirty="0"/>
              <a:t>将文法分为四种</a:t>
            </a:r>
            <a:r>
              <a:rPr lang="zh-CN" altLang="en-US" sz="2000" dirty="0" smtClean="0"/>
              <a:t>类型</a:t>
            </a:r>
            <a:endParaRPr lang="zh-CN" altLang="en-US" sz="2000" dirty="0"/>
          </a:p>
          <a:p>
            <a:pPr lvl="1"/>
            <a:r>
              <a:rPr lang="en-US" altLang="zh-CN" sz="2000" dirty="0" smtClean="0">
                <a:solidFill>
                  <a:srgbClr val="0000CC"/>
                </a:solidFill>
                <a:latin typeface="宋体" pitchFamily="2" charset="-122"/>
              </a:rPr>
              <a:t>0</a:t>
            </a:r>
            <a:r>
              <a:rPr lang="zh-CN" altLang="en-US" sz="2000" dirty="0">
                <a:solidFill>
                  <a:srgbClr val="0000CC"/>
                </a:solidFill>
                <a:latin typeface="宋体" pitchFamily="2" charset="-122"/>
              </a:rPr>
              <a:t>型文法</a:t>
            </a:r>
            <a:r>
              <a:rPr lang="zh-CN" altLang="en-US" sz="2000" dirty="0" smtClean="0">
                <a:solidFill>
                  <a:srgbClr val="0000CC"/>
                </a:solidFill>
                <a:latin typeface="宋体" pitchFamily="2" charset="-122"/>
              </a:rPr>
              <a:t>（短语结构文法</a:t>
            </a:r>
            <a:r>
              <a:rPr lang="zh-CN" altLang="en-US" sz="2000" dirty="0">
                <a:solidFill>
                  <a:srgbClr val="0000CC"/>
                </a:solidFill>
                <a:latin typeface="宋体" pitchFamily="2" charset="-122"/>
              </a:rPr>
              <a:t>）</a:t>
            </a:r>
            <a:r>
              <a:rPr lang="zh-CN" altLang="en-US" sz="2000" dirty="0">
                <a:latin typeface="宋体" pitchFamily="2" charset="-122"/>
              </a:rPr>
              <a:t>：对任一产生式</a:t>
            </a:r>
            <a:r>
              <a:rPr lang="en-US" altLang="zh-CN" sz="2000" dirty="0">
                <a:latin typeface="宋体" pitchFamily="2" charset="-122"/>
              </a:rPr>
              <a:t>α→β</a:t>
            </a:r>
            <a:r>
              <a:rPr lang="zh-CN" altLang="en-US" sz="2000" dirty="0" smtClean="0">
                <a:latin typeface="宋体" pitchFamily="2" charset="-122"/>
              </a:rPr>
              <a:t>，</a:t>
            </a:r>
            <a:r>
              <a:rPr lang="en-US" altLang="zh-CN" sz="2000" dirty="0">
                <a:latin typeface="宋体" pitchFamily="2" charset="-122"/>
              </a:rPr>
              <a:t> α</a:t>
            </a:r>
            <a:r>
              <a:rPr lang="zh-CN" altLang="en-US" sz="2000" dirty="0" smtClean="0">
                <a:latin typeface="宋体" pitchFamily="2" charset="-122"/>
              </a:rPr>
              <a:t>至少</a:t>
            </a:r>
            <a:r>
              <a:rPr lang="zh-CN" altLang="en-US" sz="2000" dirty="0">
                <a:latin typeface="宋体" pitchFamily="2" charset="-122"/>
              </a:rPr>
              <a:t>包含</a:t>
            </a:r>
            <a:r>
              <a:rPr lang="en-US" altLang="zh-CN" sz="2000" dirty="0">
                <a:latin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</a:rPr>
              <a:t>个非终结符。识别系统是图灵机。</a:t>
            </a:r>
          </a:p>
          <a:p>
            <a:pPr lvl="1"/>
            <a:r>
              <a:rPr lang="en-US" altLang="zh-CN" sz="2000" dirty="0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zh-CN" altLang="en-US" sz="2000" dirty="0">
                <a:solidFill>
                  <a:srgbClr val="0000CC"/>
                </a:solidFill>
                <a:latin typeface="宋体" pitchFamily="2" charset="-122"/>
              </a:rPr>
              <a:t>型文法（上下文有关文法）</a:t>
            </a:r>
            <a:r>
              <a:rPr lang="zh-CN" altLang="en-US" sz="2000" dirty="0" smtClean="0">
                <a:latin typeface="宋体" pitchFamily="2" charset="-122"/>
              </a:rPr>
              <a:t>：对任一产生式</a:t>
            </a:r>
            <a:r>
              <a:rPr lang="en-US" altLang="zh-CN" sz="2000" dirty="0" smtClean="0">
                <a:latin typeface="宋体" pitchFamily="2" charset="-122"/>
              </a:rPr>
              <a:t>αA</a:t>
            </a:r>
            <a:r>
              <a:rPr lang="en-US" altLang="zh-CN" sz="2000" dirty="0">
                <a:latin typeface="宋体" pitchFamily="2" charset="-122"/>
              </a:rPr>
              <a:t>β</a:t>
            </a:r>
            <a:r>
              <a:rPr lang="en-US" altLang="zh-CN" sz="2000" dirty="0" smtClean="0">
                <a:latin typeface="宋体" pitchFamily="2" charset="-122"/>
              </a:rPr>
              <a:t>→α</a:t>
            </a:r>
            <a:r>
              <a:rPr lang="en-US" altLang="zh-CN" sz="1800" dirty="0" err="1">
                <a:latin typeface="宋体" pitchFamily="2" charset="-122"/>
              </a:rPr>
              <a:t>γ</a:t>
            </a:r>
            <a:r>
              <a:rPr lang="en-US" altLang="zh-CN" sz="2000" dirty="0" smtClean="0">
                <a:latin typeface="宋体" pitchFamily="2" charset="-122"/>
              </a:rPr>
              <a:t>β</a:t>
            </a:r>
            <a:r>
              <a:rPr lang="zh-CN" altLang="en-US" sz="2000" dirty="0" smtClean="0">
                <a:latin typeface="宋体" pitchFamily="2" charset="-122"/>
              </a:rPr>
              <a:t>，</a:t>
            </a:r>
            <a:r>
              <a:rPr lang="en-US" altLang="zh-CN" sz="2000" dirty="0">
                <a:latin typeface="宋体" pitchFamily="2" charset="-122"/>
              </a:rPr>
              <a:t>A∈</a:t>
            </a:r>
            <a:r>
              <a:rPr lang="en-US" altLang="zh-CN" sz="2000" dirty="0" smtClean="0">
                <a:latin typeface="宋体" pitchFamily="2" charset="-122"/>
              </a:rPr>
              <a:t>V</a:t>
            </a:r>
            <a:r>
              <a:rPr lang="en-US" altLang="zh-CN" sz="2000" baseline="-25000" dirty="0" smtClean="0">
                <a:latin typeface="宋体" pitchFamily="2" charset="-122"/>
              </a:rPr>
              <a:t>N,</a:t>
            </a:r>
            <a:r>
              <a:rPr lang="en-US" altLang="zh-CN" sz="2000" dirty="0">
                <a:latin typeface="宋体" pitchFamily="2" charset="-122"/>
              </a:rPr>
              <a:t> </a:t>
            </a:r>
            <a:r>
              <a:rPr lang="en-US" altLang="zh-CN" sz="2000" dirty="0" err="1">
                <a:latin typeface="宋体" pitchFamily="2" charset="-122"/>
              </a:rPr>
              <a:t>γ</a:t>
            </a:r>
            <a:r>
              <a:rPr lang="en-US" altLang="zh-CN" sz="2000" dirty="0" smtClean="0">
                <a:latin typeface="宋体" pitchFamily="2" charset="-122"/>
              </a:rPr>
              <a:t>∈</a:t>
            </a:r>
            <a:r>
              <a:rPr lang="en-US" altLang="zh-CN" sz="2000" dirty="0">
                <a:latin typeface="宋体" pitchFamily="2" charset="-122"/>
              </a:rPr>
              <a:t>(V</a:t>
            </a:r>
            <a:r>
              <a:rPr lang="en-US" altLang="zh-CN" sz="2000" baseline="-25000" dirty="0">
                <a:latin typeface="宋体" pitchFamily="2" charset="-122"/>
              </a:rPr>
              <a:t>N</a:t>
            </a:r>
            <a:r>
              <a:rPr lang="en-US" altLang="zh-CN" sz="2000" dirty="0">
                <a:latin typeface="宋体" pitchFamily="2" charset="-122"/>
              </a:rPr>
              <a:t>∪V</a:t>
            </a:r>
            <a:r>
              <a:rPr lang="en-US" altLang="zh-CN" sz="2000" baseline="-25000" dirty="0">
                <a:latin typeface="宋体" pitchFamily="2" charset="-122"/>
              </a:rPr>
              <a:t>T</a:t>
            </a:r>
            <a:r>
              <a:rPr lang="en-US" altLang="zh-CN" sz="2000" dirty="0">
                <a:latin typeface="宋体" pitchFamily="2" charset="-122"/>
              </a:rPr>
              <a:t>)</a:t>
            </a:r>
            <a:r>
              <a:rPr lang="en-US" altLang="zh-CN" sz="2000" baseline="30000" dirty="0">
                <a:latin typeface="宋体" pitchFamily="2" charset="-122"/>
              </a:rPr>
              <a:t>+</a:t>
            </a:r>
            <a:r>
              <a:rPr lang="en-US" altLang="zh-CN" sz="2000" dirty="0" smtClean="0">
                <a:latin typeface="宋体" pitchFamily="2" charset="-122"/>
              </a:rPr>
              <a:t> ,</a:t>
            </a:r>
            <a:r>
              <a:rPr lang="en-US" altLang="zh-CN" sz="2000" dirty="0">
                <a:latin typeface="宋体" pitchFamily="2" charset="-122"/>
              </a:rPr>
              <a:t> </a:t>
            </a:r>
            <a:r>
              <a:rPr lang="en-US" altLang="zh-CN" sz="2000" dirty="0" smtClean="0">
                <a:latin typeface="宋体" pitchFamily="2" charset="-122"/>
              </a:rPr>
              <a:t>α</a:t>
            </a:r>
            <a:r>
              <a:rPr lang="zh-CN" altLang="en-US" sz="2000" dirty="0" smtClean="0">
                <a:latin typeface="宋体" pitchFamily="2" charset="-122"/>
              </a:rPr>
              <a:t>和</a:t>
            </a:r>
            <a:r>
              <a:rPr lang="en-US" altLang="zh-CN" sz="2000" dirty="0" smtClean="0">
                <a:latin typeface="宋体" pitchFamily="2" charset="-122"/>
              </a:rPr>
              <a:t>β</a:t>
            </a:r>
            <a:r>
              <a:rPr lang="en-US" altLang="zh-CN" sz="2000" dirty="0">
                <a:latin typeface="宋体" pitchFamily="2" charset="-122"/>
              </a:rPr>
              <a:t>∈(V</a:t>
            </a:r>
            <a:r>
              <a:rPr lang="en-US" altLang="zh-CN" sz="2000" baseline="-25000" dirty="0">
                <a:latin typeface="宋体" pitchFamily="2" charset="-122"/>
              </a:rPr>
              <a:t>N</a:t>
            </a:r>
            <a:r>
              <a:rPr lang="en-US" altLang="zh-CN" sz="2000" dirty="0">
                <a:latin typeface="宋体" pitchFamily="2" charset="-122"/>
              </a:rPr>
              <a:t>∪V</a:t>
            </a:r>
            <a:r>
              <a:rPr lang="en-US" altLang="zh-CN" sz="2000" baseline="-25000" dirty="0">
                <a:latin typeface="宋体" pitchFamily="2" charset="-122"/>
              </a:rPr>
              <a:t>T</a:t>
            </a:r>
            <a:r>
              <a:rPr lang="en-US" altLang="zh-CN" sz="2000" dirty="0">
                <a:latin typeface="宋体" pitchFamily="2" charset="-122"/>
              </a:rPr>
              <a:t>)</a:t>
            </a:r>
            <a:r>
              <a:rPr lang="en-US" altLang="zh-CN" sz="2000" baseline="30000" dirty="0">
                <a:latin typeface="宋体" pitchFamily="2" charset="-122"/>
              </a:rPr>
              <a:t>*</a:t>
            </a:r>
            <a:r>
              <a:rPr lang="zh-CN" altLang="en-US" sz="2000" dirty="0" smtClean="0">
                <a:latin typeface="宋体" pitchFamily="2" charset="-122"/>
              </a:rPr>
              <a:t>； </a:t>
            </a:r>
            <a:r>
              <a:rPr lang="zh-CN" altLang="en-US" sz="2000" dirty="0">
                <a:latin typeface="宋体" pitchFamily="2" charset="-122"/>
              </a:rPr>
              <a:t>仅仅 </a:t>
            </a:r>
            <a:r>
              <a:rPr lang="en-US" altLang="zh-CN" sz="2000" dirty="0" err="1">
                <a:latin typeface="宋体" pitchFamily="2" charset="-122"/>
              </a:rPr>
              <a:t>S→ε</a:t>
            </a:r>
            <a:r>
              <a:rPr lang="zh-CN" altLang="en-US" sz="2000" dirty="0">
                <a:latin typeface="宋体" pitchFamily="2" charset="-122"/>
              </a:rPr>
              <a:t>除外，但</a:t>
            </a:r>
            <a:r>
              <a:rPr lang="en-US" altLang="zh-CN" sz="2000" dirty="0">
                <a:latin typeface="宋体" pitchFamily="2" charset="-122"/>
              </a:rPr>
              <a:t>S</a:t>
            </a:r>
            <a:r>
              <a:rPr lang="zh-CN" altLang="en-US" sz="2000" dirty="0">
                <a:latin typeface="宋体" pitchFamily="2" charset="-122"/>
              </a:rPr>
              <a:t>不能出现在任何产生式右部。识别系统为线性有界自动机。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F9A4-5B65-4E26-9187-E2DF911172D9}" type="slidenum">
              <a:rPr lang="en-US" altLang="zh-CN"/>
              <a:pPr/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形式语言概述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350930" y="1932268"/>
            <a:ext cx="8042276" cy="4343400"/>
          </a:xfrm>
        </p:spPr>
        <p:txBody>
          <a:bodyPr/>
          <a:lstStyle/>
          <a:p>
            <a:pPr lvl="1"/>
            <a:r>
              <a:rPr lang="en-US" altLang="zh-CN" dirty="0">
                <a:solidFill>
                  <a:srgbClr val="0000CC"/>
                </a:solidFill>
                <a:latin typeface="宋体" pitchFamily="2" charset="-122"/>
              </a:rPr>
              <a:t>2</a:t>
            </a:r>
            <a:r>
              <a:rPr lang="zh-CN" altLang="en-US" dirty="0">
                <a:solidFill>
                  <a:srgbClr val="0000CC"/>
                </a:solidFill>
                <a:latin typeface="宋体" pitchFamily="2" charset="-122"/>
              </a:rPr>
              <a:t>型文法（上下文无关文法）</a:t>
            </a:r>
            <a:r>
              <a:rPr lang="zh-CN" altLang="en-US" dirty="0">
                <a:latin typeface="宋体" pitchFamily="2" charset="-122"/>
              </a:rPr>
              <a:t>：对任一产生式</a:t>
            </a:r>
            <a:r>
              <a:rPr lang="en-US" altLang="zh-CN" dirty="0">
                <a:latin typeface="Times New Roman" pitchFamily="18" charset="0"/>
              </a:rPr>
              <a:t>α→β</a:t>
            </a:r>
            <a:r>
              <a:rPr lang="zh-CN" altLang="en-US" dirty="0">
                <a:latin typeface="宋体" pitchFamily="2" charset="-122"/>
              </a:rPr>
              <a:t>，都有</a:t>
            </a:r>
            <a:r>
              <a:rPr lang="en-US" altLang="zh-CN" dirty="0">
                <a:latin typeface="宋体" pitchFamily="2" charset="-122"/>
              </a:rPr>
              <a:t>α∈</a:t>
            </a:r>
            <a:r>
              <a:rPr lang="en-US" altLang="zh-CN" dirty="0" smtClean="0">
                <a:latin typeface="宋体" pitchFamily="2" charset="-122"/>
              </a:rPr>
              <a:t>V</a:t>
            </a:r>
            <a:r>
              <a:rPr lang="en-US" altLang="zh-CN" baseline="-25000" dirty="0" smtClean="0">
                <a:latin typeface="宋体" pitchFamily="2" charset="-122"/>
              </a:rPr>
              <a:t>N,</a:t>
            </a:r>
            <a:r>
              <a:rPr lang="en-US" altLang="zh-CN" dirty="0">
                <a:latin typeface="宋体" pitchFamily="2" charset="-122"/>
              </a:rPr>
              <a:t> β∈(V</a:t>
            </a:r>
            <a:r>
              <a:rPr lang="en-US" altLang="zh-CN" baseline="-25000" dirty="0">
                <a:latin typeface="宋体" pitchFamily="2" charset="-122"/>
              </a:rPr>
              <a:t>N</a:t>
            </a:r>
            <a:r>
              <a:rPr lang="en-US" altLang="zh-CN" dirty="0">
                <a:latin typeface="宋体" pitchFamily="2" charset="-122"/>
              </a:rPr>
              <a:t>∪V</a:t>
            </a:r>
            <a:r>
              <a:rPr lang="en-US" altLang="zh-CN" baseline="-25000" dirty="0">
                <a:latin typeface="宋体" pitchFamily="2" charset="-122"/>
              </a:rPr>
              <a:t>T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en-US" altLang="zh-CN" baseline="30000" dirty="0">
                <a:latin typeface="宋体" pitchFamily="2" charset="-122"/>
              </a:rPr>
              <a:t>*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r>
              <a:rPr lang="zh-CN" altLang="en-US" dirty="0">
                <a:latin typeface="宋体" pitchFamily="2" charset="-122"/>
              </a:rPr>
              <a:t>识别系统为下推自动机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zh-CN" altLang="en-US" baseline="-25000" dirty="0">
              <a:latin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3930-4B03-4190-9FEE-80CEF2F8EB2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3048000" y="3200400"/>
            <a:ext cx="3265487" cy="25032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ts val="2800"/>
              </a:lnSpc>
              <a:defRPr/>
            </a:pPr>
            <a:r>
              <a:rPr lang="zh-CN" altLang="en-US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例：</a:t>
            </a:r>
            <a:endParaRPr lang="en-US" altLang="zh-CN" sz="2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ts val="2800"/>
              </a:lnSpc>
              <a:defRPr/>
            </a:pP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 → L | LT</a:t>
            </a:r>
          </a:p>
          <a:p>
            <a:pPr algn="l" eaLnBrk="1" hangingPunct="1">
              <a:lnSpc>
                <a:spcPts val="2800"/>
              </a:lnSpc>
              <a:defRPr/>
            </a:pP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→ L | D | TL | TD </a:t>
            </a:r>
          </a:p>
          <a:p>
            <a:pPr algn="l" eaLnBrk="1" hangingPunct="1">
              <a:lnSpc>
                <a:spcPts val="2800"/>
              </a:lnSpc>
              <a:defRPr/>
            </a:pP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 → a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|…| 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</a:p>
          <a:p>
            <a:pPr algn="l" eaLnBrk="1" hangingPunct="1">
              <a:lnSpc>
                <a:spcPts val="2800"/>
              </a:lnSpc>
              <a:defRPr/>
            </a:pP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 → 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 | 1 | 2 | 3 |…|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458" y="43208"/>
            <a:ext cx="8042276" cy="1336956"/>
          </a:xfrm>
        </p:spPr>
        <p:txBody>
          <a:bodyPr/>
          <a:lstStyle/>
          <a:p>
            <a:r>
              <a:rPr lang="zh-CN" altLang="en-US" dirty="0"/>
              <a:t>形式语言概述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132443" y="1494690"/>
            <a:ext cx="8842375" cy="1611104"/>
          </a:xfrm>
        </p:spPr>
        <p:txBody>
          <a:bodyPr/>
          <a:lstStyle/>
          <a:p>
            <a:pPr lvl="1"/>
            <a:r>
              <a:rPr lang="en-US" altLang="zh-CN" dirty="0" smtClean="0">
                <a:solidFill>
                  <a:srgbClr val="0000CC"/>
                </a:solidFill>
                <a:latin typeface="宋体" pitchFamily="2" charset="-122"/>
              </a:rPr>
              <a:t>3</a:t>
            </a:r>
            <a:r>
              <a:rPr lang="zh-CN" altLang="en-US" dirty="0">
                <a:solidFill>
                  <a:srgbClr val="0000CC"/>
                </a:solidFill>
                <a:latin typeface="宋体" pitchFamily="2" charset="-122"/>
              </a:rPr>
              <a:t>型文法（正规文法）</a:t>
            </a:r>
            <a:r>
              <a:rPr lang="zh-CN" altLang="en-US" dirty="0">
                <a:latin typeface="宋体" pitchFamily="2" charset="-122"/>
              </a:rPr>
              <a:t>：任一产生式的形式都为</a:t>
            </a:r>
            <a:r>
              <a:rPr lang="en-US" altLang="zh-CN" dirty="0">
                <a:latin typeface="宋体" pitchFamily="2" charset="-122"/>
              </a:rPr>
              <a:t>A→αB</a:t>
            </a:r>
            <a:r>
              <a:rPr lang="zh-CN" altLang="zh-CN" dirty="0">
                <a:latin typeface="宋体" pitchFamily="2" charset="-122"/>
              </a:rPr>
              <a:t>或</a:t>
            </a:r>
            <a:r>
              <a:rPr lang="en-US" altLang="zh-CN" dirty="0">
                <a:latin typeface="宋体" pitchFamily="2" charset="-122"/>
              </a:rPr>
              <a:t>A→α</a:t>
            </a:r>
            <a:r>
              <a:rPr lang="zh-CN" altLang="en-US" dirty="0">
                <a:latin typeface="宋体" pitchFamily="2" charset="-122"/>
              </a:rPr>
              <a:t>，其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r>
              <a:rPr lang="en-US" altLang="zh-CN" dirty="0" smtClean="0">
                <a:latin typeface="宋体" pitchFamily="2" charset="-122"/>
              </a:rPr>
              <a:t>A∈V</a:t>
            </a:r>
            <a:r>
              <a:rPr lang="en-US" altLang="zh-CN" baseline="-25000" dirty="0" smtClean="0">
                <a:latin typeface="宋体" pitchFamily="2" charset="-122"/>
              </a:rPr>
              <a:t>N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>
                <a:latin typeface="宋体" pitchFamily="2" charset="-122"/>
              </a:rPr>
              <a:t>B∈V</a:t>
            </a:r>
            <a:r>
              <a:rPr lang="en-US" altLang="zh-CN" baseline="-25000" dirty="0">
                <a:latin typeface="宋体" pitchFamily="2" charset="-122"/>
              </a:rPr>
              <a:t>N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>
                <a:latin typeface="宋体" pitchFamily="2" charset="-122"/>
              </a:rPr>
              <a:t>α∈V</a:t>
            </a:r>
            <a:r>
              <a:rPr lang="en-US" altLang="zh-CN" baseline="-25000" dirty="0">
                <a:latin typeface="宋体" pitchFamily="2" charset="-122"/>
              </a:rPr>
              <a:t>T </a:t>
            </a:r>
            <a:r>
              <a:rPr lang="en-US" altLang="zh-CN" baseline="30000" dirty="0">
                <a:latin typeface="宋体" pitchFamily="2" charset="-122"/>
              </a:rPr>
              <a:t>*</a:t>
            </a:r>
            <a:r>
              <a:rPr lang="zh-CN" altLang="en-US" dirty="0">
                <a:latin typeface="宋体" pitchFamily="2" charset="-122"/>
              </a:rPr>
              <a:t>。识别系统为有限自动机。</a:t>
            </a:r>
          </a:p>
          <a:p>
            <a:pPr lvl="2"/>
            <a:r>
              <a:rPr lang="zh-CN" altLang="en-US" dirty="0">
                <a:latin typeface="宋体" pitchFamily="2" charset="-122"/>
              </a:rPr>
              <a:t>右线性文法：任一产生式的形式都为</a:t>
            </a:r>
            <a:r>
              <a:rPr lang="en-US" altLang="zh-CN" dirty="0" err="1">
                <a:latin typeface="宋体" pitchFamily="2" charset="-122"/>
              </a:rPr>
              <a:t>A→aB</a:t>
            </a:r>
            <a:r>
              <a:rPr lang="zh-CN" altLang="zh-CN" dirty="0">
                <a:latin typeface="宋体" pitchFamily="2" charset="-122"/>
              </a:rPr>
              <a:t>或</a:t>
            </a:r>
            <a:r>
              <a:rPr lang="en-US" altLang="zh-CN" dirty="0" err="1">
                <a:latin typeface="宋体" pitchFamily="2" charset="-122"/>
              </a:rPr>
              <a:t>A→a</a:t>
            </a:r>
            <a:endParaRPr lang="en-US" altLang="zh-CN" dirty="0">
              <a:latin typeface="宋体" pitchFamily="2" charset="-122"/>
            </a:endParaRPr>
          </a:p>
          <a:p>
            <a:pPr lvl="2"/>
            <a:r>
              <a:rPr lang="zh-CN" altLang="en-US" dirty="0">
                <a:latin typeface="宋体" pitchFamily="2" charset="-122"/>
              </a:rPr>
              <a:t>左线性文法（正规文法）：任一产生式的形式都为</a:t>
            </a:r>
            <a:r>
              <a:rPr lang="en-US" altLang="zh-CN" dirty="0" err="1">
                <a:latin typeface="宋体" pitchFamily="2" charset="-122"/>
              </a:rPr>
              <a:t>A→Ba</a:t>
            </a:r>
            <a:r>
              <a:rPr lang="zh-CN" altLang="zh-CN" dirty="0">
                <a:latin typeface="宋体" pitchFamily="2" charset="-122"/>
              </a:rPr>
              <a:t>或</a:t>
            </a:r>
            <a:r>
              <a:rPr lang="en-US" altLang="zh-CN" dirty="0" err="1">
                <a:latin typeface="宋体" pitchFamily="2" charset="-122"/>
              </a:rPr>
              <a:t>A→a</a:t>
            </a:r>
            <a:r>
              <a:rPr lang="en-US" altLang="zh-CN" sz="2200" dirty="0">
                <a:latin typeface="宋体" pitchFamily="2" charset="-122"/>
              </a:rPr>
              <a:t> </a:t>
            </a: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3930-4B03-4190-9FEE-80CEF2F8EB22}" type="slidenum">
              <a:rPr lang="en-US" altLang="zh-CN"/>
              <a:pPr/>
              <a:t>45</a:t>
            </a:fld>
            <a:endParaRPr lang="en-US" altLang="zh-CN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463005" y="4773742"/>
            <a:ext cx="4519612" cy="2071687"/>
            <a:chOff x="1535" y="1681"/>
            <a:chExt cx="2533" cy="170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35" y="1681"/>
              <a:ext cx="2533" cy="170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400" b="1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869" y="2107"/>
              <a:ext cx="1876" cy="128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400" b="1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123" y="2535"/>
              <a:ext cx="1296" cy="85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400" b="1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256" y="2832"/>
              <a:ext cx="1049" cy="5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 sz="1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310" y="2557"/>
              <a:ext cx="103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2型文法集合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310" y="2175"/>
              <a:ext cx="98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1型文法集合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060" y="1763"/>
              <a:ext cx="1383" cy="32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CC"/>
                </a:buClr>
                <a:buSzPct val="60000"/>
                <a:defRPr/>
              </a:pPr>
              <a:r>
                <a:rPr kumimoji="1" lang="zh-CN" altLang="en-US" sz="2000" b="1" dirty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0型</a:t>
              </a:r>
              <a:r>
                <a:rPr kumimoji="1" lang="zh-CN" altLang="en-US" sz="2000" b="1" dirty="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文法集合</a:t>
              </a:r>
              <a:endParaRPr lang="en-US" altLang="zh-CN" sz="2000" b="1" kern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329" y="2940"/>
              <a:ext cx="102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3型文法集合</a:t>
              </a: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9311" y="3139350"/>
            <a:ext cx="5621338" cy="1590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zh-CN" altLang="en-US" sz="2000" b="1"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右线性文法</a:t>
            </a:r>
            <a:r>
              <a:rPr lang="zh-CN" altLang="en-US" sz="2000" b="1"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2000" b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① </a:t>
            </a:r>
            <a:r>
              <a:rPr kumimoji="1"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 →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kumimoji="1" lang="en-US" altLang="zh-CN" sz="2000" b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② </a:t>
            </a:r>
            <a:r>
              <a:rPr kumimoji="1"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 →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aT | bT | cT | dT </a:t>
            </a:r>
            <a:endParaRPr kumimoji="1" lang="en-US" altLang="zh-CN" sz="2000" b="1" i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③ </a:t>
            </a:r>
            <a:r>
              <a:rPr kumimoji="1"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→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 </a:t>
            </a:r>
            <a:r>
              <a:rPr kumimoji="1"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</a:t>
            </a:r>
            <a:r>
              <a:rPr kumimoji="1" lang="en-US" altLang="zh-CN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 | 1 | 2 | 3 | 4 | 5</a:t>
            </a:r>
          </a:p>
          <a:p>
            <a:pPr algn="l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④ </a:t>
            </a:r>
            <a:r>
              <a:rPr kumimoji="1"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→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aT | bT | cT | dT </a:t>
            </a:r>
            <a:r>
              <a:rPr kumimoji="1"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</a:t>
            </a:r>
            <a:r>
              <a:rPr kumimoji="1" lang="en-US" altLang="zh-CN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| </a:t>
            </a:r>
            <a:r>
              <a:rPr kumimoji="1" lang="en-US" altLang="zh-CN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| </a:t>
            </a:r>
            <a:r>
              <a:rPr kumimoji="1" lang="en-US" altLang="zh-CN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| </a:t>
            </a:r>
            <a:r>
              <a:rPr kumimoji="1" lang="en-US" altLang="zh-CN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| </a:t>
            </a:r>
            <a:r>
              <a:rPr kumimoji="1" lang="en-US" altLang="zh-CN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| </a:t>
            </a:r>
            <a:r>
              <a:rPr kumimoji="1" lang="en-US" altLang="zh-CN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sz="20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</a:t>
            </a:r>
            <a:endParaRPr kumimoji="1" lang="zh-CN" altLang="en-US" sz="2000" b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873524" y="3139350"/>
            <a:ext cx="3046412" cy="15906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r>
              <a:rPr lang="en-US" altLang="zh-CN" sz="2000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上下文无关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r>
              <a:rPr lang="zh-CN" altLang="en-US" sz="2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endParaRPr lang="en-US" altLang="zh-CN" sz="2000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1" lang="en-US" altLang="zh-CN" sz="2000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 → L | LT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2000" b="1" i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 → L | D | TL | TD 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sz="2000" b="1" i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L → a </a:t>
            </a:r>
            <a:r>
              <a:rPr lang="en-US" altLang="zh-CN" sz="2000" b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sz="2000" b="1" i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 </a:t>
            </a:r>
            <a:r>
              <a:rPr lang="en-US" altLang="zh-CN" sz="2000" b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sz="2000" b="1" i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000" b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sz="2000" b="1" i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 → </a:t>
            </a:r>
            <a:r>
              <a:rPr lang="en-US" altLang="zh-CN" sz="2000" b="1" dirty="0" smtClean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 | 1 | 2 | 3 | 4 | 5</a:t>
            </a:r>
          </a:p>
        </p:txBody>
      </p:sp>
    </p:spTree>
    <p:extLst>
      <p:ext uri="{BB962C8B-B14F-4D97-AF65-F5344CB8AC3E}">
        <p14:creationId xmlns:p14="http://schemas.microsoft.com/office/powerpoint/2010/main" val="39136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文法类型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例</a:t>
            </a:r>
            <a:r>
              <a:rPr lang="en-US" altLang="zh-CN" dirty="0" smtClean="0">
                <a:latin typeface="宋体" pitchFamily="2" charset="-122"/>
              </a:rPr>
              <a:t>:</a:t>
            </a:r>
            <a:endParaRPr lang="en-US" altLang="zh-CN" dirty="0">
              <a:latin typeface="宋体" pitchFamily="2" charset="-122"/>
            </a:endParaRPr>
          </a:p>
          <a:p>
            <a:pPr>
              <a:buFontTx/>
              <a:buNone/>
            </a:pPr>
            <a:r>
              <a:rPr lang="en-US" altLang="zh-CN" dirty="0"/>
              <a:t>   </a:t>
            </a:r>
            <a:r>
              <a:rPr lang="zh-CN" altLang="en-US" dirty="0"/>
              <a:t>文法</a:t>
            </a:r>
            <a:r>
              <a:rPr lang="en-US" altLang="zh-CN" b="1" dirty="0"/>
              <a:t>G[S]</a:t>
            </a:r>
            <a:r>
              <a:rPr lang="zh-CN" altLang="en-US" b="1" dirty="0"/>
              <a:t>：	</a:t>
            </a:r>
            <a:r>
              <a:rPr lang="en-US" altLang="zh-CN" b="1" dirty="0"/>
              <a:t>S</a:t>
            </a:r>
            <a:r>
              <a:rPr lang="en-US" altLang="zh-CN" b="1" dirty="0">
                <a:latin typeface="宋体" pitchFamily="2" charset="-122"/>
              </a:rPr>
              <a:t>→AB</a:t>
            </a:r>
            <a:endParaRPr lang="en-US" altLang="zh-CN" b="1" dirty="0"/>
          </a:p>
          <a:p>
            <a:pPr>
              <a:buFontTx/>
              <a:buNone/>
            </a:pPr>
            <a:r>
              <a:rPr lang="en-US" altLang="zh-CN" b="1" dirty="0"/>
              <a:t>				A</a:t>
            </a:r>
            <a:r>
              <a:rPr lang="en-US" altLang="zh-CN" b="1" dirty="0" smtClean="0">
                <a:latin typeface="宋体" pitchFamily="2" charset="-122"/>
              </a:rPr>
              <a:t>→AS|0</a:t>
            </a:r>
            <a:endParaRPr lang="en-US" altLang="zh-CN" b="1" dirty="0"/>
          </a:p>
          <a:p>
            <a:pPr>
              <a:buFontTx/>
              <a:buNone/>
            </a:pPr>
            <a:r>
              <a:rPr lang="en-US" altLang="zh-CN" b="1" dirty="0"/>
              <a:t>				B</a:t>
            </a:r>
            <a:r>
              <a:rPr lang="en-US" altLang="zh-CN" b="1" dirty="0">
                <a:latin typeface="宋体" pitchFamily="2" charset="-122"/>
              </a:rPr>
              <a:t>→</a:t>
            </a:r>
            <a:r>
              <a:rPr lang="en-US" altLang="zh-CN" b="1" dirty="0" smtClean="0">
                <a:latin typeface="宋体" pitchFamily="2" charset="-122"/>
              </a:rPr>
              <a:t>SB|1</a:t>
            </a:r>
            <a:endParaRPr lang="en-US" altLang="zh-CN" b="1" dirty="0"/>
          </a:p>
          <a:p>
            <a:pPr>
              <a:buFontTx/>
              <a:buNone/>
            </a:pPr>
            <a:endParaRPr lang="en-US" altLang="zh-CN" dirty="0">
              <a:latin typeface="宋体" pitchFamily="2" charset="-122"/>
            </a:endParaRPr>
          </a:p>
          <a:p>
            <a:pPr>
              <a:buFontTx/>
              <a:buNone/>
            </a:pPr>
            <a:r>
              <a:rPr lang="en-US" altLang="zh-CN" dirty="0"/>
              <a:t>   </a:t>
            </a:r>
          </a:p>
          <a:p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11F7-A82A-4861-A323-64B5653280CE}" type="slidenum">
              <a:rPr lang="en-US" altLang="zh-CN"/>
              <a:pPr/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文法类型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itchFamily="2" charset="-122"/>
              </a:rPr>
              <a:t>例</a:t>
            </a:r>
            <a:r>
              <a:rPr lang="en-US" altLang="zh-CN" sz="2400" dirty="0">
                <a:latin typeface="宋体" pitchFamily="2" charset="-122"/>
              </a:rPr>
              <a:t>3</a:t>
            </a:r>
            <a:r>
              <a:rPr lang="zh-CN" altLang="en-US" sz="2400" dirty="0">
                <a:latin typeface="宋体" pitchFamily="2" charset="-122"/>
              </a:rPr>
              <a:t>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   文法</a:t>
            </a:r>
            <a:r>
              <a:rPr lang="en-US" altLang="zh-CN" sz="2400" b="1" dirty="0"/>
              <a:t>G[S]</a:t>
            </a:r>
            <a:r>
              <a:rPr lang="zh-CN" altLang="en-US" sz="2400" b="1" dirty="0"/>
              <a:t>：	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S→0A|1B|0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A→0A|1B|0S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B→1B|1|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			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G[I]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	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→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I → 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 →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 →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 → 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 → d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4113-E86B-4446-B05E-9B1508B65082}" type="slidenum">
              <a:rPr lang="en-US" altLang="zh-CN"/>
              <a:pPr/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程序语言的定义</a:t>
            </a:r>
          </a:p>
          <a:p>
            <a:pPr lvl="1"/>
            <a:r>
              <a:rPr lang="zh-CN" altLang="en-US" dirty="0"/>
              <a:t>语法：词法规则，语法规则</a:t>
            </a:r>
          </a:p>
          <a:p>
            <a:pPr lvl="1"/>
            <a:r>
              <a:rPr lang="zh-CN" altLang="en-US" dirty="0"/>
              <a:t>语义</a:t>
            </a:r>
          </a:p>
          <a:p>
            <a:pPr lvl="1"/>
            <a:r>
              <a:rPr lang="zh-CN" altLang="en-US" dirty="0"/>
              <a:t>语用</a:t>
            </a:r>
          </a:p>
          <a:p>
            <a:r>
              <a:rPr lang="zh-CN" altLang="en-US" dirty="0"/>
              <a:t>高级语言的一般特性</a:t>
            </a:r>
          </a:p>
          <a:p>
            <a:pPr lvl="1"/>
            <a:r>
              <a:rPr lang="zh-CN" altLang="en-US" dirty="0" smtClean="0"/>
              <a:t>程序</a:t>
            </a:r>
            <a:r>
              <a:rPr lang="zh-CN" altLang="en-US" dirty="0"/>
              <a:t>结构</a:t>
            </a:r>
          </a:p>
          <a:p>
            <a:pPr lvl="1"/>
            <a:r>
              <a:rPr lang="zh-CN" altLang="en-US" dirty="0"/>
              <a:t>数据类型</a:t>
            </a:r>
          </a:p>
          <a:p>
            <a:pPr lvl="1"/>
            <a:r>
              <a:rPr lang="zh-CN" altLang="en-US" dirty="0"/>
              <a:t>语句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167E-D4ED-4E6B-8BEA-0947DD850127}" type="slidenum">
              <a:rPr lang="en-US" altLang="zh-CN"/>
              <a:pPr/>
              <a:t>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程序语言的语法描述</a:t>
            </a:r>
          </a:p>
          <a:p>
            <a:pPr lvl="1"/>
            <a:r>
              <a:rPr lang="zh-CN" altLang="en-US" dirty="0"/>
              <a:t>上下文无关文法</a:t>
            </a:r>
          </a:p>
          <a:p>
            <a:pPr lvl="2"/>
            <a:r>
              <a:rPr lang="zh-CN" altLang="en-US" dirty="0"/>
              <a:t>概念：符号串，字母表</a:t>
            </a:r>
          </a:p>
          <a:p>
            <a:pPr lvl="2"/>
            <a:r>
              <a:rPr lang="zh-CN" altLang="en-US" dirty="0"/>
              <a:t>运算：连接</a:t>
            </a:r>
            <a:r>
              <a:rPr lang="zh-CN" altLang="en-US" dirty="0" smtClean="0"/>
              <a:t>，指数，</a:t>
            </a:r>
            <a:r>
              <a:rPr lang="zh-CN" altLang="en-US" dirty="0"/>
              <a:t>闭包，</a:t>
            </a:r>
            <a:r>
              <a:rPr lang="zh-CN" altLang="en-US" dirty="0" smtClean="0"/>
              <a:t>正闭包</a:t>
            </a:r>
            <a:endParaRPr lang="zh-CN" altLang="en-US" dirty="0"/>
          </a:p>
          <a:p>
            <a:pPr lvl="2"/>
            <a:r>
              <a:rPr lang="zh-CN" altLang="en-US" dirty="0"/>
              <a:t>形式表示：四元式（</a:t>
            </a:r>
            <a:r>
              <a:rPr lang="en-US" altLang="zh-CN" dirty="0"/>
              <a:t>V</a:t>
            </a:r>
            <a:r>
              <a:rPr lang="en-US" altLang="zh-CN" baseline="-25000" dirty="0"/>
              <a:t>T</a:t>
            </a:r>
            <a:r>
              <a:rPr lang="en-US" altLang="zh-CN" dirty="0"/>
              <a:t>,V</a:t>
            </a:r>
            <a:r>
              <a:rPr lang="en-US" altLang="zh-CN" baseline="-25000" dirty="0"/>
              <a:t>N</a:t>
            </a:r>
            <a:r>
              <a:rPr lang="en-US" altLang="zh-CN" dirty="0"/>
              <a:t>,S,</a:t>
            </a:r>
            <a:r>
              <a:rPr lang="en-US" altLang="zh-CN" dirty="0">
                <a:latin typeface="Monotype Corsiva" pitchFamily="66" charset="0"/>
              </a:rPr>
              <a:t>P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推导，句子，句型，</a:t>
            </a:r>
            <a:r>
              <a:rPr lang="zh-CN" altLang="en-US" dirty="0" smtClean="0"/>
              <a:t>语言</a:t>
            </a:r>
            <a:endParaRPr lang="zh-CN" altLang="en-US" dirty="0"/>
          </a:p>
          <a:p>
            <a:pPr lvl="1"/>
            <a:r>
              <a:rPr lang="zh-CN" altLang="en-US" dirty="0"/>
              <a:t>语法分析树，文法的二义性</a:t>
            </a:r>
          </a:p>
          <a:p>
            <a:pPr lvl="1"/>
            <a:r>
              <a:rPr lang="en-US" altLang="zh-CN" dirty="0"/>
              <a:t>Chomsky</a:t>
            </a:r>
            <a:r>
              <a:rPr lang="zh-CN" altLang="en-US" sz="2400" dirty="0"/>
              <a:t>文法的四种类型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698D-E19B-4439-B2EA-3D3717E636DF}" type="slidenum">
              <a:rPr lang="en-US" altLang="zh-CN"/>
              <a:pPr/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534035" y="1581430"/>
            <a:ext cx="8229600" cy="4876800"/>
          </a:xfrm>
        </p:spPr>
        <p:txBody>
          <a:bodyPr>
            <a:normAutofit/>
          </a:bodyPr>
          <a:lstStyle/>
          <a:p>
            <a:r>
              <a:rPr lang="zh-CN" altLang="en-US" dirty="0"/>
              <a:t>语法 （</a:t>
            </a:r>
            <a:r>
              <a:rPr lang="en-US" altLang="zh-CN" dirty="0"/>
              <a:t>Syntax</a:t>
            </a:r>
            <a:r>
              <a:rPr lang="zh-CN" altLang="en-US" dirty="0"/>
              <a:t>）：程序构成的一组规则</a:t>
            </a:r>
          </a:p>
          <a:p>
            <a:pPr lvl="1"/>
            <a:r>
              <a:rPr lang="zh-CN" altLang="en-US" sz="2000" dirty="0"/>
              <a:t>词法规则：单词</a:t>
            </a:r>
            <a:r>
              <a:rPr lang="zh-CN" altLang="en-US" sz="2000" dirty="0" smtClean="0"/>
              <a:t>符号的形成规则，单词符号是语言中具有独立意义的最基本的结构</a:t>
            </a:r>
          </a:p>
          <a:p>
            <a:pPr lvl="2"/>
            <a:r>
              <a:rPr lang="zh-CN" altLang="en-US" sz="1800" dirty="0" smtClean="0"/>
              <a:t>单词符号类型</a:t>
            </a:r>
            <a:r>
              <a:rPr lang="zh-CN" altLang="en-US" sz="1800" dirty="0"/>
              <a:t>：常数，标识符</a:t>
            </a:r>
            <a:r>
              <a:rPr lang="zh-CN" altLang="en-US" sz="1800" dirty="0" smtClean="0"/>
              <a:t>，关键字</a:t>
            </a:r>
            <a:r>
              <a:rPr lang="zh-CN" altLang="en-US" sz="1800" dirty="0"/>
              <a:t>，算符，界</a:t>
            </a:r>
            <a:r>
              <a:rPr lang="zh-CN" altLang="en-US" sz="1800" dirty="0" smtClean="0"/>
              <a:t>符，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例如</a:t>
            </a:r>
            <a:r>
              <a:rPr lang="zh-CN" altLang="en-US" sz="1800" dirty="0"/>
              <a:t>：字符串 </a:t>
            </a:r>
            <a:r>
              <a:rPr lang="en-US" altLang="zh-CN" sz="1800" dirty="0">
                <a:latin typeface="华文新魏" pitchFamily="2" charset="-122"/>
              </a:rPr>
              <a:t>100-(8</a:t>
            </a:r>
            <a:r>
              <a:rPr lang="zh-CN" altLang="en-US" sz="1800" dirty="0">
                <a:latin typeface="华文新魏" pitchFamily="2" charset="-122"/>
              </a:rPr>
              <a:t>＋</a:t>
            </a:r>
            <a:r>
              <a:rPr lang="en-US" altLang="zh-CN" sz="1800" dirty="0">
                <a:latin typeface="华文新魏" pitchFamily="2" charset="-122"/>
              </a:rPr>
              <a:t>a)*0.5</a:t>
            </a:r>
          </a:p>
          <a:p>
            <a:pPr lvl="4">
              <a:buFontTx/>
              <a:buNone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100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：整型常数；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0.5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：实型常数</a:t>
            </a:r>
            <a:r>
              <a:rPr lang="zh-CN" altLang="en-US" sz="1600" dirty="0" smtClean="0">
                <a:latin typeface="华文新魏" pitchFamily="2" charset="-122"/>
                <a:ea typeface="华文新魏" pitchFamily="2" charset="-122"/>
              </a:rPr>
              <a:t>；</a:t>
            </a:r>
            <a:r>
              <a:rPr lang="en-US" altLang="zh-CN" sz="1600" dirty="0" smtClean="0">
                <a:latin typeface="华文新魏" pitchFamily="2" charset="-122"/>
                <a:ea typeface="华文新魏" pitchFamily="2" charset="-122"/>
              </a:rPr>
              <a:t>-,+,*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：算符； 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(,)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：界符</a:t>
            </a:r>
          </a:p>
          <a:p>
            <a:pPr lvl="2"/>
            <a:r>
              <a:rPr lang="zh-CN" altLang="en-US" sz="1800" dirty="0"/>
              <a:t>分析工具：正规式和有限自动</a:t>
            </a:r>
            <a:r>
              <a:rPr lang="zh-CN" altLang="en-US" sz="1800" dirty="0" smtClean="0"/>
              <a:t>机</a:t>
            </a:r>
            <a:endParaRPr lang="en-US" altLang="zh-CN" sz="1800" dirty="0" smtClean="0"/>
          </a:p>
          <a:p>
            <a:pPr lvl="1"/>
            <a:r>
              <a:rPr lang="zh-CN" altLang="en-US" sz="2000" dirty="0"/>
              <a:t>语法规则：语法单位</a:t>
            </a:r>
            <a:r>
              <a:rPr lang="zh-CN" altLang="en-US" sz="2000" dirty="0" smtClean="0"/>
              <a:t>的形成规则，语法单位是比单词</a:t>
            </a:r>
            <a:r>
              <a:rPr lang="zh-CN" altLang="en-US" sz="2000" dirty="0"/>
              <a:t>符号更大的语法结构</a:t>
            </a:r>
          </a:p>
          <a:p>
            <a:pPr lvl="2"/>
            <a:r>
              <a:rPr lang="zh-CN" altLang="en-US" sz="1800" dirty="0" smtClean="0"/>
              <a:t>语法规则类型：</a:t>
            </a:r>
            <a:r>
              <a:rPr lang="zh-CN" altLang="en-US" sz="1800" dirty="0"/>
              <a:t>表达式，语句，分程序，函数，过程，</a:t>
            </a:r>
            <a:r>
              <a:rPr lang="zh-CN" altLang="en-US" sz="1800" dirty="0" smtClean="0"/>
              <a:t>程序等</a:t>
            </a:r>
            <a:endParaRPr lang="zh-CN" altLang="en-US" sz="1800" dirty="0"/>
          </a:p>
          <a:p>
            <a:pPr lvl="2"/>
            <a:r>
              <a:rPr lang="zh-CN" altLang="en-US" sz="1800" dirty="0"/>
              <a:t>分析工具：上下文无关文法</a:t>
            </a:r>
          </a:p>
          <a:p>
            <a:pPr lvl="1"/>
            <a:endParaRPr lang="zh-CN" altLang="en-US" sz="2000" dirty="0"/>
          </a:p>
          <a:p>
            <a:pPr lvl="1"/>
            <a:endParaRPr lang="en-US" altLang="zh-CN" sz="20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9C6-6860-462E-917D-670C8AF851D5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语义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语义（ </a:t>
            </a:r>
            <a:r>
              <a:rPr lang="en-US" altLang="zh-CN" dirty="0"/>
              <a:t>Semantics</a:t>
            </a:r>
            <a:r>
              <a:rPr lang="zh-CN" altLang="en-US" dirty="0" smtClean="0"/>
              <a:t>）：定义程序含义</a:t>
            </a:r>
            <a:r>
              <a:rPr lang="zh-CN" altLang="en-US" dirty="0"/>
              <a:t>的一组规则</a:t>
            </a:r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C </a:t>
            </a:r>
            <a:r>
              <a:rPr lang="zh-CN" altLang="en-US" dirty="0"/>
              <a:t>语句</a:t>
            </a:r>
          </a:p>
          <a:p>
            <a:pPr lvl="2"/>
            <a:r>
              <a:rPr lang="en-US" altLang="zh-CN" dirty="0"/>
              <a:t>a = 18+b;</a:t>
            </a:r>
          </a:p>
          <a:p>
            <a:pPr lvl="1"/>
            <a:r>
              <a:rPr lang="zh-CN" altLang="en-US" dirty="0"/>
              <a:t>分析方法：基于属性文法的语法制导翻译方法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语用（ </a:t>
            </a:r>
            <a:r>
              <a:rPr lang="en-US" altLang="zh-CN" dirty="0"/>
              <a:t>Pragmatics</a:t>
            </a:r>
            <a:r>
              <a:rPr lang="zh-CN" altLang="en-US" dirty="0" smtClean="0"/>
              <a:t>）：程序设计技术和语</a:t>
            </a:r>
            <a:r>
              <a:rPr lang="zh-CN" altLang="en-US" dirty="0"/>
              <a:t>言成分的使用方法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D93-5F80-4C99-8FB6-E2485CF2B521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程序的层次结构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4F93-0DDA-48B5-AC25-7F2449E0BDF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3429000" y="1676400"/>
            <a:ext cx="161607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600" b="0"/>
              <a:t>程序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3429000" y="2286000"/>
            <a:ext cx="161607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600" b="0"/>
              <a:t>子程序 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3429000" y="2971800"/>
            <a:ext cx="161607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600" b="0"/>
              <a:t>语句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3429000" y="3657600"/>
            <a:ext cx="16002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600" b="0"/>
              <a:t>表达式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2209800" y="4572000"/>
            <a:ext cx="12192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600" b="0"/>
              <a:t>数据引用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3657600" y="4572000"/>
            <a:ext cx="12192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600" b="0"/>
              <a:t>算符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105400" y="4572000"/>
            <a:ext cx="12192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600" b="0"/>
              <a:t>函数调用</a:t>
            </a: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4262438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4271963" y="26384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42672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2971800" y="4343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29718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55626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/>
              <a:t>高级语言的一般特性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500" dirty="0"/>
              <a:t>高级高级语言的分类：按语言范型</a:t>
            </a:r>
          </a:p>
          <a:p>
            <a:pPr lvl="1"/>
            <a:r>
              <a:rPr lang="zh-CN" altLang="en-US" sz="2200" dirty="0"/>
              <a:t>强制式语言，应用式语言，基于规则的语言，面向对象的语言</a:t>
            </a:r>
          </a:p>
          <a:p>
            <a:r>
              <a:rPr lang="zh-CN" altLang="en-US" sz="2500" dirty="0"/>
              <a:t>强制式语言：命令驱动，面向语句。一个强制式语言程序由一系列的语句组成，每个语句的执行引起若干存储单元中的值的改变，这种语言的语法形式通常具有如下形式：</a:t>
            </a:r>
          </a:p>
          <a:p>
            <a:pPr lvl="2">
              <a:buFontTx/>
              <a:buNone/>
            </a:pPr>
            <a:r>
              <a:rPr lang="zh-CN" altLang="en-US" sz="2300" dirty="0"/>
              <a:t>语句</a:t>
            </a:r>
            <a:r>
              <a:rPr lang="en-US" altLang="zh-CN" sz="2300" dirty="0"/>
              <a:t>1</a:t>
            </a:r>
            <a:r>
              <a:rPr lang="zh-CN" altLang="en-US" sz="2300" dirty="0"/>
              <a:t>；</a:t>
            </a:r>
          </a:p>
          <a:p>
            <a:pPr lvl="2">
              <a:buFontTx/>
              <a:buNone/>
            </a:pPr>
            <a:r>
              <a:rPr lang="zh-CN" altLang="en-US" sz="2300" dirty="0"/>
              <a:t>语句</a:t>
            </a:r>
            <a:r>
              <a:rPr lang="en-US" altLang="zh-CN" sz="2300" dirty="0"/>
              <a:t>2</a:t>
            </a:r>
            <a:r>
              <a:rPr lang="zh-CN" altLang="en-US" sz="2300" dirty="0"/>
              <a:t>；</a:t>
            </a:r>
          </a:p>
          <a:p>
            <a:pPr lvl="2">
              <a:buFontTx/>
              <a:buNone/>
            </a:pPr>
            <a:r>
              <a:rPr lang="zh-CN" altLang="en-US" sz="2300" dirty="0"/>
              <a:t> </a:t>
            </a:r>
            <a:r>
              <a:rPr lang="en-US" altLang="zh-CN" sz="2300" dirty="0"/>
              <a:t>…</a:t>
            </a:r>
          </a:p>
          <a:p>
            <a:pPr lvl="2">
              <a:buFontTx/>
              <a:buNone/>
            </a:pPr>
            <a:r>
              <a:rPr lang="zh-CN" altLang="en-US" sz="2300" dirty="0"/>
              <a:t>语句</a:t>
            </a:r>
            <a:r>
              <a:rPr lang="en-US" altLang="zh-CN" sz="2300" dirty="0"/>
              <a:t>n</a:t>
            </a:r>
            <a:r>
              <a:rPr lang="zh-CN" altLang="en-US" sz="2300" dirty="0"/>
              <a:t>； </a:t>
            </a:r>
          </a:p>
          <a:p>
            <a:pPr lvl="2">
              <a:buFontTx/>
              <a:buNone/>
            </a:pPr>
            <a:r>
              <a:rPr lang="zh-CN" altLang="en-US" sz="2300" dirty="0"/>
              <a:t>例如</a:t>
            </a:r>
            <a:r>
              <a:rPr lang="en-US" altLang="zh-CN" sz="2200" dirty="0">
                <a:latin typeface="Times New Roman" pitchFamily="18" charset="0"/>
              </a:rPr>
              <a:t>---C, Fortran, Pascal</a:t>
            </a:r>
            <a:endParaRPr lang="en-US" altLang="zh-CN" sz="22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CCC3-E644-43F4-A88C-8DE386E8559F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应用式语言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latin typeface="Times New Roman" pitchFamily="18" charset="0"/>
              </a:rPr>
              <a:t>注重程序所表示的功能，而不是一个语句接一个语句地执行</a:t>
            </a:r>
          </a:p>
          <a:p>
            <a:r>
              <a:rPr lang="zh-CN" altLang="en-US">
                <a:latin typeface="Times New Roman" pitchFamily="18" charset="0"/>
              </a:rPr>
              <a:t>程序的开发过程是从前面已有的函数出发构造出更复杂的函数</a:t>
            </a:r>
          </a:p>
          <a:p>
            <a:r>
              <a:rPr lang="zh-CN" altLang="en-US">
                <a:latin typeface="Times New Roman" pitchFamily="18" charset="0"/>
              </a:rPr>
              <a:t>这种语言通常的语法形式是：</a:t>
            </a:r>
          </a:p>
          <a:p>
            <a:pPr lvl="1">
              <a:buFontTx/>
              <a:buNone/>
            </a:pPr>
            <a:r>
              <a:rPr lang="en-US" altLang="zh-CN"/>
              <a:t>Function n(…function2(function1(data))…)</a:t>
            </a:r>
            <a:endParaRPr lang="en-US" altLang="zh-CN">
              <a:latin typeface="Times New Roman" pitchFamily="18" charset="0"/>
            </a:endParaRPr>
          </a:p>
          <a:p>
            <a:r>
              <a:rPr lang="zh-CN" altLang="en-US"/>
              <a:t>程序执行：执行一个个函数，得到数据上的变换，最终得到的结果</a:t>
            </a:r>
          </a:p>
          <a:p>
            <a:r>
              <a:rPr lang="zh-CN" altLang="en-US"/>
              <a:t>例如：</a:t>
            </a:r>
            <a:r>
              <a:rPr lang="en-US" altLang="zh-CN">
                <a:latin typeface="Times New Roman" pitchFamily="18" charset="0"/>
              </a:rPr>
              <a:t>ML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Lisp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3E5D-8834-4F95-99C6-45AB2A823CD4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rayons">
  <a:themeElements>
    <a:clrScheme name="Crayons 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CCECFF"/>
      </a:accent1>
      <a:accent2>
        <a:srgbClr val="008080"/>
      </a:accent2>
      <a:accent3>
        <a:srgbClr val="FFFFFF"/>
      </a:accent3>
      <a:accent4>
        <a:srgbClr val="000000"/>
      </a:accent4>
      <a:accent5>
        <a:srgbClr val="E2F4FF"/>
      </a:accent5>
      <a:accent6>
        <a:srgbClr val="007373"/>
      </a:accent6>
      <a:hlink>
        <a:srgbClr val="009999"/>
      </a:hlink>
      <a:folHlink>
        <a:srgbClr val="3366CC"/>
      </a:folHlink>
    </a:clrScheme>
    <a:fontScheme name="Crayons">
      <a:majorFont>
        <a:latin typeface="Comic Sans MS"/>
        <a:ea typeface="华文新魏"/>
        <a:cs typeface=""/>
      </a:majorFont>
      <a:minorFont>
        <a:latin typeface="Comic Sans MS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模板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模板" id="{C5AC5512-31D3-45E2-8BD8-960DA330A1C8}" vid="{E566633E-B3E3-421B-AD8E-E59F412E64CC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19767</TotalTime>
  <Words>4226</Words>
  <Application>Microsoft Office PowerPoint</Application>
  <PresentationFormat>全屏显示(4:3)</PresentationFormat>
  <Paragraphs>597</Paragraphs>
  <Slides>49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71" baseType="lpstr">
      <vt:lpstr>News Gothic MT</vt:lpstr>
      <vt:lpstr>等线</vt:lpstr>
      <vt:lpstr>华光粗圆_CNKI</vt:lpstr>
      <vt:lpstr>华文楷体</vt:lpstr>
      <vt:lpstr>华文新魏</vt:lpstr>
      <vt:lpstr>楷体</vt:lpstr>
      <vt:lpstr>楷体_GB2312</vt:lpstr>
      <vt:lpstr>宋体</vt:lpstr>
      <vt:lpstr>微软雅黑</vt:lpstr>
      <vt:lpstr>Arial</vt:lpstr>
      <vt:lpstr>Comic Sans MS</vt:lpstr>
      <vt:lpstr>Courier New</vt:lpstr>
      <vt:lpstr>Monotype Corsiva</vt:lpstr>
      <vt:lpstr>MT Extra</vt:lpstr>
      <vt:lpstr>Symbol</vt:lpstr>
      <vt:lpstr>Tahoma</vt:lpstr>
      <vt:lpstr>Times New Roman</vt:lpstr>
      <vt:lpstr>Wingdings</vt:lpstr>
      <vt:lpstr>Wingdings 2</vt:lpstr>
      <vt:lpstr>Crayons</vt:lpstr>
      <vt:lpstr>模板</vt:lpstr>
      <vt:lpstr>公式</vt:lpstr>
      <vt:lpstr>2. 高级语言文法描述</vt:lpstr>
      <vt:lpstr>常用的高级程序设计语言</vt:lpstr>
      <vt:lpstr>内容</vt:lpstr>
      <vt:lpstr>2.1 程序语言的定义</vt:lpstr>
      <vt:lpstr>语法</vt:lpstr>
      <vt:lpstr>语义</vt:lpstr>
      <vt:lpstr>程序的层次结构</vt:lpstr>
      <vt:lpstr>2.2 高级语言的一般特性</vt:lpstr>
      <vt:lpstr>应用式语言</vt:lpstr>
      <vt:lpstr>基于规则的语言</vt:lpstr>
      <vt:lpstr>面向对象的语言</vt:lpstr>
      <vt:lpstr>程序结构</vt:lpstr>
      <vt:lpstr>数据类型</vt:lpstr>
      <vt:lpstr>数据类型</vt:lpstr>
      <vt:lpstr>语句与控制结构</vt:lpstr>
      <vt:lpstr>语句</vt:lpstr>
      <vt:lpstr>2.3 程序语言的文法描述</vt:lpstr>
      <vt:lpstr>基本概念</vt:lpstr>
      <vt:lpstr>基本概念</vt:lpstr>
      <vt:lpstr>基本概念</vt:lpstr>
      <vt:lpstr>基本概念</vt:lpstr>
      <vt:lpstr>语言的表示</vt:lpstr>
      <vt:lpstr>上下文无关文法</vt:lpstr>
      <vt:lpstr>语言的表示</vt:lpstr>
      <vt:lpstr>上下文无关文法的表示</vt:lpstr>
      <vt:lpstr>上下文无关文法</vt:lpstr>
      <vt:lpstr>上下文无关文法</vt:lpstr>
      <vt:lpstr>推导</vt:lpstr>
      <vt:lpstr>句型与句子</vt:lpstr>
      <vt:lpstr>句型与句子</vt:lpstr>
      <vt:lpstr>PowerPoint 演示文稿</vt:lpstr>
      <vt:lpstr>PowerPoint 演示文稿</vt:lpstr>
      <vt:lpstr>语言上的运算</vt:lpstr>
      <vt:lpstr>思考</vt:lpstr>
      <vt:lpstr>上下文无关文法</vt:lpstr>
      <vt:lpstr>上下文无关文法</vt:lpstr>
      <vt:lpstr>语法分析树</vt:lpstr>
      <vt:lpstr>语法分析树</vt:lpstr>
      <vt:lpstr>二义性</vt:lpstr>
      <vt:lpstr>上下文无关文法</vt:lpstr>
      <vt:lpstr>PowerPoint 演示文稿</vt:lpstr>
      <vt:lpstr>PowerPoint 演示文稿</vt:lpstr>
      <vt:lpstr>形式语言概述</vt:lpstr>
      <vt:lpstr>形式语言概述</vt:lpstr>
      <vt:lpstr>形式语言概述</vt:lpstr>
      <vt:lpstr>文法类型</vt:lpstr>
      <vt:lpstr>文法类型</vt:lpstr>
      <vt:lpstr>小结</vt:lpstr>
      <vt:lpstr>小结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编译方法</dc:title>
  <dc:creator>Wenping Chen</dc:creator>
  <cp:lastModifiedBy>admin</cp:lastModifiedBy>
  <cp:revision>348</cp:revision>
  <dcterms:created xsi:type="dcterms:W3CDTF">2004-01-07T03:36:57Z</dcterms:created>
  <dcterms:modified xsi:type="dcterms:W3CDTF">2022-03-03T05:04:03Z</dcterms:modified>
</cp:coreProperties>
</file>