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83"/>
  </p:notesMasterIdLst>
  <p:handoutMasterIdLst>
    <p:handoutMasterId r:id="rId84"/>
  </p:handoutMasterIdLst>
  <p:sldIdLst>
    <p:sldId id="308" r:id="rId2"/>
    <p:sldId id="337" r:id="rId3"/>
    <p:sldId id="338" r:id="rId4"/>
    <p:sldId id="401" r:id="rId5"/>
    <p:sldId id="408" r:id="rId6"/>
    <p:sldId id="339" r:id="rId7"/>
    <p:sldId id="372" r:id="rId8"/>
    <p:sldId id="400" r:id="rId9"/>
    <p:sldId id="340" r:id="rId10"/>
    <p:sldId id="341" r:id="rId11"/>
    <p:sldId id="342" r:id="rId12"/>
    <p:sldId id="343" r:id="rId13"/>
    <p:sldId id="409" r:id="rId14"/>
    <p:sldId id="410" r:id="rId15"/>
    <p:sldId id="411" r:id="rId16"/>
    <p:sldId id="412" r:id="rId17"/>
    <p:sldId id="413" r:id="rId18"/>
    <p:sldId id="414" r:id="rId19"/>
    <p:sldId id="415" r:id="rId20"/>
    <p:sldId id="416" r:id="rId21"/>
    <p:sldId id="417" r:id="rId22"/>
    <p:sldId id="418" r:id="rId23"/>
    <p:sldId id="344" r:id="rId24"/>
    <p:sldId id="345" r:id="rId25"/>
    <p:sldId id="425" r:id="rId26"/>
    <p:sldId id="346" r:id="rId27"/>
    <p:sldId id="373" r:id="rId28"/>
    <p:sldId id="347" r:id="rId29"/>
    <p:sldId id="407" r:id="rId30"/>
    <p:sldId id="426" r:id="rId31"/>
    <p:sldId id="427" r:id="rId32"/>
    <p:sldId id="428" r:id="rId33"/>
    <p:sldId id="440" r:id="rId34"/>
    <p:sldId id="435" r:id="rId35"/>
    <p:sldId id="436" r:id="rId36"/>
    <p:sldId id="437" r:id="rId37"/>
    <p:sldId id="438" r:id="rId38"/>
    <p:sldId id="439" r:id="rId39"/>
    <p:sldId id="348" r:id="rId40"/>
    <p:sldId id="349" r:id="rId41"/>
    <p:sldId id="350" r:id="rId42"/>
    <p:sldId id="354" r:id="rId43"/>
    <p:sldId id="449" r:id="rId44"/>
    <p:sldId id="421" r:id="rId45"/>
    <p:sldId id="355" r:id="rId46"/>
    <p:sldId id="356" r:id="rId47"/>
    <p:sldId id="422" r:id="rId48"/>
    <p:sldId id="357" r:id="rId49"/>
    <p:sldId id="441" r:id="rId50"/>
    <p:sldId id="442" r:id="rId51"/>
    <p:sldId id="359" r:id="rId52"/>
    <p:sldId id="360" r:id="rId53"/>
    <p:sldId id="358" r:id="rId54"/>
    <p:sldId id="361" r:id="rId55"/>
    <p:sldId id="406" r:id="rId56"/>
    <p:sldId id="362" r:id="rId57"/>
    <p:sldId id="405" r:id="rId58"/>
    <p:sldId id="365" r:id="rId59"/>
    <p:sldId id="419" r:id="rId60"/>
    <p:sldId id="423" r:id="rId61"/>
    <p:sldId id="447" r:id="rId62"/>
    <p:sldId id="450" r:id="rId63"/>
    <p:sldId id="453" r:id="rId64"/>
    <p:sldId id="454" r:id="rId65"/>
    <p:sldId id="456" r:id="rId66"/>
    <p:sldId id="455" r:id="rId67"/>
    <p:sldId id="451" r:id="rId68"/>
    <p:sldId id="443" r:id="rId69"/>
    <p:sldId id="444" r:id="rId70"/>
    <p:sldId id="445" r:id="rId71"/>
    <p:sldId id="446" r:id="rId72"/>
    <p:sldId id="366" r:id="rId73"/>
    <p:sldId id="367" r:id="rId74"/>
    <p:sldId id="368" r:id="rId75"/>
    <p:sldId id="369" r:id="rId76"/>
    <p:sldId id="371" r:id="rId77"/>
    <p:sldId id="394" r:id="rId78"/>
    <p:sldId id="395" r:id="rId79"/>
    <p:sldId id="397" r:id="rId80"/>
    <p:sldId id="398" r:id="rId81"/>
    <p:sldId id="399" r:id="rId8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1E1E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7500" autoAdjust="0"/>
  </p:normalViewPr>
  <p:slideViewPr>
    <p:cSldViewPr>
      <p:cViewPr varScale="1">
        <p:scale>
          <a:sx n="61" d="100"/>
          <a:sy n="61" d="100"/>
        </p:scale>
        <p:origin x="1572" y="7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notesViewPr>
    <p:cSldViewPr>
      <p:cViewPr varScale="1">
        <p:scale>
          <a:sx n="55" d="100"/>
          <a:sy n="55" d="100"/>
        </p:scale>
        <p:origin x="2022"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_rels/viewProps.xml.rels><?xml version="1.0" encoding="UTF-8" standalone="yes"?>
<Relationships xmlns="http://schemas.openxmlformats.org/package/2006/relationships"><Relationship Id="rId1" Type="http://schemas.openxmlformats.org/officeDocument/2006/relationships/slide" Target="slides/slide2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E1E996-24AA-43A2-AEF0-5E15B5127253}" type="datetimeFigureOut">
              <a:rPr lang="zh-CN" altLang="en-US" smtClean="0"/>
              <a:t>2022/3/17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659283-5007-4369-AA51-703EEC009B20}" type="slidenum">
              <a:rPr lang="zh-CN" altLang="en-US" smtClean="0"/>
              <a:t>‹#›</a:t>
            </a:fld>
            <a:endParaRPr lang="zh-CN" altLang="en-US"/>
          </a:p>
        </p:txBody>
      </p:sp>
    </p:spTree>
    <p:extLst>
      <p:ext uri="{BB962C8B-B14F-4D97-AF65-F5344CB8AC3E}">
        <p14:creationId xmlns:p14="http://schemas.microsoft.com/office/powerpoint/2010/main" val="10555866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747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747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747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47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747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0EDD6A7-2812-47D1-86AF-8DFEC73A8E2C}" type="slidenum">
              <a:rPr lang="en-US" altLang="zh-CN"/>
              <a:pPr/>
              <a:t>‹#›</a:t>
            </a:fld>
            <a:endParaRPr lang="en-US" altLang="zh-CN"/>
          </a:p>
        </p:txBody>
      </p:sp>
    </p:spTree>
    <p:extLst>
      <p:ext uri="{BB962C8B-B14F-4D97-AF65-F5344CB8AC3E}">
        <p14:creationId xmlns:p14="http://schemas.microsoft.com/office/powerpoint/2010/main" val="383519929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564C64-77A8-4658-B451-258CFFFE7B5E}" type="slidenum">
              <a:rPr lang="en-US" altLang="zh-CN"/>
              <a:pPr/>
              <a:t>1</a:t>
            </a:fld>
            <a:endParaRPr lang="en-US" altLang="zh-CN"/>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6C61CE-634D-4F64-ACD8-85A675627EA4}" type="slidenum">
              <a:rPr lang="zh-CN" altLang="en-US" smtClean="0"/>
              <a:t>17</a:t>
            </a:fld>
            <a:endParaRPr lang="zh-CN" altLang="en-US"/>
          </a:p>
        </p:txBody>
      </p:sp>
    </p:spTree>
    <p:extLst>
      <p:ext uri="{BB962C8B-B14F-4D97-AF65-F5344CB8AC3E}">
        <p14:creationId xmlns:p14="http://schemas.microsoft.com/office/powerpoint/2010/main" val="385270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6C61CE-634D-4F64-ACD8-85A675627EA4}" type="slidenum">
              <a:rPr lang="zh-CN" altLang="en-US" smtClean="0"/>
              <a:t>18</a:t>
            </a:fld>
            <a:endParaRPr lang="zh-CN" altLang="en-US"/>
          </a:p>
        </p:txBody>
      </p:sp>
    </p:spTree>
    <p:extLst>
      <p:ext uri="{BB962C8B-B14F-4D97-AF65-F5344CB8AC3E}">
        <p14:creationId xmlns:p14="http://schemas.microsoft.com/office/powerpoint/2010/main" val="2047948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lnSpc>
                <a:spcPct val="70000"/>
              </a:lnSpc>
              <a:spcBef>
                <a:spcPct val="0"/>
              </a:spcBef>
              <a:buNone/>
            </a:pPr>
            <a:endParaRPr lang="en-US" altLang="zh-CN" sz="1200" b="1" dirty="0" smtClean="0">
              <a:solidFill>
                <a:srgbClr val="3217BB"/>
              </a:solidFill>
              <a:latin typeface="Courier New" panose="02070309020205020404" pitchFamily="49" charset="0"/>
            </a:endParaRPr>
          </a:p>
        </p:txBody>
      </p:sp>
      <p:sp>
        <p:nvSpPr>
          <p:cNvPr id="4" name="灯片编号占位符 3"/>
          <p:cNvSpPr>
            <a:spLocks noGrp="1"/>
          </p:cNvSpPr>
          <p:nvPr>
            <p:ph type="sldNum" sz="quarter" idx="10"/>
          </p:nvPr>
        </p:nvSpPr>
        <p:spPr/>
        <p:txBody>
          <a:bodyPr/>
          <a:lstStyle/>
          <a:p>
            <a:fld id="{656C61CE-634D-4F64-ACD8-85A675627EA4}" type="slidenum">
              <a:rPr lang="zh-CN" altLang="en-US" smtClean="0"/>
              <a:t>19</a:t>
            </a:fld>
            <a:endParaRPr lang="zh-CN" altLang="en-US"/>
          </a:p>
        </p:txBody>
      </p:sp>
    </p:spTree>
    <p:extLst>
      <p:ext uri="{BB962C8B-B14F-4D97-AF65-F5344CB8AC3E}">
        <p14:creationId xmlns:p14="http://schemas.microsoft.com/office/powerpoint/2010/main" val="32172519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1" dirty="0" smtClean="0">
              <a:solidFill>
                <a:srgbClr val="CC0000"/>
              </a:solidFill>
              <a:latin typeface="Courier New" panose="02070309020205020404" pitchFamily="49" charset="0"/>
            </a:endParaRPr>
          </a:p>
        </p:txBody>
      </p:sp>
      <p:sp>
        <p:nvSpPr>
          <p:cNvPr id="4" name="灯片编号占位符 3"/>
          <p:cNvSpPr>
            <a:spLocks noGrp="1"/>
          </p:cNvSpPr>
          <p:nvPr>
            <p:ph type="sldNum" sz="quarter" idx="10"/>
          </p:nvPr>
        </p:nvSpPr>
        <p:spPr/>
        <p:txBody>
          <a:bodyPr/>
          <a:lstStyle/>
          <a:p>
            <a:fld id="{656C61CE-634D-4F64-ACD8-85A675627EA4}" type="slidenum">
              <a:rPr lang="zh-CN" altLang="en-US" smtClean="0"/>
              <a:t>20</a:t>
            </a:fld>
            <a:endParaRPr lang="zh-CN" altLang="en-US"/>
          </a:p>
        </p:txBody>
      </p:sp>
    </p:spTree>
    <p:extLst>
      <p:ext uri="{BB962C8B-B14F-4D97-AF65-F5344CB8AC3E}">
        <p14:creationId xmlns:p14="http://schemas.microsoft.com/office/powerpoint/2010/main" val="234765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6C61CE-634D-4F64-ACD8-85A675627EA4}" type="slidenum">
              <a:rPr lang="zh-CN" altLang="en-US" smtClean="0"/>
              <a:t>21</a:t>
            </a:fld>
            <a:endParaRPr lang="zh-CN" altLang="en-US"/>
          </a:p>
        </p:txBody>
      </p:sp>
    </p:spTree>
    <p:extLst>
      <p:ext uri="{BB962C8B-B14F-4D97-AF65-F5344CB8AC3E}">
        <p14:creationId xmlns:p14="http://schemas.microsoft.com/office/powerpoint/2010/main" val="3087635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B35573-011F-4D67-8C6E-ACB6B576D9E3}" type="slidenum">
              <a:rPr lang="en-US" altLang="zh-CN"/>
              <a:pPr/>
              <a:t>24</a:t>
            </a:fld>
            <a:endParaRPr lang="en-US" altLang="zh-CN"/>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B35573-011F-4D67-8C6E-ACB6B576D9E3}" type="slidenum">
              <a:rPr lang="en-US" altLang="zh-CN"/>
              <a:pPr/>
              <a:t>25</a:t>
            </a:fld>
            <a:endParaRPr lang="en-US" altLang="zh-CN"/>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96567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a:p>
            <a:endParaRPr lang="zh-CN" altLang="en-US" smtClean="0">
              <a:latin typeface="Arial" panose="020B0604020202020204" pitchFamily="34" charset="0"/>
            </a:endParaRPr>
          </a:p>
        </p:txBody>
      </p:sp>
      <p:sp>
        <p:nvSpPr>
          <p:cNvPr id="297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Tahoma" panose="020B0604030504040204" pitchFamily="34" charset="0"/>
                <a:ea typeface="宋体" panose="02010600030101010101" pitchFamily="2" charset="-122"/>
              </a:defRPr>
            </a:lvl1pPr>
            <a:lvl2pPr marL="742950" indent="-285750" defTabSz="950913">
              <a:defRPr>
                <a:solidFill>
                  <a:schemeClr val="tx1"/>
                </a:solidFill>
                <a:latin typeface="Tahoma" panose="020B0604030504040204" pitchFamily="34" charset="0"/>
                <a:ea typeface="宋体" panose="02010600030101010101" pitchFamily="2" charset="-122"/>
              </a:defRPr>
            </a:lvl2pPr>
            <a:lvl3pPr marL="1143000" indent="-228600" defTabSz="950913">
              <a:defRPr>
                <a:solidFill>
                  <a:schemeClr val="tx1"/>
                </a:solidFill>
                <a:latin typeface="Tahoma" panose="020B0604030504040204" pitchFamily="34" charset="0"/>
                <a:ea typeface="宋体" panose="02010600030101010101" pitchFamily="2" charset="-122"/>
              </a:defRPr>
            </a:lvl3pPr>
            <a:lvl4pPr marL="1600200" indent="-228600" defTabSz="950913">
              <a:defRPr>
                <a:solidFill>
                  <a:schemeClr val="tx1"/>
                </a:solidFill>
                <a:latin typeface="Tahoma" panose="020B0604030504040204" pitchFamily="34" charset="0"/>
                <a:ea typeface="宋体" panose="02010600030101010101" pitchFamily="2" charset="-122"/>
              </a:defRPr>
            </a:lvl4pPr>
            <a:lvl5pPr marL="2057400" indent="-228600" defTabSz="950913">
              <a:defRPr>
                <a:solidFill>
                  <a:schemeClr val="tx1"/>
                </a:solidFill>
                <a:latin typeface="Tahoma" panose="020B0604030504040204" pitchFamily="34" charset="0"/>
                <a:ea typeface="宋体" panose="02010600030101010101" pitchFamily="2" charset="-122"/>
              </a:defRPr>
            </a:lvl5pPr>
            <a:lvl6pPr marL="25146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DE3503E5-5021-41A0-8BDD-04B233C1FD64}" type="slidenum">
              <a:rPr lang="zh-CN" altLang="en-US" smtClean="0">
                <a:latin typeface="Arial" panose="020B0604020202020204" pitchFamily="34" charset="0"/>
              </a:rPr>
              <a:pPr/>
              <a:t>30</a:t>
            </a:fld>
            <a:endParaRPr lang="en-US" altLang="zh-CN" smtClean="0">
              <a:latin typeface="Arial" panose="020B0604020202020204" pitchFamily="34" charset="0"/>
            </a:endParaRPr>
          </a:p>
        </p:txBody>
      </p:sp>
    </p:spTree>
    <p:extLst>
      <p:ext uri="{BB962C8B-B14F-4D97-AF65-F5344CB8AC3E}">
        <p14:creationId xmlns:p14="http://schemas.microsoft.com/office/powerpoint/2010/main" val="33756140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4835196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eaLnBrk="1" hangingPunct="1"/>
            <a:endParaRPr lang="en-US" altLang="zh-CN" sz="2800" b="1" smtClean="0">
              <a:latin typeface="Arial" panose="020B0604020202020204" pitchFamily="34" charset="0"/>
              <a:ea typeface="楷体_GB2312"/>
              <a:cs typeface="楷体_GB2312"/>
            </a:endParaRPr>
          </a:p>
        </p:txBody>
      </p:sp>
    </p:spTree>
    <p:extLst>
      <p:ext uri="{BB962C8B-B14F-4D97-AF65-F5344CB8AC3E}">
        <p14:creationId xmlns:p14="http://schemas.microsoft.com/office/powerpoint/2010/main" val="1238862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DD6A7-2812-47D1-86AF-8DFEC73A8E2C}" type="slidenum">
              <a:rPr lang="en-US" altLang="zh-CN" smtClean="0"/>
              <a:pPr/>
              <a:t>2</a:t>
            </a:fld>
            <a:endParaRPr lang="en-US" altLang="zh-CN"/>
          </a:p>
        </p:txBody>
      </p:sp>
    </p:spTree>
    <p:extLst>
      <p:ext uri="{BB962C8B-B14F-4D97-AF65-F5344CB8AC3E}">
        <p14:creationId xmlns:p14="http://schemas.microsoft.com/office/powerpoint/2010/main" val="4008844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094D2A8-8F27-4152-85A8-D75811D58750}" type="slidenum">
              <a:rPr lang="en-US" altLang="zh-CN">
                <a:latin typeface="Times New Roman" panose="02020603050405020304" pitchFamily="18" charset="0"/>
              </a:rPr>
              <a:pPr eaLnBrk="1" hangingPunct="1"/>
              <a:t>33</a:t>
            </a:fld>
            <a:endParaRPr lang="en-US" altLang="zh-CN">
              <a:latin typeface="Times New Roman" panose="02020603050405020304" pitchFamily="18" charset="0"/>
            </a:endParaRPr>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u="none" dirty="0" smtClean="0"/>
          </a:p>
        </p:txBody>
      </p:sp>
    </p:spTree>
    <p:extLst>
      <p:ext uri="{BB962C8B-B14F-4D97-AF65-F5344CB8AC3E}">
        <p14:creationId xmlns:p14="http://schemas.microsoft.com/office/powerpoint/2010/main" val="39226848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21B6C8-7197-408C-B3A7-F66CB83FD063}" type="slidenum">
              <a:rPr lang="en-US" altLang="zh-CN"/>
              <a:pPr/>
              <a:t>39</a:t>
            </a:fld>
            <a:endParaRPr lang="en-US" altLang="zh-CN"/>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103498-8A17-46EE-96FA-533D203AAB4D}" type="slidenum">
              <a:rPr lang="en-US" altLang="zh-CN"/>
              <a:pPr/>
              <a:t>40</a:t>
            </a:fld>
            <a:endParaRPr lang="en-US" altLang="zh-CN"/>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C29292-A846-4E94-BC29-BFD1C0DF0DDC}" type="slidenum">
              <a:rPr lang="en-US" altLang="zh-CN"/>
              <a:pPr/>
              <a:t>41</a:t>
            </a:fld>
            <a:endParaRPr lang="en-US" altLang="zh-CN"/>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C831517-B907-4218-8CE2-B5DEFBC3DFCA}" type="slidenum">
              <a:rPr lang="en-US" altLang="zh-CN" smtClean="0">
                <a:solidFill>
                  <a:srgbClr val="000000"/>
                </a:solidFill>
              </a:rPr>
              <a:pPr>
                <a:spcBef>
                  <a:spcPct val="0"/>
                </a:spcBef>
              </a:pPr>
              <a:t>44</a:t>
            </a:fld>
            <a:endParaRPr lang="en-US" altLang="zh-CN" smtClean="0">
              <a:solidFill>
                <a:srgbClr val="000000"/>
              </a:solidFill>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anose="05000000000000000000" pitchFamily="2" charset="2"/>
              <a:buNone/>
            </a:pPr>
            <a:endParaRPr lang="en-GB" altLang="zh-CN" dirty="0" smtClean="0"/>
          </a:p>
        </p:txBody>
      </p:sp>
    </p:spTree>
    <p:extLst>
      <p:ext uri="{BB962C8B-B14F-4D97-AF65-F5344CB8AC3E}">
        <p14:creationId xmlns:p14="http://schemas.microsoft.com/office/powerpoint/2010/main" val="29864535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None/>
            </a:pPr>
            <a:endParaRPr lang="en-GB" altLang="zh-CN" sz="800" kern="1200" dirty="0">
              <a:solidFill>
                <a:schemeClr val="tx1"/>
              </a:solidFill>
              <a:latin typeface="+mj-ea"/>
              <a:ea typeface="+mn-ea"/>
              <a:cs typeface="+mn-cs"/>
            </a:endParaRPr>
          </a:p>
        </p:txBody>
      </p:sp>
      <p:sp>
        <p:nvSpPr>
          <p:cNvPr id="4" name="灯片编号占位符 3"/>
          <p:cNvSpPr>
            <a:spLocks noGrp="1"/>
          </p:cNvSpPr>
          <p:nvPr>
            <p:ph type="sldNum" sz="quarter" idx="10"/>
          </p:nvPr>
        </p:nvSpPr>
        <p:spPr/>
        <p:txBody>
          <a:bodyPr/>
          <a:lstStyle/>
          <a:p>
            <a:fld id="{656C61CE-634D-4F64-ACD8-85A675627EA4}" type="slidenum">
              <a:rPr lang="zh-CN" altLang="en-US" smtClean="0"/>
              <a:t>47</a:t>
            </a:fld>
            <a:endParaRPr lang="zh-CN" altLang="en-US"/>
          </a:p>
        </p:txBody>
      </p:sp>
    </p:spTree>
    <p:extLst>
      <p:ext uri="{BB962C8B-B14F-4D97-AF65-F5344CB8AC3E}">
        <p14:creationId xmlns:p14="http://schemas.microsoft.com/office/powerpoint/2010/main" val="2040001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931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Tahoma" panose="020B0604030504040204" pitchFamily="34" charset="0"/>
                <a:ea typeface="宋体" panose="02010600030101010101" pitchFamily="2" charset="-122"/>
              </a:defRPr>
            </a:lvl1pPr>
            <a:lvl2pPr marL="742950" indent="-285750" defTabSz="950913">
              <a:defRPr>
                <a:solidFill>
                  <a:schemeClr val="tx1"/>
                </a:solidFill>
                <a:latin typeface="Tahoma" panose="020B0604030504040204" pitchFamily="34" charset="0"/>
                <a:ea typeface="宋体" panose="02010600030101010101" pitchFamily="2" charset="-122"/>
              </a:defRPr>
            </a:lvl2pPr>
            <a:lvl3pPr marL="1143000" indent="-228600" defTabSz="950913">
              <a:defRPr>
                <a:solidFill>
                  <a:schemeClr val="tx1"/>
                </a:solidFill>
                <a:latin typeface="Tahoma" panose="020B0604030504040204" pitchFamily="34" charset="0"/>
                <a:ea typeface="宋体" panose="02010600030101010101" pitchFamily="2" charset="-122"/>
              </a:defRPr>
            </a:lvl3pPr>
            <a:lvl4pPr marL="1600200" indent="-228600" defTabSz="950913">
              <a:defRPr>
                <a:solidFill>
                  <a:schemeClr val="tx1"/>
                </a:solidFill>
                <a:latin typeface="Tahoma" panose="020B0604030504040204" pitchFamily="34" charset="0"/>
                <a:ea typeface="宋体" panose="02010600030101010101" pitchFamily="2" charset="-122"/>
              </a:defRPr>
            </a:lvl4pPr>
            <a:lvl5pPr marL="2057400" indent="-228600" defTabSz="950913">
              <a:defRPr>
                <a:solidFill>
                  <a:schemeClr val="tx1"/>
                </a:solidFill>
                <a:latin typeface="Tahoma" panose="020B0604030504040204" pitchFamily="34" charset="0"/>
                <a:ea typeface="宋体" panose="02010600030101010101" pitchFamily="2" charset="-122"/>
              </a:defRPr>
            </a:lvl5pPr>
            <a:lvl6pPr marL="25146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8D4722E4-9838-44B5-AC54-6BFBF4474578}" type="slidenum">
              <a:rPr lang="zh-CN" altLang="en-US" smtClean="0">
                <a:latin typeface="Arial" panose="020B0604020202020204" pitchFamily="34" charset="0"/>
              </a:rPr>
              <a:pPr/>
              <a:t>49</a:t>
            </a:fld>
            <a:endParaRPr lang="en-US" altLang="zh-CN" smtClean="0">
              <a:latin typeface="Arial" panose="020B0604020202020204" pitchFamily="34" charset="0"/>
            </a:endParaRPr>
          </a:p>
        </p:txBody>
      </p:sp>
    </p:spTree>
    <p:extLst>
      <p:ext uri="{BB962C8B-B14F-4D97-AF65-F5344CB8AC3E}">
        <p14:creationId xmlns:p14="http://schemas.microsoft.com/office/powerpoint/2010/main" val="17999719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a:ln/>
        </p:spPr>
      </p:sp>
      <p:sp>
        <p:nvSpPr>
          <p:cNvPr id="952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952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Tahoma" panose="020B0604030504040204" pitchFamily="34" charset="0"/>
                <a:ea typeface="宋体" panose="02010600030101010101" pitchFamily="2" charset="-122"/>
              </a:defRPr>
            </a:lvl1pPr>
            <a:lvl2pPr marL="742950" indent="-285750" defTabSz="950913">
              <a:defRPr>
                <a:solidFill>
                  <a:schemeClr val="tx1"/>
                </a:solidFill>
                <a:latin typeface="Tahoma" panose="020B0604030504040204" pitchFamily="34" charset="0"/>
                <a:ea typeface="宋体" panose="02010600030101010101" pitchFamily="2" charset="-122"/>
              </a:defRPr>
            </a:lvl2pPr>
            <a:lvl3pPr marL="1143000" indent="-228600" defTabSz="950913">
              <a:defRPr>
                <a:solidFill>
                  <a:schemeClr val="tx1"/>
                </a:solidFill>
                <a:latin typeface="Tahoma" panose="020B0604030504040204" pitchFamily="34" charset="0"/>
                <a:ea typeface="宋体" panose="02010600030101010101" pitchFamily="2" charset="-122"/>
              </a:defRPr>
            </a:lvl3pPr>
            <a:lvl4pPr marL="1600200" indent="-228600" defTabSz="950913">
              <a:defRPr>
                <a:solidFill>
                  <a:schemeClr val="tx1"/>
                </a:solidFill>
                <a:latin typeface="Tahoma" panose="020B0604030504040204" pitchFamily="34" charset="0"/>
                <a:ea typeface="宋体" panose="02010600030101010101" pitchFamily="2" charset="-122"/>
              </a:defRPr>
            </a:lvl4pPr>
            <a:lvl5pPr marL="2057400" indent="-228600" defTabSz="950913">
              <a:defRPr>
                <a:solidFill>
                  <a:schemeClr val="tx1"/>
                </a:solidFill>
                <a:latin typeface="Tahoma" panose="020B0604030504040204" pitchFamily="34" charset="0"/>
                <a:ea typeface="宋体" panose="02010600030101010101" pitchFamily="2" charset="-122"/>
              </a:defRPr>
            </a:lvl5pPr>
            <a:lvl6pPr marL="25146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EF535A6C-C6AE-4A61-91B8-F940FE1B095B}" type="slidenum">
              <a:rPr lang="zh-CN" altLang="en-US" smtClean="0">
                <a:latin typeface="Arial" panose="020B0604020202020204" pitchFamily="34" charset="0"/>
              </a:rPr>
              <a:pPr/>
              <a:t>50</a:t>
            </a:fld>
            <a:endParaRPr lang="en-US" altLang="zh-CN" smtClean="0">
              <a:latin typeface="Arial" panose="020B0604020202020204" pitchFamily="34" charset="0"/>
            </a:endParaRPr>
          </a:p>
        </p:txBody>
      </p:sp>
    </p:spTree>
    <p:extLst>
      <p:ext uri="{BB962C8B-B14F-4D97-AF65-F5344CB8AC3E}">
        <p14:creationId xmlns:p14="http://schemas.microsoft.com/office/powerpoint/2010/main" val="17624218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a:ln/>
        </p:spPr>
      </p:sp>
      <p:sp>
        <p:nvSpPr>
          <p:cNvPr id="8294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panose="020B0604020202020204" pitchFamily="34" charset="0"/>
            </a:endParaRPr>
          </a:p>
        </p:txBody>
      </p:sp>
      <p:sp>
        <p:nvSpPr>
          <p:cNvPr id="8294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Tahoma" panose="020B0604030504040204" pitchFamily="34" charset="0"/>
                <a:ea typeface="宋体" panose="02010600030101010101" pitchFamily="2" charset="-122"/>
              </a:defRPr>
            </a:lvl1pPr>
            <a:lvl2pPr marL="742950" indent="-285750" defTabSz="950913">
              <a:defRPr>
                <a:solidFill>
                  <a:schemeClr val="tx1"/>
                </a:solidFill>
                <a:latin typeface="Tahoma" panose="020B0604030504040204" pitchFamily="34" charset="0"/>
                <a:ea typeface="宋体" panose="02010600030101010101" pitchFamily="2" charset="-122"/>
              </a:defRPr>
            </a:lvl2pPr>
            <a:lvl3pPr marL="1143000" indent="-228600" defTabSz="950913">
              <a:defRPr>
                <a:solidFill>
                  <a:schemeClr val="tx1"/>
                </a:solidFill>
                <a:latin typeface="Tahoma" panose="020B0604030504040204" pitchFamily="34" charset="0"/>
                <a:ea typeface="宋体" panose="02010600030101010101" pitchFamily="2" charset="-122"/>
              </a:defRPr>
            </a:lvl3pPr>
            <a:lvl4pPr marL="1600200" indent="-228600" defTabSz="950913">
              <a:defRPr>
                <a:solidFill>
                  <a:schemeClr val="tx1"/>
                </a:solidFill>
                <a:latin typeface="Tahoma" panose="020B0604030504040204" pitchFamily="34" charset="0"/>
                <a:ea typeface="宋体" panose="02010600030101010101" pitchFamily="2" charset="-122"/>
              </a:defRPr>
            </a:lvl4pPr>
            <a:lvl5pPr marL="2057400" indent="-228600" defTabSz="950913">
              <a:defRPr>
                <a:solidFill>
                  <a:schemeClr val="tx1"/>
                </a:solidFill>
                <a:latin typeface="Tahoma" panose="020B0604030504040204" pitchFamily="34" charset="0"/>
                <a:ea typeface="宋体" panose="02010600030101010101" pitchFamily="2" charset="-122"/>
              </a:defRPr>
            </a:lvl5pPr>
            <a:lvl6pPr marL="25146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688CD4F7-E139-4E98-A648-DBD0D70094B7}" type="slidenum">
              <a:rPr lang="zh-CN" altLang="en-US" smtClean="0">
                <a:latin typeface="Arial" panose="020B0604020202020204" pitchFamily="34" charset="0"/>
              </a:rPr>
              <a:pPr/>
              <a:t>59</a:t>
            </a:fld>
            <a:endParaRPr lang="en-US" altLang="zh-CN" smtClean="0">
              <a:latin typeface="Arial" panose="020B0604020202020204" pitchFamily="34" charset="0"/>
            </a:endParaRPr>
          </a:p>
        </p:txBody>
      </p:sp>
    </p:spTree>
    <p:extLst>
      <p:ext uri="{BB962C8B-B14F-4D97-AF65-F5344CB8AC3E}">
        <p14:creationId xmlns:p14="http://schemas.microsoft.com/office/powerpoint/2010/main" val="39771739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ln/>
        </p:spPr>
      </p:sp>
      <p:sp>
        <p:nvSpPr>
          <p:cNvPr id="870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latin typeface="Arial" panose="020B0604020202020204" pitchFamily="34" charset="0"/>
            </a:endParaRPr>
          </a:p>
          <a:p>
            <a:endParaRPr lang="zh-CN" altLang="en-US" smtClean="0">
              <a:latin typeface="Arial" panose="020B0604020202020204" pitchFamily="34" charset="0"/>
            </a:endParaRPr>
          </a:p>
        </p:txBody>
      </p:sp>
      <p:sp>
        <p:nvSpPr>
          <p:cNvPr id="870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Tahoma" panose="020B0604030504040204" pitchFamily="34" charset="0"/>
                <a:ea typeface="宋体" panose="02010600030101010101" pitchFamily="2" charset="-122"/>
              </a:defRPr>
            </a:lvl1pPr>
            <a:lvl2pPr marL="742950" indent="-285750" defTabSz="950913">
              <a:defRPr>
                <a:solidFill>
                  <a:schemeClr val="tx1"/>
                </a:solidFill>
                <a:latin typeface="Tahoma" panose="020B0604030504040204" pitchFamily="34" charset="0"/>
                <a:ea typeface="宋体" panose="02010600030101010101" pitchFamily="2" charset="-122"/>
              </a:defRPr>
            </a:lvl2pPr>
            <a:lvl3pPr marL="1143000" indent="-228600" defTabSz="950913">
              <a:defRPr>
                <a:solidFill>
                  <a:schemeClr val="tx1"/>
                </a:solidFill>
                <a:latin typeface="Tahoma" panose="020B0604030504040204" pitchFamily="34" charset="0"/>
                <a:ea typeface="宋体" panose="02010600030101010101" pitchFamily="2" charset="-122"/>
              </a:defRPr>
            </a:lvl3pPr>
            <a:lvl4pPr marL="1600200" indent="-228600" defTabSz="950913">
              <a:defRPr>
                <a:solidFill>
                  <a:schemeClr val="tx1"/>
                </a:solidFill>
                <a:latin typeface="Tahoma" panose="020B0604030504040204" pitchFamily="34" charset="0"/>
                <a:ea typeface="宋体" panose="02010600030101010101" pitchFamily="2" charset="-122"/>
              </a:defRPr>
            </a:lvl4pPr>
            <a:lvl5pPr marL="2057400" indent="-228600" defTabSz="950913">
              <a:defRPr>
                <a:solidFill>
                  <a:schemeClr val="tx1"/>
                </a:solidFill>
                <a:latin typeface="Tahoma" panose="020B0604030504040204" pitchFamily="34" charset="0"/>
                <a:ea typeface="宋体" panose="02010600030101010101" pitchFamily="2" charset="-122"/>
              </a:defRPr>
            </a:lvl5pPr>
            <a:lvl6pPr marL="25146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D1193FDD-82A8-4291-A937-7910B3D7B7AA}" type="slidenum">
              <a:rPr lang="zh-CN" altLang="en-US" smtClean="0">
                <a:latin typeface="Arial" panose="020B0604020202020204" pitchFamily="34" charset="0"/>
              </a:rPr>
              <a:pPr/>
              <a:t>61</a:t>
            </a:fld>
            <a:endParaRPr lang="en-US" altLang="zh-CN" smtClean="0">
              <a:latin typeface="Arial" panose="020B0604020202020204" pitchFamily="34" charset="0"/>
            </a:endParaRPr>
          </a:p>
        </p:txBody>
      </p:sp>
    </p:spTree>
    <p:extLst>
      <p:ext uri="{BB962C8B-B14F-4D97-AF65-F5344CB8AC3E}">
        <p14:creationId xmlns:p14="http://schemas.microsoft.com/office/powerpoint/2010/main" val="2997904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0520A0-DA7B-4EE0-BC0A-5DA9E3C256AC}" type="slidenum">
              <a:rPr lang="en-US" altLang="zh-CN"/>
              <a:pPr/>
              <a:t>3</a:t>
            </a:fld>
            <a:endParaRPr lang="en-US" altLang="zh-CN"/>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DD6A7-2812-47D1-86AF-8DFEC73A8E2C}" type="slidenum">
              <a:rPr lang="en-US" altLang="zh-CN" smtClean="0"/>
              <a:pPr/>
              <a:t>67</a:t>
            </a:fld>
            <a:endParaRPr lang="en-US" altLang="zh-CN"/>
          </a:p>
        </p:txBody>
      </p:sp>
    </p:spTree>
    <p:extLst>
      <p:ext uri="{BB962C8B-B14F-4D97-AF65-F5344CB8AC3E}">
        <p14:creationId xmlns:p14="http://schemas.microsoft.com/office/powerpoint/2010/main" val="1071589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3B92D0DF-EE39-404E-B0AF-304CE92DECA9}" type="slidenum">
              <a:rPr lang="en-US" altLang="zh-CN" smtClean="0"/>
              <a:pPr>
                <a:spcBef>
                  <a:spcPct val="0"/>
                </a:spcBef>
              </a:pPr>
              <a:t>5</a:t>
            </a:fld>
            <a:endParaRPr lang="en-US" altLang="zh-CN"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zh-CN" sz="1100" dirty="0" smtClean="0">
              <a:solidFill>
                <a:srgbClr val="C00000"/>
              </a:solidFill>
            </a:endParaRPr>
          </a:p>
        </p:txBody>
      </p:sp>
    </p:spTree>
    <p:extLst>
      <p:ext uri="{BB962C8B-B14F-4D97-AF65-F5344CB8AC3E}">
        <p14:creationId xmlns:p14="http://schemas.microsoft.com/office/powerpoint/2010/main" val="4192274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A730BF-E246-40C1-A94A-38FFFEF37BF2}" type="slidenum">
              <a:rPr lang="en-US" altLang="zh-CN"/>
              <a:pPr/>
              <a:t>12</a:t>
            </a:fld>
            <a:endParaRPr lang="en-US" altLang="zh-CN"/>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700" noProof="1" smtClean="0">
              <a:solidFill>
                <a:srgbClr val="CC0000"/>
              </a:solidFill>
              <a:latin typeface="微软雅黑" panose="020B0503020204020204" pitchFamily="34" charset="-122"/>
            </a:endParaRPr>
          </a:p>
        </p:txBody>
      </p:sp>
      <p:sp>
        <p:nvSpPr>
          <p:cNvPr id="4" name="灯片编号占位符 3"/>
          <p:cNvSpPr>
            <a:spLocks noGrp="1"/>
          </p:cNvSpPr>
          <p:nvPr>
            <p:ph type="sldNum" sz="quarter" idx="10"/>
          </p:nvPr>
        </p:nvSpPr>
        <p:spPr/>
        <p:txBody>
          <a:bodyPr/>
          <a:lstStyle/>
          <a:p>
            <a:fld id="{656C61CE-634D-4F64-ACD8-85A675627EA4}" type="slidenum">
              <a:rPr lang="zh-CN" altLang="en-US" smtClean="0"/>
              <a:t>13</a:t>
            </a:fld>
            <a:endParaRPr lang="zh-CN" altLang="en-US"/>
          </a:p>
        </p:txBody>
      </p:sp>
    </p:spTree>
    <p:extLst>
      <p:ext uri="{BB962C8B-B14F-4D97-AF65-F5344CB8AC3E}">
        <p14:creationId xmlns:p14="http://schemas.microsoft.com/office/powerpoint/2010/main" val="1203470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6C61CE-634D-4F64-ACD8-85A675627EA4}" type="slidenum">
              <a:rPr lang="zh-CN" altLang="en-US" smtClean="0"/>
              <a:t>14</a:t>
            </a:fld>
            <a:endParaRPr lang="zh-CN" altLang="en-US"/>
          </a:p>
        </p:txBody>
      </p:sp>
    </p:spTree>
    <p:extLst>
      <p:ext uri="{BB962C8B-B14F-4D97-AF65-F5344CB8AC3E}">
        <p14:creationId xmlns:p14="http://schemas.microsoft.com/office/powerpoint/2010/main" val="477126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6C61CE-634D-4F64-ACD8-85A675627EA4}" type="slidenum">
              <a:rPr lang="zh-CN" altLang="en-US" smtClean="0"/>
              <a:t>15</a:t>
            </a:fld>
            <a:endParaRPr lang="zh-CN" altLang="en-US"/>
          </a:p>
        </p:txBody>
      </p:sp>
    </p:spTree>
    <p:extLst>
      <p:ext uri="{BB962C8B-B14F-4D97-AF65-F5344CB8AC3E}">
        <p14:creationId xmlns:p14="http://schemas.microsoft.com/office/powerpoint/2010/main" val="162043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zh-CN" altLang="en-US" noProof="1" smtClean="0">
              <a:latin typeface="微软雅黑" panose="020B0503020204020204" pitchFamily="34" charset="-122"/>
            </a:endParaRPr>
          </a:p>
        </p:txBody>
      </p:sp>
      <p:sp>
        <p:nvSpPr>
          <p:cNvPr id="4" name="灯片编号占位符 3"/>
          <p:cNvSpPr>
            <a:spLocks noGrp="1"/>
          </p:cNvSpPr>
          <p:nvPr>
            <p:ph type="sldNum" sz="quarter" idx="10"/>
          </p:nvPr>
        </p:nvSpPr>
        <p:spPr/>
        <p:txBody>
          <a:bodyPr/>
          <a:lstStyle/>
          <a:p>
            <a:fld id="{656C61CE-634D-4F64-ACD8-85A675627EA4}" type="slidenum">
              <a:rPr lang="zh-CN" altLang="en-US" smtClean="0"/>
              <a:t>16</a:t>
            </a:fld>
            <a:endParaRPr lang="zh-CN" altLang="en-US"/>
          </a:p>
        </p:txBody>
      </p:sp>
    </p:spTree>
    <p:extLst>
      <p:ext uri="{BB962C8B-B14F-4D97-AF65-F5344CB8AC3E}">
        <p14:creationId xmlns:p14="http://schemas.microsoft.com/office/powerpoint/2010/main" val="390678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zh-CN" altLang="en-US" smtClean="0"/>
              <a:t>单击此处编辑母版标题样式</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58CFE270-90D6-4ABF-B90D-FB8FBB66312D}" type="slidenum">
              <a:rPr lang="en-US" altLang="zh-CN" smtClean="0"/>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zh-CN" altLang="en-US" smtClean="0"/>
              <a:t>单击此处编辑母版标题样式</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9C767AA7-D3CA-4353-A0A6-2855C41C0BB7}" type="slidenum">
              <a:rPr lang="en-US" altLang="zh-CN" smtClean="0"/>
              <a:pPr/>
              <a:t>‹#›</a:t>
            </a:fld>
            <a:endParaRPr lang="en-US" altLang="zh-CN"/>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FE1C3382-24AE-495F-A062-CC1C9975C0EF}" type="slidenum">
              <a:rPr lang="en-US" altLang="zh-CN" smtClean="0"/>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FE1C3382-24AE-495F-A062-CC1C9975C0EF}" type="slidenum">
              <a:rPr lang="en-US" altLang="zh-CN" smtClean="0"/>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4"/>
          <p:cNvSpPr>
            <a:spLocks noGrp="1" noChangeArrowheads="1"/>
          </p:cNvSpPr>
          <p:nvPr>
            <p:ph type="dt" sz="half" idx="10"/>
          </p:nvPr>
        </p:nvSpPr>
        <p:spPr>
          <a:ln/>
        </p:spPr>
        <p:txBody>
          <a:bodyPr/>
          <a:lstStyle>
            <a:lvl1pPr>
              <a:defRPr/>
            </a:lvl1pPr>
          </a:lstStyle>
          <a:p>
            <a:endParaRPr lang="en-US" altLang="zh-CN"/>
          </a:p>
        </p:txBody>
      </p:sp>
      <p:sp>
        <p:nvSpPr>
          <p:cNvPr id="6" name="Rectangle 5"/>
          <p:cNvSpPr>
            <a:spLocks noGrp="1" noChangeArrowheads="1"/>
          </p:cNvSpPr>
          <p:nvPr>
            <p:ph type="ftr" sz="quarter" idx="11"/>
          </p:nvPr>
        </p:nvSpPr>
        <p:spPr>
          <a:ln/>
        </p:spPr>
        <p:txBody>
          <a:bodyPr/>
          <a:lstStyle>
            <a:lvl1pPr>
              <a:defRPr/>
            </a:lvl1pPr>
          </a:lstStyle>
          <a:p>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FE1C3382-24AE-495F-A062-CC1C9975C0EF}" type="slidenum">
              <a:rPr lang="en-US" altLang="zh-CN" smtClean="0"/>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6419359A-746F-49C5-AB49-B5D46B94AC29}"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4000" b="1" baseline="0">
                <a:ea typeface="华文仿宋" panose="02010600040101010101" pitchFamily="2" charset="-122"/>
              </a:defRPr>
            </a:lvl1pPr>
          </a:lstStyle>
          <a:p>
            <a:r>
              <a:rPr lang="zh-CN" altLang="en-US" dirty="0" smtClean="0"/>
              <a:t>单击此处编辑母版标题样式</a:t>
            </a:r>
            <a:endParaRPr dirty="0"/>
          </a:p>
        </p:txBody>
      </p:sp>
      <p:sp>
        <p:nvSpPr>
          <p:cNvPr id="3" name="Content Placeholder 2"/>
          <p:cNvSpPr>
            <a:spLocks noGrp="1"/>
          </p:cNvSpPr>
          <p:nvPr>
            <p:ph idx="1"/>
          </p:nvPr>
        </p:nvSpPr>
        <p:spPr/>
        <p:txBody>
          <a:bodyPr/>
          <a:lstStyle>
            <a:lvl1pPr>
              <a:defRPr>
                <a:solidFill>
                  <a:schemeClr val="tx1"/>
                </a:solidFill>
                <a:latin typeface="微软雅黑" panose="020B0503020204020204" pitchFamily="34" charset="-122"/>
                <a:ea typeface="微软雅黑" panose="020B0503020204020204" pitchFamily="34" charset="-122"/>
              </a:defRPr>
            </a:lvl1pPr>
            <a:lvl2pPr>
              <a:defRPr>
                <a:solidFill>
                  <a:schemeClr val="tx1"/>
                </a:solidFill>
                <a:latin typeface="微软雅黑" panose="020B0503020204020204" pitchFamily="34" charset="-122"/>
                <a:ea typeface="微软雅黑" panose="020B0503020204020204" pitchFamily="34" charset="-122"/>
              </a:defRPr>
            </a:lvl2pPr>
            <a:lvl3pPr>
              <a:defRPr>
                <a:solidFill>
                  <a:schemeClr val="tx1"/>
                </a:solidFill>
                <a:latin typeface="微软雅黑" panose="020B0503020204020204" pitchFamily="34" charset="-122"/>
                <a:ea typeface="微软雅黑" panose="020B0503020204020204" pitchFamily="34" charset="-122"/>
              </a:defRPr>
            </a:lvl3pPr>
            <a:lvl4pPr>
              <a:defRPr>
                <a:solidFill>
                  <a:schemeClr val="tx1"/>
                </a:solidFill>
                <a:latin typeface="微软雅黑" panose="020B0503020204020204" pitchFamily="34" charset="-122"/>
                <a:ea typeface="微软雅黑" panose="020B0503020204020204" pitchFamily="34" charset="-122"/>
              </a:defRPr>
            </a:lvl4pPr>
            <a:lvl5pPr>
              <a:defRPr>
                <a:solidFill>
                  <a:schemeClr val="tx1"/>
                </a:solidFill>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lvl1pPr>
              <a:defRPr sz="2000"/>
            </a:lvl1pPr>
          </a:lstStyle>
          <a:p>
            <a:fld id="{58B9003D-8F33-4A1C-B97F-3F3C18EC6CAD}" type="slidenum">
              <a:rPr lang="en-US" altLang="zh-CN" smtClean="0"/>
              <a:pPr/>
              <a:t>‹#›</a:t>
            </a:fld>
            <a:endParaRPr lang="en-US" altLang="zh-CN"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幻灯片(带图片)">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zh-CN" altLang="en-US" smtClean="0"/>
              <a:t>单击此处编辑母版标题样式</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FE1C3382-24AE-495F-A062-CC1C9975C0EF}" type="slidenum">
              <a:rPr lang="en-US" altLang="zh-CN" smtClean="0"/>
              <a:pPr/>
              <a:t>‹#›</a:t>
            </a:fld>
            <a:endParaRPr lang="en-US" altLang="zh-CN"/>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zh-CN" altLang="en-US" smtClean="0"/>
              <a:t>单击此处编辑母版标题样式</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26BE8542-5CA0-4274-BACB-A7D12BFB81A3}"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FE1C3382-24AE-495F-A062-CC1C9975C0EF}" type="slidenum">
              <a:rPr lang="en-US" altLang="zh-CN" smtClean="0"/>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zh-CN" altLang="en-US" smtClean="0"/>
              <a:t>单击此处编辑母版标题样式</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7" name="Date Placeholder 6"/>
          <p:cNvSpPr>
            <a:spLocks noGrp="1"/>
          </p:cNvSpPr>
          <p:nvPr>
            <p:ph type="dt" sz="half" idx="10"/>
          </p:nvPr>
        </p:nvSpPr>
        <p:spPr/>
        <p:txBody>
          <a:bodyPr/>
          <a:lstStyle/>
          <a:p>
            <a:endParaRPr lang="en-US" altLang="zh-CN"/>
          </a:p>
        </p:txBody>
      </p:sp>
      <p:sp>
        <p:nvSpPr>
          <p:cNvPr id="8" name="Footer Placeholder 7"/>
          <p:cNvSpPr>
            <a:spLocks noGrp="1"/>
          </p:cNvSpPr>
          <p:nvPr>
            <p:ph type="ftr" sz="quarter" idx="11"/>
          </p:nvPr>
        </p:nvSpPr>
        <p:spPr/>
        <p:txBody>
          <a:bodyPr/>
          <a:lstStyle/>
          <a:p>
            <a:endParaRPr lang="en-US" altLang="zh-CN"/>
          </a:p>
        </p:txBody>
      </p:sp>
      <p:sp>
        <p:nvSpPr>
          <p:cNvPr id="9" name="Slide Number Placeholder 8"/>
          <p:cNvSpPr>
            <a:spLocks noGrp="1"/>
          </p:cNvSpPr>
          <p:nvPr>
            <p:ph type="sldNum" sz="quarter" idx="12"/>
          </p:nvPr>
        </p:nvSpPr>
        <p:spPr/>
        <p:txBody>
          <a:bodyPr/>
          <a:lstStyle/>
          <a:p>
            <a:fld id="{2EAB7862-6B9A-473E-AC2D-A16BDA8132A9}"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endParaRPr lang="en-US" altLang="zh-CN"/>
          </a:p>
        </p:txBody>
      </p:sp>
      <p:sp>
        <p:nvSpPr>
          <p:cNvPr id="4" name="Footer Placeholder 3"/>
          <p:cNvSpPr>
            <a:spLocks noGrp="1"/>
          </p:cNvSpPr>
          <p:nvPr>
            <p:ph type="ftr" sz="quarter" idx="11"/>
          </p:nvPr>
        </p:nvSpPr>
        <p:spPr/>
        <p:txBody>
          <a:bodyPr/>
          <a:lstStyle/>
          <a:p>
            <a:endParaRPr lang="en-US" altLang="zh-CN"/>
          </a:p>
        </p:txBody>
      </p:sp>
      <p:sp>
        <p:nvSpPr>
          <p:cNvPr id="5" name="Slide Number Placeholder 4"/>
          <p:cNvSpPr>
            <a:spLocks noGrp="1"/>
          </p:cNvSpPr>
          <p:nvPr>
            <p:ph type="sldNum" sz="quarter" idx="12"/>
          </p:nvPr>
        </p:nvSpPr>
        <p:spPr/>
        <p:txBody>
          <a:bodyPr/>
          <a:lstStyle/>
          <a:p>
            <a:fld id="{221A0198-A272-4903-8E13-38C5F58B0551}" type="slidenum">
              <a:rPr lang="en-US" altLang="zh-CN"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CN"/>
          </a:p>
        </p:txBody>
      </p:sp>
      <p:sp>
        <p:nvSpPr>
          <p:cNvPr id="3" name="Footer Placeholder 2"/>
          <p:cNvSpPr>
            <a:spLocks noGrp="1"/>
          </p:cNvSpPr>
          <p:nvPr>
            <p:ph type="ftr" sz="quarter" idx="11"/>
          </p:nvPr>
        </p:nvSpPr>
        <p:spPr/>
        <p:txBody>
          <a:bodyPr/>
          <a:lstStyle/>
          <a:p>
            <a:endParaRPr lang="en-US" altLang="zh-CN"/>
          </a:p>
        </p:txBody>
      </p:sp>
      <p:sp>
        <p:nvSpPr>
          <p:cNvPr id="4" name="Slide Number Placeholder 3"/>
          <p:cNvSpPr>
            <a:spLocks noGrp="1"/>
          </p:cNvSpPr>
          <p:nvPr>
            <p:ph type="sldNum" sz="quarter" idx="12"/>
          </p:nvPr>
        </p:nvSpPr>
        <p:spPr/>
        <p:txBody>
          <a:bodyPr/>
          <a:lstStyle/>
          <a:p>
            <a:fld id="{56AE4FBC-703C-4F9C-86AE-E00BF08D9603}"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zh-CN" altLang="en-US" smtClean="0"/>
              <a:t>单击此处编辑母版标题样式</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9CF555E0-D6FF-449F-955C-2A7DC6ADA6F5}" type="slidenum">
              <a:rPr lang="en-US" altLang="zh-CN" smtClean="0"/>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zh-CN" altLang="en-US" smtClean="0"/>
              <a:t>单击此处编辑母版标题样式</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endParaRPr lang="en-US" altLang="zh-CN"/>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ltLang="zh-CN"/>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2000">
                <a:solidFill>
                  <a:schemeClr val="bg1"/>
                </a:solidFill>
              </a:defRPr>
            </a:lvl1pPr>
          </a:lstStyle>
          <a:p>
            <a:fld id="{FE1C3382-24AE-495F-A062-CC1C9975C0EF}" type="slidenum">
              <a:rPr lang="en-US" altLang="zh-CN" smtClean="0"/>
              <a:pPr/>
              <a:t>‹#›</a:t>
            </a:fld>
            <a:endParaRPr lang="en-US" altLang="zh-CN" dirty="0"/>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hf hdr="0" ftr="0" dt="0"/>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0.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zh-CN" altLang="en-US"/>
              <a:t>第三章 词法分析</a:t>
            </a:r>
          </a:p>
        </p:txBody>
      </p:sp>
      <p:sp>
        <p:nvSpPr>
          <p:cNvPr id="141315" name="Rectangle 3"/>
          <p:cNvSpPr>
            <a:spLocks noGrp="1" noChangeArrowheads="1"/>
          </p:cNvSpPr>
          <p:nvPr>
            <p:ph idx="1"/>
          </p:nvPr>
        </p:nvSpPr>
        <p:spPr/>
        <p:txBody>
          <a:bodyPr/>
          <a:lstStyle/>
          <a:p>
            <a:pPr algn="just"/>
            <a:r>
              <a:rPr lang="en-US" altLang="zh-CN" sz="2800" dirty="0">
                <a:latin typeface="Times New Roman" pitchFamily="18" charset="0"/>
              </a:rPr>
              <a:t>3.1 </a:t>
            </a:r>
            <a:r>
              <a:rPr lang="zh-CN" altLang="en-US" sz="2800" dirty="0">
                <a:latin typeface="Times New Roman" pitchFamily="18" charset="0"/>
              </a:rPr>
              <a:t>词法分析器的要求</a:t>
            </a:r>
          </a:p>
          <a:p>
            <a:pPr algn="just"/>
            <a:r>
              <a:rPr lang="en-US" altLang="zh-CN" sz="2800" dirty="0">
                <a:latin typeface="Times New Roman" pitchFamily="18" charset="0"/>
              </a:rPr>
              <a:t>3.2 </a:t>
            </a:r>
            <a:r>
              <a:rPr lang="zh-CN" altLang="en-US" sz="2800" dirty="0" smtClean="0">
                <a:latin typeface="Times New Roman" pitchFamily="18" charset="0"/>
              </a:rPr>
              <a:t>词法单元的识别</a:t>
            </a:r>
            <a:endParaRPr lang="zh-CN" altLang="en-US" sz="2800" dirty="0">
              <a:latin typeface="Times New Roman" pitchFamily="18" charset="0"/>
            </a:endParaRPr>
          </a:p>
          <a:p>
            <a:pPr algn="just"/>
            <a:r>
              <a:rPr lang="en-US" altLang="zh-CN" sz="2800" dirty="0">
                <a:latin typeface="Times New Roman" pitchFamily="18" charset="0"/>
              </a:rPr>
              <a:t>3.3 </a:t>
            </a:r>
            <a:r>
              <a:rPr lang="zh-CN" altLang="en-US" sz="2800" dirty="0" smtClean="0">
                <a:latin typeface="Times New Roman" pitchFamily="18" charset="0"/>
              </a:rPr>
              <a:t>正则表达式与有穷自动机</a:t>
            </a:r>
            <a:endParaRPr lang="zh-CN" altLang="en-US" sz="2800" dirty="0">
              <a:latin typeface="Times New Roman" pitchFamily="18" charset="0"/>
            </a:endParaRPr>
          </a:p>
          <a:p>
            <a:pPr algn="just"/>
            <a:r>
              <a:rPr lang="en-US" altLang="zh-CN" sz="2800" dirty="0">
                <a:latin typeface="Times New Roman" pitchFamily="18" charset="0"/>
              </a:rPr>
              <a:t>3.4 </a:t>
            </a:r>
            <a:r>
              <a:rPr lang="zh-CN" altLang="en-US" sz="2800" dirty="0">
                <a:latin typeface="Times New Roman" pitchFamily="18" charset="0"/>
              </a:rPr>
              <a:t>词法分析器的自动产生</a:t>
            </a:r>
          </a:p>
        </p:txBody>
      </p:sp>
      <p:sp>
        <p:nvSpPr>
          <p:cNvPr id="5" name="灯片编号占位符 5"/>
          <p:cNvSpPr>
            <a:spLocks noGrp="1"/>
          </p:cNvSpPr>
          <p:nvPr>
            <p:ph type="sldNum" sz="quarter" idx="12"/>
          </p:nvPr>
        </p:nvSpPr>
        <p:spPr/>
        <p:txBody>
          <a:bodyPr/>
          <a:lstStyle/>
          <a:p>
            <a:fld id="{AA938A43-162D-48B7-921E-5B0A849EEB07}" type="slidenum">
              <a:rPr lang="en-US" altLang="zh-CN"/>
              <a:pPr/>
              <a:t>1</a:t>
            </a:fld>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685800" y="685800"/>
            <a:ext cx="7772400" cy="1143000"/>
          </a:xfrm>
        </p:spPr>
        <p:txBody>
          <a:bodyPr/>
          <a:lstStyle/>
          <a:p>
            <a:r>
              <a:rPr lang="zh-CN" altLang="en-US"/>
              <a:t>输入、预处理</a:t>
            </a:r>
          </a:p>
        </p:txBody>
      </p:sp>
      <p:sp>
        <p:nvSpPr>
          <p:cNvPr id="207875" name="Rectangle 3"/>
          <p:cNvSpPr>
            <a:spLocks noGrp="1" noChangeArrowheads="1"/>
          </p:cNvSpPr>
          <p:nvPr>
            <p:ph idx="1"/>
          </p:nvPr>
        </p:nvSpPr>
        <p:spPr>
          <a:xfrm>
            <a:off x="444500" y="1608012"/>
            <a:ext cx="8042276" cy="4343400"/>
          </a:xfrm>
        </p:spPr>
        <p:txBody>
          <a:bodyPr/>
          <a:lstStyle/>
          <a:p>
            <a:r>
              <a:rPr lang="zh-CN" altLang="en-US" dirty="0"/>
              <a:t>预处理的任务</a:t>
            </a:r>
          </a:p>
          <a:p>
            <a:pPr lvl="1"/>
            <a:r>
              <a:rPr lang="zh-CN" altLang="en-US" dirty="0"/>
              <a:t>滤掉空格，跳过注释、换行符</a:t>
            </a:r>
          </a:p>
          <a:p>
            <a:pPr lvl="1"/>
            <a:r>
              <a:rPr lang="zh-CN" altLang="en-US" dirty="0"/>
              <a:t>宏展开，</a:t>
            </a:r>
            <a:r>
              <a:rPr lang="en-US" altLang="zh-CN" dirty="0"/>
              <a:t>……</a:t>
            </a:r>
          </a:p>
          <a:p>
            <a:r>
              <a:rPr lang="zh-CN" altLang="en-US" dirty="0"/>
              <a:t>预处理子程序</a:t>
            </a:r>
          </a:p>
          <a:p>
            <a:pPr lvl="1"/>
            <a:r>
              <a:rPr lang="zh-CN" altLang="en-US" dirty="0"/>
              <a:t>扫描缓冲区：定长，</a:t>
            </a:r>
            <a:r>
              <a:rPr lang="zh-CN" altLang="en-US" dirty="0" smtClean="0"/>
              <a:t>两个半区</a:t>
            </a:r>
            <a:endParaRPr lang="en-US" altLang="zh-CN" dirty="0" smtClean="0"/>
          </a:p>
          <a:p>
            <a:pPr lvl="1"/>
            <a:r>
              <a:rPr lang="zh-CN" altLang="en-US" dirty="0" smtClean="0"/>
              <a:t>限定单词符合长度</a:t>
            </a:r>
            <a:endParaRPr lang="zh-CN" altLang="en-US" dirty="0"/>
          </a:p>
          <a:p>
            <a:pPr lvl="1"/>
            <a:endParaRPr lang="en-US" altLang="zh-CN" dirty="0"/>
          </a:p>
        </p:txBody>
      </p:sp>
      <p:sp>
        <p:nvSpPr>
          <p:cNvPr id="5" name="灯片编号占位符 5"/>
          <p:cNvSpPr>
            <a:spLocks noGrp="1"/>
          </p:cNvSpPr>
          <p:nvPr>
            <p:ph type="sldNum" sz="quarter" idx="12"/>
          </p:nvPr>
        </p:nvSpPr>
        <p:spPr/>
        <p:txBody>
          <a:bodyPr/>
          <a:lstStyle/>
          <a:p>
            <a:fld id="{B43296B6-2E5B-4995-8057-D095587E75FE}" type="slidenum">
              <a:rPr lang="en-US" altLang="zh-CN"/>
              <a:pPr/>
              <a:t>10</a:t>
            </a:fld>
            <a:endParaRPr lang="en-US" altLang="zh-CN"/>
          </a:p>
        </p:txBody>
      </p:sp>
      <p:grpSp>
        <p:nvGrpSpPr>
          <p:cNvPr id="2" name="组合 1"/>
          <p:cNvGrpSpPr/>
          <p:nvPr/>
        </p:nvGrpSpPr>
        <p:grpSpPr>
          <a:xfrm>
            <a:off x="2682060" y="4492735"/>
            <a:ext cx="3480615" cy="1796717"/>
            <a:chOff x="3774261" y="4775433"/>
            <a:chExt cx="3480615" cy="1796717"/>
          </a:xfrm>
        </p:grpSpPr>
        <p:sp>
          <p:nvSpPr>
            <p:cNvPr id="6" name="Rectangle 58"/>
            <p:cNvSpPr>
              <a:spLocks noChangeArrowheads="1"/>
            </p:cNvSpPr>
            <p:nvPr/>
          </p:nvSpPr>
          <p:spPr bwMode="auto">
            <a:xfrm>
              <a:off x="3829051" y="5634441"/>
              <a:ext cx="3276600" cy="275413"/>
            </a:xfrm>
            <a:prstGeom prst="rect">
              <a:avLst/>
            </a:prstGeom>
            <a:ln>
              <a:headEnd/>
              <a:tailEnd type="none" w="lg" len="lg"/>
            </a:ln>
          </p:spPr>
          <p:style>
            <a:lnRef idx="3">
              <a:schemeClr val="lt1"/>
            </a:lnRef>
            <a:fillRef idx="1">
              <a:schemeClr val="accent3"/>
            </a:fillRef>
            <a:effectRef idx="1">
              <a:schemeClr val="accent3"/>
            </a:effectRef>
            <a:fontRef idx="minor">
              <a:schemeClr val="lt1"/>
            </a:fontRef>
          </p:style>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endParaRPr lang="zh-CN" altLang="en-US" sz="1400">
                <a:ea typeface="宋体" panose="02010600030101010101" pitchFamily="2" charset="-122"/>
              </a:endParaRPr>
            </a:p>
          </p:txBody>
        </p:sp>
        <p:sp>
          <p:nvSpPr>
            <p:cNvPr id="7" name="Line 59"/>
            <p:cNvSpPr>
              <a:spLocks noChangeShapeType="1"/>
            </p:cNvSpPr>
            <p:nvPr/>
          </p:nvSpPr>
          <p:spPr bwMode="auto">
            <a:xfrm>
              <a:off x="5557839" y="5634441"/>
              <a:ext cx="0" cy="275413"/>
            </a:xfrm>
            <a:prstGeom prst="line">
              <a:avLst/>
            </a:prstGeom>
            <a:ln>
              <a:headEnd/>
              <a:tailEnd type="none" w="lg" len="lg"/>
            </a:ln>
          </p:spPr>
          <p:style>
            <a:lnRef idx="3">
              <a:schemeClr val="lt1"/>
            </a:lnRef>
            <a:fillRef idx="1">
              <a:schemeClr val="accent3"/>
            </a:fillRef>
            <a:effectRef idx="1">
              <a:schemeClr val="accent3"/>
            </a:effectRef>
            <a:fontRef idx="minor">
              <a:schemeClr val="lt1"/>
            </a:fontRef>
          </p:style>
          <p:txBody>
            <a:bodyPr wrap="none" anchor="ctr"/>
            <a:lstStyle/>
            <a:p>
              <a:endParaRPr lang="zh-CN" altLang="en-US" sz="1400"/>
            </a:p>
          </p:txBody>
        </p:sp>
        <p:sp>
          <p:nvSpPr>
            <p:cNvPr id="8" name="Text Box 75"/>
            <p:cNvSpPr txBox="1">
              <a:spLocks noChangeArrowheads="1"/>
            </p:cNvSpPr>
            <p:nvPr/>
          </p:nvSpPr>
          <p:spPr bwMode="auto">
            <a:xfrm>
              <a:off x="5130801" y="5923638"/>
              <a:ext cx="2124075" cy="64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type="none" w="lg" len="lg"/>
                </a14:hiddenLine>
              </a:ext>
            </a:extLst>
          </p:spPr>
          <p:txBody>
            <a:bodyPr lIns="90000" tIns="46800" rIns="90000" bIns="4680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ClrTx/>
                <a:buSzTx/>
                <a:buFontTx/>
                <a:buNone/>
              </a:pPr>
              <a:r>
                <a:rPr kumimoji="1" lang="en-US" altLang="zh-CN" sz="1800" dirty="0">
                  <a:latin typeface="微软雅黑" panose="020B0503020204020204" pitchFamily="34" charset="-122"/>
                </a:rPr>
                <a:t>↑</a:t>
              </a:r>
            </a:p>
            <a:p>
              <a:pPr algn="ctr">
                <a:spcBef>
                  <a:spcPct val="0"/>
                </a:spcBef>
                <a:buClrTx/>
                <a:buSzTx/>
                <a:buFontTx/>
                <a:buNone/>
              </a:pPr>
              <a:r>
                <a:rPr kumimoji="1" lang="zh-CN" altLang="en-US" sz="1800" dirty="0">
                  <a:latin typeface="微软雅黑" panose="020B0503020204020204" pitchFamily="34" charset="-122"/>
                </a:rPr>
                <a:t>搜索指示器</a:t>
              </a:r>
              <a:endParaRPr kumimoji="1" lang="zh-CN" altLang="en-US" sz="1600" dirty="0">
                <a:latin typeface="微软雅黑" panose="020B0503020204020204" pitchFamily="34" charset="-122"/>
              </a:endParaRPr>
            </a:p>
          </p:txBody>
        </p:sp>
        <p:sp>
          <p:nvSpPr>
            <p:cNvPr id="9" name="Text Box 76"/>
            <p:cNvSpPr txBox="1">
              <a:spLocks noChangeArrowheads="1"/>
            </p:cNvSpPr>
            <p:nvPr/>
          </p:nvSpPr>
          <p:spPr bwMode="auto">
            <a:xfrm>
              <a:off x="3829051" y="5915020"/>
              <a:ext cx="2124075" cy="64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type="none" w="lg" len="lg"/>
                </a14:hiddenLine>
              </a:ext>
            </a:extLst>
          </p:spPr>
          <p:txBody>
            <a:bodyPr lIns="90000" tIns="46800" rIns="90000" bIns="4680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ClrTx/>
                <a:buSzTx/>
                <a:buFontTx/>
                <a:buNone/>
              </a:pPr>
              <a:r>
                <a:rPr kumimoji="1" lang="en-US" altLang="zh-CN" sz="1800" dirty="0">
                  <a:latin typeface="微软雅黑" panose="020B0503020204020204" pitchFamily="34" charset="-122"/>
                </a:rPr>
                <a:t>↑</a:t>
              </a:r>
            </a:p>
            <a:p>
              <a:pPr algn="ctr">
                <a:spcBef>
                  <a:spcPct val="0"/>
                </a:spcBef>
                <a:buClrTx/>
                <a:buSzTx/>
                <a:buFontTx/>
                <a:buNone/>
              </a:pPr>
              <a:r>
                <a:rPr kumimoji="1" lang="zh-CN" altLang="en-US" sz="1800" dirty="0">
                  <a:latin typeface="微软雅黑" panose="020B0503020204020204" pitchFamily="34" charset="-122"/>
                </a:rPr>
                <a:t>起点指示器</a:t>
              </a:r>
            </a:p>
          </p:txBody>
        </p:sp>
        <p:sp>
          <p:nvSpPr>
            <p:cNvPr id="10" name="右大括号 9"/>
            <p:cNvSpPr/>
            <p:nvPr/>
          </p:nvSpPr>
          <p:spPr>
            <a:xfrm rot="16200000">
              <a:off x="4488713" y="4533621"/>
              <a:ext cx="240679" cy="1560003"/>
            </a:xfrm>
            <a:prstGeom prst="rightBrace">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sp>
          <p:nvSpPr>
            <p:cNvPr id="11" name="文本框 10"/>
            <p:cNvSpPr txBox="1"/>
            <p:nvPr/>
          </p:nvSpPr>
          <p:spPr>
            <a:xfrm>
              <a:off x="3774261" y="4775433"/>
              <a:ext cx="1669581" cy="369332"/>
            </a:xfrm>
            <a:prstGeom prst="rect">
              <a:avLst/>
            </a:prstGeom>
            <a:noFill/>
          </p:spPr>
          <p:txBody>
            <a:bodyPr wrap="square" rtlCol="0">
              <a:spAutoFit/>
            </a:bodyPr>
            <a:lstStyle/>
            <a:p>
              <a:r>
                <a:rPr lang="zh-CN" altLang="en-US" dirty="0" smtClean="0">
                  <a:latin typeface="+mj-ea"/>
                  <a:ea typeface="+mj-ea"/>
                </a:rPr>
                <a:t>单词最大长度</a:t>
              </a:r>
              <a:endParaRPr lang="zh-CN" altLang="en-US" dirty="0">
                <a:latin typeface="+mj-ea"/>
                <a:ea typeface="+mj-ea"/>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685800" y="381000"/>
            <a:ext cx="7772400" cy="1143000"/>
          </a:xfrm>
        </p:spPr>
        <p:txBody>
          <a:bodyPr/>
          <a:lstStyle/>
          <a:p>
            <a:r>
              <a:rPr lang="zh-CN" altLang="en-US"/>
              <a:t>单词符号的识别</a:t>
            </a:r>
          </a:p>
        </p:txBody>
      </p:sp>
      <p:sp>
        <p:nvSpPr>
          <p:cNvPr id="208899" name="Rectangle 3"/>
          <p:cNvSpPr>
            <a:spLocks noGrp="1" noChangeArrowheads="1"/>
          </p:cNvSpPr>
          <p:nvPr>
            <p:ph idx="1"/>
          </p:nvPr>
        </p:nvSpPr>
        <p:spPr/>
        <p:txBody>
          <a:bodyPr>
            <a:normAutofit lnSpcReduction="10000"/>
          </a:bodyPr>
          <a:lstStyle/>
          <a:p>
            <a:pPr>
              <a:lnSpc>
                <a:spcPct val="90000"/>
              </a:lnSpc>
            </a:pPr>
            <a:r>
              <a:rPr lang="zh-CN" altLang="en-US" sz="2400"/>
              <a:t>关键字</a:t>
            </a:r>
          </a:p>
          <a:p>
            <a:pPr lvl="1">
              <a:lnSpc>
                <a:spcPct val="90000"/>
              </a:lnSpc>
            </a:pPr>
            <a:r>
              <a:rPr lang="zh-CN" altLang="en-US" sz="2000"/>
              <a:t>超前搜索：在某些语言中（如</a:t>
            </a:r>
            <a:r>
              <a:rPr lang="en-US" altLang="zh-CN" sz="2000"/>
              <a:t>FORTRAN</a:t>
            </a:r>
            <a:r>
              <a:rPr lang="zh-CN" altLang="en-US" sz="2000"/>
              <a:t>）关键字未加特殊保护，与标识符或标号之间没有界符间隔</a:t>
            </a:r>
          </a:p>
          <a:p>
            <a:pPr lvl="1">
              <a:lnSpc>
                <a:spcPct val="90000"/>
              </a:lnSpc>
            </a:pPr>
            <a:r>
              <a:rPr lang="zh-CN" altLang="en-US" sz="2000"/>
              <a:t>例：</a:t>
            </a:r>
            <a:r>
              <a:rPr lang="en-US" altLang="zh-CN" sz="2000"/>
              <a:t>IF(5.EQ.M) I=10</a:t>
            </a:r>
          </a:p>
          <a:p>
            <a:pPr lvl="1">
              <a:lnSpc>
                <a:spcPct val="90000"/>
              </a:lnSpc>
              <a:buFontTx/>
              <a:buNone/>
            </a:pPr>
            <a:r>
              <a:rPr lang="en-US" altLang="zh-CN" sz="2000"/>
              <a:t>		     IF(5)=10</a:t>
            </a:r>
          </a:p>
          <a:p>
            <a:pPr>
              <a:lnSpc>
                <a:spcPct val="90000"/>
              </a:lnSpc>
            </a:pPr>
            <a:r>
              <a:rPr lang="zh-CN" altLang="en-US" sz="2400"/>
              <a:t>标识符</a:t>
            </a:r>
          </a:p>
          <a:p>
            <a:pPr lvl="1">
              <a:lnSpc>
                <a:spcPct val="90000"/>
              </a:lnSpc>
            </a:pPr>
            <a:r>
              <a:rPr lang="zh-CN" altLang="en-US" sz="2000"/>
              <a:t>多以字母开头，识别困难不大</a:t>
            </a:r>
          </a:p>
          <a:p>
            <a:pPr>
              <a:lnSpc>
                <a:spcPct val="90000"/>
              </a:lnSpc>
            </a:pPr>
            <a:r>
              <a:rPr lang="zh-CN" altLang="en-US" sz="2400"/>
              <a:t>常数</a:t>
            </a:r>
          </a:p>
          <a:p>
            <a:pPr lvl="1">
              <a:lnSpc>
                <a:spcPct val="90000"/>
              </a:lnSpc>
            </a:pPr>
            <a:r>
              <a:rPr lang="zh-CN" altLang="en-US" sz="2000"/>
              <a:t>超前搜索：某些语言中，如</a:t>
            </a:r>
            <a:r>
              <a:rPr lang="en-US" altLang="zh-CN" sz="2000"/>
              <a:t>5.EQ.M</a:t>
            </a:r>
            <a:r>
              <a:rPr lang="zh-CN" altLang="en-US" sz="2000"/>
              <a:t>与</a:t>
            </a:r>
            <a:r>
              <a:rPr lang="en-US" altLang="zh-CN" sz="2000"/>
              <a:t>5.E08</a:t>
            </a:r>
          </a:p>
          <a:p>
            <a:pPr>
              <a:lnSpc>
                <a:spcPct val="90000"/>
              </a:lnSpc>
            </a:pPr>
            <a:r>
              <a:rPr lang="zh-CN" altLang="en-US" sz="2400"/>
              <a:t>算符和界符</a:t>
            </a:r>
          </a:p>
          <a:p>
            <a:pPr lvl="1">
              <a:lnSpc>
                <a:spcPct val="90000"/>
              </a:lnSpc>
            </a:pPr>
            <a:r>
              <a:rPr lang="zh-CN" altLang="en-US" sz="2000"/>
              <a:t>超前搜索：如</a:t>
            </a:r>
            <a:r>
              <a:rPr lang="en-US" altLang="zh-CN" sz="2000"/>
              <a:t>++</a:t>
            </a:r>
            <a:r>
              <a:rPr lang="zh-CN" altLang="en-US" sz="2000"/>
              <a:t>，</a:t>
            </a:r>
            <a:r>
              <a:rPr lang="en-US" altLang="zh-CN" sz="2000"/>
              <a:t>&gt;=</a:t>
            </a:r>
          </a:p>
        </p:txBody>
      </p:sp>
      <p:sp>
        <p:nvSpPr>
          <p:cNvPr id="5" name="灯片编号占位符 5"/>
          <p:cNvSpPr>
            <a:spLocks noGrp="1"/>
          </p:cNvSpPr>
          <p:nvPr>
            <p:ph type="sldNum" sz="quarter" idx="12"/>
          </p:nvPr>
        </p:nvSpPr>
        <p:spPr/>
        <p:txBody>
          <a:bodyPr/>
          <a:lstStyle/>
          <a:p>
            <a:fld id="{6964947B-928B-49E9-99D6-BD29100F8D47}" type="slidenum">
              <a:rPr lang="en-US" altLang="zh-CN"/>
              <a:pPr/>
              <a:t>11</a:t>
            </a:fld>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zh-CN" altLang="en-US"/>
              <a:t>状态转换图</a:t>
            </a:r>
          </a:p>
        </p:txBody>
      </p:sp>
      <p:sp>
        <p:nvSpPr>
          <p:cNvPr id="209923" name="Rectangle 3"/>
          <p:cNvSpPr>
            <a:spLocks noGrp="1" noChangeArrowheads="1"/>
          </p:cNvSpPr>
          <p:nvPr>
            <p:ph idx="1"/>
          </p:nvPr>
        </p:nvSpPr>
        <p:spPr>
          <a:xfrm>
            <a:off x="457200" y="1676400"/>
            <a:ext cx="8229600" cy="2667000"/>
          </a:xfrm>
        </p:spPr>
        <p:txBody>
          <a:bodyPr>
            <a:normAutofit/>
          </a:bodyPr>
          <a:lstStyle/>
          <a:p>
            <a:pPr>
              <a:lnSpc>
                <a:spcPct val="90000"/>
              </a:lnSpc>
            </a:pPr>
            <a:r>
              <a:rPr lang="zh-CN" altLang="en-US" dirty="0"/>
              <a:t>设计词法分析程序</a:t>
            </a:r>
            <a:r>
              <a:rPr lang="zh-CN" altLang="en-US" dirty="0" smtClean="0"/>
              <a:t>的一种工具。</a:t>
            </a:r>
            <a:endParaRPr lang="zh-CN" altLang="en-US" dirty="0"/>
          </a:p>
          <a:p>
            <a:pPr>
              <a:lnSpc>
                <a:spcPct val="90000"/>
              </a:lnSpc>
            </a:pPr>
            <a:r>
              <a:rPr lang="zh-CN" altLang="en-US" dirty="0"/>
              <a:t>转换图：有限方向图</a:t>
            </a:r>
          </a:p>
          <a:p>
            <a:pPr lvl="1">
              <a:lnSpc>
                <a:spcPct val="90000"/>
              </a:lnSpc>
            </a:pPr>
            <a:r>
              <a:rPr lang="zh-CN" altLang="en-US" dirty="0"/>
              <a:t>结点：表示状态，有初态和终态</a:t>
            </a:r>
          </a:p>
          <a:p>
            <a:pPr lvl="1">
              <a:lnSpc>
                <a:spcPct val="90000"/>
              </a:lnSpc>
            </a:pPr>
            <a:r>
              <a:rPr lang="zh-CN" altLang="en-US" dirty="0"/>
              <a:t>箭弧的标记：触发状态转换的输入</a:t>
            </a:r>
          </a:p>
          <a:p>
            <a:pPr>
              <a:lnSpc>
                <a:spcPct val="90000"/>
              </a:lnSpc>
            </a:pPr>
            <a:r>
              <a:rPr lang="zh-CN" altLang="en-US" dirty="0"/>
              <a:t>例：识别标识</a:t>
            </a:r>
            <a:r>
              <a:rPr lang="zh-CN" altLang="en-US" dirty="0" smtClean="0"/>
              <a:t>符的转换图</a:t>
            </a:r>
            <a:endParaRPr lang="en-US" altLang="zh-CN" dirty="0"/>
          </a:p>
          <a:p>
            <a:pPr marL="0" indent="0">
              <a:lnSpc>
                <a:spcPct val="90000"/>
              </a:lnSpc>
              <a:buNone/>
            </a:pPr>
            <a:endParaRPr lang="en-US" altLang="zh-CN" dirty="0"/>
          </a:p>
        </p:txBody>
      </p:sp>
      <p:sp>
        <p:nvSpPr>
          <p:cNvPr id="15" name="灯片编号占位符 5"/>
          <p:cNvSpPr>
            <a:spLocks noGrp="1"/>
          </p:cNvSpPr>
          <p:nvPr>
            <p:ph type="sldNum" sz="quarter" idx="12"/>
          </p:nvPr>
        </p:nvSpPr>
        <p:spPr/>
        <p:txBody>
          <a:bodyPr/>
          <a:lstStyle/>
          <a:p>
            <a:fld id="{5BB51637-54D7-482B-945E-1458C4CECD05}" type="slidenum">
              <a:rPr lang="en-US" altLang="zh-CN"/>
              <a:pPr/>
              <a:t>12</a:t>
            </a:fld>
            <a:endParaRPr lang="en-US" altLang="zh-CN"/>
          </a:p>
        </p:txBody>
      </p:sp>
      <p:sp>
        <p:nvSpPr>
          <p:cNvPr id="209924" name="Oval 4"/>
          <p:cNvSpPr>
            <a:spLocks noChangeArrowheads="1"/>
          </p:cNvSpPr>
          <p:nvPr/>
        </p:nvSpPr>
        <p:spPr bwMode="auto">
          <a:xfrm>
            <a:off x="2057400" y="4575268"/>
            <a:ext cx="435499" cy="476071"/>
          </a:xfrm>
          <a:prstGeom prst="ellipse">
            <a:avLst/>
          </a:prstGeom>
          <a:noFill/>
          <a:ln w="9525" algn="ctr">
            <a:solidFill>
              <a:schemeClr val="tx1"/>
            </a:solidFill>
            <a:round/>
            <a:headEnd/>
            <a:tailEnd/>
          </a:ln>
          <a:effectLst/>
        </p:spPr>
        <p:txBody>
          <a:bodyPr wrap="none" anchor="ctr">
            <a:spAutoFit/>
          </a:bodyPr>
          <a:lstStyle/>
          <a:p>
            <a:pPr algn="ctr">
              <a:spcBef>
                <a:spcPct val="50000"/>
              </a:spcBef>
            </a:pPr>
            <a:r>
              <a:rPr lang="en-US" altLang="zh-CN" sz="1600">
                <a:latin typeface="Comic Sans MS" pitchFamily="66" charset="0"/>
              </a:rPr>
              <a:t>0</a:t>
            </a:r>
          </a:p>
        </p:txBody>
      </p:sp>
      <p:sp>
        <p:nvSpPr>
          <p:cNvPr id="209925" name="Oval 5"/>
          <p:cNvSpPr>
            <a:spLocks noChangeArrowheads="1"/>
          </p:cNvSpPr>
          <p:nvPr/>
        </p:nvSpPr>
        <p:spPr bwMode="auto">
          <a:xfrm>
            <a:off x="3450748" y="4575268"/>
            <a:ext cx="390416" cy="476071"/>
          </a:xfrm>
          <a:prstGeom prst="ellipse">
            <a:avLst/>
          </a:prstGeom>
          <a:noFill/>
          <a:ln w="9525" algn="ctr">
            <a:solidFill>
              <a:schemeClr val="tx1"/>
            </a:solidFill>
            <a:round/>
            <a:headEnd/>
            <a:tailEnd/>
          </a:ln>
          <a:effectLst/>
        </p:spPr>
        <p:txBody>
          <a:bodyPr wrap="none" anchor="ctr">
            <a:spAutoFit/>
          </a:bodyPr>
          <a:lstStyle/>
          <a:p>
            <a:pPr algn="ctr">
              <a:spcBef>
                <a:spcPct val="50000"/>
              </a:spcBef>
            </a:pPr>
            <a:r>
              <a:rPr lang="en-US" altLang="zh-CN" sz="1600">
                <a:latin typeface="Comic Sans MS" pitchFamily="66" charset="0"/>
              </a:rPr>
              <a:t>1</a:t>
            </a:r>
          </a:p>
        </p:txBody>
      </p:sp>
      <p:sp>
        <p:nvSpPr>
          <p:cNvPr id="209926" name="Line 6"/>
          <p:cNvSpPr>
            <a:spLocks noChangeShapeType="1"/>
          </p:cNvSpPr>
          <p:nvPr/>
        </p:nvSpPr>
        <p:spPr bwMode="auto">
          <a:xfrm flipV="1">
            <a:off x="2541849" y="4812510"/>
            <a:ext cx="838200" cy="0"/>
          </a:xfrm>
          <a:prstGeom prst="line">
            <a:avLst/>
          </a:prstGeom>
          <a:noFill/>
          <a:ln w="9525">
            <a:solidFill>
              <a:schemeClr val="tx1"/>
            </a:solidFill>
            <a:round/>
            <a:headEnd/>
            <a:tailEnd type="triangle" w="med" len="med"/>
          </a:ln>
          <a:effectLst/>
        </p:spPr>
        <p:txBody>
          <a:bodyPr>
            <a:spAutoFit/>
          </a:bodyPr>
          <a:lstStyle/>
          <a:p>
            <a:endParaRPr lang="zh-CN" altLang="en-US" sz="1600"/>
          </a:p>
        </p:txBody>
      </p:sp>
      <p:sp>
        <p:nvSpPr>
          <p:cNvPr id="209927" name="Line 7"/>
          <p:cNvSpPr>
            <a:spLocks noChangeShapeType="1"/>
          </p:cNvSpPr>
          <p:nvPr/>
        </p:nvSpPr>
        <p:spPr bwMode="auto">
          <a:xfrm flipV="1">
            <a:off x="3913449" y="4812510"/>
            <a:ext cx="838200" cy="0"/>
          </a:xfrm>
          <a:prstGeom prst="line">
            <a:avLst/>
          </a:prstGeom>
          <a:noFill/>
          <a:ln w="9525">
            <a:solidFill>
              <a:schemeClr val="tx1"/>
            </a:solidFill>
            <a:round/>
            <a:headEnd/>
            <a:tailEnd type="triangle" w="med" len="med"/>
          </a:ln>
          <a:effectLst/>
        </p:spPr>
        <p:txBody>
          <a:bodyPr>
            <a:spAutoFit/>
          </a:bodyPr>
          <a:lstStyle/>
          <a:p>
            <a:endParaRPr lang="zh-CN" altLang="en-US" sz="1600"/>
          </a:p>
        </p:txBody>
      </p:sp>
      <p:sp>
        <p:nvSpPr>
          <p:cNvPr id="209928" name="Oval 8"/>
          <p:cNvSpPr>
            <a:spLocks noChangeArrowheads="1"/>
          </p:cNvSpPr>
          <p:nvPr/>
        </p:nvSpPr>
        <p:spPr bwMode="auto">
          <a:xfrm>
            <a:off x="4800600" y="4575268"/>
            <a:ext cx="435499" cy="476071"/>
          </a:xfrm>
          <a:prstGeom prst="ellipse">
            <a:avLst/>
          </a:prstGeom>
          <a:noFill/>
          <a:ln w="38100" cmpd="dbl" algn="ctr">
            <a:solidFill>
              <a:schemeClr val="tx1"/>
            </a:solidFill>
            <a:round/>
            <a:headEnd/>
            <a:tailEnd/>
          </a:ln>
          <a:effectLst/>
        </p:spPr>
        <p:txBody>
          <a:bodyPr wrap="none" anchor="ctr">
            <a:spAutoFit/>
          </a:bodyPr>
          <a:lstStyle/>
          <a:p>
            <a:pPr algn="ctr">
              <a:spcBef>
                <a:spcPct val="50000"/>
              </a:spcBef>
            </a:pPr>
            <a:r>
              <a:rPr lang="en-US" altLang="zh-CN" sz="1600">
                <a:latin typeface="Comic Sans MS" pitchFamily="66" charset="0"/>
              </a:rPr>
              <a:t>2</a:t>
            </a:r>
          </a:p>
        </p:txBody>
      </p:sp>
      <p:sp>
        <p:nvSpPr>
          <p:cNvPr id="209933" name="Freeform 13"/>
          <p:cNvSpPr>
            <a:spLocks/>
          </p:cNvSpPr>
          <p:nvPr/>
        </p:nvSpPr>
        <p:spPr bwMode="auto">
          <a:xfrm>
            <a:off x="3430849" y="4964910"/>
            <a:ext cx="406400" cy="338554"/>
          </a:xfrm>
          <a:custGeom>
            <a:avLst/>
            <a:gdLst/>
            <a:ahLst/>
            <a:cxnLst>
              <a:cxn ang="0">
                <a:pos x="64" y="0"/>
              </a:cxn>
              <a:cxn ang="0">
                <a:pos x="16" y="144"/>
              </a:cxn>
              <a:cxn ang="0">
                <a:pos x="160" y="240"/>
              </a:cxn>
              <a:cxn ang="0">
                <a:pos x="304" y="96"/>
              </a:cxn>
              <a:cxn ang="0">
                <a:pos x="208" y="0"/>
              </a:cxn>
            </a:cxnLst>
            <a:rect l="0" t="0" r="r" b="b"/>
            <a:pathLst>
              <a:path w="312" h="248">
                <a:moveTo>
                  <a:pt x="64" y="0"/>
                </a:moveTo>
                <a:cubicBezTo>
                  <a:pt x="32" y="52"/>
                  <a:pt x="0" y="104"/>
                  <a:pt x="16" y="144"/>
                </a:cubicBezTo>
                <a:cubicBezTo>
                  <a:pt x="32" y="184"/>
                  <a:pt x="112" y="248"/>
                  <a:pt x="160" y="240"/>
                </a:cubicBezTo>
                <a:cubicBezTo>
                  <a:pt x="208" y="232"/>
                  <a:pt x="296" y="136"/>
                  <a:pt x="304" y="96"/>
                </a:cubicBezTo>
                <a:cubicBezTo>
                  <a:pt x="312" y="56"/>
                  <a:pt x="224" y="16"/>
                  <a:pt x="208" y="0"/>
                </a:cubicBezTo>
              </a:path>
            </a:pathLst>
          </a:custGeom>
          <a:noFill/>
          <a:ln w="9525" cap="flat" cmpd="sng">
            <a:solidFill>
              <a:schemeClr val="tx1"/>
            </a:solidFill>
            <a:prstDash val="solid"/>
            <a:round/>
            <a:headEnd/>
            <a:tailEnd type="triangle" w="med" len="med"/>
          </a:ln>
          <a:effectLst/>
        </p:spPr>
        <p:txBody>
          <a:bodyPr>
            <a:spAutoFit/>
          </a:bodyPr>
          <a:lstStyle/>
          <a:p>
            <a:endParaRPr lang="zh-CN" altLang="en-US" sz="1600"/>
          </a:p>
        </p:txBody>
      </p:sp>
      <p:sp>
        <p:nvSpPr>
          <p:cNvPr id="209934" name="Text Box 14"/>
          <p:cNvSpPr txBox="1">
            <a:spLocks noChangeArrowheads="1"/>
          </p:cNvSpPr>
          <p:nvPr/>
        </p:nvSpPr>
        <p:spPr bwMode="auto">
          <a:xfrm>
            <a:off x="2541849" y="4431510"/>
            <a:ext cx="762000" cy="338554"/>
          </a:xfrm>
          <a:prstGeom prst="rect">
            <a:avLst/>
          </a:prstGeom>
          <a:noFill/>
          <a:ln w="9525" algn="ctr">
            <a:noFill/>
            <a:miter lim="800000"/>
            <a:headEnd/>
            <a:tailEnd/>
          </a:ln>
          <a:effectLst/>
        </p:spPr>
        <p:txBody>
          <a:bodyPr>
            <a:spAutoFit/>
          </a:bodyPr>
          <a:lstStyle/>
          <a:p>
            <a:pPr algn="ctr">
              <a:spcBef>
                <a:spcPct val="50000"/>
              </a:spcBef>
            </a:pPr>
            <a:r>
              <a:rPr lang="zh-CN" altLang="en-US" sz="1600">
                <a:latin typeface="Comic Sans MS" pitchFamily="66" charset="0"/>
              </a:rPr>
              <a:t>字母</a:t>
            </a:r>
          </a:p>
        </p:txBody>
      </p:sp>
      <p:sp>
        <p:nvSpPr>
          <p:cNvPr id="209935" name="Text Box 15"/>
          <p:cNvSpPr txBox="1">
            <a:spLocks noChangeArrowheads="1"/>
          </p:cNvSpPr>
          <p:nvPr/>
        </p:nvSpPr>
        <p:spPr bwMode="auto">
          <a:xfrm>
            <a:off x="3913449" y="4431510"/>
            <a:ext cx="762000" cy="338554"/>
          </a:xfrm>
          <a:prstGeom prst="rect">
            <a:avLst/>
          </a:prstGeom>
          <a:noFill/>
          <a:ln w="9525" algn="ctr">
            <a:noFill/>
            <a:miter lim="800000"/>
            <a:headEnd/>
            <a:tailEnd/>
          </a:ln>
          <a:effectLst/>
        </p:spPr>
        <p:txBody>
          <a:bodyPr>
            <a:spAutoFit/>
          </a:bodyPr>
          <a:lstStyle/>
          <a:p>
            <a:pPr algn="ctr">
              <a:spcBef>
                <a:spcPct val="50000"/>
              </a:spcBef>
            </a:pPr>
            <a:r>
              <a:rPr lang="zh-CN" altLang="en-US" sz="1600">
                <a:latin typeface="Comic Sans MS" pitchFamily="66" charset="0"/>
              </a:rPr>
              <a:t>其它</a:t>
            </a:r>
          </a:p>
        </p:txBody>
      </p:sp>
      <p:sp>
        <p:nvSpPr>
          <p:cNvPr id="209936" name="Text Box 16"/>
          <p:cNvSpPr txBox="1">
            <a:spLocks noChangeArrowheads="1"/>
          </p:cNvSpPr>
          <p:nvPr/>
        </p:nvSpPr>
        <p:spPr bwMode="auto">
          <a:xfrm>
            <a:off x="2922849" y="5283998"/>
            <a:ext cx="1600200" cy="338554"/>
          </a:xfrm>
          <a:prstGeom prst="rect">
            <a:avLst/>
          </a:prstGeom>
          <a:noFill/>
          <a:ln w="9525" algn="ctr">
            <a:noFill/>
            <a:miter lim="800000"/>
            <a:headEnd/>
            <a:tailEnd/>
          </a:ln>
          <a:effectLst/>
        </p:spPr>
        <p:txBody>
          <a:bodyPr>
            <a:spAutoFit/>
          </a:bodyPr>
          <a:lstStyle/>
          <a:p>
            <a:pPr algn="ctr">
              <a:spcBef>
                <a:spcPct val="50000"/>
              </a:spcBef>
            </a:pPr>
            <a:r>
              <a:rPr lang="zh-CN" altLang="en-US" sz="1600">
                <a:latin typeface="Comic Sans MS" pitchFamily="66" charset="0"/>
              </a:rPr>
              <a:t>字母或数字</a:t>
            </a:r>
          </a:p>
        </p:txBody>
      </p:sp>
      <p:sp>
        <p:nvSpPr>
          <p:cNvPr id="209938" name="Text Box 18"/>
          <p:cNvSpPr txBox="1">
            <a:spLocks noChangeArrowheads="1"/>
          </p:cNvSpPr>
          <p:nvPr/>
        </p:nvSpPr>
        <p:spPr bwMode="auto">
          <a:xfrm>
            <a:off x="5132649" y="4431510"/>
            <a:ext cx="244475" cy="338554"/>
          </a:xfrm>
          <a:prstGeom prst="rect">
            <a:avLst/>
          </a:prstGeom>
          <a:noFill/>
          <a:ln w="9525" algn="ctr">
            <a:noFill/>
            <a:miter lim="800000"/>
            <a:headEnd/>
            <a:tailEnd/>
          </a:ln>
          <a:effectLst/>
        </p:spPr>
        <p:txBody>
          <a:bodyPr>
            <a:spAutoFit/>
          </a:bodyPr>
          <a:lstStyle/>
          <a:p>
            <a:r>
              <a:rPr lang="en-US" altLang="zh-CN" sz="1600"/>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词法单元的识别</a:t>
            </a:r>
            <a:endParaRPr lang="zh-CN" altLang="en-US" dirty="0"/>
          </a:p>
        </p:txBody>
      </p:sp>
      <p:sp>
        <p:nvSpPr>
          <p:cNvPr id="57" name="AutoShape 185"/>
          <p:cNvSpPr>
            <a:spLocks noChangeArrowheads="1"/>
          </p:cNvSpPr>
          <p:nvPr/>
        </p:nvSpPr>
        <p:spPr bwMode="auto">
          <a:xfrm>
            <a:off x="2303748" y="2004323"/>
            <a:ext cx="286488" cy="250127"/>
          </a:xfrm>
          <a:prstGeom prst="rightArrow">
            <a:avLst>
              <a:gd name="adj1" fmla="val 50000"/>
              <a:gd name="adj2" fmla="val 31354"/>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endParaRPr lang="zh-CN" altLang="en-US" sz="1600">
              <a:ea typeface="宋体" panose="02010600030101010101" pitchFamily="2" charset="-122"/>
            </a:endParaRPr>
          </a:p>
        </p:txBody>
      </p:sp>
      <p:sp>
        <p:nvSpPr>
          <p:cNvPr id="58" name="Oval 186"/>
          <p:cNvSpPr>
            <a:spLocks noChangeAspect="1" noChangeArrowheads="1"/>
          </p:cNvSpPr>
          <p:nvPr/>
        </p:nvSpPr>
        <p:spPr bwMode="auto">
          <a:xfrm>
            <a:off x="2590236" y="1942137"/>
            <a:ext cx="343281" cy="375881"/>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lang="en-US" altLang="zh-CN" sz="1600">
                <a:ea typeface="宋体" panose="02010600030101010101" pitchFamily="2" charset="-122"/>
              </a:rPr>
              <a:t>0</a:t>
            </a:r>
            <a:endParaRPr lang="en-GB" altLang="zh-CN" sz="1600">
              <a:ea typeface="宋体" panose="02010600030101010101" pitchFamily="2" charset="-122"/>
            </a:endParaRPr>
          </a:p>
        </p:txBody>
      </p:sp>
      <p:sp>
        <p:nvSpPr>
          <p:cNvPr id="59" name="Oval 187"/>
          <p:cNvSpPr>
            <a:spLocks noChangeAspect="1" noChangeArrowheads="1"/>
          </p:cNvSpPr>
          <p:nvPr/>
        </p:nvSpPr>
        <p:spPr bwMode="auto">
          <a:xfrm>
            <a:off x="4087043" y="1942137"/>
            <a:ext cx="343281" cy="375881"/>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lang="en-US" altLang="zh-CN" sz="1600">
                <a:ea typeface="宋体" panose="02010600030101010101" pitchFamily="2" charset="-122"/>
              </a:rPr>
              <a:t>1</a:t>
            </a:r>
            <a:endParaRPr lang="en-GB" altLang="zh-CN" sz="1600">
              <a:ea typeface="宋体" panose="02010600030101010101" pitchFamily="2" charset="-122"/>
            </a:endParaRPr>
          </a:p>
        </p:txBody>
      </p:sp>
      <p:sp>
        <p:nvSpPr>
          <p:cNvPr id="60" name="Oval 188"/>
          <p:cNvSpPr>
            <a:spLocks noChangeAspect="1" noChangeArrowheads="1"/>
          </p:cNvSpPr>
          <p:nvPr/>
        </p:nvSpPr>
        <p:spPr bwMode="auto">
          <a:xfrm>
            <a:off x="4117332" y="3373801"/>
            <a:ext cx="343281" cy="375881"/>
          </a:xfrm>
          <a:prstGeom prst="ellipse">
            <a:avLst/>
          </a:prstGeom>
          <a:noFill/>
          <a:ln w="635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lang="en-US" altLang="zh-CN" sz="1600" dirty="0">
                <a:ea typeface="宋体" panose="02010600030101010101" pitchFamily="2" charset="-122"/>
              </a:rPr>
              <a:t>5</a:t>
            </a:r>
            <a:endParaRPr lang="en-GB" altLang="zh-CN" sz="1600" dirty="0">
              <a:ea typeface="宋体" panose="02010600030101010101" pitchFamily="2" charset="-122"/>
            </a:endParaRPr>
          </a:p>
        </p:txBody>
      </p:sp>
      <p:sp>
        <p:nvSpPr>
          <p:cNvPr id="61" name="Freeform 189"/>
          <p:cNvSpPr>
            <a:spLocks/>
          </p:cNvSpPr>
          <p:nvPr/>
        </p:nvSpPr>
        <p:spPr bwMode="auto">
          <a:xfrm>
            <a:off x="2638195" y="1599421"/>
            <a:ext cx="286488" cy="438067"/>
          </a:xfrm>
          <a:custGeom>
            <a:avLst/>
            <a:gdLst>
              <a:gd name="T0" fmla="*/ 227 w 227"/>
              <a:gd name="T1" fmla="*/ 38 h 370"/>
              <a:gd name="T2" fmla="*/ 91 w 227"/>
              <a:gd name="T3" fmla="*/ 3 h 370"/>
              <a:gd name="T4" fmla="*/ 0 w 227"/>
              <a:gd name="T5" fmla="*/ 33 h 370"/>
              <a:gd name="T6" fmla="*/ 0 60000 65536"/>
              <a:gd name="T7" fmla="*/ 0 60000 65536"/>
              <a:gd name="T8" fmla="*/ 0 60000 65536"/>
              <a:gd name="T9" fmla="*/ 0 w 227"/>
              <a:gd name="T10" fmla="*/ 0 h 370"/>
              <a:gd name="T11" fmla="*/ 227 w 227"/>
              <a:gd name="T12" fmla="*/ 370 h 370"/>
            </a:gdLst>
            <a:ahLst/>
            <a:cxnLst>
              <a:cxn ang="T6">
                <a:pos x="T0" y="T1"/>
              </a:cxn>
              <a:cxn ang="T7">
                <a:pos x="T2" y="T3"/>
              </a:cxn>
              <a:cxn ang="T8">
                <a:pos x="T4" y="T5"/>
              </a:cxn>
            </a:cxnLst>
            <a:rect l="T9" t="T10" r="T11" b="T12"/>
            <a:pathLst>
              <a:path w="227" h="370">
                <a:moveTo>
                  <a:pt x="227" y="370"/>
                </a:moveTo>
                <a:cubicBezTo>
                  <a:pt x="178" y="192"/>
                  <a:pt x="129" y="14"/>
                  <a:pt x="91" y="7"/>
                </a:cubicBezTo>
                <a:cubicBezTo>
                  <a:pt x="53" y="0"/>
                  <a:pt x="26" y="162"/>
                  <a:pt x="0" y="325"/>
                </a:cubicBezTo>
              </a:path>
            </a:pathLst>
          </a:custGeom>
          <a:noFill/>
          <a:ln w="1905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sz="1600"/>
          </a:p>
        </p:txBody>
      </p:sp>
      <p:sp>
        <p:nvSpPr>
          <p:cNvPr id="62" name="Text Box 190"/>
          <p:cNvSpPr txBox="1">
            <a:spLocks noChangeArrowheads="1"/>
          </p:cNvSpPr>
          <p:nvPr/>
        </p:nvSpPr>
        <p:spPr bwMode="auto">
          <a:xfrm>
            <a:off x="2435003" y="1295400"/>
            <a:ext cx="594432" cy="338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zh-CN" altLang="en-US" sz="1600">
                <a:latin typeface="微软雅黑" panose="020B0503020204020204" pitchFamily="34" charset="-122"/>
              </a:rPr>
              <a:t>空白</a:t>
            </a:r>
            <a:endParaRPr lang="zh-CN" altLang="en-GB" sz="1600">
              <a:latin typeface="微软雅黑" panose="020B0503020204020204" pitchFamily="34" charset="-122"/>
            </a:endParaRPr>
          </a:p>
        </p:txBody>
      </p:sp>
      <p:sp>
        <p:nvSpPr>
          <p:cNvPr id="63" name="Line 191"/>
          <p:cNvSpPr>
            <a:spLocks noChangeShapeType="1"/>
          </p:cNvSpPr>
          <p:nvPr/>
        </p:nvSpPr>
        <p:spPr bwMode="auto">
          <a:xfrm>
            <a:off x="2933517" y="2130077"/>
            <a:ext cx="1144691" cy="0"/>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sz="1600"/>
          </a:p>
        </p:txBody>
      </p:sp>
      <p:sp>
        <p:nvSpPr>
          <p:cNvPr id="64" name="Text Box 192"/>
          <p:cNvSpPr txBox="1">
            <a:spLocks noChangeArrowheads="1"/>
          </p:cNvSpPr>
          <p:nvPr/>
        </p:nvSpPr>
        <p:spPr bwMode="auto">
          <a:xfrm>
            <a:off x="3048365" y="1797035"/>
            <a:ext cx="594432" cy="338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zh-CN" altLang="en-US" sz="1600">
                <a:latin typeface="微软雅黑" panose="020B0503020204020204" pitchFamily="34" charset="-122"/>
              </a:rPr>
              <a:t>字母</a:t>
            </a:r>
            <a:endParaRPr lang="zh-CN" altLang="en-GB" sz="1600">
              <a:latin typeface="微软雅黑" panose="020B0503020204020204" pitchFamily="34" charset="-122"/>
            </a:endParaRPr>
          </a:p>
        </p:txBody>
      </p:sp>
      <p:sp>
        <p:nvSpPr>
          <p:cNvPr id="65" name="Freeform 193"/>
          <p:cNvSpPr>
            <a:spLocks/>
          </p:cNvSpPr>
          <p:nvPr/>
        </p:nvSpPr>
        <p:spPr bwMode="auto">
          <a:xfrm>
            <a:off x="4126167" y="1599421"/>
            <a:ext cx="286488" cy="438067"/>
          </a:xfrm>
          <a:custGeom>
            <a:avLst/>
            <a:gdLst>
              <a:gd name="T0" fmla="*/ 227 w 227"/>
              <a:gd name="T1" fmla="*/ 38 h 370"/>
              <a:gd name="T2" fmla="*/ 91 w 227"/>
              <a:gd name="T3" fmla="*/ 3 h 370"/>
              <a:gd name="T4" fmla="*/ 0 w 227"/>
              <a:gd name="T5" fmla="*/ 33 h 370"/>
              <a:gd name="T6" fmla="*/ 0 60000 65536"/>
              <a:gd name="T7" fmla="*/ 0 60000 65536"/>
              <a:gd name="T8" fmla="*/ 0 60000 65536"/>
              <a:gd name="T9" fmla="*/ 0 w 227"/>
              <a:gd name="T10" fmla="*/ 0 h 370"/>
              <a:gd name="T11" fmla="*/ 227 w 227"/>
              <a:gd name="T12" fmla="*/ 370 h 370"/>
            </a:gdLst>
            <a:ahLst/>
            <a:cxnLst>
              <a:cxn ang="T6">
                <a:pos x="T0" y="T1"/>
              </a:cxn>
              <a:cxn ang="T7">
                <a:pos x="T2" y="T3"/>
              </a:cxn>
              <a:cxn ang="T8">
                <a:pos x="T4" y="T5"/>
              </a:cxn>
            </a:cxnLst>
            <a:rect l="T9" t="T10" r="T11" b="T12"/>
            <a:pathLst>
              <a:path w="227" h="370">
                <a:moveTo>
                  <a:pt x="227" y="370"/>
                </a:moveTo>
                <a:cubicBezTo>
                  <a:pt x="178" y="192"/>
                  <a:pt x="129" y="14"/>
                  <a:pt x="91" y="7"/>
                </a:cubicBezTo>
                <a:cubicBezTo>
                  <a:pt x="53" y="0"/>
                  <a:pt x="26" y="162"/>
                  <a:pt x="0" y="325"/>
                </a:cubicBezTo>
              </a:path>
            </a:pathLst>
          </a:custGeom>
          <a:noFill/>
          <a:ln w="1905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sz="1600"/>
          </a:p>
        </p:txBody>
      </p:sp>
      <p:sp>
        <p:nvSpPr>
          <p:cNvPr id="66" name="Text Box 194"/>
          <p:cNvSpPr txBox="1">
            <a:spLocks noChangeArrowheads="1"/>
          </p:cNvSpPr>
          <p:nvPr/>
        </p:nvSpPr>
        <p:spPr bwMode="auto">
          <a:xfrm>
            <a:off x="3662990" y="1295400"/>
            <a:ext cx="1210318" cy="338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zh-CN" altLang="en-US" sz="1600">
                <a:latin typeface="微软雅黑" panose="020B0503020204020204" pitchFamily="34" charset="-122"/>
              </a:rPr>
              <a:t>字母或数字</a:t>
            </a:r>
            <a:endParaRPr lang="zh-CN" altLang="en-GB" sz="1600">
              <a:latin typeface="微软雅黑" panose="020B0503020204020204" pitchFamily="34" charset="-122"/>
            </a:endParaRPr>
          </a:p>
        </p:txBody>
      </p:sp>
      <p:sp>
        <p:nvSpPr>
          <p:cNvPr id="67" name="Oval 195"/>
          <p:cNvSpPr>
            <a:spLocks noChangeAspect="1" noChangeArrowheads="1"/>
          </p:cNvSpPr>
          <p:nvPr/>
        </p:nvSpPr>
        <p:spPr bwMode="auto">
          <a:xfrm>
            <a:off x="6279246" y="1942137"/>
            <a:ext cx="343281" cy="375881"/>
          </a:xfrm>
          <a:prstGeom prst="ellipse">
            <a:avLst/>
          </a:prstGeom>
          <a:noFill/>
          <a:ln w="635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lang="en-US" altLang="zh-CN" sz="1600">
                <a:ea typeface="宋体" panose="02010600030101010101" pitchFamily="2" charset="-122"/>
              </a:rPr>
              <a:t>2</a:t>
            </a:r>
            <a:endParaRPr lang="en-GB" altLang="zh-CN" sz="1600">
              <a:ea typeface="宋体" panose="02010600030101010101" pitchFamily="2" charset="-122"/>
            </a:endParaRPr>
          </a:p>
        </p:txBody>
      </p:sp>
      <p:sp>
        <p:nvSpPr>
          <p:cNvPr id="68" name="Line 196"/>
          <p:cNvSpPr>
            <a:spLocks noChangeShapeType="1"/>
          </p:cNvSpPr>
          <p:nvPr/>
        </p:nvSpPr>
        <p:spPr bwMode="auto">
          <a:xfrm>
            <a:off x="4444206" y="2130077"/>
            <a:ext cx="1809798" cy="0"/>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sz="1600"/>
          </a:p>
        </p:txBody>
      </p:sp>
      <p:sp>
        <p:nvSpPr>
          <p:cNvPr id="69" name="Text Box 197"/>
          <p:cNvSpPr txBox="1">
            <a:spLocks noChangeArrowheads="1"/>
          </p:cNvSpPr>
          <p:nvPr/>
        </p:nvSpPr>
        <p:spPr bwMode="auto">
          <a:xfrm>
            <a:off x="4559054" y="1797035"/>
            <a:ext cx="1416034" cy="338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zh-CN" altLang="en-US" sz="1600" dirty="0">
                <a:latin typeface="微软雅黑" panose="020B0503020204020204" pitchFamily="34" charset="-122"/>
              </a:rPr>
              <a:t>非字母或数字</a:t>
            </a:r>
            <a:endParaRPr lang="zh-CN" altLang="en-GB" sz="1600" dirty="0">
              <a:latin typeface="微软雅黑" panose="020B0503020204020204" pitchFamily="34" charset="-122"/>
            </a:endParaRPr>
          </a:p>
        </p:txBody>
      </p:sp>
      <p:sp>
        <p:nvSpPr>
          <p:cNvPr id="70" name="Text Box 198"/>
          <p:cNvSpPr txBox="1">
            <a:spLocks noChangeArrowheads="1"/>
          </p:cNvSpPr>
          <p:nvPr/>
        </p:nvSpPr>
        <p:spPr bwMode="auto">
          <a:xfrm>
            <a:off x="6527872" y="1765251"/>
            <a:ext cx="265033" cy="338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en-US" altLang="zh-CN" sz="1600" dirty="0">
                <a:ea typeface="宋体" panose="02010600030101010101" pitchFamily="2" charset="-122"/>
              </a:rPr>
              <a:t>*</a:t>
            </a:r>
            <a:endParaRPr lang="en-GB" altLang="zh-CN" sz="1600" dirty="0">
              <a:ea typeface="宋体" panose="02010600030101010101" pitchFamily="2" charset="-122"/>
            </a:endParaRPr>
          </a:p>
        </p:txBody>
      </p:sp>
      <p:sp>
        <p:nvSpPr>
          <p:cNvPr id="71" name="Freeform 199"/>
          <p:cNvSpPr>
            <a:spLocks/>
          </p:cNvSpPr>
          <p:nvPr/>
        </p:nvSpPr>
        <p:spPr bwMode="auto">
          <a:xfrm>
            <a:off x="2761877" y="2318018"/>
            <a:ext cx="1344097" cy="813948"/>
          </a:xfrm>
          <a:custGeom>
            <a:avLst/>
            <a:gdLst>
              <a:gd name="T0" fmla="*/ 0 w 1043"/>
              <a:gd name="T1" fmla="*/ 0 h 453"/>
              <a:gd name="T2" fmla="*/ 0 w 1043"/>
              <a:gd name="T3" fmla="*/ 23256 h 453"/>
              <a:gd name="T4" fmla="*/ 1425 w 1043"/>
              <a:gd name="T5" fmla="*/ 23256 h 453"/>
              <a:gd name="T6" fmla="*/ 0 60000 65536"/>
              <a:gd name="T7" fmla="*/ 0 60000 65536"/>
              <a:gd name="T8" fmla="*/ 0 60000 65536"/>
              <a:gd name="T9" fmla="*/ 0 w 1043"/>
              <a:gd name="T10" fmla="*/ 0 h 453"/>
              <a:gd name="T11" fmla="*/ 1043 w 1043"/>
              <a:gd name="T12" fmla="*/ 453 h 453"/>
            </a:gdLst>
            <a:ahLst/>
            <a:cxnLst>
              <a:cxn ang="T6">
                <a:pos x="T0" y="T1"/>
              </a:cxn>
              <a:cxn ang="T7">
                <a:pos x="T2" y="T3"/>
              </a:cxn>
              <a:cxn ang="T8">
                <a:pos x="T4" y="T5"/>
              </a:cxn>
            </a:cxnLst>
            <a:rect l="T9" t="T10" r="T11" b="T12"/>
            <a:pathLst>
              <a:path w="1043" h="453">
                <a:moveTo>
                  <a:pt x="0" y="0"/>
                </a:moveTo>
                <a:lnTo>
                  <a:pt x="0" y="453"/>
                </a:lnTo>
                <a:lnTo>
                  <a:pt x="1043" y="453"/>
                </a:lnTo>
              </a:path>
            </a:pathLst>
          </a:custGeom>
          <a:noFill/>
          <a:ln w="1905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sz="1600"/>
          </a:p>
        </p:txBody>
      </p:sp>
      <p:sp>
        <p:nvSpPr>
          <p:cNvPr id="72" name="Oval 200"/>
          <p:cNvSpPr>
            <a:spLocks noChangeAspect="1" noChangeArrowheads="1"/>
          </p:cNvSpPr>
          <p:nvPr/>
        </p:nvSpPr>
        <p:spPr bwMode="auto">
          <a:xfrm>
            <a:off x="4113546" y="2944025"/>
            <a:ext cx="343281" cy="375881"/>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lang="en-US" altLang="zh-CN" sz="1600">
                <a:ea typeface="宋体" panose="02010600030101010101" pitchFamily="2" charset="-122"/>
              </a:rPr>
              <a:t>3</a:t>
            </a:r>
            <a:endParaRPr lang="en-GB" altLang="zh-CN" sz="1600">
              <a:ea typeface="宋体" panose="02010600030101010101" pitchFamily="2" charset="-122"/>
            </a:endParaRPr>
          </a:p>
        </p:txBody>
      </p:sp>
      <p:sp>
        <p:nvSpPr>
          <p:cNvPr id="73" name="Text Box 201"/>
          <p:cNvSpPr txBox="1">
            <a:spLocks noChangeArrowheads="1"/>
          </p:cNvSpPr>
          <p:nvPr/>
        </p:nvSpPr>
        <p:spPr bwMode="auto">
          <a:xfrm>
            <a:off x="3074868" y="2798924"/>
            <a:ext cx="594432" cy="338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zh-CN" altLang="en-US" sz="1600">
                <a:latin typeface="微软雅黑" panose="020B0503020204020204" pitchFamily="34" charset="-122"/>
              </a:rPr>
              <a:t>数字</a:t>
            </a:r>
            <a:endParaRPr lang="zh-CN" altLang="en-GB" sz="1600">
              <a:latin typeface="微软雅黑" panose="020B0503020204020204" pitchFamily="34" charset="-122"/>
            </a:endParaRPr>
          </a:p>
        </p:txBody>
      </p:sp>
      <p:sp>
        <p:nvSpPr>
          <p:cNvPr id="74" name="Freeform 202"/>
          <p:cNvSpPr>
            <a:spLocks/>
          </p:cNvSpPr>
          <p:nvPr/>
        </p:nvSpPr>
        <p:spPr bwMode="auto">
          <a:xfrm>
            <a:off x="4152670" y="2601310"/>
            <a:ext cx="286488" cy="438067"/>
          </a:xfrm>
          <a:custGeom>
            <a:avLst/>
            <a:gdLst>
              <a:gd name="T0" fmla="*/ 227 w 227"/>
              <a:gd name="T1" fmla="*/ 38 h 370"/>
              <a:gd name="T2" fmla="*/ 91 w 227"/>
              <a:gd name="T3" fmla="*/ 3 h 370"/>
              <a:gd name="T4" fmla="*/ 0 w 227"/>
              <a:gd name="T5" fmla="*/ 33 h 370"/>
              <a:gd name="T6" fmla="*/ 0 60000 65536"/>
              <a:gd name="T7" fmla="*/ 0 60000 65536"/>
              <a:gd name="T8" fmla="*/ 0 60000 65536"/>
              <a:gd name="T9" fmla="*/ 0 w 227"/>
              <a:gd name="T10" fmla="*/ 0 h 370"/>
              <a:gd name="T11" fmla="*/ 227 w 227"/>
              <a:gd name="T12" fmla="*/ 370 h 370"/>
            </a:gdLst>
            <a:ahLst/>
            <a:cxnLst>
              <a:cxn ang="T6">
                <a:pos x="T0" y="T1"/>
              </a:cxn>
              <a:cxn ang="T7">
                <a:pos x="T2" y="T3"/>
              </a:cxn>
              <a:cxn ang="T8">
                <a:pos x="T4" y="T5"/>
              </a:cxn>
            </a:cxnLst>
            <a:rect l="T9" t="T10" r="T11" b="T12"/>
            <a:pathLst>
              <a:path w="227" h="370">
                <a:moveTo>
                  <a:pt x="227" y="370"/>
                </a:moveTo>
                <a:cubicBezTo>
                  <a:pt x="178" y="192"/>
                  <a:pt x="129" y="14"/>
                  <a:pt x="91" y="7"/>
                </a:cubicBezTo>
                <a:cubicBezTo>
                  <a:pt x="53" y="0"/>
                  <a:pt x="26" y="162"/>
                  <a:pt x="0" y="325"/>
                </a:cubicBezTo>
              </a:path>
            </a:pathLst>
          </a:custGeom>
          <a:noFill/>
          <a:ln w="1905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sz="1600"/>
          </a:p>
        </p:txBody>
      </p:sp>
      <p:sp>
        <p:nvSpPr>
          <p:cNvPr id="75" name="Text Box 203"/>
          <p:cNvSpPr txBox="1">
            <a:spLocks noChangeArrowheads="1"/>
          </p:cNvSpPr>
          <p:nvPr/>
        </p:nvSpPr>
        <p:spPr bwMode="auto">
          <a:xfrm>
            <a:off x="3949478" y="2297289"/>
            <a:ext cx="594432" cy="338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zh-CN" altLang="en-US" sz="1600">
                <a:latin typeface="微软雅黑" panose="020B0503020204020204" pitchFamily="34" charset="-122"/>
              </a:rPr>
              <a:t>数字</a:t>
            </a:r>
            <a:endParaRPr lang="zh-CN" altLang="en-GB" sz="1600">
              <a:latin typeface="微软雅黑" panose="020B0503020204020204" pitchFamily="34" charset="-122"/>
            </a:endParaRPr>
          </a:p>
        </p:txBody>
      </p:sp>
      <p:sp>
        <p:nvSpPr>
          <p:cNvPr id="76" name="Oval 204"/>
          <p:cNvSpPr>
            <a:spLocks noChangeAspect="1" noChangeArrowheads="1"/>
          </p:cNvSpPr>
          <p:nvPr/>
        </p:nvSpPr>
        <p:spPr bwMode="auto">
          <a:xfrm>
            <a:off x="6314583" y="2944025"/>
            <a:ext cx="343281" cy="375881"/>
          </a:xfrm>
          <a:prstGeom prst="ellipse">
            <a:avLst/>
          </a:prstGeom>
          <a:noFill/>
          <a:ln w="635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lang="en-US" altLang="zh-CN" sz="1600">
                <a:ea typeface="宋体" panose="02010600030101010101" pitchFamily="2" charset="-122"/>
              </a:rPr>
              <a:t>4</a:t>
            </a:r>
            <a:endParaRPr lang="en-GB" altLang="zh-CN" sz="1600">
              <a:ea typeface="宋体" panose="02010600030101010101" pitchFamily="2" charset="-122"/>
            </a:endParaRPr>
          </a:p>
        </p:txBody>
      </p:sp>
      <p:sp>
        <p:nvSpPr>
          <p:cNvPr id="77" name="Line 205"/>
          <p:cNvSpPr>
            <a:spLocks noChangeShapeType="1"/>
          </p:cNvSpPr>
          <p:nvPr/>
        </p:nvSpPr>
        <p:spPr bwMode="auto">
          <a:xfrm>
            <a:off x="4479544" y="3131966"/>
            <a:ext cx="1809798" cy="0"/>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sz="1600"/>
          </a:p>
        </p:txBody>
      </p:sp>
      <p:sp>
        <p:nvSpPr>
          <p:cNvPr id="78" name="Text Box 206"/>
          <p:cNvSpPr txBox="1">
            <a:spLocks noChangeArrowheads="1"/>
          </p:cNvSpPr>
          <p:nvPr/>
        </p:nvSpPr>
        <p:spPr bwMode="auto">
          <a:xfrm>
            <a:off x="4872046" y="2798924"/>
            <a:ext cx="800148" cy="338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zh-CN" altLang="en-US" sz="1600" dirty="0">
                <a:latin typeface="微软雅黑" panose="020B0503020204020204" pitchFamily="34" charset="-122"/>
              </a:rPr>
              <a:t>非数字</a:t>
            </a:r>
            <a:endParaRPr lang="zh-CN" altLang="en-GB" sz="1600" dirty="0">
              <a:latin typeface="微软雅黑" panose="020B0503020204020204" pitchFamily="34" charset="-122"/>
            </a:endParaRPr>
          </a:p>
        </p:txBody>
      </p:sp>
      <p:sp>
        <p:nvSpPr>
          <p:cNvPr id="79" name="Text Box 207"/>
          <p:cNvSpPr txBox="1">
            <a:spLocks noChangeArrowheads="1"/>
          </p:cNvSpPr>
          <p:nvPr/>
        </p:nvSpPr>
        <p:spPr bwMode="auto">
          <a:xfrm>
            <a:off x="6563210" y="2767140"/>
            <a:ext cx="265033" cy="338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en-US" altLang="zh-CN" sz="1600">
                <a:ea typeface="宋体" panose="02010600030101010101" pitchFamily="2" charset="-122"/>
              </a:rPr>
              <a:t>*</a:t>
            </a:r>
            <a:endParaRPr lang="en-GB" altLang="zh-CN" sz="1600">
              <a:ea typeface="宋体" panose="02010600030101010101" pitchFamily="2" charset="-122"/>
            </a:endParaRPr>
          </a:p>
        </p:txBody>
      </p:sp>
      <p:sp>
        <p:nvSpPr>
          <p:cNvPr id="80" name="Freeform 208"/>
          <p:cNvSpPr>
            <a:spLocks/>
          </p:cNvSpPr>
          <p:nvPr/>
        </p:nvSpPr>
        <p:spPr bwMode="auto">
          <a:xfrm>
            <a:off x="2761877" y="3131966"/>
            <a:ext cx="1344097" cy="438067"/>
          </a:xfrm>
          <a:custGeom>
            <a:avLst/>
            <a:gdLst>
              <a:gd name="T0" fmla="*/ 0 w 1043"/>
              <a:gd name="T1" fmla="*/ 0 h 453"/>
              <a:gd name="T2" fmla="*/ 0 w 1043"/>
              <a:gd name="T3" fmla="*/ 2 h 453"/>
              <a:gd name="T4" fmla="*/ 1425 w 1043"/>
              <a:gd name="T5" fmla="*/ 2 h 453"/>
              <a:gd name="T6" fmla="*/ 0 60000 65536"/>
              <a:gd name="T7" fmla="*/ 0 60000 65536"/>
              <a:gd name="T8" fmla="*/ 0 60000 65536"/>
              <a:gd name="T9" fmla="*/ 0 w 1043"/>
              <a:gd name="T10" fmla="*/ 0 h 453"/>
              <a:gd name="T11" fmla="*/ 1043 w 1043"/>
              <a:gd name="T12" fmla="*/ 453 h 453"/>
            </a:gdLst>
            <a:ahLst/>
            <a:cxnLst>
              <a:cxn ang="T6">
                <a:pos x="T0" y="T1"/>
              </a:cxn>
              <a:cxn ang="T7">
                <a:pos x="T2" y="T3"/>
              </a:cxn>
              <a:cxn ang="T8">
                <a:pos x="T4" y="T5"/>
              </a:cxn>
            </a:cxnLst>
            <a:rect l="T9" t="T10" r="T11" b="T12"/>
            <a:pathLst>
              <a:path w="1043" h="453">
                <a:moveTo>
                  <a:pt x="0" y="0"/>
                </a:moveTo>
                <a:lnTo>
                  <a:pt x="0" y="453"/>
                </a:lnTo>
                <a:lnTo>
                  <a:pt x="1043" y="453"/>
                </a:lnTo>
              </a:path>
            </a:pathLst>
          </a:custGeom>
          <a:noFill/>
          <a:ln w="1905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sz="1600"/>
          </a:p>
        </p:txBody>
      </p:sp>
      <p:sp>
        <p:nvSpPr>
          <p:cNvPr id="81" name="Text Box 209"/>
          <p:cNvSpPr txBox="1">
            <a:spLocks noChangeArrowheads="1"/>
          </p:cNvSpPr>
          <p:nvPr/>
        </p:nvSpPr>
        <p:spPr bwMode="auto">
          <a:xfrm>
            <a:off x="3220006" y="3236992"/>
            <a:ext cx="336971" cy="338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en-US" altLang="zh-CN" sz="1600">
                <a:latin typeface="微软雅黑" panose="020B0503020204020204" pitchFamily="34" charset="-122"/>
              </a:rPr>
              <a:t>=</a:t>
            </a:r>
            <a:endParaRPr lang="en-GB" altLang="zh-CN" sz="1600">
              <a:latin typeface="微软雅黑" panose="020B0503020204020204" pitchFamily="34" charset="-122"/>
            </a:endParaRPr>
          </a:p>
        </p:txBody>
      </p:sp>
      <p:sp>
        <p:nvSpPr>
          <p:cNvPr id="82" name="Oval 210"/>
          <p:cNvSpPr>
            <a:spLocks noChangeAspect="1" noChangeArrowheads="1"/>
          </p:cNvSpPr>
          <p:nvPr/>
        </p:nvSpPr>
        <p:spPr bwMode="auto">
          <a:xfrm>
            <a:off x="4117332" y="3822924"/>
            <a:ext cx="343281" cy="375881"/>
          </a:xfrm>
          <a:prstGeom prst="ellipse">
            <a:avLst/>
          </a:prstGeom>
          <a:noFill/>
          <a:ln w="635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lang="en-US" altLang="zh-CN" sz="1600">
                <a:ea typeface="宋体" panose="02010600030101010101" pitchFamily="2" charset="-122"/>
              </a:rPr>
              <a:t>6</a:t>
            </a:r>
            <a:endParaRPr lang="en-GB" altLang="zh-CN" sz="1600">
              <a:ea typeface="宋体" panose="02010600030101010101" pitchFamily="2" charset="-122"/>
            </a:endParaRPr>
          </a:p>
        </p:txBody>
      </p:sp>
      <p:sp>
        <p:nvSpPr>
          <p:cNvPr id="83" name="Freeform 211"/>
          <p:cNvSpPr>
            <a:spLocks/>
          </p:cNvSpPr>
          <p:nvPr/>
        </p:nvSpPr>
        <p:spPr bwMode="auto">
          <a:xfrm>
            <a:off x="2761877" y="3581089"/>
            <a:ext cx="1344097" cy="438067"/>
          </a:xfrm>
          <a:custGeom>
            <a:avLst/>
            <a:gdLst>
              <a:gd name="T0" fmla="*/ 0 w 1043"/>
              <a:gd name="T1" fmla="*/ 0 h 453"/>
              <a:gd name="T2" fmla="*/ 0 w 1043"/>
              <a:gd name="T3" fmla="*/ 2 h 453"/>
              <a:gd name="T4" fmla="*/ 1425 w 1043"/>
              <a:gd name="T5" fmla="*/ 2 h 453"/>
              <a:gd name="T6" fmla="*/ 0 60000 65536"/>
              <a:gd name="T7" fmla="*/ 0 60000 65536"/>
              <a:gd name="T8" fmla="*/ 0 60000 65536"/>
              <a:gd name="T9" fmla="*/ 0 w 1043"/>
              <a:gd name="T10" fmla="*/ 0 h 453"/>
              <a:gd name="T11" fmla="*/ 1043 w 1043"/>
              <a:gd name="T12" fmla="*/ 453 h 453"/>
            </a:gdLst>
            <a:ahLst/>
            <a:cxnLst>
              <a:cxn ang="T6">
                <a:pos x="T0" y="T1"/>
              </a:cxn>
              <a:cxn ang="T7">
                <a:pos x="T2" y="T3"/>
              </a:cxn>
              <a:cxn ang="T8">
                <a:pos x="T4" y="T5"/>
              </a:cxn>
            </a:cxnLst>
            <a:rect l="T9" t="T10" r="T11" b="T12"/>
            <a:pathLst>
              <a:path w="1043" h="453">
                <a:moveTo>
                  <a:pt x="0" y="0"/>
                </a:moveTo>
                <a:lnTo>
                  <a:pt x="0" y="453"/>
                </a:lnTo>
                <a:lnTo>
                  <a:pt x="1043" y="453"/>
                </a:lnTo>
              </a:path>
            </a:pathLst>
          </a:custGeom>
          <a:noFill/>
          <a:ln w="1905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sz="1600"/>
          </a:p>
        </p:txBody>
      </p:sp>
      <p:sp>
        <p:nvSpPr>
          <p:cNvPr id="84" name="Text Box 212"/>
          <p:cNvSpPr txBox="1">
            <a:spLocks noChangeArrowheads="1"/>
          </p:cNvSpPr>
          <p:nvPr/>
        </p:nvSpPr>
        <p:spPr bwMode="auto">
          <a:xfrm>
            <a:off x="3220006" y="3686114"/>
            <a:ext cx="336971" cy="338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en-US" altLang="zh-CN" sz="1600">
                <a:latin typeface="微软雅黑" panose="020B0503020204020204" pitchFamily="34" charset="-122"/>
              </a:rPr>
              <a:t>+</a:t>
            </a:r>
            <a:endParaRPr lang="en-GB" altLang="zh-CN" sz="1600">
              <a:latin typeface="微软雅黑" panose="020B0503020204020204" pitchFamily="34" charset="-122"/>
            </a:endParaRPr>
          </a:p>
        </p:txBody>
      </p:sp>
      <p:sp>
        <p:nvSpPr>
          <p:cNvPr id="85" name="Oval 213"/>
          <p:cNvSpPr>
            <a:spLocks noChangeAspect="1" noChangeArrowheads="1"/>
          </p:cNvSpPr>
          <p:nvPr/>
        </p:nvSpPr>
        <p:spPr bwMode="auto">
          <a:xfrm>
            <a:off x="4117332" y="4270665"/>
            <a:ext cx="343281" cy="375881"/>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lang="en-US" altLang="zh-CN" sz="1600">
                <a:ea typeface="宋体" panose="02010600030101010101" pitchFamily="2" charset="-122"/>
              </a:rPr>
              <a:t>7</a:t>
            </a:r>
            <a:endParaRPr lang="en-GB" altLang="zh-CN" sz="1600">
              <a:ea typeface="宋体" panose="02010600030101010101" pitchFamily="2" charset="-122"/>
            </a:endParaRPr>
          </a:p>
        </p:txBody>
      </p:sp>
      <p:sp>
        <p:nvSpPr>
          <p:cNvPr id="86" name="Freeform 214"/>
          <p:cNvSpPr>
            <a:spLocks/>
          </p:cNvSpPr>
          <p:nvPr/>
        </p:nvSpPr>
        <p:spPr bwMode="auto">
          <a:xfrm>
            <a:off x="2761877" y="4028829"/>
            <a:ext cx="1344097" cy="438067"/>
          </a:xfrm>
          <a:custGeom>
            <a:avLst/>
            <a:gdLst>
              <a:gd name="T0" fmla="*/ 0 w 1043"/>
              <a:gd name="T1" fmla="*/ 0 h 453"/>
              <a:gd name="T2" fmla="*/ 0 w 1043"/>
              <a:gd name="T3" fmla="*/ 2 h 453"/>
              <a:gd name="T4" fmla="*/ 1425 w 1043"/>
              <a:gd name="T5" fmla="*/ 2 h 453"/>
              <a:gd name="T6" fmla="*/ 0 60000 65536"/>
              <a:gd name="T7" fmla="*/ 0 60000 65536"/>
              <a:gd name="T8" fmla="*/ 0 60000 65536"/>
              <a:gd name="T9" fmla="*/ 0 w 1043"/>
              <a:gd name="T10" fmla="*/ 0 h 453"/>
              <a:gd name="T11" fmla="*/ 1043 w 1043"/>
              <a:gd name="T12" fmla="*/ 453 h 453"/>
            </a:gdLst>
            <a:ahLst/>
            <a:cxnLst>
              <a:cxn ang="T6">
                <a:pos x="T0" y="T1"/>
              </a:cxn>
              <a:cxn ang="T7">
                <a:pos x="T2" y="T3"/>
              </a:cxn>
              <a:cxn ang="T8">
                <a:pos x="T4" y="T5"/>
              </a:cxn>
            </a:cxnLst>
            <a:rect l="T9" t="T10" r="T11" b="T12"/>
            <a:pathLst>
              <a:path w="1043" h="453">
                <a:moveTo>
                  <a:pt x="0" y="0"/>
                </a:moveTo>
                <a:lnTo>
                  <a:pt x="0" y="453"/>
                </a:lnTo>
                <a:lnTo>
                  <a:pt x="1043" y="453"/>
                </a:lnTo>
              </a:path>
            </a:pathLst>
          </a:custGeom>
          <a:noFill/>
          <a:ln w="1905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sz="1600"/>
          </a:p>
        </p:txBody>
      </p:sp>
      <p:sp>
        <p:nvSpPr>
          <p:cNvPr id="87" name="Text Box 215"/>
          <p:cNvSpPr txBox="1">
            <a:spLocks noChangeArrowheads="1"/>
          </p:cNvSpPr>
          <p:nvPr/>
        </p:nvSpPr>
        <p:spPr bwMode="auto">
          <a:xfrm>
            <a:off x="3255343" y="4172549"/>
            <a:ext cx="277654" cy="338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en-US" altLang="zh-CN" sz="1600">
                <a:latin typeface="微软雅黑" panose="020B0503020204020204" pitchFamily="34" charset="-122"/>
              </a:rPr>
              <a:t>*</a:t>
            </a:r>
            <a:endParaRPr lang="en-GB" altLang="zh-CN" sz="1600">
              <a:latin typeface="微软雅黑" panose="020B0503020204020204" pitchFamily="34" charset="-122"/>
            </a:endParaRPr>
          </a:p>
        </p:txBody>
      </p:sp>
      <p:sp>
        <p:nvSpPr>
          <p:cNvPr id="88" name="Oval 216"/>
          <p:cNvSpPr>
            <a:spLocks noChangeAspect="1" noChangeArrowheads="1"/>
          </p:cNvSpPr>
          <p:nvPr/>
        </p:nvSpPr>
        <p:spPr bwMode="auto">
          <a:xfrm>
            <a:off x="6314583" y="4270665"/>
            <a:ext cx="343281" cy="375881"/>
          </a:xfrm>
          <a:prstGeom prst="ellipse">
            <a:avLst/>
          </a:prstGeom>
          <a:noFill/>
          <a:ln w="635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lang="en-US" altLang="zh-CN" sz="1600">
                <a:ea typeface="宋体" panose="02010600030101010101" pitchFamily="2" charset="-122"/>
              </a:rPr>
              <a:t>8</a:t>
            </a:r>
            <a:endParaRPr lang="en-GB" altLang="zh-CN" sz="1600">
              <a:ea typeface="宋体" panose="02010600030101010101" pitchFamily="2" charset="-122"/>
            </a:endParaRPr>
          </a:p>
        </p:txBody>
      </p:sp>
      <p:sp>
        <p:nvSpPr>
          <p:cNvPr id="89" name="Line 217"/>
          <p:cNvSpPr>
            <a:spLocks noChangeShapeType="1"/>
          </p:cNvSpPr>
          <p:nvPr/>
        </p:nvSpPr>
        <p:spPr bwMode="auto">
          <a:xfrm>
            <a:off x="4479544" y="4458605"/>
            <a:ext cx="1809798" cy="0"/>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sz="1600"/>
          </a:p>
        </p:txBody>
      </p:sp>
      <p:sp>
        <p:nvSpPr>
          <p:cNvPr id="90" name="Text Box 218"/>
          <p:cNvSpPr txBox="1">
            <a:spLocks noChangeArrowheads="1"/>
          </p:cNvSpPr>
          <p:nvPr/>
        </p:nvSpPr>
        <p:spPr bwMode="auto">
          <a:xfrm>
            <a:off x="5108051" y="4125563"/>
            <a:ext cx="483370" cy="338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zh-CN" altLang="en-US" sz="1600">
                <a:latin typeface="微软雅黑" panose="020B0503020204020204" pitchFamily="34" charset="-122"/>
              </a:rPr>
              <a:t>非*</a:t>
            </a:r>
            <a:endParaRPr lang="zh-CN" altLang="en-GB" sz="1600">
              <a:latin typeface="微软雅黑" panose="020B0503020204020204" pitchFamily="34" charset="-122"/>
            </a:endParaRPr>
          </a:p>
        </p:txBody>
      </p:sp>
      <p:sp>
        <p:nvSpPr>
          <p:cNvPr id="91" name="Text Box 219"/>
          <p:cNvSpPr txBox="1">
            <a:spLocks noChangeArrowheads="1"/>
          </p:cNvSpPr>
          <p:nvPr/>
        </p:nvSpPr>
        <p:spPr bwMode="auto">
          <a:xfrm>
            <a:off x="6563210" y="4093779"/>
            <a:ext cx="265033" cy="338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en-US" altLang="zh-CN" sz="1600">
                <a:ea typeface="宋体" panose="02010600030101010101" pitchFamily="2" charset="-122"/>
              </a:rPr>
              <a:t>*</a:t>
            </a:r>
            <a:endParaRPr lang="en-GB" altLang="zh-CN" sz="1600">
              <a:ea typeface="宋体" panose="02010600030101010101" pitchFamily="2" charset="-122"/>
            </a:endParaRPr>
          </a:p>
        </p:txBody>
      </p:sp>
      <p:sp>
        <p:nvSpPr>
          <p:cNvPr id="92" name="Oval 220"/>
          <p:cNvSpPr>
            <a:spLocks noChangeAspect="1" noChangeArrowheads="1"/>
          </p:cNvSpPr>
          <p:nvPr/>
        </p:nvSpPr>
        <p:spPr bwMode="auto">
          <a:xfrm>
            <a:off x="6319632" y="4733606"/>
            <a:ext cx="343281" cy="375881"/>
          </a:xfrm>
          <a:prstGeom prst="ellipse">
            <a:avLst/>
          </a:prstGeom>
          <a:noFill/>
          <a:ln w="635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lang="en-US" altLang="zh-CN" sz="1600">
                <a:ea typeface="宋体" panose="02010600030101010101" pitchFamily="2" charset="-122"/>
              </a:rPr>
              <a:t>9</a:t>
            </a:r>
            <a:endParaRPr lang="en-GB" altLang="zh-CN" sz="1600">
              <a:ea typeface="宋体" panose="02010600030101010101" pitchFamily="2" charset="-122"/>
            </a:endParaRPr>
          </a:p>
        </p:txBody>
      </p:sp>
      <p:sp>
        <p:nvSpPr>
          <p:cNvPr id="93" name="Freeform 221"/>
          <p:cNvSpPr>
            <a:spLocks/>
          </p:cNvSpPr>
          <p:nvPr/>
        </p:nvSpPr>
        <p:spPr bwMode="auto">
          <a:xfrm>
            <a:off x="4297807" y="4635490"/>
            <a:ext cx="2012990" cy="230978"/>
          </a:xfrm>
          <a:custGeom>
            <a:avLst/>
            <a:gdLst>
              <a:gd name="T0" fmla="*/ 0 w 1043"/>
              <a:gd name="T1" fmla="*/ 0 h 453"/>
              <a:gd name="T2" fmla="*/ 0 w 1043"/>
              <a:gd name="T3" fmla="*/ 0 h 453"/>
              <a:gd name="T4" fmla="*/ 610166 w 1043"/>
              <a:gd name="T5" fmla="*/ 0 h 453"/>
              <a:gd name="T6" fmla="*/ 0 60000 65536"/>
              <a:gd name="T7" fmla="*/ 0 60000 65536"/>
              <a:gd name="T8" fmla="*/ 0 60000 65536"/>
              <a:gd name="T9" fmla="*/ 0 w 1043"/>
              <a:gd name="T10" fmla="*/ 0 h 453"/>
              <a:gd name="T11" fmla="*/ 1043 w 1043"/>
              <a:gd name="T12" fmla="*/ 453 h 453"/>
            </a:gdLst>
            <a:ahLst/>
            <a:cxnLst>
              <a:cxn ang="T6">
                <a:pos x="T0" y="T1"/>
              </a:cxn>
              <a:cxn ang="T7">
                <a:pos x="T2" y="T3"/>
              </a:cxn>
              <a:cxn ang="T8">
                <a:pos x="T4" y="T5"/>
              </a:cxn>
            </a:cxnLst>
            <a:rect l="T9" t="T10" r="T11" b="T12"/>
            <a:pathLst>
              <a:path w="1043" h="453">
                <a:moveTo>
                  <a:pt x="0" y="0"/>
                </a:moveTo>
                <a:lnTo>
                  <a:pt x="0" y="453"/>
                </a:lnTo>
                <a:lnTo>
                  <a:pt x="1043" y="453"/>
                </a:lnTo>
              </a:path>
            </a:pathLst>
          </a:custGeom>
          <a:noFill/>
          <a:ln w="1905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sz="1600"/>
          </a:p>
        </p:txBody>
      </p:sp>
      <p:sp>
        <p:nvSpPr>
          <p:cNvPr id="94" name="Text Box 222"/>
          <p:cNvSpPr txBox="1">
            <a:spLocks noChangeArrowheads="1"/>
          </p:cNvSpPr>
          <p:nvPr/>
        </p:nvSpPr>
        <p:spPr bwMode="auto">
          <a:xfrm>
            <a:off x="5151079" y="4648200"/>
            <a:ext cx="277654" cy="338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en-US" altLang="zh-CN" sz="1600" dirty="0">
                <a:latin typeface="微软雅黑" panose="020B0503020204020204" pitchFamily="34" charset="-122"/>
              </a:rPr>
              <a:t>*</a:t>
            </a:r>
            <a:endParaRPr lang="en-GB" altLang="zh-CN" sz="1600" dirty="0">
              <a:latin typeface="微软雅黑" panose="020B0503020204020204" pitchFamily="34" charset="-122"/>
            </a:endParaRPr>
          </a:p>
        </p:txBody>
      </p:sp>
      <p:sp>
        <p:nvSpPr>
          <p:cNvPr id="95" name="Oval 223"/>
          <p:cNvSpPr>
            <a:spLocks noChangeAspect="1" noChangeArrowheads="1"/>
          </p:cNvSpPr>
          <p:nvPr/>
        </p:nvSpPr>
        <p:spPr bwMode="auto">
          <a:xfrm>
            <a:off x="4117332" y="5012753"/>
            <a:ext cx="343281" cy="375881"/>
          </a:xfrm>
          <a:prstGeom prst="ellipse">
            <a:avLst/>
          </a:prstGeom>
          <a:noFill/>
          <a:ln w="635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lang="en-US" altLang="zh-CN" sz="1600">
                <a:ea typeface="宋体" panose="02010600030101010101" pitchFamily="2" charset="-122"/>
              </a:rPr>
              <a:t>10</a:t>
            </a:r>
            <a:endParaRPr lang="en-GB" altLang="zh-CN" sz="1600">
              <a:ea typeface="宋体" panose="02010600030101010101" pitchFamily="2" charset="-122"/>
            </a:endParaRPr>
          </a:p>
        </p:txBody>
      </p:sp>
      <p:sp>
        <p:nvSpPr>
          <p:cNvPr id="96" name="Freeform 224"/>
          <p:cNvSpPr>
            <a:spLocks/>
          </p:cNvSpPr>
          <p:nvPr/>
        </p:nvSpPr>
        <p:spPr bwMode="auto">
          <a:xfrm>
            <a:off x="2761877" y="4448932"/>
            <a:ext cx="1344097" cy="760054"/>
          </a:xfrm>
          <a:custGeom>
            <a:avLst/>
            <a:gdLst>
              <a:gd name="T0" fmla="*/ 0 w 1043"/>
              <a:gd name="T1" fmla="*/ 0 h 453"/>
              <a:gd name="T2" fmla="*/ 0 w 1043"/>
              <a:gd name="T3" fmla="*/ 8328 h 453"/>
              <a:gd name="T4" fmla="*/ 1425 w 1043"/>
              <a:gd name="T5" fmla="*/ 8328 h 453"/>
              <a:gd name="T6" fmla="*/ 0 60000 65536"/>
              <a:gd name="T7" fmla="*/ 0 60000 65536"/>
              <a:gd name="T8" fmla="*/ 0 60000 65536"/>
              <a:gd name="T9" fmla="*/ 0 w 1043"/>
              <a:gd name="T10" fmla="*/ 0 h 453"/>
              <a:gd name="T11" fmla="*/ 1043 w 1043"/>
              <a:gd name="T12" fmla="*/ 453 h 453"/>
            </a:gdLst>
            <a:ahLst/>
            <a:cxnLst>
              <a:cxn ang="T6">
                <a:pos x="T0" y="T1"/>
              </a:cxn>
              <a:cxn ang="T7">
                <a:pos x="T2" y="T3"/>
              </a:cxn>
              <a:cxn ang="T8">
                <a:pos x="T4" y="T5"/>
              </a:cxn>
            </a:cxnLst>
            <a:rect l="T9" t="T10" r="T11" b="T12"/>
            <a:pathLst>
              <a:path w="1043" h="453">
                <a:moveTo>
                  <a:pt x="0" y="0"/>
                </a:moveTo>
                <a:lnTo>
                  <a:pt x="0" y="453"/>
                </a:lnTo>
                <a:lnTo>
                  <a:pt x="1043" y="453"/>
                </a:lnTo>
              </a:path>
            </a:pathLst>
          </a:custGeom>
          <a:noFill/>
          <a:ln w="1905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sz="1600"/>
          </a:p>
        </p:txBody>
      </p:sp>
      <p:sp>
        <p:nvSpPr>
          <p:cNvPr id="97" name="Text Box 225"/>
          <p:cNvSpPr txBox="1">
            <a:spLocks noChangeArrowheads="1"/>
          </p:cNvSpPr>
          <p:nvPr/>
        </p:nvSpPr>
        <p:spPr bwMode="auto">
          <a:xfrm>
            <a:off x="3273012" y="4810994"/>
            <a:ext cx="234744" cy="338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en-US" altLang="zh-CN" sz="1600">
                <a:latin typeface="微软雅黑" panose="020B0503020204020204" pitchFamily="34" charset="-122"/>
              </a:rPr>
              <a:t>,</a:t>
            </a:r>
            <a:endParaRPr lang="en-GB" altLang="zh-CN" sz="1600">
              <a:latin typeface="微软雅黑" panose="020B0503020204020204" pitchFamily="34" charset="-122"/>
            </a:endParaRPr>
          </a:p>
        </p:txBody>
      </p:sp>
      <p:sp>
        <p:nvSpPr>
          <p:cNvPr id="98" name="Oval 226"/>
          <p:cNvSpPr>
            <a:spLocks noChangeAspect="1" noChangeArrowheads="1"/>
          </p:cNvSpPr>
          <p:nvPr/>
        </p:nvSpPr>
        <p:spPr bwMode="auto">
          <a:xfrm>
            <a:off x="4117332" y="5452202"/>
            <a:ext cx="343281" cy="375881"/>
          </a:xfrm>
          <a:prstGeom prst="ellipse">
            <a:avLst/>
          </a:prstGeom>
          <a:noFill/>
          <a:ln w="635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lang="en-US" altLang="zh-CN" sz="1600">
                <a:ea typeface="宋体" panose="02010600030101010101" pitchFamily="2" charset="-122"/>
              </a:rPr>
              <a:t>11</a:t>
            </a:r>
            <a:endParaRPr lang="en-GB" altLang="zh-CN" sz="1600">
              <a:ea typeface="宋体" panose="02010600030101010101" pitchFamily="2" charset="-122"/>
            </a:endParaRPr>
          </a:p>
        </p:txBody>
      </p:sp>
      <p:sp>
        <p:nvSpPr>
          <p:cNvPr id="99" name="Freeform 227"/>
          <p:cNvSpPr>
            <a:spLocks/>
          </p:cNvSpPr>
          <p:nvPr/>
        </p:nvSpPr>
        <p:spPr bwMode="auto">
          <a:xfrm>
            <a:off x="2761877" y="5210367"/>
            <a:ext cx="1344097" cy="438067"/>
          </a:xfrm>
          <a:custGeom>
            <a:avLst/>
            <a:gdLst>
              <a:gd name="T0" fmla="*/ 0 w 1043"/>
              <a:gd name="T1" fmla="*/ 0 h 453"/>
              <a:gd name="T2" fmla="*/ 0 w 1043"/>
              <a:gd name="T3" fmla="*/ 2 h 453"/>
              <a:gd name="T4" fmla="*/ 1425 w 1043"/>
              <a:gd name="T5" fmla="*/ 2 h 453"/>
              <a:gd name="T6" fmla="*/ 0 60000 65536"/>
              <a:gd name="T7" fmla="*/ 0 60000 65536"/>
              <a:gd name="T8" fmla="*/ 0 60000 65536"/>
              <a:gd name="T9" fmla="*/ 0 w 1043"/>
              <a:gd name="T10" fmla="*/ 0 h 453"/>
              <a:gd name="T11" fmla="*/ 1043 w 1043"/>
              <a:gd name="T12" fmla="*/ 453 h 453"/>
            </a:gdLst>
            <a:ahLst/>
            <a:cxnLst>
              <a:cxn ang="T6">
                <a:pos x="T0" y="T1"/>
              </a:cxn>
              <a:cxn ang="T7">
                <a:pos x="T2" y="T3"/>
              </a:cxn>
              <a:cxn ang="T8">
                <a:pos x="T4" y="T5"/>
              </a:cxn>
            </a:cxnLst>
            <a:rect l="T9" t="T10" r="T11" b="T12"/>
            <a:pathLst>
              <a:path w="1043" h="453">
                <a:moveTo>
                  <a:pt x="0" y="0"/>
                </a:moveTo>
                <a:lnTo>
                  <a:pt x="0" y="453"/>
                </a:lnTo>
                <a:lnTo>
                  <a:pt x="1043" y="453"/>
                </a:lnTo>
              </a:path>
            </a:pathLst>
          </a:custGeom>
          <a:noFill/>
          <a:ln w="1905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sz="1600"/>
          </a:p>
        </p:txBody>
      </p:sp>
      <p:sp>
        <p:nvSpPr>
          <p:cNvPr id="100" name="Text Box 228"/>
          <p:cNvSpPr txBox="1">
            <a:spLocks noChangeArrowheads="1"/>
          </p:cNvSpPr>
          <p:nvPr/>
        </p:nvSpPr>
        <p:spPr bwMode="auto">
          <a:xfrm>
            <a:off x="3255343" y="5354086"/>
            <a:ext cx="253675" cy="338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en-US" altLang="zh-CN" sz="1600">
                <a:latin typeface="微软雅黑" panose="020B0503020204020204" pitchFamily="34" charset="-122"/>
              </a:rPr>
              <a:t>(</a:t>
            </a:r>
            <a:endParaRPr lang="en-GB" altLang="zh-CN" sz="1600">
              <a:latin typeface="微软雅黑" panose="020B0503020204020204" pitchFamily="34" charset="-122"/>
            </a:endParaRPr>
          </a:p>
        </p:txBody>
      </p:sp>
      <p:sp>
        <p:nvSpPr>
          <p:cNvPr id="101" name="Oval 229"/>
          <p:cNvSpPr>
            <a:spLocks noChangeAspect="1" noChangeArrowheads="1"/>
          </p:cNvSpPr>
          <p:nvPr/>
        </p:nvSpPr>
        <p:spPr bwMode="auto">
          <a:xfrm>
            <a:off x="4117332" y="5890270"/>
            <a:ext cx="343281" cy="375881"/>
          </a:xfrm>
          <a:prstGeom prst="ellipse">
            <a:avLst/>
          </a:prstGeom>
          <a:noFill/>
          <a:ln w="635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lang="en-US" altLang="zh-CN" sz="1600">
                <a:ea typeface="宋体" panose="02010600030101010101" pitchFamily="2" charset="-122"/>
              </a:rPr>
              <a:t>12</a:t>
            </a:r>
            <a:endParaRPr lang="en-GB" altLang="zh-CN" sz="1600">
              <a:ea typeface="宋体" panose="02010600030101010101" pitchFamily="2" charset="-122"/>
            </a:endParaRPr>
          </a:p>
        </p:txBody>
      </p:sp>
      <p:sp>
        <p:nvSpPr>
          <p:cNvPr id="102" name="Freeform 230"/>
          <p:cNvSpPr>
            <a:spLocks/>
          </p:cNvSpPr>
          <p:nvPr/>
        </p:nvSpPr>
        <p:spPr bwMode="auto">
          <a:xfrm>
            <a:off x="2761877" y="5648434"/>
            <a:ext cx="1344097" cy="438067"/>
          </a:xfrm>
          <a:custGeom>
            <a:avLst/>
            <a:gdLst>
              <a:gd name="T0" fmla="*/ 0 w 1043"/>
              <a:gd name="T1" fmla="*/ 0 h 453"/>
              <a:gd name="T2" fmla="*/ 0 w 1043"/>
              <a:gd name="T3" fmla="*/ 2 h 453"/>
              <a:gd name="T4" fmla="*/ 1425 w 1043"/>
              <a:gd name="T5" fmla="*/ 2 h 453"/>
              <a:gd name="T6" fmla="*/ 0 60000 65536"/>
              <a:gd name="T7" fmla="*/ 0 60000 65536"/>
              <a:gd name="T8" fmla="*/ 0 60000 65536"/>
              <a:gd name="T9" fmla="*/ 0 w 1043"/>
              <a:gd name="T10" fmla="*/ 0 h 453"/>
              <a:gd name="T11" fmla="*/ 1043 w 1043"/>
              <a:gd name="T12" fmla="*/ 453 h 453"/>
            </a:gdLst>
            <a:ahLst/>
            <a:cxnLst>
              <a:cxn ang="T6">
                <a:pos x="T0" y="T1"/>
              </a:cxn>
              <a:cxn ang="T7">
                <a:pos x="T2" y="T3"/>
              </a:cxn>
              <a:cxn ang="T8">
                <a:pos x="T4" y="T5"/>
              </a:cxn>
            </a:cxnLst>
            <a:rect l="T9" t="T10" r="T11" b="T12"/>
            <a:pathLst>
              <a:path w="1043" h="453">
                <a:moveTo>
                  <a:pt x="0" y="0"/>
                </a:moveTo>
                <a:lnTo>
                  <a:pt x="0" y="453"/>
                </a:lnTo>
                <a:lnTo>
                  <a:pt x="1043" y="453"/>
                </a:lnTo>
              </a:path>
            </a:pathLst>
          </a:custGeom>
          <a:noFill/>
          <a:ln w="1905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sz="1600"/>
          </a:p>
        </p:txBody>
      </p:sp>
      <p:sp>
        <p:nvSpPr>
          <p:cNvPr id="103" name="Text Box 231"/>
          <p:cNvSpPr txBox="1">
            <a:spLocks noChangeArrowheads="1"/>
          </p:cNvSpPr>
          <p:nvPr/>
        </p:nvSpPr>
        <p:spPr bwMode="auto">
          <a:xfrm>
            <a:off x="3255343" y="5792154"/>
            <a:ext cx="253675" cy="338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en-US" altLang="zh-CN" sz="1600">
                <a:latin typeface="微软雅黑" panose="020B0503020204020204" pitchFamily="34" charset="-122"/>
              </a:rPr>
              <a:t>)</a:t>
            </a:r>
            <a:endParaRPr lang="en-GB" altLang="zh-CN" sz="1600">
              <a:latin typeface="微软雅黑" panose="020B0503020204020204" pitchFamily="34" charset="-122"/>
            </a:endParaRPr>
          </a:p>
        </p:txBody>
      </p:sp>
      <p:sp>
        <p:nvSpPr>
          <p:cNvPr id="104" name="Oval 232"/>
          <p:cNvSpPr>
            <a:spLocks noChangeAspect="1" noChangeArrowheads="1"/>
          </p:cNvSpPr>
          <p:nvPr/>
        </p:nvSpPr>
        <p:spPr bwMode="auto">
          <a:xfrm>
            <a:off x="4117332" y="6329719"/>
            <a:ext cx="343281" cy="375881"/>
          </a:xfrm>
          <a:prstGeom prst="ellipse">
            <a:avLst/>
          </a:prstGeom>
          <a:noFill/>
          <a:ln w="635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lang="en-US" altLang="zh-CN" sz="1600">
                <a:ea typeface="宋体" panose="02010600030101010101" pitchFamily="2" charset="-122"/>
              </a:rPr>
              <a:t>13</a:t>
            </a:r>
            <a:endParaRPr lang="en-GB" altLang="zh-CN" sz="1600">
              <a:ea typeface="宋体" panose="02010600030101010101" pitchFamily="2" charset="-122"/>
            </a:endParaRPr>
          </a:p>
        </p:txBody>
      </p:sp>
      <p:sp>
        <p:nvSpPr>
          <p:cNvPr id="105" name="Freeform 233"/>
          <p:cNvSpPr>
            <a:spLocks/>
          </p:cNvSpPr>
          <p:nvPr/>
        </p:nvSpPr>
        <p:spPr bwMode="auto">
          <a:xfrm>
            <a:off x="2761877" y="6087884"/>
            <a:ext cx="1344097" cy="438067"/>
          </a:xfrm>
          <a:custGeom>
            <a:avLst/>
            <a:gdLst>
              <a:gd name="T0" fmla="*/ 0 w 1043"/>
              <a:gd name="T1" fmla="*/ 0 h 453"/>
              <a:gd name="T2" fmla="*/ 0 w 1043"/>
              <a:gd name="T3" fmla="*/ 2 h 453"/>
              <a:gd name="T4" fmla="*/ 1425 w 1043"/>
              <a:gd name="T5" fmla="*/ 2 h 453"/>
              <a:gd name="T6" fmla="*/ 0 60000 65536"/>
              <a:gd name="T7" fmla="*/ 0 60000 65536"/>
              <a:gd name="T8" fmla="*/ 0 60000 65536"/>
              <a:gd name="T9" fmla="*/ 0 w 1043"/>
              <a:gd name="T10" fmla="*/ 0 h 453"/>
              <a:gd name="T11" fmla="*/ 1043 w 1043"/>
              <a:gd name="T12" fmla="*/ 453 h 453"/>
            </a:gdLst>
            <a:ahLst/>
            <a:cxnLst>
              <a:cxn ang="T6">
                <a:pos x="T0" y="T1"/>
              </a:cxn>
              <a:cxn ang="T7">
                <a:pos x="T2" y="T3"/>
              </a:cxn>
              <a:cxn ang="T8">
                <a:pos x="T4" y="T5"/>
              </a:cxn>
            </a:cxnLst>
            <a:rect l="T9" t="T10" r="T11" b="T12"/>
            <a:pathLst>
              <a:path w="1043" h="453">
                <a:moveTo>
                  <a:pt x="0" y="0"/>
                </a:moveTo>
                <a:lnTo>
                  <a:pt x="0" y="453"/>
                </a:lnTo>
                <a:lnTo>
                  <a:pt x="1043" y="453"/>
                </a:lnTo>
              </a:path>
            </a:pathLst>
          </a:custGeom>
          <a:noFill/>
          <a:ln w="1905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sz="1600"/>
          </a:p>
        </p:txBody>
      </p:sp>
      <p:sp>
        <p:nvSpPr>
          <p:cNvPr id="106" name="Text Box 234"/>
          <p:cNvSpPr txBox="1">
            <a:spLocks noChangeArrowheads="1"/>
          </p:cNvSpPr>
          <p:nvPr/>
        </p:nvSpPr>
        <p:spPr bwMode="auto">
          <a:xfrm>
            <a:off x="3149330" y="6231603"/>
            <a:ext cx="594432" cy="338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zh-CN" altLang="en-US" sz="1600">
                <a:latin typeface="微软雅黑" panose="020B0503020204020204" pitchFamily="34" charset="-122"/>
              </a:rPr>
              <a:t>其它</a:t>
            </a:r>
            <a:endParaRPr lang="zh-CN" altLang="en-GB" sz="1600">
              <a:latin typeface="微软雅黑" panose="020B0503020204020204" pitchFamily="34" charset="-122"/>
            </a:endParaRPr>
          </a:p>
        </p:txBody>
      </p:sp>
      <p:sp>
        <p:nvSpPr>
          <p:cNvPr id="107" name="Text Box 206"/>
          <p:cNvSpPr txBox="1">
            <a:spLocks noChangeArrowheads="1"/>
          </p:cNvSpPr>
          <p:nvPr/>
        </p:nvSpPr>
        <p:spPr bwMode="auto">
          <a:xfrm>
            <a:off x="6497847" y="6027305"/>
            <a:ext cx="161614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zh-CN" altLang="en-US" sz="1600" dirty="0" smtClean="0">
                <a:latin typeface="微软雅黑" panose="020B0503020204020204" pitchFamily="34" charset="-122"/>
              </a:rPr>
              <a:t>多读了一个字符</a:t>
            </a:r>
            <a:endParaRPr lang="zh-CN" altLang="en-GB" sz="1600" dirty="0">
              <a:latin typeface="微软雅黑" panose="020B0503020204020204" pitchFamily="34" charset="-122"/>
            </a:endParaRPr>
          </a:p>
        </p:txBody>
      </p:sp>
      <p:sp>
        <p:nvSpPr>
          <p:cNvPr id="108" name="Oval 195"/>
          <p:cNvSpPr>
            <a:spLocks noChangeAspect="1" noChangeArrowheads="1"/>
          </p:cNvSpPr>
          <p:nvPr/>
        </p:nvSpPr>
        <p:spPr bwMode="auto">
          <a:xfrm>
            <a:off x="6031881" y="5989978"/>
            <a:ext cx="343281" cy="375881"/>
          </a:xfrm>
          <a:prstGeom prst="ellipse">
            <a:avLst/>
          </a:prstGeom>
          <a:noFill/>
          <a:ln w="635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lang="en-US" altLang="zh-CN" sz="1600" dirty="0" smtClean="0">
                <a:solidFill>
                  <a:srgbClr val="C00000"/>
                </a:solidFill>
                <a:ea typeface="宋体" panose="02010600030101010101" pitchFamily="2" charset="-122"/>
              </a:rPr>
              <a:t> </a:t>
            </a:r>
            <a:endParaRPr lang="en-GB" altLang="zh-CN" sz="1600" dirty="0">
              <a:solidFill>
                <a:srgbClr val="C00000"/>
              </a:solidFill>
              <a:ea typeface="宋体" panose="02010600030101010101" pitchFamily="2" charset="-122"/>
            </a:endParaRPr>
          </a:p>
        </p:txBody>
      </p:sp>
      <p:sp>
        <p:nvSpPr>
          <p:cNvPr id="109" name="Text Box 198"/>
          <p:cNvSpPr txBox="1">
            <a:spLocks noChangeArrowheads="1"/>
          </p:cNvSpPr>
          <p:nvPr/>
        </p:nvSpPr>
        <p:spPr bwMode="auto">
          <a:xfrm>
            <a:off x="6280507" y="5813092"/>
            <a:ext cx="265033" cy="338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en-US" altLang="zh-CN" sz="1600" dirty="0">
                <a:solidFill>
                  <a:srgbClr val="C00000"/>
                </a:solidFill>
                <a:ea typeface="宋体" panose="02010600030101010101" pitchFamily="2" charset="-122"/>
              </a:rPr>
              <a:t>*</a:t>
            </a:r>
            <a:endParaRPr lang="en-GB" altLang="zh-CN" sz="1600" dirty="0">
              <a:solidFill>
                <a:srgbClr val="C00000"/>
              </a:solidFill>
              <a:ea typeface="宋体" panose="02010600030101010101" pitchFamily="2" charset="-122"/>
            </a:endParaRPr>
          </a:p>
        </p:txBody>
      </p:sp>
      <p:sp>
        <p:nvSpPr>
          <p:cNvPr id="2" name="灯片编号占位符 1"/>
          <p:cNvSpPr>
            <a:spLocks noGrp="1"/>
          </p:cNvSpPr>
          <p:nvPr>
            <p:ph type="sldNum" sz="quarter" idx="12"/>
          </p:nvPr>
        </p:nvSpPr>
        <p:spPr/>
        <p:txBody>
          <a:bodyPr/>
          <a:lstStyle/>
          <a:p>
            <a:fld id="{58B9003D-8F33-4A1C-B97F-3F3C18EC6CAD}" type="slidenum">
              <a:rPr lang="en-US" altLang="zh-CN" smtClean="0"/>
              <a:pPr/>
              <a:t>13</a:t>
            </a:fld>
            <a:endParaRPr lang="en-US" altLang="zh-CN" dirty="0"/>
          </a:p>
        </p:txBody>
      </p:sp>
    </p:spTree>
    <p:extLst>
      <p:ext uri="{BB962C8B-B14F-4D97-AF65-F5344CB8AC3E}">
        <p14:creationId xmlns:p14="http://schemas.microsoft.com/office/powerpoint/2010/main" val="28581919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4" name="Rectangle 14"/>
          <p:cNvSpPr>
            <a:spLocks noGrp="1" noChangeArrowheads="1"/>
          </p:cNvSpPr>
          <p:nvPr>
            <p:ph type="title"/>
          </p:nvPr>
        </p:nvSpPr>
        <p:spPr/>
        <p:txBody>
          <a:bodyPr/>
          <a:lstStyle/>
          <a:p>
            <a:pPr eaLnBrk="1" hangingPunct="1"/>
            <a:r>
              <a:rPr lang="en-GB" altLang="zh-CN" smtClean="0"/>
              <a:t>状态转换图的实现</a:t>
            </a:r>
          </a:p>
        </p:txBody>
      </p:sp>
      <p:sp>
        <p:nvSpPr>
          <p:cNvPr id="26627" name="Rectangle 3"/>
          <p:cNvSpPr>
            <a:spLocks noGrp="1" noChangeArrowheads="1"/>
          </p:cNvSpPr>
          <p:nvPr>
            <p:ph idx="1"/>
          </p:nvPr>
        </p:nvSpPr>
        <p:spPr/>
        <p:txBody>
          <a:bodyPr/>
          <a:lstStyle/>
          <a:p>
            <a:pPr eaLnBrk="1" hangingPunct="1">
              <a:lnSpc>
                <a:spcPct val="90000"/>
              </a:lnSpc>
            </a:pPr>
            <a:r>
              <a:rPr lang="zh-CN" altLang="en-US" noProof="1" smtClean="0">
                <a:solidFill>
                  <a:schemeClr val="tx1"/>
                </a:solidFill>
                <a:latin typeface="微软雅黑" panose="020B0503020204020204" pitchFamily="34" charset="-122"/>
              </a:rPr>
              <a:t>不含回路的分叉结</a:t>
            </a:r>
            <a:r>
              <a:rPr lang="zh-CN" altLang="en-US" dirty="0" smtClean="0">
                <a:solidFill>
                  <a:schemeClr val="tx1"/>
                </a:solidFill>
                <a:latin typeface="微软雅黑" panose="020B0503020204020204" pitchFamily="34" charset="-122"/>
              </a:rPr>
              <a:t>点</a:t>
            </a:r>
            <a:r>
              <a:rPr lang="zh-CN" altLang="en-US" noProof="1" smtClean="0">
                <a:solidFill>
                  <a:schemeClr val="tx1"/>
                </a:solidFill>
                <a:latin typeface="微软雅黑" panose="020B0503020204020204" pitchFamily="34" charset="-122"/>
              </a:rPr>
              <a:t> </a:t>
            </a:r>
            <a:endParaRPr lang="en-US" altLang="zh-CN" noProof="1" smtClean="0">
              <a:solidFill>
                <a:schemeClr val="tx1"/>
              </a:solidFill>
              <a:latin typeface="微软雅黑" panose="020B0503020204020204" pitchFamily="34" charset="-122"/>
            </a:endParaRPr>
          </a:p>
          <a:p>
            <a:pPr lvl="1">
              <a:lnSpc>
                <a:spcPct val="90000"/>
              </a:lnSpc>
            </a:pPr>
            <a:r>
              <a:rPr lang="zh-CN" altLang="en-US" noProof="1" smtClean="0">
                <a:latin typeface="微软雅黑" panose="020B0503020204020204" pitchFamily="34" charset="-122"/>
              </a:rPr>
              <a:t>可用一个</a:t>
            </a:r>
            <a:r>
              <a:rPr lang="en-US" altLang="zh-CN" noProof="1" smtClean="0">
                <a:solidFill>
                  <a:schemeClr val="accent2"/>
                </a:solidFill>
                <a:latin typeface="微软雅黑" panose="020B0503020204020204" pitchFamily="34" charset="-122"/>
              </a:rPr>
              <a:t>CASE</a:t>
            </a:r>
            <a:r>
              <a:rPr lang="zh-CN" altLang="en-US" noProof="1" smtClean="0">
                <a:latin typeface="微软雅黑" panose="020B0503020204020204" pitchFamily="34" charset="-122"/>
              </a:rPr>
              <a:t>语句或一组</a:t>
            </a:r>
            <a:r>
              <a:rPr lang="en-US" altLang="zh-CN" noProof="1" smtClean="0">
                <a:solidFill>
                  <a:schemeClr val="accent2"/>
                </a:solidFill>
                <a:latin typeface="微软雅黑" panose="020B0503020204020204" pitchFamily="34" charset="-122"/>
              </a:rPr>
              <a:t>IF-THEN-ELSE</a:t>
            </a:r>
            <a:r>
              <a:rPr lang="zh-CN" altLang="en-US" noProof="1" smtClean="0">
                <a:latin typeface="微软雅黑" panose="020B0503020204020204" pitchFamily="34" charset="-122"/>
              </a:rPr>
              <a:t>语句实现</a:t>
            </a:r>
          </a:p>
        </p:txBody>
      </p:sp>
      <p:sp>
        <p:nvSpPr>
          <p:cNvPr id="17" name="Rectangle 2"/>
          <p:cNvSpPr>
            <a:spLocks noChangeArrowheads="1"/>
          </p:cNvSpPr>
          <p:nvPr/>
        </p:nvSpPr>
        <p:spPr bwMode="auto">
          <a:xfrm>
            <a:off x="3853135" y="3255629"/>
            <a:ext cx="4474389" cy="2592505"/>
          </a:xfrm>
          <a:prstGeom prst="rect">
            <a:avLst/>
          </a:prstGeom>
          <a:ln>
            <a:headEnd/>
            <a:tailEnd type="none" w="lg" len="lg"/>
          </a:ln>
        </p:spPr>
        <p:style>
          <a:lnRef idx="2">
            <a:schemeClr val="accent1"/>
          </a:lnRef>
          <a:fillRef idx="1">
            <a:schemeClr val="lt1"/>
          </a:fillRef>
          <a:effectRef idx="0">
            <a:schemeClr val="accent1"/>
          </a:effectRef>
          <a:fontRef idx="minor">
            <a:schemeClr val="dk1"/>
          </a:fontRef>
        </p:style>
        <p:txBody>
          <a:bodyPr wrap="square" lIns="0" rIns="0" anchor="ctr">
            <a:spAutoFit/>
          </a:bodyPr>
          <a:lstStyle>
            <a:lvl1pPr indent="26987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lnSpc>
                <a:spcPct val="90000"/>
              </a:lnSpc>
              <a:spcBef>
                <a:spcPct val="0"/>
              </a:spcBef>
              <a:buClrTx/>
              <a:buSzTx/>
              <a:buFontTx/>
              <a:buNone/>
            </a:pPr>
            <a:r>
              <a:rPr kumimoji="1" lang="en-US" altLang="zh-CN" sz="2000" b="1" dirty="0" err="1">
                <a:solidFill>
                  <a:srgbClr val="CC0000"/>
                </a:solidFill>
                <a:latin typeface="Courier New" panose="02070309020205020404" pitchFamily="49" charset="0"/>
                <a:ea typeface="宋体" panose="02010600030101010101" pitchFamily="2" charset="-122"/>
              </a:rPr>
              <a:t>GetChar</a:t>
            </a:r>
            <a:r>
              <a:rPr kumimoji="1" lang="en-US" altLang="zh-CN" sz="2000" b="1" dirty="0">
                <a:solidFill>
                  <a:srgbClr val="CC0000"/>
                </a:solidFill>
                <a:latin typeface="Courier New" panose="02070309020205020404" pitchFamily="49" charset="0"/>
                <a:ea typeface="宋体" panose="02010600030101010101" pitchFamily="2" charset="-122"/>
              </a:rPr>
              <a:t>( );</a:t>
            </a:r>
          </a:p>
          <a:p>
            <a:pPr eaLnBrk="1" hangingPunct="1">
              <a:lnSpc>
                <a:spcPct val="90000"/>
              </a:lnSpc>
              <a:spcBef>
                <a:spcPct val="0"/>
              </a:spcBef>
              <a:buClrTx/>
              <a:buSzTx/>
              <a:buFontTx/>
              <a:buNone/>
            </a:pPr>
            <a:r>
              <a:rPr kumimoji="1" lang="en-US" altLang="zh-CN" sz="2000" b="1" dirty="0">
                <a:solidFill>
                  <a:srgbClr val="CC0000"/>
                </a:solidFill>
                <a:latin typeface="Courier New" panose="02070309020205020404" pitchFamily="49" charset="0"/>
                <a:ea typeface="宋体" panose="02010600030101010101" pitchFamily="2" charset="-122"/>
              </a:rPr>
              <a:t>if (</a:t>
            </a:r>
            <a:r>
              <a:rPr kumimoji="1" lang="en-US" altLang="zh-CN" sz="2000" b="1" dirty="0" err="1">
                <a:solidFill>
                  <a:srgbClr val="CC0000"/>
                </a:solidFill>
                <a:latin typeface="Courier New" panose="02070309020205020404" pitchFamily="49" charset="0"/>
                <a:ea typeface="宋体" panose="02010600030101010101" pitchFamily="2" charset="-122"/>
              </a:rPr>
              <a:t>IsLetter</a:t>
            </a:r>
            <a:r>
              <a:rPr kumimoji="1" lang="en-US" altLang="zh-CN" sz="2000" b="1" dirty="0">
                <a:solidFill>
                  <a:srgbClr val="CC0000"/>
                </a:solidFill>
                <a:latin typeface="Courier New" panose="02070309020205020404" pitchFamily="49" charset="0"/>
                <a:ea typeface="宋体" panose="02010600030101010101" pitchFamily="2" charset="-122"/>
              </a:rPr>
              <a:t>( ))</a:t>
            </a:r>
            <a:r>
              <a:rPr kumimoji="1" lang="en-US" altLang="zh-CN" sz="2000" b="1" dirty="0">
                <a:latin typeface="Courier New" panose="02070309020205020404" pitchFamily="49" charset="0"/>
                <a:ea typeface="宋体" panose="02010600030101010101" pitchFamily="2" charset="-122"/>
              </a:rPr>
              <a:t> </a:t>
            </a:r>
          </a:p>
          <a:p>
            <a:pPr eaLnBrk="1" hangingPunct="1">
              <a:lnSpc>
                <a:spcPct val="90000"/>
              </a:lnSpc>
              <a:spcBef>
                <a:spcPct val="0"/>
              </a:spcBef>
              <a:buClrTx/>
              <a:buSzTx/>
              <a:buFontTx/>
              <a:buNone/>
            </a:pPr>
            <a:r>
              <a:rPr kumimoji="1" lang="en-US" altLang="zh-CN" sz="2000" b="1" dirty="0">
                <a:latin typeface="Courier New" panose="02070309020205020404" pitchFamily="49" charset="0"/>
                <a:ea typeface="宋体" panose="02010600030101010101" pitchFamily="2" charset="-122"/>
              </a:rPr>
              <a:t>	</a:t>
            </a:r>
            <a:r>
              <a:rPr kumimoji="1" lang="en-US" altLang="zh-CN" sz="2000" dirty="0">
                <a:solidFill>
                  <a:srgbClr val="3217BB"/>
                </a:solidFill>
                <a:latin typeface="微软雅黑" panose="020B0503020204020204" pitchFamily="34" charset="-122"/>
              </a:rPr>
              <a:t>{…</a:t>
            </a:r>
            <a:r>
              <a:rPr kumimoji="1" lang="zh-CN" altLang="en-US" sz="2000" dirty="0">
                <a:solidFill>
                  <a:srgbClr val="3217BB"/>
                </a:solidFill>
                <a:latin typeface="微软雅黑" panose="020B0503020204020204" pitchFamily="34" charset="-122"/>
              </a:rPr>
              <a:t>状态</a:t>
            </a:r>
            <a:r>
              <a:rPr kumimoji="1" lang="en-US" altLang="zh-CN" sz="2000" dirty="0">
                <a:solidFill>
                  <a:srgbClr val="3217BB"/>
                </a:solidFill>
                <a:latin typeface="微软雅黑" panose="020B0503020204020204" pitchFamily="34" charset="-122"/>
              </a:rPr>
              <a:t>j</a:t>
            </a:r>
            <a:r>
              <a:rPr kumimoji="1" lang="zh-CN" altLang="en-US" sz="2000" dirty="0">
                <a:solidFill>
                  <a:srgbClr val="3217BB"/>
                </a:solidFill>
                <a:latin typeface="微软雅黑" panose="020B0503020204020204" pitchFamily="34" charset="-122"/>
              </a:rPr>
              <a:t>的对应程序段</a:t>
            </a:r>
            <a:r>
              <a:rPr kumimoji="1" lang="en-US" altLang="zh-CN" sz="2000" dirty="0">
                <a:solidFill>
                  <a:srgbClr val="3217BB"/>
                </a:solidFill>
                <a:latin typeface="微软雅黑" panose="020B0503020204020204" pitchFamily="34" charset="-122"/>
              </a:rPr>
              <a:t>…;}</a:t>
            </a:r>
          </a:p>
          <a:p>
            <a:pPr eaLnBrk="1" hangingPunct="1">
              <a:lnSpc>
                <a:spcPct val="90000"/>
              </a:lnSpc>
              <a:spcBef>
                <a:spcPct val="0"/>
              </a:spcBef>
              <a:buClrTx/>
              <a:buSzTx/>
              <a:buFontTx/>
              <a:buNone/>
            </a:pPr>
            <a:r>
              <a:rPr kumimoji="1" lang="en-US" altLang="zh-CN" sz="2000" b="1" dirty="0">
                <a:solidFill>
                  <a:srgbClr val="CC0000"/>
                </a:solidFill>
                <a:latin typeface="Courier New" panose="02070309020205020404" pitchFamily="49" charset="0"/>
                <a:ea typeface="宋体" panose="02010600030101010101" pitchFamily="2" charset="-122"/>
              </a:rPr>
              <a:t>else if (</a:t>
            </a:r>
            <a:r>
              <a:rPr kumimoji="1" lang="en-US" altLang="zh-CN" sz="2000" b="1" dirty="0" err="1">
                <a:solidFill>
                  <a:srgbClr val="CC0000"/>
                </a:solidFill>
                <a:latin typeface="Courier New" panose="02070309020205020404" pitchFamily="49" charset="0"/>
                <a:ea typeface="宋体" panose="02010600030101010101" pitchFamily="2" charset="-122"/>
              </a:rPr>
              <a:t>IsDigit</a:t>
            </a:r>
            <a:r>
              <a:rPr kumimoji="1" lang="en-US" altLang="zh-CN" sz="2000" b="1" dirty="0">
                <a:solidFill>
                  <a:srgbClr val="CC0000"/>
                </a:solidFill>
                <a:latin typeface="Courier New" panose="02070309020205020404" pitchFamily="49" charset="0"/>
                <a:ea typeface="宋体" panose="02010600030101010101" pitchFamily="2" charset="-122"/>
              </a:rPr>
              <a:t>( ))</a:t>
            </a:r>
          </a:p>
          <a:p>
            <a:pPr eaLnBrk="1" hangingPunct="1">
              <a:lnSpc>
                <a:spcPct val="90000"/>
              </a:lnSpc>
              <a:spcBef>
                <a:spcPct val="0"/>
              </a:spcBef>
              <a:buClrTx/>
              <a:buSzTx/>
              <a:buFontTx/>
              <a:buNone/>
            </a:pPr>
            <a:r>
              <a:rPr kumimoji="1" lang="en-US" altLang="zh-CN" sz="2000" b="1" dirty="0">
                <a:latin typeface="Courier New" panose="02070309020205020404" pitchFamily="49" charset="0"/>
                <a:ea typeface="宋体" panose="02010600030101010101" pitchFamily="2" charset="-122"/>
              </a:rPr>
              <a:t>	</a:t>
            </a:r>
            <a:r>
              <a:rPr kumimoji="1" lang="en-US" altLang="zh-CN" sz="2000" dirty="0">
                <a:solidFill>
                  <a:srgbClr val="339933"/>
                </a:solidFill>
                <a:latin typeface="微软雅黑" panose="020B0503020204020204" pitchFamily="34" charset="-122"/>
              </a:rPr>
              <a:t>{…</a:t>
            </a:r>
            <a:r>
              <a:rPr kumimoji="1" lang="zh-CN" altLang="en-US" sz="2000" dirty="0">
                <a:solidFill>
                  <a:srgbClr val="339933"/>
                </a:solidFill>
                <a:latin typeface="微软雅黑" panose="020B0503020204020204" pitchFamily="34" charset="-122"/>
              </a:rPr>
              <a:t>状态</a:t>
            </a:r>
            <a:r>
              <a:rPr kumimoji="1" lang="en-US" altLang="zh-CN" sz="2000" dirty="0">
                <a:solidFill>
                  <a:srgbClr val="339933"/>
                </a:solidFill>
                <a:latin typeface="微软雅黑" panose="020B0503020204020204" pitchFamily="34" charset="-122"/>
              </a:rPr>
              <a:t>k</a:t>
            </a:r>
            <a:r>
              <a:rPr kumimoji="1" lang="zh-CN" altLang="en-US" sz="2000" dirty="0">
                <a:solidFill>
                  <a:srgbClr val="339933"/>
                </a:solidFill>
                <a:latin typeface="微软雅黑" panose="020B0503020204020204" pitchFamily="34" charset="-122"/>
              </a:rPr>
              <a:t>的对应程序段</a:t>
            </a:r>
            <a:r>
              <a:rPr kumimoji="1" lang="en-US" altLang="zh-CN" sz="2000" dirty="0">
                <a:solidFill>
                  <a:srgbClr val="339933"/>
                </a:solidFill>
                <a:latin typeface="微软雅黑" panose="020B0503020204020204" pitchFamily="34" charset="-122"/>
              </a:rPr>
              <a:t>…;}</a:t>
            </a:r>
          </a:p>
          <a:p>
            <a:pPr eaLnBrk="1" hangingPunct="1">
              <a:lnSpc>
                <a:spcPct val="90000"/>
              </a:lnSpc>
              <a:spcBef>
                <a:spcPct val="0"/>
              </a:spcBef>
              <a:buClrTx/>
              <a:buSzTx/>
              <a:buFontTx/>
              <a:buNone/>
            </a:pPr>
            <a:r>
              <a:rPr kumimoji="1" lang="en-US" altLang="zh-CN" sz="2000" b="1" dirty="0">
                <a:solidFill>
                  <a:srgbClr val="CC0000"/>
                </a:solidFill>
                <a:latin typeface="Courier New" panose="02070309020205020404" pitchFamily="49" charset="0"/>
                <a:ea typeface="宋体" panose="02010600030101010101" pitchFamily="2" charset="-122"/>
              </a:rPr>
              <a:t>else if (</a:t>
            </a:r>
            <a:r>
              <a:rPr kumimoji="1" lang="en-US" altLang="zh-CN" sz="2000" b="1" dirty="0" err="1">
                <a:solidFill>
                  <a:srgbClr val="CC0000"/>
                </a:solidFill>
                <a:latin typeface="Courier New" panose="02070309020205020404" pitchFamily="49" charset="0"/>
                <a:ea typeface="宋体" panose="02010600030101010101" pitchFamily="2" charset="-122"/>
              </a:rPr>
              <a:t>ch</a:t>
            </a:r>
            <a:r>
              <a:rPr kumimoji="1" lang="en-US" altLang="zh-CN" sz="2000" b="1" dirty="0">
                <a:solidFill>
                  <a:srgbClr val="CC0000"/>
                </a:solidFill>
                <a:latin typeface="Courier New" panose="02070309020205020404" pitchFamily="49" charset="0"/>
                <a:ea typeface="宋体" panose="02010600030101010101" pitchFamily="2" charset="-122"/>
              </a:rPr>
              <a:t>=‘/’)</a:t>
            </a:r>
            <a:r>
              <a:rPr kumimoji="1" lang="en-US" altLang="zh-CN" sz="2000" b="1" dirty="0">
                <a:latin typeface="Courier New" panose="02070309020205020404" pitchFamily="49" charset="0"/>
                <a:ea typeface="宋体" panose="02010600030101010101" pitchFamily="2" charset="-122"/>
              </a:rPr>
              <a:t> </a:t>
            </a:r>
          </a:p>
          <a:p>
            <a:pPr eaLnBrk="1" hangingPunct="1">
              <a:lnSpc>
                <a:spcPct val="90000"/>
              </a:lnSpc>
              <a:spcBef>
                <a:spcPct val="0"/>
              </a:spcBef>
              <a:buClrTx/>
              <a:buSzTx/>
              <a:buFontTx/>
              <a:buNone/>
            </a:pPr>
            <a:r>
              <a:rPr kumimoji="1" lang="en-US" altLang="zh-CN" sz="2000" b="1" dirty="0">
                <a:latin typeface="Courier New" panose="02070309020205020404" pitchFamily="49" charset="0"/>
                <a:ea typeface="宋体" panose="02010600030101010101" pitchFamily="2" charset="-122"/>
              </a:rPr>
              <a:t>	</a:t>
            </a:r>
            <a:r>
              <a:rPr kumimoji="1" lang="en-US" altLang="zh-CN" sz="2000" dirty="0">
                <a:solidFill>
                  <a:srgbClr val="990099"/>
                </a:solidFill>
                <a:latin typeface="微软雅黑" panose="020B0503020204020204" pitchFamily="34" charset="-122"/>
              </a:rPr>
              <a:t>{…</a:t>
            </a:r>
            <a:r>
              <a:rPr kumimoji="1" lang="zh-CN" altLang="en-US" sz="2000" dirty="0" smtClean="0">
                <a:solidFill>
                  <a:srgbClr val="990099"/>
                </a:solidFill>
                <a:latin typeface="微软雅黑" panose="020B0503020204020204" pitchFamily="34" charset="-122"/>
              </a:rPr>
              <a:t>状态</a:t>
            </a:r>
            <a:r>
              <a:rPr kumimoji="1" lang="en-US" altLang="zh-CN" sz="2000" dirty="0">
                <a:solidFill>
                  <a:srgbClr val="990099"/>
                </a:solidFill>
                <a:latin typeface="微软雅黑" panose="020B0503020204020204" pitchFamily="34" charset="-122"/>
              </a:rPr>
              <a:t>m</a:t>
            </a:r>
            <a:r>
              <a:rPr kumimoji="1" lang="zh-CN" altLang="en-US" sz="2000" dirty="0" smtClean="0">
                <a:solidFill>
                  <a:srgbClr val="990099"/>
                </a:solidFill>
                <a:latin typeface="微软雅黑" panose="020B0503020204020204" pitchFamily="34" charset="-122"/>
              </a:rPr>
              <a:t>的</a:t>
            </a:r>
            <a:r>
              <a:rPr kumimoji="1" lang="zh-CN" altLang="en-US" sz="2000" dirty="0">
                <a:solidFill>
                  <a:srgbClr val="990099"/>
                </a:solidFill>
                <a:latin typeface="微软雅黑" panose="020B0503020204020204" pitchFamily="34" charset="-122"/>
              </a:rPr>
              <a:t>对应程序段</a:t>
            </a:r>
            <a:r>
              <a:rPr kumimoji="1" lang="en-US" altLang="zh-CN" sz="2000" dirty="0">
                <a:solidFill>
                  <a:srgbClr val="990099"/>
                </a:solidFill>
                <a:latin typeface="微软雅黑" panose="020B0503020204020204" pitchFamily="34" charset="-122"/>
              </a:rPr>
              <a:t>…;}</a:t>
            </a:r>
          </a:p>
          <a:p>
            <a:pPr eaLnBrk="1" hangingPunct="1">
              <a:lnSpc>
                <a:spcPct val="90000"/>
              </a:lnSpc>
              <a:spcBef>
                <a:spcPct val="0"/>
              </a:spcBef>
              <a:buClrTx/>
              <a:buSzTx/>
              <a:buFontTx/>
              <a:buNone/>
            </a:pPr>
            <a:r>
              <a:rPr kumimoji="1" lang="en-US" altLang="zh-CN" sz="2000" b="1" dirty="0">
                <a:solidFill>
                  <a:srgbClr val="CC0000"/>
                </a:solidFill>
                <a:latin typeface="Courier New" panose="02070309020205020404" pitchFamily="49" charset="0"/>
                <a:ea typeface="宋体" panose="02010600030101010101" pitchFamily="2" charset="-122"/>
              </a:rPr>
              <a:t>else </a:t>
            </a:r>
          </a:p>
          <a:p>
            <a:pPr eaLnBrk="1" hangingPunct="1">
              <a:lnSpc>
                <a:spcPct val="90000"/>
              </a:lnSpc>
              <a:spcBef>
                <a:spcPct val="0"/>
              </a:spcBef>
              <a:buClrTx/>
              <a:buSzTx/>
              <a:buFontTx/>
              <a:buNone/>
            </a:pPr>
            <a:r>
              <a:rPr kumimoji="1" lang="en-US" altLang="zh-CN" sz="2000" b="1" dirty="0">
                <a:solidFill>
                  <a:srgbClr val="CC0000"/>
                </a:solidFill>
                <a:latin typeface="Courier New" panose="02070309020205020404" pitchFamily="49" charset="0"/>
                <a:ea typeface="宋体" panose="02010600030101010101" pitchFamily="2" charset="-122"/>
              </a:rPr>
              <a:t>	</a:t>
            </a:r>
            <a:r>
              <a:rPr kumimoji="1" lang="en-US" altLang="zh-CN" sz="2000" dirty="0">
                <a:solidFill>
                  <a:srgbClr val="CC0000"/>
                </a:solidFill>
                <a:latin typeface="微软雅黑" panose="020B0503020204020204" pitchFamily="34" charset="-122"/>
              </a:rPr>
              <a:t>{…</a:t>
            </a:r>
            <a:r>
              <a:rPr kumimoji="1" lang="zh-CN" altLang="en-US" sz="2000" dirty="0">
                <a:solidFill>
                  <a:srgbClr val="CC0000"/>
                </a:solidFill>
                <a:latin typeface="微软雅黑" panose="020B0503020204020204" pitchFamily="34" charset="-122"/>
              </a:rPr>
              <a:t>错误处理</a:t>
            </a:r>
            <a:r>
              <a:rPr kumimoji="1" lang="en-US" altLang="zh-CN" sz="2000" dirty="0">
                <a:solidFill>
                  <a:srgbClr val="CC0000"/>
                </a:solidFill>
                <a:latin typeface="微软雅黑" panose="020B0503020204020204" pitchFamily="34" charset="-122"/>
              </a:rPr>
              <a:t>…;}</a:t>
            </a:r>
          </a:p>
        </p:txBody>
      </p:sp>
      <p:grpSp>
        <p:nvGrpSpPr>
          <p:cNvPr id="18" name="Group 3"/>
          <p:cNvGrpSpPr>
            <a:grpSpLocks/>
          </p:cNvGrpSpPr>
          <p:nvPr/>
        </p:nvGrpSpPr>
        <p:grpSpPr bwMode="auto">
          <a:xfrm>
            <a:off x="677333" y="3125304"/>
            <a:ext cx="2808288" cy="2787650"/>
            <a:chOff x="340" y="1989"/>
            <a:chExt cx="1406" cy="1532"/>
          </a:xfrm>
        </p:grpSpPr>
        <p:sp>
          <p:nvSpPr>
            <p:cNvPr id="19" name="Oval 4"/>
            <p:cNvSpPr>
              <a:spLocks noChangeArrowheads="1"/>
            </p:cNvSpPr>
            <p:nvPr/>
          </p:nvSpPr>
          <p:spPr bwMode="auto">
            <a:xfrm>
              <a:off x="340" y="2614"/>
              <a:ext cx="317" cy="318"/>
            </a:xfrm>
            <a:prstGeom prst="ellipse">
              <a:avLst/>
            </a:pr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lang="en-US" altLang="zh-CN" sz="2400" b="1">
                  <a:solidFill>
                    <a:srgbClr val="CC0000"/>
                  </a:solidFill>
                  <a:ea typeface="宋体" panose="02010600030101010101" pitchFamily="2" charset="-122"/>
                </a:rPr>
                <a:t>i</a:t>
              </a:r>
            </a:p>
          </p:txBody>
        </p:sp>
        <p:sp>
          <p:nvSpPr>
            <p:cNvPr id="20" name="Oval 5"/>
            <p:cNvSpPr>
              <a:spLocks noChangeArrowheads="1"/>
            </p:cNvSpPr>
            <p:nvPr/>
          </p:nvSpPr>
          <p:spPr bwMode="auto">
            <a:xfrm>
              <a:off x="1429" y="2024"/>
              <a:ext cx="317" cy="318"/>
            </a:xfrm>
            <a:prstGeom prst="ellipse">
              <a:avLst/>
            </a:pr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lang="en-US" altLang="zh-CN" sz="2400" b="1">
                  <a:solidFill>
                    <a:srgbClr val="3217BB"/>
                  </a:solidFill>
                  <a:ea typeface="宋体" panose="02010600030101010101" pitchFamily="2" charset="-122"/>
                </a:rPr>
                <a:t>j</a:t>
              </a:r>
            </a:p>
          </p:txBody>
        </p:sp>
        <p:sp>
          <p:nvSpPr>
            <p:cNvPr id="21" name="Oval 6"/>
            <p:cNvSpPr>
              <a:spLocks noChangeArrowheads="1"/>
            </p:cNvSpPr>
            <p:nvPr/>
          </p:nvSpPr>
          <p:spPr bwMode="auto">
            <a:xfrm>
              <a:off x="1429" y="2614"/>
              <a:ext cx="317" cy="318"/>
            </a:xfrm>
            <a:prstGeom prst="ellipse">
              <a:avLst/>
            </a:pr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lang="en-US" altLang="zh-CN" sz="2400" b="1" dirty="0">
                  <a:solidFill>
                    <a:srgbClr val="339933"/>
                  </a:solidFill>
                  <a:ea typeface="宋体" panose="02010600030101010101" pitchFamily="2" charset="-122"/>
                </a:rPr>
                <a:t>k</a:t>
              </a:r>
            </a:p>
          </p:txBody>
        </p:sp>
        <p:sp>
          <p:nvSpPr>
            <p:cNvPr id="22" name="Oval 7"/>
            <p:cNvSpPr>
              <a:spLocks noChangeArrowheads="1"/>
            </p:cNvSpPr>
            <p:nvPr/>
          </p:nvSpPr>
          <p:spPr bwMode="auto">
            <a:xfrm>
              <a:off x="1429" y="3203"/>
              <a:ext cx="317" cy="318"/>
            </a:xfrm>
            <a:prstGeom prst="ellipse">
              <a:avLst/>
            </a:pr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lang="en-US" altLang="zh-CN" sz="2400" b="1" dirty="0">
                  <a:solidFill>
                    <a:srgbClr val="990099"/>
                  </a:solidFill>
                  <a:ea typeface="宋体" panose="02010600030101010101" pitchFamily="2" charset="-122"/>
                </a:rPr>
                <a:t>m</a:t>
              </a:r>
            </a:p>
          </p:txBody>
        </p:sp>
        <p:sp>
          <p:nvSpPr>
            <p:cNvPr id="23" name="Line 8"/>
            <p:cNvSpPr>
              <a:spLocks noChangeShapeType="1"/>
            </p:cNvSpPr>
            <p:nvPr/>
          </p:nvSpPr>
          <p:spPr bwMode="auto">
            <a:xfrm>
              <a:off x="657" y="2795"/>
              <a:ext cx="772" cy="0"/>
            </a:xfrm>
            <a:prstGeom prst="line">
              <a:avLst/>
            </a:prstGeom>
            <a:noFill/>
            <a:ln w="1270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24" name="Freeform 9"/>
            <p:cNvSpPr>
              <a:spLocks/>
            </p:cNvSpPr>
            <p:nvPr/>
          </p:nvSpPr>
          <p:spPr bwMode="auto">
            <a:xfrm>
              <a:off x="461" y="2160"/>
              <a:ext cx="968" cy="454"/>
            </a:xfrm>
            <a:custGeom>
              <a:avLst/>
              <a:gdLst>
                <a:gd name="T0" fmla="*/ 60 w 968"/>
                <a:gd name="T1" fmla="*/ 454 h 454"/>
                <a:gd name="T2" fmla="*/ 151 w 968"/>
                <a:gd name="T3" fmla="*/ 136 h 454"/>
                <a:gd name="T4" fmla="*/ 968 w 968"/>
                <a:gd name="T5" fmla="*/ 0 h 454"/>
                <a:gd name="T6" fmla="*/ 0 60000 65536"/>
                <a:gd name="T7" fmla="*/ 0 60000 65536"/>
                <a:gd name="T8" fmla="*/ 0 60000 65536"/>
                <a:gd name="T9" fmla="*/ 0 w 968"/>
                <a:gd name="T10" fmla="*/ 0 h 454"/>
                <a:gd name="T11" fmla="*/ 968 w 968"/>
                <a:gd name="T12" fmla="*/ 454 h 454"/>
              </a:gdLst>
              <a:ahLst/>
              <a:cxnLst>
                <a:cxn ang="T6">
                  <a:pos x="T0" y="T1"/>
                </a:cxn>
                <a:cxn ang="T7">
                  <a:pos x="T2" y="T3"/>
                </a:cxn>
                <a:cxn ang="T8">
                  <a:pos x="T4" y="T5"/>
                </a:cxn>
              </a:cxnLst>
              <a:rect l="T9" t="T10" r="T11" b="T12"/>
              <a:pathLst>
                <a:path w="968" h="454">
                  <a:moveTo>
                    <a:pt x="60" y="454"/>
                  </a:moveTo>
                  <a:cubicBezTo>
                    <a:pt x="30" y="333"/>
                    <a:pt x="0" y="212"/>
                    <a:pt x="151" y="136"/>
                  </a:cubicBezTo>
                  <a:cubicBezTo>
                    <a:pt x="302" y="60"/>
                    <a:pt x="635" y="30"/>
                    <a:pt x="968" y="0"/>
                  </a:cubicBezTo>
                </a:path>
              </a:pathLst>
            </a:custGeom>
            <a:noFill/>
            <a:ln w="12700" cap="flat" cmpd="sng">
              <a:solidFill>
                <a:schemeClr val="tx1"/>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p>
          </p:txBody>
        </p:sp>
        <p:sp>
          <p:nvSpPr>
            <p:cNvPr id="25" name="Freeform 10"/>
            <p:cNvSpPr>
              <a:spLocks/>
            </p:cNvSpPr>
            <p:nvPr/>
          </p:nvSpPr>
          <p:spPr bwMode="auto">
            <a:xfrm>
              <a:off x="461" y="2931"/>
              <a:ext cx="968" cy="408"/>
            </a:xfrm>
            <a:custGeom>
              <a:avLst/>
              <a:gdLst>
                <a:gd name="T0" fmla="*/ 60 w 968"/>
                <a:gd name="T1" fmla="*/ 0 h 408"/>
                <a:gd name="T2" fmla="*/ 151 w 968"/>
                <a:gd name="T3" fmla="*/ 272 h 408"/>
                <a:gd name="T4" fmla="*/ 968 w 968"/>
                <a:gd name="T5" fmla="*/ 408 h 408"/>
                <a:gd name="T6" fmla="*/ 0 60000 65536"/>
                <a:gd name="T7" fmla="*/ 0 60000 65536"/>
                <a:gd name="T8" fmla="*/ 0 60000 65536"/>
                <a:gd name="T9" fmla="*/ 0 w 968"/>
                <a:gd name="T10" fmla="*/ 0 h 408"/>
                <a:gd name="T11" fmla="*/ 968 w 968"/>
                <a:gd name="T12" fmla="*/ 408 h 408"/>
              </a:gdLst>
              <a:ahLst/>
              <a:cxnLst>
                <a:cxn ang="T6">
                  <a:pos x="T0" y="T1"/>
                </a:cxn>
                <a:cxn ang="T7">
                  <a:pos x="T2" y="T3"/>
                </a:cxn>
                <a:cxn ang="T8">
                  <a:pos x="T4" y="T5"/>
                </a:cxn>
              </a:cxnLst>
              <a:rect l="T9" t="T10" r="T11" b="T12"/>
              <a:pathLst>
                <a:path w="968" h="408">
                  <a:moveTo>
                    <a:pt x="60" y="0"/>
                  </a:moveTo>
                  <a:cubicBezTo>
                    <a:pt x="30" y="102"/>
                    <a:pt x="0" y="204"/>
                    <a:pt x="151" y="272"/>
                  </a:cubicBezTo>
                  <a:cubicBezTo>
                    <a:pt x="302" y="340"/>
                    <a:pt x="635" y="374"/>
                    <a:pt x="968" y="408"/>
                  </a:cubicBezTo>
                </a:path>
              </a:pathLst>
            </a:custGeom>
            <a:noFill/>
            <a:ln w="12700" cap="flat" cmpd="sng">
              <a:solidFill>
                <a:schemeClr val="tx1"/>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p>
          </p:txBody>
        </p:sp>
        <p:sp>
          <p:nvSpPr>
            <p:cNvPr id="26" name="Text Box 11"/>
            <p:cNvSpPr txBox="1">
              <a:spLocks noChangeArrowheads="1"/>
            </p:cNvSpPr>
            <p:nvPr/>
          </p:nvSpPr>
          <p:spPr bwMode="auto">
            <a:xfrm>
              <a:off x="690" y="1989"/>
              <a:ext cx="349"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zh-CN" altLang="en-US" sz="2000" dirty="0"/>
                <a:t>字母</a:t>
              </a:r>
            </a:p>
          </p:txBody>
        </p:sp>
        <p:sp>
          <p:nvSpPr>
            <p:cNvPr id="27" name="Text Box 12"/>
            <p:cNvSpPr txBox="1">
              <a:spLocks noChangeArrowheads="1"/>
            </p:cNvSpPr>
            <p:nvPr/>
          </p:nvSpPr>
          <p:spPr bwMode="auto">
            <a:xfrm>
              <a:off x="793" y="2530"/>
              <a:ext cx="349"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zh-CN" altLang="en-US" sz="2000"/>
                <a:t>数字</a:t>
              </a:r>
            </a:p>
          </p:txBody>
        </p:sp>
        <p:sp>
          <p:nvSpPr>
            <p:cNvPr id="28" name="Text Box 13"/>
            <p:cNvSpPr txBox="1">
              <a:spLocks noChangeArrowheads="1"/>
            </p:cNvSpPr>
            <p:nvPr/>
          </p:nvSpPr>
          <p:spPr bwMode="auto">
            <a:xfrm>
              <a:off x="793" y="2976"/>
              <a:ext cx="128"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en-US" altLang="zh-CN" sz="2000" b="1">
                  <a:ea typeface="宋体" panose="02010600030101010101" pitchFamily="2" charset="-122"/>
                </a:rPr>
                <a:t>/</a:t>
              </a:r>
            </a:p>
          </p:txBody>
        </p:sp>
      </p:grpSp>
      <p:sp>
        <p:nvSpPr>
          <p:cNvPr id="2" name="灯片编号占位符 1"/>
          <p:cNvSpPr>
            <a:spLocks noGrp="1"/>
          </p:cNvSpPr>
          <p:nvPr>
            <p:ph type="sldNum" sz="quarter" idx="12"/>
          </p:nvPr>
        </p:nvSpPr>
        <p:spPr/>
        <p:txBody>
          <a:bodyPr/>
          <a:lstStyle/>
          <a:p>
            <a:fld id="{58B9003D-8F33-4A1C-B97F-3F3C18EC6CAD}" type="slidenum">
              <a:rPr lang="en-US" altLang="zh-CN" smtClean="0"/>
              <a:pPr/>
              <a:t>14</a:t>
            </a:fld>
            <a:endParaRPr lang="en-US" altLang="zh-CN" dirty="0"/>
          </a:p>
        </p:txBody>
      </p:sp>
    </p:spTree>
    <p:extLst>
      <p:ext uri="{BB962C8B-B14F-4D97-AF65-F5344CB8AC3E}">
        <p14:creationId xmlns:p14="http://schemas.microsoft.com/office/powerpoint/2010/main" val="324410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8" name="Rectangle 11"/>
          <p:cNvSpPr>
            <a:spLocks noGrp="1" noChangeArrowheads="1"/>
          </p:cNvSpPr>
          <p:nvPr>
            <p:ph type="title"/>
          </p:nvPr>
        </p:nvSpPr>
        <p:spPr/>
        <p:txBody>
          <a:bodyPr/>
          <a:lstStyle/>
          <a:p>
            <a:pPr eaLnBrk="1" hangingPunct="1"/>
            <a:r>
              <a:rPr lang="en-GB" altLang="zh-CN" smtClean="0"/>
              <a:t>状态转换图的实现</a:t>
            </a:r>
          </a:p>
        </p:txBody>
      </p:sp>
      <p:sp>
        <p:nvSpPr>
          <p:cNvPr id="143362" name="Rectangle 2"/>
          <p:cNvSpPr>
            <a:spLocks noGrp="1" noChangeArrowheads="1"/>
          </p:cNvSpPr>
          <p:nvPr>
            <p:ph idx="1"/>
          </p:nvPr>
        </p:nvSpPr>
        <p:spPr/>
        <p:txBody>
          <a:bodyPr/>
          <a:lstStyle/>
          <a:p>
            <a:pPr eaLnBrk="1" hangingPunct="1"/>
            <a:r>
              <a:rPr lang="zh-CN" altLang="en-US" noProof="1" smtClean="0">
                <a:solidFill>
                  <a:schemeClr val="tx1"/>
                </a:solidFill>
                <a:latin typeface="微软雅黑" panose="020B0503020204020204" pitchFamily="34" charset="-122"/>
              </a:rPr>
              <a:t>含回路的状态结</a:t>
            </a:r>
            <a:r>
              <a:rPr lang="zh-CN" altLang="en-US" dirty="0" smtClean="0">
                <a:solidFill>
                  <a:schemeClr val="tx1"/>
                </a:solidFill>
                <a:latin typeface="微软雅黑" panose="020B0503020204020204" pitchFamily="34" charset="-122"/>
              </a:rPr>
              <a:t>点</a:t>
            </a:r>
            <a:endParaRPr lang="en-US" altLang="zh-CN" noProof="1" smtClean="0">
              <a:solidFill>
                <a:schemeClr val="tx1"/>
              </a:solidFill>
              <a:latin typeface="微软雅黑" panose="020B0503020204020204" pitchFamily="34" charset="-122"/>
            </a:endParaRPr>
          </a:p>
          <a:p>
            <a:pPr lvl="1"/>
            <a:r>
              <a:rPr lang="zh-CN" altLang="en-US" noProof="1" smtClean="0">
                <a:latin typeface="微软雅黑" panose="020B0503020204020204" pitchFamily="34" charset="-122"/>
              </a:rPr>
              <a:t>对应一段由</a:t>
            </a:r>
            <a:r>
              <a:rPr lang="en-US" altLang="zh-CN" noProof="1" smtClean="0">
                <a:solidFill>
                  <a:schemeClr val="accent2"/>
                </a:solidFill>
                <a:latin typeface="微软雅黑" panose="020B0503020204020204" pitchFamily="34" charset="-122"/>
              </a:rPr>
              <a:t>WHILE</a:t>
            </a:r>
            <a:r>
              <a:rPr lang="zh-CN" altLang="en-US" noProof="1" smtClean="0">
                <a:latin typeface="微软雅黑" panose="020B0503020204020204" pitchFamily="34" charset="-122"/>
              </a:rPr>
              <a:t>结构和</a:t>
            </a:r>
            <a:r>
              <a:rPr lang="en-US" altLang="zh-CN" noProof="1" smtClean="0">
                <a:solidFill>
                  <a:schemeClr val="accent2"/>
                </a:solidFill>
                <a:latin typeface="微软雅黑" panose="020B0503020204020204" pitchFamily="34" charset="-122"/>
              </a:rPr>
              <a:t>IF</a:t>
            </a:r>
            <a:r>
              <a:rPr lang="zh-CN" altLang="en-US" noProof="1" smtClean="0">
                <a:latin typeface="微软雅黑" panose="020B0503020204020204" pitchFamily="34" charset="-122"/>
              </a:rPr>
              <a:t>语句构成的程序</a:t>
            </a:r>
          </a:p>
        </p:txBody>
      </p:sp>
      <p:grpSp>
        <p:nvGrpSpPr>
          <p:cNvPr id="13" name="Group 3"/>
          <p:cNvGrpSpPr>
            <a:grpSpLocks/>
          </p:cNvGrpSpPr>
          <p:nvPr/>
        </p:nvGrpSpPr>
        <p:grpSpPr bwMode="auto">
          <a:xfrm>
            <a:off x="2564773" y="2590800"/>
            <a:ext cx="2952750" cy="1585913"/>
            <a:chOff x="2426" y="1933"/>
            <a:chExt cx="1769" cy="999"/>
          </a:xfrm>
        </p:grpSpPr>
        <p:sp>
          <p:nvSpPr>
            <p:cNvPr id="14" name="Oval 4"/>
            <p:cNvSpPr>
              <a:spLocks noChangeArrowheads="1"/>
            </p:cNvSpPr>
            <p:nvPr/>
          </p:nvSpPr>
          <p:spPr bwMode="auto">
            <a:xfrm>
              <a:off x="2789" y="2614"/>
              <a:ext cx="317" cy="318"/>
            </a:xfrm>
            <a:prstGeom prst="ellipse">
              <a:avLst/>
            </a:pr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lang="en-US" altLang="zh-CN" sz="2400" b="1" dirty="0" err="1">
                  <a:solidFill>
                    <a:srgbClr val="CC0000"/>
                  </a:solidFill>
                  <a:ea typeface="宋体" panose="02010600030101010101" pitchFamily="2" charset="-122"/>
                </a:rPr>
                <a:t>i</a:t>
              </a:r>
              <a:endParaRPr lang="en-US" altLang="zh-CN" sz="2400" b="1" dirty="0">
                <a:solidFill>
                  <a:srgbClr val="CC0000"/>
                </a:solidFill>
                <a:ea typeface="宋体" panose="02010600030101010101" pitchFamily="2" charset="-122"/>
              </a:endParaRPr>
            </a:p>
          </p:txBody>
        </p:sp>
        <p:sp>
          <p:nvSpPr>
            <p:cNvPr id="15" name="Freeform 5"/>
            <p:cNvSpPr>
              <a:spLocks/>
            </p:cNvSpPr>
            <p:nvPr/>
          </p:nvSpPr>
          <p:spPr bwMode="auto">
            <a:xfrm>
              <a:off x="2835" y="2251"/>
              <a:ext cx="226" cy="408"/>
            </a:xfrm>
            <a:custGeom>
              <a:avLst/>
              <a:gdLst>
                <a:gd name="T0" fmla="*/ 226 w 226"/>
                <a:gd name="T1" fmla="*/ 408 h 408"/>
                <a:gd name="T2" fmla="*/ 136 w 226"/>
                <a:gd name="T3" fmla="*/ 0 h 408"/>
                <a:gd name="T4" fmla="*/ 0 w 226"/>
                <a:gd name="T5" fmla="*/ 408 h 408"/>
                <a:gd name="T6" fmla="*/ 0 60000 65536"/>
                <a:gd name="T7" fmla="*/ 0 60000 65536"/>
                <a:gd name="T8" fmla="*/ 0 60000 65536"/>
                <a:gd name="T9" fmla="*/ 0 w 226"/>
                <a:gd name="T10" fmla="*/ 0 h 408"/>
                <a:gd name="T11" fmla="*/ 226 w 226"/>
                <a:gd name="T12" fmla="*/ 408 h 408"/>
              </a:gdLst>
              <a:ahLst/>
              <a:cxnLst>
                <a:cxn ang="T6">
                  <a:pos x="T0" y="T1"/>
                </a:cxn>
                <a:cxn ang="T7">
                  <a:pos x="T2" y="T3"/>
                </a:cxn>
                <a:cxn ang="T8">
                  <a:pos x="T4" y="T5"/>
                </a:cxn>
              </a:cxnLst>
              <a:rect l="T9" t="T10" r="T11" b="T12"/>
              <a:pathLst>
                <a:path w="226" h="408">
                  <a:moveTo>
                    <a:pt x="226" y="408"/>
                  </a:moveTo>
                  <a:cubicBezTo>
                    <a:pt x="200" y="204"/>
                    <a:pt x="174" y="0"/>
                    <a:pt x="136" y="0"/>
                  </a:cubicBezTo>
                  <a:cubicBezTo>
                    <a:pt x="98" y="0"/>
                    <a:pt x="49" y="204"/>
                    <a:pt x="0" y="408"/>
                  </a:cubicBezTo>
                </a:path>
              </a:pathLst>
            </a:custGeom>
            <a:noFill/>
            <a:ln w="12700" cap="flat" cmpd="sng">
              <a:solidFill>
                <a:schemeClr val="tx1"/>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p>
          </p:txBody>
        </p:sp>
        <p:sp>
          <p:nvSpPr>
            <p:cNvPr id="16" name="Text Box 6"/>
            <p:cNvSpPr txBox="1">
              <a:spLocks noChangeArrowheads="1"/>
            </p:cNvSpPr>
            <p:nvPr/>
          </p:nvSpPr>
          <p:spPr bwMode="auto">
            <a:xfrm>
              <a:off x="2426" y="1933"/>
              <a:ext cx="113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zh-CN" altLang="en-US" sz="2000"/>
                <a:t>字母或数字</a:t>
              </a:r>
            </a:p>
          </p:txBody>
        </p:sp>
        <p:sp>
          <p:nvSpPr>
            <p:cNvPr id="17" name="Line 7"/>
            <p:cNvSpPr>
              <a:spLocks noChangeShapeType="1"/>
            </p:cNvSpPr>
            <p:nvPr/>
          </p:nvSpPr>
          <p:spPr bwMode="auto">
            <a:xfrm>
              <a:off x="3107" y="2795"/>
              <a:ext cx="771" cy="0"/>
            </a:xfrm>
            <a:prstGeom prst="line">
              <a:avLst/>
            </a:prstGeom>
            <a:noFill/>
            <a:ln w="1270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18" name="Text Box 8"/>
            <p:cNvSpPr txBox="1">
              <a:spLocks noChangeArrowheads="1"/>
            </p:cNvSpPr>
            <p:nvPr/>
          </p:nvSpPr>
          <p:spPr bwMode="auto">
            <a:xfrm>
              <a:off x="3243" y="2536"/>
              <a:ext cx="41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zh-CN" altLang="en-US" sz="2000" dirty="0"/>
                <a:t>其它</a:t>
              </a:r>
            </a:p>
          </p:txBody>
        </p:sp>
        <p:sp>
          <p:nvSpPr>
            <p:cNvPr id="19" name="Oval 9"/>
            <p:cNvSpPr>
              <a:spLocks noChangeArrowheads="1"/>
            </p:cNvSpPr>
            <p:nvPr/>
          </p:nvSpPr>
          <p:spPr bwMode="auto">
            <a:xfrm>
              <a:off x="3878" y="2614"/>
              <a:ext cx="317" cy="318"/>
            </a:xfrm>
            <a:prstGeom prst="ellipse">
              <a:avLst/>
            </a:pr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lang="en-US" altLang="zh-CN" sz="2400" b="1">
                  <a:solidFill>
                    <a:srgbClr val="3217BB"/>
                  </a:solidFill>
                  <a:ea typeface="宋体" panose="02010600030101010101" pitchFamily="2" charset="-122"/>
                </a:rPr>
                <a:t>j</a:t>
              </a:r>
            </a:p>
          </p:txBody>
        </p:sp>
      </p:grpSp>
      <p:sp>
        <p:nvSpPr>
          <p:cNvPr id="20" name="Rectangle 10"/>
          <p:cNvSpPr>
            <a:spLocks noChangeArrowheads="1"/>
          </p:cNvSpPr>
          <p:nvPr/>
        </p:nvSpPr>
        <p:spPr bwMode="auto">
          <a:xfrm>
            <a:off x="1375789" y="4464050"/>
            <a:ext cx="6389247" cy="1323439"/>
          </a:xfrm>
          <a:prstGeom prst="rect">
            <a:avLst/>
          </a:prstGeom>
          <a:ln>
            <a:headEnd/>
            <a:tailEnd type="none" w="lg" len="lg"/>
          </a:ln>
        </p:spPr>
        <p:style>
          <a:lnRef idx="2">
            <a:schemeClr val="accent1"/>
          </a:lnRef>
          <a:fillRef idx="1">
            <a:schemeClr val="lt1"/>
          </a:fillRef>
          <a:effectRef idx="0">
            <a:schemeClr val="accent1"/>
          </a:effectRef>
          <a:fontRef idx="minor">
            <a:schemeClr val="dk1"/>
          </a:fontRef>
        </p:style>
        <p:txBody>
          <a:bodyPr wrap="square" lIns="18000" rIns="18000" anchor="ctr">
            <a:spAutoFit/>
          </a:bodyPr>
          <a:lstStyle>
            <a:lvl1pPr indent="26987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kumimoji="1" lang="en-US" altLang="zh-CN" sz="2000" b="1" dirty="0" err="1">
                <a:solidFill>
                  <a:srgbClr val="CC0000"/>
                </a:solidFill>
                <a:latin typeface="Courier New" panose="02070309020205020404" pitchFamily="49" charset="0"/>
                <a:ea typeface="宋体" panose="02010600030101010101" pitchFamily="2" charset="-122"/>
              </a:rPr>
              <a:t>GetChar</a:t>
            </a:r>
            <a:r>
              <a:rPr kumimoji="1" lang="en-US" altLang="zh-CN" sz="2000" b="1" dirty="0">
                <a:solidFill>
                  <a:srgbClr val="CC0000"/>
                </a:solidFill>
                <a:latin typeface="Courier New" panose="02070309020205020404" pitchFamily="49" charset="0"/>
                <a:ea typeface="宋体" panose="02010600030101010101" pitchFamily="2" charset="-122"/>
              </a:rPr>
              <a:t>( );</a:t>
            </a:r>
          </a:p>
          <a:p>
            <a:pPr eaLnBrk="1" hangingPunct="1">
              <a:spcBef>
                <a:spcPct val="0"/>
              </a:spcBef>
              <a:buClrTx/>
              <a:buSzTx/>
              <a:buFontTx/>
              <a:buNone/>
            </a:pPr>
            <a:r>
              <a:rPr kumimoji="1" lang="en-US" altLang="zh-CN" sz="2000" b="1" dirty="0">
                <a:solidFill>
                  <a:srgbClr val="CC0000"/>
                </a:solidFill>
                <a:latin typeface="Courier New" panose="02070309020205020404" pitchFamily="49" charset="0"/>
                <a:ea typeface="宋体" panose="02010600030101010101" pitchFamily="2" charset="-122"/>
              </a:rPr>
              <a:t>while (</a:t>
            </a:r>
            <a:r>
              <a:rPr kumimoji="1" lang="en-US" altLang="zh-CN" sz="2000" b="1" dirty="0" err="1">
                <a:solidFill>
                  <a:srgbClr val="CC0000"/>
                </a:solidFill>
                <a:latin typeface="Courier New" panose="02070309020205020404" pitchFamily="49" charset="0"/>
                <a:ea typeface="宋体" panose="02010600030101010101" pitchFamily="2" charset="-122"/>
              </a:rPr>
              <a:t>IsLetter</a:t>
            </a:r>
            <a:r>
              <a:rPr kumimoji="1" lang="en-US" altLang="zh-CN" sz="2000" b="1" dirty="0">
                <a:solidFill>
                  <a:srgbClr val="CC0000"/>
                </a:solidFill>
                <a:latin typeface="Courier New" panose="02070309020205020404" pitchFamily="49" charset="0"/>
                <a:ea typeface="宋体" panose="02010600030101010101" pitchFamily="2" charset="-122"/>
              </a:rPr>
              <a:t>( )or </a:t>
            </a:r>
            <a:r>
              <a:rPr kumimoji="1" lang="en-US" altLang="zh-CN" sz="2000" b="1" dirty="0" err="1">
                <a:solidFill>
                  <a:srgbClr val="CC0000"/>
                </a:solidFill>
                <a:latin typeface="Courier New" panose="02070309020205020404" pitchFamily="49" charset="0"/>
                <a:ea typeface="宋体" panose="02010600030101010101" pitchFamily="2" charset="-122"/>
              </a:rPr>
              <a:t>IsDigit</a:t>
            </a:r>
            <a:r>
              <a:rPr kumimoji="1" lang="en-US" altLang="zh-CN" sz="2000" b="1" dirty="0">
                <a:solidFill>
                  <a:srgbClr val="CC0000"/>
                </a:solidFill>
                <a:latin typeface="Courier New" panose="02070309020205020404" pitchFamily="49" charset="0"/>
                <a:ea typeface="宋体" panose="02010600030101010101" pitchFamily="2" charset="-122"/>
              </a:rPr>
              <a:t>( ))</a:t>
            </a:r>
          </a:p>
          <a:p>
            <a:pPr eaLnBrk="1" hangingPunct="1">
              <a:spcBef>
                <a:spcPct val="0"/>
              </a:spcBef>
              <a:buClrTx/>
              <a:buSzTx/>
              <a:buFontTx/>
              <a:buNone/>
            </a:pPr>
            <a:r>
              <a:rPr kumimoji="1" lang="en-US" altLang="zh-CN" sz="2000" b="1" dirty="0">
                <a:solidFill>
                  <a:srgbClr val="CC0000"/>
                </a:solidFill>
                <a:latin typeface="Courier New" panose="02070309020205020404" pitchFamily="49" charset="0"/>
                <a:ea typeface="宋体" panose="02010600030101010101" pitchFamily="2" charset="-122"/>
              </a:rPr>
              <a:t>	</a:t>
            </a:r>
            <a:r>
              <a:rPr kumimoji="1" lang="en-US" altLang="zh-CN" sz="2000" b="1" dirty="0" smtClean="0">
                <a:solidFill>
                  <a:srgbClr val="CC0000"/>
                </a:solidFill>
                <a:latin typeface="Courier New" panose="02070309020205020404" pitchFamily="49" charset="0"/>
                <a:ea typeface="宋体" panose="02010600030101010101" pitchFamily="2" charset="-122"/>
              </a:rPr>
              <a:t>  </a:t>
            </a:r>
            <a:r>
              <a:rPr kumimoji="1" lang="en-US" altLang="zh-CN" sz="2000" b="1" dirty="0" err="1" smtClean="0">
                <a:solidFill>
                  <a:srgbClr val="CC0000"/>
                </a:solidFill>
                <a:latin typeface="Courier New" panose="02070309020205020404" pitchFamily="49" charset="0"/>
                <a:ea typeface="宋体" panose="02010600030101010101" pitchFamily="2" charset="-122"/>
              </a:rPr>
              <a:t>GetChar</a:t>
            </a:r>
            <a:r>
              <a:rPr kumimoji="1" lang="en-US" altLang="zh-CN" sz="2000" b="1" dirty="0">
                <a:solidFill>
                  <a:srgbClr val="CC0000"/>
                </a:solidFill>
                <a:latin typeface="Courier New" panose="02070309020205020404" pitchFamily="49" charset="0"/>
                <a:ea typeface="宋体" panose="02010600030101010101" pitchFamily="2" charset="-122"/>
              </a:rPr>
              <a:t>( );</a:t>
            </a:r>
          </a:p>
          <a:p>
            <a:pPr eaLnBrk="1" hangingPunct="1">
              <a:spcBef>
                <a:spcPct val="0"/>
              </a:spcBef>
              <a:buClrTx/>
              <a:buSzTx/>
              <a:buFontTx/>
              <a:buNone/>
            </a:pPr>
            <a:r>
              <a:rPr kumimoji="1" lang="en-US" altLang="zh-CN" sz="2000" dirty="0">
                <a:solidFill>
                  <a:srgbClr val="3217BB"/>
                </a:solidFill>
                <a:latin typeface="微软雅黑" panose="020B0503020204020204" pitchFamily="34" charset="-122"/>
              </a:rPr>
              <a:t>…</a:t>
            </a:r>
            <a:r>
              <a:rPr kumimoji="1" lang="zh-CN" altLang="en-US" sz="2000" dirty="0">
                <a:solidFill>
                  <a:srgbClr val="3217BB"/>
                </a:solidFill>
                <a:latin typeface="微软雅黑" panose="020B0503020204020204" pitchFamily="34" charset="-122"/>
              </a:rPr>
              <a:t>状态</a:t>
            </a:r>
            <a:r>
              <a:rPr kumimoji="1" lang="en-US" altLang="zh-CN" sz="2000" dirty="0">
                <a:solidFill>
                  <a:srgbClr val="3217BB"/>
                </a:solidFill>
                <a:latin typeface="微软雅黑" panose="020B0503020204020204" pitchFamily="34" charset="-122"/>
              </a:rPr>
              <a:t>j</a:t>
            </a:r>
            <a:r>
              <a:rPr kumimoji="1" lang="zh-CN" altLang="en-US" sz="2000" dirty="0">
                <a:solidFill>
                  <a:srgbClr val="3217BB"/>
                </a:solidFill>
                <a:latin typeface="微软雅黑" panose="020B0503020204020204" pitchFamily="34" charset="-122"/>
              </a:rPr>
              <a:t>的对应程序段</a:t>
            </a:r>
            <a:r>
              <a:rPr kumimoji="1" lang="en-US" altLang="zh-CN" sz="2000" dirty="0">
                <a:solidFill>
                  <a:srgbClr val="3217BB"/>
                </a:solidFill>
                <a:latin typeface="微软雅黑" panose="020B0503020204020204" pitchFamily="34" charset="-122"/>
              </a:rPr>
              <a:t>…</a:t>
            </a:r>
          </a:p>
        </p:txBody>
      </p:sp>
      <p:sp>
        <p:nvSpPr>
          <p:cNvPr id="2" name="灯片编号占位符 1"/>
          <p:cNvSpPr>
            <a:spLocks noGrp="1"/>
          </p:cNvSpPr>
          <p:nvPr>
            <p:ph type="sldNum" sz="quarter" idx="12"/>
          </p:nvPr>
        </p:nvSpPr>
        <p:spPr/>
        <p:txBody>
          <a:bodyPr/>
          <a:lstStyle/>
          <a:p>
            <a:fld id="{58B9003D-8F33-4A1C-B97F-3F3C18EC6CAD}" type="slidenum">
              <a:rPr lang="en-US" altLang="zh-CN" smtClean="0"/>
              <a:pPr/>
              <a:t>15</a:t>
            </a:fld>
            <a:endParaRPr lang="en-US" altLang="zh-CN" dirty="0"/>
          </a:p>
        </p:txBody>
      </p:sp>
    </p:spTree>
    <p:extLst>
      <p:ext uri="{BB962C8B-B14F-4D97-AF65-F5344CB8AC3E}">
        <p14:creationId xmlns:p14="http://schemas.microsoft.com/office/powerpoint/2010/main" val="3683918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60" name="Rectangle 3"/>
          <p:cNvSpPr>
            <a:spLocks noGrp="1" noChangeArrowheads="1"/>
          </p:cNvSpPr>
          <p:nvPr>
            <p:ph type="title"/>
          </p:nvPr>
        </p:nvSpPr>
        <p:spPr>
          <a:noFill/>
        </p:spPr>
        <p:txBody>
          <a:bodyPr/>
          <a:lstStyle/>
          <a:p>
            <a:pPr eaLnBrk="1" hangingPunct="1"/>
            <a:r>
              <a:rPr lang="en-GB" altLang="zh-CN" dirty="0" err="1" smtClean="0"/>
              <a:t>状态转换图的实现</a:t>
            </a:r>
            <a:endParaRPr lang="en-GB" altLang="zh-CN" dirty="0" smtClean="0"/>
          </a:p>
        </p:txBody>
      </p:sp>
      <p:sp>
        <p:nvSpPr>
          <p:cNvPr id="144386" name="Rectangle 2"/>
          <p:cNvSpPr>
            <a:spLocks noGrp="1" noChangeArrowheads="1"/>
          </p:cNvSpPr>
          <p:nvPr>
            <p:ph idx="1"/>
          </p:nvPr>
        </p:nvSpPr>
        <p:spPr>
          <a:xfrm>
            <a:off x="549275" y="1837117"/>
            <a:ext cx="8042276" cy="988568"/>
          </a:xfrm>
        </p:spPr>
        <p:txBody>
          <a:bodyPr/>
          <a:lstStyle/>
          <a:p>
            <a:pPr eaLnBrk="1" hangingPunct="1">
              <a:lnSpc>
                <a:spcPct val="90000"/>
              </a:lnSpc>
            </a:pPr>
            <a:r>
              <a:rPr lang="zh-CN" altLang="en-US" noProof="1" smtClean="0">
                <a:solidFill>
                  <a:schemeClr val="tx1"/>
                </a:solidFill>
                <a:latin typeface="微软雅黑" panose="020B0503020204020204" pitchFamily="34" charset="-122"/>
              </a:rPr>
              <a:t>终态结点</a:t>
            </a:r>
            <a:endParaRPr lang="en-US" altLang="zh-CN" noProof="1" smtClean="0">
              <a:solidFill>
                <a:schemeClr val="tx1"/>
              </a:solidFill>
              <a:latin typeface="微软雅黑" panose="020B0503020204020204" pitchFamily="34" charset="-122"/>
            </a:endParaRPr>
          </a:p>
          <a:p>
            <a:pPr lvl="1">
              <a:lnSpc>
                <a:spcPct val="90000"/>
              </a:lnSpc>
            </a:pPr>
            <a:r>
              <a:rPr lang="zh-CN" altLang="en-US" noProof="1" smtClean="0">
                <a:latin typeface="微软雅黑" panose="020B0503020204020204" pitchFamily="34" charset="-122"/>
              </a:rPr>
              <a:t>表示识别出某种单词符号，对应</a:t>
            </a:r>
            <a:r>
              <a:rPr lang="zh-CN" altLang="en-US" noProof="1">
                <a:solidFill>
                  <a:schemeClr val="accent2"/>
                </a:solidFill>
              </a:rPr>
              <a:t>返回</a:t>
            </a:r>
            <a:r>
              <a:rPr lang="zh-CN" altLang="en-US" noProof="1" smtClean="0">
                <a:latin typeface="微软雅黑" panose="020B0503020204020204" pitchFamily="34" charset="-122"/>
              </a:rPr>
              <a:t>语句</a:t>
            </a:r>
            <a:endParaRPr lang="en-US" altLang="zh-CN" noProof="1" smtClean="0">
              <a:solidFill>
                <a:srgbClr val="CC0000"/>
              </a:solidFill>
              <a:latin typeface="微软雅黑" panose="020B0503020204020204" pitchFamily="34" charset="-122"/>
            </a:endParaRPr>
          </a:p>
        </p:txBody>
      </p:sp>
      <p:sp>
        <p:nvSpPr>
          <p:cNvPr id="8" name="Oval 4"/>
          <p:cNvSpPr>
            <a:spLocks noChangeArrowheads="1"/>
          </p:cNvSpPr>
          <p:nvPr/>
        </p:nvSpPr>
        <p:spPr bwMode="auto">
          <a:xfrm>
            <a:off x="3850894" y="2934591"/>
            <a:ext cx="530642" cy="584021"/>
          </a:xfrm>
          <a:prstGeom prst="ellipse">
            <a:avLst/>
          </a:prstGeom>
          <a:noFill/>
          <a:ln w="63500" cmpd="dbl">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lang="en-US" altLang="zh-CN" sz="2400" dirty="0" err="1" smtClean="0">
                <a:solidFill>
                  <a:schemeClr val="accent2"/>
                </a:solidFill>
                <a:latin typeface="微软雅黑" panose="020B0503020204020204" pitchFamily="34" charset="-122"/>
              </a:rPr>
              <a:t>i</a:t>
            </a:r>
            <a:endParaRPr lang="en-GB" altLang="zh-CN" sz="2400" dirty="0">
              <a:solidFill>
                <a:schemeClr val="accent2"/>
              </a:solidFill>
              <a:latin typeface="微软雅黑" panose="020B0503020204020204" pitchFamily="34" charset="-122"/>
            </a:endParaRPr>
          </a:p>
        </p:txBody>
      </p:sp>
      <p:sp>
        <p:nvSpPr>
          <p:cNvPr id="9" name="Rectangle 10"/>
          <p:cNvSpPr>
            <a:spLocks noChangeArrowheads="1"/>
          </p:cNvSpPr>
          <p:nvPr/>
        </p:nvSpPr>
        <p:spPr bwMode="auto">
          <a:xfrm>
            <a:off x="1186912" y="3724768"/>
            <a:ext cx="6389247" cy="369332"/>
          </a:xfrm>
          <a:prstGeom prst="rect">
            <a:avLst/>
          </a:prstGeom>
          <a:ln>
            <a:headEnd/>
            <a:tailEnd type="none" w="lg" len="lg"/>
          </a:ln>
        </p:spPr>
        <p:style>
          <a:lnRef idx="2">
            <a:schemeClr val="accent1"/>
          </a:lnRef>
          <a:fillRef idx="1">
            <a:schemeClr val="lt1"/>
          </a:fillRef>
          <a:effectRef idx="0">
            <a:schemeClr val="accent1"/>
          </a:effectRef>
          <a:fontRef idx="minor">
            <a:schemeClr val="dk1"/>
          </a:fontRef>
        </p:style>
        <p:txBody>
          <a:bodyPr wrap="square" lIns="18000" rIns="18000" anchor="ctr">
            <a:spAutoFit/>
          </a:bodyPr>
          <a:lstStyle>
            <a:lvl1pPr indent="26987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952500" lvl="1" indent="-381000">
              <a:lnSpc>
                <a:spcPct val="90000"/>
              </a:lnSpc>
              <a:spcBef>
                <a:spcPct val="0"/>
              </a:spcBef>
              <a:buNone/>
            </a:pPr>
            <a:r>
              <a:rPr lang="en-US" altLang="zh-CN" sz="2000" noProof="1">
                <a:solidFill>
                  <a:srgbClr val="CC0000"/>
                </a:solidFill>
                <a:latin typeface="微软雅黑" panose="020B0503020204020204" pitchFamily="34" charset="-122"/>
              </a:rPr>
              <a:t>RETURN (C，VAL)</a:t>
            </a:r>
          </a:p>
        </p:txBody>
      </p:sp>
      <p:sp>
        <p:nvSpPr>
          <p:cNvPr id="10" name="文本框 9"/>
          <p:cNvSpPr txBox="1"/>
          <p:nvPr/>
        </p:nvSpPr>
        <p:spPr>
          <a:xfrm>
            <a:off x="1219200" y="4343400"/>
            <a:ext cx="4753224" cy="400110"/>
          </a:xfrm>
          <a:prstGeom prst="rect">
            <a:avLst/>
          </a:prstGeom>
          <a:noFill/>
        </p:spPr>
        <p:txBody>
          <a:bodyPr wrap="none" rtlCol="0">
            <a:spAutoFit/>
          </a:bodyPr>
          <a:lstStyle/>
          <a:p>
            <a:r>
              <a:rPr lang="zh-CN" altLang="en-US" sz="2000" dirty="0">
                <a:latin typeface="+mj-ea"/>
                <a:ea typeface="+mj-ea"/>
              </a:rPr>
              <a:t> 其中，</a:t>
            </a:r>
            <a:r>
              <a:rPr lang="en-US" altLang="zh-CN" sz="2000" dirty="0">
                <a:latin typeface="+mj-ea"/>
                <a:ea typeface="+mj-ea"/>
              </a:rPr>
              <a:t>C</a:t>
            </a:r>
            <a:r>
              <a:rPr lang="zh-CN" altLang="en-US" sz="2000" dirty="0">
                <a:latin typeface="+mj-ea"/>
                <a:ea typeface="+mj-ea"/>
              </a:rPr>
              <a:t>为单词种别，</a:t>
            </a:r>
            <a:r>
              <a:rPr lang="en-US" altLang="zh-CN" sz="2000" dirty="0">
                <a:latin typeface="+mj-ea"/>
                <a:ea typeface="+mj-ea"/>
              </a:rPr>
              <a:t>VAL</a:t>
            </a:r>
            <a:r>
              <a:rPr lang="zh-CN" altLang="en-US" sz="2000" dirty="0">
                <a:latin typeface="+mj-ea"/>
                <a:ea typeface="+mj-ea"/>
              </a:rPr>
              <a:t>为单词自身</a:t>
            </a:r>
            <a:r>
              <a:rPr lang="zh-CN" altLang="en-US" sz="2000" dirty="0" smtClean="0">
                <a:latin typeface="+mj-ea"/>
                <a:ea typeface="+mj-ea"/>
              </a:rPr>
              <a:t>值</a:t>
            </a:r>
            <a:endParaRPr lang="zh-CN" altLang="en-US" sz="2000" dirty="0">
              <a:latin typeface="+mj-ea"/>
              <a:ea typeface="+mj-ea"/>
            </a:endParaRPr>
          </a:p>
        </p:txBody>
      </p:sp>
      <p:sp>
        <p:nvSpPr>
          <p:cNvPr id="2" name="灯片编号占位符 1"/>
          <p:cNvSpPr>
            <a:spLocks noGrp="1"/>
          </p:cNvSpPr>
          <p:nvPr>
            <p:ph type="sldNum" sz="quarter" idx="12"/>
          </p:nvPr>
        </p:nvSpPr>
        <p:spPr/>
        <p:txBody>
          <a:bodyPr/>
          <a:lstStyle/>
          <a:p>
            <a:fld id="{58B9003D-8F33-4A1C-B97F-3F3C18EC6CAD}" type="slidenum">
              <a:rPr lang="en-US" altLang="zh-CN" smtClean="0"/>
              <a:pPr/>
              <a:t>16</a:t>
            </a:fld>
            <a:endParaRPr lang="en-US" altLang="zh-CN" dirty="0"/>
          </a:p>
        </p:txBody>
      </p:sp>
    </p:spTree>
    <p:extLst>
      <p:ext uri="{BB962C8B-B14F-4D97-AF65-F5344CB8AC3E}">
        <p14:creationId xmlns:p14="http://schemas.microsoft.com/office/powerpoint/2010/main" val="11698877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GB" altLang="zh-CN" dirty="0" err="1"/>
              <a:t>状态转换图的实现</a:t>
            </a:r>
            <a:endParaRPr lang="zh-CN" altLang="en-US" dirty="0"/>
          </a:p>
        </p:txBody>
      </p:sp>
      <p:sp>
        <p:nvSpPr>
          <p:cNvPr id="27651" name="Rectangle 3"/>
          <p:cNvSpPr>
            <a:spLocks noGrp="1" noChangeArrowheads="1"/>
          </p:cNvSpPr>
          <p:nvPr>
            <p:ph idx="1"/>
          </p:nvPr>
        </p:nvSpPr>
        <p:spPr/>
        <p:txBody>
          <a:bodyPr>
            <a:normAutofit/>
          </a:bodyPr>
          <a:lstStyle/>
          <a:p>
            <a:pPr eaLnBrk="1" hangingPunct="1"/>
            <a:r>
              <a:rPr lang="zh-CN" altLang="en-US" noProof="1" smtClean="0">
                <a:latin typeface="微软雅黑" panose="020B0503020204020204" pitchFamily="34" charset="-122"/>
              </a:rPr>
              <a:t>全局变量与过程</a:t>
            </a:r>
          </a:p>
          <a:p>
            <a:pPr lvl="1" indent="-257175"/>
            <a:r>
              <a:rPr lang="en-US" altLang="zh-CN" dirty="0" err="1" smtClean="0">
                <a:solidFill>
                  <a:srgbClr val="CC0000"/>
                </a:solidFill>
                <a:latin typeface="微软雅黑" panose="020B0503020204020204" pitchFamily="34" charset="-122"/>
              </a:rPr>
              <a:t>ch</a:t>
            </a:r>
            <a:r>
              <a:rPr lang="en-US" altLang="zh-CN" noProof="1" smtClean="0">
                <a:latin typeface="微软雅黑" panose="020B0503020204020204" pitchFamily="34" charset="-122"/>
              </a:rPr>
              <a:t> </a:t>
            </a:r>
            <a:r>
              <a:rPr lang="zh-CN" altLang="en-US" noProof="1" smtClean="0">
                <a:latin typeface="微软雅黑" panose="020B0503020204020204" pitchFamily="34" charset="-122"/>
              </a:rPr>
              <a:t>字符变量，存放最新读入的源程序字符</a:t>
            </a:r>
          </a:p>
          <a:p>
            <a:pPr lvl="1" indent="-257175"/>
            <a:r>
              <a:rPr lang="en-US" altLang="zh-CN" dirty="0" err="1" smtClean="0">
                <a:solidFill>
                  <a:srgbClr val="CC0000"/>
                </a:solidFill>
                <a:latin typeface="微软雅黑" panose="020B0503020204020204" pitchFamily="34" charset="-122"/>
              </a:rPr>
              <a:t>strToken</a:t>
            </a:r>
            <a:r>
              <a:rPr lang="en-US" altLang="zh-CN" noProof="1" smtClean="0">
                <a:solidFill>
                  <a:srgbClr val="CC0000"/>
                </a:solidFill>
                <a:latin typeface="微软雅黑" panose="020B0503020204020204" pitchFamily="34" charset="-122"/>
              </a:rPr>
              <a:t> </a:t>
            </a:r>
            <a:r>
              <a:rPr lang="zh-CN" altLang="en-US" noProof="1" smtClean="0">
                <a:latin typeface="微软雅黑" panose="020B0503020204020204" pitchFamily="34" charset="-122"/>
              </a:rPr>
              <a:t>字符数组，存放构成单词符号的字符串</a:t>
            </a:r>
          </a:p>
          <a:p>
            <a:pPr lvl="1" indent="-257175"/>
            <a:r>
              <a:rPr lang="en-US" altLang="zh-CN" dirty="0" err="1" smtClean="0">
                <a:solidFill>
                  <a:srgbClr val="CC0000"/>
                </a:solidFill>
                <a:latin typeface="微软雅黑" panose="020B0503020204020204" pitchFamily="34" charset="-122"/>
              </a:rPr>
              <a:t>GetChar</a:t>
            </a:r>
            <a:r>
              <a:rPr lang="en-US" altLang="zh-CN" noProof="1" smtClean="0">
                <a:solidFill>
                  <a:srgbClr val="CC0000"/>
                </a:solidFill>
                <a:latin typeface="微软雅黑" panose="020B0503020204020204" pitchFamily="34" charset="-122"/>
              </a:rPr>
              <a:t> </a:t>
            </a:r>
            <a:r>
              <a:rPr lang="zh-CN" altLang="en-US" noProof="1" smtClean="0">
                <a:latin typeface="微软雅黑" panose="020B0503020204020204" pitchFamily="34" charset="-122"/>
              </a:rPr>
              <a:t>子程序过程，把下一个字符读入到 </a:t>
            </a:r>
            <a:r>
              <a:rPr lang="en-US" altLang="zh-CN" dirty="0" err="1" smtClean="0">
                <a:latin typeface="微软雅黑" panose="020B0503020204020204" pitchFamily="34" charset="-122"/>
              </a:rPr>
              <a:t>ch</a:t>
            </a:r>
            <a:r>
              <a:rPr lang="en-US" altLang="zh-CN" noProof="1" smtClean="0">
                <a:latin typeface="微软雅黑" panose="020B0503020204020204" pitchFamily="34" charset="-122"/>
              </a:rPr>
              <a:t> </a:t>
            </a:r>
            <a:r>
              <a:rPr lang="zh-CN" altLang="en-US" noProof="1" smtClean="0">
                <a:latin typeface="微软雅黑" panose="020B0503020204020204" pitchFamily="34" charset="-122"/>
              </a:rPr>
              <a:t>中</a:t>
            </a:r>
          </a:p>
          <a:p>
            <a:pPr lvl="1" indent="-257175"/>
            <a:r>
              <a:rPr lang="en-US" altLang="zh-CN" dirty="0" err="1" smtClean="0">
                <a:solidFill>
                  <a:srgbClr val="CC0000"/>
                </a:solidFill>
                <a:latin typeface="微软雅黑" panose="020B0503020204020204" pitchFamily="34" charset="-122"/>
              </a:rPr>
              <a:t>GetBC</a:t>
            </a:r>
            <a:r>
              <a:rPr lang="en-US" altLang="zh-CN" noProof="1" smtClean="0">
                <a:solidFill>
                  <a:srgbClr val="CC0000"/>
                </a:solidFill>
                <a:latin typeface="微软雅黑" panose="020B0503020204020204" pitchFamily="34" charset="-122"/>
              </a:rPr>
              <a:t> </a:t>
            </a:r>
            <a:r>
              <a:rPr lang="zh-CN" altLang="en-US" noProof="1" smtClean="0">
                <a:latin typeface="微软雅黑" panose="020B0503020204020204" pitchFamily="34" charset="-122"/>
              </a:rPr>
              <a:t>子程序过程，跳过空白符，直至 </a:t>
            </a:r>
            <a:r>
              <a:rPr lang="en-US" altLang="zh-CN" dirty="0" err="1" smtClean="0">
                <a:latin typeface="微软雅黑" panose="020B0503020204020204" pitchFamily="34" charset="-122"/>
              </a:rPr>
              <a:t>ch</a:t>
            </a:r>
            <a:r>
              <a:rPr lang="en-US" altLang="zh-CN" noProof="1" smtClean="0">
                <a:latin typeface="微软雅黑" panose="020B0503020204020204" pitchFamily="34" charset="-122"/>
              </a:rPr>
              <a:t> </a:t>
            </a:r>
            <a:r>
              <a:rPr lang="zh-CN" altLang="en-US" noProof="1" smtClean="0">
                <a:latin typeface="微软雅黑" panose="020B0503020204020204" pitchFamily="34" charset="-122"/>
              </a:rPr>
              <a:t>中读入一非空白符</a:t>
            </a:r>
          </a:p>
          <a:p>
            <a:pPr lvl="1" indent="-257175"/>
            <a:r>
              <a:rPr lang="en-US" altLang="zh-CN" noProof="1" smtClean="0">
                <a:solidFill>
                  <a:srgbClr val="CC0000"/>
                </a:solidFill>
                <a:latin typeface="微软雅黑" panose="020B0503020204020204" pitchFamily="34" charset="-122"/>
              </a:rPr>
              <a:t>C</a:t>
            </a:r>
            <a:r>
              <a:rPr lang="en-US" altLang="zh-CN" dirty="0" err="1" smtClean="0">
                <a:solidFill>
                  <a:srgbClr val="CC0000"/>
                </a:solidFill>
                <a:latin typeface="微软雅黑" panose="020B0503020204020204" pitchFamily="34" charset="-122"/>
              </a:rPr>
              <a:t>oncat</a:t>
            </a:r>
            <a:r>
              <a:rPr lang="en-US" altLang="zh-CN" noProof="1" smtClean="0">
                <a:latin typeface="微软雅黑" panose="020B0503020204020204" pitchFamily="34" charset="-122"/>
              </a:rPr>
              <a:t> </a:t>
            </a:r>
            <a:r>
              <a:rPr lang="zh-CN" altLang="en-US" noProof="1" smtClean="0">
                <a:latin typeface="微软雅黑" panose="020B0503020204020204" pitchFamily="34" charset="-122"/>
              </a:rPr>
              <a:t>子程序，把</a:t>
            </a:r>
            <a:r>
              <a:rPr lang="en-US" altLang="zh-CN" dirty="0" err="1" smtClean="0">
                <a:latin typeface="微软雅黑" panose="020B0503020204020204" pitchFamily="34" charset="-122"/>
              </a:rPr>
              <a:t>ch</a:t>
            </a:r>
            <a:r>
              <a:rPr lang="zh-CN" altLang="en-US" noProof="1" smtClean="0">
                <a:latin typeface="微软雅黑" panose="020B0503020204020204" pitchFamily="34" charset="-122"/>
              </a:rPr>
              <a:t>中的字符连接到 </a:t>
            </a:r>
            <a:r>
              <a:rPr lang="en-US" altLang="zh-CN" dirty="0" err="1" smtClean="0">
                <a:latin typeface="微软雅黑" panose="020B0503020204020204" pitchFamily="34" charset="-122"/>
              </a:rPr>
              <a:t>strToken</a:t>
            </a:r>
            <a:r>
              <a:rPr lang="en-US" altLang="zh-CN" noProof="1" smtClean="0">
                <a:latin typeface="微软雅黑" panose="020B0503020204020204" pitchFamily="34" charset="-122"/>
              </a:rPr>
              <a:t> </a:t>
            </a:r>
          </a:p>
        </p:txBody>
      </p:sp>
      <p:sp>
        <p:nvSpPr>
          <p:cNvPr id="2" name="灯片编号占位符 1"/>
          <p:cNvSpPr>
            <a:spLocks noGrp="1"/>
          </p:cNvSpPr>
          <p:nvPr>
            <p:ph type="sldNum" sz="quarter" idx="12"/>
          </p:nvPr>
        </p:nvSpPr>
        <p:spPr/>
        <p:txBody>
          <a:bodyPr/>
          <a:lstStyle/>
          <a:p>
            <a:fld id="{58B9003D-8F33-4A1C-B97F-3F3C18EC6CAD}" type="slidenum">
              <a:rPr lang="en-US" altLang="zh-CN" smtClean="0"/>
              <a:pPr/>
              <a:t>17</a:t>
            </a:fld>
            <a:endParaRPr lang="en-US" altLang="zh-CN" dirty="0"/>
          </a:p>
        </p:txBody>
      </p:sp>
    </p:spTree>
    <p:extLst>
      <p:ext uri="{BB962C8B-B14F-4D97-AF65-F5344CB8AC3E}">
        <p14:creationId xmlns:p14="http://schemas.microsoft.com/office/powerpoint/2010/main" val="16203515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GB" altLang="zh-CN" dirty="0" err="1"/>
              <a:t>状态转换图的实现</a:t>
            </a:r>
            <a:endParaRPr lang="zh-CN" altLang="en-US" dirty="0"/>
          </a:p>
        </p:txBody>
      </p:sp>
      <p:sp>
        <p:nvSpPr>
          <p:cNvPr id="28675" name="Rectangle 3"/>
          <p:cNvSpPr>
            <a:spLocks noGrp="1" noChangeArrowheads="1"/>
          </p:cNvSpPr>
          <p:nvPr>
            <p:ph idx="1"/>
          </p:nvPr>
        </p:nvSpPr>
        <p:spPr/>
        <p:txBody>
          <a:bodyPr>
            <a:normAutofit/>
          </a:bodyPr>
          <a:lstStyle/>
          <a:p>
            <a:pPr>
              <a:lnSpc>
                <a:spcPct val="90000"/>
              </a:lnSpc>
            </a:pPr>
            <a:r>
              <a:rPr lang="zh-CN" altLang="en-US" noProof="1"/>
              <a:t>全局变量与过程</a:t>
            </a:r>
          </a:p>
          <a:p>
            <a:pPr lvl="1">
              <a:lnSpc>
                <a:spcPct val="90000"/>
              </a:lnSpc>
            </a:pPr>
            <a:r>
              <a:rPr lang="en-US" altLang="zh-CN" dirty="0" err="1" smtClean="0">
                <a:solidFill>
                  <a:srgbClr val="CC0000"/>
                </a:solidFill>
                <a:latin typeface="微软雅黑" panose="020B0503020204020204" pitchFamily="34" charset="-122"/>
              </a:rPr>
              <a:t>IsLetter</a:t>
            </a:r>
            <a:r>
              <a:rPr lang="zh-CN" altLang="en-US" dirty="0" smtClean="0">
                <a:latin typeface="微软雅黑" panose="020B0503020204020204" pitchFamily="34" charset="-122"/>
              </a:rPr>
              <a:t>和</a:t>
            </a:r>
            <a:r>
              <a:rPr lang="zh-CN" altLang="zh-CN" dirty="0" smtClean="0">
                <a:latin typeface="微软雅黑" panose="020B0503020204020204" pitchFamily="34" charset="-122"/>
              </a:rPr>
              <a:t> </a:t>
            </a:r>
            <a:r>
              <a:rPr lang="en-US" altLang="zh-CN" dirty="0" err="1" smtClean="0">
                <a:solidFill>
                  <a:srgbClr val="CC0000"/>
                </a:solidFill>
                <a:latin typeface="微软雅黑" panose="020B0503020204020204" pitchFamily="34" charset="-122"/>
              </a:rPr>
              <a:t>IsDisgital</a:t>
            </a:r>
            <a:r>
              <a:rPr lang="en-US" altLang="zh-CN" noProof="1" smtClean="0">
                <a:latin typeface="微软雅黑" panose="020B0503020204020204" pitchFamily="34" charset="-122"/>
              </a:rPr>
              <a:t> </a:t>
            </a:r>
            <a:r>
              <a:rPr lang="en-US" altLang="zh-CN" dirty="0" err="1" smtClean="0">
                <a:latin typeface="微软雅黑" panose="020B0503020204020204" pitchFamily="34" charset="-122"/>
              </a:rPr>
              <a:t>布尔函数，判断ch</a:t>
            </a:r>
            <a:r>
              <a:rPr lang="zh-CN" altLang="en-US" noProof="1" smtClean="0">
                <a:latin typeface="微软雅黑" panose="020B0503020204020204" pitchFamily="34" charset="-122"/>
              </a:rPr>
              <a:t>中字符是否为字母</a:t>
            </a:r>
            <a:r>
              <a:rPr lang="zh-CN" altLang="zh-CN" dirty="0" smtClean="0">
                <a:latin typeface="微软雅黑" panose="020B0503020204020204" pitchFamily="34" charset="-122"/>
              </a:rPr>
              <a:t>和数字</a:t>
            </a:r>
            <a:endParaRPr lang="en-US" altLang="zh-CN" dirty="0" smtClean="0">
              <a:latin typeface="微软雅黑" panose="020B0503020204020204" pitchFamily="34" charset="-122"/>
            </a:endParaRPr>
          </a:p>
          <a:p>
            <a:pPr lvl="1">
              <a:lnSpc>
                <a:spcPct val="90000"/>
              </a:lnSpc>
            </a:pPr>
            <a:r>
              <a:rPr lang="en-US" altLang="zh-CN" noProof="1" smtClean="0">
                <a:solidFill>
                  <a:srgbClr val="CC0000"/>
                </a:solidFill>
                <a:latin typeface="微软雅黑" panose="020B0503020204020204" pitchFamily="34" charset="-122"/>
              </a:rPr>
              <a:t>R</a:t>
            </a:r>
            <a:r>
              <a:rPr lang="en-US" altLang="zh-CN" dirty="0" err="1" smtClean="0">
                <a:solidFill>
                  <a:srgbClr val="CC0000"/>
                </a:solidFill>
                <a:latin typeface="微软雅黑" panose="020B0503020204020204" pitchFamily="34" charset="-122"/>
              </a:rPr>
              <a:t>eserve</a:t>
            </a:r>
            <a:r>
              <a:rPr lang="en-US" altLang="zh-CN" noProof="1" smtClean="0">
                <a:latin typeface="微软雅黑" panose="020B0503020204020204" pitchFamily="34" charset="-122"/>
              </a:rPr>
              <a:t> </a:t>
            </a:r>
            <a:r>
              <a:rPr lang="zh-CN" altLang="en-US" noProof="1" smtClean="0">
                <a:latin typeface="微软雅黑" panose="020B0503020204020204" pitchFamily="34" charset="-122"/>
              </a:rPr>
              <a:t>整型函数，对于 </a:t>
            </a:r>
            <a:r>
              <a:rPr lang="en-US" altLang="zh-CN" dirty="0" err="1" smtClean="0">
                <a:latin typeface="微软雅黑" panose="020B0503020204020204" pitchFamily="34" charset="-122"/>
              </a:rPr>
              <a:t>strToken</a:t>
            </a:r>
            <a:r>
              <a:rPr lang="en-US" altLang="zh-CN" noProof="1" smtClean="0">
                <a:latin typeface="微软雅黑" panose="020B0503020204020204" pitchFamily="34" charset="-122"/>
              </a:rPr>
              <a:t> </a:t>
            </a:r>
            <a:r>
              <a:rPr lang="zh-CN" altLang="en-US" noProof="1" smtClean="0">
                <a:latin typeface="微软雅黑" panose="020B0503020204020204" pitchFamily="34" charset="-122"/>
              </a:rPr>
              <a:t>中的字符串查找保留字表，若它是保留字则给出它的编码，否则回送0</a:t>
            </a:r>
          </a:p>
          <a:p>
            <a:pPr lvl="1">
              <a:lnSpc>
                <a:spcPct val="90000"/>
              </a:lnSpc>
            </a:pPr>
            <a:r>
              <a:rPr lang="en-US" altLang="zh-CN" noProof="1" smtClean="0">
                <a:solidFill>
                  <a:srgbClr val="CC0000"/>
                </a:solidFill>
                <a:latin typeface="微软雅黑" panose="020B0503020204020204" pitchFamily="34" charset="-122"/>
              </a:rPr>
              <a:t>R</a:t>
            </a:r>
            <a:r>
              <a:rPr lang="en-US" altLang="zh-CN" dirty="0" err="1" smtClean="0">
                <a:solidFill>
                  <a:srgbClr val="CC0000"/>
                </a:solidFill>
                <a:latin typeface="微软雅黑" panose="020B0503020204020204" pitchFamily="34" charset="-122"/>
              </a:rPr>
              <a:t>etract</a:t>
            </a:r>
            <a:r>
              <a:rPr lang="en-US" altLang="zh-CN" noProof="1" smtClean="0">
                <a:latin typeface="微软雅黑" panose="020B0503020204020204" pitchFamily="34" charset="-122"/>
              </a:rPr>
              <a:t> </a:t>
            </a:r>
            <a:r>
              <a:rPr lang="zh-CN" altLang="en-US" noProof="1" smtClean="0">
                <a:latin typeface="微软雅黑" panose="020B0503020204020204" pitchFamily="34" charset="-122"/>
              </a:rPr>
              <a:t>子程序，把搜索指针回调一个字符位置</a:t>
            </a:r>
          </a:p>
          <a:p>
            <a:pPr lvl="1">
              <a:lnSpc>
                <a:spcPct val="90000"/>
              </a:lnSpc>
            </a:pPr>
            <a:r>
              <a:rPr lang="en-US" altLang="zh-CN" dirty="0" err="1" smtClean="0">
                <a:solidFill>
                  <a:srgbClr val="CC0000"/>
                </a:solidFill>
                <a:latin typeface="微软雅黑" panose="020B0503020204020204" pitchFamily="34" charset="-122"/>
              </a:rPr>
              <a:t>InsertId</a:t>
            </a:r>
            <a:r>
              <a:rPr lang="en-US" altLang="zh-CN" dirty="0" smtClean="0">
                <a:latin typeface="微软雅黑" panose="020B0503020204020204" pitchFamily="34" charset="-122"/>
              </a:rPr>
              <a:t>  </a:t>
            </a:r>
            <a:r>
              <a:rPr lang="zh-CN" altLang="en-US" dirty="0" smtClean="0">
                <a:latin typeface="微软雅黑" panose="020B0503020204020204" pitchFamily="34" charset="-122"/>
              </a:rPr>
              <a:t>整型函数，将</a:t>
            </a:r>
            <a:r>
              <a:rPr lang="en-US" altLang="zh-CN" dirty="0" err="1" smtClean="0">
                <a:latin typeface="微软雅黑" panose="020B0503020204020204" pitchFamily="34" charset="-122"/>
              </a:rPr>
              <a:t>strToken</a:t>
            </a:r>
            <a:r>
              <a:rPr lang="zh-CN" altLang="en-US" dirty="0" smtClean="0">
                <a:latin typeface="微软雅黑" panose="020B0503020204020204" pitchFamily="34" charset="-122"/>
              </a:rPr>
              <a:t>中的标识符插入符号表，返回符号表指针</a:t>
            </a:r>
          </a:p>
          <a:p>
            <a:pPr lvl="1">
              <a:lnSpc>
                <a:spcPct val="90000"/>
              </a:lnSpc>
            </a:pPr>
            <a:r>
              <a:rPr lang="en-US" altLang="zh-CN" dirty="0" err="1" smtClean="0">
                <a:solidFill>
                  <a:srgbClr val="CC0000"/>
                </a:solidFill>
                <a:latin typeface="微软雅黑" panose="020B0503020204020204" pitchFamily="34" charset="-122"/>
              </a:rPr>
              <a:t>InsertConst</a:t>
            </a:r>
            <a:r>
              <a:rPr lang="en-US" altLang="zh-CN" dirty="0" smtClean="0">
                <a:latin typeface="微软雅黑" panose="020B0503020204020204" pitchFamily="34" charset="-122"/>
              </a:rPr>
              <a:t>  </a:t>
            </a:r>
            <a:r>
              <a:rPr lang="zh-CN" altLang="en-US" dirty="0" smtClean="0">
                <a:latin typeface="微软雅黑" panose="020B0503020204020204" pitchFamily="34" charset="-122"/>
              </a:rPr>
              <a:t>整型函数过程，将</a:t>
            </a:r>
            <a:r>
              <a:rPr lang="en-US" altLang="zh-CN" dirty="0" err="1" smtClean="0">
                <a:latin typeface="微软雅黑" panose="020B0503020204020204" pitchFamily="34" charset="-122"/>
              </a:rPr>
              <a:t>strToken</a:t>
            </a:r>
            <a:r>
              <a:rPr lang="zh-CN" altLang="en-US" dirty="0" smtClean="0">
                <a:latin typeface="微软雅黑" panose="020B0503020204020204" pitchFamily="34" charset="-122"/>
              </a:rPr>
              <a:t>中的常数插入常数表，返回常数表指针</a:t>
            </a:r>
          </a:p>
        </p:txBody>
      </p:sp>
      <p:sp>
        <p:nvSpPr>
          <p:cNvPr id="4" name="文本框 3"/>
          <p:cNvSpPr txBox="1"/>
          <p:nvPr/>
        </p:nvSpPr>
        <p:spPr>
          <a:xfrm>
            <a:off x="6400800" y="857250"/>
            <a:ext cx="2743200" cy="5143500"/>
          </a:xfrm>
          <a:prstGeom prst="rect">
            <a:avLst/>
          </a:prstGeom>
          <a:noFill/>
        </p:spPr>
        <p:txBody>
          <a:bodyPr wrap="square" rtlCol="0">
            <a:noAutofit/>
          </a:bodyPr>
          <a:lstStyle/>
          <a:p>
            <a:endParaRPr lang="zh-CN" altLang="en-US" sz="2700" dirty="0">
              <a:latin typeface="+mj-ea"/>
              <a:ea typeface="+mj-ea"/>
            </a:endParaRPr>
          </a:p>
        </p:txBody>
      </p:sp>
      <p:sp>
        <p:nvSpPr>
          <p:cNvPr id="2" name="灯片编号占位符 1"/>
          <p:cNvSpPr>
            <a:spLocks noGrp="1"/>
          </p:cNvSpPr>
          <p:nvPr>
            <p:ph type="sldNum" sz="quarter" idx="12"/>
          </p:nvPr>
        </p:nvSpPr>
        <p:spPr/>
        <p:txBody>
          <a:bodyPr/>
          <a:lstStyle/>
          <a:p>
            <a:fld id="{58B9003D-8F33-4A1C-B97F-3F3C18EC6CAD}" type="slidenum">
              <a:rPr lang="en-US" altLang="zh-CN" smtClean="0"/>
              <a:pPr/>
              <a:t>18</a:t>
            </a:fld>
            <a:endParaRPr lang="en-US" altLang="zh-CN" dirty="0"/>
          </a:p>
        </p:txBody>
      </p:sp>
    </p:spTree>
    <p:extLst>
      <p:ext uri="{BB962C8B-B14F-4D97-AF65-F5344CB8AC3E}">
        <p14:creationId xmlns:p14="http://schemas.microsoft.com/office/powerpoint/2010/main" val="5519220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词法单元的识别实现</a:t>
            </a:r>
            <a:endParaRPr lang="zh-CN" altLang="en-US" dirty="0"/>
          </a:p>
        </p:txBody>
      </p:sp>
      <p:sp>
        <p:nvSpPr>
          <p:cNvPr id="29699" name="Rectangle 3"/>
          <p:cNvSpPr>
            <a:spLocks noGrp="1" noChangeArrowheads="1"/>
          </p:cNvSpPr>
          <p:nvPr>
            <p:ph idx="1"/>
          </p:nvPr>
        </p:nvSpPr>
        <p:spPr>
          <a:xfrm>
            <a:off x="282972" y="2321484"/>
            <a:ext cx="8042276" cy="4343400"/>
          </a:xfrm>
        </p:spPr>
        <p:txBody>
          <a:bodyPr>
            <a:noAutofit/>
          </a:bodyPr>
          <a:lstStyle/>
          <a:p>
            <a:pPr marL="0" indent="0" algn="just">
              <a:lnSpc>
                <a:spcPct val="70000"/>
              </a:lnSpc>
              <a:spcBef>
                <a:spcPct val="0"/>
              </a:spcBef>
              <a:buNone/>
            </a:pPr>
            <a:r>
              <a:rPr lang="en-US" altLang="zh-CN" sz="1800" b="1" dirty="0" err="1">
                <a:latin typeface="Courier New" panose="02070309020205020404" pitchFamily="49" charset="0"/>
              </a:rPr>
              <a:t>int</a:t>
            </a:r>
            <a:r>
              <a:rPr lang="en-US" altLang="zh-CN" sz="1800" b="1" dirty="0">
                <a:latin typeface="Courier New" panose="02070309020205020404" pitchFamily="49" charset="0"/>
              </a:rPr>
              <a:t> code, value;</a:t>
            </a:r>
          </a:p>
          <a:p>
            <a:pPr marL="0" indent="0" algn="just">
              <a:lnSpc>
                <a:spcPct val="70000"/>
              </a:lnSpc>
              <a:spcBef>
                <a:spcPct val="0"/>
              </a:spcBef>
              <a:buNone/>
            </a:pPr>
            <a:r>
              <a:rPr lang="en-US" altLang="zh-CN" sz="1800" b="1" dirty="0" err="1">
                <a:latin typeface="Courier New" panose="02070309020205020404" pitchFamily="49" charset="0"/>
              </a:rPr>
              <a:t>strToken</a:t>
            </a:r>
            <a:r>
              <a:rPr lang="en-US" altLang="zh-CN" sz="1800" b="1" dirty="0">
                <a:latin typeface="Courier New" panose="02070309020205020404" pitchFamily="49" charset="0"/>
              </a:rPr>
              <a:t> := “ ”;	/*</a:t>
            </a:r>
            <a:r>
              <a:rPr lang="zh-CN" altLang="en-US" sz="1800" b="1" dirty="0">
                <a:latin typeface="Courier New" panose="02070309020205020404" pitchFamily="49" charset="0"/>
              </a:rPr>
              <a:t>置</a:t>
            </a:r>
            <a:r>
              <a:rPr lang="en-US" altLang="zh-CN" sz="1800" b="1" dirty="0" err="1">
                <a:latin typeface="Courier New" panose="02070309020205020404" pitchFamily="49" charset="0"/>
              </a:rPr>
              <a:t>strToken</a:t>
            </a:r>
            <a:r>
              <a:rPr lang="zh-CN" altLang="en-US" sz="1800" b="1" dirty="0">
                <a:latin typeface="Courier New" panose="02070309020205020404" pitchFamily="49" charset="0"/>
              </a:rPr>
              <a:t>为空串*</a:t>
            </a:r>
            <a:r>
              <a:rPr lang="en-US" altLang="zh-CN" sz="1800" b="1" dirty="0">
                <a:latin typeface="Courier New" panose="02070309020205020404" pitchFamily="49" charset="0"/>
              </a:rPr>
              <a:t>/</a:t>
            </a:r>
          </a:p>
          <a:p>
            <a:pPr marL="0" indent="0" algn="just">
              <a:lnSpc>
                <a:spcPct val="70000"/>
              </a:lnSpc>
              <a:spcBef>
                <a:spcPct val="0"/>
              </a:spcBef>
              <a:buNone/>
            </a:pPr>
            <a:r>
              <a:rPr lang="en-US" altLang="zh-CN" sz="1800" b="1" dirty="0" err="1">
                <a:latin typeface="Courier New" panose="02070309020205020404" pitchFamily="49" charset="0"/>
              </a:rPr>
              <a:t>GetChar</a:t>
            </a:r>
            <a:r>
              <a:rPr lang="en-US" altLang="zh-CN" sz="1800" b="1" dirty="0">
                <a:latin typeface="Courier New" panose="02070309020205020404" pitchFamily="49" charset="0"/>
              </a:rPr>
              <a:t>(); </a:t>
            </a:r>
            <a:r>
              <a:rPr lang="en-US" altLang="zh-CN" sz="1800" b="1" dirty="0" err="1">
                <a:latin typeface="Courier New" panose="02070309020205020404" pitchFamily="49" charset="0"/>
              </a:rPr>
              <a:t>GetBC</a:t>
            </a:r>
            <a:r>
              <a:rPr lang="en-US" altLang="zh-CN" sz="1800" b="1" dirty="0">
                <a:latin typeface="Courier New" panose="02070309020205020404" pitchFamily="49" charset="0"/>
              </a:rPr>
              <a:t>();</a:t>
            </a:r>
          </a:p>
          <a:p>
            <a:pPr marL="0" indent="0" algn="just">
              <a:lnSpc>
                <a:spcPct val="70000"/>
              </a:lnSpc>
              <a:spcBef>
                <a:spcPct val="0"/>
              </a:spcBef>
              <a:buNone/>
            </a:pPr>
            <a:r>
              <a:rPr lang="en-US" altLang="zh-CN" sz="1800" b="1" dirty="0">
                <a:solidFill>
                  <a:srgbClr val="3217BB"/>
                </a:solidFill>
                <a:latin typeface="Courier New" panose="02070309020205020404" pitchFamily="49" charset="0"/>
              </a:rPr>
              <a:t>if (</a:t>
            </a:r>
            <a:r>
              <a:rPr lang="en-US" altLang="zh-CN" sz="1800" b="1" dirty="0" err="1">
                <a:solidFill>
                  <a:srgbClr val="3217BB"/>
                </a:solidFill>
                <a:latin typeface="Courier New" panose="02070309020205020404" pitchFamily="49" charset="0"/>
              </a:rPr>
              <a:t>IsLetter</a:t>
            </a:r>
            <a:r>
              <a:rPr lang="en-US" altLang="zh-CN" sz="1800" b="1" dirty="0">
                <a:solidFill>
                  <a:srgbClr val="3217BB"/>
                </a:solidFill>
                <a:latin typeface="Courier New" panose="02070309020205020404" pitchFamily="49" charset="0"/>
              </a:rPr>
              <a:t>())</a:t>
            </a:r>
          </a:p>
          <a:p>
            <a:pPr marL="0" indent="0" algn="just">
              <a:lnSpc>
                <a:spcPct val="70000"/>
              </a:lnSpc>
              <a:spcBef>
                <a:spcPct val="0"/>
              </a:spcBef>
              <a:buNone/>
            </a:pPr>
            <a:r>
              <a:rPr lang="en-US" altLang="zh-CN" sz="1800" b="1" dirty="0">
                <a:solidFill>
                  <a:srgbClr val="3217BB"/>
                </a:solidFill>
                <a:latin typeface="Courier New" panose="02070309020205020404" pitchFamily="49" charset="0"/>
              </a:rPr>
              <a:t>begin</a:t>
            </a:r>
          </a:p>
          <a:p>
            <a:pPr marL="0" indent="0" algn="just">
              <a:lnSpc>
                <a:spcPct val="70000"/>
              </a:lnSpc>
              <a:spcBef>
                <a:spcPct val="0"/>
              </a:spcBef>
              <a:buNone/>
            </a:pPr>
            <a:r>
              <a:rPr lang="en-US" altLang="zh-CN" sz="1800" b="1" dirty="0">
                <a:solidFill>
                  <a:srgbClr val="3217BB"/>
                </a:solidFill>
                <a:latin typeface="Courier New" panose="02070309020205020404" pitchFamily="49" charset="0"/>
              </a:rPr>
              <a:t>	while (</a:t>
            </a:r>
            <a:r>
              <a:rPr lang="en-US" altLang="zh-CN" sz="1800" b="1" dirty="0" err="1">
                <a:solidFill>
                  <a:srgbClr val="3217BB"/>
                </a:solidFill>
                <a:latin typeface="Courier New" panose="02070309020205020404" pitchFamily="49" charset="0"/>
              </a:rPr>
              <a:t>IsLetter</a:t>
            </a:r>
            <a:r>
              <a:rPr lang="en-US" altLang="zh-CN" sz="1800" b="1" dirty="0">
                <a:solidFill>
                  <a:srgbClr val="3217BB"/>
                </a:solidFill>
                <a:latin typeface="Courier New" panose="02070309020205020404" pitchFamily="49" charset="0"/>
              </a:rPr>
              <a:t>() or </a:t>
            </a:r>
            <a:r>
              <a:rPr lang="en-US" altLang="zh-CN" sz="1800" b="1" dirty="0" err="1">
                <a:solidFill>
                  <a:srgbClr val="3217BB"/>
                </a:solidFill>
                <a:latin typeface="Courier New" panose="02070309020205020404" pitchFamily="49" charset="0"/>
              </a:rPr>
              <a:t>IsDigit</a:t>
            </a:r>
            <a:r>
              <a:rPr lang="en-US" altLang="zh-CN" sz="1800" b="1" dirty="0">
                <a:solidFill>
                  <a:srgbClr val="3217BB"/>
                </a:solidFill>
                <a:latin typeface="Courier New" panose="02070309020205020404" pitchFamily="49" charset="0"/>
              </a:rPr>
              <a:t>())</a:t>
            </a:r>
          </a:p>
          <a:p>
            <a:pPr marL="0" indent="0" algn="just">
              <a:lnSpc>
                <a:spcPct val="70000"/>
              </a:lnSpc>
              <a:spcBef>
                <a:spcPct val="0"/>
              </a:spcBef>
              <a:buNone/>
            </a:pPr>
            <a:r>
              <a:rPr lang="en-US" altLang="zh-CN" sz="1800" b="1" dirty="0">
                <a:solidFill>
                  <a:srgbClr val="3217BB"/>
                </a:solidFill>
                <a:latin typeface="Courier New" panose="02070309020205020404" pitchFamily="49" charset="0"/>
              </a:rPr>
              <a:t>	begin</a:t>
            </a:r>
          </a:p>
          <a:p>
            <a:pPr marL="0" indent="0" algn="just">
              <a:lnSpc>
                <a:spcPct val="70000"/>
              </a:lnSpc>
              <a:spcBef>
                <a:spcPct val="0"/>
              </a:spcBef>
              <a:buNone/>
            </a:pPr>
            <a:r>
              <a:rPr lang="en-US" altLang="zh-CN" sz="1800" b="1" dirty="0">
                <a:solidFill>
                  <a:srgbClr val="3217BB"/>
                </a:solidFill>
                <a:latin typeface="Courier New" panose="02070309020205020404" pitchFamily="49" charset="0"/>
              </a:rPr>
              <a:t>		</a:t>
            </a:r>
            <a:r>
              <a:rPr lang="en-US" altLang="zh-CN" sz="1800" b="1" dirty="0" err="1">
                <a:solidFill>
                  <a:srgbClr val="3217BB"/>
                </a:solidFill>
                <a:latin typeface="Courier New" panose="02070309020205020404" pitchFamily="49" charset="0"/>
              </a:rPr>
              <a:t>Concat</a:t>
            </a:r>
            <a:r>
              <a:rPr lang="en-US" altLang="zh-CN" sz="1800" b="1" dirty="0">
                <a:solidFill>
                  <a:srgbClr val="3217BB"/>
                </a:solidFill>
                <a:latin typeface="Courier New" panose="02070309020205020404" pitchFamily="49" charset="0"/>
              </a:rPr>
              <a:t>(); </a:t>
            </a:r>
            <a:r>
              <a:rPr lang="en-US" altLang="zh-CN" sz="1800" b="1" dirty="0" err="1">
                <a:solidFill>
                  <a:srgbClr val="3217BB"/>
                </a:solidFill>
                <a:latin typeface="Courier New" panose="02070309020205020404" pitchFamily="49" charset="0"/>
              </a:rPr>
              <a:t>GetChar</a:t>
            </a:r>
            <a:r>
              <a:rPr lang="en-US" altLang="zh-CN" sz="1800" b="1" dirty="0">
                <a:solidFill>
                  <a:srgbClr val="3217BB"/>
                </a:solidFill>
                <a:latin typeface="Courier New" panose="02070309020205020404" pitchFamily="49" charset="0"/>
              </a:rPr>
              <a:t>(); </a:t>
            </a:r>
          </a:p>
          <a:p>
            <a:pPr marL="0" indent="0" algn="just">
              <a:lnSpc>
                <a:spcPct val="70000"/>
              </a:lnSpc>
              <a:spcBef>
                <a:spcPct val="0"/>
              </a:spcBef>
              <a:buNone/>
            </a:pPr>
            <a:r>
              <a:rPr lang="en-US" altLang="zh-CN" sz="1800" b="1" dirty="0">
                <a:solidFill>
                  <a:srgbClr val="3217BB"/>
                </a:solidFill>
                <a:latin typeface="Courier New" panose="02070309020205020404" pitchFamily="49" charset="0"/>
              </a:rPr>
              <a:t>	end</a:t>
            </a:r>
          </a:p>
          <a:p>
            <a:pPr marL="0" indent="0" algn="just">
              <a:lnSpc>
                <a:spcPct val="70000"/>
              </a:lnSpc>
              <a:spcBef>
                <a:spcPct val="0"/>
              </a:spcBef>
              <a:buNone/>
            </a:pPr>
            <a:r>
              <a:rPr lang="en-US" altLang="zh-CN" sz="1800" b="1" dirty="0">
                <a:solidFill>
                  <a:srgbClr val="3217BB"/>
                </a:solidFill>
                <a:latin typeface="Courier New" panose="02070309020205020404" pitchFamily="49" charset="0"/>
              </a:rPr>
              <a:t>	Retract();</a:t>
            </a:r>
          </a:p>
          <a:p>
            <a:pPr marL="0" indent="0" algn="just">
              <a:lnSpc>
                <a:spcPct val="70000"/>
              </a:lnSpc>
              <a:spcBef>
                <a:spcPct val="0"/>
              </a:spcBef>
              <a:buNone/>
            </a:pPr>
            <a:r>
              <a:rPr lang="en-US" altLang="zh-CN" sz="1800" b="1" dirty="0">
                <a:solidFill>
                  <a:srgbClr val="3217BB"/>
                </a:solidFill>
                <a:latin typeface="Courier New" panose="02070309020205020404" pitchFamily="49" charset="0"/>
              </a:rPr>
              <a:t>	code := Reserve();</a:t>
            </a:r>
          </a:p>
          <a:p>
            <a:pPr marL="0" indent="0" algn="just">
              <a:lnSpc>
                <a:spcPct val="70000"/>
              </a:lnSpc>
              <a:spcBef>
                <a:spcPct val="0"/>
              </a:spcBef>
              <a:buNone/>
            </a:pPr>
            <a:r>
              <a:rPr lang="en-US" altLang="zh-CN" sz="1800" b="1" dirty="0">
                <a:solidFill>
                  <a:srgbClr val="3217BB"/>
                </a:solidFill>
                <a:latin typeface="Courier New" panose="02070309020205020404" pitchFamily="49" charset="0"/>
              </a:rPr>
              <a:t>	if (code = 0)</a:t>
            </a:r>
          </a:p>
          <a:p>
            <a:pPr marL="0" indent="0" algn="just">
              <a:lnSpc>
                <a:spcPct val="70000"/>
              </a:lnSpc>
              <a:spcBef>
                <a:spcPct val="0"/>
              </a:spcBef>
              <a:buNone/>
            </a:pPr>
            <a:r>
              <a:rPr lang="en-US" altLang="zh-CN" sz="1800" b="1" dirty="0">
                <a:solidFill>
                  <a:srgbClr val="3217BB"/>
                </a:solidFill>
                <a:latin typeface="Courier New" panose="02070309020205020404" pitchFamily="49" charset="0"/>
              </a:rPr>
              <a:t>	begin</a:t>
            </a:r>
          </a:p>
          <a:p>
            <a:pPr marL="0" indent="0" algn="just">
              <a:lnSpc>
                <a:spcPct val="70000"/>
              </a:lnSpc>
              <a:spcBef>
                <a:spcPct val="0"/>
              </a:spcBef>
              <a:buNone/>
            </a:pPr>
            <a:r>
              <a:rPr lang="en-US" altLang="zh-CN" sz="1800" b="1" dirty="0">
                <a:solidFill>
                  <a:srgbClr val="3217BB"/>
                </a:solidFill>
                <a:latin typeface="Courier New" panose="02070309020205020404" pitchFamily="49" charset="0"/>
              </a:rPr>
              <a:t>		value := </a:t>
            </a:r>
            <a:r>
              <a:rPr lang="en-US" altLang="zh-CN" sz="1800" b="1" dirty="0" err="1">
                <a:solidFill>
                  <a:srgbClr val="3217BB"/>
                </a:solidFill>
                <a:latin typeface="Courier New" panose="02070309020205020404" pitchFamily="49" charset="0"/>
              </a:rPr>
              <a:t>InsertId</a:t>
            </a:r>
            <a:r>
              <a:rPr lang="en-US" altLang="zh-CN" sz="1800" b="1" dirty="0">
                <a:solidFill>
                  <a:srgbClr val="3217BB"/>
                </a:solidFill>
                <a:latin typeface="Courier New" panose="02070309020205020404" pitchFamily="49" charset="0"/>
              </a:rPr>
              <a:t>(</a:t>
            </a:r>
            <a:r>
              <a:rPr lang="en-US" altLang="zh-CN" sz="1800" b="1" dirty="0" err="1">
                <a:solidFill>
                  <a:srgbClr val="3217BB"/>
                </a:solidFill>
                <a:latin typeface="Courier New" panose="02070309020205020404" pitchFamily="49" charset="0"/>
              </a:rPr>
              <a:t>strToken</a:t>
            </a:r>
            <a:r>
              <a:rPr lang="en-US" altLang="zh-CN" sz="1800" b="1" dirty="0">
                <a:solidFill>
                  <a:srgbClr val="3217BB"/>
                </a:solidFill>
                <a:latin typeface="Courier New" panose="02070309020205020404" pitchFamily="49" charset="0"/>
              </a:rPr>
              <a:t>);</a:t>
            </a:r>
          </a:p>
          <a:p>
            <a:pPr marL="0" indent="0" algn="just">
              <a:lnSpc>
                <a:spcPct val="70000"/>
              </a:lnSpc>
              <a:spcBef>
                <a:spcPct val="0"/>
              </a:spcBef>
              <a:buNone/>
            </a:pPr>
            <a:r>
              <a:rPr lang="en-US" altLang="zh-CN" sz="1800" b="1" dirty="0">
                <a:solidFill>
                  <a:srgbClr val="3217BB"/>
                </a:solidFill>
                <a:latin typeface="Courier New" panose="02070309020205020404" pitchFamily="49" charset="0"/>
              </a:rPr>
              <a:t>		return ($ID, value);</a:t>
            </a:r>
          </a:p>
          <a:p>
            <a:pPr marL="0" indent="0" algn="just">
              <a:lnSpc>
                <a:spcPct val="70000"/>
              </a:lnSpc>
              <a:spcBef>
                <a:spcPct val="0"/>
              </a:spcBef>
              <a:buNone/>
            </a:pPr>
            <a:r>
              <a:rPr lang="en-US" altLang="zh-CN" sz="1800" b="1" dirty="0">
                <a:solidFill>
                  <a:srgbClr val="3217BB"/>
                </a:solidFill>
                <a:latin typeface="Courier New" panose="02070309020205020404" pitchFamily="49" charset="0"/>
              </a:rPr>
              <a:t>	end</a:t>
            </a:r>
          </a:p>
          <a:p>
            <a:pPr marL="0" indent="0" algn="just">
              <a:lnSpc>
                <a:spcPct val="70000"/>
              </a:lnSpc>
              <a:spcBef>
                <a:spcPct val="0"/>
              </a:spcBef>
              <a:buNone/>
            </a:pPr>
            <a:r>
              <a:rPr lang="en-US" altLang="zh-CN" sz="1800" b="1" dirty="0">
                <a:solidFill>
                  <a:srgbClr val="3217BB"/>
                </a:solidFill>
                <a:latin typeface="Courier New" panose="02070309020205020404" pitchFamily="49" charset="0"/>
              </a:rPr>
              <a:t>	else</a:t>
            </a:r>
          </a:p>
          <a:p>
            <a:pPr marL="0" indent="0" algn="just">
              <a:lnSpc>
                <a:spcPct val="70000"/>
              </a:lnSpc>
              <a:spcBef>
                <a:spcPct val="0"/>
              </a:spcBef>
              <a:buNone/>
            </a:pPr>
            <a:r>
              <a:rPr lang="en-US" altLang="zh-CN" sz="1800" b="1" dirty="0">
                <a:solidFill>
                  <a:srgbClr val="3217BB"/>
                </a:solidFill>
                <a:latin typeface="Courier New" panose="02070309020205020404" pitchFamily="49" charset="0"/>
              </a:rPr>
              <a:t>		return (code, -);	</a:t>
            </a:r>
          </a:p>
          <a:p>
            <a:pPr marL="0" indent="0" algn="just">
              <a:lnSpc>
                <a:spcPct val="70000"/>
              </a:lnSpc>
              <a:spcBef>
                <a:spcPct val="0"/>
              </a:spcBef>
              <a:buNone/>
            </a:pPr>
            <a:r>
              <a:rPr lang="en-US" altLang="zh-CN" sz="1800" b="1" dirty="0">
                <a:solidFill>
                  <a:srgbClr val="3217BB"/>
                </a:solidFill>
                <a:latin typeface="Courier New" panose="02070309020205020404" pitchFamily="49" charset="0"/>
              </a:rPr>
              <a:t>end</a:t>
            </a:r>
          </a:p>
        </p:txBody>
      </p:sp>
      <p:grpSp>
        <p:nvGrpSpPr>
          <p:cNvPr id="2" name="Group 181"/>
          <p:cNvGrpSpPr>
            <a:grpSpLocks/>
          </p:cNvGrpSpPr>
          <p:nvPr/>
        </p:nvGrpSpPr>
        <p:grpSpPr bwMode="auto">
          <a:xfrm>
            <a:off x="4572000" y="1269391"/>
            <a:ext cx="4423343" cy="1109348"/>
            <a:chOff x="1927" y="0"/>
            <a:chExt cx="3833" cy="890"/>
          </a:xfrm>
        </p:grpSpPr>
        <p:sp>
          <p:nvSpPr>
            <p:cNvPr id="48133" name="Rectangle 129"/>
            <p:cNvSpPr>
              <a:spLocks noChangeArrowheads="1"/>
            </p:cNvSpPr>
            <p:nvPr/>
          </p:nvSpPr>
          <p:spPr bwMode="auto">
            <a:xfrm>
              <a:off x="1927" y="0"/>
              <a:ext cx="3833" cy="890"/>
            </a:xfrm>
            <a:prstGeom prst="rect">
              <a:avLst/>
            </a:prstGeom>
            <a:ln>
              <a:headEnd/>
              <a:tailEnd type="none" w="lg" len="lg"/>
            </a:ln>
          </p:spPr>
          <p:style>
            <a:lnRef idx="2">
              <a:schemeClr val="accent1"/>
            </a:lnRef>
            <a:fillRef idx="1">
              <a:schemeClr val="lt1"/>
            </a:fillRef>
            <a:effectRef idx="0">
              <a:schemeClr val="accent1"/>
            </a:effectRef>
            <a:fontRef idx="minor">
              <a:schemeClr val="dk1"/>
            </a:fontRef>
          </p:style>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endParaRPr lang="zh-CN" altLang="en-US" sz="1600">
                <a:ea typeface="宋体" panose="02010600030101010101" pitchFamily="2" charset="-122"/>
              </a:endParaRPr>
            </a:p>
          </p:txBody>
        </p:sp>
        <p:grpSp>
          <p:nvGrpSpPr>
            <p:cNvPr id="48134" name="Group 180"/>
            <p:cNvGrpSpPr>
              <a:grpSpLocks/>
            </p:cNvGrpSpPr>
            <p:nvPr/>
          </p:nvGrpSpPr>
          <p:grpSpPr bwMode="auto">
            <a:xfrm>
              <a:off x="2136" y="64"/>
              <a:ext cx="3569" cy="740"/>
              <a:chOff x="2136" y="64"/>
              <a:chExt cx="3569" cy="740"/>
            </a:xfrm>
          </p:grpSpPr>
          <p:sp>
            <p:nvSpPr>
              <p:cNvPr id="48135" name="AutoShape 166"/>
              <p:cNvSpPr>
                <a:spLocks noChangeArrowheads="1"/>
              </p:cNvSpPr>
              <p:nvPr/>
            </p:nvSpPr>
            <p:spPr bwMode="auto">
              <a:xfrm>
                <a:off x="2136" y="577"/>
                <a:ext cx="227" cy="181"/>
              </a:xfrm>
              <a:prstGeom prst="rightArrow">
                <a:avLst>
                  <a:gd name="adj1" fmla="val 50000"/>
                  <a:gd name="adj2" fmla="val 31354"/>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endParaRPr lang="zh-CN" altLang="en-US" sz="1600">
                  <a:ea typeface="宋体" panose="02010600030101010101" pitchFamily="2" charset="-122"/>
                </a:endParaRPr>
              </a:p>
            </p:txBody>
          </p:sp>
          <p:sp>
            <p:nvSpPr>
              <p:cNvPr id="48136" name="Oval 167"/>
              <p:cNvSpPr>
                <a:spLocks noChangeAspect="1" noChangeArrowheads="1"/>
              </p:cNvSpPr>
              <p:nvPr/>
            </p:nvSpPr>
            <p:spPr bwMode="auto">
              <a:xfrm>
                <a:off x="2363" y="532"/>
                <a:ext cx="272" cy="27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lang="en-US" altLang="zh-CN" sz="1600">
                    <a:ea typeface="宋体" panose="02010600030101010101" pitchFamily="2" charset="-122"/>
                  </a:rPr>
                  <a:t>0</a:t>
                </a:r>
                <a:endParaRPr lang="en-GB" altLang="zh-CN" sz="1600">
                  <a:ea typeface="宋体" panose="02010600030101010101" pitchFamily="2" charset="-122"/>
                </a:endParaRPr>
              </a:p>
            </p:txBody>
          </p:sp>
          <p:sp>
            <p:nvSpPr>
              <p:cNvPr id="48137" name="Oval 168"/>
              <p:cNvSpPr>
                <a:spLocks noChangeAspect="1" noChangeArrowheads="1"/>
              </p:cNvSpPr>
              <p:nvPr/>
            </p:nvSpPr>
            <p:spPr bwMode="auto">
              <a:xfrm>
                <a:off x="3549" y="532"/>
                <a:ext cx="272" cy="27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lang="en-US" altLang="zh-CN" sz="1600">
                    <a:ea typeface="宋体" panose="02010600030101010101" pitchFamily="2" charset="-122"/>
                  </a:rPr>
                  <a:t>1</a:t>
                </a:r>
                <a:endParaRPr lang="en-GB" altLang="zh-CN" sz="1600">
                  <a:ea typeface="宋体" panose="02010600030101010101" pitchFamily="2" charset="-122"/>
                </a:endParaRPr>
              </a:p>
            </p:txBody>
          </p:sp>
          <p:sp>
            <p:nvSpPr>
              <p:cNvPr id="48138" name="Freeform 169"/>
              <p:cNvSpPr>
                <a:spLocks/>
              </p:cNvSpPr>
              <p:nvPr/>
            </p:nvSpPr>
            <p:spPr bwMode="auto">
              <a:xfrm>
                <a:off x="2401" y="284"/>
                <a:ext cx="227" cy="317"/>
              </a:xfrm>
              <a:custGeom>
                <a:avLst/>
                <a:gdLst>
                  <a:gd name="T0" fmla="*/ 227 w 227"/>
                  <a:gd name="T1" fmla="*/ 38 h 370"/>
                  <a:gd name="T2" fmla="*/ 91 w 227"/>
                  <a:gd name="T3" fmla="*/ 3 h 370"/>
                  <a:gd name="T4" fmla="*/ 0 w 227"/>
                  <a:gd name="T5" fmla="*/ 33 h 370"/>
                  <a:gd name="T6" fmla="*/ 0 60000 65536"/>
                  <a:gd name="T7" fmla="*/ 0 60000 65536"/>
                  <a:gd name="T8" fmla="*/ 0 60000 65536"/>
                  <a:gd name="T9" fmla="*/ 0 w 227"/>
                  <a:gd name="T10" fmla="*/ 0 h 370"/>
                  <a:gd name="T11" fmla="*/ 227 w 227"/>
                  <a:gd name="T12" fmla="*/ 370 h 370"/>
                </a:gdLst>
                <a:ahLst/>
                <a:cxnLst>
                  <a:cxn ang="T6">
                    <a:pos x="T0" y="T1"/>
                  </a:cxn>
                  <a:cxn ang="T7">
                    <a:pos x="T2" y="T3"/>
                  </a:cxn>
                  <a:cxn ang="T8">
                    <a:pos x="T4" y="T5"/>
                  </a:cxn>
                </a:cxnLst>
                <a:rect l="T9" t="T10" r="T11" b="T12"/>
                <a:pathLst>
                  <a:path w="227" h="370">
                    <a:moveTo>
                      <a:pt x="227" y="370"/>
                    </a:moveTo>
                    <a:cubicBezTo>
                      <a:pt x="178" y="192"/>
                      <a:pt x="129" y="14"/>
                      <a:pt x="91" y="7"/>
                    </a:cubicBezTo>
                    <a:cubicBezTo>
                      <a:pt x="53" y="0"/>
                      <a:pt x="26" y="162"/>
                      <a:pt x="0" y="325"/>
                    </a:cubicBezTo>
                  </a:path>
                </a:pathLst>
              </a:custGeom>
              <a:noFill/>
              <a:ln w="1905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sz="1600"/>
              </a:p>
            </p:txBody>
          </p:sp>
          <p:sp>
            <p:nvSpPr>
              <p:cNvPr id="48139" name="Text Box 170"/>
              <p:cNvSpPr txBox="1">
                <a:spLocks noChangeArrowheads="1"/>
              </p:cNvSpPr>
              <p:nvPr/>
            </p:nvSpPr>
            <p:spPr bwMode="auto">
              <a:xfrm>
                <a:off x="2240" y="64"/>
                <a:ext cx="500"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zh-CN" altLang="en-US" sz="1600">
                    <a:latin typeface="微软雅黑" panose="020B0503020204020204" pitchFamily="34" charset="-122"/>
                  </a:rPr>
                  <a:t>空白</a:t>
                </a:r>
                <a:endParaRPr lang="zh-CN" altLang="en-GB" sz="1600">
                  <a:latin typeface="微软雅黑" panose="020B0503020204020204" pitchFamily="34" charset="-122"/>
                </a:endParaRPr>
              </a:p>
            </p:txBody>
          </p:sp>
          <p:sp>
            <p:nvSpPr>
              <p:cNvPr id="48140" name="Line 171"/>
              <p:cNvSpPr>
                <a:spLocks noChangeShapeType="1"/>
              </p:cNvSpPr>
              <p:nvPr/>
            </p:nvSpPr>
            <p:spPr bwMode="auto">
              <a:xfrm>
                <a:off x="2635" y="668"/>
                <a:ext cx="907" cy="0"/>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sz="1600"/>
              </a:p>
            </p:txBody>
          </p:sp>
          <p:sp>
            <p:nvSpPr>
              <p:cNvPr id="48141" name="Text Box 172"/>
              <p:cNvSpPr txBox="1">
                <a:spLocks noChangeArrowheads="1"/>
              </p:cNvSpPr>
              <p:nvPr/>
            </p:nvSpPr>
            <p:spPr bwMode="auto">
              <a:xfrm>
                <a:off x="2726" y="427"/>
                <a:ext cx="500"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zh-CN" altLang="en-US" sz="1600">
                    <a:solidFill>
                      <a:srgbClr val="3217BB"/>
                    </a:solidFill>
                    <a:latin typeface="微软雅黑" panose="020B0503020204020204" pitchFamily="34" charset="-122"/>
                  </a:rPr>
                  <a:t>字母</a:t>
                </a:r>
                <a:endParaRPr lang="zh-CN" altLang="en-GB" sz="1600">
                  <a:solidFill>
                    <a:srgbClr val="3217BB"/>
                  </a:solidFill>
                  <a:latin typeface="微软雅黑" panose="020B0503020204020204" pitchFamily="34" charset="-122"/>
                </a:endParaRPr>
              </a:p>
            </p:txBody>
          </p:sp>
          <p:sp>
            <p:nvSpPr>
              <p:cNvPr id="48142" name="Freeform 173"/>
              <p:cNvSpPr>
                <a:spLocks/>
              </p:cNvSpPr>
              <p:nvPr/>
            </p:nvSpPr>
            <p:spPr bwMode="auto">
              <a:xfrm>
                <a:off x="3580" y="284"/>
                <a:ext cx="227" cy="317"/>
              </a:xfrm>
              <a:custGeom>
                <a:avLst/>
                <a:gdLst>
                  <a:gd name="T0" fmla="*/ 227 w 227"/>
                  <a:gd name="T1" fmla="*/ 38 h 370"/>
                  <a:gd name="T2" fmla="*/ 91 w 227"/>
                  <a:gd name="T3" fmla="*/ 3 h 370"/>
                  <a:gd name="T4" fmla="*/ 0 w 227"/>
                  <a:gd name="T5" fmla="*/ 33 h 370"/>
                  <a:gd name="T6" fmla="*/ 0 60000 65536"/>
                  <a:gd name="T7" fmla="*/ 0 60000 65536"/>
                  <a:gd name="T8" fmla="*/ 0 60000 65536"/>
                  <a:gd name="T9" fmla="*/ 0 w 227"/>
                  <a:gd name="T10" fmla="*/ 0 h 370"/>
                  <a:gd name="T11" fmla="*/ 227 w 227"/>
                  <a:gd name="T12" fmla="*/ 370 h 370"/>
                </a:gdLst>
                <a:ahLst/>
                <a:cxnLst>
                  <a:cxn ang="T6">
                    <a:pos x="T0" y="T1"/>
                  </a:cxn>
                  <a:cxn ang="T7">
                    <a:pos x="T2" y="T3"/>
                  </a:cxn>
                  <a:cxn ang="T8">
                    <a:pos x="T4" y="T5"/>
                  </a:cxn>
                </a:cxnLst>
                <a:rect l="T9" t="T10" r="T11" b="T12"/>
                <a:pathLst>
                  <a:path w="227" h="370">
                    <a:moveTo>
                      <a:pt x="227" y="370"/>
                    </a:moveTo>
                    <a:cubicBezTo>
                      <a:pt x="178" y="192"/>
                      <a:pt x="129" y="14"/>
                      <a:pt x="91" y="7"/>
                    </a:cubicBezTo>
                    <a:cubicBezTo>
                      <a:pt x="53" y="0"/>
                      <a:pt x="26" y="162"/>
                      <a:pt x="0" y="325"/>
                    </a:cubicBezTo>
                  </a:path>
                </a:pathLst>
              </a:custGeom>
              <a:noFill/>
              <a:ln w="1905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sz="1600"/>
              </a:p>
            </p:txBody>
          </p:sp>
          <p:sp>
            <p:nvSpPr>
              <p:cNvPr id="48143" name="Text Box 174"/>
              <p:cNvSpPr txBox="1">
                <a:spLocks noChangeArrowheads="1"/>
              </p:cNvSpPr>
              <p:nvPr/>
            </p:nvSpPr>
            <p:spPr bwMode="auto">
              <a:xfrm>
                <a:off x="3204" y="64"/>
                <a:ext cx="1017"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zh-CN" altLang="en-US" sz="1600">
                    <a:solidFill>
                      <a:srgbClr val="3217BB"/>
                    </a:solidFill>
                    <a:latin typeface="微软雅黑" panose="020B0503020204020204" pitchFamily="34" charset="-122"/>
                  </a:rPr>
                  <a:t>字母或数字</a:t>
                </a:r>
                <a:endParaRPr lang="zh-CN" altLang="en-GB" sz="1600">
                  <a:solidFill>
                    <a:srgbClr val="3217BB"/>
                  </a:solidFill>
                  <a:latin typeface="微软雅黑" panose="020B0503020204020204" pitchFamily="34" charset="-122"/>
                </a:endParaRPr>
              </a:p>
            </p:txBody>
          </p:sp>
          <p:sp>
            <p:nvSpPr>
              <p:cNvPr id="48144" name="Oval 175"/>
              <p:cNvSpPr>
                <a:spLocks noChangeAspect="1" noChangeArrowheads="1"/>
              </p:cNvSpPr>
              <p:nvPr/>
            </p:nvSpPr>
            <p:spPr bwMode="auto">
              <a:xfrm>
                <a:off x="5286" y="532"/>
                <a:ext cx="272" cy="272"/>
              </a:xfrm>
              <a:prstGeom prst="ellipse">
                <a:avLst/>
              </a:prstGeom>
              <a:noFill/>
              <a:ln w="635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lang="en-US" altLang="zh-CN" sz="1600">
                    <a:ea typeface="宋体" panose="02010600030101010101" pitchFamily="2" charset="-122"/>
                  </a:rPr>
                  <a:t>2</a:t>
                </a:r>
                <a:endParaRPr lang="en-GB" altLang="zh-CN" sz="1600">
                  <a:ea typeface="宋体" panose="02010600030101010101" pitchFamily="2" charset="-122"/>
                </a:endParaRPr>
              </a:p>
            </p:txBody>
          </p:sp>
          <p:sp>
            <p:nvSpPr>
              <p:cNvPr id="48145" name="Line 176"/>
              <p:cNvSpPr>
                <a:spLocks noChangeShapeType="1"/>
              </p:cNvSpPr>
              <p:nvPr/>
            </p:nvSpPr>
            <p:spPr bwMode="auto">
              <a:xfrm>
                <a:off x="3832" y="668"/>
                <a:ext cx="1434" cy="0"/>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sz="1600"/>
              </a:p>
            </p:txBody>
          </p:sp>
          <p:sp>
            <p:nvSpPr>
              <p:cNvPr id="48146" name="Text Box 177"/>
              <p:cNvSpPr txBox="1">
                <a:spLocks noChangeArrowheads="1"/>
              </p:cNvSpPr>
              <p:nvPr/>
            </p:nvSpPr>
            <p:spPr bwMode="auto">
              <a:xfrm>
                <a:off x="3923" y="427"/>
                <a:ext cx="1189"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zh-CN" altLang="en-US" sz="1600">
                    <a:solidFill>
                      <a:srgbClr val="3217BB"/>
                    </a:solidFill>
                    <a:latin typeface="微软雅黑" panose="020B0503020204020204" pitchFamily="34" charset="-122"/>
                  </a:rPr>
                  <a:t>非字母或数字</a:t>
                </a:r>
                <a:endParaRPr lang="zh-CN" altLang="en-GB" sz="1600">
                  <a:solidFill>
                    <a:srgbClr val="3217BB"/>
                  </a:solidFill>
                  <a:latin typeface="微软雅黑" panose="020B0503020204020204" pitchFamily="34" charset="-122"/>
                </a:endParaRPr>
              </a:p>
            </p:txBody>
          </p:sp>
          <p:sp>
            <p:nvSpPr>
              <p:cNvPr id="48147" name="Text Box 178"/>
              <p:cNvSpPr txBox="1">
                <a:spLocks noChangeArrowheads="1"/>
              </p:cNvSpPr>
              <p:nvPr/>
            </p:nvSpPr>
            <p:spPr bwMode="auto">
              <a:xfrm>
                <a:off x="5483" y="404"/>
                <a:ext cx="222"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en-US" altLang="zh-CN" sz="1600">
                    <a:ea typeface="宋体" panose="02010600030101010101" pitchFamily="2" charset="-122"/>
                  </a:rPr>
                  <a:t>*</a:t>
                </a:r>
                <a:endParaRPr lang="en-GB" altLang="zh-CN" sz="1600">
                  <a:ea typeface="宋体" panose="02010600030101010101" pitchFamily="2" charset="-122"/>
                </a:endParaRPr>
              </a:p>
            </p:txBody>
          </p:sp>
        </p:grpSp>
      </p:grpSp>
      <p:sp>
        <p:nvSpPr>
          <p:cNvPr id="3" name="灯片编号占位符 2"/>
          <p:cNvSpPr>
            <a:spLocks noGrp="1"/>
          </p:cNvSpPr>
          <p:nvPr>
            <p:ph type="sldNum" sz="quarter" idx="12"/>
          </p:nvPr>
        </p:nvSpPr>
        <p:spPr/>
        <p:txBody>
          <a:bodyPr/>
          <a:lstStyle/>
          <a:p>
            <a:fld id="{58B9003D-8F33-4A1C-B97F-3F3C18EC6CAD}" type="slidenum">
              <a:rPr lang="en-US" altLang="zh-CN" smtClean="0"/>
              <a:pPr/>
              <a:t>19</a:t>
            </a:fld>
            <a:endParaRPr lang="en-US" altLang="zh-CN" dirty="0"/>
          </a:p>
        </p:txBody>
      </p:sp>
    </p:spTree>
    <p:extLst>
      <p:ext uri="{BB962C8B-B14F-4D97-AF65-F5344CB8AC3E}">
        <p14:creationId xmlns:p14="http://schemas.microsoft.com/office/powerpoint/2010/main" val="13962510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zh-CN" altLang="en-US"/>
              <a:t>回顾</a:t>
            </a:r>
            <a:r>
              <a:rPr lang="en-US" altLang="zh-CN"/>
              <a:t>——</a:t>
            </a:r>
            <a:r>
              <a:rPr lang="zh-CN" altLang="en-US"/>
              <a:t>词法分析</a:t>
            </a:r>
          </a:p>
        </p:txBody>
      </p:sp>
      <p:sp>
        <p:nvSpPr>
          <p:cNvPr id="202755" name="Rectangle 3"/>
          <p:cNvSpPr>
            <a:spLocks noGrp="1" noChangeArrowheads="1"/>
          </p:cNvSpPr>
          <p:nvPr>
            <p:ph idx="1"/>
          </p:nvPr>
        </p:nvSpPr>
        <p:spPr/>
        <p:txBody>
          <a:bodyPr/>
          <a:lstStyle/>
          <a:p>
            <a:r>
              <a:rPr lang="zh-CN" altLang="en-US" dirty="0"/>
              <a:t>词法分析的任务：逐个读入源程序字符并按照构词规则切分成一系列单词。</a:t>
            </a:r>
          </a:p>
          <a:p>
            <a:endParaRPr lang="zh-CN" altLang="en-US" dirty="0"/>
          </a:p>
          <a:p>
            <a:r>
              <a:rPr lang="zh-CN" altLang="en-US" dirty="0"/>
              <a:t>词法分析器：实现词法分析（</a:t>
            </a:r>
            <a:r>
              <a:rPr lang="en-US" altLang="zh-CN" dirty="0"/>
              <a:t>lexical analysis</a:t>
            </a:r>
            <a:r>
              <a:rPr lang="zh-CN" altLang="en-US" dirty="0"/>
              <a:t>）的程序</a:t>
            </a:r>
          </a:p>
          <a:p>
            <a:endParaRPr lang="en-US" altLang="zh-CN" dirty="0"/>
          </a:p>
        </p:txBody>
      </p:sp>
      <p:sp>
        <p:nvSpPr>
          <p:cNvPr id="5" name="灯片编号占位符 5"/>
          <p:cNvSpPr>
            <a:spLocks noGrp="1"/>
          </p:cNvSpPr>
          <p:nvPr>
            <p:ph type="sldNum" sz="quarter" idx="12"/>
          </p:nvPr>
        </p:nvSpPr>
        <p:spPr/>
        <p:txBody>
          <a:bodyPr/>
          <a:lstStyle/>
          <a:p>
            <a:fld id="{72721DDA-842C-47AD-9509-493BC7E59C76}" type="slidenum">
              <a:rPr lang="en-US" altLang="zh-CN"/>
              <a:pPr/>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词法单元的识别实现</a:t>
            </a:r>
          </a:p>
        </p:txBody>
      </p:sp>
      <p:sp>
        <p:nvSpPr>
          <p:cNvPr id="116738" name="Rectangle 2"/>
          <p:cNvSpPr>
            <a:spLocks noGrp="1" noChangeArrowheads="1"/>
          </p:cNvSpPr>
          <p:nvPr>
            <p:ph idx="1"/>
          </p:nvPr>
        </p:nvSpPr>
        <p:spPr>
          <a:xfrm>
            <a:off x="549275" y="2785869"/>
            <a:ext cx="8184661" cy="4352400"/>
          </a:xfrm>
        </p:spPr>
        <p:txBody>
          <a:bodyPr>
            <a:normAutofit/>
          </a:bodyPr>
          <a:lstStyle/>
          <a:p>
            <a:pPr marL="0" indent="0" algn="just">
              <a:lnSpc>
                <a:spcPct val="80000"/>
              </a:lnSpc>
              <a:spcBef>
                <a:spcPct val="0"/>
              </a:spcBef>
              <a:buNone/>
            </a:pPr>
            <a:r>
              <a:rPr lang="en-US" altLang="zh-CN" sz="1800" b="1" dirty="0">
                <a:solidFill>
                  <a:srgbClr val="3217BB"/>
                </a:solidFill>
                <a:latin typeface="Courier New" panose="02070309020205020404" pitchFamily="49" charset="0"/>
              </a:rPr>
              <a:t>else if (</a:t>
            </a:r>
            <a:r>
              <a:rPr lang="en-US" altLang="zh-CN" sz="1800" b="1" dirty="0" err="1">
                <a:solidFill>
                  <a:srgbClr val="3217BB"/>
                </a:solidFill>
                <a:latin typeface="Courier New" panose="02070309020205020404" pitchFamily="49" charset="0"/>
              </a:rPr>
              <a:t>IsDigit</a:t>
            </a:r>
            <a:r>
              <a:rPr lang="en-US" altLang="zh-CN" sz="1800" b="1" dirty="0">
                <a:solidFill>
                  <a:srgbClr val="3217BB"/>
                </a:solidFill>
                <a:latin typeface="Courier New" panose="02070309020205020404" pitchFamily="49" charset="0"/>
              </a:rPr>
              <a:t>())</a:t>
            </a:r>
          </a:p>
          <a:p>
            <a:pPr marL="0" indent="0" algn="just">
              <a:lnSpc>
                <a:spcPct val="80000"/>
              </a:lnSpc>
              <a:spcBef>
                <a:spcPct val="0"/>
              </a:spcBef>
              <a:buNone/>
            </a:pPr>
            <a:r>
              <a:rPr lang="en-US" altLang="zh-CN" sz="1800" b="1" dirty="0">
                <a:solidFill>
                  <a:srgbClr val="3217BB"/>
                </a:solidFill>
                <a:latin typeface="Courier New" panose="02070309020205020404" pitchFamily="49" charset="0"/>
              </a:rPr>
              <a:t>begin</a:t>
            </a:r>
          </a:p>
          <a:p>
            <a:pPr marL="0" indent="0" algn="just">
              <a:lnSpc>
                <a:spcPct val="80000"/>
              </a:lnSpc>
              <a:spcBef>
                <a:spcPct val="0"/>
              </a:spcBef>
              <a:buNone/>
            </a:pPr>
            <a:r>
              <a:rPr lang="en-US" altLang="zh-CN" sz="1800" b="1" dirty="0">
                <a:solidFill>
                  <a:srgbClr val="3217BB"/>
                </a:solidFill>
                <a:latin typeface="Courier New" panose="02070309020205020404" pitchFamily="49" charset="0"/>
              </a:rPr>
              <a:t>	while (</a:t>
            </a:r>
            <a:r>
              <a:rPr lang="en-US" altLang="zh-CN" sz="1800" b="1" dirty="0" err="1">
                <a:solidFill>
                  <a:srgbClr val="3217BB"/>
                </a:solidFill>
                <a:latin typeface="Courier New" panose="02070309020205020404" pitchFamily="49" charset="0"/>
              </a:rPr>
              <a:t>IsDigit</a:t>
            </a:r>
            <a:r>
              <a:rPr lang="en-US" altLang="zh-CN" sz="1800" b="1" dirty="0">
                <a:solidFill>
                  <a:srgbClr val="3217BB"/>
                </a:solidFill>
                <a:latin typeface="Courier New" panose="02070309020205020404" pitchFamily="49" charset="0"/>
              </a:rPr>
              <a:t>())</a:t>
            </a:r>
          </a:p>
          <a:p>
            <a:pPr marL="0" indent="0" algn="just">
              <a:lnSpc>
                <a:spcPct val="80000"/>
              </a:lnSpc>
              <a:spcBef>
                <a:spcPct val="0"/>
              </a:spcBef>
              <a:buNone/>
            </a:pPr>
            <a:r>
              <a:rPr lang="en-US" altLang="zh-CN" sz="1800" b="1" dirty="0">
                <a:solidFill>
                  <a:srgbClr val="3217BB"/>
                </a:solidFill>
                <a:latin typeface="Courier New" panose="02070309020205020404" pitchFamily="49" charset="0"/>
              </a:rPr>
              <a:t>	begin</a:t>
            </a:r>
          </a:p>
          <a:p>
            <a:pPr marL="0" indent="0" algn="just">
              <a:lnSpc>
                <a:spcPct val="80000"/>
              </a:lnSpc>
              <a:spcBef>
                <a:spcPct val="0"/>
              </a:spcBef>
              <a:buNone/>
            </a:pPr>
            <a:r>
              <a:rPr lang="en-US" altLang="zh-CN" sz="1800" b="1" dirty="0">
                <a:solidFill>
                  <a:srgbClr val="3217BB"/>
                </a:solidFill>
                <a:latin typeface="Courier New" panose="02070309020205020404" pitchFamily="49" charset="0"/>
              </a:rPr>
              <a:t>		</a:t>
            </a:r>
            <a:r>
              <a:rPr lang="en-US" altLang="zh-CN" sz="1800" b="1" dirty="0" err="1">
                <a:solidFill>
                  <a:srgbClr val="3217BB"/>
                </a:solidFill>
                <a:latin typeface="Courier New" panose="02070309020205020404" pitchFamily="49" charset="0"/>
              </a:rPr>
              <a:t>Concat</a:t>
            </a:r>
            <a:r>
              <a:rPr lang="en-US" altLang="zh-CN" sz="1800" b="1" dirty="0">
                <a:solidFill>
                  <a:srgbClr val="3217BB"/>
                </a:solidFill>
                <a:latin typeface="Courier New" panose="02070309020205020404" pitchFamily="49" charset="0"/>
              </a:rPr>
              <a:t>( ); </a:t>
            </a:r>
            <a:r>
              <a:rPr lang="en-US" altLang="zh-CN" sz="1800" b="1" dirty="0" err="1">
                <a:solidFill>
                  <a:srgbClr val="3217BB"/>
                </a:solidFill>
                <a:latin typeface="Courier New" panose="02070309020205020404" pitchFamily="49" charset="0"/>
              </a:rPr>
              <a:t>GetChar</a:t>
            </a:r>
            <a:r>
              <a:rPr lang="en-US" altLang="zh-CN" sz="1800" b="1" dirty="0">
                <a:solidFill>
                  <a:srgbClr val="3217BB"/>
                </a:solidFill>
                <a:latin typeface="Courier New" panose="02070309020205020404" pitchFamily="49" charset="0"/>
              </a:rPr>
              <a:t>( );</a:t>
            </a:r>
          </a:p>
          <a:p>
            <a:pPr marL="0" indent="0" algn="just">
              <a:lnSpc>
                <a:spcPct val="80000"/>
              </a:lnSpc>
              <a:spcBef>
                <a:spcPct val="0"/>
              </a:spcBef>
              <a:buNone/>
            </a:pPr>
            <a:r>
              <a:rPr lang="en-US" altLang="zh-CN" sz="1800" b="1" dirty="0">
                <a:solidFill>
                  <a:srgbClr val="3217BB"/>
                </a:solidFill>
                <a:latin typeface="Courier New" panose="02070309020205020404" pitchFamily="49" charset="0"/>
              </a:rPr>
              <a:t>	end</a:t>
            </a:r>
          </a:p>
          <a:p>
            <a:pPr marL="0" indent="0" algn="just">
              <a:lnSpc>
                <a:spcPct val="80000"/>
              </a:lnSpc>
              <a:spcBef>
                <a:spcPct val="0"/>
              </a:spcBef>
              <a:buNone/>
            </a:pPr>
            <a:r>
              <a:rPr lang="en-US" altLang="zh-CN" sz="1800" b="1" dirty="0">
                <a:solidFill>
                  <a:srgbClr val="3217BB"/>
                </a:solidFill>
                <a:latin typeface="Courier New" panose="02070309020205020404" pitchFamily="49" charset="0"/>
              </a:rPr>
              <a:t>	Retract();</a:t>
            </a:r>
          </a:p>
          <a:p>
            <a:pPr marL="0" indent="0" algn="just">
              <a:lnSpc>
                <a:spcPct val="80000"/>
              </a:lnSpc>
              <a:spcBef>
                <a:spcPct val="0"/>
              </a:spcBef>
              <a:buNone/>
            </a:pPr>
            <a:r>
              <a:rPr lang="en-US" altLang="zh-CN" sz="1800" b="1" dirty="0">
                <a:solidFill>
                  <a:srgbClr val="3217BB"/>
                </a:solidFill>
                <a:latin typeface="Courier New" panose="02070309020205020404" pitchFamily="49" charset="0"/>
              </a:rPr>
              <a:t>	value := </a:t>
            </a:r>
            <a:r>
              <a:rPr lang="en-US" altLang="zh-CN" sz="1800" b="1" dirty="0" err="1">
                <a:solidFill>
                  <a:srgbClr val="3217BB"/>
                </a:solidFill>
                <a:latin typeface="Courier New" panose="02070309020205020404" pitchFamily="49" charset="0"/>
              </a:rPr>
              <a:t>InsertConst</a:t>
            </a:r>
            <a:r>
              <a:rPr lang="en-US" altLang="zh-CN" sz="1800" b="1" dirty="0">
                <a:solidFill>
                  <a:srgbClr val="3217BB"/>
                </a:solidFill>
                <a:latin typeface="Courier New" panose="02070309020205020404" pitchFamily="49" charset="0"/>
              </a:rPr>
              <a:t>(</a:t>
            </a:r>
            <a:r>
              <a:rPr lang="en-US" altLang="zh-CN" sz="1800" b="1" dirty="0" err="1">
                <a:solidFill>
                  <a:srgbClr val="3217BB"/>
                </a:solidFill>
                <a:latin typeface="Courier New" panose="02070309020205020404" pitchFamily="49" charset="0"/>
              </a:rPr>
              <a:t>strToken</a:t>
            </a:r>
            <a:r>
              <a:rPr lang="en-US" altLang="zh-CN" sz="1800" b="1" dirty="0">
                <a:solidFill>
                  <a:srgbClr val="3217BB"/>
                </a:solidFill>
                <a:latin typeface="Courier New" panose="02070309020205020404" pitchFamily="49" charset="0"/>
              </a:rPr>
              <a:t>);</a:t>
            </a:r>
          </a:p>
          <a:p>
            <a:pPr marL="0" indent="0" algn="just">
              <a:lnSpc>
                <a:spcPct val="80000"/>
              </a:lnSpc>
              <a:spcBef>
                <a:spcPct val="0"/>
              </a:spcBef>
              <a:buNone/>
            </a:pPr>
            <a:r>
              <a:rPr lang="en-US" altLang="zh-CN" sz="1800" b="1" dirty="0">
                <a:solidFill>
                  <a:srgbClr val="3217BB"/>
                </a:solidFill>
                <a:latin typeface="Courier New" panose="02070309020205020404" pitchFamily="49" charset="0"/>
              </a:rPr>
              <a:t>	return($INT, value);</a:t>
            </a:r>
          </a:p>
          <a:p>
            <a:pPr marL="0" indent="0" algn="just">
              <a:lnSpc>
                <a:spcPct val="80000"/>
              </a:lnSpc>
              <a:spcBef>
                <a:spcPct val="0"/>
              </a:spcBef>
              <a:buNone/>
            </a:pPr>
            <a:r>
              <a:rPr lang="en-US" altLang="zh-CN" sz="1800" b="1" dirty="0">
                <a:solidFill>
                  <a:srgbClr val="3217BB"/>
                </a:solidFill>
                <a:latin typeface="Courier New" panose="02070309020205020404" pitchFamily="49" charset="0"/>
              </a:rPr>
              <a:t>end</a:t>
            </a:r>
          </a:p>
          <a:p>
            <a:pPr marL="0" indent="0" algn="just">
              <a:lnSpc>
                <a:spcPct val="80000"/>
              </a:lnSpc>
              <a:spcBef>
                <a:spcPct val="0"/>
              </a:spcBef>
              <a:buNone/>
            </a:pPr>
            <a:r>
              <a:rPr lang="en-US" altLang="zh-CN" sz="1800" b="1" dirty="0">
                <a:solidFill>
                  <a:srgbClr val="CC0000"/>
                </a:solidFill>
                <a:latin typeface="Courier New" panose="02070309020205020404" pitchFamily="49" charset="0"/>
              </a:rPr>
              <a:t>else if (</a:t>
            </a:r>
            <a:r>
              <a:rPr lang="en-US" altLang="zh-CN" sz="1800" b="1" dirty="0" err="1">
                <a:solidFill>
                  <a:srgbClr val="CC0000"/>
                </a:solidFill>
                <a:latin typeface="Courier New" panose="02070309020205020404" pitchFamily="49" charset="0"/>
              </a:rPr>
              <a:t>ch</a:t>
            </a:r>
            <a:r>
              <a:rPr lang="en-US" altLang="zh-CN" sz="1800" b="1" dirty="0">
                <a:solidFill>
                  <a:srgbClr val="CC0000"/>
                </a:solidFill>
                <a:latin typeface="Courier New" panose="02070309020205020404" pitchFamily="49" charset="0"/>
              </a:rPr>
              <a:t> =‘=’) return ($ASSIGN, -);</a:t>
            </a:r>
          </a:p>
          <a:p>
            <a:pPr marL="0" indent="0" algn="just">
              <a:lnSpc>
                <a:spcPct val="80000"/>
              </a:lnSpc>
              <a:spcBef>
                <a:spcPct val="0"/>
              </a:spcBef>
              <a:buNone/>
            </a:pPr>
            <a:r>
              <a:rPr lang="en-US" altLang="zh-CN" sz="1800" b="1" dirty="0">
                <a:solidFill>
                  <a:srgbClr val="339933"/>
                </a:solidFill>
                <a:latin typeface="Courier New" panose="02070309020205020404" pitchFamily="49" charset="0"/>
              </a:rPr>
              <a:t>else if (</a:t>
            </a:r>
            <a:r>
              <a:rPr lang="en-US" altLang="zh-CN" sz="1800" b="1" dirty="0" err="1">
                <a:solidFill>
                  <a:srgbClr val="339933"/>
                </a:solidFill>
                <a:latin typeface="Courier New" panose="02070309020205020404" pitchFamily="49" charset="0"/>
              </a:rPr>
              <a:t>ch</a:t>
            </a:r>
            <a:r>
              <a:rPr lang="en-US" altLang="zh-CN" sz="1800" b="1" dirty="0">
                <a:solidFill>
                  <a:srgbClr val="339933"/>
                </a:solidFill>
                <a:latin typeface="Courier New" panose="02070309020205020404" pitchFamily="49" charset="0"/>
              </a:rPr>
              <a:t> =‘+’) return ($PLUS, -);</a:t>
            </a:r>
          </a:p>
        </p:txBody>
      </p:sp>
      <p:grpSp>
        <p:nvGrpSpPr>
          <p:cNvPr id="26" name="Group 115"/>
          <p:cNvGrpSpPr>
            <a:grpSpLocks/>
          </p:cNvGrpSpPr>
          <p:nvPr/>
        </p:nvGrpSpPr>
        <p:grpSpPr bwMode="auto">
          <a:xfrm>
            <a:off x="4409593" y="1219200"/>
            <a:ext cx="4325938" cy="1925638"/>
            <a:chOff x="2109" y="-17"/>
            <a:chExt cx="2725" cy="1213"/>
          </a:xfrm>
        </p:grpSpPr>
        <p:sp>
          <p:nvSpPr>
            <p:cNvPr id="27" name="Rectangle 40"/>
            <p:cNvSpPr>
              <a:spLocks noChangeArrowheads="1"/>
            </p:cNvSpPr>
            <p:nvPr/>
          </p:nvSpPr>
          <p:spPr bwMode="auto">
            <a:xfrm>
              <a:off x="2109" y="0"/>
              <a:ext cx="2725" cy="1196"/>
            </a:xfrm>
            <a:prstGeom prst="rect">
              <a:avLst/>
            </a:prstGeom>
            <a:ln>
              <a:headEnd/>
              <a:tailEnd type="none" w="lg" len="lg"/>
            </a:ln>
          </p:spPr>
          <p:style>
            <a:lnRef idx="2">
              <a:schemeClr val="accent1"/>
            </a:lnRef>
            <a:fillRef idx="1">
              <a:schemeClr val="lt1"/>
            </a:fillRef>
            <a:effectRef idx="0">
              <a:schemeClr val="accent1"/>
            </a:effectRef>
            <a:fontRef idx="minor">
              <a:schemeClr val="dk1"/>
            </a:fontRef>
          </p:style>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endParaRPr lang="en-GB" altLang="zh-CN" sz="1000">
                <a:ea typeface="宋体" panose="02010600030101010101" pitchFamily="2" charset="-122"/>
              </a:endParaRPr>
            </a:p>
          </p:txBody>
        </p:sp>
        <p:grpSp>
          <p:nvGrpSpPr>
            <p:cNvPr id="28" name="Group 94"/>
            <p:cNvGrpSpPr>
              <a:grpSpLocks/>
            </p:cNvGrpSpPr>
            <p:nvPr/>
          </p:nvGrpSpPr>
          <p:grpSpPr bwMode="auto">
            <a:xfrm>
              <a:off x="2231" y="-17"/>
              <a:ext cx="2603" cy="1179"/>
              <a:chOff x="249" y="1511"/>
              <a:chExt cx="2603" cy="1436"/>
            </a:xfrm>
          </p:grpSpPr>
          <p:sp>
            <p:nvSpPr>
              <p:cNvPr id="29" name="AutoShape 95"/>
              <p:cNvSpPr>
                <a:spLocks noChangeArrowheads="1"/>
              </p:cNvSpPr>
              <p:nvPr/>
            </p:nvSpPr>
            <p:spPr bwMode="auto">
              <a:xfrm>
                <a:off x="249" y="2024"/>
                <a:ext cx="227" cy="181"/>
              </a:xfrm>
              <a:prstGeom prst="rightArrow">
                <a:avLst>
                  <a:gd name="adj1" fmla="val 50000"/>
                  <a:gd name="adj2" fmla="val 31354"/>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30" name="Oval 96"/>
              <p:cNvSpPr>
                <a:spLocks noChangeAspect="1" noChangeArrowheads="1"/>
              </p:cNvSpPr>
              <p:nvPr/>
            </p:nvSpPr>
            <p:spPr bwMode="auto">
              <a:xfrm>
                <a:off x="476" y="1979"/>
                <a:ext cx="272" cy="27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lang="en-US" altLang="zh-CN" sz="1800">
                    <a:ea typeface="宋体" panose="02010600030101010101" pitchFamily="2" charset="-122"/>
                  </a:rPr>
                  <a:t>0</a:t>
                </a:r>
                <a:endParaRPr lang="en-GB" altLang="zh-CN" sz="1800">
                  <a:ea typeface="宋体" panose="02010600030101010101" pitchFamily="2" charset="-122"/>
                </a:endParaRPr>
              </a:p>
            </p:txBody>
          </p:sp>
          <p:sp>
            <p:nvSpPr>
              <p:cNvPr id="31" name="Oval 97"/>
              <p:cNvSpPr>
                <a:spLocks noChangeAspect="1" noChangeArrowheads="1"/>
              </p:cNvSpPr>
              <p:nvPr/>
            </p:nvSpPr>
            <p:spPr bwMode="auto">
              <a:xfrm>
                <a:off x="1420" y="2350"/>
                <a:ext cx="272" cy="272"/>
              </a:xfrm>
              <a:prstGeom prst="ellipse">
                <a:avLst/>
              </a:prstGeom>
              <a:noFill/>
              <a:ln w="635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lang="en-US" altLang="zh-CN" sz="1800">
                    <a:ea typeface="宋体" panose="02010600030101010101" pitchFamily="2" charset="-122"/>
                  </a:rPr>
                  <a:t>5</a:t>
                </a:r>
                <a:endParaRPr lang="en-GB" altLang="zh-CN" sz="1800">
                  <a:ea typeface="宋体" panose="02010600030101010101" pitchFamily="2" charset="-122"/>
                </a:endParaRPr>
              </a:p>
            </p:txBody>
          </p:sp>
          <p:sp>
            <p:nvSpPr>
              <p:cNvPr id="32" name="Freeform 98"/>
              <p:cNvSpPr>
                <a:spLocks/>
              </p:cNvSpPr>
              <p:nvPr/>
            </p:nvSpPr>
            <p:spPr bwMode="auto">
              <a:xfrm>
                <a:off x="514" y="1731"/>
                <a:ext cx="227" cy="317"/>
              </a:xfrm>
              <a:custGeom>
                <a:avLst/>
                <a:gdLst>
                  <a:gd name="T0" fmla="*/ 227 w 227"/>
                  <a:gd name="T1" fmla="*/ 38 h 370"/>
                  <a:gd name="T2" fmla="*/ 91 w 227"/>
                  <a:gd name="T3" fmla="*/ 3 h 370"/>
                  <a:gd name="T4" fmla="*/ 0 w 227"/>
                  <a:gd name="T5" fmla="*/ 33 h 370"/>
                  <a:gd name="T6" fmla="*/ 0 60000 65536"/>
                  <a:gd name="T7" fmla="*/ 0 60000 65536"/>
                  <a:gd name="T8" fmla="*/ 0 60000 65536"/>
                  <a:gd name="T9" fmla="*/ 0 w 227"/>
                  <a:gd name="T10" fmla="*/ 0 h 370"/>
                  <a:gd name="T11" fmla="*/ 227 w 227"/>
                  <a:gd name="T12" fmla="*/ 370 h 370"/>
                </a:gdLst>
                <a:ahLst/>
                <a:cxnLst>
                  <a:cxn ang="T6">
                    <a:pos x="T0" y="T1"/>
                  </a:cxn>
                  <a:cxn ang="T7">
                    <a:pos x="T2" y="T3"/>
                  </a:cxn>
                  <a:cxn ang="T8">
                    <a:pos x="T4" y="T5"/>
                  </a:cxn>
                </a:cxnLst>
                <a:rect l="T9" t="T10" r="T11" b="T12"/>
                <a:pathLst>
                  <a:path w="227" h="370">
                    <a:moveTo>
                      <a:pt x="227" y="370"/>
                    </a:moveTo>
                    <a:cubicBezTo>
                      <a:pt x="178" y="192"/>
                      <a:pt x="129" y="14"/>
                      <a:pt x="91" y="7"/>
                    </a:cubicBezTo>
                    <a:cubicBezTo>
                      <a:pt x="53" y="0"/>
                      <a:pt x="26" y="162"/>
                      <a:pt x="0" y="325"/>
                    </a:cubicBezTo>
                  </a:path>
                </a:pathLst>
              </a:custGeom>
              <a:noFill/>
              <a:ln w="1905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 name="Text Box 99"/>
              <p:cNvSpPr txBox="1">
                <a:spLocks noChangeArrowheads="1"/>
              </p:cNvSpPr>
              <p:nvPr/>
            </p:nvSpPr>
            <p:spPr bwMode="auto">
              <a:xfrm>
                <a:off x="353" y="1511"/>
                <a:ext cx="439"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zh-CN" altLang="en-US" sz="2000">
                    <a:latin typeface="微软雅黑" panose="020B0503020204020204" pitchFamily="34" charset="-122"/>
                  </a:rPr>
                  <a:t>空白</a:t>
                </a:r>
                <a:endParaRPr lang="zh-CN" altLang="en-GB" sz="2000">
                  <a:latin typeface="微软雅黑" panose="020B0503020204020204" pitchFamily="34" charset="-122"/>
                </a:endParaRPr>
              </a:p>
            </p:txBody>
          </p:sp>
          <p:sp>
            <p:nvSpPr>
              <p:cNvPr id="34" name="Oval 100"/>
              <p:cNvSpPr>
                <a:spLocks noChangeAspect="1" noChangeArrowheads="1"/>
              </p:cNvSpPr>
              <p:nvPr/>
            </p:nvSpPr>
            <p:spPr bwMode="auto">
              <a:xfrm>
                <a:off x="1403" y="1993"/>
                <a:ext cx="272" cy="27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lang="en-US" altLang="zh-CN" sz="1800">
                    <a:ea typeface="宋体" panose="02010600030101010101" pitchFamily="2" charset="-122"/>
                  </a:rPr>
                  <a:t>3</a:t>
                </a:r>
                <a:endParaRPr lang="en-GB" altLang="zh-CN" sz="1800">
                  <a:ea typeface="宋体" panose="02010600030101010101" pitchFamily="2" charset="-122"/>
                </a:endParaRPr>
              </a:p>
            </p:txBody>
          </p:sp>
          <p:sp>
            <p:nvSpPr>
              <p:cNvPr id="35" name="Freeform 101"/>
              <p:cNvSpPr>
                <a:spLocks/>
              </p:cNvSpPr>
              <p:nvPr/>
            </p:nvSpPr>
            <p:spPr bwMode="auto">
              <a:xfrm>
                <a:off x="1434" y="1745"/>
                <a:ext cx="227" cy="317"/>
              </a:xfrm>
              <a:custGeom>
                <a:avLst/>
                <a:gdLst>
                  <a:gd name="T0" fmla="*/ 227 w 227"/>
                  <a:gd name="T1" fmla="*/ 38 h 370"/>
                  <a:gd name="T2" fmla="*/ 91 w 227"/>
                  <a:gd name="T3" fmla="*/ 3 h 370"/>
                  <a:gd name="T4" fmla="*/ 0 w 227"/>
                  <a:gd name="T5" fmla="*/ 33 h 370"/>
                  <a:gd name="T6" fmla="*/ 0 60000 65536"/>
                  <a:gd name="T7" fmla="*/ 0 60000 65536"/>
                  <a:gd name="T8" fmla="*/ 0 60000 65536"/>
                  <a:gd name="T9" fmla="*/ 0 w 227"/>
                  <a:gd name="T10" fmla="*/ 0 h 370"/>
                  <a:gd name="T11" fmla="*/ 227 w 227"/>
                  <a:gd name="T12" fmla="*/ 370 h 370"/>
                </a:gdLst>
                <a:ahLst/>
                <a:cxnLst>
                  <a:cxn ang="T6">
                    <a:pos x="T0" y="T1"/>
                  </a:cxn>
                  <a:cxn ang="T7">
                    <a:pos x="T2" y="T3"/>
                  </a:cxn>
                  <a:cxn ang="T8">
                    <a:pos x="T4" y="T5"/>
                  </a:cxn>
                </a:cxnLst>
                <a:rect l="T9" t="T10" r="T11" b="T12"/>
                <a:pathLst>
                  <a:path w="227" h="370">
                    <a:moveTo>
                      <a:pt x="227" y="370"/>
                    </a:moveTo>
                    <a:cubicBezTo>
                      <a:pt x="178" y="192"/>
                      <a:pt x="129" y="14"/>
                      <a:pt x="91" y="7"/>
                    </a:cubicBezTo>
                    <a:cubicBezTo>
                      <a:pt x="53" y="0"/>
                      <a:pt x="26" y="162"/>
                      <a:pt x="0" y="325"/>
                    </a:cubicBezTo>
                  </a:path>
                </a:pathLst>
              </a:custGeom>
              <a:noFill/>
              <a:ln w="1905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 name="Text Box 102"/>
              <p:cNvSpPr txBox="1">
                <a:spLocks noChangeArrowheads="1"/>
              </p:cNvSpPr>
              <p:nvPr/>
            </p:nvSpPr>
            <p:spPr bwMode="auto">
              <a:xfrm>
                <a:off x="1273" y="1524"/>
                <a:ext cx="436"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zh-CN" altLang="en-US" sz="2000" dirty="0">
                    <a:solidFill>
                      <a:srgbClr val="3217BB"/>
                    </a:solidFill>
                    <a:latin typeface="微软雅黑" panose="020B0503020204020204" pitchFamily="34" charset="-122"/>
                  </a:rPr>
                  <a:t>数字</a:t>
                </a:r>
                <a:endParaRPr lang="zh-CN" altLang="en-GB" sz="2000" dirty="0">
                  <a:solidFill>
                    <a:srgbClr val="3217BB"/>
                  </a:solidFill>
                  <a:latin typeface="微软雅黑" panose="020B0503020204020204" pitchFamily="34" charset="-122"/>
                </a:endParaRPr>
              </a:p>
            </p:txBody>
          </p:sp>
          <p:sp>
            <p:nvSpPr>
              <p:cNvPr id="37" name="Oval 103"/>
              <p:cNvSpPr>
                <a:spLocks noChangeAspect="1" noChangeArrowheads="1"/>
              </p:cNvSpPr>
              <p:nvPr/>
            </p:nvSpPr>
            <p:spPr bwMode="auto">
              <a:xfrm>
                <a:off x="2464" y="1993"/>
                <a:ext cx="272" cy="272"/>
              </a:xfrm>
              <a:prstGeom prst="ellipse">
                <a:avLst/>
              </a:prstGeom>
              <a:noFill/>
              <a:ln w="635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lang="en-US" altLang="zh-CN" sz="1800">
                    <a:ea typeface="宋体" panose="02010600030101010101" pitchFamily="2" charset="-122"/>
                  </a:rPr>
                  <a:t>4</a:t>
                </a:r>
                <a:endParaRPr lang="en-GB" altLang="zh-CN" sz="1800">
                  <a:ea typeface="宋体" panose="02010600030101010101" pitchFamily="2" charset="-122"/>
                </a:endParaRPr>
              </a:p>
            </p:txBody>
          </p:sp>
          <p:sp>
            <p:nvSpPr>
              <p:cNvPr id="38" name="Line 104"/>
              <p:cNvSpPr>
                <a:spLocks noChangeShapeType="1"/>
              </p:cNvSpPr>
              <p:nvPr/>
            </p:nvSpPr>
            <p:spPr bwMode="auto">
              <a:xfrm>
                <a:off x="1693" y="2129"/>
                <a:ext cx="748" cy="0"/>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9" name="Text Box 105"/>
              <p:cNvSpPr txBox="1">
                <a:spLocks noChangeArrowheads="1"/>
              </p:cNvSpPr>
              <p:nvPr/>
            </p:nvSpPr>
            <p:spPr bwMode="auto">
              <a:xfrm>
                <a:off x="1747" y="1889"/>
                <a:ext cx="59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zh-CN" altLang="en-US" sz="2000" dirty="0">
                    <a:solidFill>
                      <a:srgbClr val="3217BB"/>
                    </a:solidFill>
                    <a:latin typeface="微软雅黑" panose="020B0503020204020204" pitchFamily="34" charset="-122"/>
                  </a:rPr>
                  <a:t>非数字</a:t>
                </a:r>
                <a:endParaRPr lang="zh-CN" altLang="en-GB" sz="2000" dirty="0">
                  <a:solidFill>
                    <a:srgbClr val="3217BB"/>
                  </a:solidFill>
                  <a:latin typeface="微软雅黑" panose="020B0503020204020204" pitchFamily="34" charset="-122"/>
                </a:endParaRPr>
              </a:p>
            </p:txBody>
          </p:sp>
          <p:sp>
            <p:nvSpPr>
              <p:cNvPr id="40" name="Text Box 106"/>
              <p:cNvSpPr txBox="1">
                <a:spLocks noChangeArrowheads="1"/>
              </p:cNvSpPr>
              <p:nvPr/>
            </p:nvSpPr>
            <p:spPr bwMode="auto">
              <a:xfrm>
                <a:off x="2661" y="1865"/>
                <a:ext cx="191"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en-US" altLang="zh-CN" sz="2400">
                    <a:ea typeface="宋体" panose="02010600030101010101" pitchFamily="2" charset="-122"/>
                  </a:rPr>
                  <a:t>*</a:t>
                </a:r>
                <a:endParaRPr lang="en-GB" altLang="zh-CN" sz="2400">
                  <a:ea typeface="宋体" panose="02010600030101010101" pitchFamily="2" charset="-122"/>
                </a:endParaRPr>
              </a:p>
            </p:txBody>
          </p:sp>
          <p:sp>
            <p:nvSpPr>
              <p:cNvPr id="41" name="Freeform 107"/>
              <p:cNvSpPr>
                <a:spLocks/>
              </p:cNvSpPr>
              <p:nvPr/>
            </p:nvSpPr>
            <p:spPr bwMode="auto">
              <a:xfrm>
                <a:off x="612" y="2265"/>
                <a:ext cx="794" cy="227"/>
              </a:xfrm>
              <a:custGeom>
                <a:avLst/>
                <a:gdLst>
                  <a:gd name="T0" fmla="*/ 0 w 1043"/>
                  <a:gd name="T1" fmla="*/ 0 h 453"/>
                  <a:gd name="T2" fmla="*/ 0 w 1043"/>
                  <a:gd name="T3" fmla="*/ 1 h 453"/>
                  <a:gd name="T4" fmla="*/ 1425 w 1043"/>
                  <a:gd name="T5" fmla="*/ 1 h 453"/>
                  <a:gd name="T6" fmla="*/ 0 60000 65536"/>
                  <a:gd name="T7" fmla="*/ 0 60000 65536"/>
                  <a:gd name="T8" fmla="*/ 0 60000 65536"/>
                  <a:gd name="T9" fmla="*/ 0 w 1043"/>
                  <a:gd name="T10" fmla="*/ 0 h 453"/>
                  <a:gd name="T11" fmla="*/ 1043 w 1043"/>
                  <a:gd name="T12" fmla="*/ 453 h 453"/>
                </a:gdLst>
                <a:ahLst/>
                <a:cxnLst>
                  <a:cxn ang="T6">
                    <a:pos x="T0" y="T1"/>
                  </a:cxn>
                  <a:cxn ang="T7">
                    <a:pos x="T2" y="T3"/>
                  </a:cxn>
                  <a:cxn ang="T8">
                    <a:pos x="T4" y="T5"/>
                  </a:cxn>
                </a:cxnLst>
                <a:rect l="T9" t="T10" r="T11" b="T12"/>
                <a:pathLst>
                  <a:path w="1043" h="453">
                    <a:moveTo>
                      <a:pt x="0" y="0"/>
                    </a:moveTo>
                    <a:lnTo>
                      <a:pt x="0" y="453"/>
                    </a:lnTo>
                    <a:lnTo>
                      <a:pt x="1043" y="453"/>
                    </a:lnTo>
                  </a:path>
                </a:pathLst>
              </a:custGeom>
              <a:noFill/>
              <a:ln w="1905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 name="Text Box 108"/>
              <p:cNvSpPr txBox="1">
                <a:spLocks noChangeArrowheads="1"/>
              </p:cNvSpPr>
              <p:nvPr/>
            </p:nvSpPr>
            <p:spPr bwMode="auto">
              <a:xfrm>
                <a:off x="975" y="2252"/>
                <a:ext cx="23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en-US" altLang="zh-CN" sz="2000">
                    <a:solidFill>
                      <a:srgbClr val="CC0000"/>
                    </a:solidFill>
                    <a:latin typeface="微软雅黑" panose="020B0503020204020204" pitchFamily="34" charset="-122"/>
                  </a:rPr>
                  <a:t>=</a:t>
                </a:r>
                <a:endParaRPr lang="en-GB" altLang="zh-CN" sz="2000">
                  <a:solidFill>
                    <a:srgbClr val="CC0000"/>
                  </a:solidFill>
                  <a:latin typeface="微软雅黑" panose="020B0503020204020204" pitchFamily="34" charset="-122"/>
                </a:endParaRPr>
              </a:p>
            </p:txBody>
          </p:sp>
          <p:sp>
            <p:nvSpPr>
              <p:cNvPr id="43" name="Oval 109"/>
              <p:cNvSpPr>
                <a:spLocks noChangeAspect="1" noChangeArrowheads="1"/>
              </p:cNvSpPr>
              <p:nvPr/>
            </p:nvSpPr>
            <p:spPr bwMode="auto">
              <a:xfrm>
                <a:off x="1420" y="2675"/>
                <a:ext cx="272" cy="272"/>
              </a:xfrm>
              <a:prstGeom prst="ellipse">
                <a:avLst/>
              </a:prstGeom>
              <a:noFill/>
              <a:ln w="635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lang="en-US" altLang="zh-CN" sz="1800">
                    <a:ea typeface="宋体" panose="02010600030101010101" pitchFamily="2" charset="-122"/>
                  </a:rPr>
                  <a:t>6</a:t>
                </a:r>
                <a:endParaRPr lang="en-GB" altLang="zh-CN" sz="1800">
                  <a:ea typeface="宋体" panose="02010600030101010101" pitchFamily="2" charset="-122"/>
                </a:endParaRPr>
              </a:p>
            </p:txBody>
          </p:sp>
          <p:sp>
            <p:nvSpPr>
              <p:cNvPr id="44" name="Freeform 110"/>
              <p:cNvSpPr>
                <a:spLocks/>
              </p:cNvSpPr>
              <p:nvPr/>
            </p:nvSpPr>
            <p:spPr bwMode="auto">
              <a:xfrm>
                <a:off x="612" y="2500"/>
                <a:ext cx="794" cy="317"/>
              </a:xfrm>
              <a:custGeom>
                <a:avLst/>
                <a:gdLst>
                  <a:gd name="T0" fmla="*/ 0 w 1043"/>
                  <a:gd name="T1" fmla="*/ 0 h 453"/>
                  <a:gd name="T2" fmla="*/ 0 w 1043"/>
                  <a:gd name="T3" fmla="*/ 2 h 453"/>
                  <a:gd name="T4" fmla="*/ 1425 w 1043"/>
                  <a:gd name="T5" fmla="*/ 2 h 453"/>
                  <a:gd name="T6" fmla="*/ 0 60000 65536"/>
                  <a:gd name="T7" fmla="*/ 0 60000 65536"/>
                  <a:gd name="T8" fmla="*/ 0 60000 65536"/>
                  <a:gd name="T9" fmla="*/ 0 w 1043"/>
                  <a:gd name="T10" fmla="*/ 0 h 453"/>
                  <a:gd name="T11" fmla="*/ 1043 w 1043"/>
                  <a:gd name="T12" fmla="*/ 453 h 453"/>
                </a:gdLst>
                <a:ahLst/>
                <a:cxnLst>
                  <a:cxn ang="T6">
                    <a:pos x="T0" y="T1"/>
                  </a:cxn>
                  <a:cxn ang="T7">
                    <a:pos x="T2" y="T3"/>
                  </a:cxn>
                  <a:cxn ang="T8">
                    <a:pos x="T4" y="T5"/>
                  </a:cxn>
                </a:cxnLst>
                <a:rect l="T9" t="T10" r="T11" b="T12"/>
                <a:pathLst>
                  <a:path w="1043" h="453">
                    <a:moveTo>
                      <a:pt x="0" y="0"/>
                    </a:moveTo>
                    <a:lnTo>
                      <a:pt x="0" y="453"/>
                    </a:lnTo>
                    <a:lnTo>
                      <a:pt x="1043" y="453"/>
                    </a:lnTo>
                  </a:path>
                </a:pathLst>
              </a:custGeom>
              <a:noFill/>
              <a:ln w="1905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 name="Text Box 111"/>
              <p:cNvSpPr txBox="1">
                <a:spLocks noChangeArrowheads="1"/>
              </p:cNvSpPr>
              <p:nvPr/>
            </p:nvSpPr>
            <p:spPr bwMode="auto">
              <a:xfrm>
                <a:off x="975" y="2576"/>
                <a:ext cx="23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en-US" altLang="zh-CN" sz="2000">
                    <a:solidFill>
                      <a:srgbClr val="339933"/>
                    </a:solidFill>
                    <a:latin typeface="微软雅黑" panose="020B0503020204020204" pitchFamily="34" charset="-122"/>
                  </a:rPr>
                  <a:t>+</a:t>
                </a:r>
                <a:endParaRPr lang="en-GB" altLang="zh-CN" sz="2000">
                  <a:solidFill>
                    <a:srgbClr val="339933"/>
                  </a:solidFill>
                  <a:latin typeface="微软雅黑" panose="020B0503020204020204" pitchFamily="34" charset="-122"/>
                </a:endParaRPr>
              </a:p>
            </p:txBody>
          </p:sp>
          <p:sp>
            <p:nvSpPr>
              <p:cNvPr id="46" name="Line 112"/>
              <p:cNvSpPr>
                <a:spLocks noChangeShapeType="1"/>
              </p:cNvSpPr>
              <p:nvPr/>
            </p:nvSpPr>
            <p:spPr bwMode="auto">
              <a:xfrm>
                <a:off x="748" y="2129"/>
                <a:ext cx="654" cy="0"/>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47" name="Text Box 113"/>
              <p:cNvSpPr txBox="1">
                <a:spLocks noChangeArrowheads="1"/>
              </p:cNvSpPr>
              <p:nvPr/>
            </p:nvSpPr>
            <p:spPr bwMode="auto">
              <a:xfrm>
                <a:off x="839" y="1889"/>
                <a:ext cx="439"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zh-CN" altLang="en-US" sz="2000">
                    <a:solidFill>
                      <a:srgbClr val="3217BB"/>
                    </a:solidFill>
                    <a:latin typeface="微软雅黑" panose="020B0503020204020204" pitchFamily="34" charset="-122"/>
                  </a:rPr>
                  <a:t>数字</a:t>
                </a:r>
                <a:endParaRPr lang="zh-CN" altLang="en-GB" sz="2000">
                  <a:solidFill>
                    <a:srgbClr val="3217BB"/>
                  </a:solidFill>
                  <a:latin typeface="微软雅黑" panose="020B0503020204020204" pitchFamily="34" charset="-122"/>
                </a:endParaRPr>
              </a:p>
            </p:txBody>
          </p:sp>
        </p:grpSp>
      </p:grpSp>
      <p:sp>
        <p:nvSpPr>
          <p:cNvPr id="2" name="灯片编号占位符 1"/>
          <p:cNvSpPr>
            <a:spLocks noGrp="1"/>
          </p:cNvSpPr>
          <p:nvPr>
            <p:ph type="sldNum" sz="quarter" idx="12"/>
          </p:nvPr>
        </p:nvSpPr>
        <p:spPr/>
        <p:txBody>
          <a:bodyPr/>
          <a:lstStyle/>
          <a:p>
            <a:fld id="{58B9003D-8F33-4A1C-B97F-3F3C18EC6CAD}" type="slidenum">
              <a:rPr lang="en-US" altLang="zh-CN" smtClean="0"/>
              <a:pPr/>
              <a:t>20</a:t>
            </a:fld>
            <a:endParaRPr lang="en-US" altLang="zh-CN" dirty="0"/>
          </a:p>
        </p:txBody>
      </p:sp>
    </p:spTree>
    <p:extLst>
      <p:ext uri="{BB962C8B-B14F-4D97-AF65-F5344CB8AC3E}">
        <p14:creationId xmlns:p14="http://schemas.microsoft.com/office/powerpoint/2010/main" val="29402980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词法单元的识别实现</a:t>
            </a:r>
          </a:p>
        </p:txBody>
      </p:sp>
      <p:sp>
        <p:nvSpPr>
          <p:cNvPr id="117762" name="Rectangle 2"/>
          <p:cNvSpPr>
            <a:spLocks noGrp="1" noChangeArrowheads="1"/>
          </p:cNvSpPr>
          <p:nvPr>
            <p:ph idx="1"/>
          </p:nvPr>
        </p:nvSpPr>
        <p:spPr>
          <a:xfrm>
            <a:off x="536465" y="2437315"/>
            <a:ext cx="7887600" cy="4352400"/>
          </a:xfrm>
        </p:spPr>
        <p:txBody>
          <a:bodyPr>
            <a:normAutofit/>
          </a:bodyPr>
          <a:lstStyle/>
          <a:p>
            <a:pPr marL="0" indent="0" algn="just">
              <a:spcBef>
                <a:spcPct val="0"/>
              </a:spcBef>
              <a:buNone/>
            </a:pPr>
            <a:r>
              <a:rPr lang="en-US" altLang="zh-CN" sz="1800" b="1" dirty="0">
                <a:solidFill>
                  <a:srgbClr val="3217BB"/>
                </a:solidFill>
                <a:latin typeface="Courier New" panose="02070309020205020404" pitchFamily="49" charset="0"/>
              </a:rPr>
              <a:t>else if (</a:t>
            </a:r>
            <a:r>
              <a:rPr lang="en-US" altLang="zh-CN" sz="1800" b="1" dirty="0" err="1">
                <a:solidFill>
                  <a:srgbClr val="3217BB"/>
                </a:solidFill>
                <a:latin typeface="Courier New" panose="02070309020205020404" pitchFamily="49" charset="0"/>
              </a:rPr>
              <a:t>ch</a:t>
            </a:r>
            <a:r>
              <a:rPr lang="en-US" altLang="zh-CN" sz="1800" b="1" dirty="0">
                <a:solidFill>
                  <a:srgbClr val="3217BB"/>
                </a:solidFill>
                <a:latin typeface="Courier New" panose="02070309020205020404" pitchFamily="49" charset="0"/>
              </a:rPr>
              <a:t> =‘*’)</a:t>
            </a:r>
          </a:p>
          <a:p>
            <a:pPr marL="0" indent="0" algn="just">
              <a:spcBef>
                <a:spcPct val="0"/>
              </a:spcBef>
              <a:buNone/>
            </a:pPr>
            <a:r>
              <a:rPr lang="en-US" altLang="zh-CN" sz="1800" b="1" dirty="0">
                <a:solidFill>
                  <a:srgbClr val="3217BB"/>
                </a:solidFill>
                <a:latin typeface="Courier New" panose="02070309020205020404" pitchFamily="49" charset="0"/>
              </a:rPr>
              <a:t>begin</a:t>
            </a:r>
          </a:p>
          <a:p>
            <a:pPr marL="0" indent="0" algn="just">
              <a:spcBef>
                <a:spcPct val="0"/>
              </a:spcBef>
              <a:buNone/>
            </a:pPr>
            <a:r>
              <a:rPr lang="en-US" altLang="zh-CN" sz="1800" b="1" dirty="0">
                <a:solidFill>
                  <a:srgbClr val="3217BB"/>
                </a:solidFill>
                <a:latin typeface="Courier New" panose="02070309020205020404" pitchFamily="49" charset="0"/>
              </a:rPr>
              <a:t>	</a:t>
            </a:r>
            <a:r>
              <a:rPr lang="en-US" altLang="zh-CN" sz="1800" b="1" dirty="0" err="1">
                <a:solidFill>
                  <a:srgbClr val="3217BB"/>
                </a:solidFill>
                <a:latin typeface="Courier New" panose="02070309020205020404" pitchFamily="49" charset="0"/>
              </a:rPr>
              <a:t>GetChar</a:t>
            </a:r>
            <a:r>
              <a:rPr lang="en-US" altLang="zh-CN" sz="1800" b="1" dirty="0">
                <a:solidFill>
                  <a:srgbClr val="3217BB"/>
                </a:solidFill>
                <a:latin typeface="Courier New" panose="02070309020205020404" pitchFamily="49" charset="0"/>
              </a:rPr>
              <a:t>();</a:t>
            </a:r>
          </a:p>
          <a:p>
            <a:pPr marL="0" indent="0" algn="just">
              <a:spcBef>
                <a:spcPct val="0"/>
              </a:spcBef>
              <a:buNone/>
            </a:pPr>
            <a:r>
              <a:rPr lang="en-US" altLang="zh-CN" sz="1800" b="1" dirty="0">
                <a:solidFill>
                  <a:srgbClr val="3217BB"/>
                </a:solidFill>
                <a:latin typeface="Courier New" panose="02070309020205020404" pitchFamily="49" charset="0"/>
              </a:rPr>
              <a:t>	if (</a:t>
            </a:r>
            <a:r>
              <a:rPr lang="en-US" altLang="zh-CN" sz="1800" b="1" dirty="0" err="1">
                <a:solidFill>
                  <a:srgbClr val="3217BB"/>
                </a:solidFill>
                <a:latin typeface="Courier New" panose="02070309020205020404" pitchFamily="49" charset="0"/>
              </a:rPr>
              <a:t>ch</a:t>
            </a:r>
            <a:r>
              <a:rPr lang="en-US" altLang="zh-CN" sz="1800" b="1" dirty="0">
                <a:solidFill>
                  <a:srgbClr val="3217BB"/>
                </a:solidFill>
                <a:latin typeface="Courier New" panose="02070309020205020404" pitchFamily="49" charset="0"/>
              </a:rPr>
              <a:t> =‘*’) return ($POWER, -);</a:t>
            </a:r>
          </a:p>
          <a:p>
            <a:pPr marL="0" indent="0" algn="just">
              <a:spcBef>
                <a:spcPct val="0"/>
              </a:spcBef>
              <a:buNone/>
            </a:pPr>
            <a:r>
              <a:rPr lang="en-US" altLang="zh-CN" sz="1800" b="1" dirty="0">
                <a:solidFill>
                  <a:srgbClr val="3217BB"/>
                </a:solidFill>
                <a:latin typeface="Courier New" panose="02070309020205020404" pitchFamily="49" charset="0"/>
              </a:rPr>
              <a:t>	Retract(); return ($STAR, -);</a:t>
            </a:r>
          </a:p>
          <a:p>
            <a:pPr marL="0" indent="0" algn="just">
              <a:spcBef>
                <a:spcPct val="0"/>
              </a:spcBef>
              <a:buNone/>
            </a:pPr>
            <a:r>
              <a:rPr lang="en-US" altLang="zh-CN" sz="1800" b="1" dirty="0">
                <a:solidFill>
                  <a:srgbClr val="3217BB"/>
                </a:solidFill>
                <a:latin typeface="Courier New" panose="02070309020205020404" pitchFamily="49" charset="0"/>
              </a:rPr>
              <a:t>end</a:t>
            </a:r>
          </a:p>
          <a:p>
            <a:pPr marL="0" indent="0" algn="just">
              <a:spcBef>
                <a:spcPct val="0"/>
              </a:spcBef>
              <a:buNone/>
            </a:pPr>
            <a:r>
              <a:rPr lang="en-US" altLang="zh-CN" sz="1800" b="1" dirty="0">
                <a:solidFill>
                  <a:srgbClr val="CC0000"/>
                </a:solidFill>
                <a:latin typeface="Courier New" panose="02070309020205020404" pitchFamily="49" charset="0"/>
              </a:rPr>
              <a:t>else if (</a:t>
            </a:r>
            <a:r>
              <a:rPr lang="en-US" altLang="zh-CN" sz="1800" b="1" dirty="0" err="1">
                <a:solidFill>
                  <a:srgbClr val="CC0000"/>
                </a:solidFill>
                <a:latin typeface="Courier New" panose="02070309020205020404" pitchFamily="49" charset="0"/>
              </a:rPr>
              <a:t>ch</a:t>
            </a:r>
            <a:r>
              <a:rPr lang="en-US" altLang="zh-CN" sz="1800" b="1" dirty="0">
                <a:solidFill>
                  <a:srgbClr val="CC0000"/>
                </a:solidFill>
                <a:latin typeface="Courier New" panose="02070309020205020404" pitchFamily="49" charset="0"/>
              </a:rPr>
              <a:t> =‘,’) return ($COMMA, -);</a:t>
            </a:r>
          </a:p>
          <a:p>
            <a:pPr marL="0" indent="0" algn="just">
              <a:spcBef>
                <a:spcPct val="0"/>
              </a:spcBef>
              <a:buNone/>
            </a:pPr>
            <a:r>
              <a:rPr lang="en-US" altLang="zh-CN" sz="1800" b="1" dirty="0">
                <a:solidFill>
                  <a:srgbClr val="339933"/>
                </a:solidFill>
                <a:latin typeface="Courier New" panose="02070309020205020404" pitchFamily="49" charset="0"/>
              </a:rPr>
              <a:t>else if (</a:t>
            </a:r>
            <a:r>
              <a:rPr lang="en-US" altLang="zh-CN" sz="1800" b="1" dirty="0" err="1">
                <a:solidFill>
                  <a:srgbClr val="339933"/>
                </a:solidFill>
                <a:latin typeface="Courier New" panose="02070309020205020404" pitchFamily="49" charset="0"/>
              </a:rPr>
              <a:t>ch</a:t>
            </a:r>
            <a:r>
              <a:rPr lang="en-US" altLang="zh-CN" sz="1800" b="1" dirty="0">
                <a:solidFill>
                  <a:srgbClr val="339933"/>
                </a:solidFill>
                <a:latin typeface="Courier New" panose="02070309020205020404" pitchFamily="49" charset="0"/>
              </a:rPr>
              <a:t> =‘(’) return ($LPAR, -);</a:t>
            </a:r>
          </a:p>
          <a:p>
            <a:pPr marL="0" indent="0" algn="just">
              <a:spcBef>
                <a:spcPct val="0"/>
              </a:spcBef>
              <a:buNone/>
            </a:pPr>
            <a:r>
              <a:rPr lang="en-US" altLang="zh-CN" sz="1800" b="1" dirty="0">
                <a:solidFill>
                  <a:srgbClr val="990099"/>
                </a:solidFill>
                <a:latin typeface="Courier New" panose="02070309020205020404" pitchFamily="49" charset="0"/>
              </a:rPr>
              <a:t>else if (</a:t>
            </a:r>
            <a:r>
              <a:rPr lang="en-US" altLang="zh-CN" sz="1800" b="1" dirty="0" err="1">
                <a:solidFill>
                  <a:srgbClr val="990099"/>
                </a:solidFill>
                <a:latin typeface="Courier New" panose="02070309020205020404" pitchFamily="49" charset="0"/>
              </a:rPr>
              <a:t>ch</a:t>
            </a:r>
            <a:r>
              <a:rPr lang="en-US" altLang="zh-CN" sz="1800" b="1" dirty="0">
                <a:solidFill>
                  <a:srgbClr val="990099"/>
                </a:solidFill>
                <a:latin typeface="Courier New" panose="02070309020205020404" pitchFamily="49" charset="0"/>
              </a:rPr>
              <a:t> =‘)’) return ($RPAR, -);</a:t>
            </a:r>
          </a:p>
          <a:p>
            <a:pPr marL="0" indent="0" algn="just">
              <a:spcBef>
                <a:spcPct val="0"/>
              </a:spcBef>
              <a:buNone/>
            </a:pPr>
            <a:r>
              <a:rPr lang="en-US" altLang="zh-CN" sz="1800" b="1" dirty="0">
                <a:latin typeface="Courier New" panose="02070309020205020404" pitchFamily="49" charset="0"/>
              </a:rPr>
              <a:t>else </a:t>
            </a:r>
            <a:r>
              <a:rPr lang="en-US" altLang="zh-CN" sz="1800" b="1" dirty="0" err="1">
                <a:latin typeface="Courier New" panose="02070309020205020404" pitchFamily="49" charset="0"/>
              </a:rPr>
              <a:t>ProcError</a:t>
            </a:r>
            <a:r>
              <a:rPr lang="en-US" altLang="zh-CN" sz="1800" b="1" dirty="0">
                <a:latin typeface="Courier New" panose="02070309020205020404" pitchFamily="49" charset="0"/>
              </a:rPr>
              <a:t>( );		</a:t>
            </a:r>
            <a:r>
              <a:rPr lang="en-US" altLang="zh-CN" sz="1800" dirty="0">
                <a:latin typeface="Courier New" panose="02070309020205020404" pitchFamily="49" charset="0"/>
              </a:rPr>
              <a:t>/* </a:t>
            </a:r>
            <a:r>
              <a:rPr lang="zh-CN" altLang="en-US" sz="1800" dirty="0">
                <a:latin typeface="Courier New" panose="02070309020205020404" pitchFamily="49" charset="0"/>
              </a:rPr>
              <a:t>错误处理*</a:t>
            </a:r>
            <a:r>
              <a:rPr lang="en-US" altLang="zh-CN" sz="1800" dirty="0">
                <a:latin typeface="Courier New" panose="02070309020205020404" pitchFamily="49" charset="0"/>
              </a:rPr>
              <a:t>/</a:t>
            </a:r>
          </a:p>
        </p:txBody>
      </p:sp>
      <p:sp>
        <p:nvSpPr>
          <p:cNvPr id="33" name="Rectangle 4"/>
          <p:cNvSpPr>
            <a:spLocks noChangeArrowheads="1"/>
          </p:cNvSpPr>
          <p:nvPr/>
        </p:nvSpPr>
        <p:spPr bwMode="auto">
          <a:xfrm>
            <a:off x="5867400" y="1295400"/>
            <a:ext cx="3063335" cy="1934413"/>
          </a:xfrm>
          <a:prstGeom prst="rect">
            <a:avLst/>
          </a:prstGeom>
          <a:ln>
            <a:headEnd/>
            <a:tailEnd type="none" w="lg" len="lg"/>
          </a:ln>
        </p:spPr>
        <p:style>
          <a:lnRef idx="2">
            <a:schemeClr val="accent1"/>
          </a:lnRef>
          <a:fillRef idx="1">
            <a:schemeClr val="lt1"/>
          </a:fillRef>
          <a:effectRef idx="0">
            <a:schemeClr val="accent1"/>
          </a:effectRef>
          <a:fontRef idx="minor">
            <a:schemeClr val="dk1"/>
          </a:fontRef>
        </p:style>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endParaRPr lang="zh-CN" altLang="en-US" sz="1200">
              <a:ea typeface="宋体" panose="02010600030101010101" pitchFamily="2" charset="-122"/>
            </a:endParaRPr>
          </a:p>
        </p:txBody>
      </p:sp>
      <p:grpSp>
        <p:nvGrpSpPr>
          <p:cNvPr id="2" name="组合 1"/>
          <p:cNvGrpSpPr/>
          <p:nvPr/>
        </p:nvGrpSpPr>
        <p:grpSpPr>
          <a:xfrm>
            <a:off x="5991542" y="1264714"/>
            <a:ext cx="2976500" cy="1836739"/>
            <a:chOff x="5232400" y="-26988"/>
            <a:chExt cx="3864615" cy="2951163"/>
          </a:xfrm>
        </p:grpSpPr>
        <p:sp>
          <p:nvSpPr>
            <p:cNvPr id="35" name="AutoShape 70"/>
            <p:cNvSpPr>
              <a:spLocks noChangeArrowheads="1"/>
            </p:cNvSpPr>
            <p:nvPr/>
          </p:nvSpPr>
          <p:spPr bwMode="auto">
            <a:xfrm>
              <a:off x="5232400" y="636587"/>
              <a:ext cx="339725" cy="233363"/>
            </a:xfrm>
            <a:prstGeom prst="rightArrow">
              <a:avLst>
                <a:gd name="adj1" fmla="val 50000"/>
                <a:gd name="adj2" fmla="val 36395"/>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endParaRPr lang="zh-CN" altLang="en-US" sz="1100">
                <a:ea typeface="宋体" panose="02010600030101010101" pitchFamily="2" charset="-122"/>
              </a:endParaRPr>
            </a:p>
          </p:txBody>
        </p:sp>
        <p:sp>
          <p:nvSpPr>
            <p:cNvPr id="36" name="Oval 71"/>
            <p:cNvSpPr>
              <a:spLocks noChangeAspect="1" noChangeArrowheads="1"/>
            </p:cNvSpPr>
            <p:nvPr/>
          </p:nvSpPr>
          <p:spPr bwMode="auto">
            <a:xfrm>
              <a:off x="5572125" y="577850"/>
              <a:ext cx="406400" cy="35242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lang="en-US" altLang="zh-CN" sz="1100">
                  <a:ea typeface="宋体" panose="02010600030101010101" pitchFamily="2" charset="-122"/>
                </a:rPr>
                <a:t>0</a:t>
              </a:r>
              <a:endParaRPr lang="en-GB" altLang="zh-CN" sz="1100">
                <a:ea typeface="宋体" panose="02010600030101010101" pitchFamily="2" charset="-122"/>
              </a:endParaRPr>
            </a:p>
          </p:txBody>
        </p:sp>
        <p:sp>
          <p:nvSpPr>
            <p:cNvPr id="37" name="Freeform 72"/>
            <p:cNvSpPr>
              <a:spLocks/>
            </p:cNvSpPr>
            <p:nvPr/>
          </p:nvSpPr>
          <p:spPr bwMode="auto">
            <a:xfrm>
              <a:off x="5627688" y="257175"/>
              <a:ext cx="339725" cy="409575"/>
            </a:xfrm>
            <a:custGeom>
              <a:avLst/>
              <a:gdLst>
                <a:gd name="T0" fmla="*/ 93 w 227"/>
                <a:gd name="T1" fmla="*/ 1 h 370"/>
                <a:gd name="T2" fmla="*/ 38 w 227"/>
                <a:gd name="T3" fmla="*/ 1 h 370"/>
                <a:gd name="T4" fmla="*/ 0 w 227"/>
                <a:gd name="T5" fmla="*/ 1 h 370"/>
                <a:gd name="T6" fmla="*/ 0 60000 65536"/>
                <a:gd name="T7" fmla="*/ 0 60000 65536"/>
                <a:gd name="T8" fmla="*/ 0 60000 65536"/>
                <a:gd name="T9" fmla="*/ 0 w 227"/>
                <a:gd name="T10" fmla="*/ 0 h 370"/>
                <a:gd name="T11" fmla="*/ 227 w 227"/>
                <a:gd name="T12" fmla="*/ 370 h 370"/>
              </a:gdLst>
              <a:ahLst/>
              <a:cxnLst>
                <a:cxn ang="T6">
                  <a:pos x="T0" y="T1"/>
                </a:cxn>
                <a:cxn ang="T7">
                  <a:pos x="T2" y="T3"/>
                </a:cxn>
                <a:cxn ang="T8">
                  <a:pos x="T4" y="T5"/>
                </a:cxn>
              </a:cxnLst>
              <a:rect l="T9" t="T10" r="T11" b="T12"/>
              <a:pathLst>
                <a:path w="227" h="370">
                  <a:moveTo>
                    <a:pt x="227" y="370"/>
                  </a:moveTo>
                  <a:cubicBezTo>
                    <a:pt x="178" y="192"/>
                    <a:pt x="129" y="14"/>
                    <a:pt x="91" y="7"/>
                  </a:cubicBezTo>
                  <a:cubicBezTo>
                    <a:pt x="53" y="0"/>
                    <a:pt x="26" y="162"/>
                    <a:pt x="0" y="325"/>
                  </a:cubicBezTo>
                </a:path>
              </a:pathLst>
            </a:custGeom>
            <a:noFill/>
            <a:ln w="1905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sz="1100"/>
            </a:p>
          </p:txBody>
        </p:sp>
        <p:sp>
          <p:nvSpPr>
            <p:cNvPr id="38" name="Text Box 73"/>
            <p:cNvSpPr txBox="1">
              <a:spLocks noChangeArrowheads="1"/>
            </p:cNvSpPr>
            <p:nvPr/>
          </p:nvSpPr>
          <p:spPr bwMode="auto">
            <a:xfrm>
              <a:off x="5387975" y="-26988"/>
              <a:ext cx="639376" cy="44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zh-CN" altLang="en-US" sz="1200">
                  <a:latin typeface="微软雅黑" panose="020B0503020204020204" pitchFamily="34" charset="-122"/>
                </a:rPr>
                <a:t>空白</a:t>
              </a:r>
              <a:endParaRPr lang="zh-CN" altLang="en-GB" sz="1200">
                <a:latin typeface="微软雅黑" panose="020B0503020204020204" pitchFamily="34" charset="-122"/>
              </a:endParaRPr>
            </a:p>
          </p:txBody>
        </p:sp>
        <p:sp>
          <p:nvSpPr>
            <p:cNvPr id="39" name="Oval 74"/>
            <p:cNvSpPr>
              <a:spLocks noChangeAspect="1" noChangeArrowheads="1"/>
            </p:cNvSpPr>
            <p:nvPr/>
          </p:nvSpPr>
          <p:spPr bwMode="auto">
            <a:xfrm>
              <a:off x="6962272" y="568325"/>
              <a:ext cx="406400" cy="35242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lang="en-US" altLang="zh-CN" sz="1100">
                  <a:ea typeface="宋体" panose="02010600030101010101" pitchFamily="2" charset="-122"/>
                </a:rPr>
                <a:t>7</a:t>
              </a:r>
              <a:endParaRPr lang="en-GB" altLang="zh-CN" sz="1100">
                <a:ea typeface="宋体" panose="02010600030101010101" pitchFamily="2" charset="-122"/>
              </a:endParaRPr>
            </a:p>
          </p:txBody>
        </p:sp>
        <p:sp>
          <p:nvSpPr>
            <p:cNvPr id="40" name="Text Box 75"/>
            <p:cNvSpPr txBox="1">
              <a:spLocks noChangeArrowheads="1"/>
            </p:cNvSpPr>
            <p:nvPr/>
          </p:nvSpPr>
          <p:spPr bwMode="auto">
            <a:xfrm>
              <a:off x="6359525" y="534987"/>
              <a:ext cx="331343" cy="44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en-US" altLang="zh-CN" sz="1200">
                  <a:solidFill>
                    <a:srgbClr val="3217BB"/>
                  </a:solidFill>
                  <a:latin typeface="微软雅黑" panose="020B0503020204020204" pitchFamily="34" charset="-122"/>
                </a:rPr>
                <a:t>*</a:t>
              </a:r>
              <a:endParaRPr lang="en-GB" altLang="zh-CN" sz="1200">
                <a:solidFill>
                  <a:srgbClr val="3217BB"/>
                </a:solidFill>
                <a:latin typeface="微软雅黑" panose="020B0503020204020204" pitchFamily="34" charset="-122"/>
              </a:endParaRPr>
            </a:p>
          </p:txBody>
        </p:sp>
        <p:sp>
          <p:nvSpPr>
            <p:cNvPr id="41" name="Oval 76"/>
            <p:cNvSpPr>
              <a:spLocks noChangeAspect="1" noChangeArrowheads="1"/>
            </p:cNvSpPr>
            <p:nvPr/>
          </p:nvSpPr>
          <p:spPr bwMode="auto">
            <a:xfrm>
              <a:off x="8470397" y="568325"/>
              <a:ext cx="407988" cy="352425"/>
            </a:xfrm>
            <a:prstGeom prst="ellipse">
              <a:avLst/>
            </a:prstGeom>
            <a:noFill/>
            <a:ln w="635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lang="en-US" altLang="zh-CN" sz="1100">
                  <a:ea typeface="宋体" panose="02010600030101010101" pitchFamily="2" charset="-122"/>
                </a:rPr>
                <a:t>8</a:t>
              </a:r>
              <a:endParaRPr lang="en-GB" altLang="zh-CN" sz="1100">
                <a:ea typeface="宋体" panose="02010600030101010101" pitchFamily="2" charset="-122"/>
              </a:endParaRPr>
            </a:p>
          </p:txBody>
        </p:sp>
        <p:sp>
          <p:nvSpPr>
            <p:cNvPr id="42" name="Line 77"/>
            <p:cNvSpPr>
              <a:spLocks noChangeShapeType="1"/>
            </p:cNvSpPr>
            <p:nvPr/>
          </p:nvSpPr>
          <p:spPr bwMode="auto">
            <a:xfrm>
              <a:off x="7390897" y="744537"/>
              <a:ext cx="1044575" cy="0"/>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sz="1100"/>
            </a:p>
          </p:txBody>
        </p:sp>
        <p:sp>
          <p:nvSpPr>
            <p:cNvPr id="43" name="Text Box 78"/>
            <p:cNvSpPr txBox="1">
              <a:spLocks noChangeArrowheads="1"/>
            </p:cNvSpPr>
            <p:nvPr/>
          </p:nvSpPr>
          <p:spPr bwMode="auto">
            <a:xfrm>
              <a:off x="7590921" y="433387"/>
              <a:ext cx="531147" cy="44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zh-CN" altLang="en-US" sz="1200" dirty="0">
                  <a:solidFill>
                    <a:srgbClr val="3217BB"/>
                  </a:solidFill>
                  <a:latin typeface="微软雅黑" panose="020B0503020204020204" pitchFamily="34" charset="-122"/>
                </a:rPr>
                <a:t>非*</a:t>
              </a:r>
              <a:endParaRPr lang="zh-CN" altLang="en-GB" sz="1200" dirty="0">
                <a:solidFill>
                  <a:srgbClr val="3217BB"/>
                </a:solidFill>
                <a:latin typeface="微软雅黑" panose="020B0503020204020204" pitchFamily="34" charset="-122"/>
              </a:endParaRPr>
            </a:p>
          </p:txBody>
        </p:sp>
        <p:sp>
          <p:nvSpPr>
            <p:cNvPr id="44" name="Text Box 79"/>
            <p:cNvSpPr txBox="1">
              <a:spLocks noChangeArrowheads="1"/>
            </p:cNvSpPr>
            <p:nvPr/>
          </p:nvSpPr>
          <p:spPr bwMode="auto">
            <a:xfrm>
              <a:off x="8765672" y="403225"/>
              <a:ext cx="331343" cy="494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en-US" altLang="zh-CN" sz="1400">
                  <a:ea typeface="宋体" panose="02010600030101010101" pitchFamily="2" charset="-122"/>
                </a:rPr>
                <a:t>*</a:t>
              </a:r>
              <a:endParaRPr lang="en-GB" altLang="zh-CN" sz="1400">
                <a:ea typeface="宋体" panose="02010600030101010101" pitchFamily="2" charset="-122"/>
              </a:endParaRPr>
            </a:p>
          </p:txBody>
        </p:sp>
        <p:sp>
          <p:nvSpPr>
            <p:cNvPr id="45" name="Oval 80"/>
            <p:cNvSpPr>
              <a:spLocks noChangeAspect="1" noChangeArrowheads="1"/>
            </p:cNvSpPr>
            <p:nvPr/>
          </p:nvSpPr>
          <p:spPr bwMode="auto">
            <a:xfrm>
              <a:off x="8476747" y="1001712"/>
              <a:ext cx="406400" cy="352425"/>
            </a:xfrm>
            <a:prstGeom prst="ellipse">
              <a:avLst/>
            </a:prstGeom>
            <a:noFill/>
            <a:ln w="635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lang="en-US" altLang="zh-CN" sz="1100">
                  <a:ea typeface="宋体" panose="02010600030101010101" pitchFamily="2" charset="-122"/>
                </a:rPr>
                <a:t>9</a:t>
              </a:r>
              <a:endParaRPr lang="en-GB" altLang="zh-CN" sz="1100">
                <a:ea typeface="宋体" panose="02010600030101010101" pitchFamily="2" charset="-122"/>
              </a:endParaRPr>
            </a:p>
          </p:txBody>
        </p:sp>
        <p:sp>
          <p:nvSpPr>
            <p:cNvPr id="46" name="Freeform 81"/>
            <p:cNvSpPr>
              <a:spLocks/>
            </p:cNvSpPr>
            <p:nvPr/>
          </p:nvSpPr>
          <p:spPr bwMode="auto">
            <a:xfrm>
              <a:off x="7174997" y="930275"/>
              <a:ext cx="1263650" cy="274638"/>
            </a:xfrm>
            <a:custGeom>
              <a:avLst/>
              <a:gdLst>
                <a:gd name="T0" fmla="*/ 0 w 1043"/>
                <a:gd name="T1" fmla="*/ 0 h 453"/>
                <a:gd name="T2" fmla="*/ 0 w 1043"/>
                <a:gd name="T3" fmla="*/ 0 h 453"/>
                <a:gd name="T4" fmla="*/ 247794 w 1043"/>
                <a:gd name="T5" fmla="*/ 0 h 453"/>
                <a:gd name="T6" fmla="*/ 0 60000 65536"/>
                <a:gd name="T7" fmla="*/ 0 60000 65536"/>
                <a:gd name="T8" fmla="*/ 0 60000 65536"/>
                <a:gd name="T9" fmla="*/ 0 w 1043"/>
                <a:gd name="T10" fmla="*/ 0 h 453"/>
                <a:gd name="T11" fmla="*/ 1043 w 1043"/>
                <a:gd name="T12" fmla="*/ 453 h 453"/>
              </a:gdLst>
              <a:ahLst/>
              <a:cxnLst>
                <a:cxn ang="T6">
                  <a:pos x="T0" y="T1"/>
                </a:cxn>
                <a:cxn ang="T7">
                  <a:pos x="T2" y="T3"/>
                </a:cxn>
                <a:cxn ang="T8">
                  <a:pos x="T4" y="T5"/>
                </a:cxn>
              </a:cxnLst>
              <a:rect l="T9" t="T10" r="T11" b="T12"/>
              <a:pathLst>
                <a:path w="1043" h="453">
                  <a:moveTo>
                    <a:pt x="0" y="0"/>
                  </a:moveTo>
                  <a:lnTo>
                    <a:pt x="0" y="453"/>
                  </a:lnTo>
                  <a:lnTo>
                    <a:pt x="1043" y="453"/>
                  </a:lnTo>
                </a:path>
              </a:pathLst>
            </a:custGeom>
            <a:noFill/>
            <a:ln w="1905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sz="1100"/>
            </a:p>
          </p:txBody>
        </p:sp>
        <p:sp>
          <p:nvSpPr>
            <p:cNvPr id="47" name="Text Box 82"/>
            <p:cNvSpPr txBox="1">
              <a:spLocks noChangeArrowheads="1"/>
            </p:cNvSpPr>
            <p:nvPr/>
          </p:nvSpPr>
          <p:spPr bwMode="auto">
            <a:xfrm>
              <a:off x="7689347" y="969962"/>
              <a:ext cx="331343" cy="44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en-US" altLang="zh-CN" sz="1200" dirty="0">
                  <a:solidFill>
                    <a:srgbClr val="3217BB"/>
                  </a:solidFill>
                  <a:latin typeface="微软雅黑" panose="020B0503020204020204" pitchFamily="34" charset="-122"/>
                </a:rPr>
                <a:t>*</a:t>
              </a:r>
              <a:endParaRPr lang="en-GB" altLang="zh-CN" sz="1200" dirty="0">
                <a:solidFill>
                  <a:srgbClr val="3217BB"/>
                </a:solidFill>
                <a:latin typeface="微软雅黑" panose="020B0503020204020204" pitchFamily="34" charset="-122"/>
              </a:endParaRPr>
            </a:p>
          </p:txBody>
        </p:sp>
        <p:sp>
          <p:nvSpPr>
            <p:cNvPr id="48" name="Oval 83"/>
            <p:cNvSpPr>
              <a:spLocks noChangeAspect="1" noChangeArrowheads="1"/>
            </p:cNvSpPr>
            <p:nvPr/>
          </p:nvSpPr>
          <p:spPr bwMode="auto">
            <a:xfrm>
              <a:off x="6962272" y="1339850"/>
              <a:ext cx="406400" cy="352425"/>
            </a:xfrm>
            <a:prstGeom prst="ellipse">
              <a:avLst/>
            </a:prstGeom>
            <a:noFill/>
            <a:ln w="635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lang="en-US" altLang="zh-CN" sz="1100">
                  <a:ea typeface="宋体" panose="02010600030101010101" pitchFamily="2" charset="-122"/>
                </a:rPr>
                <a:t>10</a:t>
              </a:r>
              <a:endParaRPr lang="en-GB" altLang="zh-CN" sz="1100">
                <a:ea typeface="宋体" panose="02010600030101010101" pitchFamily="2" charset="-122"/>
              </a:endParaRPr>
            </a:p>
          </p:txBody>
        </p:sp>
        <p:sp>
          <p:nvSpPr>
            <p:cNvPr id="49" name="Freeform 84"/>
            <p:cNvSpPr>
              <a:spLocks/>
            </p:cNvSpPr>
            <p:nvPr/>
          </p:nvSpPr>
          <p:spPr bwMode="auto">
            <a:xfrm>
              <a:off x="5775325" y="930275"/>
              <a:ext cx="1146175" cy="593725"/>
            </a:xfrm>
            <a:custGeom>
              <a:avLst/>
              <a:gdLst>
                <a:gd name="T0" fmla="*/ 0 w 1043"/>
                <a:gd name="T1" fmla="*/ 0 h 453"/>
                <a:gd name="T2" fmla="*/ 0 w 1043"/>
                <a:gd name="T3" fmla="*/ 26 h 453"/>
                <a:gd name="T4" fmla="*/ 573 w 1043"/>
                <a:gd name="T5" fmla="*/ 26 h 453"/>
                <a:gd name="T6" fmla="*/ 0 60000 65536"/>
                <a:gd name="T7" fmla="*/ 0 60000 65536"/>
                <a:gd name="T8" fmla="*/ 0 60000 65536"/>
                <a:gd name="T9" fmla="*/ 0 w 1043"/>
                <a:gd name="T10" fmla="*/ 0 h 453"/>
                <a:gd name="T11" fmla="*/ 1043 w 1043"/>
                <a:gd name="T12" fmla="*/ 453 h 453"/>
              </a:gdLst>
              <a:ahLst/>
              <a:cxnLst>
                <a:cxn ang="T6">
                  <a:pos x="T0" y="T1"/>
                </a:cxn>
                <a:cxn ang="T7">
                  <a:pos x="T2" y="T3"/>
                </a:cxn>
                <a:cxn ang="T8">
                  <a:pos x="T4" y="T5"/>
                </a:cxn>
              </a:cxnLst>
              <a:rect l="T9" t="T10" r="T11" b="T12"/>
              <a:pathLst>
                <a:path w="1043" h="453">
                  <a:moveTo>
                    <a:pt x="0" y="0"/>
                  </a:moveTo>
                  <a:lnTo>
                    <a:pt x="0" y="453"/>
                  </a:lnTo>
                  <a:lnTo>
                    <a:pt x="1043" y="453"/>
                  </a:lnTo>
                </a:path>
              </a:pathLst>
            </a:custGeom>
            <a:noFill/>
            <a:ln w="1905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sz="1100"/>
            </a:p>
          </p:txBody>
        </p:sp>
        <p:sp>
          <p:nvSpPr>
            <p:cNvPr id="50" name="Text Box 85"/>
            <p:cNvSpPr txBox="1">
              <a:spLocks noChangeArrowheads="1"/>
            </p:cNvSpPr>
            <p:nvPr/>
          </p:nvSpPr>
          <p:spPr bwMode="auto">
            <a:xfrm>
              <a:off x="6380163" y="1093787"/>
              <a:ext cx="304287" cy="543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en-US" altLang="zh-CN" sz="1600">
                  <a:solidFill>
                    <a:srgbClr val="CC0000"/>
                  </a:solidFill>
                  <a:latin typeface="微软雅黑" panose="020B0503020204020204" pitchFamily="34" charset="-122"/>
                </a:rPr>
                <a:t>,</a:t>
              </a:r>
              <a:endParaRPr lang="en-GB" altLang="zh-CN" sz="1600">
                <a:solidFill>
                  <a:srgbClr val="CC0000"/>
                </a:solidFill>
                <a:latin typeface="微软雅黑" panose="020B0503020204020204" pitchFamily="34" charset="-122"/>
              </a:endParaRPr>
            </a:p>
          </p:txBody>
        </p:sp>
        <p:sp>
          <p:nvSpPr>
            <p:cNvPr id="51" name="Oval 86"/>
            <p:cNvSpPr>
              <a:spLocks noChangeAspect="1" noChangeArrowheads="1"/>
            </p:cNvSpPr>
            <p:nvPr/>
          </p:nvSpPr>
          <p:spPr bwMode="auto">
            <a:xfrm>
              <a:off x="6962272" y="1751012"/>
              <a:ext cx="406400" cy="352425"/>
            </a:xfrm>
            <a:prstGeom prst="ellipse">
              <a:avLst/>
            </a:prstGeom>
            <a:noFill/>
            <a:ln w="635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lang="en-US" altLang="zh-CN" sz="1100">
                  <a:ea typeface="宋体" panose="02010600030101010101" pitchFamily="2" charset="-122"/>
                </a:rPr>
                <a:t>11</a:t>
              </a:r>
              <a:endParaRPr lang="en-GB" altLang="zh-CN" sz="1100">
                <a:ea typeface="宋体" panose="02010600030101010101" pitchFamily="2" charset="-122"/>
              </a:endParaRPr>
            </a:p>
          </p:txBody>
        </p:sp>
        <p:sp>
          <p:nvSpPr>
            <p:cNvPr id="52" name="Freeform 87"/>
            <p:cNvSpPr>
              <a:spLocks/>
            </p:cNvSpPr>
            <p:nvPr/>
          </p:nvSpPr>
          <p:spPr bwMode="auto">
            <a:xfrm>
              <a:off x="5775325" y="1525587"/>
              <a:ext cx="1146175" cy="409575"/>
            </a:xfrm>
            <a:custGeom>
              <a:avLst/>
              <a:gdLst>
                <a:gd name="T0" fmla="*/ 0 w 1043"/>
                <a:gd name="T1" fmla="*/ 0 h 453"/>
                <a:gd name="T2" fmla="*/ 0 w 1043"/>
                <a:gd name="T3" fmla="*/ 1 h 453"/>
                <a:gd name="T4" fmla="*/ 573 w 1043"/>
                <a:gd name="T5" fmla="*/ 1 h 453"/>
                <a:gd name="T6" fmla="*/ 0 60000 65536"/>
                <a:gd name="T7" fmla="*/ 0 60000 65536"/>
                <a:gd name="T8" fmla="*/ 0 60000 65536"/>
                <a:gd name="T9" fmla="*/ 0 w 1043"/>
                <a:gd name="T10" fmla="*/ 0 h 453"/>
                <a:gd name="T11" fmla="*/ 1043 w 1043"/>
                <a:gd name="T12" fmla="*/ 453 h 453"/>
              </a:gdLst>
              <a:ahLst/>
              <a:cxnLst>
                <a:cxn ang="T6">
                  <a:pos x="T0" y="T1"/>
                </a:cxn>
                <a:cxn ang="T7">
                  <a:pos x="T2" y="T3"/>
                </a:cxn>
                <a:cxn ang="T8">
                  <a:pos x="T4" y="T5"/>
                </a:cxn>
              </a:cxnLst>
              <a:rect l="T9" t="T10" r="T11" b="T12"/>
              <a:pathLst>
                <a:path w="1043" h="453">
                  <a:moveTo>
                    <a:pt x="0" y="0"/>
                  </a:moveTo>
                  <a:lnTo>
                    <a:pt x="0" y="453"/>
                  </a:lnTo>
                  <a:lnTo>
                    <a:pt x="1043" y="453"/>
                  </a:lnTo>
                </a:path>
              </a:pathLst>
            </a:custGeom>
            <a:noFill/>
            <a:ln w="1905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sz="1100"/>
            </a:p>
          </p:txBody>
        </p:sp>
        <p:sp>
          <p:nvSpPr>
            <p:cNvPr id="53" name="Text Box 88"/>
            <p:cNvSpPr txBox="1">
              <a:spLocks noChangeArrowheads="1"/>
            </p:cNvSpPr>
            <p:nvPr/>
          </p:nvSpPr>
          <p:spPr bwMode="auto">
            <a:xfrm>
              <a:off x="6359525" y="1603373"/>
              <a:ext cx="306367" cy="44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en-US" altLang="zh-CN" sz="1200">
                  <a:solidFill>
                    <a:srgbClr val="339933"/>
                  </a:solidFill>
                  <a:latin typeface="微软雅黑" panose="020B0503020204020204" pitchFamily="34" charset="-122"/>
                </a:rPr>
                <a:t>(</a:t>
              </a:r>
              <a:endParaRPr lang="en-GB" altLang="zh-CN" sz="1200">
                <a:solidFill>
                  <a:srgbClr val="339933"/>
                </a:solidFill>
                <a:latin typeface="微软雅黑" panose="020B0503020204020204" pitchFamily="34" charset="-122"/>
              </a:endParaRPr>
            </a:p>
          </p:txBody>
        </p:sp>
        <p:sp>
          <p:nvSpPr>
            <p:cNvPr id="54" name="Oval 89"/>
            <p:cNvSpPr>
              <a:spLocks noChangeAspect="1" noChangeArrowheads="1"/>
            </p:cNvSpPr>
            <p:nvPr/>
          </p:nvSpPr>
          <p:spPr bwMode="auto">
            <a:xfrm>
              <a:off x="6962272" y="2160587"/>
              <a:ext cx="406400" cy="352425"/>
            </a:xfrm>
            <a:prstGeom prst="ellipse">
              <a:avLst/>
            </a:prstGeom>
            <a:noFill/>
            <a:ln w="635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lang="en-US" altLang="zh-CN" sz="1100">
                  <a:ea typeface="宋体" panose="02010600030101010101" pitchFamily="2" charset="-122"/>
                </a:rPr>
                <a:t>12</a:t>
              </a:r>
              <a:endParaRPr lang="en-GB" altLang="zh-CN" sz="1100">
                <a:ea typeface="宋体" panose="02010600030101010101" pitchFamily="2" charset="-122"/>
              </a:endParaRPr>
            </a:p>
          </p:txBody>
        </p:sp>
        <p:sp>
          <p:nvSpPr>
            <p:cNvPr id="55" name="Freeform 90"/>
            <p:cNvSpPr>
              <a:spLocks/>
            </p:cNvSpPr>
            <p:nvPr/>
          </p:nvSpPr>
          <p:spPr bwMode="auto">
            <a:xfrm>
              <a:off x="5775325" y="1935162"/>
              <a:ext cx="1146175" cy="409575"/>
            </a:xfrm>
            <a:custGeom>
              <a:avLst/>
              <a:gdLst>
                <a:gd name="T0" fmla="*/ 0 w 1043"/>
                <a:gd name="T1" fmla="*/ 0 h 453"/>
                <a:gd name="T2" fmla="*/ 0 w 1043"/>
                <a:gd name="T3" fmla="*/ 1 h 453"/>
                <a:gd name="T4" fmla="*/ 573 w 1043"/>
                <a:gd name="T5" fmla="*/ 1 h 453"/>
                <a:gd name="T6" fmla="*/ 0 60000 65536"/>
                <a:gd name="T7" fmla="*/ 0 60000 65536"/>
                <a:gd name="T8" fmla="*/ 0 60000 65536"/>
                <a:gd name="T9" fmla="*/ 0 w 1043"/>
                <a:gd name="T10" fmla="*/ 0 h 453"/>
                <a:gd name="T11" fmla="*/ 1043 w 1043"/>
                <a:gd name="T12" fmla="*/ 453 h 453"/>
              </a:gdLst>
              <a:ahLst/>
              <a:cxnLst>
                <a:cxn ang="T6">
                  <a:pos x="T0" y="T1"/>
                </a:cxn>
                <a:cxn ang="T7">
                  <a:pos x="T2" y="T3"/>
                </a:cxn>
                <a:cxn ang="T8">
                  <a:pos x="T4" y="T5"/>
                </a:cxn>
              </a:cxnLst>
              <a:rect l="T9" t="T10" r="T11" b="T12"/>
              <a:pathLst>
                <a:path w="1043" h="453">
                  <a:moveTo>
                    <a:pt x="0" y="0"/>
                  </a:moveTo>
                  <a:lnTo>
                    <a:pt x="0" y="453"/>
                  </a:lnTo>
                  <a:lnTo>
                    <a:pt x="1043" y="453"/>
                  </a:lnTo>
                </a:path>
              </a:pathLst>
            </a:custGeom>
            <a:noFill/>
            <a:ln w="1905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sz="1100"/>
            </a:p>
          </p:txBody>
        </p:sp>
        <p:sp>
          <p:nvSpPr>
            <p:cNvPr id="56" name="Text Box 91"/>
            <p:cNvSpPr txBox="1">
              <a:spLocks noChangeArrowheads="1"/>
            </p:cNvSpPr>
            <p:nvPr/>
          </p:nvSpPr>
          <p:spPr bwMode="auto">
            <a:xfrm>
              <a:off x="6359525" y="2012952"/>
              <a:ext cx="306367" cy="44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en-US" altLang="zh-CN" sz="1200">
                  <a:solidFill>
                    <a:srgbClr val="990099"/>
                  </a:solidFill>
                  <a:latin typeface="微软雅黑" panose="020B0503020204020204" pitchFamily="34" charset="-122"/>
                </a:rPr>
                <a:t>)</a:t>
              </a:r>
              <a:endParaRPr lang="en-GB" altLang="zh-CN" sz="1200">
                <a:solidFill>
                  <a:srgbClr val="990099"/>
                </a:solidFill>
                <a:latin typeface="微软雅黑" panose="020B0503020204020204" pitchFamily="34" charset="-122"/>
              </a:endParaRPr>
            </a:p>
          </p:txBody>
        </p:sp>
        <p:sp>
          <p:nvSpPr>
            <p:cNvPr id="57" name="Oval 92"/>
            <p:cNvSpPr>
              <a:spLocks noChangeAspect="1" noChangeArrowheads="1"/>
            </p:cNvSpPr>
            <p:nvPr/>
          </p:nvSpPr>
          <p:spPr bwMode="auto">
            <a:xfrm>
              <a:off x="6962272" y="2571750"/>
              <a:ext cx="406400" cy="352425"/>
            </a:xfrm>
            <a:prstGeom prst="ellipse">
              <a:avLst/>
            </a:prstGeom>
            <a:noFill/>
            <a:ln w="635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lang="en-US" altLang="zh-CN" sz="1100">
                  <a:ea typeface="宋体" panose="02010600030101010101" pitchFamily="2" charset="-122"/>
                </a:rPr>
                <a:t>13</a:t>
              </a:r>
              <a:endParaRPr lang="en-GB" altLang="zh-CN" sz="1100">
                <a:ea typeface="宋体" panose="02010600030101010101" pitchFamily="2" charset="-122"/>
              </a:endParaRPr>
            </a:p>
          </p:txBody>
        </p:sp>
        <p:sp>
          <p:nvSpPr>
            <p:cNvPr id="58" name="Freeform 93"/>
            <p:cNvSpPr>
              <a:spLocks/>
            </p:cNvSpPr>
            <p:nvPr/>
          </p:nvSpPr>
          <p:spPr bwMode="auto">
            <a:xfrm>
              <a:off x="5775325" y="2346325"/>
              <a:ext cx="1146175" cy="409575"/>
            </a:xfrm>
            <a:custGeom>
              <a:avLst/>
              <a:gdLst>
                <a:gd name="T0" fmla="*/ 0 w 1043"/>
                <a:gd name="T1" fmla="*/ 0 h 453"/>
                <a:gd name="T2" fmla="*/ 0 w 1043"/>
                <a:gd name="T3" fmla="*/ 1 h 453"/>
                <a:gd name="T4" fmla="*/ 573 w 1043"/>
                <a:gd name="T5" fmla="*/ 1 h 453"/>
                <a:gd name="T6" fmla="*/ 0 60000 65536"/>
                <a:gd name="T7" fmla="*/ 0 60000 65536"/>
                <a:gd name="T8" fmla="*/ 0 60000 65536"/>
                <a:gd name="T9" fmla="*/ 0 w 1043"/>
                <a:gd name="T10" fmla="*/ 0 h 453"/>
                <a:gd name="T11" fmla="*/ 1043 w 1043"/>
                <a:gd name="T12" fmla="*/ 453 h 453"/>
              </a:gdLst>
              <a:ahLst/>
              <a:cxnLst>
                <a:cxn ang="T6">
                  <a:pos x="T0" y="T1"/>
                </a:cxn>
                <a:cxn ang="T7">
                  <a:pos x="T2" y="T3"/>
                </a:cxn>
                <a:cxn ang="T8">
                  <a:pos x="T4" y="T5"/>
                </a:cxn>
              </a:cxnLst>
              <a:rect l="T9" t="T10" r="T11" b="T12"/>
              <a:pathLst>
                <a:path w="1043" h="453">
                  <a:moveTo>
                    <a:pt x="0" y="0"/>
                  </a:moveTo>
                  <a:lnTo>
                    <a:pt x="0" y="453"/>
                  </a:lnTo>
                  <a:lnTo>
                    <a:pt x="1043" y="453"/>
                  </a:lnTo>
                </a:path>
              </a:pathLst>
            </a:custGeom>
            <a:noFill/>
            <a:ln w="1905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sz="1100"/>
            </a:p>
          </p:txBody>
        </p:sp>
        <p:sp>
          <p:nvSpPr>
            <p:cNvPr id="59" name="Text Box 94"/>
            <p:cNvSpPr txBox="1">
              <a:spLocks noChangeArrowheads="1"/>
            </p:cNvSpPr>
            <p:nvPr/>
          </p:nvSpPr>
          <p:spPr bwMode="auto">
            <a:xfrm>
              <a:off x="6234114" y="2424112"/>
              <a:ext cx="639376" cy="44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zh-CN" altLang="en-US" sz="1200">
                  <a:latin typeface="微软雅黑" panose="020B0503020204020204" pitchFamily="34" charset="-122"/>
                </a:rPr>
                <a:t>其它</a:t>
              </a:r>
              <a:endParaRPr lang="zh-CN" altLang="en-GB" sz="1200">
                <a:latin typeface="微软雅黑" panose="020B0503020204020204" pitchFamily="34" charset="-122"/>
              </a:endParaRPr>
            </a:p>
          </p:txBody>
        </p:sp>
        <p:sp>
          <p:nvSpPr>
            <p:cNvPr id="60" name="Line 95"/>
            <p:cNvSpPr>
              <a:spLocks noChangeShapeType="1"/>
            </p:cNvSpPr>
            <p:nvPr/>
          </p:nvSpPr>
          <p:spPr bwMode="auto">
            <a:xfrm>
              <a:off x="5978525" y="754062"/>
              <a:ext cx="976313" cy="0"/>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sz="1100"/>
            </a:p>
          </p:txBody>
        </p:sp>
      </p:grpSp>
      <p:sp>
        <p:nvSpPr>
          <p:cNvPr id="4" name="灯片编号占位符 3"/>
          <p:cNvSpPr>
            <a:spLocks noGrp="1"/>
          </p:cNvSpPr>
          <p:nvPr>
            <p:ph type="sldNum" sz="quarter" idx="12"/>
          </p:nvPr>
        </p:nvSpPr>
        <p:spPr/>
        <p:txBody>
          <a:bodyPr/>
          <a:lstStyle/>
          <a:p>
            <a:fld id="{58B9003D-8F33-4A1C-B97F-3F3C18EC6CAD}" type="slidenum">
              <a:rPr lang="en-US" altLang="zh-CN" smtClean="0"/>
              <a:pPr/>
              <a:t>21</a:t>
            </a:fld>
            <a:endParaRPr lang="en-US" altLang="zh-CN" dirty="0"/>
          </a:p>
        </p:txBody>
      </p:sp>
    </p:spTree>
    <p:extLst>
      <p:ext uri="{BB962C8B-B14F-4D97-AF65-F5344CB8AC3E}">
        <p14:creationId xmlns:p14="http://schemas.microsoft.com/office/powerpoint/2010/main" val="33529745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997" y="0"/>
            <a:ext cx="4546169" cy="5638801"/>
          </a:xfrm>
        </p:spPr>
        <p:txBody>
          <a:bodyPr>
            <a:noAutofit/>
          </a:bodyPr>
          <a:lstStyle/>
          <a:p>
            <a:pPr marL="0" indent="0">
              <a:lnSpc>
                <a:spcPct val="120000"/>
              </a:lnSpc>
              <a:spcBef>
                <a:spcPts val="0"/>
              </a:spcBef>
              <a:buNone/>
            </a:pPr>
            <a:r>
              <a:rPr lang="en-US" altLang="zh-CN" sz="1600" dirty="0" err="1"/>
              <a:t>int</a:t>
            </a:r>
            <a:r>
              <a:rPr lang="en-US" altLang="zh-CN" sz="1600" dirty="0"/>
              <a:t> code, value;</a:t>
            </a:r>
          </a:p>
          <a:p>
            <a:pPr marL="0" indent="0">
              <a:lnSpc>
                <a:spcPct val="120000"/>
              </a:lnSpc>
              <a:spcBef>
                <a:spcPts val="0"/>
              </a:spcBef>
              <a:buNone/>
            </a:pPr>
            <a:r>
              <a:rPr lang="en-US" altLang="zh-CN" sz="1600" dirty="0" err="1"/>
              <a:t>strToken</a:t>
            </a:r>
            <a:r>
              <a:rPr lang="en-US" altLang="zh-CN" sz="1600" dirty="0"/>
              <a:t> := “ ”;	/*</a:t>
            </a:r>
            <a:r>
              <a:rPr lang="zh-CN" altLang="en-US" sz="1600" dirty="0"/>
              <a:t>置</a:t>
            </a:r>
            <a:r>
              <a:rPr lang="en-US" altLang="zh-CN" sz="1600" dirty="0" err="1"/>
              <a:t>strToken</a:t>
            </a:r>
            <a:r>
              <a:rPr lang="zh-CN" altLang="en-US" sz="1600" dirty="0"/>
              <a:t>为空串*</a:t>
            </a:r>
            <a:r>
              <a:rPr lang="en-US" altLang="zh-CN" sz="1600" dirty="0"/>
              <a:t>/</a:t>
            </a:r>
          </a:p>
          <a:p>
            <a:pPr marL="0" indent="0">
              <a:lnSpc>
                <a:spcPct val="120000"/>
              </a:lnSpc>
              <a:spcBef>
                <a:spcPts val="0"/>
              </a:spcBef>
              <a:buNone/>
            </a:pPr>
            <a:r>
              <a:rPr lang="en-US" altLang="zh-CN" sz="1600" dirty="0" err="1"/>
              <a:t>GetChar</a:t>
            </a:r>
            <a:r>
              <a:rPr lang="en-US" altLang="zh-CN" sz="1600" dirty="0"/>
              <a:t>(); </a:t>
            </a:r>
            <a:r>
              <a:rPr lang="en-US" altLang="zh-CN" sz="1600" dirty="0" err="1"/>
              <a:t>GetBC</a:t>
            </a:r>
            <a:r>
              <a:rPr lang="en-US" altLang="zh-CN" sz="1600" dirty="0"/>
              <a:t>();</a:t>
            </a:r>
          </a:p>
          <a:p>
            <a:pPr marL="0" indent="0">
              <a:lnSpc>
                <a:spcPct val="120000"/>
              </a:lnSpc>
              <a:spcBef>
                <a:spcPts val="0"/>
              </a:spcBef>
              <a:buNone/>
            </a:pPr>
            <a:r>
              <a:rPr lang="en-US" altLang="zh-CN" sz="1600" dirty="0"/>
              <a:t>if (</a:t>
            </a:r>
            <a:r>
              <a:rPr lang="en-US" altLang="zh-CN" sz="1600" dirty="0" err="1"/>
              <a:t>IsLetter</a:t>
            </a:r>
            <a:r>
              <a:rPr lang="en-US" altLang="zh-CN" sz="1600" dirty="0"/>
              <a:t>())</a:t>
            </a:r>
          </a:p>
          <a:p>
            <a:pPr marL="0" indent="0">
              <a:lnSpc>
                <a:spcPct val="120000"/>
              </a:lnSpc>
              <a:spcBef>
                <a:spcPts val="0"/>
              </a:spcBef>
              <a:buNone/>
            </a:pPr>
            <a:r>
              <a:rPr lang="en-US" altLang="zh-CN" sz="1600" dirty="0"/>
              <a:t>begin</a:t>
            </a:r>
          </a:p>
          <a:p>
            <a:pPr marL="0" indent="0">
              <a:lnSpc>
                <a:spcPct val="120000"/>
              </a:lnSpc>
              <a:spcBef>
                <a:spcPts val="0"/>
              </a:spcBef>
              <a:buNone/>
            </a:pPr>
            <a:r>
              <a:rPr lang="en-US" altLang="zh-CN" sz="1600" dirty="0"/>
              <a:t>	while (</a:t>
            </a:r>
            <a:r>
              <a:rPr lang="en-US" altLang="zh-CN" sz="1600" dirty="0" err="1"/>
              <a:t>IsLetter</a:t>
            </a:r>
            <a:r>
              <a:rPr lang="en-US" altLang="zh-CN" sz="1600" dirty="0"/>
              <a:t>() or </a:t>
            </a:r>
            <a:r>
              <a:rPr lang="en-US" altLang="zh-CN" sz="1600" dirty="0" err="1"/>
              <a:t>IsDigit</a:t>
            </a:r>
            <a:r>
              <a:rPr lang="en-US" altLang="zh-CN" sz="1600" dirty="0"/>
              <a:t>())</a:t>
            </a:r>
          </a:p>
          <a:p>
            <a:pPr marL="0" indent="0">
              <a:lnSpc>
                <a:spcPct val="120000"/>
              </a:lnSpc>
              <a:spcBef>
                <a:spcPts val="0"/>
              </a:spcBef>
              <a:buNone/>
            </a:pPr>
            <a:r>
              <a:rPr lang="en-US" altLang="zh-CN" sz="1600" dirty="0"/>
              <a:t>	begin</a:t>
            </a:r>
          </a:p>
          <a:p>
            <a:pPr marL="0" indent="0">
              <a:lnSpc>
                <a:spcPct val="120000"/>
              </a:lnSpc>
              <a:spcBef>
                <a:spcPts val="0"/>
              </a:spcBef>
              <a:buNone/>
            </a:pPr>
            <a:r>
              <a:rPr lang="en-US" altLang="zh-CN" sz="1600" dirty="0"/>
              <a:t>		</a:t>
            </a:r>
            <a:r>
              <a:rPr lang="en-US" altLang="zh-CN" sz="1600" dirty="0" err="1"/>
              <a:t>Concat</a:t>
            </a:r>
            <a:r>
              <a:rPr lang="en-US" altLang="zh-CN" sz="1600" dirty="0"/>
              <a:t>(); </a:t>
            </a:r>
            <a:r>
              <a:rPr lang="en-US" altLang="zh-CN" sz="1600" dirty="0" err="1"/>
              <a:t>GetChar</a:t>
            </a:r>
            <a:r>
              <a:rPr lang="en-US" altLang="zh-CN" sz="1600" dirty="0"/>
              <a:t>(); </a:t>
            </a:r>
          </a:p>
          <a:p>
            <a:pPr marL="0" indent="0">
              <a:lnSpc>
                <a:spcPct val="120000"/>
              </a:lnSpc>
              <a:spcBef>
                <a:spcPts val="0"/>
              </a:spcBef>
              <a:buNone/>
            </a:pPr>
            <a:r>
              <a:rPr lang="en-US" altLang="zh-CN" sz="1600" dirty="0"/>
              <a:t>	end</a:t>
            </a:r>
          </a:p>
          <a:p>
            <a:pPr marL="0" indent="0">
              <a:lnSpc>
                <a:spcPct val="120000"/>
              </a:lnSpc>
              <a:spcBef>
                <a:spcPts val="0"/>
              </a:spcBef>
              <a:buNone/>
            </a:pPr>
            <a:r>
              <a:rPr lang="en-US" altLang="zh-CN" sz="1600" dirty="0"/>
              <a:t>	Retract();</a:t>
            </a:r>
          </a:p>
          <a:p>
            <a:pPr marL="0" indent="0">
              <a:lnSpc>
                <a:spcPct val="120000"/>
              </a:lnSpc>
              <a:spcBef>
                <a:spcPts val="0"/>
              </a:spcBef>
              <a:buNone/>
            </a:pPr>
            <a:r>
              <a:rPr lang="en-US" altLang="zh-CN" sz="1600" dirty="0"/>
              <a:t>	code := Reserve();</a:t>
            </a:r>
          </a:p>
          <a:p>
            <a:pPr marL="0" indent="0">
              <a:lnSpc>
                <a:spcPct val="120000"/>
              </a:lnSpc>
              <a:spcBef>
                <a:spcPts val="0"/>
              </a:spcBef>
              <a:buNone/>
            </a:pPr>
            <a:r>
              <a:rPr lang="en-US" altLang="zh-CN" sz="1600" dirty="0"/>
              <a:t>	if (code = 0)</a:t>
            </a:r>
          </a:p>
          <a:p>
            <a:pPr marL="0" indent="0">
              <a:lnSpc>
                <a:spcPct val="120000"/>
              </a:lnSpc>
              <a:spcBef>
                <a:spcPts val="0"/>
              </a:spcBef>
              <a:buNone/>
            </a:pPr>
            <a:r>
              <a:rPr lang="en-US" altLang="zh-CN" sz="1600" dirty="0"/>
              <a:t>	begin</a:t>
            </a:r>
          </a:p>
          <a:p>
            <a:pPr marL="0" indent="0">
              <a:lnSpc>
                <a:spcPct val="120000"/>
              </a:lnSpc>
              <a:spcBef>
                <a:spcPts val="0"/>
              </a:spcBef>
              <a:buNone/>
            </a:pPr>
            <a:r>
              <a:rPr lang="en-US" altLang="zh-CN" sz="1600" dirty="0"/>
              <a:t>		value := </a:t>
            </a:r>
            <a:r>
              <a:rPr lang="en-US" altLang="zh-CN" sz="1600" dirty="0" err="1"/>
              <a:t>InsertId</a:t>
            </a:r>
            <a:r>
              <a:rPr lang="en-US" altLang="zh-CN" sz="1600" dirty="0"/>
              <a:t>(</a:t>
            </a:r>
            <a:r>
              <a:rPr lang="en-US" altLang="zh-CN" sz="1600" dirty="0" err="1"/>
              <a:t>strToken</a:t>
            </a:r>
            <a:r>
              <a:rPr lang="en-US" altLang="zh-CN" sz="1600" dirty="0"/>
              <a:t>);</a:t>
            </a:r>
          </a:p>
          <a:p>
            <a:pPr marL="0" indent="0">
              <a:lnSpc>
                <a:spcPct val="120000"/>
              </a:lnSpc>
              <a:spcBef>
                <a:spcPts val="0"/>
              </a:spcBef>
              <a:buNone/>
            </a:pPr>
            <a:r>
              <a:rPr lang="en-US" altLang="zh-CN" sz="1600" dirty="0"/>
              <a:t>		return ($ID, value);</a:t>
            </a:r>
          </a:p>
          <a:p>
            <a:pPr marL="0" indent="0">
              <a:lnSpc>
                <a:spcPct val="120000"/>
              </a:lnSpc>
              <a:spcBef>
                <a:spcPts val="0"/>
              </a:spcBef>
              <a:buNone/>
            </a:pPr>
            <a:r>
              <a:rPr lang="en-US" altLang="zh-CN" sz="1600" dirty="0"/>
              <a:t>	end</a:t>
            </a:r>
          </a:p>
          <a:p>
            <a:pPr marL="0" indent="0">
              <a:lnSpc>
                <a:spcPct val="120000"/>
              </a:lnSpc>
              <a:spcBef>
                <a:spcPts val="0"/>
              </a:spcBef>
              <a:buNone/>
            </a:pPr>
            <a:r>
              <a:rPr lang="en-US" altLang="zh-CN" sz="1600" dirty="0"/>
              <a:t>	else</a:t>
            </a:r>
          </a:p>
          <a:p>
            <a:pPr marL="0" indent="0">
              <a:lnSpc>
                <a:spcPct val="120000"/>
              </a:lnSpc>
              <a:spcBef>
                <a:spcPts val="0"/>
              </a:spcBef>
              <a:buNone/>
            </a:pPr>
            <a:r>
              <a:rPr lang="en-US" altLang="zh-CN" sz="1600" dirty="0"/>
              <a:t>		return (code, -);	</a:t>
            </a:r>
          </a:p>
          <a:p>
            <a:pPr marL="0" indent="0">
              <a:lnSpc>
                <a:spcPct val="120000"/>
              </a:lnSpc>
              <a:spcBef>
                <a:spcPts val="0"/>
              </a:spcBef>
              <a:buNone/>
            </a:pPr>
            <a:r>
              <a:rPr lang="en-US" altLang="zh-CN" sz="1600" dirty="0"/>
              <a:t>end</a:t>
            </a:r>
          </a:p>
          <a:p>
            <a:pPr marL="0" indent="0">
              <a:lnSpc>
                <a:spcPct val="120000"/>
              </a:lnSpc>
              <a:spcBef>
                <a:spcPts val="0"/>
              </a:spcBef>
              <a:buNone/>
            </a:pPr>
            <a:endParaRPr lang="en-US" altLang="zh-CN" sz="1600" dirty="0"/>
          </a:p>
          <a:p>
            <a:pPr marL="0" indent="0">
              <a:lnSpc>
                <a:spcPct val="120000"/>
              </a:lnSpc>
              <a:spcBef>
                <a:spcPts val="0"/>
              </a:spcBef>
              <a:buNone/>
            </a:pPr>
            <a:endParaRPr lang="zh-CN" altLang="en-US" sz="1600" dirty="0"/>
          </a:p>
        </p:txBody>
      </p:sp>
      <p:sp>
        <p:nvSpPr>
          <p:cNvPr id="4" name="灯片编号占位符 3"/>
          <p:cNvSpPr>
            <a:spLocks noGrp="1"/>
          </p:cNvSpPr>
          <p:nvPr>
            <p:ph type="sldNum" sz="quarter" idx="12"/>
          </p:nvPr>
        </p:nvSpPr>
        <p:spPr/>
        <p:txBody>
          <a:bodyPr/>
          <a:lstStyle/>
          <a:p>
            <a:fld id="{58B9003D-8F33-4A1C-B97F-3F3C18EC6CAD}" type="slidenum">
              <a:rPr lang="en-US" altLang="zh-CN" smtClean="0"/>
              <a:pPr/>
              <a:t>22</a:t>
            </a:fld>
            <a:endParaRPr lang="en-US" altLang="zh-CN" dirty="0"/>
          </a:p>
        </p:txBody>
      </p:sp>
      <p:sp>
        <p:nvSpPr>
          <p:cNvPr id="5" name="内容占位符 2"/>
          <p:cNvSpPr txBox="1">
            <a:spLocks/>
          </p:cNvSpPr>
          <p:nvPr/>
        </p:nvSpPr>
        <p:spPr>
          <a:xfrm>
            <a:off x="4572000" y="-1"/>
            <a:ext cx="4572000" cy="5638801"/>
          </a:xfrm>
          <a:prstGeom prst="rect">
            <a:avLst/>
          </a:prstGeom>
        </p:spPr>
        <p:txBody>
          <a:bodyPr vert="horz" lIns="91440" tIns="45720" rIns="91440" bIns="45720" rtlCol="0">
            <a:no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fontAlgn="auto">
              <a:lnSpc>
                <a:spcPct val="120000"/>
              </a:lnSpc>
              <a:spcBef>
                <a:spcPts val="0"/>
              </a:spcBef>
              <a:spcAft>
                <a:spcPts val="0"/>
              </a:spcAft>
              <a:buNone/>
            </a:pPr>
            <a:r>
              <a:rPr lang="en-US" altLang="zh-CN" sz="1600" dirty="0"/>
              <a:t>else if (</a:t>
            </a:r>
            <a:r>
              <a:rPr lang="en-US" altLang="zh-CN" sz="1600" dirty="0" err="1"/>
              <a:t>IsDigit</a:t>
            </a:r>
            <a:r>
              <a:rPr lang="en-US" altLang="zh-CN" sz="1600" dirty="0"/>
              <a:t>())</a:t>
            </a:r>
          </a:p>
          <a:p>
            <a:pPr marL="0" indent="0" fontAlgn="auto">
              <a:lnSpc>
                <a:spcPct val="120000"/>
              </a:lnSpc>
              <a:spcBef>
                <a:spcPts val="0"/>
              </a:spcBef>
              <a:spcAft>
                <a:spcPts val="0"/>
              </a:spcAft>
              <a:buNone/>
            </a:pPr>
            <a:r>
              <a:rPr lang="en-US" altLang="zh-CN" sz="1600" dirty="0"/>
              <a:t>begin</a:t>
            </a:r>
          </a:p>
          <a:p>
            <a:pPr marL="0" indent="0" fontAlgn="auto">
              <a:lnSpc>
                <a:spcPct val="120000"/>
              </a:lnSpc>
              <a:spcBef>
                <a:spcPts val="0"/>
              </a:spcBef>
              <a:spcAft>
                <a:spcPts val="0"/>
              </a:spcAft>
              <a:buNone/>
            </a:pPr>
            <a:r>
              <a:rPr lang="en-US" altLang="zh-CN" sz="1600" dirty="0"/>
              <a:t>	while (</a:t>
            </a:r>
            <a:r>
              <a:rPr lang="en-US" altLang="zh-CN" sz="1600" dirty="0" err="1"/>
              <a:t>IsDigit</a:t>
            </a:r>
            <a:r>
              <a:rPr lang="en-US" altLang="zh-CN" sz="1600" dirty="0"/>
              <a:t>())</a:t>
            </a:r>
          </a:p>
          <a:p>
            <a:pPr marL="0" indent="0" fontAlgn="auto">
              <a:lnSpc>
                <a:spcPct val="120000"/>
              </a:lnSpc>
              <a:spcBef>
                <a:spcPts val="0"/>
              </a:spcBef>
              <a:spcAft>
                <a:spcPts val="0"/>
              </a:spcAft>
              <a:buNone/>
            </a:pPr>
            <a:r>
              <a:rPr lang="en-US" altLang="zh-CN" sz="1600" dirty="0"/>
              <a:t>	begin</a:t>
            </a:r>
          </a:p>
          <a:p>
            <a:pPr marL="0" indent="0" fontAlgn="auto">
              <a:lnSpc>
                <a:spcPct val="120000"/>
              </a:lnSpc>
              <a:spcBef>
                <a:spcPts val="0"/>
              </a:spcBef>
              <a:spcAft>
                <a:spcPts val="0"/>
              </a:spcAft>
              <a:buNone/>
            </a:pPr>
            <a:r>
              <a:rPr lang="en-US" altLang="zh-CN" sz="1600" dirty="0"/>
              <a:t>		</a:t>
            </a:r>
            <a:r>
              <a:rPr lang="en-US" altLang="zh-CN" sz="1600" dirty="0" err="1"/>
              <a:t>Concat</a:t>
            </a:r>
            <a:r>
              <a:rPr lang="en-US" altLang="zh-CN" sz="1600" dirty="0"/>
              <a:t>( ); </a:t>
            </a:r>
            <a:r>
              <a:rPr lang="en-US" altLang="zh-CN" sz="1600" dirty="0" err="1"/>
              <a:t>GetChar</a:t>
            </a:r>
            <a:r>
              <a:rPr lang="en-US" altLang="zh-CN" sz="1600" dirty="0"/>
              <a:t>( );</a:t>
            </a:r>
          </a:p>
          <a:p>
            <a:pPr marL="0" indent="0" fontAlgn="auto">
              <a:lnSpc>
                <a:spcPct val="120000"/>
              </a:lnSpc>
              <a:spcBef>
                <a:spcPts val="0"/>
              </a:spcBef>
              <a:spcAft>
                <a:spcPts val="0"/>
              </a:spcAft>
              <a:buNone/>
            </a:pPr>
            <a:r>
              <a:rPr lang="en-US" altLang="zh-CN" sz="1600" dirty="0"/>
              <a:t>	end</a:t>
            </a:r>
          </a:p>
          <a:p>
            <a:pPr marL="0" indent="0" fontAlgn="auto">
              <a:lnSpc>
                <a:spcPct val="120000"/>
              </a:lnSpc>
              <a:spcBef>
                <a:spcPts val="0"/>
              </a:spcBef>
              <a:spcAft>
                <a:spcPts val="0"/>
              </a:spcAft>
              <a:buNone/>
            </a:pPr>
            <a:r>
              <a:rPr lang="en-US" altLang="zh-CN" sz="1600" dirty="0"/>
              <a:t>	Retract();</a:t>
            </a:r>
          </a:p>
          <a:p>
            <a:pPr marL="0" indent="0" fontAlgn="auto">
              <a:lnSpc>
                <a:spcPct val="120000"/>
              </a:lnSpc>
              <a:spcBef>
                <a:spcPts val="0"/>
              </a:spcBef>
              <a:spcAft>
                <a:spcPts val="0"/>
              </a:spcAft>
              <a:buNone/>
            </a:pPr>
            <a:r>
              <a:rPr lang="en-US" altLang="zh-CN" sz="1600" dirty="0"/>
              <a:t>	value := </a:t>
            </a:r>
            <a:r>
              <a:rPr lang="en-US" altLang="zh-CN" sz="1600" dirty="0" err="1"/>
              <a:t>InsertConst</a:t>
            </a:r>
            <a:r>
              <a:rPr lang="en-US" altLang="zh-CN" sz="1600" dirty="0"/>
              <a:t>(</a:t>
            </a:r>
            <a:r>
              <a:rPr lang="en-US" altLang="zh-CN" sz="1600" dirty="0" err="1"/>
              <a:t>strToken</a:t>
            </a:r>
            <a:r>
              <a:rPr lang="en-US" altLang="zh-CN" sz="1600" dirty="0"/>
              <a:t>);</a:t>
            </a:r>
          </a:p>
          <a:p>
            <a:pPr marL="0" indent="0" fontAlgn="auto">
              <a:lnSpc>
                <a:spcPct val="120000"/>
              </a:lnSpc>
              <a:spcBef>
                <a:spcPts val="0"/>
              </a:spcBef>
              <a:spcAft>
                <a:spcPts val="0"/>
              </a:spcAft>
              <a:buNone/>
            </a:pPr>
            <a:r>
              <a:rPr lang="en-US" altLang="zh-CN" sz="1600" dirty="0"/>
              <a:t>	return($INT, value);</a:t>
            </a:r>
          </a:p>
          <a:p>
            <a:pPr marL="0" indent="0" fontAlgn="auto">
              <a:lnSpc>
                <a:spcPct val="120000"/>
              </a:lnSpc>
              <a:spcBef>
                <a:spcPts val="0"/>
              </a:spcBef>
              <a:spcAft>
                <a:spcPts val="0"/>
              </a:spcAft>
              <a:buNone/>
            </a:pPr>
            <a:r>
              <a:rPr lang="en-US" altLang="zh-CN" sz="1600" dirty="0"/>
              <a:t>end</a:t>
            </a:r>
          </a:p>
          <a:p>
            <a:pPr marL="0" indent="0" fontAlgn="auto">
              <a:lnSpc>
                <a:spcPct val="120000"/>
              </a:lnSpc>
              <a:spcBef>
                <a:spcPts val="0"/>
              </a:spcBef>
              <a:spcAft>
                <a:spcPts val="0"/>
              </a:spcAft>
              <a:buNone/>
            </a:pPr>
            <a:r>
              <a:rPr lang="en-US" altLang="zh-CN" sz="1600" dirty="0"/>
              <a:t>else if (</a:t>
            </a:r>
            <a:r>
              <a:rPr lang="en-US" altLang="zh-CN" sz="1600" dirty="0" err="1"/>
              <a:t>ch</a:t>
            </a:r>
            <a:r>
              <a:rPr lang="en-US" altLang="zh-CN" sz="1600" dirty="0"/>
              <a:t> =‘=’) return ($ASSIGN, -);</a:t>
            </a:r>
          </a:p>
          <a:p>
            <a:pPr marL="0" indent="0" fontAlgn="auto">
              <a:lnSpc>
                <a:spcPct val="120000"/>
              </a:lnSpc>
              <a:spcBef>
                <a:spcPts val="0"/>
              </a:spcBef>
              <a:spcAft>
                <a:spcPts val="0"/>
              </a:spcAft>
              <a:buNone/>
            </a:pPr>
            <a:r>
              <a:rPr lang="en-US" altLang="zh-CN" sz="1600" dirty="0"/>
              <a:t>else if (</a:t>
            </a:r>
            <a:r>
              <a:rPr lang="en-US" altLang="zh-CN" sz="1600" dirty="0" err="1"/>
              <a:t>ch</a:t>
            </a:r>
            <a:r>
              <a:rPr lang="en-US" altLang="zh-CN" sz="1600" dirty="0"/>
              <a:t> =‘+’) return ($PLUS, -);</a:t>
            </a:r>
          </a:p>
          <a:p>
            <a:pPr marL="0" indent="0" fontAlgn="auto">
              <a:lnSpc>
                <a:spcPct val="120000"/>
              </a:lnSpc>
              <a:spcBef>
                <a:spcPts val="0"/>
              </a:spcBef>
              <a:spcAft>
                <a:spcPts val="0"/>
              </a:spcAft>
              <a:buNone/>
            </a:pPr>
            <a:r>
              <a:rPr lang="en-US" altLang="zh-CN" sz="1600" dirty="0"/>
              <a:t>else if (</a:t>
            </a:r>
            <a:r>
              <a:rPr lang="en-US" altLang="zh-CN" sz="1600" dirty="0" err="1"/>
              <a:t>ch</a:t>
            </a:r>
            <a:r>
              <a:rPr lang="en-US" altLang="zh-CN" sz="1600" dirty="0"/>
              <a:t> =‘*’)</a:t>
            </a:r>
          </a:p>
          <a:p>
            <a:pPr marL="0" indent="0" fontAlgn="auto">
              <a:lnSpc>
                <a:spcPct val="120000"/>
              </a:lnSpc>
              <a:spcBef>
                <a:spcPts val="0"/>
              </a:spcBef>
              <a:spcAft>
                <a:spcPts val="0"/>
              </a:spcAft>
              <a:buNone/>
            </a:pPr>
            <a:r>
              <a:rPr lang="en-US" altLang="zh-CN" sz="1600" dirty="0"/>
              <a:t>begin</a:t>
            </a:r>
          </a:p>
          <a:p>
            <a:pPr marL="0" indent="0" fontAlgn="auto">
              <a:lnSpc>
                <a:spcPct val="120000"/>
              </a:lnSpc>
              <a:spcBef>
                <a:spcPts val="0"/>
              </a:spcBef>
              <a:spcAft>
                <a:spcPts val="0"/>
              </a:spcAft>
              <a:buNone/>
            </a:pPr>
            <a:r>
              <a:rPr lang="en-US" altLang="zh-CN" sz="1600" dirty="0"/>
              <a:t>	</a:t>
            </a:r>
            <a:r>
              <a:rPr lang="en-US" altLang="zh-CN" sz="1600" dirty="0" err="1"/>
              <a:t>GetChar</a:t>
            </a:r>
            <a:r>
              <a:rPr lang="en-US" altLang="zh-CN" sz="1600" dirty="0"/>
              <a:t>();</a:t>
            </a:r>
          </a:p>
          <a:p>
            <a:pPr marL="0" indent="0" fontAlgn="auto">
              <a:lnSpc>
                <a:spcPct val="120000"/>
              </a:lnSpc>
              <a:spcBef>
                <a:spcPts val="0"/>
              </a:spcBef>
              <a:spcAft>
                <a:spcPts val="0"/>
              </a:spcAft>
              <a:buNone/>
            </a:pPr>
            <a:r>
              <a:rPr lang="en-US" altLang="zh-CN" sz="1600" dirty="0"/>
              <a:t>	if (</a:t>
            </a:r>
            <a:r>
              <a:rPr lang="en-US" altLang="zh-CN" sz="1600" dirty="0" err="1"/>
              <a:t>ch</a:t>
            </a:r>
            <a:r>
              <a:rPr lang="en-US" altLang="zh-CN" sz="1600" dirty="0"/>
              <a:t> =‘*’) return ($POWER, -);</a:t>
            </a:r>
          </a:p>
          <a:p>
            <a:pPr marL="0" indent="0" fontAlgn="auto">
              <a:lnSpc>
                <a:spcPct val="120000"/>
              </a:lnSpc>
              <a:spcBef>
                <a:spcPts val="0"/>
              </a:spcBef>
              <a:spcAft>
                <a:spcPts val="0"/>
              </a:spcAft>
              <a:buNone/>
            </a:pPr>
            <a:r>
              <a:rPr lang="en-US" altLang="zh-CN" sz="1600" dirty="0"/>
              <a:t>	Retract(); return ($STAR, -);</a:t>
            </a:r>
          </a:p>
          <a:p>
            <a:pPr marL="0" indent="0" fontAlgn="auto">
              <a:lnSpc>
                <a:spcPct val="120000"/>
              </a:lnSpc>
              <a:spcBef>
                <a:spcPts val="0"/>
              </a:spcBef>
              <a:spcAft>
                <a:spcPts val="0"/>
              </a:spcAft>
              <a:buNone/>
            </a:pPr>
            <a:r>
              <a:rPr lang="en-US" altLang="zh-CN" sz="1600" dirty="0"/>
              <a:t>end</a:t>
            </a:r>
          </a:p>
          <a:p>
            <a:pPr marL="0" indent="0" fontAlgn="auto">
              <a:lnSpc>
                <a:spcPct val="120000"/>
              </a:lnSpc>
              <a:spcBef>
                <a:spcPts val="0"/>
              </a:spcBef>
              <a:spcAft>
                <a:spcPts val="0"/>
              </a:spcAft>
              <a:buNone/>
            </a:pPr>
            <a:r>
              <a:rPr lang="en-US" altLang="zh-CN" sz="1600" dirty="0"/>
              <a:t>else if (</a:t>
            </a:r>
            <a:r>
              <a:rPr lang="en-US" altLang="zh-CN" sz="1600" dirty="0" err="1"/>
              <a:t>ch</a:t>
            </a:r>
            <a:r>
              <a:rPr lang="en-US" altLang="zh-CN" sz="1600" dirty="0"/>
              <a:t> =‘,’) return ($COMMA, -);</a:t>
            </a:r>
          </a:p>
          <a:p>
            <a:pPr marL="0" indent="0" fontAlgn="auto">
              <a:lnSpc>
                <a:spcPct val="120000"/>
              </a:lnSpc>
              <a:spcBef>
                <a:spcPts val="0"/>
              </a:spcBef>
              <a:spcAft>
                <a:spcPts val="0"/>
              </a:spcAft>
              <a:buNone/>
            </a:pPr>
            <a:r>
              <a:rPr lang="en-US" altLang="zh-CN" sz="1600" dirty="0"/>
              <a:t>else if (</a:t>
            </a:r>
            <a:r>
              <a:rPr lang="en-US" altLang="zh-CN" sz="1600" dirty="0" err="1"/>
              <a:t>ch</a:t>
            </a:r>
            <a:r>
              <a:rPr lang="en-US" altLang="zh-CN" sz="1600" dirty="0"/>
              <a:t> =‘(’) return ($LPAR, -);</a:t>
            </a:r>
          </a:p>
          <a:p>
            <a:pPr marL="0" indent="0" fontAlgn="auto">
              <a:lnSpc>
                <a:spcPct val="120000"/>
              </a:lnSpc>
              <a:spcBef>
                <a:spcPts val="0"/>
              </a:spcBef>
              <a:spcAft>
                <a:spcPts val="0"/>
              </a:spcAft>
              <a:buNone/>
            </a:pPr>
            <a:r>
              <a:rPr lang="en-US" altLang="zh-CN" sz="1600" dirty="0"/>
              <a:t>else if (</a:t>
            </a:r>
            <a:r>
              <a:rPr lang="en-US" altLang="zh-CN" sz="1600" dirty="0" err="1"/>
              <a:t>ch</a:t>
            </a:r>
            <a:r>
              <a:rPr lang="en-US" altLang="zh-CN" sz="1600" dirty="0"/>
              <a:t> =‘)’) return ($RPAR, -);</a:t>
            </a:r>
          </a:p>
          <a:p>
            <a:pPr marL="0" indent="0" fontAlgn="auto">
              <a:lnSpc>
                <a:spcPct val="120000"/>
              </a:lnSpc>
              <a:spcBef>
                <a:spcPts val="0"/>
              </a:spcBef>
              <a:spcAft>
                <a:spcPts val="0"/>
              </a:spcAft>
              <a:buNone/>
            </a:pPr>
            <a:r>
              <a:rPr lang="en-US" altLang="zh-CN" sz="1600" dirty="0"/>
              <a:t>else </a:t>
            </a:r>
            <a:r>
              <a:rPr lang="en-US" altLang="zh-CN" sz="1600" dirty="0" err="1"/>
              <a:t>ProcError</a:t>
            </a:r>
            <a:r>
              <a:rPr lang="en-US" altLang="zh-CN" sz="1600" dirty="0"/>
              <a:t>( );		/* </a:t>
            </a:r>
            <a:r>
              <a:rPr lang="zh-CN" altLang="en-US" sz="1600" dirty="0"/>
              <a:t>错误处理*</a:t>
            </a:r>
            <a:r>
              <a:rPr lang="en-US" altLang="zh-CN" sz="1600" dirty="0"/>
              <a:t>/</a:t>
            </a:r>
            <a:endParaRPr lang="en-US" altLang="zh-CN" sz="1600" dirty="0" smtClean="0"/>
          </a:p>
          <a:p>
            <a:pPr marL="0" indent="0" fontAlgn="auto">
              <a:lnSpc>
                <a:spcPct val="120000"/>
              </a:lnSpc>
              <a:spcBef>
                <a:spcPts val="0"/>
              </a:spcBef>
              <a:spcAft>
                <a:spcPts val="0"/>
              </a:spcAft>
              <a:buFont typeface="Wingdings 2" pitchFamily="18" charset="2"/>
              <a:buNone/>
            </a:pPr>
            <a:endParaRPr lang="zh-CN" altLang="en-US" sz="1600" dirty="0"/>
          </a:p>
        </p:txBody>
      </p:sp>
    </p:spTree>
    <p:extLst>
      <p:ext uri="{BB962C8B-B14F-4D97-AF65-F5344CB8AC3E}">
        <p14:creationId xmlns:p14="http://schemas.microsoft.com/office/powerpoint/2010/main" val="19488552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altLang="zh-CN" dirty="0"/>
              <a:t>3.3 </a:t>
            </a:r>
            <a:r>
              <a:rPr lang="zh-CN" altLang="en-US" dirty="0" smtClean="0"/>
              <a:t>正则表达式和有穷自动机</a:t>
            </a:r>
            <a:endParaRPr lang="zh-CN" altLang="en-US" dirty="0"/>
          </a:p>
        </p:txBody>
      </p:sp>
      <p:sp>
        <p:nvSpPr>
          <p:cNvPr id="210947" name="Rectangle 3"/>
          <p:cNvSpPr>
            <a:spLocks noGrp="1" noChangeArrowheads="1"/>
          </p:cNvSpPr>
          <p:nvPr>
            <p:ph idx="1"/>
          </p:nvPr>
        </p:nvSpPr>
        <p:spPr/>
        <p:txBody>
          <a:bodyPr/>
          <a:lstStyle/>
          <a:p>
            <a:r>
              <a:rPr lang="zh-CN" altLang="en-US" dirty="0" smtClean="0"/>
              <a:t>正则表达式、语言、正则集合</a:t>
            </a:r>
            <a:endParaRPr lang="zh-CN" altLang="en-US" dirty="0"/>
          </a:p>
          <a:p>
            <a:r>
              <a:rPr lang="zh-CN" altLang="en-US" dirty="0" smtClean="0"/>
              <a:t>正则定义</a:t>
            </a:r>
            <a:endParaRPr lang="en-US" altLang="zh-CN" dirty="0" smtClean="0"/>
          </a:p>
          <a:p>
            <a:r>
              <a:rPr lang="zh-CN" altLang="en-US" dirty="0" smtClean="0"/>
              <a:t>有穷自动机（</a:t>
            </a:r>
            <a:r>
              <a:rPr lang="en-US" altLang="zh-CN" dirty="0" smtClean="0"/>
              <a:t>DFA</a:t>
            </a:r>
            <a:r>
              <a:rPr lang="en-US" altLang="zh-CN" dirty="0"/>
              <a:t>&amp;</a:t>
            </a:r>
            <a:r>
              <a:rPr lang="en-US" altLang="zh-CN" dirty="0" smtClean="0"/>
              <a:t>NFA</a:t>
            </a:r>
            <a:r>
              <a:rPr lang="zh-CN" altLang="en-US" dirty="0"/>
              <a:t>）</a:t>
            </a:r>
          </a:p>
          <a:p>
            <a:r>
              <a:rPr lang="zh-CN" altLang="en-US" dirty="0" smtClean="0"/>
              <a:t>正则式</a:t>
            </a:r>
            <a:r>
              <a:rPr lang="zh-CN" altLang="en-US" dirty="0"/>
              <a:t>与</a:t>
            </a:r>
            <a:r>
              <a:rPr lang="zh-CN" altLang="en-US" dirty="0" smtClean="0"/>
              <a:t>有穷自动机</a:t>
            </a:r>
            <a:r>
              <a:rPr lang="zh-CN" altLang="en-US" dirty="0"/>
              <a:t>的</a:t>
            </a:r>
            <a:r>
              <a:rPr lang="zh-CN" altLang="en-US" dirty="0" smtClean="0"/>
              <a:t>等价转换</a:t>
            </a:r>
            <a:endParaRPr lang="en-US" altLang="zh-CN" dirty="0" smtClean="0"/>
          </a:p>
          <a:p>
            <a:r>
              <a:rPr lang="zh-CN" altLang="en-US" dirty="0" smtClean="0"/>
              <a:t>正则文法与有穷自动机的等价性</a:t>
            </a:r>
            <a:endParaRPr lang="en-US" altLang="zh-CN" dirty="0" smtClean="0"/>
          </a:p>
          <a:p>
            <a:r>
              <a:rPr lang="zh-CN" altLang="en-US" dirty="0" smtClean="0"/>
              <a:t>确定有穷自动机</a:t>
            </a:r>
            <a:r>
              <a:rPr lang="zh-CN" altLang="en-US" dirty="0"/>
              <a:t>的化简</a:t>
            </a:r>
          </a:p>
        </p:txBody>
      </p:sp>
      <p:sp>
        <p:nvSpPr>
          <p:cNvPr id="5" name="灯片编号占位符 5"/>
          <p:cNvSpPr>
            <a:spLocks noGrp="1"/>
          </p:cNvSpPr>
          <p:nvPr>
            <p:ph type="sldNum" sz="quarter" idx="12"/>
          </p:nvPr>
        </p:nvSpPr>
        <p:spPr/>
        <p:txBody>
          <a:bodyPr/>
          <a:lstStyle/>
          <a:p>
            <a:fld id="{695D3EE7-763E-4934-932F-9396BA6152C0}" type="slidenum">
              <a:rPr lang="en-US" altLang="zh-CN"/>
              <a:pPr/>
              <a:t>23</a:t>
            </a:fld>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zh-CN" altLang="en-US" dirty="0" smtClean="0"/>
              <a:t>正则表达式与正则集合</a:t>
            </a:r>
            <a:endParaRPr lang="zh-CN" altLang="en-US" dirty="0"/>
          </a:p>
        </p:txBody>
      </p:sp>
      <p:sp>
        <p:nvSpPr>
          <p:cNvPr id="212995" name="Rectangle 3"/>
          <p:cNvSpPr>
            <a:spLocks noGrp="1" noChangeArrowheads="1"/>
          </p:cNvSpPr>
          <p:nvPr>
            <p:ph idx="1"/>
          </p:nvPr>
        </p:nvSpPr>
        <p:spPr>
          <a:xfrm>
            <a:off x="549275" y="1676400"/>
            <a:ext cx="8042276" cy="3352800"/>
          </a:xfrm>
        </p:spPr>
        <p:txBody>
          <a:bodyPr>
            <a:normAutofit/>
          </a:bodyPr>
          <a:lstStyle/>
          <a:p>
            <a:pPr>
              <a:lnSpc>
                <a:spcPct val="120000"/>
              </a:lnSpc>
              <a:spcBef>
                <a:spcPts val="600"/>
              </a:spcBef>
            </a:pPr>
            <a:r>
              <a:rPr lang="zh-CN" altLang="en-US" sz="2000" b="1" dirty="0" smtClean="0"/>
              <a:t>正则表达式</a:t>
            </a:r>
            <a:r>
              <a:rPr lang="en-US" altLang="zh-CN" sz="2000" b="1" dirty="0"/>
              <a:t>(Regular </a:t>
            </a:r>
            <a:r>
              <a:rPr lang="en-US" altLang="zh-CN" sz="2000" b="1" dirty="0" smtClean="0"/>
              <a:t>Expression) </a:t>
            </a:r>
            <a:r>
              <a:rPr lang="zh-CN" altLang="en-US" sz="2000" dirty="0" smtClean="0"/>
              <a:t>：</a:t>
            </a:r>
            <a:r>
              <a:rPr lang="zh-CN" altLang="en-US" sz="2000" dirty="0"/>
              <a:t>也称</a:t>
            </a:r>
            <a:r>
              <a:rPr lang="zh-CN" altLang="en-US" sz="2000" dirty="0" smtClean="0"/>
              <a:t>正则式，是</a:t>
            </a:r>
            <a:r>
              <a:rPr lang="zh-CN" altLang="en-US" sz="2000" dirty="0"/>
              <a:t>描述说明单词符号的一种重要的</a:t>
            </a:r>
            <a:r>
              <a:rPr lang="zh-CN" altLang="en-US" sz="2000" dirty="0" smtClean="0"/>
              <a:t>表示</a:t>
            </a:r>
            <a:r>
              <a:rPr lang="zh-CN" altLang="en-US" sz="2000" dirty="0"/>
              <a:t>方法，是定义</a:t>
            </a:r>
            <a:r>
              <a:rPr lang="zh-CN" altLang="en-US" sz="2000" dirty="0" smtClean="0"/>
              <a:t>正则集合的</a:t>
            </a:r>
            <a:r>
              <a:rPr lang="zh-CN" altLang="en-US" sz="2000" dirty="0"/>
              <a:t>数学工具，</a:t>
            </a:r>
            <a:endParaRPr lang="en-US" altLang="zh-CN" sz="2000" dirty="0" smtClean="0"/>
          </a:p>
          <a:p>
            <a:pPr>
              <a:lnSpc>
                <a:spcPct val="120000"/>
              </a:lnSpc>
              <a:spcBef>
                <a:spcPts val="600"/>
              </a:spcBef>
            </a:pPr>
            <a:r>
              <a:rPr lang="zh-CN" altLang="en-US" sz="2000" b="1" dirty="0" smtClean="0"/>
              <a:t>正则集合</a:t>
            </a:r>
            <a:r>
              <a:rPr lang="en-US" altLang="zh-CN" sz="2000" b="1" dirty="0"/>
              <a:t>(Regular </a:t>
            </a:r>
            <a:r>
              <a:rPr lang="en-US" altLang="zh-CN" sz="2000" b="1" dirty="0" smtClean="0"/>
              <a:t>Set) </a:t>
            </a:r>
            <a:r>
              <a:rPr lang="zh-CN" altLang="en-US" sz="2000" dirty="0" smtClean="0"/>
              <a:t>：正则表达式定义的语言</a:t>
            </a:r>
            <a:endParaRPr lang="zh-CN" altLang="en-US" sz="2000" dirty="0"/>
          </a:p>
          <a:p>
            <a:pPr>
              <a:lnSpc>
                <a:spcPct val="120000"/>
              </a:lnSpc>
              <a:spcBef>
                <a:spcPts val="1200"/>
              </a:spcBef>
            </a:pPr>
            <a:r>
              <a:rPr lang="zh-CN" altLang="en-US" sz="2000" dirty="0"/>
              <a:t>正则表达式可以由较小的正则表达式按照特定规则</a:t>
            </a:r>
            <a:r>
              <a:rPr lang="zh-CN" altLang="en-US" sz="2000" b="1" dirty="0"/>
              <a:t>递归地构建</a:t>
            </a:r>
            <a:r>
              <a:rPr lang="zh-CN" altLang="en-US" sz="2000" dirty="0"/>
              <a:t>。每个正则表达式 </a:t>
            </a:r>
            <a:r>
              <a:rPr lang="en-US" altLang="zh-CN" sz="2000" dirty="0" smtClean="0"/>
              <a:t>r </a:t>
            </a:r>
            <a:r>
              <a:rPr lang="zh-CN" altLang="en-US" sz="2000" dirty="0" smtClean="0"/>
              <a:t>定义</a:t>
            </a:r>
            <a:r>
              <a:rPr lang="zh-CN" altLang="en-US" sz="2000" dirty="0"/>
              <a:t>（表示）一个语言，记为</a:t>
            </a:r>
            <a:r>
              <a:rPr lang="en-US" altLang="zh-CN" sz="2000" dirty="0"/>
              <a:t>L(r )</a:t>
            </a:r>
            <a:r>
              <a:rPr lang="zh-CN" altLang="en-US" sz="2000" dirty="0"/>
              <a:t>。这个语言也是</a:t>
            </a:r>
            <a:r>
              <a:rPr lang="zh-CN" altLang="en-US" sz="2000" dirty="0" smtClean="0"/>
              <a:t>根据 </a:t>
            </a:r>
            <a:r>
              <a:rPr lang="en-US" altLang="zh-CN" sz="2000" dirty="0" smtClean="0"/>
              <a:t>r </a:t>
            </a:r>
            <a:r>
              <a:rPr lang="zh-CN" altLang="en-US" sz="2000" dirty="0"/>
              <a:t>的子表达式所表示的语言递归定义</a:t>
            </a:r>
            <a:r>
              <a:rPr lang="zh-CN" altLang="en-US" sz="2000" dirty="0" smtClean="0"/>
              <a:t>的。</a:t>
            </a:r>
            <a:r>
              <a:rPr lang="zh-CN" altLang="en-US" sz="1800" dirty="0"/>
              <a:t>	</a:t>
            </a:r>
          </a:p>
        </p:txBody>
      </p:sp>
      <p:sp>
        <p:nvSpPr>
          <p:cNvPr id="5" name="灯片编号占位符 5"/>
          <p:cNvSpPr>
            <a:spLocks noGrp="1"/>
          </p:cNvSpPr>
          <p:nvPr>
            <p:ph type="sldNum" sz="quarter" idx="12"/>
          </p:nvPr>
        </p:nvSpPr>
        <p:spPr/>
        <p:txBody>
          <a:bodyPr/>
          <a:lstStyle/>
          <a:p>
            <a:fld id="{DA788F90-E3DE-4A28-A812-4B866834707E}" type="slidenum">
              <a:rPr lang="en-US" altLang="zh-CN"/>
              <a:pPr/>
              <a:t>24</a:t>
            </a:fld>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zh-CN" altLang="en-US" dirty="0" smtClean="0"/>
              <a:t>正则表达式与语言</a:t>
            </a:r>
            <a:endParaRPr lang="zh-CN" altLang="en-US" dirty="0"/>
          </a:p>
        </p:txBody>
      </p:sp>
      <p:sp>
        <p:nvSpPr>
          <p:cNvPr id="212995" name="Rectangle 3"/>
          <p:cNvSpPr>
            <a:spLocks noGrp="1" noChangeArrowheads="1"/>
          </p:cNvSpPr>
          <p:nvPr>
            <p:ph idx="1"/>
          </p:nvPr>
        </p:nvSpPr>
        <p:spPr>
          <a:xfrm>
            <a:off x="549275" y="1371600"/>
            <a:ext cx="8042276" cy="4800599"/>
          </a:xfrm>
        </p:spPr>
        <p:txBody>
          <a:bodyPr>
            <a:normAutofit fontScale="92500" lnSpcReduction="10000"/>
          </a:bodyPr>
          <a:lstStyle/>
          <a:p>
            <a:pPr>
              <a:lnSpc>
                <a:spcPct val="120000"/>
              </a:lnSpc>
              <a:spcBef>
                <a:spcPts val="600"/>
              </a:spcBef>
            </a:pPr>
            <a:r>
              <a:rPr lang="zh-CN" altLang="en-US" sz="2100" dirty="0" smtClean="0"/>
              <a:t>正则式和语言的递归定义：设</a:t>
            </a:r>
            <a:r>
              <a:rPr lang="zh-CN" altLang="en-US" sz="2100" dirty="0"/>
              <a:t>字母表为</a:t>
            </a:r>
            <a:r>
              <a:rPr lang="zh-CN" altLang="en-US" sz="2100" dirty="0">
                <a:sym typeface="Symbol" pitchFamily="18" charset="2"/>
              </a:rPr>
              <a:t></a:t>
            </a:r>
            <a:r>
              <a:rPr lang="zh-CN" altLang="en-US" sz="2100" dirty="0" smtClean="0">
                <a:sym typeface="Symbol" pitchFamily="18" charset="2"/>
              </a:rPr>
              <a:t>，</a:t>
            </a:r>
            <a:endParaRPr lang="en-US" altLang="zh-CN" sz="2100" dirty="0" smtClean="0">
              <a:sym typeface="Symbol" pitchFamily="18" charset="2"/>
            </a:endParaRPr>
          </a:p>
          <a:p>
            <a:pPr marL="0" indent="0">
              <a:lnSpc>
                <a:spcPct val="110000"/>
              </a:lnSpc>
              <a:spcBef>
                <a:spcPts val="600"/>
              </a:spcBef>
              <a:buNone/>
            </a:pPr>
            <a:r>
              <a:rPr lang="en-US" altLang="zh-CN" sz="2100" dirty="0"/>
              <a:t> </a:t>
            </a:r>
            <a:r>
              <a:rPr lang="en-US" altLang="zh-CN" sz="2100" dirty="0" smtClean="0"/>
              <a:t>    1</a:t>
            </a:r>
            <a:r>
              <a:rPr lang="en-US" altLang="zh-CN" sz="2100" dirty="0"/>
              <a:t>.</a:t>
            </a:r>
            <a:r>
              <a:rPr lang="en-US" altLang="zh-CN" sz="2100" dirty="0">
                <a:sym typeface="Symbol" pitchFamily="18" charset="2"/>
              </a:rPr>
              <a:t> </a:t>
            </a:r>
            <a:r>
              <a:rPr lang="el-GR" altLang="zh-CN" sz="2100" i="1" dirty="0" smtClean="0">
                <a:cs typeface="Times New Roman" pitchFamily="18" charset="0"/>
              </a:rPr>
              <a:t>ε</a:t>
            </a:r>
            <a:r>
              <a:rPr lang="en-US" altLang="zh-CN" sz="2100" i="1" dirty="0" smtClean="0">
                <a:cs typeface="Times New Roman" pitchFamily="18" charset="0"/>
              </a:rPr>
              <a:t> </a:t>
            </a:r>
            <a:r>
              <a:rPr lang="zh-CN" altLang="en-US" sz="2100" dirty="0" smtClean="0">
                <a:cs typeface="Times New Roman" pitchFamily="18" charset="0"/>
              </a:rPr>
              <a:t>是</a:t>
            </a:r>
            <a:r>
              <a:rPr lang="zh-CN" altLang="en-US" sz="2100" dirty="0">
                <a:cs typeface="Times New Roman" pitchFamily="18" charset="0"/>
              </a:rPr>
              <a:t>一</a:t>
            </a:r>
            <a:r>
              <a:rPr lang="zh-CN" altLang="en-US" sz="2100" dirty="0" smtClean="0">
                <a:cs typeface="Times New Roman" pitchFamily="18" charset="0"/>
              </a:rPr>
              <a:t>个正则式，</a:t>
            </a:r>
            <a:r>
              <a:rPr lang="en-US" altLang="zh-CN" sz="2100" i="1" dirty="0">
                <a:cs typeface="Times New Roman" pitchFamily="18" charset="0"/>
              </a:rPr>
              <a:t>L</a:t>
            </a:r>
            <a:r>
              <a:rPr lang="en-US" altLang="zh-CN" sz="2100" dirty="0">
                <a:cs typeface="Times New Roman" pitchFamily="18" charset="0"/>
              </a:rPr>
              <a:t>(</a:t>
            </a:r>
            <a:r>
              <a:rPr lang="el-GR" altLang="zh-CN" sz="2100" i="1" dirty="0">
                <a:latin typeface="Times New Roman" panose="02020603050405020304" pitchFamily="18" charset="0"/>
                <a:cs typeface="Times New Roman" panose="02020603050405020304" pitchFamily="18" charset="0"/>
              </a:rPr>
              <a:t>ε</a:t>
            </a:r>
            <a:r>
              <a:rPr lang="el-GR" altLang="zh-CN" sz="2100" dirty="0">
                <a:cs typeface="Times New Roman" pitchFamily="18" charset="0"/>
              </a:rPr>
              <a:t>)</a:t>
            </a:r>
            <a:r>
              <a:rPr lang="el-GR" altLang="zh-CN" sz="2100" i="1" dirty="0">
                <a:cs typeface="Times New Roman" pitchFamily="18" charset="0"/>
              </a:rPr>
              <a:t> </a:t>
            </a:r>
            <a:r>
              <a:rPr lang="el-GR" altLang="zh-CN" sz="2100" dirty="0">
                <a:cs typeface="Times New Roman" pitchFamily="18" charset="0"/>
              </a:rPr>
              <a:t>= {</a:t>
            </a:r>
            <a:r>
              <a:rPr lang="el-GR" altLang="zh-CN" sz="2100" i="1" dirty="0">
                <a:latin typeface="Times New Roman" panose="02020603050405020304" pitchFamily="18" charset="0"/>
                <a:cs typeface="Times New Roman" panose="02020603050405020304" pitchFamily="18" charset="0"/>
              </a:rPr>
              <a:t>ε</a:t>
            </a:r>
            <a:r>
              <a:rPr lang="el-GR" altLang="zh-CN" sz="2100" dirty="0" smtClean="0">
                <a:cs typeface="Times New Roman" pitchFamily="18" charset="0"/>
              </a:rPr>
              <a:t>}</a:t>
            </a:r>
            <a:r>
              <a:rPr lang="zh-CN" altLang="zh-CN" sz="2100" dirty="0" smtClean="0">
                <a:sym typeface="Symbol" pitchFamily="18" charset="2"/>
              </a:rPr>
              <a:t>；</a:t>
            </a:r>
            <a:endParaRPr lang="zh-CN" altLang="en-US" sz="2100" dirty="0">
              <a:sym typeface="Symbol" pitchFamily="18" charset="2"/>
            </a:endParaRPr>
          </a:p>
          <a:p>
            <a:pPr marL="361950" lvl="1" indent="-12700">
              <a:lnSpc>
                <a:spcPct val="110000"/>
              </a:lnSpc>
              <a:buNone/>
            </a:pPr>
            <a:r>
              <a:rPr lang="zh-CN" altLang="en-US" sz="2100" dirty="0">
                <a:sym typeface="Symbol" pitchFamily="18" charset="2"/>
              </a:rPr>
              <a:t>	</a:t>
            </a:r>
            <a:r>
              <a:rPr lang="en-US" altLang="zh-CN" sz="2100" dirty="0">
                <a:sym typeface="Symbol" pitchFamily="18" charset="2"/>
              </a:rPr>
              <a:t>2</a:t>
            </a:r>
            <a:r>
              <a:rPr lang="en-US" altLang="zh-CN" sz="2100" dirty="0" smtClean="0">
                <a:sym typeface="Symbol" pitchFamily="18" charset="2"/>
              </a:rPr>
              <a:t>. </a:t>
            </a:r>
            <a:r>
              <a:rPr lang="zh-CN" altLang="en-US" sz="2100" dirty="0" smtClean="0"/>
              <a:t>任何</a:t>
            </a:r>
            <a:r>
              <a:rPr lang="en-US" altLang="zh-CN" sz="2100" i="1" dirty="0">
                <a:latin typeface="Times New Roman" panose="02020603050405020304" pitchFamily="18" charset="0"/>
                <a:cs typeface="Times New Roman" panose="02020603050405020304" pitchFamily="18" charset="0"/>
              </a:rPr>
              <a:t>a</a:t>
            </a:r>
            <a:r>
              <a:rPr lang="en-US" altLang="zh-CN" sz="2100" dirty="0">
                <a:sym typeface="Symbol" pitchFamily="18" charset="2"/>
              </a:rPr>
              <a:t> </a:t>
            </a:r>
            <a:r>
              <a:rPr lang="zh-CN" altLang="en-US" sz="2100" dirty="0">
                <a:sym typeface="Symbol" pitchFamily="18" charset="2"/>
              </a:rPr>
              <a:t>，</a:t>
            </a:r>
            <a:r>
              <a:rPr lang="en-US" altLang="zh-CN" sz="2100" dirty="0">
                <a:sym typeface="Symbol" pitchFamily="18" charset="2"/>
              </a:rPr>
              <a:t>a</a:t>
            </a:r>
            <a:r>
              <a:rPr lang="zh-CN" altLang="en-US" sz="2100" dirty="0">
                <a:sym typeface="Symbol" pitchFamily="18" charset="2"/>
              </a:rPr>
              <a:t>是上的一</a:t>
            </a:r>
            <a:r>
              <a:rPr lang="zh-CN" altLang="en-US" sz="2100" dirty="0" smtClean="0">
                <a:sym typeface="Symbol" pitchFamily="18" charset="2"/>
              </a:rPr>
              <a:t>个正则式，</a:t>
            </a:r>
            <a:r>
              <a:rPr lang="en-US" altLang="zh-CN" sz="2100" i="1" dirty="0">
                <a:cs typeface="Times New Roman" pitchFamily="18" charset="0"/>
              </a:rPr>
              <a:t>L</a:t>
            </a:r>
            <a:r>
              <a:rPr lang="en-US" altLang="zh-CN" sz="2100" dirty="0">
                <a:cs typeface="Times New Roman" pitchFamily="18" charset="0"/>
              </a:rPr>
              <a:t>(</a:t>
            </a:r>
            <a:r>
              <a:rPr lang="en-US" altLang="zh-CN" sz="2100" i="1" dirty="0">
                <a:latin typeface="Times New Roman" panose="02020603050405020304" pitchFamily="18" charset="0"/>
                <a:cs typeface="Times New Roman" panose="02020603050405020304" pitchFamily="18" charset="0"/>
              </a:rPr>
              <a:t>a</a:t>
            </a:r>
            <a:r>
              <a:rPr lang="en-US" altLang="zh-CN" sz="2100" dirty="0">
                <a:cs typeface="Times New Roman" pitchFamily="18" charset="0"/>
              </a:rPr>
              <a:t>) = {</a:t>
            </a:r>
            <a:r>
              <a:rPr lang="en-US" altLang="zh-CN" sz="2100" i="1" dirty="0">
                <a:latin typeface="Times New Roman" panose="02020603050405020304" pitchFamily="18" charset="0"/>
                <a:cs typeface="Times New Roman" panose="02020603050405020304" pitchFamily="18" charset="0"/>
              </a:rPr>
              <a:t>a</a:t>
            </a:r>
            <a:r>
              <a:rPr lang="en-US" altLang="zh-CN" sz="2100" dirty="0" smtClean="0">
                <a:cs typeface="Times New Roman" pitchFamily="18" charset="0"/>
              </a:rPr>
              <a:t>}</a:t>
            </a:r>
            <a:r>
              <a:rPr lang="zh-CN" altLang="en-US" sz="2100" dirty="0" smtClean="0">
                <a:sym typeface="Symbol" pitchFamily="18" charset="2"/>
              </a:rPr>
              <a:t>；</a:t>
            </a:r>
            <a:endParaRPr lang="en-US" altLang="zh-CN" sz="2100" dirty="0">
              <a:sym typeface="Symbol" pitchFamily="18" charset="2"/>
            </a:endParaRPr>
          </a:p>
          <a:p>
            <a:pPr marL="361950" lvl="1" indent="-12700">
              <a:lnSpc>
                <a:spcPct val="110000"/>
              </a:lnSpc>
              <a:buNone/>
            </a:pPr>
            <a:r>
              <a:rPr lang="en-US" altLang="zh-CN" sz="2100" dirty="0" smtClean="0">
                <a:sym typeface="Symbol" pitchFamily="18" charset="2"/>
              </a:rPr>
              <a:t>3.</a:t>
            </a:r>
            <a:r>
              <a:rPr lang="zh-CN" altLang="en-US" sz="2100" dirty="0"/>
              <a:t>假设 </a:t>
            </a:r>
            <a:r>
              <a:rPr lang="en-US" altLang="zh-CN" sz="2100" i="1" dirty="0" smtClean="0">
                <a:solidFill>
                  <a:schemeClr val="tx2">
                    <a:lumMod val="60000"/>
                    <a:lumOff val="40000"/>
                  </a:schemeClr>
                </a:solidFill>
              </a:rPr>
              <a:t>r </a:t>
            </a:r>
            <a:r>
              <a:rPr lang="zh-CN" altLang="en-US" sz="2100" dirty="0" smtClean="0"/>
              <a:t>和 </a:t>
            </a:r>
            <a:r>
              <a:rPr lang="en-US" altLang="zh-CN" sz="2100" i="1" dirty="0" smtClean="0">
                <a:solidFill>
                  <a:schemeClr val="tx2">
                    <a:lumMod val="60000"/>
                    <a:lumOff val="40000"/>
                  </a:schemeClr>
                </a:solidFill>
              </a:rPr>
              <a:t>s </a:t>
            </a:r>
            <a:r>
              <a:rPr lang="zh-CN" altLang="en-US" sz="2100" dirty="0" smtClean="0"/>
              <a:t>都是</a:t>
            </a:r>
            <a:r>
              <a:rPr lang="zh-CN" altLang="en-US" sz="2100" dirty="0"/>
              <a:t>正则式</a:t>
            </a:r>
            <a:r>
              <a:rPr lang="zh-CN" altLang="en-US" sz="2100" dirty="0" smtClean="0"/>
              <a:t>，</a:t>
            </a:r>
            <a:r>
              <a:rPr lang="zh-CN" altLang="en-US" sz="2100" dirty="0"/>
              <a:t>表示的语言分别是 </a:t>
            </a:r>
            <a:r>
              <a:rPr lang="en-US" altLang="zh-CN" sz="2100" i="1" dirty="0">
                <a:latin typeface="Times New Roman" panose="02020603050405020304" pitchFamily="18" charset="0"/>
                <a:cs typeface="Times New Roman" panose="02020603050405020304" pitchFamily="18" charset="0"/>
              </a:rPr>
              <a:t>L(r)</a:t>
            </a:r>
            <a:r>
              <a:rPr lang="zh-CN" altLang="en-US" sz="2100" dirty="0"/>
              <a:t>和</a:t>
            </a:r>
            <a:r>
              <a:rPr lang="en-US" altLang="zh-CN" sz="2100" i="1" dirty="0" smtClean="0"/>
              <a:t>L</a:t>
            </a:r>
            <a:r>
              <a:rPr lang="en-US" altLang="zh-CN" sz="2100" dirty="0" smtClean="0"/>
              <a:t>(</a:t>
            </a:r>
            <a:r>
              <a:rPr lang="en-US" altLang="zh-CN" sz="2100" i="1" dirty="0" smtClean="0"/>
              <a:t>s </a:t>
            </a:r>
            <a:r>
              <a:rPr lang="en-US" altLang="zh-CN" sz="2100" dirty="0" smtClean="0"/>
              <a:t>)</a:t>
            </a:r>
            <a:r>
              <a:rPr lang="zh-CN" altLang="en-US" sz="2100" dirty="0"/>
              <a:t>，则</a:t>
            </a:r>
            <a:endParaRPr lang="en-US" altLang="zh-CN" sz="2100" dirty="0"/>
          </a:p>
          <a:p>
            <a:pPr marL="536575" lvl="1" indent="0">
              <a:lnSpc>
                <a:spcPct val="110000"/>
              </a:lnSpc>
              <a:buClrTx/>
              <a:buNone/>
              <a:defRPr/>
            </a:pPr>
            <a:r>
              <a:rPr lang="en-US" altLang="zh-CN" sz="2100" i="1" dirty="0" err="1" smtClean="0">
                <a:solidFill>
                  <a:srgbClr val="FF0000"/>
                </a:solidFill>
                <a:latin typeface="Times New Roman" panose="02020603050405020304" pitchFamily="18" charset="0"/>
                <a:cs typeface="Times New Roman" panose="02020603050405020304" pitchFamily="18" charset="0"/>
              </a:rPr>
              <a:t>r</a:t>
            </a:r>
            <a:r>
              <a:rPr lang="en-US" altLang="zh-CN" sz="2100" dirty="0" err="1" smtClean="0">
                <a:solidFill>
                  <a:srgbClr val="FF0000"/>
                </a:solidFill>
                <a:latin typeface="Times New Roman" panose="02020603050405020304" pitchFamily="18" charset="0"/>
                <a:cs typeface="Times New Roman" panose="02020603050405020304" pitchFamily="18" charset="0"/>
              </a:rPr>
              <a:t>|</a:t>
            </a:r>
            <a:r>
              <a:rPr lang="en-US" altLang="zh-CN" sz="2100" i="1" dirty="0" err="1" smtClean="0">
                <a:solidFill>
                  <a:srgbClr val="FF0000"/>
                </a:solidFill>
                <a:latin typeface="Times New Roman" panose="02020603050405020304" pitchFamily="18" charset="0"/>
                <a:cs typeface="Times New Roman" panose="02020603050405020304" pitchFamily="18" charset="0"/>
              </a:rPr>
              <a:t>s</a:t>
            </a:r>
            <a:r>
              <a:rPr lang="en-US" altLang="zh-CN" sz="2100" i="1" dirty="0" smtClean="0">
                <a:solidFill>
                  <a:srgbClr val="FF0000"/>
                </a:solidFill>
                <a:latin typeface="Times New Roman" panose="02020603050405020304" pitchFamily="18" charset="0"/>
                <a:cs typeface="Times New Roman" panose="02020603050405020304" pitchFamily="18" charset="0"/>
              </a:rPr>
              <a:t> </a:t>
            </a:r>
            <a:r>
              <a:rPr lang="zh-CN" altLang="en-US" sz="2100" dirty="0">
                <a:cs typeface="Times New Roman" pitchFamily="18" charset="0"/>
              </a:rPr>
              <a:t>是一</a:t>
            </a:r>
            <a:r>
              <a:rPr lang="zh-CN" altLang="en-US" sz="2100" dirty="0" smtClean="0">
                <a:cs typeface="Times New Roman" pitchFamily="18" charset="0"/>
              </a:rPr>
              <a:t>个</a:t>
            </a:r>
            <a:r>
              <a:rPr lang="zh-CN" altLang="en-US" sz="2100" dirty="0"/>
              <a:t>正则式</a:t>
            </a:r>
            <a:r>
              <a:rPr lang="zh-CN" altLang="en-US" sz="2100" dirty="0" smtClean="0">
                <a:cs typeface="Times New Roman" pitchFamily="18" charset="0"/>
              </a:rPr>
              <a:t>，</a:t>
            </a:r>
            <a:r>
              <a:rPr lang="en-US" altLang="zh-CN" sz="2100" i="1" dirty="0">
                <a:solidFill>
                  <a:srgbClr val="FF0000"/>
                </a:solidFill>
                <a:latin typeface="Times New Roman" panose="02020603050405020304" pitchFamily="18" charset="0"/>
                <a:cs typeface="Times New Roman" panose="02020603050405020304" pitchFamily="18" charset="0"/>
              </a:rPr>
              <a:t>L( </a:t>
            </a:r>
            <a:r>
              <a:rPr lang="en-US" altLang="zh-CN" sz="2100" i="1" dirty="0" err="1">
                <a:solidFill>
                  <a:srgbClr val="FF0000"/>
                </a:solidFill>
                <a:latin typeface="Times New Roman" panose="02020603050405020304" pitchFamily="18" charset="0"/>
                <a:cs typeface="Times New Roman" panose="02020603050405020304" pitchFamily="18" charset="0"/>
              </a:rPr>
              <a:t>r|s</a:t>
            </a:r>
            <a:r>
              <a:rPr lang="en-US" altLang="zh-CN" sz="2100" i="1" dirty="0">
                <a:solidFill>
                  <a:srgbClr val="FF0000"/>
                </a:solidFill>
                <a:latin typeface="Times New Roman" panose="02020603050405020304" pitchFamily="18" charset="0"/>
                <a:cs typeface="Times New Roman" panose="02020603050405020304" pitchFamily="18" charset="0"/>
              </a:rPr>
              <a:t> ) = L(r)∪L(s) </a:t>
            </a:r>
          </a:p>
          <a:p>
            <a:pPr marL="536575" lvl="1" indent="0">
              <a:lnSpc>
                <a:spcPct val="110000"/>
              </a:lnSpc>
              <a:buClrTx/>
              <a:buNone/>
              <a:defRPr/>
            </a:pPr>
            <a:r>
              <a:rPr lang="en-US" altLang="zh-CN" sz="2100" i="1" dirty="0" err="1">
                <a:solidFill>
                  <a:srgbClr val="FF0000"/>
                </a:solidFill>
                <a:latin typeface="Times New Roman" panose="02020603050405020304" pitchFamily="18" charset="0"/>
                <a:cs typeface="Times New Roman" panose="02020603050405020304" pitchFamily="18" charset="0"/>
              </a:rPr>
              <a:t>rs</a:t>
            </a:r>
            <a:r>
              <a:rPr lang="en-US" altLang="zh-CN" sz="2100" dirty="0" smtClean="0">
                <a:solidFill>
                  <a:schemeClr val="tx2">
                    <a:lumMod val="60000"/>
                    <a:lumOff val="40000"/>
                  </a:schemeClr>
                </a:solidFill>
                <a:cs typeface="Times New Roman" pitchFamily="18" charset="0"/>
              </a:rPr>
              <a:t> </a:t>
            </a:r>
            <a:r>
              <a:rPr lang="en-US" altLang="zh-CN" sz="2100" dirty="0" smtClean="0">
                <a:cs typeface="Times New Roman" pitchFamily="18" charset="0"/>
              </a:rPr>
              <a:t> </a:t>
            </a:r>
            <a:r>
              <a:rPr lang="zh-CN" altLang="en-US" sz="2100" dirty="0">
                <a:cs typeface="Times New Roman" pitchFamily="18" charset="0"/>
              </a:rPr>
              <a:t>是一</a:t>
            </a:r>
            <a:r>
              <a:rPr lang="zh-CN" altLang="en-US" sz="2100" dirty="0" smtClean="0">
                <a:cs typeface="Times New Roman" pitchFamily="18" charset="0"/>
              </a:rPr>
              <a:t>个</a:t>
            </a:r>
            <a:r>
              <a:rPr lang="zh-CN" altLang="en-US" sz="2100" dirty="0"/>
              <a:t>正则式</a:t>
            </a:r>
            <a:r>
              <a:rPr lang="zh-CN" altLang="en-US" sz="2100" dirty="0" smtClean="0">
                <a:cs typeface="Times New Roman" pitchFamily="18" charset="0"/>
              </a:rPr>
              <a:t>，</a:t>
            </a:r>
            <a:r>
              <a:rPr lang="en-US" altLang="zh-CN" sz="2100" i="1" dirty="0">
                <a:solidFill>
                  <a:srgbClr val="FF0000"/>
                </a:solidFill>
                <a:latin typeface="Times New Roman" panose="02020603050405020304" pitchFamily="18" charset="0"/>
                <a:cs typeface="Times New Roman" panose="02020603050405020304" pitchFamily="18" charset="0"/>
              </a:rPr>
              <a:t>L( </a:t>
            </a:r>
            <a:r>
              <a:rPr lang="en-US" altLang="zh-CN" sz="2100" i="1" dirty="0" err="1">
                <a:solidFill>
                  <a:srgbClr val="FF0000"/>
                </a:solidFill>
                <a:latin typeface="Times New Roman" panose="02020603050405020304" pitchFamily="18" charset="0"/>
                <a:cs typeface="Times New Roman" panose="02020603050405020304" pitchFamily="18" charset="0"/>
              </a:rPr>
              <a:t>rs</a:t>
            </a:r>
            <a:r>
              <a:rPr lang="en-US" altLang="zh-CN" sz="2100" i="1" dirty="0">
                <a:solidFill>
                  <a:srgbClr val="FF0000"/>
                </a:solidFill>
                <a:latin typeface="Times New Roman" panose="02020603050405020304" pitchFamily="18" charset="0"/>
                <a:cs typeface="Times New Roman" panose="02020603050405020304" pitchFamily="18" charset="0"/>
              </a:rPr>
              <a:t> ) = L(r) L(s) </a:t>
            </a:r>
          </a:p>
          <a:p>
            <a:pPr marL="536575" lvl="1" indent="0">
              <a:lnSpc>
                <a:spcPct val="110000"/>
              </a:lnSpc>
              <a:buClrTx/>
              <a:buNone/>
              <a:defRPr/>
            </a:pPr>
            <a:r>
              <a:rPr lang="pt-BR" altLang="zh-CN" sz="2100" i="1" dirty="0" smtClean="0">
                <a:solidFill>
                  <a:srgbClr val="FF0000"/>
                </a:solidFill>
                <a:latin typeface="Times New Roman" panose="02020603050405020304" pitchFamily="18" charset="0"/>
                <a:cs typeface="Times New Roman" panose="02020603050405020304" pitchFamily="18" charset="0"/>
              </a:rPr>
              <a:t>r</a:t>
            </a:r>
            <a:r>
              <a:rPr lang="pt-BR" altLang="zh-CN" sz="2100" i="1" dirty="0">
                <a:solidFill>
                  <a:srgbClr val="FF0000"/>
                </a:solidFill>
                <a:latin typeface="Times New Roman" panose="02020603050405020304" pitchFamily="18" charset="0"/>
                <a:cs typeface="Times New Roman" panose="02020603050405020304" pitchFamily="18" charset="0"/>
              </a:rPr>
              <a:t>*  </a:t>
            </a:r>
            <a:r>
              <a:rPr lang="zh-CN" altLang="en-US" sz="2100" dirty="0">
                <a:cs typeface="Times New Roman" pitchFamily="18" charset="0"/>
              </a:rPr>
              <a:t>是一</a:t>
            </a:r>
            <a:r>
              <a:rPr lang="zh-CN" altLang="en-US" sz="2100" dirty="0" smtClean="0">
                <a:cs typeface="Times New Roman" pitchFamily="18" charset="0"/>
              </a:rPr>
              <a:t>个</a:t>
            </a:r>
            <a:r>
              <a:rPr lang="zh-CN" altLang="en-US" sz="2100" dirty="0"/>
              <a:t>正则式</a:t>
            </a:r>
            <a:r>
              <a:rPr lang="zh-CN" altLang="en-US" sz="2100" dirty="0" smtClean="0">
                <a:cs typeface="Times New Roman" pitchFamily="18" charset="0"/>
              </a:rPr>
              <a:t>，</a:t>
            </a:r>
            <a:r>
              <a:rPr lang="pt-BR" altLang="zh-CN" sz="2100" i="1" dirty="0">
                <a:solidFill>
                  <a:srgbClr val="FF0000"/>
                </a:solidFill>
                <a:latin typeface="Times New Roman" panose="02020603050405020304" pitchFamily="18" charset="0"/>
                <a:cs typeface="Times New Roman" panose="02020603050405020304" pitchFamily="18" charset="0"/>
              </a:rPr>
              <a:t>L( r* )</a:t>
            </a:r>
            <a:r>
              <a:rPr lang="en-US" altLang="zh-CN" sz="2100" i="1" dirty="0">
                <a:solidFill>
                  <a:srgbClr val="FF0000"/>
                </a:solidFill>
                <a:latin typeface="Times New Roman" panose="02020603050405020304" pitchFamily="18" charset="0"/>
                <a:cs typeface="Times New Roman" panose="02020603050405020304" pitchFamily="18" charset="0"/>
              </a:rPr>
              <a:t>=</a:t>
            </a:r>
            <a:r>
              <a:rPr lang="pt-BR" altLang="zh-CN" sz="2100" i="1" dirty="0">
                <a:solidFill>
                  <a:srgbClr val="FF0000"/>
                </a:solidFill>
                <a:latin typeface="Times New Roman" panose="02020603050405020304" pitchFamily="18" charset="0"/>
                <a:cs typeface="Times New Roman" panose="02020603050405020304" pitchFamily="18" charset="0"/>
              </a:rPr>
              <a:t> (L(r))* </a:t>
            </a:r>
          </a:p>
          <a:p>
            <a:pPr marL="536575" lvl="1" indent="0">
              <a:lnSpc>
                <a:spcPct val="110000"/>
              </a:lnSpc>
              <a:buClrTx/>
              <a:buNone/>
              <a:defRPr/>
            </a:pPr>
            <a:r>
              <a:rPr lang="en-US" altLang="zh-CN" sz="2100" i="1" dirty="0" smtClean="0">
                <a:solidFill>
                  <a:srgbClr val="FF0000"/>
                </a:solidFill>
                <a:latin typeface="Times New Roman" panose="02020603050405020304" pitchFamily="18" charset="0"/>
                <a:cs typeface="Times New Roman" panose="02020603050405020304" pitchFamily="18" charset="0"/>
              </a:rPr>
              <a:t>(</a:t>
            </a:r>
            <a:r>
              <a:rPr lang="en-US" altLang="zh-CN" sz="2100" i="1" dirty="0">
                <a:solidFill>
                  <a:srgbClr val="FF0000"/>
                </a:solidFill>
                <a:latin typeface="Times New Roman" panose="02020603050405020304" pitchFamily="18" charset="0"/>
                <a:cs typeface="Times New Roman" panose="02020603050405020304" pitchFamily="18" charset="0"/>
              </a:rPr>
              <a:t>r)</a:t>
            </a:r>
            <a:r>
              <a:rPr lang="en-US" altLang="zh-CN" sz="2100" dirty="0">
                <a:solidFill>
                  <a:srgbClr val="FF0000"/>
                </a:solidFill>
                <a:cs typeface="Times New Roman" pitchFamily="18" charset="0"/>
              </a:rPr>
              <a:t> </a:t>
            </a:r>
            <a:r>
              <a:rPr lang="zh-CN" altLang="en-US" sz="2100" dirty="0">
                <a:cs typeface="Times New Roman" pitchFamily="18" charset="0"/>
              </a:rPr>
              <a:t>是一</a:t>
            </a:r>
            <a:r>
              <a:rPr lang="zh-CN" altLang="en-US" sz="2100" dirty="0" smtClean="0">
                <a:cs typeface="Times New Roman" pitchFamily="18" charset="0"/>
              </a:rPr>
              <a:t>个</a:t>
            </a:r>
            <a:r>
              <a:rPr lang="zh-CN" altLang="en-US" sz="2100" dirty="0"/>
              <a:t>正则式</a:t>
            </a:r>
            <a:r>
              <a:rPr lang="zh-CN" altLang="en-US" sz="2100" dirty="0" smtClean="0">
                <a:cs typeface="Times New Roman" pitchFamily="18" charset="0"/>
              </a:rPr>
              <a:t>，</a:t>
            </a:r>
            <a:r>
              <a:rPr lang="en-US" altLang="zh-CN" sz="2100" i="1" dirty="0">
                <a:solidFill>
                  <a:srgbClr val="FF0000"/>
                </a:solidFill>
                <a:latin typeface="Times New Roman" panose="02020603050405020304" pitchFamily="18" charset="0"/>
                <a:cs typeface="Times New Roman" panose="02020603050405020304" pitchFamily="18" charset="0"/>
              </a:rPr>
              <a:t>L( (r) ) = L(r)</a:t>
            </a:r>
            <a:endParaRPr lang="zh-CN" altLang="en-US" sz="2100" i="1" dirty="0">
              <a:solidFill>
                <a:srgbClr val="FF0000"/>
              </a:solidFill>
              <a:latin typeface="Times New Roman" panose="02020603050405020304" pitchFamily="18" charset="0"/>
              <a:cs typeface="Times New Roman" panose="02020603050405020304" pitchFamily="18" charset="0"/>
            </a:endParaRPr>
          </a:p>
          <a:p>
            <a:pPr lvl="1">
              <a:lnSpc>
                <a:spcPct val="130000"/>
              </a:lnSpc>
              <a:buFontTx/>
              <a:buNone/>
            </a:pPr>
            <a:endParaRPr lang="zh-CN" altLang="en-US" sz="1900" dirty="0">
              <a:sym typeface="Symbol" pitchFamily="18" charset="2"/>
            </a:endParaRPr>
          </a:p>
          <a:p>
            <a:pPr lvl="1">
              <a:lnSpc>
                <a:spcPct val="130000"/>
              </a:lnSpc>
            </a:pPr>
            <a:r>
              <a:rPr lang="zh-CN" altLang="en-US" sz="1900" dirty="0"/>
              <a:t>算符的优先顺序为</a:t>
            </a:r>
            <a:r>
              <a:rPr lang="zh-CN" altLang="en-US" sz="2100" dirty="0">
                <a:latin typeface="Times New Roman" panose="02020603050405020304" pitchFamily="18" charset="0"/>
                <a:cs typeface="Times New Roman" panose="02020603050405020304" pitchFamily="18" charset="0"/>
              </a:rPr>
              <a:t>“</a:t>
            </a:r>
            <a:r>
              <a:rPr lang="zh-CN" altLang="en-US" sz="2100" dirty="0">
                <a:latin typeface="Times New Roman" panose="02020603050405020304" pitchFamily="18" charset="0"/>
                <a:cs typeface="Times New Roman" panose="02020603050405020304" pitchFamily="18" charset="0"/>
                <a:sym typeface="Symbol" pitchFamily="18" charset="2"/>
              </a:rPr>
              <a:t></a:t>
            </a:r>
            <a:r>
              <a:rPr lang="zh-CN" altLang="en-US" sz="2100" dirty="0">
                <a:latin typeface="Times New Roman" panose="02020603050405020304" pitchFamily="18" charset="0"/>
                <a:cs typeface="Times New Roman" panose="02020603050405020304" pitchFamily="18" charset="0"/>
              </a:rPr>
              <a:t>”、“</a:t>
            </a:r>
            <a:r>
              <a:rPr lang="zh-CN" altLang="en-US" sz="2100" dirty="0">
                <a:latin typeface="Times New Roman" panose="02020603050405020304" pitchFamily="18" charset="0"/>
                <a:cs typeface="Times New Roman" panose="02020603050405020304" pitchFamily="18" charset="0"/>
                <a:sym typeface="Symbol" pitchFamily="18" charset="2"/>
              </a:rPr>
              <a:t></a:t>
            </a:r>
            <a:r>
              <a:rPr lang="zh-CN" altLang="en-US" sz="2100" dirty="0">
                <a:latin typeface="Times New Roman" panose="02020603050405020304" pitchFamily="18" charset="0"/>
                <a:cs typeface="Times New Roman" panose="02020603050405020304" pitchFamily="18" charset="0"/>
              </a:rPr>
              <a:t> ”、“</a:t>
            </a:r>
            <a:r>
              <a:rPr lang="zh-CN" altLang="en-US" sz="2100" dirty="0">
                <a:latin typeface="Times New Roman" panose="02020603050405020304" pitchFamily="18" charset="0"/>
                <a:cs typeface="Times New Roman" panose="02020603050405020304" pitchFamily="18" charset="0"/>
                <a:sym typeface="Symbol" pitchFamily="18" charset="2"/>
              </a:rPr>
              <a:t>”</a:t>
            </a:r>
            <a:r>
              <a:rPr lang="zh-CN" altLang="en-US" sz="2100" dirty="0">
                <a:latin typeface="Times New Roman" panose="02020603050405020304" pitchFamily="18" charset="0"/>
                <a:cs typeface="Times New Roman" panose="02020603050405020304" pitchFamily="18" charset="0"/>
              </a:rPr>
              <a:t> </a:t>
            </a:r>
          </a:p>
          <a:p>
            <a:pPr lvl="1">
              <a:lnSpc>
                <a:spcPct val="130000"/>
              </a:lnSpc>
            </a:pPr>
            <a:r>
              <a:rPr lang="zh-CN" altLang="en-US" sz="1900" dirty="0"/>
              <a:t>连接符</a:t>
            </a:r>
            <a:r>
              <a:rPr lang="zh-CN" altLang="en-US" sz="2100" dirty="0">
                <a:latin typeface="Times New Roman" panose="02020603050405020304" pitchFamily="18" charset="0"/>
                <a:cs typeface="Times New Roman" panose="02020603050405020304" pitchFamily="18" charset="0"/>
              </a:rPr>
              <a:t>“</a:t>
            </a:r>
            <a:r>
              <a:rPr lang="zh-CN" altLang="en-US" sz="2100" dirty="0">
                <a:latin typeface="Times New Roman" panose="02020603050405020304" pitchFamily="18" charset="0"/>
                <a:cs typeface="Times New Roman" panose="02020603050405020304" pitchFamily="18" charset="0"/>
                <a:sym typeface="Symbol" pitchFamily="18" charset="2"/>
              </a:rPr>
              <a:t></a:t>
            </a:r>
            <a:r>
              <a:rPr lang="zh-CN" altLang="en-US" sz="2100" dirty="0">
                <a:latin typeface="Times New Roman" panose="02020603050405020304" pitchFamily="18" charset="0"/>
                <a:cs typeface="Times New Roman" panose="02020603050405020304" pitchFamily="18" charset="0"/>
              </a:rPr>
              <a:t> ”</a:t>
            </a:r>
            <a:r>
              <a:rPr lang="zh-CN" altLang="en-US" sz="1900" dirty="0"/>
              <a:t>一般可省略不</a:t>
            </a:r>
            <a:r>
              <a:rPr lang="zh-CN" altLang="en-US" sz="1900" dirty="0" smtClean="0"/>
              <a:t>写，</a:t>
            </a:r>
            <a:r>
              <a:rPr lang="zh-CN" altLang="en-US" sz="2100" dirty="0">
                <a:latin typeface="Times New Roman" panose="02020603050405020304" pitchFamily="18" charset="0"/>
                <a:cs typeface="Times New Roman" panose="02020603050405020304" pitchFamily="18" charset="0"/>
              </a:rPr>
              <a:t>“</a:t>
            </a:r>
            <a:r>
              <a:rPr lang="zh-CN" altLang="en-US" sz="2100" dirty="0">
                <a:latin typeface="Times New Roman" panose="02020603050405020304" pitchFamily="18" charset="0"/>
                <a:cs typeface="Times New Roman" panose="02020603050405020304" pitchFamily="18" charset="0"/>
                <a:sym typeface="Symbol" pitchFamily="18" charset="2"/>
              </a:rPr>
              <a:t></a:t>
            </a:r>
            <a:r>
              <a:rPr lang="zh-CN" altLang="en-US" sz="2100" dirty="0">
                <a:latin typeface="Times New Roman" panose="02020603050405020304" pitchFamily="18" charset="0"/>
                <a:cs typeface="Times New Roman" panose="02020603050405020304" pitchFamily="18" charset="0"/>
              </a:rPr>
              <a:t>”、“</a:t>
            </a:r>
            <a:r>
              <a:rPr lang="zh-CN" altLang="en-US" sz="2100" dirty="0">
                <a:latin typeface="Times New Roman" panose="02020603050405020304" pitchFamily="18" charset="0"/>
                <a:cs typeface="Times New Roman" panose="02020603050405020304" pitchFamily="18" charset="0"/>
                <a:sym typeface="Symbol" pitchFamily="18" charset="2"/>
              </a:rPr>
              <a:t></a:t>
            </a:r>
            <a:r>
              <a:rPr lang="zh-CN" altLang="en-US" sz="2100" dirty="0">
                <a:latin typeface="Times New Roman" panose="02020603050405020304" pitchFamily="18" charset="0"/>
                <a:cs typeface="Times New Roman" panose="02020603050405020304" pitchFamily="18" charset="0"/>
              </a:rPr>
              <a:t> ”和“</a:t>
            </a:r>
            <a:r>
              <a:rPr lang="zh-CN" altLang="en-US" sz="2100" dirty="0">
                <a:latin typeface="Times New Roman" panose="02020603050405020304" pitchFamily="18" charset="0"/>
                <a:cs typeface="Times New Roman" panose="02020603050405020304" pitchFamily="18" charset="0"/>
                <a:sym typeface="Symbol" pitchFamily="18" charset="2"/>
              </a:rPr>
              <a:t>”</a:t>
            </a:r>
            <a:r>
              <a:rPr lang="zh-CN" altLang="en-US" sz="2100" dirty="0">
                <a:latin typeface="Times New Roman" panose="02020603050405020304" pitchFamily="18" charset="0"/>
                <a:cs typeface="Times New Roman" panose="02020603050405020304" pitchFamily="18" charset="0"/>
              </a:rPr>
              <a:t> </a:t>
            </a:r>
            <a:r>
              <a:rPr lang="zh-CN" altLang="en-US" sz="1900" dirty="0"/>
              <a:t>都是左结合的</a:t>
            </a:r>
            <a:r>
              <a:rPr lang="zh-CN" altLang="en-US" sz="1900" dirty="0" smtClean="0"/>
              <a:t>。</a:t>
            </a:r>
            <a:r>
              <a:rPr lang="zh-CN" altLang="en-US" sz="1800" dirty="0"/>
              <a:t>	</a:t>
            </a:r>
          </a:p>
        </p:txBody>
      </p:sp>
      <p:sp>
        <p:nvSpPr>
          <p:cNvPr id="5" name="灯片编号占位符 5"/>
          <p:cNvSpPr>
            <a:spLocks noGrp="1"/>
          </p:cNvSpPr>
          <p:nvPr>
            <p:ph type="sldNum" sz="quarter" idx="12"/>
          </p:nvPr>
        </p:nvSpPr>
        <p:spPr/>
        <p:txBody>
          <a:bodyPr/>
          <a:lstStyle/>
          <a:p>
            <a:fld id="{DA788F90-E3DE-4A28-A812-4B866834707E}" type="slidenum">
              <a:rPr lang="en-US" altLang="zh-CN"/>
              <a:pPr/>
              <a:t>25</a:t>
            </a:fld>
            <a:endParaRPr lang="en-US" altLang="zh-CN"/>
          </a:p>
        </p:txBody>
      </p:sp>
    </p:spTree>
    <p:extLst>
      <p:ext uri="{BB962C8B-B14F-4D97-AF65-F5344CB8AC3E}">
        <p14:creationId xmlns:p14="http://schemas.microsoft.com/office/powerpoint/2010/main" val="39904856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85800" y="457200"/>
            <a:ext cx="7772400" cy="1143000"/>
          </a:xfrm>
        </p:spPr>
        <p:txBody>
          <a:bodyPr/>
          <a:lstStyle/>
          <a:p>
            <a:r>
              <a:rPr lang="zh-CN" altLang="en-US" dirty="0" smtClean="0"/>
              <a:t>正则式与语言</a:t>
            </a:r>
            <a:endParaRPr lang="zh-CN" altLang="en-US" dirty="0"/>
          </a:p>
        </p:txBody>
      </p:sp>
      <p:sp>
        <p:nvSpPr>
          <p:cNvPr id="215043" name="Rectangle 3"/>
          <p:cNvSpPr>
            <a:spLocks noGrp="1" noChangeArrowheads="1"/>
          </p:cNvSpPr>
          <p:nvPr>
            <p:ph idx="1"/>
          </p:nvPr>
        </p:nvSpPr>
        <p:spPr>
          <a:xfrm>
            <a:off x="685800" y="1676400"/>
            <a:ext cx="7772400" cy="1420341"/>
          </a:xfrm>
        </p:spPr>
        <p:txBody>
          <a:bodyPr/>
          <a:lstStyle/>
          <a:p>
            <a:r>
              <a:rPr lang="zh-CN" altLang="en-US" sz="2000" dirty="0"/>
              <a:t>例 </a:t>
            </a:r>
            <a:r>
              <a:rPr lang="zh-CN" altLang="en-US" dirty="0">
                <a:sym typeface="Symbol" pitchFamily="18" charset="2"/>
              </a:rPr>
              <a:t></a:t>
            </a:r>
            <a:r>
              <a:rPr lang="en-US" altLang="zh-CN" dirty="0">
                <a:sym typeface="Symbol" pitchFamily="18" charset="2"/>
              </a:rPr>
              <a:t>={a</a:t>
            </a:r>
            <a:r>
              <a:rPr lang="zh-CN" altLang="en-US" dirty="0">
                <a:sym typeface="Symbol" pitchFamily="18" charset="2"/>
              </a:rPr>
              <a:t>，</a:t>
            </a:r>
            <a:r>
              <a:rPr lang="en-US" altLang="zh-CN" dirty="0">
                <a:sym typeface="Symbol" pitchFamily="18" charset="2"/>
              </a:rPr>
              <a:t>b}</a:t>
            </a:r>
            <a:r>
              <a:rPr lang="zh-CN" altLang="en-US" dirty="0">
                <a:sym typeface="Symbol" pitchFamily="18" charset="2"/>
              </a:rPr>
              <a:t>， 上</a:t>
            </a:r>
            <a:r>
              <a:rPr lang="zh-CN" altLang="en-US" dirty="0" smtClean="0">
                <a:sym typeface="Symbol" pitchFamily="18" charset="2"/>
              </a:rPr>
              <a:t>的正则式</a:t>
            </a:r>
            <a:r>
              <a:rPr lang="zh-CN" altLang="en-US" dirty="0">
                <a:sym typeface="Symbol" pitchFamily="18" charset="2"/>
              </a:rPr>
              <a:t>和相应</a:t>
            </a:r>
            <a:r>
              <a:rPr lang="zh-CN" altLang="en-US" dirty="0" smtClean="0">
                <a:sym typeface="Symbol" pitchFamily="18" charset="2"/>
              </a:rPr>
              <a:t>的语言的</a:t>
            </a:r>
            <a:r>
              <a:rPr lang="zh-CN" altLang="en-US" dirty="0">
                <a:sym typeface="Symbol" pitchFamily="18" charset="2"/>
              </a:rPr>
              <a:t>例子</a:t>
            </a:r>
          </a:p>
          <a:p>
            <a:pPr lvl="1">
              <a:buFontTx/>
              <a:buNone/>
            </a:pPr>
            <a:endParaRPr lang="en-US" altLang="zh-CN" dirty="0" smtClean="0">
              <a:sym typeface="Symbol" pitchFamily="18" charset="2"/>
            </a:endParaRPr>
          </a:p>
          <a:p>
            <a:pPr lvl="1">
              <a:buFontTx/>
              <a:buNone/>
            </a:pPr>
            <a:r>
              <a:rPr lang="zh-CN" altLang="en-US" dirty="0" smtClean="0">
                <a:sym typeface="Symbol" pitchFamily="18" charset="2"/>
              </a:rPr>
              <a:t>正则式</a:t>
            </a:r>
            <a:r>
              <a:rPr lang="zh-CN" altLang="en-US" dirty="0">
                <a:sym typeface="Symbol" pitchFamily="18" charset="2"/>
              </a:rPr>
              <a:t>		</a:t>
            </a:r>
            <a:r>
              <a:rPr lang="zh-CN" altLang="en-US" dirty="0" smtClean="0">
                <a:sym typeface="Symbol" pitchFamily="18" charset="2"/>
              </a:rPr>
              <a:t>     语言</a:t>
            </a:r>
            <a:endParaRPr lang="zh-CN" altLang="en-US" dirty="0">
              <a:sym typeface="Symbol" pitchFamily="18" charset="2"/>
            </a:endParaRPr>
          </a:p>
        </p:txBody>
      </p:sp>
      <p:sp>
        <p:nvSpPr>
          <p:cNvPr id="7" name="灯片编号占位符 5"/>
          <p:cNvSpPr>
            <a:spLocks noGrp="1"/>
          </p:cNvSpPr>
          <p:nvPr>
            <p:ph type="sldNum" sz="quarter" idx="12"/>
          </p:nvPr>
        </p:nvSpPr>
        <p:spPr/>
        <p:txBody>
          <a:bodyPr/>
          <a:lstStyle/>
          <a:p>
            <a:fld id="{E3AFEEAA-B51D-4FBC-B82C-A1E4BB1F04D1}" type="slidenum">
              <a:rPr lang="en-US" altLang="zh-CN"/>
              <a:pPr/>
              <a:t>26</a:t>
            </a:fld>
            <a:endParaRPr lang="en-US" altLang="zh-CN"/>
          </a:p>
        </p:txBody>
      </p:sp>
      <p:sp>
        <p:nvSpPr>
          <p:cNvPr id="215044" name="Rectangle 4"/>
          <p:cNvSpPr>
            <a:spLocks noChangeArrowheads="1"/>
          </p:cNvSpPr>
          <p:nvPr/>
        </p:nvSpPr>
        <p:spPr bwMode="auto">
          <a:xfrm>
            <a:off x="331694" y="2895600"/>
            <a:ext cx="3276600" cy="3048000"/>
          </a:xfrm>
          <a:prstGeom prst="rect">
            <a:avLst/>
          </a:prstGeom>
          <a:noFill/>
          <a:ln w="9525">
            <a:noFill/>
            <a:miter lim="800000"/>
            <a:headEnd/>
            <a:tailEnd/>
          </a:ln>
        </p:spPr>
        <p:txBody>
          <a:bodyPr/>
          <a:lstStyle/>
          <a:p>
            <a:pPr lvl="1" hangingPunct="0">
              <a:lnSpc>
                <a:spcPct val="150000"/>
              </a:lnSpc>
              <a:spcBef>
                <a:spcPct val="10000"/>
              </a:spcBef>
            </a:pPr>
            <a:r>
              <a:rPr lang="en-US" altLang="zh-CN" dirty="0">
                <a:sym typeface="Symbol" pitchFamily="18" charset="2"/>
              </a:rPr>
              <a:t>      a</a:t>
            </a:r>
          </a:p>
          <a:p>
            <a:pPr lvl="1" hangingPunct="0">
              <a:lnSpc>
                <a:spcPct val="150000"/>
              </a:lnSpc>
              <a:spcBef>
                <a:spcPct val="10000"/>
              </a:spcBef>
            </a:pPr>
            <a:r>
              <a:rPr lang="en-US" altLang="zh-CN" dirty="0">
                <a:sym typeface="Symbol" pitchFamily="18" charset="2"/>
              </a:rPr>
              <a:t>      </a:t>
            </a:r>
            <a:r>
              <a:rPr lang="en-US" altLang="zh-CN" dirty="0" err="1">
                <a:sym typeface="Symbol" pitchFamily="18" charset="2"/>
              </a:rPr>
              <a:t>ab</a:t>
            </a:r>
            <a:r>
              <a:rPr lang="en-US" altLang="zh-CN" dirty="0">
                <a:sym typeface="Symbol" pitchFamily="18" charset="2"/>
              </a:rPr>
              <a:t>		</a:t>
            </a:r>
          </a:p>
          <a:p>
            <a:pPr lvl="1" hangingPunct="0">
              <a:lnSpc>
                <a:spcPct val="150000"/>
              </a:lnSpc>
              <a:spcBef>
                <a:spcPct val="10000"/>
              </a:spcBef>
            </a:pPr>
            <a:r>
              <a:rPr lang="en-US" altLang="zh-CN" dirty="0">
                <a:sym typeface="Symbol" pitchFamily="18" charset="2"/>
              </a:rPr>
              <a:t>     ab		 </a:t>
            </a:r>
          </a:p>
          <a:p>
            <a:pPr lvl="1" hangingPunct="0">
              <a:lnSpc>
                <a:spcPct val="150000"/>
              </a:lnSpc>
              <a:spcBef>
                <a:spcPct val="10000"/>
              </a:spcBef>
            </a:pPr>
            <a:r>
              <a:rPr lang="en-US" altLang="zh-CN" dirty="0">
                <a:sym typeface="Symbol" pitchFamily="18" charset="2"/>
              </a:rPr>
              <a:t>     (</a:t>
            </a:r>
            <a:r>
              <a:rPr lang="en-US" altLang="zh-CN" dirty="0" err="1">
                <a:sym typeface="Symbol" pitchFamily="18" charset="2"/>
              </a:rPr>
              <a:t>ab</a:t>
            </a:r>
            <a:r>
              <a:rPr lang="en-US" altLang="zh-CN" dirty="0">
                <a:sym typeface="Symbol" pitchFamily="18" charset="2"/>
              </a:rPr>
              <a:t>)(</a:t>
            </a:r>
            <a:r>
              <a:rPr lang="en-US" altLang="zh-CN" dirty="0" err="1">
                <a:sym typeface="Symbol" pitchFamily="18" charset="2"/>
              </a:rPr>
              <a:t>ab</a:t>
            </a:r>
            <a:r>
              <a:rPr lang="en-US" altLang="zh-CN" dirty="0">
                <a:sym typeface="Symbol" pitchFamily="18" charset="2"/>
              </a:rPr>
              <a:t>)	</a:t>
            </a:r>
          </a:p>
          <a:p>
            <a:pPr lvl="1" hangingPunct="0">
              <a:lnSpc>
                <a:spcPct val="150000"/>
              </a:lnSpc>
              <a:spcBef>
                <a:spcPct val="10000"/>
              </a:spcBef>
            </a:pPr>
            <a:r>
              <a:rPr lang="en-US" altLang="zh-CN" dirty="0">
                <a:sym typeface="Symbol" pitchFamily="18" charset="2"/>
              </a:rPr>
              <a:t>     a </a:t>
            </a:r>
            <a:r>
              <a:rPr lang="en-US" altLang="zh-CN" baseline="30000" dirty="0">
                <a:sym typeface="Symbol" pitchFamily="18" charset="2"/>
              </a:rPr>
              <a:t></a:t>
            </a:r>
            <a:r>
              <a:rPr lang="en-US" altLang="zh-CN" dirty="0">
                <a:sym typeface="Symbol" pitchFamily="18" charset="2"/>
              </a:rPr>
              <a:t>		</a:t>
            </a:r>
          </a:p>
          <a:p>
            <a:pPr lvl="1" hangingPunct="0">
              <a:lnSpc>
                <a:spcPct val="150000"/>
              </a:lnSpc>
              <a:spcBef>
                <a:spcPct val="10000"/>
              </a:spcBef>
            </a:pPr>
            <a:r>
              <a:rPr lang="en-US" altLang="zh-CN" dirty="0">
                <a:sym typeface="Symbol" pitchFamily="18" charset="2"/>
              </a:rPr>
              <a:t>     </a:t>
            </a:r>
            <a:r>
              <a:rPr lang="zh-CN" altLang="zh-CN" dirty="0">
                <a:sym typeface="Symbol" pitchFamily="18" charset="2"/>
              </a:rPr>
              <a:t>(</a:t>
            </a:r>
            <a:r>
              <a:rPr lang="en-US" altLang="zh-CN" dirty="0" err="1">
                <a:sym typeface="Symbol" pitchFamily="18" charset="2"/>
              </a:rPr>
              <a:t>ab</a:t>
            </a:r>
            <a:r>
              <a:rPr lang="en-US" altLang="zh-CN" dirty="0">
                <a:sym typeface="Symbol" pitchFamily="18" charset="2"/>
              </a:rPr>
              <a:t>)</a:t>
            </a:r>
            <a:r>
              <a:rPr lang="en-US" altLang="zh-CN" baseline="30000" dirty="0">
                <a:sym typeface="Symbol" pitchFamily="18" charset="2"/>
              </a:rPr>
              <a:t>	</a:t>
            </a:r>
          </a:p>
          <a:p>
            <a:pPr hangingPunct="0">
              <a:lnSpc>
                <a:spcPct val="150000"/>
              </a:lnSpc>
              <a:spcBef>
                <a:spcPct val="10000"/>
              </a:spcBef>
            </a:pPr>
            <a:r>
              <a:rPr lang="en-US" altLang="zh-CN" dirty="0">
                <a:sym typeface="Symbol" pitchFamily="18" charset="2"/>
              </a:rPr>
              <a:t>          </a:t>
            </a:r>
            <a:r>
              <a:rPr lang="zh-CN" altLang="zh-CN" dirty="0">
                <a:sym typeface="Symbol" pitchFamily="18" charset="2"/>
              </a:rPr>
              <a:t>(</a:t>
            </a:r>
            <a:r>
              <a:rPr lang="en-US" altLang="zh-CN" dirty="0" err="1">
                <a:sym typeface="Symbol" pitchFamily="18" charset="2"/>
              </a:rPr>
              <a:t>ab</a:t>
            </a:r>
            <a:r>
              <a:rPr lang="en-US" altLang="zh-CN" dirty="0">
                <a:sym typeface="Symbol" pitchFamily="18" charset="2"/>
              </a:rPr>
              <a:t>)</a:t>
            </a:r>
            <a:r>
              <a:rPr lang="en-US" altLang="zh-CN" baseline="30000" dirty="0">
                <a:sym typeface="Symbol" pitchFamily="18" charset="2"/>
              </a:rPr>
              <a:t></a:t>
            </a:r>
            <a:r>
              <a:rPr lang="en-US" altLang="zh-CN" dirty="0">
                <a:sym typeface="Symbol" pitchFamily="18" charset="2"/>
              </a:rPr>
              <a:t>(</a:t>
            </a:r>
            <a:r>
              <a:rPr lang="en-US" altLang="zh-CN" dirty="0" err="1">
                <a:sym typeface="Symbol" pitchFamily="18" charset="2"/>
              </a:rPr>
              <a:t>aabb</a:t>
            </a:r>
            <a:r>
              <a:rPr lang="en-US" altLang="zh-CN" dirty="0">
                <a:sym typeface="Symbol" pitchFamily="18" charset="2"/>
              </a:rPr>
              <a:t>)(</a:t>
            </a:r>
            <a:r>
              <a:rPr lang="en-US" altLang="zh-CN" dirty="0" err="1">
                <a:sym typeface="Symbol" pitchFamily="18" charset="2"/>
              </a:rPr>
              <a:t>ab</a:t>
            </a:r>
            <a:r>
              <a:rPr lang="en-US" altLang="zh-CN" dirty="0">
                <a:sym typeface="Symbol" pitchFamily="18" charset="2"/>
              </a:rPr>
              <a:t>)</a:t>
            </a:r>
            <a:r>
              <a:rPr lang="en-US" altLang="zh-CN" baseline="30000" dirty="0">
                <a:sym typeface="Symbol" pitchFamily="18" charset="2"/>
              </a:rPr>
              <a:t></a:t>
            </a:r>
          </a:p>
          <a:p>
            <a:pPr hangingPunct="0">
              <a:spcBef>
                <a:spcPct val="10000"/>
              </a:spcBef>
            </a:pPr>
            <a:endParaRPr lang="en-US" altLang="zh-CN" sz="2000" dirty="0"/>
          </a:p>
        </p:txBody>
      </p:sp>
      <p:sp>
        <p:nvSpPr>
          <p:cNvPr id="2" name="矩形 1"/>
          <p:cNvSpPr/>
          <p:nvPr/>
        </p:nvSpPr>
        <p:spPr>
          <a:xfrm>
            <a:off x="3962400" y="2962076"/>
            <a:ext cx="4572000" cy="3416320"/>
          </a:xfrm>
          <a:prstGeom prst="rect">
            <a:avLst/>
          </a:prstGeom>
        </p:spPr>
        <p:txBody>
          <a:bodyPr>
            <a:spAutoFit/>
          </a:bodyPr>
          <a:lstStyle/>
          <a:p>
            <a:pPr>
              <a:lnSpc>
                <a:spcPct val="150000"/>
              </a:lnSpc>
            </a:pPr>
            <a:r>
              <a:rPr lang="en-US" altLang="zh-CN" dirty="0" smtClean="0"/>
              <a:t>{</a:t>
            </a:r>
            <a:r>
              <a:rPr lang="zh-CN" altLang="en-US" dirty="0" smtClean="0"/>
              <a:t>a</a:t>
            </a:r>
            <a:r>
              <a:rPr lang="zh-CN" altLang="en-US" dirty="0"/>
              <a:t>}</a:t>
            </a:r>
          </a:p>
          <a:p>
            <a:pPr>
              <a:lnSpc>
                <a:spcPct val="150000"/>
              </a:lnSpc>
            </a:pPr>
            <a:r>
              <a:rPr lang="zh-CN" altLang="en-US" dirty="0"/>
              <a:t>{a,b}</a:t>
            </a:r>
          </a:p>
          <a:p>
            <a:pPr>
              <a:lnSpc>
                <a:spcPct val="150000"/>
              </a:lnSpc>
            </a:pPr>
            <a:r>
              <a:rPr lang="zh-CN" altLang="en-US" dirty="0"/>
              <a:t>{ab}</a:t>
            </a:r>
          </a:p>
          <a:p>
            <a:pPr>
              <a:lnSpc>
                <a:spcPct val="150000"/>
              </a:lnSpc>
            </a:pPr>
            <a:r>
              <a:rPr lang="zh-CN" altLang="en-US" dirty="0"/>
              <a:t>{aa,ab,ba,bb}</a:t>
            </a:r>
          </a:p>
          <a:p>
            <a:pPr>
              <a:lnSpc>
                <a:spcPct val="150000"/>
              </a:lnSpc>
            </a:pPr>
            <a:r>
              <a:rPr lang="zh-CN" altLang="en-US" dirty="0" smtClean="0"/>
              <a:t>{</a:t>
            </a:r>
            <a:r>
              <a:rPr kumimoji="1" lang="en-US" altLang="zh-CN" dirty="0">
                <a:latin typeface="Comic Sans MS" pitchFamily="66" charset="0"/>
                <a:sym typeface="Symbol" pitchFamily="18" charset="2"/>
              </a:rPr>
              <a:t></a:t>
            </a:r>
            <a:r>
              <a:rPr lang="zh-CN" altLang="en-US" dirty="0" smtClean="0"/>
              <a:t> </a:t>
            </a:r>
            <a:r>
              <a:rPr lang="zh-CN" altLang="en-US" dirty="0"/>
              <a:t>,a,aa, ……任意个a的串}</a:t>
            </a:r>
          </a:p>
          <a:p>
            <a:pPr>
              <a:lnSpc>
                <a:spcPct val="150000"/>
              </a:lnSpc>
            </a:pPr>
            <a:r>
              <a:rPr lang="zh-CN" altLang="en-US" dirty="0" smtClean="0"/>
              <a:t>{</a:t>
            </a:r>
            <a:r>
              <a:rPr kumimoji="1" lang="en-US" altLang="zh-CN" dirty="0" smtClean="0">
                <a:latin typeface="Comic Sans MS" pitchFamily="66" charset="0"/>
                <a:sym typeface="Symbol" pitchFamily="18" charset="2"/>
              </a:rPr>
              <a:t></a:t>
            </a:r>
            <a:r>
              <a:rPr lang="zh-CN" altLang="en-US" dirty="0" smtClean="0"/>
              <a:t>,</a:t>
            </a:r>
            <a:r>
              <a:rPr lang="zh-CN" altLang="en-US" dirty="0"/>
              <a:t>a,b,aa,ab,bb ……所有由 a和b 组成的串}  </a:t>
            </a:r>
          </a:p>
          <a:p>
            <a:pPr>
              <a:lnSpc>
                <a:spcPct val="150000"/>
              </a:lnSpc>
            </a:pPr>
            <a:r>
              <a:rPr lang="zh-CN" altLang="en-US" dirty="0"/>
              <a:t>{由a，b组成的含有两个相继的a或两个相继  的b组成的串}</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685800" y="304800"/>
            <a:ext cx="7772400" cy="1143000"/>
          </a:xfrm>
        </p:spPr>
        <p:txBody>
          <a:bodyPr/>
          <a:lstStyle/>
          <a:p>
            <a:r>
              <a:rPr lang="zh-CN" altLang="en-US" dirty="0" smtClean="0"/>
              <a:t>正则式与语言</a:t>
            </a:r>
            <a:endParaRPr lang="zh-CN" altLang="en-US" dirty="0"/>
          </a:p>
        </p:txBody>
      </p:sp>
      <p:sp>
        <p:nvSpPr>
          <p:cNvPr id="251907" name="Rectangle 3"/>
          <p:cNvSpPr>
            <a:spLocks noGrp="1" noChangeArrowheads="1"/>
          </p:cNvSpPr>
          <p:nvPr>
            <p:ph idx="1"/>
          </p:nvPr>
        </p:nvSpPr>
        <p:spPr/>
        <p:txBody>
          <a:bodyPr>
            <a:normAutofit fontScale="92500" lnSpcReduction="20000"/>
          </a:bodyPr>
          <a:lstStyle/>
          <a:p>
            <a:pPr>
              <a:lnSpc>
                <a:spcPct val="80000"/>
              </a:lnSpc>
            </a:pPr>
            <a:r>
              <a:rPr lang="zh-CN" altLang="en-US" sz="2400" dirty="0"/>
              <a:t>例 令</a:t>
            </a:r>
            <a:r>
              <a:rPr lang="zh-CN" altLang="en-US" sz="2400" dirty="0">
                <a:sym typeface="Symbol" pitchFamily="18" charset="2"/>
              </a:rPr>
              <a:t></a:t>
            </a:r>
            <a:r>
              <a:rPr lang="en-US" altLang="zh-CN" sz="2400" dirty="0" smtClean="0">
                <a:sym typeface="Symbol" pitchFamily="18" charset="2"/>
              </a:rPr>
              <a:t>={ l</a:t>
            </a:r>
            <a:r>
              <a:rPr lang="zh-CN" altLang="en-US" sz="2400" dirty="0" smtClean="0">
                <a:sym typeface="Symbol" pitchFamily="18" charset="2"/>
              </a:rPr>
              <a:t>，</a:t>
            </a:r>
            <a:r>
              <a:rPr lang="en-US" altLang="zh-CN" sz="2400" dirty="0">
                <a:sym typeface="Symbol" pitchFamily="18" charset="2"/>
              </a:rPr>
              <a:t>d}</a:t>
            </a:r>
            <a:r>
              <a:rPr lang="zh-CN" altLang="en-US" sz="2400" dirty="0">
                <a:sym typeface="Symbol" pitchFamily="18" charset="2"/>
              </a:rPr>
              <a:t>，其中</a:t>
            </a:r>
            <a:r>
              <a:rPr lang="en-US" altLang="zh-CN" sz="2400" dirty="0">
                <a:sym typeface="Symbol" pitchFamily="18" charset="2"/>
              </a:rPr>
              <a:t>l</a:t>
            </a:r>
            <a:r>
              <a:rPr lang="zh-CN" altLang="en-US" sz="2400" dirty="0">
                <a:sym typeface="Symbol" pitchFamily="18" charset="2"/>
              </a:rPr>
              <a:t>代表字母</a:t>
            </a:r>
            <a:r>
              <a:rPr lang="en-US" altLang="zh-CN" sz="2400" dirty="0">
                <a:sym typeface="Symbol" pitchFamily="18" charset="2"/>
              </a:rPr>
              <a:t>,d</a:t>
            </a:r>
            <a:r>
              <a:rPr lang="zh-CN" altLang="en-US" sz="2400" dirty="0">
                <a:sym typeface="Symbol" pitchFamily="18" charset="2"/>
              </a:rPr>
              <a:t>代表数字</a:t>
            </a:r>
          </a:p>
          <a:p>
            <a:pPr>
              <a:lnSpc>
                <a:spcPct val="120000"/>
              </a:lnSpc>
              <a:spcBef>
                <a:spcPts val="600"/>
              </a:spcBef>
              <a:spcAft>
                <a:spcPts val="600"/>
              </a:spcAft>
              <a:buFontTx/>
              <a:buNone/>
            </a:pPr>
            <a:r>
              <a:rPr lang="zh-CN" altLang="en-US" sz="2400" dirty="0">
                <a:sym typeface="Symbol" pitchFamily="18" charset="2"/>
              </a:rPr>
              <a:t>则上</a:t>
            </a:r>
            <a:r>
              <a:rPr lang="zh-CN" altLang="en-US" sz="2400" dirty="0" smtClean="0">
                <a:sym typeface="Symbol" pitchFamily="18" charset="2"/>
              </a:rPr>
              <a:t>的正则式 </a:t>
            </a:r>
            <a:r>
              <a:rPr lang="en-US" altLang="zh-CN" sz="2400" dirty="0" smtClean="0">
                <a:sym typeface="Symbol" pitchFamily="18" charset="2"/>
              </a:rPr>
              <a:t>r=l ( l </a:t>
            </a:r>
            <a:r>
              <a:rPr lang="en-US" altLang="zh-CN" sz="2400" dirty="0">
                <a:sym typeface="Symbol" pitchFamily="18" charset="2"/>
              </a:rPr>
              <a:t>d) </a:t>
            </a:r>
            <a:r>
              <a:rPr lang="en-US" altLang="zh-CN" sz="2400" baseline="30000" dirty="0" smtClean="0">
                <a:sym typeface="Symbol" pitchFamily="18" charset="2"/>
              </a:rPr>
              <a:t> </a:t>
            </a:r>
            <a:r>
              <a:rPr lang="zh-CN" altLang="en-US" sz="2400" dirty="0" smtClean="0">
                <a:sym typeface="Symbol" pitchFamily="18" charset="2"/>
              </a:rPr>
              <a:t>表示的语言为</a:t>
            </a:r>
            <a:r>
              <a:rPr lang="en-US" altLang="zh-CN" sz="2400" dirty="0">
                <a:sym typeface="Symbol" pitchFamily="18" charset="2"/>
              </a:rPr>
              <a:t>: {</a:t>
            </a:r>
            <a:r>
              <a:rPr lang="en-US" altLang="zh-CN" sz="2400" dirty="0" err="1">
                <a:sym typeface="Symbol" pitchFamily="18" charset="2"/>
              </a:rPr>
              <a:t>l,ll,ld,ldd</a:t>
            </a:r>
            <a:r>
              <a:rPr lang="en-US" altLang="zh-CN" sz="2400" dirty="0">
                <a:sym typeface="Symbol" pitchFamily="18" charset="2"/>
              </a:rPr>
              <a:t>,……}</a:t>
            </a:r>
          </a:p>
          <a:p>
            <a:pPr marL="0" indent="0">
              <a:lnSpc>
                <a:spcPct val="120000"/>
              </a:lnSpc>
              <a:spcBef>
                <a:spcPts val="600"/>
              </a:spcBef>
              <a:spcAft>
                <a:spcPts val="600"/>
              </a:spcAft>
              <a:buFontTx/>
              <a:buNone/>
            </a:pPr>
            <a:r>
              <a:rPr lang="zh-CN" altLang="en-US" sz="2400" dirty="0" smtClean="0">
                <a:sym typeface="Symbol" pitchFamily="18" charset="2"/>
              </a:rPr>
              <a:t>即“字母</a:t>
            </a:r>
            <a:r>
              <a:rPr lang="zh-CN" altLang="en-US" sz="2400" dirty="0">
                <a:sym typeface="Symbol" pitchFamily="18" charset="2"/>
              </a:rPr>
              <a:t>打头的字母数字串</a:t>
            </a:r>
            <a:r>
              <a:rPr lang="zh-CN" altLang="en-US" sz="2400" dirty="0" smtClean="0">
                <a:sym typeface="Symbol" pitchFamily="18" charset="2"/>
              </a:rPr>
              <a:t>”</a:t>
            </a:r>
            <a:r>
              <a:rPr lang="en-US" altLang="zh-CN" sz="2400" dirty="0" smtClean="0">
                <a:sym typeface="Symbol" pitchFamily="18" charset="2"/>
              </a:rPr>
              <a:t>, </a:t>
            </a:r>
            <a:r>
              <a:rPr lang="zh-CN" altLang="en-US" sz="2400" dirty="0" smtClean="0">
                <a:sym typeface="Symbol" pitchFamily="18" charset="2"/>
              </a:rPr>
              <a:t>也就是多数程序设计语言允许的</a:t>
            </a:r>
            <a:r>
              <a:rPr lang="zh-CN" altLang="en-US" sz="2400" b="1" dirty="0" smtClean="0">
                <a:sym typeface="Symbol" pitchFamily="18" charset="2"/>
              </a:rPr>
              <a:t>标识</a:t>
            </a:r>
            <a:r>
              <a:rPr lang="zh-CN" altLang="en-US" sz="2400" b="1" dirty="0">
                <a:sym typeface="Symbol" pitchFamily="18" charset="2"/>
              </a:rPr>
              <a:t>符的词法规则</a:t>
            </a:r>
            <a:r>
              <a:rPr lang="en-US" altLang="zh-CN" sz="2400" dirty="0">
                <a:sym typeface="Symbol" pitchFamily="18" charset="2"/>
              </a:rPr>
              <a:t>.</a:t>
            </a:r>
          </a:p>
          <a:p>
            <a:pPr>
              <a:lnSpc>
                <a:spcPct val="130000"/>
              </a:lnSpc>
            </a:pPr>
            <a:r>
              <a:rPr lang="zh-CN" altLang="en-US" sz="2400" dirty="0" smtClean="0">
                <a:sym typeface="Symbol" pitchFamily="18" charset="2"/>
              </a:rPr>
              <a:t>例 </a:t>
            </a:r>
            <a:r>
              <a:rPr lang="zh-CN" altLang="en-US" sz="2400" dirty="0">
                <a:sym typeface="Symbol" pitchFamily="18" charset="2"/>
              </a:rPr>
              <a:t></a:t>
            </a:r>
            <a:r>
              <a:rPr lang="en-US" altLang="zh-CN" sz="2400" dirty="0">
                <a:sym typeface="Symbol" pitchFamily="18" charset="2"/>
              </a:rPr>
              <a:t>={d</a:t>
            </a:r>
            <a:r>
              <a:rPr lang="zh-CN" altLang="en-US" sz="2400" dirty="0">
                <a:sym typeface="Symbol" pitchFamily="18" charset="2"/>
              </a:rPr>
              <a:t>，，</a:t>
            </a:r>
            <a:r>
              <a:rPr lang="en-US" altLang="zh-CN" sz="2400" dirty="0">
                <a:sym typeface="Symbol" pitchFamily="18" charset="2"/>
              </a:rPr>
              <a:t>e</a:t>
            </a:r>
            <a:r>
              <a:rPr lang="zh-CN" altLang="en-US" sz="2400" dirty="0">
                <a:sym typeface="Symbol" pitchFamily="18" charset="2"/>
              </a:rPr>
              <a:t>，</a:t>
            </a:r>
            <a:r>
              <a:rPr lang="en-US" altLang="zh-CN" sz="2400" dirty="0">
                <a:sym typeface="Symbol" pitchFamily="18" charset="2"/>
              </a:rPr>
              <a:t>+</a:t>
            </a:r>
            <a:r>
              <a:rPr lang="zh-CN" altLang="en-US" sz="2400" dirty="0">
                <a:sym typeface="Symbol" pitchFamily="18" charset="2"/>
              </a:rPr>
              <a:t>，</a:t>
            </a:r>
            <a:r>
              <a:rPr lang="en-US" altLang="zh-CN" sz="2400" dirty="0">
                <a:sym typeface="Symbol" pitchFamily="18" charset="2"/>
              </a:rPr>
              <a:t>-},</a:t>
            </a:r>
            <a:r>
              <a:rPr lang="zh-CN" altLang="en-US" sz="2400" dirty="0">
                <a:sym typeface="Symbol" pitchFamily="18" charset="2"/>
              </a:rPr>
              <a:t>其中</a:t>
            </a:r>
            <a:r>
              <a:rPr lang="en-US" altLang="zh-CN" sz="2400" dirty="0">
                <a:sym typeface="Symbol" pitchFamily="18" charset="2"/>
              </a:rPr>
              <a:t>d</a:t>
            </a:r>
            <a:r>
              <a:rPr lang="zh-CN" altLang="en-US" sz="2400" dirty="0">
                <a:sym typeface="Symbol" pitchFamily="18" charset="2"/>
              </a:rPr>
              <a:t>为</a:t>
            </a:r>
            <a:r>
              <a:rPr lang="en-US" altLang="zh-CN" sz="2400" dirty="0">
                <a:sym typeface="Symbol" pitchFamily="18" charset="2"/>
              </a:rPr>
              <a:t>0~9</a:t>
            </a:r>
            <a:r>
              <a:rPr lang="zh-CN" altLang="en-US" sz="2400" dirty="0">
                <a:sym typeface="Symbol" pitchFamily="18" charset="2"/>
              </a:rPr>
              <a:t>的数字</a:t>
            </a:r>
          </a:p>
          <a:p>
            <a:pPr marL="0" indent="0">
              <a:lnSpc>
                <a:spcPct val="130000"/>
              </a:lnSpc>
              <a:buFontTx/>
              <a:buNone/>
            </a:pPr>
            <a:r>
              <a:rPr lang="zh-CN" altLang="en-US" sz="2400" dirty="0">
                <a:sym typeface="Symbol" pitchFamily="18" charset="2"/>
              </a:rPr>
              <a:t>则上</a:t>
            </a:r>
            <a:r>
              <a:rPr lang="zh-CN" altLang="en-US" sz="2400" dirty="0" smtClean="0">
                <a:sym typeface="Symbol" pitchFamily="18" charset="2"/>
              </a:rPr>
              <a:t>的正则式  </a:t>
            </a:r>
            <a:r>
              <a:rPr lang="en-US" altLang="zh-CN" sz="2400" dirty="0">
                <a:sym typeface="Symbol" pitchFamily="18" charset="2"/>
              </a:rPr>
              <a:t>d</a:t>
            </a:r>
            <a:r>
              <a:rPr lang="en-US" altLang="zh-CN" sz="2400" baseline="30000" dirty="0">
                <a:sym typeface="Symbol" pitchFamily="18" charset="2"/>
              </a:rPr>
              <a:t></a:t>
            </a:r>
            <a:r>
              <a:rPr lang="en-US" altLang="zh-CN" sz="2400" dirty="0">
                <a:sym typeface="Symbol" pitchFamily="18" charset="2"/>
              </a:rPr>
              <a:t>(</a:t>
            </a:r>
            <a:r>
              <a:rPr lang="en-US" altLang="zh-CN" sz="2400" dirty="0" err="1">
                <a:sym typeface="Symbol" pitchFamily="18" charset="2"/>
              </a:rPr>
              <a:t>dd</a:t>
            </a:r>
            <a:r>
              <a:rPr lang="en-US" altLang="zh-CN" sz="2400" dirty="0">
                <a:sym typeface="Symbol" pitchFamily="18" charset="2"/>
              </a:rPr>
              <a:t> </a:t>
            </a:r>
            <a:r>
              <a:rPr lang="en-US" altLang="zh-CN" sz="2400" baseline="30000" dirty="0">
                <a:sym typeface="Symbol" pitchFamily="18" charset="2"/>
              </a:rPr>
              <a:t></a:t>
            </a:r>
            <a:r>
              <a:rPr lang="en-US" altLang="zh-CN" sz="2400" dirty="0">
                <a:sym typeface="Symbol" pitchFamily="18" charset="2"/>
              </a:rPr>
              <a:t>  )(e(+- )</a:t>
            </a:r>
            <a:r>
              <a:rPr lang="en-US" altLang="zh-CN" sz="2400" dirty="0" err="1">
                <a:sym typeface="Symbol" pitchFamily="18" charset="2"/>
              </a:rPr>
              <a:t>dd</a:t>
            </a:r>
            <a:r>
              <a:rPr lang="en-US" altLang="zh-CN" sz="2400" baseline="30000" dirty="0">
                <a:sym typeface="Symbol" pitchFamily="18" charset="2"/>
              </a:rPr>
              <a:t> </a:t>
            </a:r>
            <a:r>
              <a:rPr lang="en-US" altLang="zh-CN" sz="2400" dirty="0">
                <a:sym typeface="Symbol" pitchFamily="18" charset="2"/>
              </a:rPr>
              <a:t>)</a:t>
            </a:r>
            <a:r>
              <a:rPr lang="zh-CN" altLang="en-US" sz="2400" dirty="0">
                <a:sym typeface="Symbol" pitchFamily="18" charset="2"/>
              </a:rPr>
              <a:t>表示的是</a:t>
            </a:r>
            <a:r>
              <a:rPr lang="zh-CN" altLang="en-US" sz="2400" b="1" dirty="0">
                <a:sym typeface="Symbol" pitchFamily="18" charset="2"/>
              </a:rPr>
              <a:t>无符号数</a:t>
            </a:r>
            <a:r>
              <a:rPr lang="zh-CN" altLang="en-US" sz="2400" dirty="0">
                <a:sym typeface="Symbol" pitchFamily="18" charset="2"/>
              </a:rPr>
              <a:t>的集合。</a:t>
            </a:r>
          </a:p>
          <a:p>
            <a:pPr>
              <a:lnSpc>
                <a:spcPct val="80000"/>
              </a:lnSpc>
              <a:buFontTx/>
              <a:buNone/>
            </a:pPr>
            <a:r>
              <a:rPr lang="zh-CN" altLang="zh-CN" dirty="0">
                <a:sym typeface="Symbol" pitchFamily="18" charset="2"/>
              </a:rPr>
              <a:t> </a:t>
            </a:r>
          </a:p>
          <a:p>
            <a:pPr>
              <a:lnSpc>
                <a:spcPct val="80000"/>
              </a:lnSpc>
              <a:buFontTx/>
              <a:buNone/>
            </a:pPr>
            <a:r>
              <a:rPr lang="zh-CN" altLang="en-US" sz="2400" b="1" dirty="0">
                <a:solidFill>
                  <a:schemeClr val="tx2"/>
                </a:solidFill>
                <a:latin typeface="华文楷体" panose="02010600040101010101" pitchFamily="2" charset="-122"/>
                <a:ea typeface="华文楷体" panose="02010600040101010101" pitchFamily="2" charset="-122"/>
                <a:sym typeface="Symbol" pitchFamily="18" charset="2"/>
              </a:rPr>
              <a:t>程序设计语言的单词都能</a:t>
            </a:r>
            <a:r>
              <a:rPr lang="zh-CN" altLang="en-US" sz="2400" b="1" dirty="0" smtClean="0">
                <a:solidFill>
                  <a:schemeClr val="tx2"/>
                </a:solidFill>
                <a:latin typeface="华文楷体" panose="02010600040101010101" pitchFamily="2" charset="-122"/>
                <a:ea typeface="华文楷体" panose="02010600040101010101" pitchFamily="2" charset="-122"/>
                <a:sym typeface="Symbol" pitchFamily="18" charset="2"/>
              </a:rPr>
              <a:t>用正则式 </a:t>
            </a:r>
            <a:r>
              <a:rPr lang="zh-CN" altLang="en-US" sz="2400" b="1" dirty="0">
                <a:solidFill>
                  <a:schemeClr val="tx2"/>
                </a:solidFill>
                <a:latin typeface="华文楷体" panose="02010600040101010101" pitchFamily="2" charset="-122"/>
                <a:ea typeface="华文楷体" panose="02010600040101010101" pitchFamily="2" charset="-122"/>
                <a:sym typeface="Symbol" pitchFamily="18" charset="2"/>
              </a:rPr>
              <a:t>来定义</a:t>
            </a:r>
            <a:r>
              <a:rPr lang="en-US" altLang="zh-CN" sz="2400" b="1" dirty="0">
                <a:solidFill>
                  <a:schemeClr val="tx2"/>
                </a:solidFill>
                <a:latin typeface="华文楷体" panose="02010600040101010101" pitchFamily="2" charset="-122"/>
                <a:ea typeface="华文楷体" panose="02010600040101010101" pitchFamily="2" charset="-122"/>
                <a:sym typeface="Symbol" pitchFamily="18" charset="2"/>
              </a:rPr>
              <a:t>.</a:t>
            </a:r>
            <a:endParaRPr lang="zh-CN" altLang="zh-CN" sz="2400" b="1" dirty="0">
              <a:solidFill>
                <a:schemeClr val="tx2"/>
              </a:solidFill>
              <a:latin typeface="华文楷体" panose="02010600040101010101" pitchFamily="2" charset="-122"/>
              <a:ea typeface="华文楷体" panose="02010600040101010101" pitchFamily="2" charset="-122"/>
              <a:sym typeface="Symbol" pitchFamily="18" charset="2"/>
            </a:endParaRPr>
          </a:p>
          <a:p>
            <a:pPr>
              <a:lnSpc>
                <a:spcPct val="80000"/>
              </a:lnSpc>
              <a:buFontTx/>
              <a:buNone/>
            </a:pPr>
            <a:endParaRPr lang="en-US" altLang="zh-CN" sz="2400" dirty="0">
              <a:solidFill>
                <a:schemeClr val="tx2"/>
              </a:solidFill>
            </a:endParaRPr>
          </a:p>
        </p:txBody>
      </p:sp>
      <p:sp>
        <p:nvSpPr>
          <p:cNvPr id="5" name="灯片编号占位符 5"/>
          <p:cNvSpPr>
            <a:spLocks noGrp="1"/>
          </p:cNvSpPr>
          <p:nvPr>
            <p:ph type="sldNum" sz="quarter" idx="12"/>
          </p:nvPr>
        </p:nvSpPr>
        <p:spPr/>
        <p:txBody>
          <a:bodyPr/>
          <a:lstStyle/>
          <a:p>
            <a:fld id="{79AD65E9-A4F2-49B5-AC42-C81297B4C297}" type="slidenum">
              <a:rPr lang="en-US" altLang="zh-CN"/>
              <a:pPr/>
              <a:t>27</a:t>
            </a:fld>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620806" y="48932"/>
            <a:ext cx="7772400" cy="1143000"/>
          </a:xfrm>
        </p:spPr>
        <p:txBody>
          <a:bodyPr/>
          <a:lstStyle/>
          <a:p>
            <a:r>
              <a:rPr lang="zh-CN" altLang="en-US" dirty="0" smtClean="0"/>
              <a:t>正则式与语言</a:t>
            </a:r>
            <a:endParaRPr lang="zh-CN" altLang="en-US" dirty="0"/>
          </a:p>
        </p:txBody>
      </p:sp>
      <p:sp>
        <p:nvSpPr>
          <p:cNvPr id="216067" name="Rectangle 3"/>
          <p:cNvSpPr>
            <a:spLocks noGrp="1" noChangeArrowheads="1"/>
          </p:cNvSpPr>
          <p:nvPr>
            <p:ph idx="1"/>
          </p:nvPr>
        </p:nvSpPr>
        <p:spPr>
          <a:xfrm>
            <a:off x="506506" y="1155146"/>
            <a:ext cx="8001000" cy="1511854"/>
          </a:xfrm>
        </p:spPr>
        <p:txBody>
          <a:bodyPr>
            <a:normAutofit lnSpcReduction="10000"/>
          </a:bodyPr>
          <a:lstStyle/>
          <a:p>
            <a:pPr>
              <a:lnSpc>
                <a:spcPct val="90000"/>
              </a:lnSpc>
            </a:pPr>
            <a:r>
              <a:rPr lang="zh-CN" altLang="en-US" sz="2000" dirty="0"/>
              <a:t>若两</a:t>
            </a:r>
            <a:r>
              <a:rPr lang="zh-CN" altLang="en-US" sz="2000" dirty="0" smtClean="0"/>
              <a:t>个正则式</a:t>
            </a:r>
            <a:r>
              <a:rPr lang="en-US" altLang="zh-CN" sz="2000" dirty="0">
                <a:sym typeface="Symbol" pitchFamily="18" charset="2"/>
              </a:rPr>
              <a:t>U</a:t>
            </a:r>
            <a:r>
              <a:rPr lang="zh-CN" altLang="en-US" sz="2000" dirty="0">
                <a:sym typeface="Symbol" pitchFamily="18" charset="2"/>
              </a:rPr>
              <a:t>和</a:t>
            </a:r>
            <a:r>
              <a:rPr lang="en-US" altLang="zh-CN" sz="2000" dirty="0">
                <a:sym typeface="Symbol" pitchFamily="18" charset="2"/>
              </a:rPr>
              <a:t>V</a:t>
            </a:r>
            <a:r>
              <a:rPr lang="zh-CN" altLang="en-US" sz="2000" dirty="0"/>
              <a:t>所表示</a:t>
            </a:r>
            <a:r>
              <a:rPr lang="zh-CN" altLang="en-US" sz="2000" dirty="0" smtClean="0"/>
              <a:t>的语言相同</a:t>
            </a:r>
            <a:r>
              <a:rPr lang="en-US" altLang="zh-CN" sz="2000" dirty="0"/>
              <a:t>,</a:t>
            </a:r>
            <a:r>
              <a:rPr lang="zh-CN" altLang="en-US" sz="2000" dirty="0"/>
              <a:t>则说</a:t>
            </a:r>
            <a:r>
              <a:rPr lang="en-US" altLang="zh-CN" sz="2000" dirty="0">
                <a:sym typeface="Symbol" pitchFamily="18" charset="2"/>
              </a:rPr>
              <a:t>U</a:t>
            </a:r>
            <a:r>
              <a:rPr lang="zh-CN" altLang="en-US" sz="2000" dirty="0">
                <a:sym typeface="Symbol" pitchFamily="18" charset="2"/>
              </a:rPr>
              <a:t>和</a:t>
            </a:r>
            <a:r>
              <a:rPr lang="en-US" altLang="zh-CN" sz="2000" dirty="0">
                <a:sym typeface="Symbol" pitchFamily="18" charset="2"/>
              </a:rPr>
              <a:t>V</a:t>
            </a:r>
            <a:r>
              <a:rPr lang="zh-CN" altLang="en-US" sz="2000" dirty="0">
                <a:solidFill>
                  <a:srgbClr val="C00000"/>
                </a:solidFill>
                <a:sym typeface="Symbol" pitchFamily="18" charset="2"/>
              </a:rPr>
              <a:t>等价</a:t>
            </a:r>
            <a:r>
              <a:rPr lang="en-US" altLang="zh-CN" sz="2000" dirty="0">
                <a:sym typeface="Symbol" pitchFamily="18" charset="2"/>
              </a:rPr>
              <a:t>,</a:t>
            </a:r>
            <a:r>
              <a:rPr lang="zh-CN" altLang="en-US" sz="2000" dirty="0">
                <a:sym typeface="Symbol" pitchFamily="18" charset="2"/>
              </a:rPr>
              <a:t>写作</a:t>
            </a:r>
            <a:r>
              <a:rPr lang="en-US" altLang="zh-CN" sz="2000" dirty="0">
                <a:sym typeface="Symbol" pitchFamily="18" charset="2"/>
              </a:rPr>
              <a:t>U=V</a:t>
            </a:r>
          </a:p>
          <a:p>
            <a:pPr marL="349250" lvl="1" indent="0">
              <a:lnSpc>
                <a:spcPct val="90000"/>
              </a:lnSpc>
              <a:buNone/>
            </a:pPr>
            <a:r>
              <a:rPr lang="zh-CN" altLang="en-US" sz="1800" dirty="0">
                <a:sym typeface="Symbol" pitchFamily="18" charset="2"/>
              </a:rPr>
              <a:t>如： </a:t>
            </a:r>
            <a:r>
              <a:rPr lang="en-US" altLang="zh-CN" sz="1800" dirty="0">
                <a:sym typeface="Symbol" pitchFamily="18" charset="2"/>
              </a:rPr>
              <a:t>e</a:t>
            </a:r>
            <a:r>
              <a:rPr lang="en-US" altLang="zh-CN" sz="1800" baseline="-25000" dirty="0">
                <a:sym typeface="Symbol" pitchFamily="18" charset="2"/>
              </a:rPr>
              <a:t>1</a:t>
            </a:r>
            <a:r>
              <a:rPr lang="en-US" altLang="zh-CN" sz="1800" dirty="0">
                <a:sym typeface="Symbol" pitchFamily="18" charset="2"/>
              </a:rPr>
              <a:t>= b(</a:t>
            </a:r>
            <a:r>
              <a:rPr lang="en-US" altLang="zh-CN" sz="1800" dirty="0" err="1">
                <a:sym typeface="Symbol" pitchFamily="18" charset="2"/>
              </a:rPr>
              <a:t>ab</a:t>
            </a:r>
            <a:r>
              <a:rPr lang="en-US" altLang="zh-CN" sz="1800" dirty="0">
                <a:sym typeface="Symbol" pitchFamily="18" charset="2"/>
              </a:rPr>
              <a:t>)</a:t>
            </a:r>
            <a:r>
              <a:rPr lang="en-US" altLang="zh-CN" sz="1800" baseline="30000" dirty="0">
                <a:sym typeface="Symbol" pitchFamily="18" charset="2"/>
              </a:rPr>
              <a:t></a:t>
            </a:r>
            <a:r>
              <a:rPr lang="en-US" altLang="zh-CN" sz="1800" dirty="0">
                <a:sym typeface="Symbol" pitchFamily="18" charset="2"/>
              </a:rPr>
              <a:t> ,  e</a:t>
            </a:r>
            <a:r>
              <a:rPr lang="en-US" altLang="zh-CN" sz="1800" baseline="-25000" dirty="0">
                <a:sym typeface="Symbol" pitchFamily="18" charset="2"/>
              </a:rPr>
              <a:t>2</a:t>
            </a:r>
            <a:r>
              <a:rPr lang="en-US" altLang="zh-CN" sz="1800" dirty="0">
                <a:sym typeface="Symbol" pitchFamily="18" charset="2"/>
              </a:rPr>
              <a:t> =(</a:t>
            </a:r>
            <a:r>
              <a:rPr lang="en-US" altLang="zh-CN" sz="1800" dirty="0" err="1">
                <a:sym typeface="Symbol" pitchFamily="18" charset="2"/>
              </a:rPr>
              <a:t>ba</a:t>
            </a:r>
            <a:r>
              <a:rPr lang="en-US" altLang="zh-CN" sz="1800" dirty="0">
                <a:sym typeface="Symbol" pitchFamily="18" charset="2"/>
              </a:rPr>
              <a:t>)</a:t>
            </a:r>
            <a:r>
              <a:rPr lang="en-US" altLang="zh-CN" sz="1800" baseline="30000" dirty="0">
                <a:sym typeface="Symbol" pitchFamily="18" charset="2"/>
              </a:rPr>
              <a:t></a:t>
            </a:r>
            <a:r>
              <a:rPr lang="en-US" altLang="zh-CN" sz="1800" dirty="0">
                <a:sym typeface="Symbol" pitchFamily="18" charset="2"/>
              </a:rPr>
              <a:t>b</a:t>
            </a:r>
            <a:r>
              <a:rPr lang="en-US" altLang="zh-CN" sz="1800" baseline="30000" dirty="0">
                <a:sym typeface="Symbol" pitchFamily="18" charset="2"/>
              </a:rPr>
              <a:t>		</a:t>
            </a:r>
            <a:r>
              <a:rPr lang="en-US" altLang="zh-CN" sz="1800" dirty="0">
                <a:sym typeface="Symbol" pitchFamily="18" charset="2"/>
              </a:rPr>
              <a:t>	</a:t>
            </a:r>
            <a:endParaRPr lang="en-US" altLang="zh-CN" sz="1800" dirty="0" smtClean="0">
              <a:sym typeface="Symbol" pitchFamily="18" charset="2"/>
            </a:endParaRPr>
          </a:p>
          <a:p>
            <a:pPr marL="349250" lvl="1" indent="0">
              <a:lnSpc>
                <a:spcPct val="90000"/>
              </a:lnSpc>
              <a:buNone/>
            </a:pPr>
            <a:r>
              <a:rPr lang="en-US" altLang="zh-CN" sz="1800" dirty="0">
                <a:sym typeface="Symbol" pitchFamily="18" charset="2"/>
              </a:rPr>
              <a:t>	 e</a:t>
            </a:r>
            <a:r>
              <a:rPr lang="en-US" altLang="zh-CN" sz="1800" baseline="-25000" dirty="0">
                <a:sym typeface="Symbol" pitchFamily="18" charset="2"/>
              </a:rPr>
              <a:t>1</a:t>
            </a:r>
            <a:r>
              <a:rPr lang="en-US" altLang="zh-CN" sz="1800" dirty="0">
                <a:sym typeface="Symbol" pitchFamily="18" charset="2"/>
              </a:rPr>
              <a:t>= (</a:t>
            </a:r>
            <a:r>
              <a:rPr lang="en-US" altLang="zh-CN" sz="1800" dirty="0" err="1">
                <a:sym typeface="Symbol" pitchFamily="18" charset="2"/>
              </a:rPr>
              <a:t>ab</a:t>
            </a:r>
            <a:r>
              <a:rPr lang="en-US" altLang="zh-CN" sz="1800" dirty="0">
                <a:sym typeface="Symbol" pitchFamily="18" charset="2"/>
              </a:rPr>
              <a:t>)</a:t>
            </a:r>
            <a:r>
              <a:rPr lang="en-US" altLang="zh-CN" sz="1800" baseline="30000" dirty="0">
                <a:sym typeface="Symbol" pitchFamily="18" charset="2"/>
              </a:rPr>
              <a:t>   ,  </a:t>
            </a:r>
            <a:r>
              <a:rPr lang="en-US" altLang="zh-CN" sz="1800" dirty="0">
                <a:sym typeface="Symbol" pitchFamily="18" charset="2"/>
              </a:rPr>
              <a:t>e</a:t>
            </a:r>
            <a:r>
              <a:rPr lang="en-US" altLang="zh-CN" sz="1800" baseline="-25000" dirty="0">
                <a:sym typeface="Symbol" pitchFamily="18" charset="2"/>
              </a:rPr>
              <a:t>2</a:t>
            </a:r>
            <a:r>
              <a:rPr lang="en-US" altLang="zh-CN" sz="1800" baseline="30000" dirty="0">
                <a:sym typeface="Symbol" pitchFamily="18" charset="2"/>
              </a:rPr>
              <a:t> </a:t>
            </a:r>
            <a:r>
              <a:rPr lang="en-US" altLang="zh-CN" sz="1800" dirty="0">
                <a:sym typeface="Symbol" pitchFamily="18" charset="2"/>
              </a:rPr>
              <a:t>=(a</a:t>
            </a:r>
            <a:r>
              <a:rPr lang="en-US" altLang="zh-CN" sz="1800" baseline="30000" dirty="0">
                <a:sym typeface="Symbol" pitchFamily="18" charset="2"/>
              </a:rPr>
              <a:t></a:t>
            </a:r>
            <a:r>
              <a:rPr lang="en-US" altLang="zh-CN" sz="1800" dirty="0">
                <a:sym typeface="Symbol" pitchFamily="18" charset="2"/>
              </a:rPr>
              <a:t>b</a:t>
            </a:r>
            <a:r>
              <a:rPr lang="en-US" altLang="zh-CN" sz="1800" baseline="30000" dirty="0">
                <a:sym typeface="Symbol" pitchFamily="18" charset="2"/>
              </a:rPr>
              <a:t></a:t>
            </a:r>
            <a:r>
              <a:rPr lang="en-US" altLang="zh-CN" sz="1800" dirty="0">
                <a:sym typeface="Symbol" pitchFamily="18" charset="2"/>
              </a:rPr>
              <a:t>)</a:t>
            </a:r>
            <a:r>
              <a:rPr lang="en-US" altLang="zh-CN" sz="1800" baseline="30000" dirty="0" smtClean="0">
                <a:sym typeface="Symbol" pitchFamily="18" charset="2"/>
              </a:rPr>
              <a:t></a:t>
            </a:r>
          </a:p>
          <a:p>
            <a:pPr>
              <a:lnSpc>
                <a:spcPct val="90000"/>
              </a:lnSpc>
            </a:pPr>
            <a:r>
              <a:rPr lang="zh-CN" altLang="en-US" sz="2200" dirty="0" smtClean="0">
                <a:sym typeface="Symbol" pitchFamily="18" charset="2"/>
              </a:rPr>
              <a:t>正则式的代数定律</a:t>
            </a:r>
            <a:r>
              <a:rPr lang="zh-CN" altLang="zh-CN" sz="2200" dirty="0" smtClean="0">
                <a:sym typeface="Symbol" pitchFamily="18" charset="2"/>
              </a:rPr>
              <a:t>	</a:t>
            </a:r>
            <a:endParaRPr lang="zh-CN" altLang="en-US" sz="2200" dirty="0"/>
          </a:p>
        </p:txBody>
      </p:sp>
      <p:sp>
        <p:nvSpPr>
          <p:cNvPr id="5" name="灯片编号占位符 5"/>
          <p:cNvSpPr>
            <a:spLocks noGrp="1"/>
          </p:cNvSpPr>
          <p:nvPr>
            <p:ph type="sldNum" sz="quarter" idx="12"/>
          </p:nvPr>
        </p:nvSpPr>
        <p:spPr/>
        <p:txBody>
          <a:bodyPr/>
          <a:lstStyle/>
          <a:p>
            <a:fld id="{375FE661-BB7E-4798-99CE-A362B5BEA57C}" type="slidenum">
              <a:rPr lang="en-US" altLang="zh-CN"/>
              <a:pPr/>
              <a:t>28</a:t>
            </a:fld>
            <a:endParaRPr lang="en-US" altLang="zh-CN"/>
          </a:p>
        </p:txBody>
      </p:sp>
      <p:graphicFrame>
        <p:nvGraphicFramePr>
          <p:cNvPr id="6" name="Group 18"/>
          <p:cNvGraphicFramePr>
            <a:graphicFrameLocks noGrp="1"/>
          </p:cNvGraphicFramePr>
          <p:nvPr>
            <p:extLst>
              <p:ext uri="{D42A27DB-BD31-4B8C-83A1-F6EECF244321}">
                <p14:modId xmlns:p14="http://schemas.microsoft.com/office/powerpoint/2010/main" val="2812158268"/>
              </p:ext>
            </p:extLst>
          </p:nvPr>
        </p:nvGraphicFramePr>
        <p:xfrm>
          <a:off x="1112931" y="2811527"/>
          <a:ext cx="6788150" cy="3633565"/>
        </p:xfrm>
        <a:graphic>
          <a:graphicData uri="http://schemas.openxmlformats.org/drawingml/2006/table">
            <a:tbl>
              <a:tblPr/>
              <a:tblGrid>
                <a:gridCol w="3680577">
                  <a:extLst>
                    <a:ext uri="{9D8B030D-6E8A-4147-A177-3AD203B41FA5}">
                      <a16:colId xmlns:a16="http://schemas.microsoft.com/office/drawing/2014/main" val="20000"/>
                    </a:ext>
                  </a:extLst>
                </a:gridCol>
                <a:gridCol w="3107573">
                  <a:extLst>
                    <a:ext uri="{9D8B030D-6E8A-4147-A177-3AD203B41FA5}">
                      <a16:colId xmlns:a16="http://schemas.microsoft.com/office/drawing/2014/main" val="20001"/>
                    </a:ext>
                  </a:extLst>
                </a:gridCol>
              </a:tblGrid>
              <a:tr h="44580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1" i="0" u="none" strike="noStrike" cap="none" normalizeH="0" baseline="0" dirty="0" smtClean="0">
                          <a:ln>
                            <a:noFill/>
                          </a:ln>
                          <a:solidFill>
                            <a:schemeClr val="tx1"/>
                          </a:solidFill>
                          <a:effectLst/>
                          <a:latin typeface="Times New Roman" pitchFamily="18" charset="0"/>
                          <a:ea typeface="楷体" pitchFamily="49" charset="-122"/>
                          <a:cs typeface="Times New Roman" pitchFamily="18" charset="0"/>
                        </a:rPr>
                        <a:t>定律</a:t>
                      </a:r>
                    </a:p>
                  </a:txBody>
                  <a:tcPr marL="100255" marR="100255" marT="37589" marB="375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1" i="0" u="none" strike="noStrike" cap="none" normalizeH="0" baseline="0" dirty="0" smtClean="0">
                          <a:ln>
                            <a:noFill/>
                          </a:ln>
                          <a:solidFill>
                            <a:schemeClr val="tx1"/>
                          </a:solidFill>
                          <a:effectLst/>
                          <a:latin typeface="Times New Roman" pitchFamily="18" charset="0"/>
                          <a:ea typeface="楷体" pitchFamily="49" charset="-122"/>
                          <a:cs typeface="Times New Roman" pitchFamily="18" charset="0"/>
                        </a:rPr>
                        <a:t>描述</a:t>
                      </a:r>
                    </a:p>
                  </a:txBody>
                  <a:tcPr marL="100255" marR="100255" marT="37589" marB="375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385777">
                <a:tc>
                  <a:txBody>
                    <a:bodyPr/>
                    <a:lstStyle/>
                    <a:p>
                      <a:pPr algn="ctr"/>
                      <a:r>
                        <a:rPr lang="en-US" altLang="zh-CN" sz="1800" b="1" i="1" spc="-300" dirty="0" smtClean="0">
                          <a:solidFill>
                            <a:schemeClr val="tx1"/>
                          </a:solidFill>
                          <a:latin typeface="Times New Roman" pitchFamily="18" charset="0"/>
                          <a:ea typeface="楷体" pitchFamily="49" charset="-122"/>
                          <a:cs typeface="Times New Roman" pitchFamily="18" charset="0"/>
                        </a:rPr>
                        <a:t> r</a:t>
                      </a:r>
                      <a:r>
                        <a:rPr kumimoji="0" lang="zh-CN" altLang="en-US" sz="1800" b="1" i="0" u="none" strike="noStrike" kern="0" cap="none" spc="-300" normalizeH="0" baseline="0" noProof="0" dirty="0" smtClean="0">
                          <a:ln>
                            <a:noFill/>
                          </a:ln>
                          <a:solidFill>
                            <a:schemeClr val="tx1"/>
                          </a:solidFill>
                          <a:effectLst/>
                          <a:uLnTx/>
                          <a:uFillTx/>
                          <a:latin typeface="Times New Roman" pitchFamily="18" charset="0"/>
                          <a:ea typeface="楷体" pitchFamily="49" charset="-122"/>
                          <a:cs typeface="Times New Roman" pitchFamily="18" charset="0"/>
                        </a:rPr>
                        <a:t>｜</a:t>
                      </a:r>
                      <a:r>
                        <a:rPr lang="en-US" altLang="zh-CN" sz="1800" b="1" i="1" spc="-300" dirty="0" smtClean="0">
                          <a:solidFill>
                            <a:schemeClr val="tx1"/>
                          </a:solidFill>
                          <a:latin typeface="Times New Roman" pitchFamily="18" charset="0"/>
                          <a:ea typeface="楷体" pitchFamily="49" charset="-122"/>
                          <a:cs typeface="Times New Roman" pitchFamily="18" charset="0"/>
                        </a:rPr>
                        <a:t>s</a:t>
                      </a:r>
                      <a:r>
                        <a:rPr lang="en-US" altLang="zh-CN" sz="1800" b="1" i="1" dirty="0" smtClean="0">
                          <a:solidFill>
                            <a:schemeClr val="tx1"/>
                          </a:solidFill>
                          <a:latin typeface="Times New Roman" pitchFamily="18" charset="0"/>
                          <a:ea typeface="楷体" pitchFamily="49" charset="-122"/>
                          <a:cs typeface="Times New Roman" pitchFamily="18" charset="0"/>
                        </a:rPr>
                        <a:t>  </a:t>
                      </a:r>
                      <a:r>
                        <a:rPr lang="en-US" altLang="zh-CN" sz="1800" b="1" dirty="0" smtClean="0">
                          <a:solidFill>
                            <a:schemeClr val="tx1"/>
                          </a:solidFill>
                          <a:latin typeface="Times New Roman" pitchFamily="18" charset="0"/>
                          <a:ea typeface="楷体" pitchFamily="49" charset="-122"/>
                          <a:cs typeface="Times New Roman" pitchFamily="18" charset="0"/>
                        </a:rPr>
                        <a:t>= </a:t>
                      </a:r>
                      <a:r>
                        <a:rPr lang="en-US" altLang="zh-CN" sz="1800" b="1" i="1" spc="-300" dirty="0" smtClean="0">
                          <a:solidFill>
                            <a:schemeClr val="tx1"/>
                          </a:solidFill>
                          <a:latin typeface="Times New Roman" pitchFamily="18" charset="0"/>
                          <a:ea typeface="楷体" pitchFamily="49" charset="-122"/>
                          <a:cs typeface="Times New Roman" pitchFamily="18" charset="0"/>
                        </a:rPr>
                        <a:t>s</a:t>
                      </a:r>
                      <a:r>
                        <a:rPr kumimoji="0" lang="zh-CN" altLang="en-US" sz="1800" b="1" i="0" u="none" strike="noStrike" kern="0" cap="none" spc="-300" normalizeH="0" baseline="0" noProof="0" dirty="0" smtClean="0">
                          <a:ln>
                            <a:noFill/>
                          </a:ln>
                          <a:solidFill>
                            <a:schemeClr val="tx1"/>
                          </a:solidFill>
                          <a:effectLst/>
                          <a:uLnTx/>
                          <a:uFillTx/>
                          <a:latin typeface="Times New Roman" pitchFamily="18" charset="0"/>
                          <a:ea typeface="楷体" pitchFamily="49" charset="-122"/>
                          <a:cs typeface="Times New Roman" pitchFamily="18" charset="0"/>
                        </a:rPr>
                        <a:t>｜</a:t>
                      </a:r>
                      <a:r>
                        <a:rPr lang="en-US" altLang="zh-CN" sz="1800" b="1" i="1" spc="-300" dirty="0" smtClean="0">
                          <a:solidFill>
                            <a:schemeClr val="tx1"/>
                          </a:solidFill>
                          <a:latin typeface="Times New Roman" pitchFamily="18" charset="0"/>
                          <a:ea typeface="楷体" pitchFamily="49" charset="-122"/>
                          <a:cs typeface="Times New Roman" pitchFamily="18" charset="0"/>
                        </a:rPr>
                        <a:t>r</a:t>
                      </a:r>
                      <a:endParaRPr lang="zh-CN" altLang="en-US" sz="1800" b="1" i="1" spc="-300" dirty="0">
                        <a:solidFill>
                          <a:schemeClr val="tx1"/>
                        </a:solidFill>
                        <a:latin typeface="Times New Roman" pitchFamily="18" charset="0"/>
                        <a:ea typeface="楷体" pitchFamily="49" charset="-122"/>
                        <a:cs typeface="Times New Roman" pitchFamily="18" charset="0"/>
                      </a:endParaRPr>
                    </a:p>
                  </a:txBody>
                  <a:tcPr marL="91451" marR="91451" marT="34279" marB="3427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CC"/>
                        </a:buClr>
                        <a:buSzPct val="60000"/>
                        <a:buFont typeface="Wingdings" pitchFamily="2" charset="2"/>
                        <a:buNone/>
                        <a:tabLst/>
                        <a:defRPr/>
                      </a:pPr>
                      <a:r>
                        <a:rPr kumimoji="0" lang="zh-CN" altLang="en-US" sz="1800" b="1" i="0" u="none" strike="noStrike" kern="0" cap="none" spc="-300" normalizeH="0" baseline="0" noProof="0" dirty="0" smtClean="0">
                          <a:ln>
                            <a:noFill/>
                          </a:ln>
                          <a:solidFill>
                            <a:schemeClr val="tx1"/>
                          </a:solidFill>
                          <a:effectLst/>
                          <a:uLnTx/>
                          <a:uFillTx/>
                          <a:latin typeface="Times New Roman" pitchFamily="18" charset="0"/>
                          <a:ea typeface="楷体" pitchFamily="49" charset="-122"/>
                          <a:cs typeface="Times New Roman" pitchFamily="18" charset="0"/>
                        </a:rPr>
                        <a:t>｜是</a:t>
                      </a:r>
                      <a:r>
                        <a:rPr kumimoji="0" lang="zh-CN" altLang="en-US" sz="1800" b="1" i="0" u="none" strike="noStrike" kern="0" cap="none" spc="0" normalizeH="0" baseline="0" noProof="0" dirty="0" smtClean="0">
                          <a:ln>
                            <a:noFill/>
                          </a:ln>
                          <a:solidFill>
                            <a:schemeClr val="tx1"/>
                          </a:solidFill>
                          <a:effectLst/>
                          <a:uLnTx/>
                          <a:uFillTx/>
                          <a:latin typeface="Times New Roman" pitchFamily="18" charset="0"/>
                          <a:ea typeface="楷体" pitchFamily="49" charset="-122"/>
                          <a:cs typeface="Times New Roman" pitchFamily="18" charset="0"/>
                        </a:rPr>
                        <a:t>可以交换的</a:t>
                      </a:r>
                    </a:p>
                  </a:txBody>
                  <a:tcPr marL="91451" marR="91451" marT="34279" marB="3427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57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i="1" spc="-300" dirty="0" smtClean="0">
                          <a:solidFill>
                            <a:schemeClr val="tx1"/>
                          </a:solidFill>
                          <a:latin typeface="Times New Roman" pitchFamily="18" charset="0"/>
                          <a:ea typeface="楷体" pitchFamily="49" charset="-122"/>
                          <a:cs typeface="Times New Roman" pitchFamily="18" charset="0"/>
                        </a:rPr>
                        <a:t> r</a:t>
                      </a:r>
                      <a:r>
                        <a:rPr kumimoji="0" lang="zh-CN" altLang="en-US" sz="1800" b="1" i="0" u="none" strike="noStrike" kern="1900" cap="none" spc="-1500" normalizeH="0" baseline="0" noProof="0" dirty="0" smtClean="0">
                          <a:ln>
                            <a:noFill/>
                          </a:ln>
                          <a:solidFill>
                            <a:schemeClr val="tx1"/>
                          </a:solidFill>
                          <a:effectLst/>
                          <a:uLnTx/>
                          <a:uFillTx/>
                          <a:latin typeface="Times New Roman" pitchFamily="18" charset="0"/>
                          <a:ea typeface="楷体" pitchFamily="49" charset="-122"/>
                          <a:cs typeface="Times New Roman" pitchFamily="18" charset="0"/>
                        </a:rPr>
                        <a:t>｜</a:t>
                      </a:r>
                      <a:r>
                        <a:rPr lang="zh-CN" altLang="en-US" sz="1800" b="1" i="0" kern="1900" spc="-1500" dirty="0" smtClean="0">
                          <a:solidFill>
                            <a:schemeClr val="tx1"/>
                          </a:solidFill>
                          <a:latin typeface="+mn-ea"/>
                          <a:ea typeface="+mn-ea"/>
                          <a:cs typeface="Times New Roman" pitchFamily="18" charset="0"/>
                        </a:rPr>
                        <a:t>（   </a:t>
                      </a:r>
                      <a:r>
                        <a:rPr lang="zh-CN" altLang="en-US" sz="1800" b="1" i="0" spc="-1500" dirty="0" smtClean="0">
                          <a:solidFill>
                            <a:schemeClr val="tx1"/>
                          </a:solidFill>
                          <a:latin typeface="+mn-ea"/>
                          <a:ea typeface="+mn-ea"/>
                          <a:cs typeface="Times New Roman" pitchFamily="18" charset="0"/>
                        </a:rPr>
                        <a:t>      </a:t>
                      </a:r>
                      <a:r>
                        <a:rPr lang="zh-CN" altLang="en-US" sz="1800" b="1" i="0" spc="-300" dirty="0" smtClean="0">
                          <a:solidFill>
                            <a:schemeClr val="tx1"/>
                          </a:solidFill>
                          <a:latin typeface="+mn-ea"/>
                          <a:ea typeface="+mn-ea"/>
                          <a:cs typeface="Times New Roman" pitchFamily="18" charset="0"/>
                        </a:rPr>
                        <a:t>         </a:t>
                      </a:r>
                      <a:r>
                        <a:rPr lang="en-US" altLang="zh-CN" sz="1800" b="1" i="1" spc="-300" dirty="0" smtClean="0">
                          <a:solidFill>
                            <a:schemeClr val="tx1"/>
                          </a:solidFill>
                          <a:latin typeface="Times New Roman" pitchFamily="18" charset="0"/>
                          <a:ea typeface="楷体" pitchFamily="49" charset="-122"/>
                          <a:cs typeface="Times New Roman" pitchFamily="18" charset="0"/>
                        </a:rPr>
                        <a:t>s</a:t>
                      </a:r>
                      <a:r>
                        <a:rPr kumimoji="0" lang="zh-CN" altLang="en-US" sz="1800" b="1" i="0" u="none" strike="noStrike" kern="0" cap="none" spc="-300" normalizeH="0" baseline="0" noProof="0" dirty="0" smtClean="0">
                          <a:ln>
                            <a:noFill/>
                          </a:ln>
                          <a:solidFill>
                            <a:schemeClr val="tx1"/>
                          </a:solidFill>
                          <a:effectLst/>
                          <a:uLnTx/>
                          <a:uFillTx/>
                          <a:latin typeface="Times New Roman" pitchFamily="18" charset="0"/>
                          <a:ea typeface="楷体" pitchFamily="49" charset="-122"/>
                          <a:cs typeface="Times New Roman" pitchFamily="18" charset="0"/>
                        </a:rPr>
                        <a:t>｜</a:t>
                      </a:r>
                      <a:r>
                        <a:rPr lang="en-US" altLang="zh-CN" sz="1800" b="1" i="1" spc="-300" dirty="0" smtClean="0">
                          <a:solidFill>
                            <a:schemeClr val="tx1"/>
                          </a:solidFill>
                          <a:latin typeface="Times New Roman" pitchFamily="18" charset="0"/>
                          <a:ea typeface="楷体" pitchFamily="49" charset="-122"/>
                          <a:cs typeface="Times New Roman" pitchFamily="18" charset="0"/>
                        </a:rPr>
                        <a:t>t   </a:t>
                      </a:r>
                      <a:r>
                        <a:rPr lang="en-US" altLang="zh-CN" sz="1800" b="1" i="1" spc="-300" baseline="0" dirty="0" smtClean="0">
                          <a:solidFill>
                            <a:schemeClr val="tx1"/>
                          </a:solidFill>
                          <a:latin typeface="Times New Roman" pitchFamily="18" charset="0"/>
                          <a:ea typeface="楷体" pitchFamily="49" charset="-122"/>
                          <a:cs typeface="Times New Roman" pitchFamily="18" charset="0"/>
                        </a:rPr>
                        <a:t> </a:t>
                      </a:r>
                      <a:r>
                        <a:rPr lang="zh-CN" altLang="en-US" sz="1800" b="1" i="0" spc="-300" dirty="0" smtClean="0">
                          <a:solidFill>
                            <a:schemeClr val="tx1"/>
                          </a:solidFill>
                          <a:latin typeface="+mn-ea"/>
                          <a:ea typeface="+mn-ea"/>
                          <a:cs typeface="Times New Roman" pitchFamily="18" charset="0"/>
                        </a:rPr>
                        <a:t>）</a:t>
                      </a:r>
                      <a:r>
                        <a:rPr lang="en-US" altLang="zh-CN" sz="1800" b="1" dirty="0" smtClean="0">
                          <a:solidFill>
                            <a:schemeClr val="tx1"/>
                          </a:solidFill>
                          <a:latin typeface="Times New Roman" pitchFamily="18" charset="0"/>
                          <a:ea typeface="楷体" pitchFamily="49" charset="-122"/>
                          <a:cs typeface="Times New Roman" pitchFamily="18" charset="0"/>
                        </a:rPr>
                        <a:t>=</a:t>
                      </a:r>
                      <a:r>
                        <a:rPr lang="zh-CN" altLang="en-US" sz="1800" b="1" i="0" spc="-300" dirty="0" smtClean="0">
                          <a:solidFill>
                            <a:schemeClr val="tx1"/>
                          </a:solidFill>
                          <a:latin typeface="+mn-ea"/>
                          <a:ea typeface="+mn-ea"/>
                          <a:cs typeface="Times New Roman" pitchFamily="18" charset="0"/>
                        </a:rPr>
                        <a:t>（  </a:t>
                      </a:r>
                      <a:r>
                        <a:rPr lang="en-US" altLang="zh-CN" sz="1800" b="1" i="1" spc="-300" dirty="0" smtClean="0">
                          <a:solidFill>
                            <a:schemeClr val="tx1"/>
                          </a:solidFill>
                          <a:latin typeface="Times New Roman" pitchFamily="18" charset="0"/>
                          <a:ea typeface="楷体" pitchFamily="49" charset="-122"/>
                          <a:cs typeface="Times New Roman" pitchFamily="18" charset="0"/>
                        </a:rPr>
                        <a:t>r</a:t>
                      </a:r>
                      <a:r>
                        <a:rPr kumimoji="0" lang="zh-CN" altLang="en-US" sz="1800" b="1" i="0" u="none" strike="noStrike" kern="1900" cap="none" spc="-1500" normalizeH="0" baseline="0" noProof="0" dirty="0" smtClean="0">
                          <a:ln>
                            <a:noFill/>
                          </a:ln>
                          <a:solidFill>
                            <a:schemeClr val="tx1"/>
                          </a:solidFill>
                          <a:effectLst/>
                          <a:uLnTx/>
                          <a:uFillTx/>
                          <a:latin typeface="Times New Roman" pitchFamily="18" charset="0"/>
                          <a:ea typeface="楷体" pitchFamily="49" charset="-122"/>
                          <a:cs typeface="Times New Roman" pitchFamily="18" charset="0"/>
                        </a:rPr>
                        <a:t>｜</a:t>
                      </a:r>
                      <a:r>
                        <a:rPr lang="zh-CN" altLang="en-US" sz="1800" b="1" i="0" spc="-300" baseline="0" dirty="0" smtClean="0">
                          <a:solidFill>
                            <a:schemeClr val="tx1"/>
                          </a:solidFill>
                          <a:latin typeface="+mn-ea"/>
                          <a:ea typeface="+mn-ea"/>
                          <a:cs typeface="Times New Roman" pitchFamily="18" charset="0"/>
                        </a:rPr>
                        <a:t>      </a:t>
                      </a:r>
                      <a:r>
                        <a:rPr lang="en-US" altLang="zh-CN" sz="1800" b="1" i="1" spc="-300" dirty="0" smtClean="0">
                          <a:solidFill>
                            <a:schemeClr val="tx1"/>
                          </a:solidFill>
                          <a:latin typeface="Times New Roman" pitchFamily="18" charset="0"/>
                          <a:ea typeface="楷体" pitchFamily="49" charset="-122"/>
                          <a:cs typeface="Times New Roman" pitchFamily="18" charset="0"/>
                        </a:rPr>
                        <a:t>s  </a:t>
                      </a:r>
                      <a:r>
                        <a:rPr lang="zh-CN" altLang="en-US" sz="1800" b="1" i="0" spc="-1500" dirty="0" smtClean="0">
                          <a:solidFill>
                            <a:schemeClr val="tx1"/>
                          </a:solidFill>
                          <a:latin typeface="+mn-ea"/>
                          <a:ea typeface="+mn-ea"/>
                          <a:cs typeface="Times New Roman" pitchFamily="18" charset="0"/>
                        </a:rPr>
                        <a:t>）   </a:t>
                      </a:r>
                      <a:r>
                        <a:rPr kumimoji="0" lang="zh-CN" altLang="en-US" sz="1800" b="1" i="0" u="none" strike="noStrike" kern="0" cap="none" spc="-1500" normalizeH="0" baseline="0" noProof="0" dirty="0" smtClean="0">
                          <a:ln>
                            <a:noFill/>
                          </a:ln>
                          <a:solidFill>
                            <a:schemeClr val="tx1"/>
                          </a:solidFill>
                          <a:effectLst/>
                          <a:uLnTx/>
                          <a:uFillTx/>
                          <a:latin typeface="Times New Roman" pitchFamily="18" charset="0"/>
                          <a:ea typeface="楷体" pitchFamily="49" charset="-122"/>
                          <a:cs typeface="Times New Roman" pitchFamily="18" charset="0"/>
                        </a:rPr>
                        <a:t>     ｜</a:t>
                      </a:r>
                      <a:r>
                        <a:rPr kumimoji="0" lang="zh-CN" altLang="en-US" sz="1800" b="1" i="0" u="none" strike="noStrike" kern="0" cap="none" spc="-300" normalizeH="0" baseline="0" noProof="0" dirty="0" smtClean="0">
                          <a:ln>
                            <a:noFill/>
                          </a:ln>
                          <a:solidFill>
                            <a:schemeClr val="tx1"/>
                          </a:solidFill>
                          <a:effectLst/>
                          <a:uLnTx/>
                          <a:uFillTx/>
                          <a:latin typeface="Times New Roman" pitchFamily="18" charset="0"/>
                          <a:ea typeface="楷体" pitchFamily="49" charset="-122"/>
                          <a:cs typeface="Times New Roman" pitchFamily="18" charset="0"/>
                        </a:rPr>
                        <a:t>        </a:t>
                      </a:r>
                      <a:r>
                        <a:rPr lang="en-US" altLang="zh-CN" sz="1800" b="1" i="1" spc="-300" dirty="0" smtClean="0">
                          <a:solidFill>
                            <a:schemeClr val="tx1"/>
                          </a:solidFill>
                          <a:latin typeface="Times New Roman" pitchFamily="18" charset="0"/>
                          <a:ea typeface="楷体" pitchFamily="49" charset="-122"/>
                          <a:cs typeface="Times New Roman" pitchFamily="18" charset="0"/>
                        </a:rPr>
                        <a:t>t   </a:t>
                      </a:r>
                      <a:endParaRPr lang="zh-CN" altLang="en-US" sz="1800" b="1" i="1" spc="-300" dirty="0" smtClean="0">
                        <a:solidFill>
                          <a:schemeClr val="tx1"/>
                        </a:solidFill>
                        <a:latin typeface="Times New Roman" pitchFamily="18" charset="0"/>
                        <a:ea typeface="楷体" pitchFamily="49" charset="-122"/>
                        <a:cs typeface="Times New Roman" pitchFamily="18" charset="0"/>
                      </a:endParaRPr>
                    </a:p>
                  </a:txBody>
                  <a:tcPr marL="91451" marR="91451" marT="34279" marB="3427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300" normalizeH="0" baseline="0" noProof="0" dirty="0" smtClean="0">
                          <a:ln>
                            <a:noFill/>
                          </a:ln>
                          <a:solidFill>
                            <a:schemeClr val="tx1"/>
                          </a:solidFill>
                          <a:effectLst/>
                          <a:uLnTx/>
                          <a:uFillTx/>
                          <a:latin typeface="Times New Roman" pitchFamily="18" charset="0"/>
                          <a:ea typeface="楷体" pitchFamily="49" charset="-122"/>
                          <a:cs typeface="Times New Roman" pitchFamily="18" charset="0"/>
                        </a:rPr>
                        <a:t>｜是</a:t>
                      </a:r>
                      <a:r>
                        <a:rPr kumimoji="0" lang="zh-CN" altLang="en-US" sz="1800" b="1" i="0" u="none" strike="noStrike" kern="0" cap="none" spc="0" normalizeH="0" baseline="0" noProof="0" dirty="0" smtClean="0">
                          <a:ln>
                            <a:noFill/>
                          </a:ln>
                          <a:solidFill>
                            <a:schemeClr val="tx1"/>
                          </a:solidFill>
                          <a:effectLst/>
                          <a:uLnTx/>
                          <a:uFillTx/>
                          <a:latin typeface="Times New Roman" pitchFamily="18" charset="0"/>
                          <a:ea typeface="楷体" pitchFamily="49" charset="-122"/>
                          <a:cs typeface="Times New Roman" pitchFamily="18" charset="0"/>
                        </a:rPr>
                        <a:t>可结合的</a:t>
                      </a:r>
                    </a:p>
                  </a:txBody>
                  <a:tcPr marL="91451" marR="91451" marT="34279" marB="3427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57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i="1" spc="-300" dirty="0" smtClean="0">
                          <a:solidFill>
                            <a:schemeClr val="tx1"/>
                          </a:solidFill>
                          <a:latin typeface="Times New Roman" pitchFamily="18" charset="0"/>
                          <a:ea typeface="楷体" pitchFamily="49" charset="-122"/>
                          <a:cs typeface="Times New Roman" pitchFamily="18" charset="0"/>
                        </a:rPr>
                        <a:t>  r</a:t>
                      </a:r>
                      <a:r>
                        <a:rPr lang="zh-CN" altLang="en-US" sz="1800" b="1" i="0" spc="-300" dirty="0" smtClean="0">
                          <a:solidFill>
                            <a:schemeClr val="tx1"/>
                          </a:solidFill>
                          <a:latin typeface="+mn-ea"/>
                          <a:ea typeface="+mn-ea"/>
                          <a:cs typeface="Times New Roman" pitchFamily="18" charset="0"/>
                        </a:rPr>
                        <a:t>（ </a:t>
                      </a:r>
                      <a:r>
                        <a:rPr lang="en-US" altLang="zh-CN" sz="1800" b="1" i="0" spc="-300" baseline="0" dirty="0" smtClean="0">
                          <a:solidFill>
                            <a:schemeClr val="tx1"/>
                          </a:solidFill>
                          <a:latin typeface="+mn-ea"/>
                          <a:ea typeface="+mn-ea"/>
                          <a:cs typeface="Times New Roman" pitchFamily="18" charset="0"/>
                        </a:rPr>
                        <a:t> </a:t>
                      </a:r>
                      <a:r>
                        <a:rPr lang="en-US" altLang="zh-CN" sz="1800" b="1" i="1" spc="-300" baseline="0" dirty="0" smtClean="0">
                          <a:solidFill>
                            <a:schemeClr val="tx1"/>
                          </a:solidFill>
                          <a:latin typeface="Times New Roman" pitchFamily="18" charset="0"/>
                          <a:ea typeface="+mn-ea"/>
                          <a:cs typeface="Times New Roman" pitchFamily="18" charset="0"/>
                        </a:rPr>
                        <a:t>s    t</a:t>
                      </a:r>
                      <a:r>
                        <a:rPr lang="en-US" altLang="zh-CN" sz="1800" b="1" i="1" spc="-300" dirty="0" smtClean="0">
                          <a:solidFill>
                            <a:schemeClr val="tx1"/>
                          </a:solidFill>
                          <a:latin typeface="Times New Roman" pitchFamily="18" charset="0"/>
                          <a:ea typeface="楷体" pitchFamily="49" charset="-122"/>
                          <a:cs typeface="Times New Roman" pitchFamily="18" charset="0"/>
                        </a:rPr>
                        <a:t>   </a:t>
                      </a:r>
                      <a:r>
                        <a:rPr lang="zh-CN" altLang="en-US" sz="1800" b="1" i="0" spc="-300" dirty="0" smtClean="0">
                          <a:solidFill>
                            <a:schemeClr val="tx1"/>
                          </a:solidFill>
                          <a:latin typeface="+mn-ea"/>
                          <a:ea typeface="+mn-ea"/>
                          <a:cs typeface="Times New Roman" pitchFamily="18" charset="0"/>
                        </a:rPr>
                        <a:t>）</a:t>
                      </a:r>
                      <a:r>
                        <a:rPr lang="en-US" altLang="zh-CN" sz="1800" b="1" dirty="0" smtClean="0">
                          <a:solidFill>
                            <a:schemeClr val="tx1"/>
                          </a:solidFill>
                          <a:latin typeface="Times New Roman" pitchFamily="18" charset="0"/>
                          <a:ea typeface="楷体" pitchFamily="49" charset="-122"/>
                          <a:cs typeface="Times New Roman" pitchFamily="18" charset="0"/>
                        </a:rPr>
                        <a:t>=</a:t>
                      </a:r>
                      <a:r>
                        <a:rPr lang="zh-CN" altLang="en-US" sz="1800" b="1" i="0" spc="-300" dirty="0" smtClean="0">
                          <a:solidFill>
                            <a:schemeClr val="tx1"/>
                          </a:solidFill>
                          <a:latin typeface="+mn-ea"/>
                          <a:ea typeface="+mn-ea"/>
                          <a:cs typeface="Times New Roman" pitchFamily="18" charset="0"/>
                        </a:rPr>
                        <a:t>（  </a:t>
                      </a:r>
                      <a:r>
                        <a:rPr lang="en-US" altLang="zh-CN" sz="1800" b="1" i="1" spc="-300" baseline="0" dirty="0" smtClean="0">
                          <a:solidFill>
                            <a:schemeClr val="tx1"/>
                          </a:solidFill>
                          <a:latin typeface="Times New Roman" pitchFamily="18" charset="0"/>
                          <a:ea typeface="+mn-ea"/>
                          <a:cs typeface="Times New Roman" pitchFamily="18" charset="0"/>
                        </a:rPr>
                        <a:t> r    s  </a:t>
                      </a:r>
                      <a:r>
                        <a:rPr lang="zh-CN" altLang="en-US" sz="1800" b="1" i="0" spc="-600" dirty="0" smtClean="0">
                          <a:solidFill>
                            <a:schemeClr val="tx1"/>
                          </a:solidFill>
                          <a:latin typeface="+mn-ea"/>
                          <a:ea typeface="+mn-ea"/>
                          <a:cs typeface="Times New Roman" pitchFamily="18" charset="0"/>
                        </a:rPr>
                        <a:t>）</a:t>
                      </a:r>
                      <a:r>
                        <a:rPr lang="en-US" altLang="zh-CN" sz="1800" b="1" i="1" spc="-600" baseline="0" dirty="0" smtClean="0">
                          <a:solidFill>
                            <a:schemeClr val="tx1"/>
                          </a:solidFill>
                          <a:latin typeface="Times New Roman" pitchFamily="18" charset="0"/>
                          <a:ea typeface="+mn-ea"/>
                          <a:cs typeface="Times New Roman" pitchFamily="18" charset="0"/>
                        </a:rPr>
                        <a:t>  t</a:t>
                      </a:r>
                      <a:endParaRPr lang="zh-CN" altLang="en-US" sz="1800" b="1" i="0" spc="-600" dirty="0" smtClean="0">
                        <a:solidFill>
                          <a:schemeClr val="tx1"/>
                        </a:solidFill>
                        <a:latin typeface="+mn-ea"/>
                        <a:ea typeface="+mn-ea"/>
                        <a:cs typeface="Times New Roman" pitchFamily="18" charset="0"/>
                      </a:endParaRPr>
                    </a:p>
                  </a:txBody>
                  <a:tcPr marL="91451" marR="91451" marT="34279" marB="3427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zh-CN" altLang="en-US" sz="1800" b="1" dirty="0" smtClean="0">
                          <a:solidFill>
                            <a:schemeClr val="tx1"/>
                          </a:solidFill>
                          <a:latin typeface="Times New Roman" pitchFamily="18" charset="0"/>
                          <a:ea typeface="楷体" pitchFamily="49" charset="-122"/>
                          <a:cs typeface="Times New Roman" pitchFamily="18" charset="0"/>
                        </a:rPr>
                        <a:t>连接是可结合的</a:t>
                      </a:r>
                      <a:endParaRPr lang="zh-CN" altLang="en-US" sz="1800" b="1" dirty="0">
                        <a:solidFill>
                          <a:schemeClr val="tx1"/>
                        </a:solidFill>
                        <a:latin typeface="Times New Roman" pitchFamily="18" charset="0"/>
                        <a:ea typeface="楷体" pitchFamily="49" charset="-122"/>
                        <a:cs typeface="Times New Roman" pitchFamily="18" charset="0"/>
                      </a:endParaRPr>
                    </a:p>
                  </a:txBody>
                  <a:tcPr marL="91451" marR="91451" marT="34279" marB="3427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10658">
                <a:tc>
                  <a:txBody>
                    <a:bodyPr/>
                    <a:lstStyle/>
                    <a:p>
                      <a:pPr algn="ctr"/>
                      <a:r>
                        <a:rPr lang="en-US" altLang="zh-CN" sz="1800" b="1" i="1" spc="-300" dirty="0" smtClean="0">
                          <a:solidFill>
                            <a:schemeClr val="tx1"/>
                          </a:solidFill>
                          <a:latin typeface="Times New Roman" pitchFamily="18" charset="0"/>
                          <a:ea typeface="楷体" pitchFamily="49" charset="-122"/>
                          <a:cs typeface="Times New Roman" pitchFamily="18" charset="0"/>
                        </a:rPr>
                        <a:t>      r</a:t>
                      </a:r>
                      <a:r>
                        <a:rPr lang="zh-CN" altLang="en-US" sz="1800" b="1" i="0" spc="-300" dirty="0" smtClean="0">
                          <a:solidFill>
                            <a:schemeClr val="tx1"/>
                          </a:solidFill>
                          <a:latin typeface="+mn-ea"/>
                          <a:ea typeface="+mn-ea"/>
                          <a:cs typeface="Times New Roman" pitchFamily="18" charset="0"/>
                        </a:rPr>
                        <a:t>（ </a:t>
                      </a:r>
                      <a:r>
                        <a:rPr lang="en-US" altLang="zh-CN" sz="1800" b="1" i="0" spc="-300" baseline="0" dirty="0" smtClean="0">
                          <a:solidFill>
                            <a:schemeClr val="tx1"/>
                          </a:solidFill>
                          <a:latin typeface="+mn-ea"/>
                          <a:ea typeface="+mn-ea"/>
                          <a:cs typeface="Times New Roman" pitchFamily="18" charset="0"/>
                        </a:rPr>
                        <a:t> </a:t>
                      </a:r>
                      <a:r>
                        <a:rPr lang="en-US" altLang="zh-CN" sz="1800" b="1" i="1" spc="-300" baseline="0" dirty="0" smtClean="0">
                          <a:solidFill>
                            <a:schemeClr val="tx1"/>
                          </a:solidFill>
                          <a:latin typeface="Times New Roman" pitchFamily="18" charset="0"/>
                          <a:ea typeface="+mn-ea"/>
                          <a:cs typeface="Times New Roman" pitchFamily="18" charset="0"/>
                        </a:rPr>
                        <a:t>s</a:t>
                      </a:r>
                      <a:r>
                        <a:rPr kumimoji="0" lang="zh-CN" altLang="en-US" sz="1800" b="1" i="0" u="none" strike="noStrike" kern="0" cap="none" spc="-300" normalizeH="0" baseline="0" noProof="0" dirty="0" smtClean="0">
                          <a:ln>
                            <a:noFill/>
                          </a:ln>
                          <a:solidFill>
                            <a:schemeClr val="tx1"/>
                          </a:solidFill>
                          <a:effectLst/>
                          <a:uLnTx/>
                          <a:uFillTx/>
                          <a:latin typeface="Times New Roman" pitchFamily="18" charset="0"/>
                          <a:ea typeface="楷体" pitchFamily="49" charset="-122"/>
                          <a:cs typeface="Times New Roman" pitchFamily="18" charset="0"/>
                        </a:rPr>
                        <a:t>｜</a:t>
                      </a:r>
                      <a:r>
                        <a:rPr lang="en-US" altLang="zh-CN" sz="1800" b="1" i="1" spc="-300" baseline="0" dirty="0" smtClean="0">
                          <a:solidFill>
                            <a:schemeClr val="tx1"/>
                          </a:solidFill>
                          <a:latin typeface="Times New Roman" pitchFamily="18" charset="0"/>
                          <a:ea typeface="+mn-ea"/>
                          <a:cs typeface="Times New Roman" pitchFamily="18" charset="0"/>
                        </a:rPr>
                        <a:t>t</a:t>
                      </a:r>
                      <a:r>
                        <a:rPr lang="en-US" altLang="zh-CN" sz="1800" b="1" i="1" spc="-300" dirty="0" smtClean="0">
                          <a:solidFill>
                            <a:schemeClr val="tx1"/>
                          </a:solidFill>
                          <a:latin typeface="Times New Roman" pitchFamily="18" charset="0"/>
                          <a:ea typeface="楷体" pitchFamily="49" charset="-122"/>
                          <a:cs typeface="Times New Roman" pitchFamily="18" charset="0"/>
                        </a:rPr>
                        <a:t>   </a:t>
                      </a:r>
                      <a:r>
                        <a:rPr lang="zh-CN" altLang="en-US" sz="1800" b="1" i="0" spc="-300" dirty="0" smtClean="0">
                          <a:solidFill>
                            <a:schemeClr val="tx1"/>
                          </a:solidFill>
                          <a:latin typeface="+mn-ea"/>
                          <a:ea typeface="+mn-ea"/>
                          <a:cs typeface="Times New Roman" pitchFamily="18" charset="0"/>
                        </a:rPr>
                        <a:t>）</a:t>
                      </a:r>
                      <a:r>
                        <a:rPr lang="en-US" altLang="zh-CN" sz="1800" b="1" dirty="0" smtClean="0">
                          <a:solidFill>
                            <a:schemeClr val="tx1"/>
                          </a:solidFill>
                          <a:latin typeface="Times New Roman" pitchFamily="18" charset="0"/>
                          <a:ea typeface="楷体" pitchFamily="49" charset="-122"/>
                          <a:cs typeface="Times New Roman" pitchFamily="18" charset="0"/>
                        </a:rPr>
                        <a:t>=  </a:t>
                      </a:r>
                      <a:r>
                        <a:rPr lang="en-US" altLang="zh-CN" sz="1800" b="1" i="1" spc="-300" dirty="0" smtClean="0">
                          <a:solidFill>
                            <a:schemeClr val="tx1"/>
                          </a:solidFill>
                          <a:latin typeface="Times New Roman" pitchFamily="18" charset="0"/>
                          <a:ea typeface="楷体" pitchFamily="49" charset="-122"/>
                          <a:cs typeface="Times New Roman" pitchFamily="18" charset="0"/>
                        </a:rPr>
                        <a:t>r    s</a:t>
                      </a:r>
                      <a:r>
                        <a:rPr kumimoji="0" lang="zh-CN" altLang="en-US" sz="1800" b="1" i="0" u="none" strike="noStrike" kern="0" cap="none" spc="-300" normalizeH="0" baseline="0" noProof="0" dirty="0" smtClean="0">
                          <a:ln>
                            <a:noFill/>
                          </a:ln>
                          <a:solidFill>
                            <a:schemeClr val="tx1"/>
                          </a:solidFill>
                          <a:effectLst/>
                          <a:uLnTx/>
                          <a:uFillTx/>
                          <a:latin typeface="Times New Roman" pitchFamily="18" charset="0"/>
                          <a:ea typeface="楷体" pitchFamily="49" charset="-122"/>
                          <a:cs typeface="Times New Roman" pitchFamily="18" charset="0"/>
                        </a:rPr>
                        <a:t>｜</a:t>
                      </a:r>
                      <a:r>
                        <a:rPr lang="en-US" altLang="zh-CN" sz="1800" b="1" i="1" spc="-300" dirty="0" smtClean="0">
                          <a:solidFill>
                            <a:schemeClr val="tx1"/>
                          </a:solidFill>
                          <a:latin typeface="Times New Roman" pitchFamily="18" charset="0"/>
                          <a:ea typeface="楷体" pitchFamily="49" charset="-122"/>
                          <a:cs typeface="Times New Roman" pitchFamily="18" charset="0"/>
                        </a:rPr>
                        <a:t>r   t     </a:t>
                      </a:r>
                      <a:r>
                        <a:rPr lang="en-US" altLang="zh-CN" sz="1800" b="1" i="0" spc="-300" dirty="0" smtClean="0">
                          <a:solidFill>
                            <a:schemeClr val="tx1"/>
                          </a:solidFill>
                          <a:latin typeface="Times New Roman" pitchFamily="18" charset="0"/>
                          <a:ea typeface="楷体" pitchFamily="49" charset="-122"/>
                          <a:cs typeface="Times New Roman" pitchFamily="18" charset="0"/>
                        </a:rPr>
                        <a:t> ;</a:t>
                      </a:r>
                      <a:r>
                        <a:rPr lang="en-US" altLang="zh-CN" sz="1800" b="1" i="0" spc="-300" baseline="0" dirty="0" smtClean="0">
                          <a:solidFill>
                            <a:schemeClr val="tx1"/>
                          </a:solidFill>
                          <a:latin typeface="Times New Roman" pitchFamily="18" charset="0"/>
                          <a:ea typeface="楷体" pitchFamily="49" charset="-122"/>
                          <a:cs typeface="Times New Roman" pitchFamily="18" charset="0"/>
                        </a:rPr>
                        <a:t>    </a:t>
                      </a:r>
                    </a:p>
                    <a:p>
                      <a:pPr algn="l"/>
                      <a:r>
                        <a:rPr lang="zh-CN" altLang="en-US" sz="1800" b="1" i="0" spc="-300" dirty="0" smtClean="0">
                          <a:solidFill>
                            <a:schemeClr val="tx1"/>
                          </a:solidFill>
                          <a:latin typeface="+mn-ea"/>
                          <a:ea typeface="+mn-ea"/>
                          <a:cs typeface="Times New Roman" pitchFamily="18" charset="0"/>
                        </a:rPr>
                        <a:t>                                            （  </a:t>
                      </a:r>
                      <a:r>
                        <a:rPr lang="en-US" altLang="zh-CN" sz="1800" b="1" i="1" spc="-300" dirty="0" smtClean="0">
                          <a:solidFill>
                            <a:schemeClr val="tx1"/>
                          </a:solidFill>
                          <a:latin typeface="Times New Roman" pitchFamily="18" charset="0"/>
                          <a:ea typeface="楷体" pitchFamily="49" charset="-122"/>
                          <a:cs typeface="Times New Roman" pitchFamily="18" charset="0"/>
                        </a:rPr>
                        <a:t>s</a:t>
                      </a:r>
                      <a:r>
                        <a:rPr kumimoji="0" lang="zh-CN" altLang="en-US" sz="1800" b="1" i="0" u="none" strike="noStrike" kern="0" cap="none" spc="-300" normalizeH="0" baseline="0" noProof="0" dirty="0" smtClean="0">
                          <a:ln>
                            <a:noFill/>
                          </a:ln>
                          <a:solidFill>
                            <a:schemeClr val="tx1"/>
                          </a:solidFill>
                          <a:effectLst/>
                          <a:uLnTx/>
                          <a:uFillTx/>
                          <a:latin typeface="Times New Roman" pitchFamily="18" charset="0"/>
                          <a:ea typeface="楷体" pitchFamily="49" charset="-122"/>
                          <a:cs typeface="Times New Roman" pitchFamily="18" charset="0"/>
                        </a:rPr>
                        <a:t>｜</a:t>
                      </a:r>
                      <a:r>
                        <a:rPr lang="en-US" altLang="zh-CN" sz="1800" b="1" i="1" spc="-300" dirty="0" smtClean="0">
                          <a:solidFill>
                            <a:schemeClr val="tx1"/>
                          </a:solidFill>
                          <a:latin typeface="Times New Roman" pitchFamily="18" charset="0"/>
                          <a:ea typeface="楷体" pitchFamily="49" charset="-122"/>
                          <a:cs typeface="Times New Roman" pitchFamily="18" charset="0"/>
                        </a:rPr>
                        <a:t>t  </a:t>
                      </a:r>
                      <a:r>
                        <a:rPr lang="zh-CN" altLang="en-US" sz="1800" b="1" i="0" spc="-300" dirty="0" smtClean="0">
                          <a:solidFill>
                            <a:schemeClr val="tx1"/>
                          </a:solidFill>
                          <a:latin typeface="+mn-ea"/>
                          <a:ea typeface="+mn-ea"/>
                          <a:cs typeface="Times New Roman" pitchFamily="18" charset="0"/>
                        </a:rPr>
                        <a:t>）</a:t>
                      </a:r>
                      <a:r>
                        <a:rPr lang="en-US" altLang="zh-CN" sz="1800" b="1" i="1" spc="-300" dirty="0" smtClean="0">
                          <a:solidFill>
                            <a:schemeClr val="tx1"/>
                          </a:solidFill>
                          <a:latin typeface="Times New Roman" pitchFamily="18" charset="0"/>
                          <a:ea typeface="+mn-ea"/>
                          <a:cs typeface="Times New Roman" pitchFamily="18" charset="0"/>
                        </a:rPr>
                        <a:t>r    </a:t>
                      </a:r>
                      <a:r>
                        <a:rPr lang="en-US" altLang="zh-CN" sz="1800" b="1" dirty="0" smtClean="0">
                          <a:solidFill>
                            <a:schemeClr val="tx1"/>
                          </a:solidFill>
                          <a:latin typeface="Times New Roman" pitchFamily="18" charset="0"/>
                          <a:ea typeface="楷体" pitchFamily="49" charset="-122"/>
                          <a:cs typeface="Times New Roman" pitchFamily="18" charset="0"/>
                        </a:rPr>
                        <a:t>= </a:t>
                      </a:r>
                      <a:r>
                        <a:rPr lang="en-US" altLang="zh-CN" sz="1800" b="1" i="1" spc="-300" dirty="0" smtClean="0">
                          <a:solidFill>
                            <a:schemeClr val="tx1"/>
                          </a:solidFill>
                          <a:latin typeface="Times New Roman" pitchFamily="18" charset="0"/>
                          <a:ea typeface="楷体" pitchFamily="49" charset="-122"/>
                          <a:cs typeface="Times New Roman" pitchFamily="18" charset="0"/>
                        </a:rPr>
                        <a:t>s</a:t>
                      </a:r>
                      <a:r>
                        <a:rPr lang="en-US" altLang="zh-CN" sz="1800" b="1" dirty="0" smtClean="0">
                          <a:solidFill>
                            <a:schemeClr val="tx1"/>
                          </a:solidFill>
                          <a:latin typeface="Times New Roman" pitchFamily="18" charset="0"/>
                          <a:ea typeface="楷体" pitchFamily="49" charset="-122"/>
                          <a:cs typeface="Times New Roman" pitchFamily="18" charset="0"/>
                        </a:rPr>
                        <a:t> </a:t>
                      </a:r>
                      <a:r>
                        <a:rPr lang="en-US" altLang="zh-CN" sz="1800" b="1" i="1" spc="-300" dirty="0" smtClean="0">
                          <a:solidFill>
                            <a:schemeClr val="tx1"/>
                          </a:solidFill>
                          <a:latin typeface="Times New Roman" pitchFamily="18" charset="0"/>
                          <a:ea typeface="楷体" pitchFamily="49" charset="-122"/>
                          <a:cs typeface="Times New Roman" pitchFamily="18" charset="0"/>
                        </a:rPr>
                        <a:t>r</a:t>
                      </a:r>
                      <a:r>
                        <a:rPr kumimoji="0" lang="zh-CN" altLang="en-US" sz="1800" b="1" i="0" u="none" strike="noStrike" kern="0" cap="none" spc="-300" normalizeH="0" baseline="0" noProof="0" dirty="0" smtClean="0">
                          <a:ln>
                            <a:noFill/>
                          </a:ln>
                          <a:solidFill>
                            <a:schemeClr val="tx1"/>
                          </a:solidFill>
                          <a:effectLst/>
                          <a:uLnTx/>
                          <a:uFillTx/>
                          <a:latin typeface="Times New Roman" pitchFamily="18" charset="0"/>
                          <a:ea typeface="楷体" pitchFamily="49" charset="-122"/>
                          <a:cs typeface="Times New Roman" pitchFamily="18" charset="0"/>
                        </a:rPr>
                        <a:t>｜</a:t>
                      </a:r>
                      <a:r>
                        <a:rPr lang="en-US" altLang="zh-CN" sz="1800" b="1" i="1" spc="-300" dirty="0" smtClean="0">
                          <a:solidFill>
                            <a:schemeClr val="tx1"/>
                          </a:solidFill>
                          <a:latin typeface="Times New Roman" pitchFamily="18" charset="0"/>
                          <a:ea typeface="楷体" pitchFamily="49" charset="-122"/>
                          <a:cs typeface="Times New Roman" pitchFamily="18" charset="0"/>
                        </a:rPr>
                        <a:t>t    r                                                               </a:t>
                      </a:r>
                      <a:endParaRPr lang="zh-CN" altLang="en-US" sz="1800" b="1" i="1" dirty="0">
                        <a:solidFill>
                          <a:schemeClr val="tx1"/>
                        </a:solidFill>
                        <a:latin typeface="Times New Roman" pitchFamily="18" charset="0"/>
                        <a:ea typeface="楷体" pitchFamily="49" charset="-122"/>
                        <a:cs typeface="Times New Roman" pitchFamily="18" charset="0"/>
                      </a:endParaRPr>
                    </a:p>
                  </a:txBody>
                  <a:tcPr marL="91451" marR="91451" marT="34279" marB="3427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chemeClr val="tx1"/>
                          </a:solidFill>
                          <a:latin typeface="Times New Roman" pitchFamily="18" charset="0"/>
                          <a:ea typeface="楷体" pitchFamily="49" charset="-122"/>
                          <a:cs typeface="Times New Roman" pitchFamily="18" charset="0"/>
                        </a:rPr>
                        <a:t>连接对</a:t>
                      </a:r>
                      <a:r>
                        <a:rPr kumimoji="0" lang="zh-CN" altLang="en-US" sz="1800" b="1" i="0" u="none" strike="noStrike" kern="0" cap="none" spc="-300" normalizeH="0" baseline="0" noProof="0" dirty="0" smtClean="0">
                          <a:ln>
                            <a:noFill/>
                          </a:ln>
                          <a:solidFill>
                            <a:schemeClr val="tx1"/>
                          </a:solidFill>
                          <a:effectLst/>
                          <a:uLnTx/>
                          <a:uFillTx/>
                          <a:latin typeface="Times New Roman" pitchFamily="18" charset="0"/>
                          <a:ea typeface="楷体" pitchFamily="49" charset="-122"/>
                          <a:cs typeface="Times New Roman" pitchFamily="18" charset="0"/>
                        </a:rPr>
                        <a:t>｜</a:t>
                      </a:r>
                      <a:r>
                        <a:rPr lang="zh-CN" altLang="en-US" sz="1800" b="1" dirty="0" smtClean="0">
                          <a:solidFill>
                            <a:schemeClr val="tx1"/>
                          </a:solidFill>
                          <a:latin typeface="Times New Roman" pitchFamily="18" charset="0"/>
                          <a:ea typeface="楷体" pitchFamily="49" charset="-122"/>
                          <a:cs typeface="Times New Roman" pitchFamily="18" charset="0"/>
                        </a:rPr>
                        <a:t>是可分配的</a:t>
                      </a:r>
                    </a:p>
                  </a:txBody>
                  <a:tcPr marL="91451" marR="91451" marT="34279" marB="3427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9924">
                <a:tc>
                  <a:txBody>
                    <a:bodyPr/>
                    <a:lstStyle/>
                    <a:p>
                      <a:pPr algn="ctr"/>
                      <a:r>
                        <a:rPr lang="en-US" altLang="zh-CN" sz="1800" b="1" i="1" dirty="0" err="1" smtClean="0">
                          <a:solidFill>
                            <a:schemeClr val="tx1"/>
                          </a:solidFill>
                          <a:latin typeface="Times New Roman" pitchFamily="18" charset="0"/>
                          <a:ea typeface="楷体_GB2312"/>
                          <a:cs typeface="Times New Roman" pitchFamily="18" charset="0"/>
                        </a:rPr>
                        <a:t>ε</a:t>
                      </a:r>
                      <a:r>
                        <a:rPr lang="en-US" altLang="zh-CN" sz="1800" b="1" i="1" dirty="0" err="1" smtClean="0">
                          <a:solidFill>
                            <a:schemeClr val="tx1"/>
                          </a:solidFill>
                          <a:latin typeface="Times New Roman" pitchFamily="18" charset="0"/>
                          <a:ea typeface="楷体" pitchFamily="49" charset="-122"/>
                          <a:cs typeface="Times New Roman" pitchFamily="18" charset="0"/>
                        </a:rPr>
                        <a:t>r</a:t>
                      </a:r>
                      <a:r>
                        <a:rPr lang="en-US" altLang="zh-CN" sz="1800" b="1" i="1" dirty="0" smtClean="0">
                          <a:solidFill>
                            <a:schemeClr val="tx1"/>
                          </a:solidFill>
                          <a:latin typeface="Times New Roman" pitchFamily="18" charset="0"/>
                          <a:ea typeface="楷体" pitchFamily="49" charset="-122"/>
                          <a:cs typeface="Times New Roman" pitchFamily="18" charset="0"/>
                        </a:rPr>
                        <a:t>  </a:t>
                      </a:r>
                      <a:r>
                        <a:rPr lang="en-US" altLang="zh-CN" sz="1800" b="1" dirty="0" smtClean="0">
                          <a:solidFill>
                            <a:schemeClr val="tx1"/>
                          </a:solidFill>
                          <a:latin typeface="Times New Roman" pitchFamily="18" charset="0"/>
                          <a:ea typeface="楷体" pitchFamily="49" charset="-122"/>
                          <a:cs typeface="Times New Roman" pitchFamily="18" charset="0"/>
                        </a:rPr>
                        <a:t>=  </a:t>
                      </a:r>
                      <a:r>
                        <a:rPr lang="en-US" altLang="zh-CN" sz="1800" b="1" i="1" dirty="0" err="1" smtClean="0">
                          <a:solidFill>
                            <a:schemeClr val="tx1"/>
                          </a:solidFill>
                          <a:latin typeface="Times New Roman" pitchFamily="18" charset="0"/>
                          <a:ea typeface="楷体" pitchFamily="49" charset="-122"/>
                          <a:cs typeface="Times New Roman" pitchFamily="18" charset="0"/>
                        </a:rPr>
                        <a:t>r</a:t>
                      </a:r>
                      <a:r>
                        <a:rPr lang="en-US" altLang="zh-CN" sz="1800" b="1" i="1" dirty="0" err="1" smtClean="0">
                          <a:solidFill>
                            <a:schemeClr val="tx1"/>
                          </a:solidFill>
                          <a:latin typeface="Times New Roman" pitchFamily="18" charset="0"/>
                          <a:ea typeface="楷体_GB2312"/>
                          <a:cs typeface="Times New Roman" pitchFamily="18" charset="0"/>
                        </a:rPr>
                        <a:t>ε</a:t>
                      </a:r>
                      <a:r>
                        <a:rPr lang="en-US" altLang="zh-CN" sz="1800" b="1" i="1" dirty="0" smtClean="0">
                          <a:solidFill>
                            <a:schemeClr val="tx1"/>
                          </a:solidFill>
                          <a:latin typeface="Times New Roman" pitchFamily="18" charset="0"/>
                          <a:ea typeface="楷体" pitchFamily="49" charset="-122"/>
                          <a:cs typeface="Times New Roman" pitchFamily="18" charset="0"/>
                        </a:rPr>
                        <a:t>  </a:t>
                      </a:r>
                      <a:r>
                        <a:rPr lang="en-US" altLang="zh-CN" sz="1800" b="1" dirty="0" smtClean="0">
                          <a:solidFill>
                            <a:schemeClr val="tx1"/>
                          </a:solidFill>
                          <a:latin typeface="Times New Roman" pitchFamily="18" charset="0"/>
                          <a:ea typeface="楷体" pitchFamily="49" charset="-122"/>
                          <a:cs typeface="Times New Roman" pitchFamily="18" charset="0"/>
                        </a:rPr>
                        <a:t>=  </a:t>
                      </a:r>
                      <a:r>
                        <a:rPr lang="en-US" altLang="zh-CN" sz="1800" b="1" i="1" dirty="0" smtClean="0">
                          <a:solidFill>
                            <a:schemeClr val="tx1"/>
                          </a:solidFill>
                          <a:latin typeface="Times New Roman" pitchFamily="18" charset="0"/>
                          <a:ea typeface="楷体" pitchFamily="49" charset="-122"/>
                          <a:cs typeface="Times New Roman" pitchFamily="18" charset="0"/>
                        </a:rPr>
                        <a:t>r</a:t>
                      </a:r>
                      <a:endParaRPr lang="zh-CN" altLang="en-US" sz="1800" b="1" i="1" dirty="0">
                        <a:solidFill>
                          <a:schemeClr val="tx1"/>
                        </a:solidFill>
                        <a:latin typeface="Times New Roman" pitchFamily="18" charset="0"/>
                        <a:ea typeface="楷体" pitchFamily="49" charset="-122"/>
                        <a:cs typeface="Times New Roman" pitchFamily="18" charset="0"/>
                      </a:endParaRPr>
                    </a:p>
                  </a:txBody>
                  <a:tcPr marL="91451" marR="91451" marT="34279" marB="3427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CC"/>
                        </a:buClr>
                        <a:buSzPct val="60000"/>
                        <a:buFont typeface="Wingdings" pitchFamily="2" charset="2"/>
                        <a:buNone/>
                        <a:tabLst/>
                        <a:defRPr/>
                      </a:pPr>
                      <a:r>
                        <a:rPr lang="en-US" altLang="zh-CN" sz="2000" b="1" i="1" dirty="0" smtClean="0">
                          <a:solidFill>
                            <a:schemeClr val="tx1"/>
                          </a:solidFill>
                          <a:latin typeface="Times New Roman" pitchFamily="18" charset="0"/>
                          <a:ea typeface="楷体_GB2312"/>
                          <a:cs typeface="Times New Roman" pitchFamily="18" charset="0"/>
                        </a:rPr>
                        <a:t>ε</a:t>
                      </a:r>
                      <a:r>
                        <a:rPr lang="en-US" altLang="zh-CN" sz="1800" b="1" i="1" dirty="0" smtClean="0">
                          <a:solidFill>
                            <a:schemeClr val="tx1"/>
                          </a:solidFill>
                          <a:latin typeface="Times New Roman" pitchFamily="18" charset="0"/>
                          <a:ea typeface="楷体_GB2312"/>
                          <a:cs typeface="Times New Roman" pitchFamily="18" charset="0"/>
                        </a:rPr>
                        <a:t> </a:t>
                      </a:r>
                      <a:r>
                        <a:rPr lang="zh-CN" altLang="en-US" sz="1800" b="1" dirty="0" smtClean="0">
                          <a:solidFill>
                            <a:schemeClr val="tx1"/>
                          </a:solidFill>
                          <a:latin typeface="Times New Roman" pitchFamily="18" charset="0"/>
                          <a:ea typeface="楷体" pitchFamily="49" charset="-122"/>
                          <a:cs typeface="Times New Roman" pitchFamily="18" charset="0"/>
                        </a:rPr>
                        <a:t>是连接的单位元</a:t>
                      </a:r>
                      <a:endParaRPr kumimoji="0" lang="zh-CN" altLang="en-US" sz="1800" b="1" i="0" u="none" strike="noStrike" kern="0" cap="none" spc="0" normalizeH="0" baseline="0" noProof="0" dirty="0" smtClean="0">
                        <a:ln>
                          <a:noFill/>
                        </a:ln>
                        <a:solidFill>
                          <a:schemeClr val="tx1"/>
                        </a:solidFill>
                        <a:effectLst/>
                        <a:uLnTx/>
                        <a:uFillTx/>
                        <a:latin typeface="+mn-ea"/>
                        <a:ea typeface="+mn-ea"/>
                        <a:cs typeface="Times New Roman" pitchFamily="18" charset="0"/>
                      </a:endParaRPr>
                    </a:p>
                  </a:txBody>
                  <a:tcPr marL="91451" marR="91451" marT="34279" marB="3427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9924">
                <a:tc>
                  <a:txBody>
                    <a:bodyPr/>
                    <a:lstStyle/>
                    <a:p>
                      <a:pPr algn="ctr"/>
                      <a:r>
                        <a:rPr lang="en-US" altLang="zh-CN" sz="1800" b="1" i="1" dirty="0" smtClean="0">
                          <a:solidFill>
                            <a:schemeClr val="tx1"/>
                          </a:solidFill>
                          <a:latin typeface="Times New Roman" pitchFamily="18" charset="0"/>
                          <a:ea typeface="楷体" pitchFamily="49" charset="-122"/>
                          <a:cs typeface="Times New Roman" pitchFamily="18" charset="0"/>
                        </a:rPr>
                        <a:t>r </a:t>
                      </a:r>
                      <a:r>
                        <a:rPr lang="en-US" altLang="zh-CN" sz="2000" b="0" i="0" baseline="30000" dirty="0" smtClean="0">
                          <a:solidFill>
                            <a:schemeClr val="tx1"/>
                          </a:solidFill>
                          <a:latin typeface="Times New Roman" pitchFamily="18" charset="0"/>
                          <a:ea typeface="楷体_GB2312"/>
                          <a:cs typeface="Times New Roman" pitchFamily="18" charset="0"/>
                        </a:rPr>
                        <a:t>* </a:t>
                      </a:r>
                      <a:r>
                        <a:rPr lang="en-US" altLang="zh-CN" sz="1800" b="1" spc="-500" baseline="0" dirty="0" smtClean="0">
                          <a:solidFill>
                            <a:schemeClr val="tx1"/>
                          </a:solidFill>
                          <a:latin typeface="Times New Roman" pitchFamily="18" charset="0"/>
                          <a:ea typeface="楷体" pitchFamily="49" charset="-122"/>
                          <a:cs typeface="Times New Roman" pitchFamily="18" charset="0"/>
                        </a:rPr>
                        <a:t>= </a:t>
                      </a:r>
                      <a:r>
                        <a:rPr lang="zh-CN" altLang="en-US" sz="1800" b="1" i="0" spc="-500" baseline="0" dirty="0" smtClean="0">
                          <a:solidFill>
                            <a:schemeClr val="tx1"/>
                          </a:solidFill>
                          <a:latin typeface="+mn-ea"/>
                          <a:ea typeface="+mn-ea"/>
                          <a:cs typeface="Times New Roman" pitchFamily="18" charset="0"/>
                        </a:rPr>
                        <a:t>（</a:t>
                      </a:r>
                      <a:r>
                        <a:rPr lang="zh-CN" altLang="en-US" sz="1800" b="1" i="0" spc="-300" dirty="0" smtClean="0">
                          <a:solidFill>
                            <a:schemeClr val="tx1"/>
                          </a:solidFill>
                          <a:latin typeface="+mn-ea"/>
                          <a:ea typeface="+mn-ea"/>
                          <a:cs typeface="Times New Roman" pitchFamily="18" charset="0"/>
                        </a:rPr>
                        <a:t>    </a:t>
                      </a:r>
                      <a:r>
                        <a:rPr lang="en-US" altLang="zh-CN" sz="1800" b="1" i="1" spc="-300" dirty="0" smtClean="0">
                          <a:solidFill>
                            <a:schemeClr val="tx1"/>
                          </a:solidFill>
                          <a:latin typeface="Times New Roman" pitchFamily="18" charset="0"/>
                          <a:ea typeface="楷体" pitchFamily="49" charset="-122"/>
                          <a:cs typeface="Times New Roman" pitchFamily="18" charset="0"/>
                        </a:rPr>
                        <a:t>r</a:t>
                      </a:r>
                      <a:r>
                        <a:rPr kumimoji="0" lang="zh-CN" altLang="en-US" sz="1800" b="1" i="0" u="none" strike="noStrike" kern="1900" cap="none" spc="-1500" normalizeH="0" baseline="0" noProof="0" dirty="0" smtClean="0">
                          <a:ln>
                            <a:noFill/>
                          </a:ln>
                          <a:solidFill>
                            <a:schemeClr val="tx1"/>
                          </a:solidFill>
                          <a:effectLst/>
                          <a:uLnTx/>
                          <a:uFillTx/>
                          <a:latin typeface="Times New Roman" pitchFamily="18" charset="0"/>
                          <a:ea typeface="楷体" pitchFamily="49" charset="-122"/>
                          <a:cs typeface="Times New Roman" pitchFamily="18" charset="0"/>
                        </a:rPr>
                        <a:t>｜</a:t>
                      </a:r>
                      <a:r>
                        <a:rPr lang="zh-CN" altLang="en-US" sz="1800" b="1" i="0" spc="-300" baseline="0" dirty="0" smtClean="0">
                          <a:solidFill>
                            <a:schemeClr val="tx1"/>
                          </a:solidFill>
                          <a:latin typeface="+mn-ea"/>
                          <a:ea typeface="+mn-ea"/>
                          <a:cs typeface="Times New Roman" pitchFamily="18" charset="0"/>
                        </a:rPr>
                        <a:t>       </a:t>
                      </a:r>
                      <a:r>
                        <a:rPr lang="en-US" altLang="zh-CN" sz="1800" b="1" i="1" dirty="0" smtClean="0">
                          <a:solidFill>
                            <a:schemeClr val="tx1"/>
                          </a:solidFill>
                          <a:latin typeface="Times New Roman" pitchFamily="18" charset="0"/>
                          <a:ea typeface="楷体_GB2312"/>
                          <a:cs typeface="Times New Roman" pitchFamily="18" charset="0"/>
                        </a:rPr>
                        <a:t>ε</a:t>
                      </a:r>
                      <a:r>
                        <a:rPr lang="en-US" altLang="zh-CN" sz="1800" b="1" i="1" dirty="0" smtClean="0">
                          <a:solidFill>
                            <a:schemeClr val="tx1"/>
                          </a:solidFill>
                          <a:latin typeface="Times New Roman" pitchFamily="18" charset="0"/>
                          <a:ea typeface="楷体" pitchFamily="49" charset="-122"/>
                          <a:cs typeface="Times New Roman" pitchFamily="18" charset="0"/>
                        </a:rPr>
                        <a:t> </a:t>
                      </a:r>
                      <a:r>
                        <a:rPr lang="zh-CN" altLang="en-US" sz="1800" b="1" i="0" spc="-1000" dirty="0" smtClean="0">
                          <a:solidFill>
                            <a:schemeClr val="tx1"/>
                          </a:solidFill>
                          <a:latin typeface="+mn-ea"/>
                          <a:ea typeface="+mn-ea"/>
                          <a:cs typeface="Times New Roman" pitchFamily="18" charset="0"/>
                        </a:rPr>
                        <a:t>）        </a:t>
                      </a:r>
                      <a:r>
                        <a:rPr lang="en-US" altLang="zh-CN" sz="1800" b="0" i="0" spc="-1000" baseline="30000" dirty="0" smtClean="0">
                          <a:solidFill>
                            <a:schemeClr val="tx1"/>
                          </a:solidFill>
                          <a:latin typeface="Times New Roman" pitchFamily="18" charset="0"/>
                          <a:ea typeface="楷体_GB2312"/>
                          <a:cs typeface="Times New Roman" pitchFamily="18" charset="0"/>
                        </a:rPr>
                        <a:t>*</a:t>
                      </a:r>
                      <a:r>
                        <a:rPr lang="zh-CN" altLang="en-US" sz="1800" b="1" i="0" spc="-1000" dirty="0" smtClean="0">
                          <a:solidFill>
                            <a:schemeClr val="tx1"/>
                          </a:solidFill>
                          <a:latin typeface="+mn-ea"/>
                          <a:ea typeface="+mn-ea"/>
                          <a:cs typeface="Times New Roman" pitchFamily="18" charset="0"/>
                        </a:rPr>
                        <a:t> </a:t>
                      </a:r>
                      <a:endParaRPr lang="zh-CN" altLang="en-US" sz="1800" b="0" i="0" spc="-1000" dirty="0">
                        <a:solidFill>
                          <a:schemeClr val="tx1"/>
                        </a:solidFill>
                        <a:latin typeface="Times New Roman" pitchFamily="18" charset="0"/>
                        <a:ea typeface="楷体" pitchFamily="49" charset="-122"/>
                        <a:cs typeface="Times New Roman" pitchFamily="18" charset="0"/>
                      </a:endParaRPr>
                    </a:p>
                  </a:txBody>
                  <a:tcPr marL="91451" marR="91451" marT="34279" marB="3427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CC"/>
                        </a:buClr>
                        <a:buSzPct val="60000"/>
                        <a:buFont typeface="Wingdings" pitchFamily="2" charset="2"/>
                        <a:buNone/>
                        <a:tabLst/>
                        <a:defRPr/>
                      </a:pPr>
                      <a:r>
                        <a:rPr kumimoji="0" lang="zh-CN" altLang="en-US" sz="1800" b="1" i="0" u="none" strike="noStrike" kern="0" cap="none" spc="0" normalizeH="0" baseline="0" noProof="0" dirty="0" smtClean="0">
                          <a:ln>
                            <a:noFill/>
                          </a:ln>
                          <a:solidFill>
                            <a:schemeClr val="tx1"/>
                          </a:solidFill>
                          <a:effectLst/>
                          <a:uLnTx/>
                          <a:uFillTx/>
                          <a:latin typeface="Times New Roman" pitchFamily="18" charset="0"/>
                          <a:ea typeface="楷体" pitchFamily="49" charset="-122"/>
                          <a:cs typeface="Times New Roman" pitchFamily="18" charset="0"/>
                        </a:rPr>
                        <a:t>闭包中一定包含 </a:t>
                      </a:r>
                      <a:r>
                        <a:rPr lang="en-US" altLang="zh-CN" sz="2000" b="1" i="1" dirty="0" smtClean="0">
                          <a:solidFill>
                            <a:schemeClr val="tx1"/>
                          </a:solidFill>
                          <a:latin typeface="Times New Roman" pitchFamily="18" charset="0"/>
                          <a:ea typeface="楷体_GB2312"/>
                          <a:cs typeface="Times New Roman" pitchFamily="18" charset="0"/>
                        </a:rPr>
                        <a:t>ε</a:t>
                      </a:r>
                      <a:endParaRPr kumimoji="0" lang="zh-CN" altLang="en-US" sz="1800" b="1" i="0" u="none" strike="noStrike" kern="0" cap="none" spc="0" normalizeH="0" baseline="0" noProof="0" dirty="0" smtClean="0">
                        <a:ln>
                          <a:noFill/>
                        </a:ln>
                        <a:solidFill>
                          <a:schemeClr val="tx1"/>
                        </a:solidFill>
                        <a:effectLst/>
                        <a:uLnTx/>
                        <a:uFillTx/>
                        <a:latin typeface="Times New Roman" pitchFamily="18" charset="0"/>
                        <a:ea typeface="楷体" pitchFamily="49" charset="-122"/>
                        <a:cs typeface="Times New Roman" pitchFamily="18" charset="0"/>
                      </a:endParaRPr>
                    </a:p>
                  </a:txBody>
                  <a:tcPr marL="91451" marR="91451" marT="34279" marB="3427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9924">
                <a:tc>
                  <a:txBody>
                    <a:bodyPr/>
                    <a:lstStyle/>
                    <a:p>
                      <a:pPr algn="ctr"/>
                      <a:r>
                        <a:rPr lang="en-US" altLang="zh-CN" sz="1800" b="1" i="1" dirty="0" smtClean="0">
                          <a:solidFill>
                            <a:schemeClr val="tx1"/>
                          </a:solidFill>
                          <a:latin typeface="Times New Roman" pitchFamily="18" charset="0"/>
                          <a:ea typeface="楷体" pitchFamily="49" charset="-122"/>
                          <a:cs typeface="Times New Roman" pitchFamily="18" charset="0"/>
                        </a:rPr>
                        <a:t>  r </a:t>
                      </a:r>
                      <a:r>
                        <a:rPr lang="en-US" altLang="zh-CN" sz="2000" b="0" i="0" baseline="30000" dirty="0" smtClean="0">
                          <a:solidFill>
                            <a:schemeClr val="tx1"/>
                          </a:solidFill>
                          <a:latin typeface="Times New Roman" pitchFamily="18" charset="0"/>
                          <a:ea typeface="楷体_GB2312"/>
                          <a:cs typeface="Times New Roman" pitchFamily="18" charset="0"/>
                        </a:rPr>
                        <a:t>**</a:t>
                      </a:r>
                      <a:r>
                        <a:rPr lang="en-US" altLang="zh-CN" sz="1800" b="1" spc="-150" baseline="0" dirty="0" smtClean="0">
                          <a:solidFill>
                            <a:schemeClr val="tx1"/>
                          </a:solidFill>
                          <a:latin typeface="Times New Roman" pitchFamily="18" charset="0"/>
                          <a:ea typeface="楷体" pitchFamily="49" charset="-122"/>
                          <a:cs typeface="Times New Roman" pitchFamily="18" charset="0"/>
                        </a:rPr>
                        <a:t>=   </a:t>
                      </a:r>
                      <a:r>
                        <a:rPr lang="en-US" altLang="zh-CN" sz="1800" b="1" i="1" spc="-150" dirty="0" smtClean="0">
                          <a:solidFill>
                            <a:schemeClr val="tx1"/>
                          </a:solidFill>
                          <a:latin typeface="Times New Roman" pitchFamily="18" charset="0"/>
                          <a:ea typeface="楷体" pitchFamily="49" charset="-122"/>
                          <a:cs typeface="Times New Roman" pitchFamily="18" charset="0"/>
                        </a:rPr>
                        <a:t>r </a:t>
                      </a:r>
                      <a:r>
                        <a:rPr lang="en-US" altLang="zh-CN" sz="2000" b="0" i="0" baseline="30000" dirty="0" smtClean="0">
                          <a:solidFill>
                            <a:schemeClr val="tx1"/>
                          </a:solidFill>
                          <a:latin typeface="Times New Roman" pitchFamily="18" charset="0"/>
                          <a:ea typeface="楷体_GB2312"/>
                          <a:cs typeface="Times New Roman" pitchFamily="18" charset="0"/>
                        </a:rPr>
                        <a:t>*</a:t>
                      </a:r>
                      <a:endParaRPr lang="zh-CN" altLang="en-US" sz="1800" b="1" dirty="0">
                        <a:solidFill>
                          <a:schemeClr val="tx1"/>
                        </a:solidFill>
                        <a:latin typeface="Times New Roman" pitchFamily="18" charset="0"/>
                        <a:ea typeface="楷体" pitchFamily="49" charset="-122"/>
                        <a:cs typeface="Times New Roman" pitchFamily="18" charset="0"/>
                      </a:endParaRPr>
                    </a:p>
                  </a:txBody>
                  <a:tcPr marL="91451" marR="91451" marT="34279" marB="3427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CC"/>
                        </a:buClr>
                        <a:buSzPct val="60000"/>
                        <a:buFont typeface="Wingdings" pitchFamily="2" charset="2"/>
                        <a:buNone/>
                        <a:tabLst/>
                        <a:defRPr/>
                      </a:pPr>
                      <a:r>
                        <a:rPr lang="en-US" altLang="zh-CN" sz="1800" b="1" i="1" spc="-150" dirty="0" smtClean="0">
                          <a:solidFill>
                            <a:schemeClr val="tx1"/>
                          </a:solidFill>
                          <a:latin typeface="Times New Roman" pitchFamily="18" charset="0"/>
                          <a:ea typeface="楷体" pitchFamily="49" charset="-122"/>
                          <a:cs typeface="Times New Roman" pitchFamily="18" charset="0"/>
                        </a:rPr>
                        <a:t> </a:t>
                      </a:r>
                      <a:r>
                        <a:rPr lang="en-US" altLang="zh-CN" sz="2000" b="0" i="0" baseline="30000" dirty="0" smtClean="0">
                          <a:solidFill>
                            <a:schemeClr val="tx1"/>
                          </a:solidFill>
                          <a:latin typeface="Times New Roman" pitchFamily="18" charset="0"/>
                          <a:ea typeface="楷体_GB2312"/>
                          <a:cs typeface="Times New Roman" pitchFamily="18" charset="0"/>
                        </a:rPr>
                        <a:t>* </a:t>
                      </a:r>
                      <a:r>
                        <a:rPr kumimoji="0" lang="zh-CN" altLang="en-US" sz="1800" b="1" i="0" u="none" strike="noStrike" kern="0" cap="none" spc="0" normalizeH="0" baseline="0" noProof="0" dirty="0" smtClean="0">
                          <a:ln>
                            <a:noFill/>
                          </a:ln>
                          <a:solidFill>
                            <a:schemeClr val="tx1"/>
                          </a:solidFill>
                          <a:effectLst/>
                          <a:uLnTx/>
                          <a:uFillTx/>
                          <a:latin typeface="Times New Roman" pitchFamily="18" charset="0"/>
                          <a:ea typeface="楷体" pitchFamily="49" charset="-122"/>
                          <a:cs typeface="Times New Roman" pitchFamily="18" charset="0"/>
                        </a:rPr>
                        <a:t>具有幂等性</a:t>
                      </a:r>
                    </a:p>
                  </a:txBody>
                  <a:tcPr marL="91451" marR="91451" marT="34279" marB="3427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p:txBody>
          <a:bodyPr/>
          <a:lstStyle/>
          <a:p>
            <a:r>
              <a:rPr lang="zh-CN" altLang="en-US" dirty="0" smtClean="0"/>
              <a:t>练习</a:t>
            </a:r>
            <a:endParaRPr lang="zh-CN" altLang="en-US" dirty="0"/>
          </a:p>
        </p:txBody>
      </p:sp>
      <p:sp>
        <p:nvSpPr>
          <p:cNvPr id="612355" name="Rectangle 3"/>
          <p:cNvSpPr>
            <a:spLocks noGrp="1" noChangeArrowheads="1"/>
          </p:cNvSpPr>
          <p:nvPr>
            <p:ph type="body" idx="1"/>
          </p:nvPr>
        </p:nvSpPr>
        <p:spPr>
          <a:xfrm>
            <a:off x="514052" y="1949357"/>
            <a:ext cx="8042276" cy="497292"/>
          </a:xfrm>
        </p:spPr>
        <p:txBody>
          <a:bodyPr>
            <a:normAutofit lnSpcReduction="10000"/>
          </a:bodyPr>
          <a:lstStyle/>
          <a:p>
            <a:pPr>
              <a:buNone/>
            </a:pPr>
            <a:r>
              <a:rPr lang="en-US" altLang="zh-CN" sz="2800" dirty="0" smtClean="0">
                <a:solidFill>
                  <a:schemeClr val="tx1"/>
                </a:solidFill>
                <a:latin typeface="Times New Roman" panose="02020603050405020304" pitchFamily="18" charset="0"/>
              </a:rPr>
              <a:t>a</a:t>
            </a:r>
            <a:r>
              <a:rPr lang="en-US" altLang="zh-CN" sz="2800" dirty="0">
                <a:solidFill>
                  <a:schemeClr val="tx1"/>
                </a:solidFill>
                <a:latin typeface="Times New Roman" panose="02020603050405020304" pitchFamily="18" charset="0"/>
              </a:rPr>
              <a:t>) (</a:t>
            </a:r>
            <a:r>
              <a:rPr lang="en-US" altLang="zh-CN" sz="2800" dirty="0" err="1" smtClean="0">
                <a:solidFill>
                  <a:schemeClr val="tx1"/>
                </a:solidFill>
                <a:latin typeface="Times New Roman" panose="02020603050405020304" pitchFamily="18" charset="0"/>
              </a:rPr>
              <a:t>ab|b</a:t>
            </a:r>
            <a:r>
              <a:rPr lang="en-US" altLang="zh-CN" sz="2800" dirty="0">
                <a:solidFill>
                  <a:schemeClr val="tx1"/>
                </a:solidFill>
                <a:latin typeface="Times New Roman" panose="02020603050405020304" pitchFamily="18" charset="0"/>
              </a:rPr>
              <a:t>)</a:t>
            </a:r>
            <a:r>
              <a:rPr lang="en-US" altLang="zh-CN" sz="2800" baseline="30000" dirty="0">
                <a:solidFill>
                  <a:schemeClr val="tx1"/>
                </a:solidFill>
                <a:latin typeface="Times New Roman" panose="02020603050405020304" pitchFamily="18" charset="0"/>
              </a:rPr>
              <a:t>*</a:t>
            </a:r>
            <a:r>
              <a:rPr lang="en-US" altLang="zh-CN" sz="2800" dirty="0">
                <a:solidFill>
                  <a:schemeClr val="tx1"/>
                </a:solidFill>
                <a:latin typeface="Times New Roman" panose="02020603050405020304" pitchFamily="18" charset="0"/>
              </a:rPr>
              <a:t>c </a:t>
            </a:r>
            <a:r>
              <a:rPr lang="zh-CN" altLang="en-US" sz="2800" dirty="0" smtClean="0">
                <a:solidFill>
                  <a:schemeClr val="tx1"/>
                </a:solidFill>
                <a:latin typeface="Times New Roman" panose="02020603050405020304" pitchFamily="18" charset="0"/>
              </a:rPr>
              <a:t>与哪些串</a:t>
            </a:r>
            <a:r>
              <a:rPr lang="zh-CN" altLang="en-US" sz="2800" dirty="0">
                <a:solidFill>
                  <a:schemeClr val="tx1"/>
                </a:solidFill>
                <a:latin typeface="Times New Roman" panose="02020603050405020304" pitchFamily="18" charset="0"/>
              </a:rPr>
              <a:t>匹配？</a:t>
            </a:r>
          </a:p>
        </p:txBody>
      </p:sp>
      <p:sp>
        <p:nvSpPr>
          <p:cNvPr id="612356" name="Rectangle 4"/>
          <p:cNvSpPr>
            <a:spLocks noChangeArrowheads="1"/>
          </p:cNvSpPr>
          <p:nvPr/>
        </p:nvSpPr>
        <p:spPr bwMode="auto">
          <a:xfrm>
            <a:off x="976690" y="2686039"/>
            <a:ext cx="15279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err="1"/>
              <a:t>ababbc</a:t>
            </a:r>
            <a:endParaRPr lang="en-US" altLang="zh-CN" sz="3200" dirty="0"/>
          </a:p>
        </p:txBody>
      </p:sp>
      <p:sp>
        <p:nvSpPr>
          <p:cNvPr id="612357" name="Rectangle 5"/>
          <p:cNvSpPr>
            <a:spLocks noChangeArrowheads="1"/>
          </p:cNvSpPr>
          <p:nvPr/>
        </p:nvSpPr>
        <p:spPr bwMode="auto">
          <a:xfrm>
            <a:off x="2705478" y="2686039"/>
            <a:ext cx="1041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t>abab</a:t>
            </a:r>
          </a:p>
        </p:txBody>
      </p:sp>
      <p:sp>
        <p:nvSpPr>
          <p:cNvPr id="612358" name="Rectangle 6"/>
          <p:cNvSpPr>
            <a:spLocks noChangeArrowheads="1"/>
          </p:cNvSpPr>
          <p:nvPr/>
        </p:nvSpPr>
        <p:spPr bwMode="auto">
          <a:xfrm>
            <a:off x="4145340" y="2686039"/>
            <a:ext cx="3898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t>c</a:t>
            </a:r>
          </a:p>
        </p:txBody>
      </p:sp>
      <p:sp>
        <p:nvSpPr>
          <p:cNvPr id="612359" name="Rectangle 7"/>
          <p:cNvSpPr>
            <a:spLocks noChangeArrowheads="1"/>
          </p:cNvSpPr>
          <p:nvPr/>
        </p:nvSpPr>
        <p:spPr bwMode="auto">
          <a:xfrm>
            <a:off x="6521828" y="2686039"/>
            <a:ext cx="107273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t>babc</a:t>
            </a:r>
            <a:endParaRPr lang="en-US" altLang="zh-CN" sz="3200" dirty="0"/>
          </a:p>
        </p:txBody>
      </p:sp>
      <p:sp>
        <p:nvSpPr>
          <p:cNvPr id="612360" name="Rectangle 8"/>
          <p:cNvSpPr>
            <a:spLocks noChangeArrowheads="1"/>
          </p:cNvSpPr>
          <p:nvPr/>
        </p:nvSpPr>
        <p:spPr bwMode="auto">
          <a:xfrm>
            <a:off x="4937503" y="2686039"/>
            <a:ext cx="1200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folHlink"/>
              </a:buClr>
              <a:buSzPct val="90000"/>
              <a:buFont typeface="Wingdings" panose="05000000000000000000" pitchFamily="2" charset="2"/>
              <a:buNone/>
            </a:pPr>
            <a:r>
              <a:rPr lang="en-US" altLang="zh-CN" sz="3200"/>
              <a:t>aaabc</a:t>
            </a:r>
          </a:p>
        </p:txBody>
      </p:sp>
      <p:sp>
        <p:nvSpPr>
          <p:cNvPr id="612361" name="Rectangle 9"/>
          <p:cNvSpPr>
            <a:spLocks noChangeArrowheads="1"/>
          </p:cNvSpPr>
          <p:nvPr/>
        </p:nvSpPr>
        <p:spPr bwMode="auto">
          <a:xfrm>
            <a:off x="532190" y="3533775"/>
            <a:ext cx="484299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None/>
            </a:pPr>
            <a:r>
              <a:rPr lang="en-US" altLang="zh-CN" sz="2800" dirty="0">
                <a:latin typeface="Times New Roman" panose="02020603050405020304" pitchFamily="18" charset="0"/>
                <a:ea typeface="+mn-ea"/>
              </a:rPr>
              <a:t>b) ab*c*(</a:t>
            </a:r>
            <a:r>
              <a:rPr lang="en-US" altLang="zh-CN" sz="2800" dirty="0" err="1">
                <a:latin typeface="Times New Roman" panose="02020603050405020304" pitchFamily="18" charset="0"/>
                <a:ea typeface="+mn-ea"/>
              </a:rPr>
              <a:t>a|b</a:t>
            </a:r>
            <a:r>
              <a:rPr lang="en-US" altLang="zh-CN" sz="2800" dirty="0">
                <a:latin typeface="Times New Roman" panose="02020603050405020304" pitchFamily="18" charset="0"/>
                <a:ea typeface="+mn-ea"/>
              </a:rPr>
              <a:t>)c </a:t>
            </a:r>
            <a:r>
              <a:rPr lang="zh-CN" altLang="en-US" sz="2800" dirty="0" smtClean="0">
                <a:latin typeface="Times New Roman" panose="02020603050405020304" pitchFamily="18" charset="0"/>
                <a:ea typeface="+mn-ea"/>
              </a:rPr>
              <a:t>与</a:t>
            </a:r>
            <a:r>
              <a:rPr lang="zh-CN" altLang="en-US" sz="2800" dirty="0">
                <a:latin typeface="Times New Roman" panose="02020603050405020304" pitchFamily="18" charset="0"/>
                <a:ea typeface="+mn-ea"/>
              </a:rPr>
              <a:t>哪些串匹配？</a:t>
            </a:r>
          </a:p>
        </p:txBody>
      </p:sp>
      <p:sp>
        <p:nvSpPr>
          <p:cNvPr id="612362" name="Rectangle 10"/>
          <p:cNvSpPr>
            <a:spLocks noChangeArrowheads="1"/>
          </p:cNvSpPr>
          <p:nvPr/>
        </p:nvSpPr>
        <p:spPr bwMode="auto">
          <a:xfrm>
            <a:off x="965577" y="4038600"/>
            <a:ext cx="10502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t>acac</a:t>
            </a:r>
          </a:p>
        </p:txBody>
      </p:sp>
      <p:sp>
        <p:nvSpPr>
          <p:cNvPr id="612363" name="Rectangle 11"/>
          <p:cNvSpPr>
            <a:spLocks noChangeArrowheads="1"/>
          </p:cNvSpPr>
          <p:nvPr/>
        </p:nvSpPr>
        <p:spPr bwMode="auto">
          <a:xfrm>
            <a:off x="2189540" y="4038600"/>
            <a:ext cx="1200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t>acbbc</a:t>
            </a:r>
          </a:p>
        </p:txBody>
      </p:sp>
      <p:sp>
        <p:nvSpPr>
          <p:cNvPr id="612364" name="Rectangle 12"/>
          <p:cNvSpPr>
            <a:spLocks noChangeArrowheads="1"/>
          </p:cNvSpPr>
          <p:nvPr/>
        </p:nvSpPr>
        <p:spPr bwMode="auto">
          <a:xfrm>
            <a:off x="4926390" y="4038600"/>
            <a:ext cx="150554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t>abbcac</a:t>
            </a:r>
          </a:p>
        </p:txBody>
      </p:sp>
      <p:sp>
        <p:nvSpPr>
          <p:cNvPr id="612365" name="Rectangle 13"/>
          <p:cNvSpPr>
            <a:spLocks noChangeArrowheads="1"/>
          </p:cNvSpPr>
          <p:nvPr/>
        </p:nvSpPr>
        <p:spPr bwMode="auto">
          <a:xfrm>
            <a:off x="3773865" y="4038600"/>
            <a:ext cx="84510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t>abc</a:t>
            </a:r>
          </a:p>
        </p:txBody>
      </p:sp>
      <p:sp>
        <p:nvSpPr>
          <p:cNvPr id="612366" name="Rectangle 14"/>
          <p:cNvSpPr>
            <a:spLocks noChangeArrowheads="1"/>
          </p:cNvSpPr>
          <p:nvPr/>
        </p:nvSpPr>
        <p:spPr bwMode="auto">
          <a:xfrm>
            <a:off x="6563661" y="4027646"/>
            <a:ext cx="7493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err="1"/>
              <a:t>acc</a:t>
            </a:r>
            <a:endParaRPr lang="en-US" altLang="zh-CN" sz="3200" dirty="0"/>
          </a:p>
        </p:txBody>
      </p:sp>
      <p:sp>
        <p:nvSpPr>
          <p:cNvPr id="21" name="Rectangle 4"/>
          <p:cNvSpPr>
            <a:spLocks noChangeArrowheads="1"/>
          </p:cNvSpPr>
          <p:nvPr/>
        </p:nvSpPr>
        <p:spPr bwMode="auto">
          <a:xfrm>
            <a:off x="987803" y="2668576"/>
            <a:ext cx="15279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err="1">
                <a:solidFill>
                  <a:srgbClr val="C00000"/>
                </a:solidFill>
              </a:rPr>
              <a:t>ababbc</a:t>
            </a:r>
            <a:endParaRPr lang="en-US" altLang="zh-CN" sz="3200" dirty="0">
              <a:solidFill>
                <a:srgbClr val="C00000"/>
              </a:solidFill>
            </a:endParaRPr>
          </a:p>
        </p:txBody>
      </p:sp>
      <p:sp>
        <p:nvSpPr>
          <p:cNvPr id="22" name="Rectangle 6"/>
          <p:cNvSpPr>
            <a:spLocks noChangeArrowheads="1"/>
          </p:cNvSpPr>
          <p:nvPr/>
        </p:nvSpPr>
        <p:spPr bwMode="auto">
          <a:xfrm>
            <a:off x="4156453" y="2668576"/>
            <a:ext cx="3898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C00000"/>
                </a:solidFill>
              </a:rPr>
              <a:t>c</a:t>
            </a:r>
          </a:p>
        </p:txBody>
      </p:sp>
      <p:sp>
        <p:nvSpPr>
          <p:cNvPr id="23" name="Rectangle 7"/>
          <p:cNvSpPr>
            <a:spLocks noChangeArrowheads="1"/>
          </p:cNvSpPr>
          <p:nvPr/>
        </p:nvSpPr>
        <p:spPr bwMode="auto">
          <a:xfrm>
            <a:off x="6532941" y="2668576"/>
            <a:ext cx="107273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C00000"/>
                </a:solidFill>
              </a:rPr>
              <a:t>babc</a:t>
            </a:r>
            <a:endParaRPr lang="en-US" altLang="zh-CN" sz="3200" dirty="0">
              <a:solidFill>
                <a:srgbClr val="C00000"/>
              </a:solidFill>
            </a:endParaRPr>
          </a:p>
        </p:txBody>
      </p:sp>
      <p:sp>
        <p:nvSpPr>
          <p:cNvPr id="24" name="Rectangle 10"/>
          <p:cNvSpPr>
            <a:spLocks noChangeArrowheads="1"/>
          </p:cNvSpPr>
          <p:nvPr/>
        </p:nvSpPr>
        <p:spPr bwMode="auto">
          <a:xfrm>
            <a:off x="976690" y="4021137"/>
            <a:ext cx="10502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C00000"/>
                </a:solidFill>
              </a:rPr>
              <a:t>acac</a:t>
            </a:r>
          </a:p>
        </p:txBody>
      </p:sp>
      <p:sp>
        <p:nvSpPr>
          <p:cNvPr id="25" name="Rectangle 12"/>
          <p:cNvSpPr>
            <a:spLocks noChangeArrowheads="1"/>
          </p:cNvSpPr>
          <p:nvPr/>
        </p:nvSpPr>
        <p:spPr bwMode="auto">
          <a:xfrm>
            <a:off x="4937503" y="4021137"/>
            <a:ext cx="150554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C00000"/>
                </a:solidFill>
              </a:rPr>
              <a:t>abbcac</a:t>
            </a:r>
          </a:p>
        </p:txBody>
      </p:sp>
      <p:sp>
        <p:nvSpPr>
          <p:cNvPr id="26" name="Rectangle 13"/>
          <p:cNvSpPr>
            <a:spLocks noChangeArrowheads="1"/>
          </p:cNvSpPr>
          <p:nvPr/>
        </p:nvSpPr>
        <p:spPr bwMode="auto">
          <a:xfrm>
            <a:off x="3784978" y="4021137"/>
            <a:ext cx="84510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C00000"/>
                </a:solidFill>
              </a:rPr>
              <a:t>abc</a:t>
            </a:r>
          </a:p>
        </p:txBody>
      </p:sp>
      <p:sp>
        <p:nvSpPr>
          <p:cNvPr id="2" name="灯片编号占位符 1"/>
          <p:cNvSpPr>
            <a:spLocks noGrp="1"/>
          </p:cNvSpPr>
          <p:nvPr>
            <p:ph type="sldNum" sz="quarter" idx="12"/>
          </p:nvPr>
        </p:nvSpPr>
        <p:spPr/>
        <p:txBody>
          <a:bodyPr/>
          <a:lstStyle/>
          <a:p>
            <a:fld id="{58B9003D-8F33-4A1C-B97F-3F3C18EC6CAD}" type="slidenum">
              <a:rPr lang="en-US" altLang="zh-CN" smtClean="0"/>
              <a:pPr/>
              <a:t>29</a:t>
            </a:fld>
            <a:endParaRPr lang="en-US" altLang="zh-CN" dirty="0"/>
          </a:p>
        </p:txBody>
      </p:sp>
    </p:spTree>
    <p:extLst>
      <p:ext uri="{BB962C8B-B14F-4D97-AF65-F5344CB8AC3E}">
        <p14:creationId xmlns:p14="http://schemas.microsoft.com/office/powerpoint/2010/main" val="14063160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612356"/>
                                        </p:tgtEl>
                                        <p:attrNameLst>
                                          <p:attrName>style.visibility</p:attrName>
                                        </p:attrNameLst>
                                      </p:cBhvr>
                                      <p:to>
                                        <p:strVal val="visible"/>
                                      </p:to>
                                    </p:set>
                                    <p:anim calcmode="lin" valueType="num">
                                      <p:cBhvr additive="base">
                                        <p:cTn id="7" dur="500" fill="hold"/>
                                        <p:tgtEl>
                                          <p:spTgt spid="612356"/>
                                        </p:tgtEl>
                                        <p:attrNameLst>
                                          <p:attrName>ppt_x</p:attrName>
                                        </p:attrNameLst>
                                      </p:cBhvr>
                                      <p:tavLst>
                                        <p:tav tm="0">
                                          <p:val>
                                            <p:strVal val="#ppt_x"/>
                                          </p:val>
                                        </p:tav>
                                        <p:tav tm="100000">
                                          <p:val>
                                            <p:strVal val="#ppt_x"/>
                                          </p:val>
                                        </p:tav>
                                      </p:tavLst>
                                    </p:anim>
                                    <p:anim calcmode="lin" valueType="num">
                                      <p:cBhvr additive="base">
                                        <p:cTn id="8" dur="500" fill="hold"/>
                                        <p:tgtEl>
                                          <p:spTgt spid="61235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12357"/>
                                        </p:tgtEl>
                                        <p:attrNameLst>
                                          <p:attrName>style.visibility</p:attrName>
                                        </p:attrNameLst>
                                      </p:cBhvr>
                                      <p:to>
                                        <p:strVal val="visible"/>
                                      </p:to>
                                    </p:set>
                                    <p:anim calcmode="lin" valueType="num">
                                      <p:cBhvr additive="base">
                                        <p:cTn id="11" dur="500" fill="hold"/>
                                        <p:tgtEl>
                                          <p:spTgt spid="612357"/>
                                        </p:tgtEl>
                                        <p:attrNameLst>
                                          <p:attrName>ppt_x</p:attrName>
                                        </p:attrNameLst>
                                      </p:cBhvr>
                                      <p:tavLst>
                                        <p:tav tm="0">
                                          <p:val>
                                            <p:strVal val="#ppt_x"/>
                                          </p:val>
                                        </p:tav>
                                        <p:tav tm="100000">
                                          <p:val>
                                            <p:strVal val="#ppt_x"/>
                                          </p:val>
                                        </p:tav>
                                      </p:tavLst>
                                    </p:anim>
                                    <p:anim calcmode="lin" valueType="num">
                                      <p:cBhvr additive="base">
                                        <p:cTn id="12" dur="500" fill="hold"/>
                                        <p:tgtEl>
                                          <p:spTgt spid="61235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12358"/>
                                        </p:tgtEl>
                                        <p:attrNameLst>
                                          <p:attrName>style.visibility</p:attrName>
                                        </p:attrNameLst>
                                      </p:cBhvr>
                                      <p:to>
                                        <p:strVal val="visible"/>
                                      </p:to>
                                    </p:set>
                                    <p:anim calcmode="lin" valueType="num">
                                      <p:cBhvr additive="base">
                                        <p:cTn id="15" dur="500" fill="hold"/>
                                        <p:tgtEl>
                                          <p:spTgt spid="612358"/>
                                        </p:tgtEl>
                                        <p:attrNameLst>
                                          <p:attrName>ppt_x</p:attrName>
                                        </p:attrNameLst>
                                      </p:cBhvr>
                                      <p:tavLst>
                                        <p:tav tm="0">
                                          <p:val>
                                            <p:strVal val="#ppt_x"/>
                                          </p:val>
                                        </p:tav>
                                        <p:tav tm="100000">
                                          <p:val>
                                            <p:strVal val="#ppt_x"/>
                                          </p:val>
                                        </p:tav>
                                      </p:tavLst>
                                    </p:anim>
                                    <p:anim calcmode="lin" valueType="num">
                                      <p:cBhvr additive="base">
                                        <p:cTn id="16" dur="500" fill="hold"/>
                                        <p:tgtEl>
                                          <p:spTgt spid="61235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12360"/>
                                        </p:tgtEl>
                                        <p:attrNameLst>
                                          <p:attrName>style.visibility</p:attrName>
                                        </p:attrNameLst>
                                      </p:cBhvr>
                                      <p:to>
                                        <p:strVal val="visible"/>
                                      </p:to>
                                    </p:set>
                                    <p:anim calcmode="lin" valueType="num">
                                      <p:cBhvr additive="base">
                                        <p:cTn id="19" dur="500" fill="hold"/>
                                        <p:tgtEl>
                                          <p:spTgt spid="612360"/>
                                        </p:tgtEl>
                                        <p:attrNameLst>
                                          <p:attrName>ppt_x</p:attrName>
                                        </p:attrNameLst>
                                      </p:cBhvr>
                                      <p:tavLst>
                                        <p:tav tm="0">
                                          <p:val>
                                            <p:strVal val="#ppt_x"/>
                                          </p:val>
                                        </p:tav>
                                        <p:tav tm="100000">
                                          <p:val>
                                            <p:strVal val="#ppt_x"/>
                                          </p:val>
                                        </p:tav>
                                      </p:tavLst>
                                    </p:anim>
                                    <p:anim calcmode="lin" valueType="num">
                                      <p:cBhvr additive="base">
                                        <p:cTn id="20" dur="500" fill="hold"/>
                                        <p:tgtEl>
                                          <p:spTgt spid="61236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12359"/>
                                        </p:tgtEl>
                                        <p:attrNameLst>
                                          <p:attrName>style.visibility</p:attrName>
                                        </p:attrNameLst>
                                      </p:cBhvr>
                                      <p:to>
                                        <p:strVal val="visible"/>
                                      </p:to>
                                    </p:set>
                                    <p:anim calcmode="lin" valueType="num">
                                      <p:cBhvr additive="base">
                                        <p:cTn id="23" dur="500" fill="hold"/>
                                        <p:tgtEl>
                                          <p:spTgt spid="612359"/>
                                        </p:tgtEl>
                                        <p:attrNameLst>
                                          <p:attrName>ppt_x</p:attrName>
                                        </p:attrNameLst>
                                      </p:cBhvr>
                                      <p:tavLst>
                                        <p:tav tm="0">
                                          <p:val>
                                            <p:strVal val="#ppt_x"/>
                                          </p:val>
                                        </p:tav>
                                        <p:tav tm="100000">
                                          <p:val>
                                            <p:strVal val="#ppt_x"/>
                                          </p:val>
                                        </p:tav>
                                      </p:tavLst>
                                    </p:anim>
                                    <p:anim calcmode="lin" valueType="num">
                                      <p:cBhvr additive="base">
                                        <p:cTn id="24" dur="500" fill="hold"/>
                                        <p:tgtEl>
                                          <p:spTgt spid="612359"/>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12361"/>
                                        </p:tgtEl>
                                        <p:attrNameLst>
                                          <p:attrName>style.visibility</p:attrName>
                                        </p:attrNameLst>
                                      </p:cBhvr>
                                      <p:to>
                                        <p:strVal val="visible"/>
                                      </p:to>
                                    </p:set>
                                    <p:anim calcmode="lin" valueType="num">
                                      <p:cBhvr additive="base">
                                        <p:cTn id="37" dur="500" fill="hold"/>
                                        <p:tgtEl>
                                          <p:spTgt spid="612361"/>
                                        </p:tgtEl>
                                        <p:attrNameLst>
                                          <p:attrName>ppt_x</p:attrName>
                                        </p:attrNameLst>
                                      </p:cBhvr>
                                      <p:tavLst>
                                        <p:tav tm="0">
                                          <p:val>
                                            <p:strVal val="#ppt_x"/>
                                          </p:val>
                                        </p:tav>
                                        <p:tav tm="100000">
                                          <p:val>
                                            <p:strVal val="#ppt_x"/>
                                          </p:val>
                                        </p:tav>
                                      </p:tavLst>
                                    </p:anim>
                                    <p:anim calcmode="lin" valueType="num">
                                      <p:cBhvr additive="base">
                                        <p:cTn id="38" dur="500" fill="hold"/>
                                        <p:tgtEl>
                                          <p:spTgt spid="612361"/>
                                        </p:tgtEl>
                                        <p:attrNameLst>
                                          <p:attrName>ppt_y</p:attrName>
                                        </p:attrNameLst>
                                      </p:cBhvr>
                                      <p:tavLst>
                                        <p:tav tm="0">
                                          <p:val>
                                            <p:strVal val="1+#ppt_h/2"/>
                                          </p:val>
                                        </p:tav>
                                        <p:tav tm="100000">
                                          <p:val>
                                            <p:strVal val="#ppt_y"/>
                                          </p:val>
                                        </p:tav>
                                      </p:tavLst>
                                    </p:anim>
                                  </p:childTnLst>
                                </p:cTn>
                              </p:par>
                            </p:childTnLst>
                          </p:cTn>
                        </p:par>
                        <p:par>
                          <p:cTn id="39" fill="hold">
                            <p:stCondLst>
                              <p:cond delay="500"/>
                            </p:stCondLst>
                            <p:childTnLst>
                              <p:par>
                                <p:cTn id="40" presetID="2" presetClass="entr" presetSubtype="4" fill="hold" grpId="0" nodeType="afterEffect">
                                  <p:stCondLst>
                                    <p:cond delay="0"/>
                                  </p:stCondLst>
                                  <p:childTnLst>
                                    <p:set>
                                      <p:cBhvr>
                                        <p:cTn id="41" dur="1" fill="hold">
                                          <p:stCondLst>
                                            <p:cond delay="0"/>
                                          </p:stCondLst>
                                        </p:cTn>
                                        <p:tgtEl>
                                          <p:spTgt spid="612362"/>
                                        </p:tgtEl>
                                        <p:attrNameLst>
                                          <p:attrName>style.visibility</p:attrName>
                                        </p:attrNameLst>
                                      </p:cBhvr>
                                      <p:to>
                                        <p:strVal val="visible"/>
                                      </p:to>
                                    </p:set>
                                    <p:anim calcmode="lin" valueType="num">
                                      <p:cBhvr additive="base">
                                        <p:cTn id="42" dur="500" fill="hold"/>
                                        <p:tgtEl>
                                          <p:spTgt spid="612362"/>
                                        </p:tgtEl>
                                        <p:attrNameLst>
                                          <p:attrName>ppt_x</p:attrName>
                                        </p:attrNameLst>
                                      </p:cBhvr>
                                      <p:tavLst>
                                        <p:tav tm="0">
                                          <p:val>
                                            <p:strVal val="#ppt_x"/>
                                          </p:val>
                                        </p:tav>
                                        <p:tav tm="100000">
                                          <p:val>
                                            <p:strVal val="#ppt_x"/>
                                          </p:val>
                                        </p:tav>
                                      </p:tavLst>
                                    </p:anim>
                                    <p:anim calcmode="lin" valueType="num">
                                      <p:cBhvr additive="base">
                                        <p:cTn id="43" dur="500" fill="hold"/>
                                        <p:tgtEl>
                                          <p:spTgt spid="612362"/>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612363"/>
                                        </p:tgtEl>
                                        <p:attrNameLst>
                                          <p:attrName>style.visibility</p:attrName>
                                        </p:attrNameLst>
                                      </p:cBhvr>
                                      <p:to>
                                        <p:strVal val="visible"/>
                                      </p:to>
                                    </p:set>
                                    <p:anim calcmode="lin" valueType="num">
                                      <p:cBhvr additive="base">
                                        <p:cTn id="46" dur="500" fill="hold"/>
                                        <p:tgtEl>
                                          <p:spTgt spid="612363"/>
                                        </p:tgtEl>
                                        <p:attrNameLst>
                                          <p:attrName>ppt_x</p:attrName>
                                        </p:attrNameLst>
                                      </p:cBhvr>
                                      <p:tavLst>
                                        <p:tav tm="0">
                                          <p:val>
                                            <p:strVal val="#ppt_x"/>
                                          </p:val>
                                        </p:tav>
                                        <p:tav tm="100000">
                                          <p:val>
                                            <p:strVal val="#ppt_x"/>
                                          </p:val>
                                        </p:tav>
                                      </p:tavLst>
                                    </p:anim>
                                    <p:anim calcmode="lin" valueType="num">
                                      <p:cBhvr additive="base">
                                        <p:cTn id="47" dur="500" fill="hold"/>
                                        <p:tgtEl>
                                          <p:spTgt spid="612363"/>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612365"/>
                                        </p:tgtEl>
                                        <p:attrNameLst>
                                          <p:attrName>style.visibility</p:attrName>
                                        </p:attrNameLst>
                                      </p:cBhvr>
                                      <p:to>
                                        <p:strVal val="visible"/>
                                      </p:to>
                                    </p:set>
                                    <p:anim calcmode="lin" valueType="num">
                                      <p:cBhvr additive="base">
                                        <p:cTn id="50" dur="500" fill="hold"/>
                                        <p:tgtEl>
                                          <p:spTgt spid="612365"/>
                                        </p:tgtEl>
                                        <p:attrNameLst>
                                          <p:attrName>ppt_x</p:attrName>
                                        </p:attrNameLst>
                                      </p:cBhvr>
                                      <p:tavLst>
                                        <p:tav tm="0">
                                          <p:val>
                                            <p:strVal val="#ppt_x"/>
                                          </p:val>
                                        </p:tav>
                                        <p:tav tm="100000">
                                          <p:val>
                                            <p:strVal val="#ppt_x"/>
                                          </p:val>
                                        </p:tav>
                                      </p:tavLst>
                                    </p:anim>
                                    <p:anim calcmode="lin" valueType="num">
                                      <p:cBhvr additive="base">
                                        <p:cTn id="51" dur="500" fill="hold"/>
                                        <p:tgtEl>
                                          <p:spTgt spid="612365"/>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612364"/>
                                        </p:tgtEl>
                                        <p:attrNameLst>
                                          <p:attrName>style.visibility</p:attrName>
                                        </p:attrNameLst>
                                      </p:cBhvr>
                                      <p:to>
                                        <p:strVal val="visible"/>
                                      </p:to>
                                    </p:set>
                                    <p:anim calcmode="lin" valueType="num">
                                      <p:cBhvr additive="base">
                                        <p:cTn id="54" dur="500" fill="hold"/>
                                        <p:tgtEl>
                                          <p:spTgt spid="612364"/>
                                        </p:tgtEl>
                                        <p:attrNameLst>
                                          <p:attrName>ppt_x</p:attrName>
                                        </p:attrNameLst>
                                      </p:cBhvr>
                                      <p:tavLst>
                                        <p:tav tm="0">
                                          <p:val>
                                            <p:strVal val="#ppt_x"/>
                                          </p:val>
                                        </p:tav>
                                        <p:tav tm="100000">
                                          <p:val>
                                            <p:strVal val="#ppt_x"/>
                                          </p:val>
                                        </p:tav>
                                      </p:tavLst>
                                    </p:anim>
                                    <p:anim calcmode="lin" valueType="num">
                                      <p:cBhvr additive="base">
                                        <p:cTn id="55" dur="500" fill="hold"/>
                                        <p:tgtEl>
                                          <p:spTgt spid="612364"/>
                                        </p:tgtEl>
                                        <p:attrNameLst>
                                          <p:attrName>ppt_y</p:attrName>
                                        </p:attrNameLst>
                                      </p:cBhvr>
                                      <p:tavLst>
                                        <p:tav tm="0">
                                          <p:val>
                                            <p:strVal val="1+#ppt_h/2"/>
                                          </p:val>
                                        </p:tav>
                                        <p:tav tm="100000">
                                          <p:val>
                                            <p:strVal val="#ppt_y"/>
                                          </p:val>
                                        </p:tav>
                                      </p:tavLst>
                                    </p:anim>
                                  </p:childTnLst>
                                </p:cTn>
                              </p:par>
                              <p:par>
                                <p:cTn id="56" presetID="2" presetClass="entr" presetSubtype="4" fill="hold" grpId="1" nodeType="withEffect">
                                  <p:stCondLst>
                                    <p:cond delay="0"/>
                                  </p:stCondLst>
                                  <p:childTnLst>
                                    <p:set>
                                      <p:cBhvr>
                                        <p:cTn id="57" dur="1" fill="hold">
                                          <p:stCondLst>
                                            <p:cond delay="0"/>
                                          </p:stCondLst>
                                        </p:cTn>
                                        <p:tgtEl>
                                          <p:spTgt spid="612366"/>
                                        </p:tgtEl>
                                        <p:attrNameLst>
                                          <p:attrName>style.visibility</p:attrName>
                                        </p:attrNameLst>
                                      </p:cBhvr>
                                      <p:to>
                                        <p:strVal val="visible"/>
                                      </p:to>
                                    </p:set>
                                    <p:anim calcmode="lin" valueType="num">
                                      <p:cBhvr additive="base">
                                        <p:cTn id="58" dur="500" fill="hold"/>
                                        <p:tgtEl>
                                          <p:spTgt spid="612366"/>
                                        </p:tgtEl>
                                        <p:attrNameLst>
                                          <p:attrName>ppt_x</p:attrName>
                                        </p:attrNameLst>
                                      </p:cBhvr>
                                      <p:tavLst>
                                        <p:tav tm="0">
                                          <p:val>
                                            <p:strVal val="#ppt_x"/>
                                          </p:val>
                                        </p:tav>
                                        <p:tav tm="100000">
                                          <p:val>
                                            <p:strVal val="#ppt_x"/>
                                          </p:val>
                                        </p:tav>
                                      </p:tavLst>
                                    </p:anim>
                                    <p:anim calcmode="lin" valueType="num">
                                      <p:cBhvr additive="base">
                                        <p:cTn id="59" dur="500" fill="hold"/>
                                        <p:tgtEl>
                                          <p:spTgt spid="612366"/>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4"/>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356" grpId="0"/>
      <p:bldP spid="612357" grpId="0"/>
      <p:bldP spid="612358" grpId="0"/>
      <p:bldP spid="612359" grpId="0"/>
      <p:bldP spid="612360" grpId="0"/>
      <p:bldP spid="612361" grpId="0"/>
      <p:bldP spid="612362" grpId="0"/>
      <p:bldP spid="612363" grpId="0"/>
      <p:bldP spid="612364" grpId="0"/>
      <p:bldP spid="612365" grpId="0"/>
      <p:bldP spid="612366" grpId="1"/>
      <p:bldP spid="21" grpId="0"/>
      <p:bldP spid="22" grpId="0"/>
      <p:bldP spid="23" grpId="0"/>
      <p:bldP spid="24" grpId="0"/>
      <p:bldP spid="25" grpId="0"/>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685800" y="457200"/>
            <a:ext cx="7772400" cy="1143000"/>
          </a:xfrm>
        </p:spPr>
        <p:txBody>
          <a:bodyPr/>
          <a:lstStyle/>
          <a:p>
            <a:r>
              <a:rPr lang="en-US" altLang="zh-CN"/>
              <a:t>3.1 </a:t>
            </a:r>
            <a:r>
              <a:rPr lang="zh-CN" altLang="en-US"/>
              <a:t>词法分析器的要求</a:t>
            </a:r>
          </a:p>
        </p:txBody>
      </p:sp>
      <p:sp>
        <p:nvSpPr>
          <p:cNvPr id="203779" name="Rectangle 3"/>
          <p:cNvSpPr>
            <a:spLocks noGrp="1" noChangeArrowheads="1"/>
          </p:cNvSpPr>
          <p:nvPr>
            <p:ph idx="1"/>
          </p:nvPr>
        </p:nvSpPr>
        <p:spPr>
          <a:xfrm>
            <a:off x="685800" y="1600200"/>
            <a:ext cx="8153400" cy="4572000"/>
          </a:xfrm>
        </p:spPr>
        <p:txBody>
          <a:bodyPr>
            <a:normAutofit lnSpcReduction="10000"/>
          </a:bodyPr>
          <a:lstStyle/>
          <a:p>
            <a:r>
              <a:rPr lang="zh-CN" altLang="en-US" sz="2800" dirty="0"/>
              <a:t>输入：源程序</a:t>
            </a:r>
          </a:p>
          <a:p>
            <a:r>
              <a:rPr lang="zh-CN" altLang="en-US" sz="2800" dirty="0"/>
              <a:t>输出：单词符号</a:t>
            </a:r>
          </a:p>
          <a:p>
            <a:pPr lvl="1"/>
            <a:r>
              <a:rPr lang="zh-CN" altLang="en-US" sz="2400" dirty="0"/>
              <a:t>单词是语言中具有独立意义的最小单位</a:t>
            </a:r>
          </a:p>
          <a:p>
            <a:pPr lvl="1"/>
            <a:r>
              <a:rPr lang="zh-CN" altLang="en-US" sz="2400" dirty="0"/>
              <a:t>分类</a:t>
            </a:r>
          </a:p>
          <a:p>
            <a:pPr lvl="2"/>
            <a:r>
              <a:rPr lang="zh-CN" altLang="en-US" sz="2000" dirty="0" smtClean="0"/>
              <a:t>关键字</a:t>
            </a:r>
            <a:r>
              <a:rPr lang="zh-CN" altLang="en-US" sz="2000" dirty="0"/>
              <a:t>：具有固定意义的标识符，</a:t>
            </a:r>
          </a:p>
          <a:p>
            <a:pPr lvl="3"/>
            <a:r>
              <a:rPr lang="zh-CN" altLang="en-US" sz="1800" dirty="0"/>
              <a:t>如</a:t>
            </a:r>
            <a:r>
              <a:rPr lang="en-US" altLang="zh-CN" sz="1800" dirty="0"/>
              <a:t>Pascal</a:t>
            </a:r>
            <a:r>
              <a:rPr lang="zh-CN" altLang="en-US" sz="1800" dirty="0"/>
              <a:t>中</a:t>
            </a:r>
            <a:r>
              <a:rPr lang="en-US" altLang="zh-CN" sz="1800" dirty="0"/>
              <a:t>, begin, end</a:t>
            </a:r>
          </a:p>
          <a:p>
            <a:pPr lvl="2"/>
            <a:r>
              <a:rPr lang="zh-CN" altLang="en-US" sz="2000" dirty="0"/>
              <a:t>标识符：变量名、数组名、过程名等</a:t>
            </a:r>
          </a:p>
          <a:p>
            <a:pPr lvl="2"/>
            <a:r>
              <a:rPr lang="zh-CN" altLang="en-US" sz="2000" dirty="0"/>
              <a:t>常数：分为整型、实型、布尔型等</a:t>
            </a:r>
          </a:p>
          <a:p>
            <a:pPr lvl="3"/>
            <a:r>
              <a:rPr lang="zh-CN" altLang="en-US" sz="1800" dirty="0"/>
              <a:t>如 </a:t>
            </a:r>
            <a:r>
              <a:rPr lang="en-US" altLang="zh-CN" sz="1800" dirty="0"/>
              <a:t>100, 0.8, TRUE</a:t>
            </a:r>
          </a:p>
          <a:p>
            <a:pPr lvl="2"/>
            <a:r>
              <a:rPr lang="zh-CN" altLang="en-US" sz="2000" dirty="0"/>
              <a:t>运算符：＋、－、*、</a:t>
            </a:r>
            <a:r>
              <a:rPr lang="en-US" altLang="zh-CN" sz="2000" dirty="0"/>
              <a:t>/</a:t>
            </a:r>
            <a:r>
              <a:rPr lang="zh-CN" altLang="en-US" sz="2000" dirty="0"/>
              <a:t>等</a:t>
            </a:r>
          </a:p>
          <a:p>
            <a:pPr lvl="2"/>
            <a:r>
              <a:rPr lang="zh-CN" altLang="en-US" sz="2000" dirty="0"/>
              <a:t>界符：逗号，分号，括号等</a:t>
            </a:r>
          </a:p>
        </p:txBody>
      </p:sp>
      <p:sp>
        <p:nvSpPr>
          <p:cNvPr id="5" name="灯片编号占位符 5"/>
          <p:cNvSpPr>
            <a:spLocks noGrp="1"/>
          </p:cNvSpPr>
          <p:nvPr>
            <p:ph type="sldNum" sz="quarter" idx="12"/>
          </p:nvPr>
        </p:nvSpPr>
        <p:spPr/>
        <p:txBody>
          <a:bodyPr/>
          <a:lstStyle/>
          <a:p>
            <a:fld id="{E508D2ED-BD75-4938-B831-B9BF21980CC2}" type="slidenum">
              <a:rPr lang="en-US" altLang="zh-CN"/>
              <a:pPr/>
              <a:t>3</a:t>
            </a:fld>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34000" y="2209800"/>
            <a:ext cx="3440206" cy="1015663"/>
          </a:xfrm>
          <a:prstGeom prst="rect">
            <a:avLst/>
          </a:prstGeom>
          <a:solidFill>
            <a:schemeClr val="accent5">
              <a:lumMod val="60000"/>
              <a:lumOff val="40000"/>
            </a:schemeClr>
          </a:solidFill>
          <a:ln w="12700">
            <a:solidFill>
              <a:schemeClr val="tx1"/>
            </a:solidFill>
          </a:ln>
        </p:spPr>
        <p:txBody>
          <a:bodyPr wrap="square">
            <a:spAutoFit/>
          </a:bodyPr>
          <a:lstStyle/>
          <a:p>
            <a:pPr>
              <a:defRPr/>
            </a:pPr>
            <a:r>
              <a:rPr lang="zh-CN" altLang="en-US" sz="2000" dirty="0">
                <a:solidFill>
                  <a:prstClr val="black"/>
                </a:solidFill>
                <a:latin typeface="微软雅黑" panose="020B0503020204020204" pitchFamily="34" charset="-122"/>
                <a:ea typeface="微软雅黑" panose="020B0503020204020204" pitchFamily="34" charset="-122"/>
              </a:rPr>
              <a:t>给</a:t>
            </a:r>
            <a:r>
              <a:rPr lang="zh-CN" altLang="en-US" sz="2000" dirty="0" smtClean="0">
                <a:solidFill>
                  <a:prstClr val="black"/>
                </a:solidFill>
                <a:latin typeface="微软雅黑" panose="020B0503020204020204" pitchFamily="34" charset="-122"/>
                <a:ea typeface="微软雅黑" panose="020B0503020204020204" pitchFamily="34" charset="-122"/>
              </a:rPr>
              <a:t>一些</a:t>
            </a:r>
            <a:r>
              <a:rPr lang="zh-CN" altLang="en-US" sz="2000" dirty="0">
                <a:solidFill>
                  <a:prstClr val="black"/>
                </a:solidFill>
                <a:latin typeface="微软雅黑" panose="020B0503020204020204" pitchFamily="34" charset="-122"/>
                <a:ea typeface="微软雅黑" panose="020B0503020204020204" pitchFamily="34" charset="-122"/>
              </a:rPr>
              <a:t>正则式</a:t>
            </a:r>
            <a:r>
              <a:rPr lang="zh-CN" altLang="en-US" sz="2000" dirty="0" smtClean="0">
                <a:solidFill>
                  <a:schemeClr val="tx2">
                    <a:lumMod val="60000"/>
                    <a:lumOff val="40000"/>
                  </a:schemeClr>
                </a:solidFill>
                <a:latin typeface="微软雅黑" panose="020B0503020204020204" pitchFamily="34" charset="-122"/>
                <a:ea typeface="微软雅黑" panose="020B0503020204020204" pitchFamily="34" charset="-122"/>
              </a:rPr>
              <a:t>命名</a:t>
            </a:r>
            <a:r>
              <a:rPr lang="zh-CN" altLang="en-US" sz="2000" dirty="0">
                <a:solidFill>
                  <a:prstClr val="black"/>
                </a:solidFill>
                <a:latin typeface="微软雅黑" panose="020B0503020204020204" pitchFamily="34" charset="-122"/>
                <a:ea typeface="微软雅黑" panose="020B0503020204020204" pitchFamily="34" charset="-122"/>
              </a:rPr>
              <a:t>，并在之后</a:t>
            </a:r>
            <a:r>
              <a:rPr lang="zh-CN" altLang="en-US" sz="2000" dirty="0" smtClean="0">
                <a:solidFill>
                  <a:prstClr val="black"/>
                </a:solidFill>
                <a:latin typeface="微软雅黑" panose="020B0503020204020204" pitchFamily="34" charset="-122"/>
                <a:ea typeface="微软雅黑" panose="020B0503020204020204" pitchFamily="34" charset="-122"/>
              </a:rPr>
              <a:t>的</a:t>
            </a:r>
            <a:r>
              <a:rPr lang="zh-CN" altLang="en-US" sz="2000" dirty="0">
                <a:solidFill>
                  <a:prstClr val="black"/>
                </a:solidFill>
                <a:latin typeface="微软雅黑" panose="020B0503020204020204" pitchFamily="34" charset="-122"/>
                <a:ea typeface="微软雅黑" panose="020B0503020204020204" pitchFamily="34" charset="-122"/>
              </a:rPr>
              <a:t>正则式</a:t>
            </a:r>
            <a:r>
              <a:rPr lang="zh-CN" altLang="en-US" sz="2000" dirty="0" smtClean="0">
                <a:solidFill>
                  <a:prstClr val="black"/>
                </a:solidFill>
                <a:latin typeface="微软雅黑" panose="020B0503020204020204" pitchFamily="34" charset="-122"/>
                <a:ea typeface="微软雅黑" panose="020B0503020204020204" pitchFamily="34" charset="-122"/>
              </a:rPr>
              <a:t>中</a:t>
            </a:r>
            <a:r>
              <a:rPr lang="zh-CN" altLang="en-US" sz="2000" dirty="0">
                <a:solidFill>
                  <a:prstClr val="black"/>
                </a:solidFill>
                <a:latin typeface="微软雅黑" panose="020B0503020204020204" pitchFamily="34" charset="-122"/>
                <a:ea typeface="微软雅黑" panose="020B0503020204020204" pitchFamily="34" charset="-122"/>
              </a:rPr>
              <a:t>像使用</a:t>
            </a:r>
            <a:r>
              <a:rPr lang="zh-CN" altLang="en-US" sz="2000" dirty="0">
                <a:solidFill>
                  <a:schemeClr val="tx2">
                    <a:lumMod val="60000"/>
                    <a:lumOff val="40000"/>
                  </a:schemeClr>
                </a:solidFill>
                <a:latin typeface="微软雅黑" panose="020B0503020204020204" pitchFamily="34" charset="-122"/>
                <a:ea typeface="微软雅黑" panose="020B0503020204020204" pitchFamily="34" charset="-122"/>
              </a:rPr>
              <a:t>字母表中的符号</a:t>
            </a:r>
            <a:r>
              <a:rPr lang="zh-CN" altLang="en-US" sz="2000" dirty="0">
                <a:solidFill>
                  <a:prstClr val="black"/>
                </a:solidFill>
                <a:latin typeface="微软雅黑" panose="020B0503020204020204" pitchFamily="34" charset="-122"/>
                <a:ea typeface="微软雅黑" panose="020B0503020204020204" pitchFamily="34" charset="-122"/>
              </a:rPr>
              <a:t>一样使用这些</a:t>
            </a:r>
            <a:r>
              <a:rPr lang="zh-CN" altLang="en-US" sz="2000" dirty="0">
                <a:solidFill>
                  <a:schemeClr val="tx2">
                    <a:lumMod val="60000"/>
                    <a:lumOff val="40000"/>
                  </a:schemeClr>
                </a:solidFill>
                <a:latin typeface="微软雅黑" panose="020B0503020204020204" pitchFamily="34" charset="-122"/>
                <a:ea typeface="微软雅黑" panose="020B0503020204020204" pitchFamily="34" charset="-122"/>
              </a:rPr>
              <a:t>名字</a:t>
            </a:r>
          </a:p>
        </p:txBody>
      </p:sp>
      <p:sp>
        <p:nvSpPr>
          <p:cNvPr id="9" name="Rectangle 2"/>
          <p:cNvSpPr txBox="1">
            <a:spLocks noChangeArrowheads="1"/>
          </p:cNvSpPr>
          <p:nvPr/>
        </p:nvSpPr>
        <p:spPr>
          <a:xfrm>
            <a:off x="620806" y="48932"/>
            <a:ext cx="7772400" cy="1143000"/>
          </a:xfrm>
          <a:prstGeom prst="rect">
            <a:avLst/>
          </a:prstGeom>
        </p:spPr>
        <p:txBody>
          <a:bodyPr vert="horz" lIns="91440" tIns="45720" rIns="91440" bIns="45720" rtlCol="0" anchor="ctr" anchorCtr="0">
            <a:noAutofit/>
          </a:bodyPr>
          <a:lstStyle>
            <a:lvl1pPr algn="ctr" defTabSz="914400" rtl="0" eaLnBrk="1" latinLnBrk="0" hangingPunct="1">
              <a:spcBef>
                <a:spcPct val="0"/>
              </a:spcBef>
              <a:buNone/>
              <a:defRPr sz="4000" b="1" kern="1200" baseline="0">
                <a:solidFill>
                  <a:schemeClr val="accent1"/>
                </a:solidFill>
                <a:latin typeface="+mj-lt"/>
                <a:ea typeface="华文仿宋" panose="02010600040101010101" pitchFamily="2" charset="-122"/>
                <a:cs typeface="+mj-cs"/>
              </a:defRPr>
            </a:lvl1pPr>
          </a:lstStyle>
          <a:p>
            <a:pPr fontAlgn="auto">
              <a:spcAft>
                <a:spcPts val="0"/>
              </a:spcAft>
            </a:pPr>
            <a:r>
              <a:rPr lang="zh-CN" altLang="en-US" dirty="0" smtClean="0"/>
              <a:t>正</a:t>
            </a:r>
            <a:r>
              <a:rPr lang="zh-CN" altLang="en-US" dirty="0"/>
              <a:t>则定义（</a:t>
            </a:r>
            <a:r>
              <a:rPr lang="en-US" altLang="zh-CN" dirty="0"/>
              <a:t>Regular Definition</a:t>
            </a:r>
            <a:r>
              <a:rPr lang="zh-CN" altLang="en-US" dirty="0"/>
              <a:t>）</a:t>
            </a:r>
          </a:p>
        </p:txBody>
      </p:sp>
      <p:sp>
        <p:nvSpPr>
          <p:cNvPr id="10" name="Rectangle 3"/>
          <p:cNvSpPr txBox="1">
            <a:spLocks noChangeArrowheads="1"/>
          </p:cNvSpPr>
          <p:nvPr/>
        </p:nvSpPr>
        <p:spPr>
          <a:xfrm>
            <a:off x="532164" y="1282424"/>
            <a:ext cx="8242042" cy="4864654"/>
          </a:xfrm>
          <a:prstGeom prst="rect">
            <a:avLst/>
          </a:prstGeom>
        </p:spPr>
        <p:txBody>
          <a:bodyPr vert="horz" lIns="91440" tIns="45720" rIns="91440" bIns="45720" rtlCol="0">
            <a:norm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solidFill>
                <a:latin typeface="微软雅黑" panose="020B0503020204020204" pitchFamily="34" charset="-122"/>
                <a:ea typeface="微软雅黑" panose="020B0503020204020204" pitchFamily="34" charset="-122"/>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a:lnSpc>
                <a:spcPct val="120000"/>
              </a:lnSpc>
              <a:spcBef>
                <a:spcPts val="600"/>
              </a:spcBef>
              <a:buClr>
                <a:schemeClr val="accent1"/>
              </a:buClr>
              <a:buFont typeface="Wingdings" panose="05000000000000000000" pitchFamily="2" charset="2"/>
              <a:buChar char="l"/>
              <a:defRPr/>
            </a:pPr>
            <a:r>
              <a:rPr lang="zh-CN" altLang="en-US" dirty="0"/>
              <a:t>正则定义是具有如下形式的</a:t>
            </a:r>
            <a:r>
              <a:rPr lang="zh-CN" altLang="en-US" dirty="0">
                <a:solidFill>
                  <a:schemeClr val="tx2">
                    <a:lumMod val="60000"/>
                    <a:lumOff val="40000"/>
                  </a:schemeClr>
                </a:solidFill>
              </a:rPr>
              <a:t>定义序列</a:t>
            </a:r>
            <a:r>
              <a:rPr lang="zh-CN" altLang="en-US" dirty="0"/>
              <a:t>：</a:t>
            </a:r>
            <a:endParaRPr lang="en-US" altLang="zh-CN" dirty="0"/>
          </a:p>
          <a:p>
            <a:pPr marL="457200" lvl="1" indent="0">
              <a:lnSpc>
                <a:spcPct val="120000"/>
              </a:lnSpc>
              <a:buClr>
                <a:srgbClr val="FF0000"/>
              </a:buClr>
              <a:buNone/>
              <a:defRPr/>
            </a:pPr>
            <a:r>
              <a:rPr lang="en-US" altLang="zh-CN" sz="2400" i="1" dirty="0">
                <a:ea typeface="楷体_GB2312"/>
                <a:cs typeface="楷体_GB2312"/>
              </a:rPr>
              <a:t>			d</a:t>
            </a:r>
            <a:r>
              <a:rPr lang="en-US" altLang="zh-CN" sz="2400" baseline="-25000" dirty="0">
                <a:ea typeface="楷体_GB2312"/>
                <a:cs typeface="楷体_GB2312"/>
              </a:rPr>
              <a:t>1</a:t>
            </a:r>
            <a:r>
              <a:rPr lang="en-US" altLang="zh-CN" sz="2400" i="1" dirty="0">
                <a:ea typeface="楷体_GB2312"/>
                <a:cs typeface="楷体_GB2312"/>
              </a:rPr>
              <a:t>→r</a:t>
            </a:r>
            <a:r>
              <a:rPr lang="en-US" altLang="zh-CN" sz="2400" baseline="-25000" dirty="0">
                <a:ea typeface="楷体_GB2312"/>
                <a:cs typeface="楷体_GB2312"/>
              </a:rPr>
              <a:t>1</a:t>
            </a:r>
          </a:p>
          <a:p>
            <a:pPr marL="457200" lvl="1" indent="0">
              <a:lnSpc>
                <a:spcPct val="120000"/>
              </a:lnSpc>
              <a:buClr>
                <a:srgbClr val="FF0000"/>
              </a:buClr>
              <a:buNone/>
              <a:defRPr/>
            </a:pPr>
            <a:r>
              <a:rPr lang="en-US" altLang="zh-CN" sz="2400" i="1" dirty="0">
                <a:ea typeface="楷体_GB2312"/>
                <a:cs typeface="楷体_GB2312"/>
              </a:rPr>
              <a:t>			d</a:t>
            </a:r>
            <a:r>
              <a:rPr lang="en-US" altLang="zh-CN" sz="2400" baseline="-25000" dirty="0">
                <a:ea typeface="楷体_GB2312"/>
                <a:cs typeface="楷体_GB2312"/>
              </a:rPr>
              <a:t>2</a:t>
            </a:r>
            <a:r>
              <a:rPr lang="en-US" altLang="zh-CN" sz="2400" i="1" dirty="0">
                <a:ea typeface="楷体_GB2312"/>
                <a:cs typeface="楷体_GB2312"/>
              </a:rPr>
              <a:t>→r</a:t>
            </a:r>
            <a:r>
              <a:rPr lang="en-US" altLang="zh-CN" sz="2400" baseline="-25000" dirty="0">
                <a:ea typeface="楷体_GB2312"/>
                <a:cs typeface="楷体_GB2312"/>
              </a:rPr>
              <a:t>2</a:t>
            </a:r>
          </a:p>
          <a:p>
            <a:pPr marL="457200" lvl="1" indent="0">
              <a:lnSpc>
                <a:spcPct val="120000"/>
              </a:lnSpc>
              <a:buClr>
                <a:srgbClr val="FF0000"/>
              </a:buClr>
              <a:buNone/>
              <a:defRPr/>
            </a:pPr>
            <a:r>
              <a:rPr lang="en-US" altLang="zh-CN" sz="2400" i="1" dirty="0">
                <a:ea typeface="楷体_GB2312"/>
                <a:cs typeface="楷体_GB2312"/>
              </a:rPr>
              <a:t> 			   …</a:t>
            </a:r>
          </a:p>
          <a:p>
            <a:pPr marL="457200" lvl="1" indent="0">
              <a:lnSpc>
                <a:spcPct val="120000"/>
              </a:lnSpc>
              <a:buClr>
                <a:srgbClr val="FF0000"/>
              </a:buClr>
              <a:buNone/>
              <a:defRPr/>
            </a:pPr>
            <a:r>
              <a:rPr lang="en-US" altLang="zh-CN" sz="2400" i="1" dirty="0">
                <a:ea typeface="楷体_GB2312"/>
                <a:cs typeface="楷体_GB2312"/>
              </a:rPr>
              <a:t>			</a:t>
            </a:r>
            <a:r>
              <a:rPr lang="en-US" altLang="zh-CN" sz="2400" i="1" dirty="0" err="1">
                <a:ea typeface="楷体_GB2312"/>
                <a:cs typeface="楷体_GB2312"/>
              </a:rPr>
              <a:t>d</a:t>
            </a:r>
            <a:r>
              <a:rPr lang="en-US" altLang="zh-CN" sz="2400" i="1" baseline="-25000" dirty="0" err="1">
                <a:ea typeface="楷体_GB2312"/>
                <a:cs typeface="楷体_GB2312"/>
              </a:rPr>
              <a:t>n</a:t>
            </a:r>
            <a:r>
              <a:rPr lang="en-US" altLang="zh-CN" sz="2400" i="1" dirty="0" err="1">
                <a:ea typeface="楷体_GB2312"/>
                <a:cs typeface="楷体_GB2312"/>
              </a:rPr>
              <a:t>→r</a:t>
            </a:r>
            <a:r>
              <a:rPr lang="en-US" altLang="zh-CN" sz="2400" i="1" baseline="-25000" dirty="0" err="1">
                <a:ea typeface="楷体_GB2312"/>
                <a:cs typeface="楷体_GB2312"/>
              </a:rPr>
              <a:t>n</a:t>
            </a:r>
            <a:endParaRPr lang="en-US" altLang="zh-CN" sz="2400" i="1" baseline="-25000" dirty="0">
              <a:ea typeface="楷体_GB2312"/>
              <a:cs typeface="楷体_GB2312"/>
            </a:endParaRPr>
          </a:p>
          <a:p>
            <a:pPr marL="274320" indent="-274320">
              <a:lnSpc>
                <a:spcPct val="120000"/>
              </a:lnSpc>
              <a:spcBef>
                <a:spcPts val="600"/>
              </a:spcBef>
              <a:buClr>
                <a:srgbClr val="3333CC"/>
              </a:buClr>
              <a:buNone/>
              <a:defRPr/>
            </a:pPr>
            <a:r>
              <a:rPr lang="en-US" altLang="zh-CN" dirty="0"/>
              <a:t>     </a:t>
            </a:r>
            <a:r>
              <a:rPr lang="zh-CN" altLang="en-US" dirty="0"/>
              <a:t>其中：</a:t>
            </a:r>
            <a:endParaRPr lang="en-US" altLang="zh-CN" dirty="0"/>
          </a:p>
          <a:p>
            <a:pPr marL="800100" lvl="1" indent="-342900">
              <a:lnSpc>
                <a:spcPct val="120000"/>
              </a:lnSpc>
              <a:buClr>
                <a:schemeClr val="accent1"/>
              </a:buClr>
              <a:buFont typeface="Wingdings" panose="05000000000000000000" pitchFamily="2" charset="2"/>
              <a:buChar char="p"/>
              <a:defRPr/>
            </a:pPr>
            <a:r>
              <a:rPr lang="zh-CN" altLang="en-US" sz="2000" dirty="0"/>
              <a:t>每个</a:t>
            </a:r>
            <a:r>
              <a:rPr lang="en-US" altLang="zh-CN" sz="2000" i="1" dirty="0" smtClean="0">
                <a:ea typeface="楷体_GB2312"/>
                <a:cs typeface="楷体_GB2312"/>
              </a:rPr>
              <a:t>d</a:t>
            </a:r>
            <a:r>
              <a:rPr lang="en-US" altLang="zh-CN" sz="2000" i="1" baseline="-25000" dirty="0" smtClean="0">
                <a:ea typeface="楷体_GB2312"/>
                <a:cs typeface="楷体_GB2312"/>
              </a:rPr>
              <a:t>i  </a:t>
            </a:r>
            <a:r>
              <a:rPr lang="zh-CN" altLang="en-US" sz="2000" dirty="0" smtClean="0"/>
              <a:t>都是</a:t>
            </a:r>
            <a:r>
              <a:rPr lang="zh-CN" altLang="en-US" sz="2000" dirty="0"/>
              <a:t>一个</a:t>
            </a:r>
            <a:r>
              <a:rPr lang="zh-CN" altLang="en-US" sz="2000" dirty="0">
                <a:solidFill>
                  <a:schemeClr val="tx2">
                    <a:lumMod val="60000"/>
                    <a:lumOff val="40000"/>
                  </a:schemeClr>
                </a:solidFill>
              </a:rPr>
              <a:t>新符号</a:t>
            </a:r>
            <a:r>
              <a:rPr lang="zh-CN" altLang="en-US" sz="2000" dirty="0"/>
              <a:t>，它们都不在字母表 </a:t>
            </a:r>
            <a:r>
              <a:rPr lang="en-US" altLang="zh-CN" sz="2000" i="1" dirty="0" smtClean="0"/>
              <a:t>Σ </a:t>
            </a:r>
            <a:r>
              <a:rPr lang="zh-CN" altLang="en-US" sz="2000" dirty="0" smtClean="0"/>
              <a:t>中</a:t>
            </a:r>
            <a:r>
              <a:rPr lang="zh-CN" altLang="en-US" sz="2000" dirty="0"/>
              <a:t>，而且</a:t>
            </a:r>
            <a:r>
              <a:rPr lang="zh-CN" altLang="en-US" sz="2000" dirty="0">
                <a:solidFill>
                  <a:schemeClr val="tx2">
                    <a:lumMod val="60000"/>
                    <a:lumOff val="40000"/>
                  </a:schemeClr>
                </a:solidFill>
              </a:rPr>
              <a:t>各不</a:t>
            </a:r>
            <a:r>
              <a:rPr lang="zh-CN" altLang="en-US" sz="2000" dirty="0" smtClean="0">
                <a:solidFill>
                  <a:schemeClr val="tx2">
                    <a:lumMod val="60000"/>
                    <a:lumOff val="40000"/>
                  </a:schemeClr>
                </a:solidFill>
              </a:rPr>
              <a:t>相同</a:t>
            </a:r>
            <a:endParaRPr lang="en-US" altLang="zh-CN" sz="2000" dirty="0">
              <a:solidFill>
                <a:schemeClr val="tx2">
                  <a:lumMod val="60000"/>
                  <a:lumOff val="40000"/>
                </a:schemeClr>
              </a:solidFill>
            </a:endParaRPr>
          </a:p>
          <a:p>
            <a:pPr marL="800100" lvl="1" indent="-342900">
              <a:lnSpc>
                <a:spcPct val="120000"/>
              </a:lnSpc>
              <a:buClr>
                <a:schemeClr val="accent1"/>
              </a:buClr>
              <a:buFont typeface="Wingdings" panose="05000000000000000000" pitchFamily="2" charset="2"/>
              <a:buChar char="p"/>
              <a:defRPr/>
            </a:pPr>
            <a:r>
              <a:rPr lang="zh-CN" altLang="en-US" sz="2000" dirty="0" smtClean="0"/>
              <a:t>每个</a:t>
            </a:r>
            <a:r>
              <a:rPr lang="en-US" altLang="zh-CN" sz="2000" i="1" dirty="0" err="1" smtClean="0">
                <a:ea typeface="楷体_GB2312"/>
                <a:cs typeface="楷体_GB2312"/>
              </a:rPr>
              <a:t>r</a:t>
            </a:r>
            <a:r>
              <a:rPr lang="en-US" altLang="zh-CN" sz="2000" i="1" baseline="-25000" dirty="0" err="1" smtClean="0">
                <a:ea typeface="楷体_GB2312"/>
                <a:cs typeface="楷体_GB2312"/>
              </a:rPr>
              <a:t>i</a:t>
            </a:r>
            <a:r>
              <a:rPr lang="en-US" altLang="zh-CN" sz="2000" i="1" baseline="-25000" dirty="0" smtClean="0">
                <a:ea typeface="楷体_GB2312"/>
                <a:cs typeface="楷体_GB2312"/>
              </a:rPr>
              <a:t>  </a:t>
            </a:r>
            <a:r>
              <a:rPr lang="zh-CN" altLang="en-US" sz="2000" dirty="0" smtClean="0"/>
              <a:t>是字母表 </a:t>
            </a:r>
            <a:r>
              <a:rPr lang="en-US" altLang="zh-CN" sz="2000" i="1" dirty="0" smtClean="0">
                <a:ea typeface="楷体_GB2312"/>
                <a:cs typeface="楷体_GB2312"/>
              </a:rPr>
              <a:t>Σ</a:t>
            </a:r>
            <a:r>
              <a:rPr lang="en-US" altLang="zh-CN" sz="2000" dirty="0" smtClean="0">
                <a:ea typeface="宋体" panose="02010600030101010101" pitchFamily="2" charset="-122"/>
                <a:cs typeface="Times New Roman" panose="02020603050405020304" pitchFamily="18" charset="0"/>
              </a:rPr>
              <a:t>∪</a:t>
            </a:r>
            <a:r>
              <a:rPr lang="en-US" altLang="zh-CN" sz="2000" dirty="0" smtClean="0"/>
              <a:t>{</a:t>
            </a:r>
            <a:r>
              <a:rPr lang="en-US" altLang="zh-CN" sz="2000" i="1" dirty="0" smtClean="0">
                <a:ea typeface="楷体_GB2312"/>
                <a:cs typeface="楷体_GB2312"/>
              </a:rPr>
              <a:t>d</a:t>
            </a:r>
            <a:r>
              <a:rPr lang="en-US" altLang="zh-CN" sz="2000" baseline="-25000" dirty="0" smtClean="0">
                <a:ea typeface="楷体_GB2312"/>
                <a:cs typeface="楷体_GB2312"/>
              </a:rPr>
              <a:t>1 </a:t>
            </a:r>
            <a:r>
              <a:rPr lang="en-US" altLang="zh-CN" sz="2000" dirty="0" smtClean="0">
                <a:ea typeface="楷体_GB2312"/>
                <a:cs typeface="楷体_GB2312"/>
              </a:rPr>
              <a:t>,</a:t>
            </a:r>
            <a:r>
              <a:rPr lang="en-US" altLang="zh-CN" sz="2000" i="1" dirty="0" smtClean="0">
                <a:ea typeface="楷体_GB2312"/>
                <a:cs typeface="楷体_GB2312"/>
              </a:rPr>
              <a:t>d</a:t>
            </a:r>
            <a:r>
              <a:rPr lang="en-US" altLang="zh-CN" sz="2000" baseline="-25000" dirty="0" smtClean="0">
                <a:ea typeface="楷体_GB2312"/>
                <a:cs typeface="楷体_GB2312"/>
              </a:rPr>
              <a:t>2 </a:t>
            </a:r>
            <a:r>
              <a:rPr lang="en-US" altLang="zh-CN" sz="2000" dirty="0" smtClean="0">
                <a:ea typeface="楷体_GB2312"/>
                <a:cs typeface="楷体_GB2312"/>
              </a:rPr>
              <a:t>, … ,</a:t>
            </a:r>
            <a:r>
              <a:rPr lang="en-US" altLang="zh-CN" sz="2000" i="1" dirty="0" smtClean="0">
                <a:ea typeface="楷体_GB2312"/>
                <a:cs typeface="楷体_GB2312"/>
              </a:rPr>
              <a:t>d</a:t>
            </a:r>
            <a:r>
              <a:rPr lang="en-US" altLang="zh-CN" sz="2000" i="1" baseline="-25000" dirty="0" smtClean="0">
                <a:ea typeface="楷体_GB2312"/>
                <a:cs typeface="楷体_GB2312"/>
              </a:rPr>
              <a:t>i</a:t>
            </a:r>
            <a:r>
              <a:rPr lang="en-US" altLang="zh-CN" sz="2000" baseline="-25000" dirty="0" smtClean="0">
                <a:ea typeface="楷体_GB2312"/>
                <a:cs typeface="楷体_GB2312"/>
              </a:rPr>
              <a:t>-1</a:t>
            </a:r>
            <a:r>
              <a:rPr lang="en-US" altLang="zh-CN" sz="2000" dirty="0" smtClean="0"/>
              <a:t>}</a:t>
            </a:r>
            <a:r>
              <a:rPr lang="zh-CN" altLang="en-US" sz="2000" dirty="0" smtClean="0"/>
              <a:t>上的</a:t>
            </a:r>
            <a:r>
              <a:rPr lang="zh-CN" altLang="en-US" sz="2000" dirty="0" smtClean="0">
                <a:solidFill>
                  <a:schemeClr val="tx2">
                    <a:lumMod val="60000"/>
                    <a:lumOff val="40000"/>
                  </a:schemeClr>
                </a:solidFill>
              </a:rPr>
              <a:t>正则表达式</a:t>
            </a:r>
            <a:endParaRPr lang="zh-CN" altLang="en-US" sz="2000" dirty="0">
              <a:solidFill>
                <a:schemeClr val="tx2">
                  <a:lumMod val="60000"/>
                  <a:lumOff val="40000"/>
                </a:schemeClr>
              </a:solidFill>
            </a:endParaRPr>
          </a:p>
        </p:txBody>
      </p:sp>
    </p:spTree>
    <p:extLst>
      <p:ext uri="{BB962C8B-B14F-4D97-AF65-F5344CB8AC3E}">
        <p14:creationId xmlns:p14="http://schemas.microsoft.com/office/powerpoint/2010/main" val="29747461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a:xfrm>
            <a:off x="1144589" y="1785938"/>
            <a:ext cx="5927725" cy="3225800"/>
          </a:xfrm>
        </p:spPr>
        <p:txBody>
          <a:bodyPr/>
          <a:lstStyle/>
          <a:p>
            <a:pPr>
              <a:lnSpc>
                <a:spcPts val="4500"/>
              </a:lnSpc>
              <a:buClrTx/>
              <a:buFont typeface="Wingdings" panose="05000000000000000000" pitchFamily="2" charset="2"/>
              <a:buChar char="Ø"/>
            </a:pPr>
            <a:r>
              <a:rPr lang="en-US" altLang="zh-CN" sz="2800" i="1" dirty="0">
                <a:latin typeface="Times New Roman" panose="02020603050405020304" pitchFamily="18" charset="0"/>
                <a:cs typeface="Times New Roman" panose="02020603050405020304" pitchFamily="18" charset="0"/>
              </a:rPr>
              <a:t>C</a:t>
            </a:r>
            <a:r>
              <a:rPr lang="zh-CN" altLang="en-US" sz="2800" dirty="0">
                <a:latin typeface="Times New Roman" panose="02020603050405020304" pitchFamily="18" charset="0"/>
                <a:cs typeface="Times New Roman" panose="02020603050405020304" pitchFamily="18" charset="0"/>
              </a:rPr>
              <a:t>语言中标识符的正则定义</a:t>
            </a:r>
            <a:endParaRPr lang="en-US" altLang="zh-CN" sz="2800" dirty="0">
              <a:latin typeface="Times New Roman" panose="02020603050405020304" pitchFamily="18" charset="0"/>
              <a:ea typeface="楷体_GB2312"/>
              <a:cs typeface="Times New Roman" panose="02020603050405020304" pitchFamily="18" charset="0"/>
            </a:endParaRPr>
          </a:p>
          <a:p>
            <a:pPr lvl="1">
              <a:lnSpc>
                <a:spcPts val="4500"/>
              </a:lnSpc>
              <a:buClrTx/>
              <a:buFont typeface="Wingdings" panose="05000000000000000000" pitchFamily="2" charset="2"/>
              <a:buChar char="Ø"/>
            </a:pPr>
            <a:r>
              <a:rPr lang="en-US" altLang="zh-CN" sz="2400" i="1" dirty="0">
                <a:latin typeface="Times New Roman" panose="02020603050405020304" pitchFamily="18" charset="0"/>
                <a:ea typeface="楷体_GB2312"/>
                <a:cs typeface="Times New Roman" panose="02020603050405020304" pitchFamily="18" charset="0"/>
              </a:rPr>
              <a:t>digit </a:t>
            </a:r>
            <a:r>
              <a:rPr lang="en-US" altLang="zh-CN" sz="2400" dirty="0">
                <a:latin typeface="Times New Roman" panose="02020603050405020304" pitchFamily="18" charset="0"/>
                <a:ea typeface="楷体_GB2312"/>
                <a:cs typeface="Times New Roman" panose="02020603050405020304" pitchFamily="18" charset="0"/>
              </a:rPr>
              <a:t>→ </a:t>
            </a:r>
            <a:r>
              <a:rPr lang="zh-CN" altLang="en-US" sz="2400" dirty="0">
                <a:latin typeface="Times New Roman" panose="02020603050405020304" pitchFamily="18" charset="0"/>
                <a:ea typeface="楷体_GB2312"/>
                <a:cs typeface="Times New Roman" panose="02020603050405020304" pitchFamily="18" charset="0"/>
              </a:rPr>
              <a:t>0</a:t>
            </a:r>
            <a:r>
              <a:rPr lang="en-US" altLang="zh-CN" sz="2400" dirty="0">
                <a:latin typeface="Times New Roman" panose="02020603050405020304" pitchFamily="18" charset="0"/>
                <a:ea typeface="楷体_GB2312"/>
                <a:cs typeface="Times New Roman" panose="02020603050405020304" pitchFamily="18" charset="0"/>
              </a:rPr>
              <a:t>|1|2|…|9</a:t>
            </a:r>
            <a:endParaRPr lang="zh-CN" altLang="en-US" sz="2400" dirty="0">
              <a:latin typeface="Times New Roman" panose="02020603050405020304" pitchFamily="18" charset="0"/>
              <a:ea typeface="楷体_GB2312"/>
              <a:cs typeface="Times New Roman" panose="02020603050405020304" pitchFamily="18" charset="0"/>
            </a:endParaRPr>
          </a:p>
          <a:p>
            <a:pPr lvl="1">
              <a:lnSpc>
                <a:spcPts val="4500"/>
              </a:lnSpc>
              <a:buClrTx/>
              <a:buFont typeface="Wingdings" panose="05000000000000000000" pitchFamily="2" charset="2"/>
              <a:buChar char="Ø"/>
            </a:pPr>
            <a:r>
              <a:rPr lang="en-US" altLang="zh-CN" sz="2400" i="1" dirty="0">
                <a:latin typeface="Times New Roman" panose="02020603050405020304" pitchFamily="18" charset="0"/>
                <a:ea typeface="楷体_GB2312"/>
                <a:cs typeface="Times New Roman" panose="02020603050405020304" pitchFamily="18" charset="0"/>
              </a:rPr>
              <a:t>letter</a:t>
            </a:r>
            <a:r>
              <a:rPr lang="en-US" altLang="zh-CN" sz="2400" dirty="0">
                <a:latin typeface="Times New Roman" panose="02020603050405020304" pitchFamily="18" charset="0"/>
                <a:ea typeface="楷体_GB2312"/>
                <a:cs typeface="Times New Roman" panose="02020603050405020304" pitchFamily="18" charset="0"/>
              </a:rPr>
              <a:t>_ →</a:t>
            </a:r>
            <a:r>
              <a:rPr lang="zh-CN" altLang="en-US" sz="2400" dirty="0">
                <a:latin typeface="Times New Roman" panose="02020603050405020304" pitchFamily="18" charset="0"/>
                <a:ea typeface="楷体_GB2312"/>
                <a:cs typeface="Times New Roman" panose="02020603050405020304" pitchFamily="18" charset="0"/>
              </a:rPr>
              <a:t> </a:t>
            </a:r>
            <a:r>
              <a:rPr lang="en-US" altLang="zh-CN" sz="2400" i="1" dirty="0">
                <a:latin typeface="Times New Roman" panose="02020603050405020304" pitchFamily="18" charset="0"/>
                <a:ea typeface="楷体_GB2312"/>
                <a:cs typeface="Times New Roman" panose="02020603050405020304" pitchFamily="18" charset="0"/>
              </a:rPr>
              <a:t>A</a:t>
            </a:r>
            <a:r>
              <a:rPr lang="en-US" altLang="zh-CN" sz="2400" dirty="0">
                <a:latin typeface="Times New Roman" panose="02020603050405020304" pitchFamily="18" charset="0"/>
                <a:ea typeface="楷体_GB2312"/>
                <a:cs typeface="Times New Roman" panose="02020603050405020304" pitchFamily="18" charset="0"/>
              </a:rPr>
              <a:t>|</a:t>
            </a:r>
            <a:r>
              <a:rPr lang="en-US" altLang="zh-CN" sz="2400" i="1" dirty="0">
                <a:latin typeface="Times New Roman" panose="02020603050405020304" pitchFamily="18" charset="0"/>
                <a:ea typeface="楷体_GB2312"/>
                <a:cs typeface="Times New Roman" panose="02020603050405020304" pitchFamily="18" charset="0"/>
              </a:rPr>
              <a:t>B</a:t>
            </a:r>
            <a:r>
              <a:rPr lang="en-US" altLang="zh-CN" sz="2400" dirty="0">
                <a:latin typeface="Times New Roman" panose="02020603050405020304" pitchFamily="18" charset="0"/>
                <a:ea typeface="楷体_GB2312"/>
                <a:cs typeface="Times New Roman" panose="02020603050405020304" pitchFamily="18" charset="0"/>
              </a:rPr>
              <a:t>|…|</a:t>
            </a:r>
            <a:r>
              <a:rPr lang="en-US" altLang="zh-CN" sz="2400" i="1" dirty="0" err="1">
                <a:latin typeface="Times New Roman" panose="02020603050405020304" pitchFamily="18" charset="0"/>
                <a:ea typeface="楷体_GB2312"/>
                <a:cs typeface="Times New Roman" panose="02020603050405020304" pitchFamily="18" charset="0"/>
              </a:rPr>
              <a:t>Z|a</a:t>
            </a:r>
            <a:r>
              <a:rPr lang="en-US" altLang="zh-CN" sz="2400" dirty="0" err="1">
                <a:latin typeface="Times New Roman" panose="02020603050405020304" pitchFamily="18" charset="0"/>
                <a:ea typeface="楷体_GB2312"/>
                <a:cs typeface="Times New Roman" panose="02020603050405020304" pitchFamily="18" charset="0"/>
              </a:rPr>
              <a:t>|</a:t>
            </a:r>
            <a:r>
              <a:rPr lang="en-US" altLang="zh-CN" sz="2400" i="1" dirty="0" err="1">
                <a:latin typeface="Times New Roman" panose="02020603050405020304" pitchFamily="18" charset="0"/>
                <a:ea typeface="楷体_GB2312"/>
                <a:cs typeface="Times New Roman" panose="02020603050405020304" pitchFamily="18" charset="0"/>
              </a:rPr>
              <a:t>b</a:t>
            </a:r>
            <a:r>
              <a:rPr lang="en-US" altLang="zh-CN" sz="2400" dirty="0">
                <a:latin typeface="Times New Roman" panose="02020603050405020304" pitchFamily="18" charset="0"/>
                <a:ea typeface="楷体_GB2312"/>
                <a:cs typeface="Times New Roman" panose="02020603050405020304" pitchFamily="18" charset="0"/>
              </a:rPr>
              <a:t>|…|</a:t>
            </a:r>
            <a:r>
              <a:rPr lang="en-US" altLang="zh-CN" sz="2400" i="1" dirty="0">
                <a:latin typeface="Times New Roman" panose="02020603050405020304" pitchFamily="18" charset="0"/>
                <a:ea typeface="楷体_GB2312"/>
                <a:cs typeface="Times New Roman" panose="02020603050405020304" pitchFamily="18" charset="0"/>
              </a:rPr>
              <a:t>z</a:t>
            </a:r>
            <a:r>
              <a:rPr lang="en-US" altLang="zh-CN" sz="2400" dirty="0">
                <a:latin typeface="Times New Roman" panose="02020603050405020304" pitchFamily="18" charset="0"/>
                <a:ea typeface="楷体_GB2312"/>
                <a:cs typeface="Times New Roman" panose="02020603050405020304" pitchFamily="18" charset="0"/>
              </a:rPr>
              <a:t>|_</a:t>
            </a:r>
          </a:p>
          <a:p>
            <a:pPr lvl="1">
              <a:lnSpc>
                <a:spcPts val="4500"/>
              </a:lnSpc>
              <a:buClrTx/>
              <a:buFont typeface="Wingdings" panose="05000000000000000000" pitchFamily="2" charset="2"/>
              <a:buChar char="Ø"/>
            </a:pPr>
            <a:r>
              <a:rPr lang="en-US" altLang="zh-CN" sz="2400" i="1" dirty="0">
                <a:latin typeface="Times New Roman" panose="02020603050405020304" pitchFamily="18" charset="0"/>
                <a:ea typeface="楷体_GB2312"/>
                <a:cs typeface="Times New Roman" panose="02020603050405020304" pitchFamily="18" charset="0"/>
              </a:rPr>
              <a:t>id</a:t>
            </a:r>
            <a:r>
              <a:rPr lang="en-US" altLang="zh-CN" sz="2400" dirty="0">
                <a:latin typeface="Times New Roman" panose="02020603050405020304" pitchFamily="18" charset="0"/>
                <a:ea typeface="楷体_GB2312"/>
                <a:cs typeface="Times New Roman" panose="02020603050405020304" pitchFamily="18" charset="0"/>
              </a:rPr>
              <a:t> → </a:t>
            </a:r>
            <a:r>
              <a:rPr lang="en-US" altLang="zh-CN" sz="2400" i="1" dirty="0">
                <a:latin typeface="Times New Roman" panose="02020603050405020304" pitchFamily="18" charset="0"/>
                <a:ea typeface="楷体_GB2312"/>
                <a:cs typeface="Times New Roman" panose="02020603050405020304" pitchFamily="18" charset="0"/>
              </a:rPr>
              <a:t>letter_</a:t>
            </a:r>
            <a:r>
              <a:rPr lang="en-US" altLang="zh-CN" sz="2400" dirty="0">
                <a:latin typeface="Times New Roman" panose="02020603050405020304" pitchFamily="18" charset="0"/>
                <a:ea typeface="楷体_GB2312"/>
                <a:cs typeface="Times New Roman" panose="02020603050405020304" pitchFamily="18" charset="0"/>
              </a:rPr>
              <a:t>(</a:t>
            </a:r>
            <a:r>
              <a:rPr lang="en-US" altLang="zh-CN" sz="2400" i="1" dirty="0" err="1">
                <a:latin typeface="Times New Roman" panose="02020603050405020304" pitchFamily="18" charset="0"/>
                <a:ea typeface="楷体_GB2312"/>
                <a:cs typeface="Times New Roman" panose="02020603050405020304" pitchFamily="18" charset="0"/>
              </a:rPr>
              <a:t>letter</a:t>
            </a:r>
            <a:r>
              <a:rPr lang="en-US" altLang="zh-CN" sz="2400" dirty="0" err="1">
                <a:latin typeface="Times New Roman" panose="02020603050405020304" pitchFamily="18" charset="0"/>
                <a:ea typeface="楷体_GB2312"/>
                <a:cs typeface="Times New Roman" panose="02020603050405020304" pitchFamily="18" charset="0"/>
              </a:rPr>
              <a:t>_|</a:t>
            </a:r>
            <a:r>
              <a:rPr lang="en-US" altLang="zh-CN" sz="2400" i="1" dirty="0" err="1">
                <a:latin typeface="Times New Roman" panose="02020603050405020304" pitchFamily="18" charset="0"/>
                <a:ea typeface="楷体_GB2312"/>
                <a:cs typeface="Times New Roman" panose="02020603050405020304" pitchFamily="18" charset="0"/>
              </a:rPr>
              <a:t>digit</a:t>
            </a:r>
            <a:r>
              <a:rPr lang="en-US" altLang="zh-CN" sz="2400" dirty="0">
                <a:latin typeface="Times New Roman" panose="02020603050405020304" pitchFamily="18" charset="0"/>
                <a:ea typeface="楷体_GB2312"/>
                <a:cs typeface="Times New Roman" panose="02020603050405020304" pitchFamily="18" charset="0"/>
              </a:rPr>
              <a:t>)</a:t>
            </a:r>
            <a:r>
              <a:rPr lang="en-US" altLang="zh-CN" sz="2400" baseline="30000" dirty="0">
                <a:latin typeface="Times New Roman" panose="02020603050405020304" pitchFamily="18" charset="0"/>
                <a:ea typeface="楷体_GB2312"/>
                <a:cs typeface="Times New Roman" panose="02020603050405020304" pitchFamily="18" charset="0"/>
              </a:rPr>
              <a:t>*</a:t>
            </a:r>
          </a:p>
          <a:p>
            <a:pPr>
              <a:lnSpc>
                <a:spcPts val="4500"/>
              </a:lnSpc>
              <a:buNone/>
            </a:pPr>
            <a:endParaRPr lang="zh-CN" altLang="en-US" dirty="0" smtClean="0"/>
          </a:p>
        </p:txBody>
      </p:sp>
      <p:sp>
        <p:nvSpPr>
          <p:cNvPr id="6" name="标题 1"/>
          <p:cNvSpPr>
            <a:spLocks noGrp="1"/>
          </p:cNvSpPr>
          <p:nvPr>
            <p:ph type="title"/>
          </p:nvPr>
        </p:nvSpPr>
        <p:spPr>
          <a:xfrm>
            <a:off x="755650" y="1125539"/>
            <a:ext cx="7931150" cy="358775"/>
          </a:xfrm>
        </p:spPr>
        <p:txBody>
          <a:bodyPr/>
          <a:lstStyle/>
          <a:p>
            <a:pPr algn="l" eaLnBrk="1" hangingPunct="1">
              <a:defRPr/>
            </a:pPr>
            <a:r>
              <a:rPr lang="zh-CN" altLang="en-US" sz="3000" b="0" spc="300" dirty="0">
                <a:solidFill>
                  <a:schemeClr val="tx1"/>
                </a:solidFill>
                <a:latin typeface="微软雅黑" pitchFamily="34" charset="-122"/>
                <a:ea typeface="微软雅黑" pitchFamily="34" charset="-122"/>
              </a:rPr>
              <a:t>例</a:t>
            </a:r>
            <a:r>
              <a:rPr lang="en-US" altLang="zh-CN" sz="3000" b="0" spc="300" dirty="0" smtClean="0">
                <a:solidFill>
                  <a:schemeClr val="tx1"/>
                </a:solidFill>
                <a:latin typeface="微软雅黑" pitchFamily="34" charset="-122"/>
                <a:ea typeface="微软雅黑" pitchFamily="34" charset="-122"/>
              </a:rPr>
              <a:t>1</a:t>
            </a:r>
            <a:r>
              <a:rPr lang="zh-CN" altLang="en-US" sz="3000" b="0" spc="300" dirty="0" smtClean="0">
                <a:solidFill>
                  <a:schemeClr val="tx1"/>
                </a:solidFill>
                <a:latin typeface="微软雅黑" pitchFamily="34" charset="-122"/>
                <a:ea typeface="微软雅黑" pitchFamily="34" charset="-122"/>
              </a:rPr>
              <a:t>：</a:t>
            </a:r>
            <a:endParaRPr lang="zh-CN" altLang="en-US" sz="3000" b="0" dirty="0">
              <a:solidFill>
                <a:schemeClr val="tx1"/>
              </a:solidFill>
              <a:latin typeface="+mn-ea"/>
              <a:ea typeface="+mn-ea"/>
              <a:cs typeface="Times New Roman" pitchFamily="18" charset="0"/>
            </a:endParaRPr>
          </a:p>
        </p:txBody>
      </p:sp>
    </p:spTree>
    <p:extLst>
      <p:ext uri="{BB962C8B-B14F-4D97-AF65-F5344CB8AC3E}">
        <p14:creationId xmlns:p14="http://schemas.microsoft.com/office/powerpoint/2010/main" val="33532834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idx="1"/>
          </p:nvPr>
        </p:nvSpPr>
        <p:spPr>
          <a:xfrm>
            <a:off x="157163" y="1571625"/>
            <a:ext cx="9129712" cy="3225800"/>
          </a:xfrm>
        </p:spPr>
        <p:txBody>
          <a:bodyPr>
            <a:normAutofit fontScale="85000" lnSpcReduction="10000"/>
          </a:bodyPr>
          <a:lstStyle/>
          <a:p>
            <a:pPr>
              <a:lnSpc>
                <a:spcPct val="120000"/>
              </a:lnSpc>
              <a:spcBef>
                <a:spcPts val="600"/>
              </a:spcBef>
              <a:buClrTx/>
              <a:buFont typeface="Wingdings" panose="05000000000000000000" pitchFamily="2" charset="2"/>
              <a:buChar char="Ø"/>
            </a:pPr>
            <a:r>
              <a:rPr lang="zh-CN" altLang="en-US" sz="3000" dirty="0"/>
              <a:t>（整型或浮点型）无符号数的正则定义</a:t>
            </a:r>
            <a:endParaRPr lang="zh-CN" altLang="en-US" sz="3000" dirty="0">
              <a:latin typeface="楷体_GB2312"/>
              <a:ea typeface="楷体_GB2312"/>
              <a:cs typeface="楷体_GB2312"/>
            </a:endParaRPr>
          </a:p>
          <a:p>
            <a:pPr lvl="1">
              <a:lnSpc>
                <a:spcPct val="120000"/>
              </a:lnSpc>
              <a:buClrTx/>
              <a:buFont typeface="Wingdings" panose="05000000000000000000" pitchFamily="2" charset="2"/>
              <a:buChar char="Ø"/>
            </a:pPr>
            <a:r>
              <a:rPr lang="en-US" altLang="zh-CN" sz="2800" i="1" dirty="0">
                <a:ea typeface="楷体_GB2312"/>
                <a:cs typeface="楷体_GB2312"/>
              </a:rPr>
              <a:t>digit </a:t>
            </a:r>
            <a:r>
              <a:rPr lang="en-US" altLang="zh-CN" sz="2800" dirty="0">
                <a:ea typeface="楷体_GB2312"/>
                <a:cs typeface="楷体_GB2312"/>
              </a:rPr>
              <a:t>→ </a:t>
            </a:r>
            <a:r>
              <a:rPr lang="zh-CN" altLang="en-US" sz="2800" dirty="0">
                <a:ea typeface="楷体_GB2312"/>
                <a:cs typeface="楷体_GB2312"/>
              </a:rPr>
              <a:t>0</a:t>
            </a:r>
            <a:r>
              <a:rPr lang="en-US" altLang="zh-CN" sz="2800" dirty="0">
                <a:ea typeface="楷体_GB2312"/>
                <a:cs typeface="楷体_GB2312"/>
              </a:rPr>
              <a:t>|1|2|…|9</a:t>
            </a:r>
            <a:endParaRPr lang="zh-CN" altLang="en-US" sz="2800" dirty="0">
              <a:ea typeface="楷体_GB2312"/>
              <a:cs typeface="楷体_GB2312"/>
            </a:endParaRPr>
          </a:p>
          <a:p>
            <a:pPr lvl="1">
              <a:lnSpc>
                <a:spcPct val="120000"/>
              </a:lnSpc>
              <a:buClrTx/>
              <a:buFont typeface="Wingdings" panose="05000000000000000000" pitchFamily="2" charset="2"/>
              <a:buChar char="Ø"/>
            </a:pPr>
            <a:r>
              <a:rPr lang="en-US" altLang="zh-CN" sz="2800" i="1" dirty="0">
                <a:ea typeface="楷体_GB2312"/>
                <a:cs typeface="楷体_GB2312"/>
              </a:rPr>
              <a:t>digits </a:t>
            </a:r>
            <a:r>
              <a:rPr lang="en-US" altLang="zh-CN" sz="2800" dirty="0">
                <a:ea typeface="楷体_GB2312"/>
                <a:cs typeface="楷体_GB2312"/>
              </a:rPr>
              <a:t>→ </a:t>
            </a:r>
            <a:r>
              <a:rPr lang="en-US" altLang="zh-CN" sz="2800" i="1" dirty="0">
                <a:ea typeface="楷体_GB2312"/>
                <a:cs typeface="楷体_GB2312"/>
              </a:rPr>
              <a:t>digit digit</a:t>
            </a:r>
            <a:r>
              <a:rPr lang="en-US" altLang="zh-CN" sz="2800" i="1" baseline="30000" dirty="0">
                <a:ea typeface="楷体_GB2312"/>
                <a:cs typeface="楷体_GB2312"/>
              </a:rPr>
              <a:t>*</a:t>
            </a:r>
            <a:endParaRPr lang="en-US" altLang="zh-CN" sz="2800" i="1" dirty="0">
              <a:ea typeface="楷体_GB2312"/>
              <a:cs typeface="楷体_GB2312"/>
            </a:endParaRPr>
          </a:p>
          <a:p>
            <a:pPr lvl="1">
              <a:lnSpc>
                <a:spcPct val="120000"/>
              </a:lnSpc>
              <a:buClrTx/>
              <a:buFont typeface="Wingdings" panose="05000000000000000000" pitchFamily="2" charset="2"/>
              <a:buChar char="Ø"/>
            </a:pPr>
            <a:r>
              <a:rPr lang="en-US" altLang="zh-CN" sz="2800" i="1" dirty="0" err="1">
                <a:ea typeface="楷体_GB2312"/>
                <a:cs typeface="楷体_GB2312"/>
              </a:rPr>
              <a:t>optionalFraction</a:t>
            </a:r>
            <a:r>
              <a:rPr lang="en-US" altLang="zh-CN" sz="2800" i="1" dirty="0">
                <a:ea typeface="楷体_GB2312"/>
                <a:cs typeface="楷体_GB2312"/>
              </a:rPr>
              <a:t> </a:t>
            </a:r>
            <a:r>
              <a:rPr lang="en-US" altLang="zh-CN" sz="2800" dirty="0">
                <a:ea typeface="楷体_GB2312"/>
                <a:cs typeface="楷体_GB2312"/>
              </a:rPr>
              <a:t>→ .</a:t>
            </a:r>
            <a:r>
              <a:rPr lang="en-US" altLang="zh-CN" sz="2800" i="1" dirty="0" err="1">
                <a:ea typeface="楷体_GB2312"/>
                <a:cs typeface="楷体_GB2312"/>
              </a:rPr>
              <a:t>digits</a:t>
            </a:r>
            <a:r>
              <a:rPr lang="en-US" altLang="zh-CN" sz="2800" dirty="0" err="1">
                <a:ea typeface="楷体_GB2312"/>
                <a:cs typeface="楷体_GB2312"/>
              </a:rPr>
              <a:t>|</a:t>
            </a:r>
            <a:r>
              <a:rPr lang="en-US" altLang="zh-CN" sz="2800" i="1" dirty="0" err="1">
                <a:ea typeface="楷体_GB2312"/>
                <a:cs typeface="楷体_GB2312"/>
              </a:rPr>
              <a:t>ε</a:t>
            </a:r>
            <a:endParaRPr lang="en-US" altLang="zh-CN" sz="2800" i="1" dirty="0">
              <a:ea typeface="楷体_GB2312"/>
              <a:cs typeface="楷体_GB2312"/>
            </a:endParaRPr>
          </a:p>
          <a:p>
            <a:pPr lvl="1">
              <a:lnSpc>
                <a:spcPct val="120000"/>
              </a:lnSpc>
              <a:buClrTx/>
              <a:buFont typeface="Wingdings" panose="05000000000000000000" pitchFamily="2" charset="2"/>
              <a:buChar char="Ø"/>
            </a:pPr>
            <a:r>
              <a:rPr lang="en-US" altLang="zh-CN" sz="2800" i="1" dirty="0" err="1">
                <a:ea typeface="楷体_GB2312"/>
                <a:cs typeface="楷体_GB2312"/>
              </a:rPr>
              <a:t>optionalExponent</a:t>
            </a:r>
            <a:r>
              <a:rPr lang="en-US" altLang="zh-CN" sz="2800" i="1" dirty="0">
                <a:ea typeface="楷体_GB2312"/>
                <a:cs typeface="楷体_GB2312"/>
              </a:rPr>
              <a:t> </a:t>
            </a:r>
            <a:r>
              <a:rPr lang="en-US" altLang="zh-CN" sz="2800" dirty="0">
                <a:ea typeface="楷体_GB2312"/>
                <a:cs typeface="楷体_GB2312"/>
              </a:rPr>
              <a:t>→ (</a:t>
            </a:r>
            <a:r>
              <a:rPr lang="en-US" altLang="zh-CN" sz="2800" i="1" dirty="0">
                <a:ea typeface="楷体_GB2312"/>
                <a:cs typeface="楷体_GB2312"/>
              </a:rPr>
              <a:t> E</a:t>
            </a:r>
            <a:r>
              <a:rPr lang="en-US" altLang="zh-CN" sz="2800" dirty="0">
                <a:ea typeface="楷体_GB2312"/>
                <a:cs typeface="楷体_GB2312"/>
              </a:rPr>
              <a:t>(+|-|</a:t>
            </a:r>
            <a:r>
              <a:rPr lang="en-US" altLang="zh-CN" sz="2800" i="1" dirty="0">
                <a:ea typeface="楷体_GB2312"/>
                <a:cs typeface="楷体_GB2312"/>
              </a:rPr>
              <a:t>ε</a:t>
            </a:r>
            <a:r>
              <a:rPr lang="en-US" altLang="zh-CN" sz="2800" dirty="0">
                <a:ea typeface="楷体_GB2312"/>
                <a:cs typeface="楷体_GB2312"/>
              </a:rPr>
              <a:t>)</a:t>
            </a:r>
            <a:r>
              <a:rPr lang="en-US" altLang="zh-CN" sz="2800" i="1" dirty="0">
                <a:ea typeface="楷体_GB2312"/>
                <a:cs typeface="楷体_GB2312"/>
              </a:rPr>
              <a:t>digits </a:t>
            </a:r>
            <a:r>
              <a:rPr lang="en-US" altLang="zh-CN" sz="2800" dirty="0">
                <a:ea typeface="楷体_GB2312"/>
                <a:cs typeface="楷体_GB2312"/>
              </a:rPr>
              <a:t>)|</a:t>
            </a:r>
            <a:r>
              <a:rPr lang="en-US" altLang="zh-CN" sz="2800" i="1" dirty="0">
                <a:ea typeface="楷体_GB2312"/>
                <a:cs typeface="楷体_GB2312"/>
              </a:rPr>
              <a:t>ε</a:t>
            </a:r>
          </a:p>
          <a:p>
            <a:pPr lvl="1">
              <a:lnSpc>
                <a:spcPct val="120000"/>
              </a:lnSpc>
              <a:buClrTx/>
              <a:buFont typeface="Wingdings" panose="05000000000000000000" pitchFamily="2" charset="2"/>
              <a:buChar char="Ø"/>
            </a:pPr>
            <a:r>
              <a:rPr lang="en-US" altLang="zh-CN" sz="2800" i="1" dirty="0">
                <a:ea typeface="楷体_GB2312"/>
                <a:cs typeface="楷体_GB2312"/>
              </a:rPr>
              <a:t>number</a:t>
            </a:r>
            <a:r>
              <a:rPr lang="en-US" altLang="zh-CN" sz="2800" dirty="0">
                <a:ea typeface="楷体_GB2312"/>
                <a:cs typeface="楷体_GB2312"/>
              </a:rPr>
              <a:t> → </a:t>
            </a:r>
            <a:r>
              <a:rPr lang="en-US" altLang="zh-CN" sz="2800" i="1" dirty="0">
                <a:ea typeface="楷体_GB2312"/>
                <a:cs typeface="楷体_GB2312"/>
              </a:rPr>
              <a:t>digits</a:t>
            </a:r>
            <a:r>
              <a:rPr lang="en-US" altLang="zh-CN" sz="2800" dirty="0">
                <a:ea typeface="楷体_GB2312"/>
                <a:cs typeface="楷体_GB2312"/>
              </a:rPr>
              <a:t>  </a:t>
            </a:r>
            <a:r>
              <a:rPr lang="en-US" altLang="zh-CN" sz="2800" i="1" dirty="0" err="1">
                <a:ea typeface="楷体_GB2312"/>
                <a:cs typeface="楷体_GB2312"/>
              </a:rPr>
              <a:t>optionalFraction</a:t>
            </a:r>
            <a:r>
              <a:rPr lang="en-US" altLang="zh-CN" sz="2800" dirty="0">
                <a:ea typeface="楷体_GB2312"/>
                <a:cs typeface="楷体_GB2312"/>
              </a:rPr>
              <a:t>  </a:t>
            </a:r>
            <a:r>
              <a:rPr lang="en-US" altLang="zh-CN" sz="2800" i="1" dirty="0" err="1">
                <a:ea typeface="楷体_GB2312"/>
                <a:cs typeface="楷体_GB2312"/>
              </a:rPr>
              <a:t>optionalExponent</a:t>
            </a:r>
            <a:endParaRPr lang="en-US" altLang="zh-CN" sz="2800" i="1" dirty="0">
              <a:ea typeface="楷体_GB2312"/>
              <a:cs typeface="楷体_GB2312"/>
            </a:endParaRPr>
          </a:p>
        </p:txBody>
      </p:sp>
      <p:sp>
        <p:nvSpPr>
          <p:cNvPr id="6" name="标题 1"/>
          <p:cNvSpPr>
            <a:spLocks noGrp="1"/>
          </p:cNvSpPr>
          <p:nvPr>
            <p:ph type="title"/>
          </p:nvPr>
        </p:nvSpPr>
        <p:spPr>
          <a:xfrm>
            <a:off x="755650" y="1125539"/>
            <a:ext cx="7931150" cy="358775"/>
          </a:xfrm>
        </p:spPr>
        <p:txBody>
          <a:bodyPr/>
          <a:lstStyle/>
          <a:p>
            <a:pPr algn="l" eaLnBrk="1" hangingPunct="1">
              <a:defRPr/>
            </a:pPr>
            <a:r>
              <a:rPr lang="zh-CN" altLang="en-US" sz="3000" spc="300" dirty="0">
                <a:solidFill>
                  <a:schemeClr val="tx1"/>
                </a:solidFill>
                <a:latin typeface="微软雅黑" pitchFamily="34" charset="-122"/>
                <a:ea typeface="微软雅黑" pitchFamily="34" charset="-122"/>
              </a:rPr>
              <a:t>例</a:t>
            </a:r>
            <a:r>
              <a:rPr lang="en-US" altLang="zh-CN" sz="3000" spc="300" dirty="0">
                <a:solidFill>
                  <a:schemeClr val="tx1"/>
                </a:solidFill>
                <a:latin typeface="微软雅黑" pitchFamily="34" charset="-122"/>
                <a:ea typeface="微软雅黑" pitchFamily="34" charset="-122"/>
              </a:rPr>
              <a:t>2</a:t>
            </a:r>
            <a:endParaRPr lang="zh-CN" altLang="en-US" sz="3000" dirty="0">
              <a:solidFill>
                <a:schemeClr val="tx1"/>
              </a:solidFill>
              <a:latin typeface="+mn-ea"/>
              <a:ea typeface="+mn-ea"/>
              <a:cs typeface="Times New Roman" pitchFamily="18" charset="0"/>
            </a:endParaRPr>
          </a:p>
        </p:txBody>
      </p:sp>
      <p:sp>
        <p:nvSpPr>
          <p:cNvPr id="2" name="矩形 1"/>
          <p:cNvSpPr/>
          <p:nvPr/>
        </p:nvSpPr>
        <p:spPr>
          <a:xfrm>
            <a:off x="581025" y="5029200"/>
            <a:ext cx="8280400" cy="461962"/>
          </a:xfrm>
          <a:prstGeom prst="rect">
            <a:avLst/>
          </a:prstGeom>
          <a:solidFill>
            <a:schemeClr val="accent5">
              <a:lumMod val="60000"/>
              <a:lumOff val="40000"/>
            </a:schemeClr>
          </a:solidFill>
          <a:ln w="12700">
            <a:solidFill>
              <a:schemeClr val="tx1"/>
            </a:solidFill>
          </a:ln>
        </p:spPr>
        <p:txBody>
          <a:bodyPr>
            <a:spAutoFit/>
          </a:bodyPr>
          <a:lstStyle/>
          <a:p>
            <a:pPr marL="0" lvl="1">
              <a:spcBef>
                <a:spcPct val="30000"/>
              </a:spcBef>
              <a:defRPr/>
            </a:pPr>
            <a:r>
              <a:rPr lang="en-US" altLang="zh-CN" sz="2400" b="1" dirty="0">
                <a:solidFill>
                  <a:srgbClr val="000000"/>
                </a:solidFill>
                <a:latin typeface="Times New Roman" panose="02020603050405020304" pitchFamily="18" charset="0"/>
                <a:ea typeface="楷体_GB2312"/>
                <a:cs typeface="Times New Roman" panose="02020603050405020304" pitchFamily="18" charset="0"/>
              </a:rPr>
              <a:t>2	2.15	2.15</a:t>
            </a:r>
            <a:r>
              <a:rPr lang="en-US" altLang="zh-CN" sz="2400" b="1" i="1" dirty="0">
                <a:solidFill>
                  <a:srgbClr val="000000"/>
                </a:solidFill>
                <a:latin typeface="Times New Roman" panose="02020603050405020304" pitchFamily="18" charset="0"/>
                <a:ea typeface="楷体_GB2312"/>
                <a:cs typeface="Times New Roman" panose="02020603050405020304" pitchFamily="18" charset="0"/>
              </a:rPr>
              <a:t>E</a:t>
            </a:r>
            <a:r>
              <a:rPr lang="en-US" altLang="zh-CN" sz="2400" b="1" dirty="0">
                <a:solidFill>
                  <a:srgbClr val="000000"/>
                </a:solidFill>
                <a:latin typeface="Times New Roman" panose="02020603050405020304" pitchFamily="18" charset="0"/>
                <a:ea typeface="楷体_GB2312"/>
                <a:cs typeface="Times New Roman" panose="02020603050405020304" pitchFamily="18" charset="0"/>
              </a:rPr>
              <a:t>+3	2.15</a:t>
            </a:r>
            <a:r>
              <a:rPr lang="en-US" altLang="zh-CN" sz="2400" b="1" i="1" dirty="0">
                <a:solidFill>
                  <a:srgbClr val="000000"/>
                </a:solidFill>
                <a:latin typeface="Times New Roman" panose="02020603050405020304" pitchFamily="18" charset="0"/>
                <a:ea typeface="楷体_GB2312"/>
                <a:cs typeface="Times New Roman" panose="02020603050405020304" pitchFamily="18" charset="0"/>
              </a:rPr>
              <a:t>E</a:t>
            </a:r>
            <a:r>
              <a:rPr lang="en-US" altLang="zh-CN" sz="2400" b="1" dirty="0">
                <a:solidFill>
                  <a:srgbClr val="000000"/>
                </a:solidFill>
                <a:latin typeface="Times New Roman" panose="02020603050405020304" pitchFamily="18" charset="0"/>
                <a:ea typeface="楷体_GB2312"/>
                <a:cs typeface="Times New Roman" panose="02020603050405020304" pitchFamily="18" charset="0"/>
              </a:rPr>
              <a:t>-3	2.15</a:t>
            </a:r>
            <a:r>
              <a:rPr lang="en-US" altLang="zh-CN" sz="2400" b="1" i="1" dirty="0">
                <a:solidFill>
                  <a:srgbClr val="000000"/>
                </a:solidFill>
                <a:latin typeface="Times New Roman" panose="02020603050405020304" pitchFamily="18" charset="0"/>
                <a:ea typeface="楷体_GB2312"/>
                <a:cs typeface="Times New Roman" panose="02020603050405020304" pitchFamily="18" charset="0"/>
              </a:rPr>
              <a:t>E</a:t>
            </a:r>
            <a:r>
              <a:rPr lang="en-US" altLang="zh-CN" sz="2400" b="1" dirty="0">
                <a:solidFill>
                  <a:srgbClr val="000000"/>
                </a:solidFill>
                <a:latin typeface="Times New Roman" panose="02020603050405020304" pitchFamily="18" charset="0"/>
                <a:ea typeface="楷体_GB2312"/>
                <a:cs typeface="Times New Roman" panose="02020603050405020304" pitchFamily="18" charset="0"/>
              </a:rPr>
              <a:t>3		2</a:t>
            </a:r>
            <a:r>
              <a:rPr lang="en-US" altLang="zh-CN" sz="2400" b="1" i="1" dirty="0">
                <a:solidFill>
                  <a:srgbClr val="000000"/>
                </a:solidFill>
                <a:latin typeface="Times New Roman" panose="02020603050405020304" pitchFamily="18" charset="0"/>
                <a:ea typeface="楷体_GB2312"/>
                <a:cs typeface="Times New Roman" panose="02020603050405020304" pitchFamily="18" charset="0"/>
              </a:rPr>
              <a:t>E</a:t>
            </a:r>
            <a:r>
              <a:rPr lang="en-US" altLang="zh-CN" sz="2400" b="1" dirty="0">
                <a:solidFill>
                  <a:srgbClr val="000000"/>
                </a:solidFill>
                <a:latin typeface="Times New Roman" panose="02020603050405020304" pitchFamily="18" charset="0"/>
                <a:ea typeface="楷体_GB2312"/>
                <a:cs typeface="Times New Roman" panose="02020603050405020304" pitchFamily="18" charset="0"/>
              </a:rPr>
              <a:t>-3</a:t>
            </a:r>
          </a:p>
        </p:txBody>
      </p:sp>
    </p:spTree>
    <p:extLst>
      <p:ext uri="{BB962C8B-B14F-4D97-AF65-F5344CB8AC3E}">
        <p14:creationId xmlns:p14="http://schemas.microsoft.com/office/powerpoint/2010/main" val="14631966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zh-CN" altLang="en-US" dirty="0" smtClean="0"/>
              <a:t>有穷自动机</a:t>
            </a:r>
            <a:endParaRPr lang="en-US" altLang="zh-CN" dirty="0" smtClean="0"/>
          </a:p>
        </p:txBody>
      </p:sp>
      <p:sp>
        <p:nvSpPr>
          <p:cNvPr id="186371" name="Rectangle 3"/>
          <p:cNvSpPr>
            <a:spLocks noGrp="1" noChangeArrowheads="1"/>
          </p:cNvSpPr>
          <p:nvPr>
            <p:ph idx="1"/>
          </p:nvPr>
        </p:nvSpPr>
        <p:spPr>
          <a:xfrm>
            <a:off x="629999" y="1823259"/>
            <a:ext cx="5033719" cy="4352400"/>
          </a:xfrm>
        </p:spPr>
        <p:txBody>
          <a:bodyPr>
            <a:noAutofit/>
          </a:bodyPr>
          <a:lstStyle/>
          <a:p>
            <a:pPr algn="just"/>
            <a:r>
              <a:rPr lang="en-US" altLang="zh-CN" sz="2400" dirty="0"/>
              <a:t>1976</a:t>
            </a:r>
            <a:r>
              <a:rPr lang="zh-CN" altLang="en-US" sz="2400" dirty="0"/>
              <a:t>年图灵</a:t>
            </a:r>
            <a:r>
              <a:rPr lang="zh-CN" altLang="en-US" sz="2400" dirty="0" smtClean="0"/>
              <a:t>奖：</a:t>
            </a:r>
            <a:r>
              <a:rPr lang="en-GB" altLang="zh-CN" sz="2400" dirty="0" smtClean="0"/>
              <a:t>For </a:t>
            </a:r>
            <a:r>
              <a:rPr lang="en-GB" altLang="zh-CN" sz="2400" dirty="0"/>
              <a:t>their joint paper </a:t>
            </a:r>
            <a:r>
              <a:rPr lang="en-GB" altLang="zh-CN" sz="2400" dirty="0" smtClean="0"/>
              <a:t>“</a:t>
            </a:r>
            <a:r>
              <a:rPr lang="en-GB" altLang="zh-CN" sz="2400" dirty="0" smtClean="0">
                <a:solidFill>
                  <a:srgbClr val="C00000"/>
                </a:solidFill>
              </a:rPr>
              <a:t>Finite </a:t>
            </a:r>
            <a:r>
              <a:rPr lang="en-GB" altLang="zh-CN" sz="2400" dirty="0">
                <a:solidFill>
                  <a:srgbClr val="C00000"/>
                </a:solidFill>
              </a:rPr>
              <a:t>Automata and Their Decision Problem</a:t>
            </a:r>
            <a:r>
              <a:rPr lang="en-GB" altLang="zh-CN" sz="2400" dirty="0" smtClean="0"/>
              <a:t>,” </a:t>
            </a:r>
            <a:r>
              <a:rPr lang="en-GB" altLang="zh-CN" sz="2400" dirty="0"/>
              <a:t>which introduced the idea of nondeterministic machines, which has proved to be an enormously valuable concept. Their (Scott &amp; Rabin) classic paper has been a continuous source of inspiration for subsequent work in this field</a:t>
            </a:r>
            <a:r>
              <a:rPr lang="en-GB" altLang="zh-CN" sz="2400" dirty="0" smtClean="0"/>
              <a:t>.</a:t>
            </a:r>
            <a:r>
              <a:rPr lang="zh-CN" altLang="en-US" sz="2400" dirty="0" smtClean="0"/>
              <a:t>”</a:t>
            </a:r>
            <a:r>
              <a:rPr lang="en-GB" altLang="zh-CN" sz="2400" dirty="0" smtClean="0"/>
              <a:t> </a:t>
            </a:r>
            <a:endParaRPr lang="en-US" altLang="zh-CN" sz="2400" dirty="0"/>
          </a:p>
        </p:txBody>
      </p:sp>
      <p:grpSp>
        <p:nvGrpSpPr>
          <p:cNvPr id="11" name="Group 12"/>
          <p:cNvGrpSpPr>
            <a:grpSpLocks/>
          </p:cNvGrpSpPr>
          <p:nvPr/>
        </p:nvGrpSpPr>
        <p:grpSpPr bwMode="auto">
          <a:xfrm>
            <a:off x="5663719" y="4674818"/>
            <a:ext cx="1898651" cy="2052637"/>
            <a:chOff x="1660" y="2704"/>
            <a:chExt cx="1196" cy="1293"/>
          </a:xfrm>
        </p:grpSpPr>
        <p:pic>
          <p:nvPicPr>
            <p:cNvPr id="12" name="Picture 5" descr="968107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1" y="2704"/>
              <a:ext cx="1048" cy="1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6"/>
            <p:cNvSpPr txBox="1">
              <a:spLocks noChangeArrowheads="1"/>
            </p:cNvSpPr>
            <p:nvPr/>
          </p:nvSpPr>
          <p:spPr bwMode="auto">
            <a:xfrm>
              <a:off x="1660" y="3784"/>
              <a:ext cx="119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GB" altLang="zh-CN" sz="1600" b="1">
                  <a:solidFill>
                    <a:srgbClr val="3217BB"/>
                  </a:solidFill>
                </a:rPr>
                <a:t>Michael O. Rabin </a:t>
              </a:r>
            </a:p>
          </p:txBody>
        </p:sp>
      </p:grpSp>
      <p:pic>
        <p:nvPicPr>
          <p:cNvPr id="14"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1788" y="1688400"/>
            <a:ext cx="2252662" cy="294481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pic>
      <p:grpSp>
        <p:nvGrpSpPr>
          <p:cNvPr id="15" name="Group 13"/>
          <p:cNvGrpSpPr>
            <a:grpSpLocks/>
          </p:cNvGrpSpPr>
          <p:nvPr/>
        </p:nvGrpSpPr>
        <p:grpSpPr bwMode="auto">
          <a:xfrm>
            <a:off x="7345592" y="4674818"/>
            <a:ext cx="1662113" cy="2006600"/>
            <a:chOff x="2789" y="2704"/>
            <a:chExt cx="1047" cy="1264"/>
          </a:xfrm>
        </p:grpSpPr>
        <p:pic>
          <p:nvPicPr>
            <p:cNvPr id="16" name="Picture 9" descr="356225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9" y="2704"/>
              <a:ext cx="1047" cy="1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Box 10"/>
            <p:cNvSpPr txBox="1">
              <a:spLocks noChangeArrowheads="1"/>
            </p:cNvSpPr>
            <p:nvPr/>
          </p:nvSpPr>
          <p:spPr bwMode="auto">
            <a:xfrm>
              <a:off x="2835" y="3756"/>
              <a:ext cx="97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GB" altLang="zh-CN" sz="1600" b="1">
                  <a:solidFill>
                    <a:srgbClr val="3217BB"/>
                  </a:solidFill>
                </a:rPr>
                <a:t>Dana S. Scott</a:t>
              </a:r>
              <a:r>
                <a:rPr lang="en-GB" altLang="zh-CN" sz="1600"/>
                <a:t> </a:t>
              </a:r>
            </a:p>
          </p:txBody>
        </p:sp>
      </p:grpSp>
    </p:spTree>
    <p:extLst>
      <p:ext uri="{BB962C8B-B14F-4D97-AF65-F5344CB8AC3E}">
        <p14:creationId xmlns:p14="http://schemas.microsoft.com/office/powerpoint/2010/main" val="6451901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有穷自动机 </a:t>
            </a:r>
          </a:p>
        </p:txBody>
      </p:sp>
      <p:sp>
        <p:nvSpPr>
          <p:cNvPr id="3" name="内容占位符 2"/>
          <p:cNvSpPr>
            <a:spLocks noGrp="1"/>
          </p:cNvSpPr>
          <p:nvPr>
            <p:ph idx="1"/>
          </p:nvPr>
        </p:nvSpPr>
        <p:spPr>
          <a:xfrm>
            <a:off x="549275" y="1600200"/>
            <a:ext cx="8042276" cy="4675467"/>
          </a:xfrm>
        </p:spPr>
        <p:txBody>
          <a:bodyPr>
            <a:normAutofit/>
          </a:bodyPr>
          <a:lstStyle/>
          <a:p>
            <a:r>
              <a:rPr lang="zh-CN" altLang="en-US" dirty="0">
                <a:solidFill>
                  <a:srgbClr val="00B0F0"/>
                </a:solidFill>
              </a:rPr>
              <a:t>有穷自动机 </a:t>
            </a:r>
            <a:r>
              <a:rPr lang="en-US" altLang="zh-CN" dirty="0"/>
              <a:t>( Finite Automata</a:t>
            </a:r>
            <a:r>
              <a:rPr lang="zh-CN" altLang="en-US" dirty="0"/>
              <a:t>，</a:t>
            </a:r>
            <a:r>
              <a:rPr lang="en-US" altLang="zh-CN" dirty="0"/>
              <a:t>FA ) </a:t>
            </a:r>
            <a:r>
              <a:rPr lang="zh-CN" altLang="en-US" dirty="0"/>
              <a:t>是对一类</a:t>
            </a:r>
            <a:r>
              <a:rPr lang="zh-CN" altLang="en-US" dirty="0" smtClean="0"/>
              <a:t>处理系统建</a:t>
            </a:r>
            <a:r>
              <a:rPr lang="zh-CN" altLang="en-US" dirty="0"/>
              <a:t>立的数学模型</a:t>
            </a:r>
          </a:p>
          <a:p>
            <a:pPr lvl="1"/>
            <a:r>
              <a:rPr lang="zh-CN" altLang="en-US" sz="2000" dirty="0"/>
              <a:t>这类系统具有一系列</a:t>
            </a:r>
            <a:r>
              <a:rPr lang="zh-CN" altLang="en-US" sz="2000" dirty="0">
                <a:solidFill>
                  <a:srgbClr val="00B0F0"/>
                </a:solidFill>
              </a:rPr>
              <a:t>离散的输入输出</a:t>
            </a:r>
            <a:r>
              <a:rPr lang="zh-CN" altLang="en-US" sz="2000" dirty="0"/>
              <a:t>信息和</a:t>
            </a:r>
            <a:r>
              <a:rPr lang="zh-CN" altLang="en-US" sz="2000" dirty="0">
                <a:solidFill>
                  <a:srgbClr val="00B0F0"/>
                </a:solidFill>
              </a:rPr>
              <a:t>有穷数目的内部状态</a:t>
            </a:r>
            <a:r>
              <a:rPr lang="zh-CN" altLang="en-US" sz="2000" dirty="0"/>
              <a:t>（状态：概括了对过去输入信息处理的状况）</a:t>
            </a:r>
          </a:p>
          <a:p>
            <a:pPr lvl="1"/>
            <a:r>
              <a:rPr lang="zh-CN" altLang="en-US" sz="2000" dirty="0"/>
              <a:t>系统只需要根据当前所处的状态和当前面临的输入信息就可以决定系统的后继行为</a:t>
            </a:r>
            <a:r>
              <a:rPr lang="zh-CN" altLang="en-US" sz="2000" dirty="0" smtClean="0"/>
              <a:t>。</a:t>
            </a:r>
            <a:endParaRPr lang="en-US" altLang="zh-CN" sz="2000" dirty="0" smtClean="0"/>
          </a:p>
          <a:p>
            <a:pPr lvl="1"/>
            <a:r>
              <a:rPr lang="zh-CN" altLang="en-US" sz="2000" dirty="0" smtClean="0"/>
              <a:t>每当</a:t>
            </a:r>
            <a:r>
              <a:rPr lang="zh-CN" altLang="en-US" sz="2000" dirty="0"/>
              <a:t>系统处理了当前的输入后，系统的内部状态也将发生</a:t>
            </a:r>
            <a:r>
              <a:rPr lang="zh-CN" altLang="en-US" sz="2000" dirty="0" smtClean="0"/>
              <a:t>改变</a:t>
            </a:r>
            <a:endParaRPr lang="en-US" altLang="zh-CN" sz="2000" dirty="0" smtClean="0"/>
          </a:p>
          <a:p>
            <a:r>
              <a:rPr lang="en-US" altLang="zh-CN" sz="2200" dirty="0" smtClean="0"/>
              <a:t>FA</a:t>
            </a:r>
            <a:r>
              <a:rPr lang="zh-CN" altLang="en-US" sz="2200" dirty="0" smtClean="0"/>
              <a:t>的例子：</a:t>
            </a:r>
            <a:r>
              <a:rPr lang="zh-CN" altLang="en-US" sz="2000" dirty="0" smtClean="0"/>
              <a:t>电梯</a:t>
            </a:r>
            <a:r>
              <a:rPr lang="zh-CN" altLang="en-US" sz="2000" dirty="0"/>
              <a:t>控制装置</a:t>
            </a:r>
          </a:p>
          <a:p>
            <a:pPr lvl="1"/>
            <a:r>
              <a:rPr lang="zh-CN" altLang="en-US" sz="2000" dirty="0"/>
              <a:t>输入：顾客的乘梯需求（所要到达的层号）</a:t>
            </a:r>
          </a:p>
          <a:p>
            <a:pPr lvl="1"/>
            <a:r>
              <a:rPr lang="zh-CN" altLang="en-US" sz="2000" dirty="0"/>
              <a:t>状态：电梯所处的层数</a:t>
            </a:r>
            <a:r>
              <a:rPr lang="en-US" altLang="zh-CN" sz="2000" dirty="0"/>
              <a:t>+</a:t>
            </a:r>
            <a:r>
              <a:rPr lang="zh-CN" altLang="en-US" sz="2000" dirty="0"/>
              <a:t>运动方向</a:t>
            </a:r>
          </a:p>
          <a:p>
            <a:pPr lvl="1"/>
            <a:r>
              <a:rPr lang="zh-CN" altLang="en-US" sz="2000" dirty="0" smtClean="0"/>
              <a:t>电梯</a:t>
            </a:r>
            <a:r>
              <a:rPr lang="zh-CN" altLang="en-US" sz="2000" dirty="0"/>
              <a:t>控制</a:t>
            </a:r>
            <a:r>
              <a:rPr lang="zh-CN" altLang="en-US" sz="2000" dirty="0" smtClean="0"/>
              <a:t>装置：根据电梯</a:t>
            </a:r>
            <a:r>
              <a:rPr lang="zh-CN" altLang="en-US" sz="2000" dirty="0"/>
              <a:t>当前所处的</a:t>
            </a:r>
            <a:r>
              <a:rPr lang="zh-CN" altLang="en-US" sz="2000" dirty="0" smtClean="0"/>
              <a:t>状态和还</a:t>
            </a:r>
            <a:r>
              <a:rPr lang="zh-CN" altLang="en-US" sz="2000" dirty="0"/>
              <a:t>没有满足</a:t>
            </a:r>
            <a:r>
              <a:rPr lang="zh-CN" altLang="en-US" sz="2000" dirty="0" smtClean="0"/>
              <a:t>的服务请求，决定如何运行</a:t>
            </a:r>
            <a:endParaRPr lang="zh-CN" altLang="en-US" sz="2000" dirty="0"/>
          </a:p>
        </p:txBody>
      </p:sp>
      <p:sp>
        <p:nvSpPr>
          <p:cNvPr id="4" name="灯片编号占位符 3"/>
          <p:cNvSpPr>
            <a:spLocks noGrp="1"/>
          </p:cNvSpPr>
          <p:nvPr>
            <p:ph type="sldNum" sz="quarter" idx="12"/>
          </p:nvPr>
        </p:nvSpPr>
        <p:spPr/>
        <p:txBody>
          <a:bodyPr/>
          <a:lstStyle/>
          <a:p>
            <a:fld id="{58B9003D-8F33-4A1C-B97F-3F3C18EC6CAD}" type="slidenum">
              <a:rPr lang="en-US" altLang="zh-CN" smtClean="0"/>
              <a:pPr/>
              <a:t>34</a:t>
            </a:fld>
            <a:endParaRPr lang="en-US" altLang="zh-CN" dirty="0"/>
          </a:p>
        </p:txBody>
      </p:sp>
    </p:spTree>
    <p:extLst>
      <p:ext uri="{BB962C8B-B14F-4D97-AF65-F5344CB8AC3E}">
        <p14:creationId xmlns:p14="http://schemas.microsoft.com/office/powerpoint/2010/main" val="2737578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有穷自动机的</a:t>
            </a:r>
            <a:r>
              <a:rPr lang="zh-CN" altLang="en-US" dirty="0"/>
              <a:t>表示</a:t>
            </a:r>
          </a:p>
        </p:txBody>
      </p:sp>
      <p:sp>
        <p:nvSpPr>
          <p:cNvPr id="3" name="内容占位符 2"/>
          <p:cNvSpPr>
            <a:spLocks noGrp="1"/>
          </p:cNvSpPr>
          <p:nvPr>
            <p:ph idx="1"/>
          </p:nvPr>
        </p:nvSpPr>
        <p:spPr/>
        <p:txBody>
          <a:bodyPr/>
          <a:lstStyle/>
          <a:p>
            <a:r>
              <a:rPr lang="zh-CN" altLang="en-US" dirty="0" smtClean="0">
                <a:solidFill>
                  <a:srgbClr val="00B0F0"/>
                </a:solidFill>
              </a:rPr>
              <a:t>状态转换</a:t>
            </a:r>
            <a:r>
              <a:rPr lang="zh-CN" altLang="en-US" dirty="0">
                <a:solidFill>
                  <a:srgbClr val="00B0F0"/>
                </a:solidFill>
              </a:rPr>
              <a:t>图</a:t>
            </a:r>
            <a:r>
              <a:rPr lang="zh-CN" altLang="en-US" dirty="0"/>
              <a:t> </a:t>
            </a:r>
            <a:endParaRPr lang="en-US" altLang="zh-CN" dirty="0" smtClean="0"/>
          </a:p>
          <a:p>
            <a:pPr lvl="1"/>
            <a:r>
              <a:rPr lang="zh-CN" altLang="en-US" sz="1800" dirty="0" smtClean="0">
                <a:solidFill>
                  <a:srgbClr val="00B0F0"/>
                </a:solidFill>
              </a:rPr>
              <a:t>结点</a:t>
            </a:r>
            <a:r>
              <a:rPr lang="zh-CN" altLang="en-US" sz="1800" dirty="0"/>
              <a:t>：</a:t>
            </a:r>
            <a:r>
              <a:rPr lang="en-US" altLang="zh-CN" sz="1800" dirty="0"/>
              <a:t>FA</a:t>
            </a:r>
            <a:r>
              <a:rPr lang="zh-CN" altLang="en-US" sz="1800" dirty="0"/>
              <a:t>的状态</a:t>
            </a:r>
          </a:p>
          <a:p>
            <a:pPr lvl="1"/>
            <a:r>
              <a:rPr lang="zh-CN" altLang="en-US" sz="2000" dirty="0">
                <a:solidFill>
                  <a:srgbClr val="00B0F0"/>
                </a:solidFill>
              </a:rPr>
              <a:t>初始状态</a:t>
            </a:r>
            <a:r>
              <a:rPr lang="zh-CN" altLang="en-US" sz="2000" dirty="0"/>
              <a:t>（开始状态）</a:t>
            </a:r>
            <a:r>
              <a:rPr lang="zh-CN" altLang="en-US" sz="2000" dirty="0" smtClean="0"/>
              <a:t>：有特别标记</a:t>
            </a:r>
            <a:endParaRPr lang="en-US" altLang="zh-CN" sz="2000" dirty="0" smtClean="0"/>
          </a:p>
          <a:p>
            <a:pPr lvl="1"/>
            <a:r>
              <a:rPr lang="zh-CN" altLang="en-US" sz="2000" dirty="0" smtClean="0">
                <a:solidFill>
                  <a:srgbClr val="00B0F0"/>
                </a:solidFill>
              </a:rPr>
              <a:t>终止状态</a:t>
            </a:r>
            <a:r>
              <a:rPr lang="zh-CN" altLang="en-US" sz="2000" dirty="0"/>
              <a:t>（接收状态）</a:t>
            </a:r>
            <a:r>
              <a:rPr lang="zh-CN" altLang="en-US" sz="2000" dirty="0" smtClean="0"/>
              <a:t>：用</a:t>
            </a:r>
            <a:r>
              <a:rPr lang="zh-CN" altLang="en-US" sz="2000" dirty="0"/>
              <a:t>双圈表示</a:t>
            </a:r>
          </a:p>
          <a:p>
            <a:pPr lvl="1"/>
            <a:r>
              <a:rPr lang="zh-CN" altLang="en-US" sz="2000" dirty="0" smtClean="0">
                <a:solidFill>
                  <a:srgbClr val="00B0F0"/>
                </a:solidFill>
              </a:rPr>
              <a:t>带</a:t>
            </a:r>
            <a:r>
              <a:rPr lang="zh-CN" altLang="en-US" sz="2000" dirty="0">
                <a:solidFill>
                  <a:srgbClr val="00B0F0"/>
                </a:solidFill>
              </a:rPr>
              <a:t>标记的有向边</a:t>
            </a:r>
            <a:r>
              <a:rPr lang="zh-CN" altLang="en-US" sz="2000" dirty="0"/>
              <a:t>：如果对于输入</a:t>
            </a:r>
            <a:r>
              <a:rPr lang="en-US" altLang="zh-CN" sz="2000" dirty="0"/>
              <a:t>a</a:t>
            </a:r>
            <a:r>
              <a:rPr lang="zh-CN" altLang="en-US" sz="2000" dirty="0"/>
              <a:t>，存在一个从状态</a:t>
            </a:r>
            <a:r>
              <a:rPr lang="en-US" altLang="zh-CN" sz="2000" dirty="0"/>
              <a:t>p</a:t>
            </a:r>
            <a:r>
              <a:rPr lang="zh-CN" altLang="en-US" sz="2000" dirty="0"/>
              <a:t>到状 态</a:t>
            </a:r>
            <a:r>
              <a:rPr lang="en-US" altLang="zh-CN" sz="2000" dirty="0"/>
              <a:t>q</a:t>
            </a:r>
            <a:r>
              <a:rPr lang="zh-CN" altLang="en-US" sz="2000" dirty="0"/>
              <a:t>的转换，就在</a:t>
            </a:r>
            <a:r>
              <a:rPr lang="en-US" altLang="zh-CN" sz="2000" dirty="0"/>
              <a:t>p</a:t>
            </a:r>
            <a:r>
              <a:rPr lang="zh-CN" altLang="en-US" sz="2000" dirty="0"/>
              <a:t>、</a:t>
            </a:r>
            <a:r>
              <a:rPr lang="en-US" altLang="zh-CN" sz="2000" dirty="0"/>
              <a:t>q</a:t>
            </a:r>
            <a:r>
              <a:rPr lang="zh-CN" altLang="en-US" sz="2000" dirty="0"/>
              <a:t>之间画一条有向边，并标记上</a:t>
            </a:r>
            <a:r>
              <a:rPr lang="en-US" altLang="zh-CN" sz="2000" dirty="0"/>
              <a:t>a</a:t>
            </a:r>
            <a:endParaRPr lang="zh-CN" altLang="en-US" sz="2000" dirty="0"/>
          </a:p>
        </p:txBody>
      </p:sp>
      <p:sp>
        <p:nvSpPr>
          <p:cNvPr id="4" name="灯片编号占位符 3"/>
          <p:cNvSpPr>
            <a:spLocks noGrp="1"/>
          </p:cNvSpPr>
          <p:nvPr>
            <p:ph type="sldNum" sz="quarter" idx="12"/>
          </p:nvPr>
        </p:nvSpPr>
        <p:spPr/>
        <p:txBody>
          <a:bodyPr/>
          <a:lstStyle/>
          <a:p>
            <a:fld id="{58B9003D-8F33-4A1C-B97F-3F3C18EC6CAD}" type="slidenum">
              <a:rPr lang="en-US" altLang="zh-CN" smtClean="0"/>
              <a:pPr/>
              <a:t>35</a:t>
            </a:fld>
            <a:endParaRPr lang="en-US" altLang="zh-CN" dirty="0"/>
          </a:p>
        </p:txBody>
      </p:sp>
      <p:grpSp>
        <p:nvGrpSpPr>
          <p:cNvPr id="5" name="组合 37"/>
          <p:cNvGrpSpPr>
            <a:grpSpLocks/>
          </p:cNvGrpSpPr>
          <p:nvPr/>
        </p:nvGrpSpPr>
        <p:grpSpPr bwMode="auto">
          <a:xfrm>
            <a:off x="1820069" y="4191000"/>
            <a:ext cx="5500688" cy="1506538"/>
            <a:chOff x="928662" y="3675780"/>
            <a:chExt cx="5500726" cy="1506714"/>
          </a:xfrm>
        </p:grpSpPr>
        <p:grpSp>
          <p:nvGrpSpPr>
            <p:cNvPr id="6" name="组合 9"/>
            <p:cNvGrpSpPr>
              <a:grpSpLocks/>
            </p:cNvGrpSpPr>
            <p:nvPr/>
          </p:nvGrpSpPr>
          <p:grpSpPr bwMode="auto">
            <a:xfrm>
              <a:off x="928662" y="3675780"/>
              <a:ext cx="5500726" cy="1090001"/>
              <a:chOff x="2339752" y="4162003"/>
              <a:chExt cx="3622043" cy="790575"/>
            </a:xfrm>
          </p:grpSpPr>
          <p:sp>
            <p:nvSpPr>
              <p:cNvPr id="15" name="Oval 10"/>
              <p:cNvSpPr>
                <a:spLocks noChangeArrowheads="1"/>
              </p:cNvSpPr>
              <p:nvPr/>
            </p:nvSpPr>
            <p:spPr bwMode="auto">
              <a:xfrm>
                <a:off x="3097415" y="4576104"/>
                <a:ext cx="289198" cy="292440"/>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a:latin typeface="Times New Roman" panose="02020603050405020304" pitchFamily="18" charset="0"/>
                    <a:ea typeface="楷体_GB2312"/>
                    <a:cs typeface="楷体_GB2312"/>
                  </a:rPr>
                  <a:t>0</a:t>
                </a:r>
              </a:p>
            </p:txBody>
          </p:sp>
          <p:sp>
            <p:nvSpPr>
              <p:cNvPr id="16" name="Line 13"/>
              <p:cNvSpPr>
                <a:spLocks noChangeShapeType="1"/>
              </p:cNvSpPr>
              <p:nvPr/>
            </p:nvSpPr>
            <p:spPr bwMode="auto">
              <a:xfrm>
                <a:off x="3419690" y="4731545"/>
                <a:ext cx="504825"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7" name="Line 16"/>
              <p:cNvSpPr>
                <a:spLocks noChangeShapeType="1"/>
              </p:cNvSpPr>
              <p:nvPr/>
            </p:nvSpPr>
            <p:spPr bwMode="auto">
              <a:xfrm>
                <a:off x="4221333" y="4726809"/>
                <a:ext cx="504825"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8" name="Line 21"/>
              <p:cNvSpPr>
                <a:spLocks noChangeShapeType="1"/>
              </p:cNvSpPr>
              <p:nvPr/>
            </p:nvSpPr>
            <p:spPr bwMode="auto">
              <a:xfrm>
                <a:off x="5021004" y="4723834"/>
                <a:ext cx="504825"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9" name="Oval 23"/>
              <p:cNvSpPr>
                <a:spLocks noChangeArrowheads="1"/>
              </p:cNvSpPr>
              <p:nvPr/>
            </p:nvSpPr>
            <p:spPr bwMode="auto">
              <a:xfrm>
                <a:off x="5594506" y="4572591"/>
                <a:ext cx="289198" cy="292440"/>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dirty="0">
                    <a:latin typeface="Times New Roman" panose="02020603050405020304" pitchFamily="18" charset="0"/>
                    <a:ea typeface="楷体_GB2312"/>
                    <a:cs typeface="楷体_GB2312"/>
                  </a:rPr>
                  <a:t>3</a:t>
                </a:r>
              </a:p>
            </p:txBody>
          </p:sp>
          <p:sp>
            <p:nvSpPr>
              <p:cNvPr id="20" name="Oval 39"/>
              <p:cNvSpPr>
                <a:spLocks noChangeArrowheads="1"/>
              </p:cNvSpPr>
              <p:nvPr/>
            </p:nvSpPr>
            <p:spPr bwMode="auto">
              <a:xfrm>
                <a:off x="5521481" y="4501154"/>
                <a:ext cx="440314" cy="45142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i="1">
                  <a:latin typeface="Times New Roman" panose="02020603050405020304" pitchFamily="18" charset="0"/>
                  <a:cs typeface="Times New Roman" panose="02020603050405020304" pitchFamily="18" charset="0"/>
                </a:endParaRPr>
              </a:p>
            </p:txBody>
          </p:sp>
          <p:sp>
            <p:nvSpPr>
              <p:cNvPr id="21" name="Rectangle 22"/>
              <p:cNvSpPr>
                <a:spLocks noChangeArrowheads="1"/>
              </p:cNvSpPr>
              <p:nvPr/>
            </p:nvSpPr>
            <p:spPr bwMode="auto">
              <a:xfrm>
                <a:off x="2339752" y="4581913"/>
                <a:ext cx="504927" cy="287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i="1" dirty="0">
                    <a:solidFill>
                      <a:srgbClr val="000000"/>
                    </a:solidFill>
                    <a:latin typeface="Times New Roman" panose="02020603050405020304" pitchFamily="18" charset="0"/>
                    <a:ea typeface="楷体_GB2312"/>
                    <a:cs typeface="楷体_GB2312"/>
                  </a:rPr>
                  <a:t>start</a:t>
                </a:r>
              </a:p>
            </p:txBody>
          </p:sp>
          <p:sp>
            <p:nvSpPr>
              <p:cNvPr id="22" name="Line 21"/>
              <p:cNvSpPr>
                <a:spLocks noChangeShapeType="1"/>
              </p:cNvSpPr>
              <p:nvPr/>
            </p:nvSpPr>
            <p:spPr bwMode="auto">
              <a:xfrm flipV="1">
                <a:off x="2844679" y="4725144"/>
                <a:ext cx="252464" cy="8957"/>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23" name="Rectangle 22"/>
              <p:cNvSpPr>
                <a:spLocks noChangeArrowheads="1"/>
              </p:cNvSpPr>
              <p:nvPr/>
            </p:nvSpPr>
            <p:spPr bwMode="auto">
              <a:xfrm>
                <a:off x="3139424" y="4162003"/>
                <a:ext cx="5048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i="1">
                    <a:latin typeface="Times New Roman" panose="02020603050405020304" pitchFamily="18" charset="0"/>
                    <a:ea typeface="楷体_GB2312"/>
                    <a:cs typeface="楷体_GB2312"/>
                  </a:rPr>
                  <a:t>a</a:t>
                </a:r>
              </a:p>
            </p:txBody>
          </p:sp>
        </p:grpSp>
        <p:sp>
          <p:nvSpPr>
            <p:cNvPr id="7" name="Rectangle 22"/>
            <p:cNvSpPr>
              <a:spLocks noChangeArrowheads="1"/>
            </p:cNvSpPr>
            <p:nvPr/>
          </p:nvSpPr>
          <p:spPr bwMode="auto">
            <a:xfrm>
              <a:off x="2214546" y="4786328"/>
              <a:ext cx="766668" cy="396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i="1">
                  <a:latin typeface="Times New Roman" panose="02020603050405020304" pitchFamily="18" charset="0"/>
                  <a:ea typeface="楷体_GB2312"/>
                  <a:cs typeface="楷体_GB2312"/>
                </a:rPr>
                <a:t>b</a:t>
              </a:r>
            </a:p>
          </p:txBody>
        </p:sp>
        <p:sp>
          <p:nvSpPr>
            <p:cNvPr id="8" name="Oval 10"/>
            <p:cNvSpPr>
              <a:spLocks noChangeArrowheads="1"/>
            </p:cNvSpPr>
            <p:nvPr/>
          </p:nvSpPr>
          <p:spPr bwMode="auto">
            <a:xfrm>
              <a:off x="3346982" y="4240252"/>
              <a:ext cx="439200" cy="403200"/>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a:latin typeface="Times New Roman" panose="02020603050405020304" pitchFamily="18" charset="0"/>
                  <a:ea typeface="楷体_GB2312"/>
                  <a:cs typeface="楷体_GB2312"/>
                </a:rPr>
                <a:t>1</a:t>
              </a:r>
            </a:p>
          </p:txBody>
        </p:sp>
        <p:sp>
          <p:nvSpPr>
            <p:cNvPr id="9" name="Oval 10"/>
            <p:cNvSpPr>
              <a:spLocks noChangeArrowheads="1"/>
            </p:cNvSpPr>
            <p:nvPr/>
          </p:nvSpPr>
          <p:spPr bwMode="auto">
            <a:xfrm>
              <a:off x="4561428" y="4240252"/>
              <a:ext cx="439200" cy="403200"/>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a:latin typeface="Times New Roman" panose="02020603050405020304" pitchFamily="18" charset="0"/>
                  <a:ea typeface="楷体_GB2312"/>
                  <a:cs typeface="楷体_GB2312"/>
                </a:rPr>
                <a:t>2</a:t>
              </a:r>
            </a:p>
          </p:txBody>
        </p:sp>
        <p:sp>
          <p:nvSpPr>
            <p:cNvPr id="10" name="Rectangle 22"/>
            <p:cNvSpPr>
              <a:spLocks noChangeArrowheads="1"/>
            </p:cNvSpPr>
            <p:nvPr/>
          </p:nvSpPr>
          <p:spPr bwMode="auto">
            <a:xfrm>
              <a:off x="2519448" y="4104410"/>
              <a:ext cx="766668" cy="396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i="1">
                  <a:latin typeface="Times New Roman" panose="02020603050405020304" pitchFamily="18" charset="0"/>
                  <a:ea typeface="楷体_GB2312"/>
                  <a:cs typeface="楷体_GB2312"/>
                </a:rPr>
                <a:t>a</a:t>
              </a:r>
            </a:p>
          </p:txBody>
        </p:sp>
        <p:sp>
          <p:nvSpPr>
            <p:cNvPr id="11" name="Rectangle 22"/>
            <p:cNvSpPr>
              <a:spLocks noChangeArrowheads="1"/>
            </p:cNvSpPr>
            <p:nvPr/>
          </p:nvSpPr>
          <p:spPr bwMode="auto">
            <a:xfrm>
              <a:off x="3786182" y="4104410"/>
              <a:ext cx="766668" cy="396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i="1" dirty="0">
                  <a:latin typeface="Times New Roman" panose="02020603050405020304" pitchFamily="18" charset="0"/>
                  <a:ea typeface="楷体_GB2312"/>
                  <a:cs typeface="楷体_GB2312"/>
                </a:rPr>
                <a:t>b</a:t>
              </a:r>
            </a:p>
          </p:txBody>
        </p:sp>
        <p:sp>
          <p:nvSpPr>
            <p:cNvPr id="12" name="Rectangle 22"/>
            <p:cNvSpPr>
              <a:spLocks noChangeArrowheads="1"/>
            </p:cNvSpPr>
            <p:nvPr/>
          </p:nvSpPr>
          <p:spPr bwMode="auto">
            <a:xfrm>
              <a:off x="4948340" y="4104410"/>
              <a:ext cx="766668" cy="396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i="1">
                  <a:latin typeface="Times New Roman" panose="02020603050405020304" pitchFamily="18" charset="0"/>
                  <a:ea typeface="楷体_GB2312"/>
                  <a:cs typeface="楷体_GB2312"/>
                </a:rPr>
                <a:t>b</a:t>
              </a:r>
            </a:p>
          </p:txBody>
        </p:sp>
        <p:sp>
          <p:nvSpPr>
            <p:cNvPr id="13" name="Freeform 11"/>
            <p:cNvSpPr>
              <a:spLocks/>
            </p:cNvSpPr>
            <p:nvPr/>
          </p:nvSpPr>
          <p:spPr bwMode="auto">
            <a:xfrm flipH="1">
              <a:off x="1991843" y="3840019"/>
              <a:ext cx="534010" cy="429463"/>
            </a:xfrm>
            <a:custGeom>
              <a:avLst/>
              <a:gdLst>
                <a:gd name="T0" fmla="*/ 2147483646 w 241"/>
                <a:gd name="T1" fmla="*/ 2147483646 h 189"/>
                <a:gd name="T2" fmla="*/ 2147483646 w 241"/>
                <a:gd name="T3" fmla="*/ 2147483646 h 189"/>
                <a:gd name="T4" fmla="*/ 2147483646 w 241"/>
                <a:gd name="T5" fmla="*/ 2147483646 h 189"/>
                <a:gd name="T6" fmla="*/ 2147483646 w 241"/>
                <a:gd name="T7" fmla="*/ 2147483646 h 189"/>
                <a:gd name="T8" fmla="*/ 2147483646 w 241"/>
                <a:gd name="T9" fmla="*/ 2147483646 h 189"/>
                <a:gd name="T10" fmla="*/ 0 60000 65536"/>
                <a:gd name="T11" fmla="*/ 0 60000 65536"/>
                <a:gd name="T12" fmla="*/ 0 60000 65536"/>
                <a:gd name="T13" fmla="*/ 0 60000 65536"/>
                <a:gd name="T14" fmla="*/ 0 60000 65536"/>
                <a:gd name="T15" fmla="*/ 0 w 241"/>
                <a:gd name="T16" fmla="*/ 0 h 189"/>
                <a:gd name="T17" fmla="*/ 241 w 241"/>
                <a:gd name="T18" fmla="*/ 189 h 189"/>
              </a:gdLst>
              <a:ahLst/>
              <a:cxnLst>
                <a:cxn ang="T10">
                  <a:pos x="T0" y="T1"/>
                </a:cxn>
                <a:cxn ang="T11">
                  <a:pos x="T2" y="T3"/>
                </a:cxn>
                <a:cxn ang="T12">
                  <a:pos x="T4" y="T5"/>
                </a:cxn>
                <a:cxn ang="T13">
                  <a:pos x="T6" y="T7"/>
                </a:cxn>
                <a:cxn ang="T14">
                  <a:pos x="T8" y="T9"/>
                </a:cxn>
              </a:cxnLst>
              <a:rect l="T15" t="T16" r="T17" b="T18"/>
              <a:pathLst>
                <a:path w="241" h="189">
                  <a:moveTo>
                    <a:pt x="52" y="189"/>
                  </a:moveTo>
                  <a:cubicBezTo>
                    <a:pt x="26" y="181"/>
                    <a:pt x="0" y="173"/>
                    <a:pt x="7" y="143"/>
                  </a:cubicBezTo>
                  <a:cubicBezTo>
                    <a:pt x="14" y="113"/>
                    <a:pt x="59" y="14"/>
                    <a:pt x="97" y="7"/>
                  </a:cubicBezTo>
                  <a:cubicBezTo>
                    <a:pt x="135" y="0"/>
                    <a:pt x="225" y="68"/>
                    <a:pt x="233" y="98"/>
                  </a:cubicBezTo>
                  <a:cubicBezTo>
                    <a:pt x="241" y="128"/>
                    <a:pt x="192" y="158"/>
                    <a:pt x="143" y="189"/>
                  </a:cubicBezTo>
                </a:path>
              </a:pathLst>
            </a:custGeom>
            <a:noFill/>
            <a:ln w="254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 name="Freeform 11"/>
            <p:cNvSpPr>
              <a:spLocks/>
            </p:cNvSpPr>
            <p:nvPr/>
          </p:nvSpPr>
          <p:spPr bwMode="auto">
            <a:xfrm flipH="1" flipV="1">
              <a:off x="1991843" y="4627806"/>
              <a:ext cx="534010" cy="419104"/>
            </a:xfrm>
            <a:custGeom>
              <a:avLst/>
              <a:gdLst>
                <a:gd name="T0" fmla="*/ 2147483646 w 241"/>
                <a:gd name="T1" fmla="*/ 2147483646 h 189"/>
                <a:gd name="T2" fmla="*/ 2147483646 w 241"/>
                <a:gd name="T3" fmla="*/ 2147483646 h 189"/>
                <a:gd name="T4" fmla="*/ 2147483646 w 241"/>
                <a:gd name="T5" fmla="*/ 2147483646 h 189"/>
                <a:gd name="T6" fmla="*/ 2147483646 w 241"/>
                <a:gd name="T7" fmla="*/ 2147483646 h 189"/>
                <a:gd name="T8" fmla="*/ 2147483646 w 241"/>
                <a:gd name="T9" fmla="*/ 2147483646 h 189"/>
                <a:gd name="T10" fmla="*/ 0 60000 65536"/>
                <a:gd name="T11" fmla="*/ 0 60000 65536"/>
                <a:gd name="T12" fmla="*/ 0 60000 65536"/>
                <a:gd name="T13" fmla="*/ 0 60000 65536"/>
                <a:gd name="T14" fmla="*/ 0 60000 65536"/>
                <a:gd name="T15" fmla="*/ 0 w 241"/>
                <a:gd name="T16" fmla="*/ 0 h 189"/>
                <a:gd name="T17" fmla="*/ 241 w 241"/>
                <a:gd name="T18" fmla="*/ 189 h 189"/>
              </a:gdLst>
              <a:ahLst/>
              <a:cxnLst>
                <a:cxn ang="T10">
                  <a:pos x="T0" y="T1"/>
                </a:cxn>
                <a:cxn ang="T11">
                  <a:pos x="T2" y="T3"/>
                </a:cxn>
                <a:cxn ang="T12">
                  <a:pos x="T4" y="T5"/>
                </a:cxn>
                <a:cxn ang="T13">
                  <a:pos x="T6" y="T7"/>
                </a:cxn>
                <a:cxn ang="T14">
                  <a:pos x="T8" y="T9"/>
                </a:cxn>
              </a:cxnLst>
              <a:rect l="T15" t="T16" r="T17" b="T18"/>
              <a:pathLst>
                <a:path w="241" h="189">
                  <a:moveTo>
                    <a:pt x="52" y="189"/>
                  </a:moveTo>
                  <a:cubicBezTo>
                    <a:pt x="26" y="181"/>
                    <a:pt x="0" y="173"/>
                    <a:pt x="7" y="143"/>
                  </a:cubicBezTo>
                  <a:cubicBezTo>
                    <a:pt x="14" y="113"/>
                    <a:pt x="59" y="14"/>
                    <a:pt x="97" y="7"/>
                  </a:cubicBezTo>
                  <a:cubicBezTo>
                    <a:pt x="135" y="0"/>
                    <a:pt x="225" y="68"/>
                    <a:pt x="233" y="98"/>
                  </a:cubicBezTo>
                  <a:cubicBezTo>
                    <a:pt x="241" y="128"/>
                    <a:pt x="192" y="158"/>
                    <a:pt x="143" y="189"/>
                  </a:cubicBezTo>
                </a:path>
              </a:pathLst>
            </a:custGeom>
            <a:noFill/>
            <a:ln w="254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extLst>
      <p:ext uri="{BB962C8B-B14F-4D97-AF65-F5344CB8AC3E}">
        <p14:creationId xmlns:p14="http://schemas.microsoft.com/office/powerpoint/2010/main" val="4089511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9275" y="0"/>
            <a:ext cx="8042276" cy="1336956"/>
          </a:xfrm>
        </p:spPr>
        <p:txBody>
          <a:bodyPr/>
          <a:lstStyle/>
          <a:p>
            <a:r>
              <a:rPr lang="zh-CN" altLang="en-US" dirty="0" smtClean="0"/>
              <a:t>有穷自动机接受的语言</a:t>
            </a:r>
            <a:endParaRPr lang="zh-CN" altLang="en-US" dirty="0"/>
          </a:p>
        </p:txBody>
      </p:sp>
      <p:sp>
        <p:nvSpPr>
          <p:cNvPr id="3" name="内容占位符 2"/>
          <p:cNvSpPr>
            <a:spLocks noGrp="1"/>
          </p:cNvSpPr>
          <p:nvPr>
            <p:ph idx="1"/>
          </p:nvPr>
        </p:nvSpPr>
        <p:spPr>
          <a:xfrm>
            <a:off x="549275" y="1200359"/>
            <a:ext cx="8339231" cy="4343400"/>
          </a:xfrm>
        </p:spPr>
        <p:txBody>
          <a:bodyPr>
            <a:normAutofit/>
          </a:bodyPr>
          <a:lstStyle/>
          <a:p>
            <a:pPr>
              <a:spcBef>
                <a:spcPts val="600"/>
              </a:spcBef>
              <a:spcAft>
                <a:spcPts val="600"/>
              </a:spcAft>
            </a:pPr>
            <a:r>
              <a:rPr lang="en-US" altLang="zh-CN" sz="1800" b="1" dirty="0">
                <a:latin typeface="宋体" pitchFamily="2" charset="-122"/>
              </a:rPr>
              <a:t>∑</a:t>
            </a:r>
            <a:r>
              <a:rPr lang="en-US" altLang="zh-CN" sz="1800" b="1" baseline="30000" dirty="0">
                <a:latin typeface="宋体" pitchFamily="2" charset="-122"/>
              </a:rPr>
              <a:t>*</a:t>
            </a:r>
            <a:r>
              <a:rPr lang="zh-CN" altLang="en-US" sz="1800" b="1" dirty="0">
                <a:latin typeface="宋体" pitchFamily="2" charset="-122"/>
              </a:rPr>
              <a:t>上的符号串</a:t>
            </a:r>
            <a:r>
              <a:rPr lang="en-US" altLang="zh-CN" sz="1800" b="1" dirty="0">
                <a:latin typeface="宋体" pitchFamily="2" charset="-122"/>
              </a:rPr>
              <a:t>t</a:t>
            </a:r>
            <a:r>
              <a:rPr lang="zh-CN" altLang="en-US" sz="1800" b="1" dirty="0" smtClean="0">
                <a:latin typeface="宋体" pitchFamily="2" charset="-122"/>
              </a:rPr>
              <a:t>被</a:t>
            </a:r>
            <a:r>
              <a:rPr lang="en-US" altLang="zh-CN" sz="1800" b="1" dirty="0">
                <a:latin typeface="宋体" pitchFamily="2" charset="-122"/>
                <a:sym typeface="Symbol" pitchFamily="18" charset="2"/>
              </a:rPr>
              <a:t> </a:t>
            </a:r>
            <a:r>
              <a:rPr lang="en-US" altLang="zh-CN" sz="1800" b="1" dirty="0" smtClean="0">
                <a:latin typeface="宋体" pitchFamily="2" charset="-122"/>
                <a:sym typeface="Symbol" pitchFamily="18" charset="2"/>
              </a:rPr>
              <a:t>FA</a:t>
            </a:r>
            <a:r>
              <a:rPr lang="en-US" altLang="zh-CN" sz="1800" b="1" dirty="0" smtClean="0">
                <a:latin typeface="宋体" pitchFamily="2" charset="-122"/>
              </a:rPr>
              <a:t> </a:t>
            </a:r>
            <a:r>
              <a:rPr lang="en-US" altLang="zh-CN" sz="1800" b="1" dirty="0">
                <a:latin typeface="宋体" pitchFamily="2" charset="-122"/>
              </a:rPr>
              <a:t>M </a:t>
            </a:r>
            <a:r>
              <a:rPr lang="zh-CN" altLang="en-US" sz="1800" b="1" dirty="0">
                <a:latin typeface="宋体" pitchFamily="2" charset="-122"/>
              </a:rPr>
              <a:t>接受</a:t>
            </a:r>
          </a:p>
          <a:p>
            <a:pPr marL="349250" lvl="1" indent="0">
              <a:spcAft>
                <a:spcPts val="600"/>
              </a:spcAft>
              <a:buNone/>
            </a:pPr>
            <a:r>
              <a:rPr lang="zh-CN" altLang="en-US" sz="1800" dirty="0" smtClean="0">
                <a:latin typeface="Times New Roman" panose="02020603050405020304" pitchFamily="18" charset="0"/>
                <a:cs typeface="Times New Roman" panose="02020603050405020304" pitchFamily="18" charset="0"/>
              </a:rPr>
              <a:t>若</a:t>
            </a:r>
            <a:r>
              <a:rPr lang="en-US" altLang="zh-CN" sz="1800" dirty="0">
                <a:latin typeface="Times New Roman" panose="02020603050405020304" pitchFamily="18" charset="0"/>
                <a:cs typeface="Times New Roman" panose="02020603050405020304" pitchFamily="18" charset="0"/>
              </a:rPr>
              <a:t>t</a:t>
            </a:r>
            <a:r>
              <a:rPr lang="en-US" altLang="zh-CN" sz="1800" dirty="0">
                <a:latin typeface="Times New Roman" panose="02020603050405020304" pitchFamily="18" charset="0"/>
                <a:cs typeface="Times New Roman" panose="02020603050405020304" pitchFamily="18" charset="0"/>
                <a:sym typeface="Symbol" pitchFamily="18" charset="2"/>
              </a:rPr>
              <a:t> </a:t>
            </a:r>
            <a:r>
              <a:rPr lang="en-US" altLang="zh-CN" sz="1800" dirty="0">
                <a:latin typeface="Times New Roman" panose="02020603050405020304" pitchFamily="18" charset="0"/>
                <a:cs typeface="Times New Roman" panose="02020603050405020304" pitchFamily="18" charset="0"/>
              </a:rPr>
              <a:t>∑*</a:t>
            </a:r>
            <a:r>
              <a:rPr lang="zh-CN" altLang="en-US" sz="1800" dirty="0" smtClean="0">
                <a:latin typeface="Times New Roman" panose="02020603050405020304" pitchFamily="18" charset="0"/>
                <a:cs typeface="Times New Roman" panose="02020603050405020304" pitchFamily="18" charset="0"/>
              </a:rPr>
              <a:t>，若</a:t>
            </a:r>
            <a:r>
              <a:rPr lang="zh-CN" altLang="en-US" sz="1800" dirty="0" smtClean="0">
                <a:sym typeface="Symbol" pitchFamily="18" charset="2"/>
              </a:rPr>
              <a:t>存在</a:t>
            </a:r>
            <a:r>
              <a:rPr lang="zh-CN" altLang="en-US" sz="1800" dirty="0">
                <a:sym typeface="Symbol" pitchFamily="18" charset="2"/>
              </a:rPr>
              <a:t>从初态到终态的一条路，这条路上所有弧的标记符连接成的字为</a:t>
            </a:r>
            <a:r>
              <a:rPr lang="en-US" altLang="zh-CN" sz="1800" dirty="0" smtClean="0">
                <a:sym typeface="Symbol" pitchFamily="18" charset="2"/>
              </a:rPr>
              <a:t>t</a:t>
            </a:r>
            <a:r>
              <a:rPr lang="zh-CN" altLang="en-US" sz="1800" dirty="0" smtClean="0">
                <a:sym typeface="Symbol" pitchFamily="18" charset="2"/>
              </a:rPr>
              <a:t>，则</a:t>
            </a:r>
            <a:r>
              <a:rPr lang="zh-CN" altLang="en-US" sz="1800" dirty="0">
                <a:sym typeface="Symbol" pitchFamily="18" charset="2"/>
              </a:rPr>
              <a:t>称</a:t>
            </a:r>
            <a:r>
              <a:rPr lang="en-US" altLang="zh-CN" sz="1800" dirty="0">
                <a:sym typeface="Symbol" pitchFamily="18" charset="2"/>
              </a:rPr>
              <a:t>t</a:t>
            </a:r>
            <a:r>
              <a:rPr lang="zh-CN" altLang="en-US" sz="1800" dirty="0" smtClean="0">
                <a:sym typeface="Symbol" pitchFamily="18" charset="2"/>
              </a:rPr>
              <a:t>为</a:t>
            </a:r>
            <a:r>
              <a:rPr lang="en-US" altLang="zh-CN" sz="1800" dirty="0" smtClean="0">
                <a:sym typeface="Symbol" pitchFamily="18" charset="2"/>
              </a:rPr>
              <a:t>FA </a:t>
            </a:r>
            <a:r>
              <a:rPr lang="en-US" altLang="zh-CN" sz="1800" dirty="0">
                <a:sym typeface="Symbol" pitchFamily="18" charset="2"/>
              </a:rPr>
              <a:t>M</a:t>
            </a:r>
            <a:r>
              <a:rPr lang="zh-CN" altLang="en-US" sz="1800" dirty="0">
                <a:sym typeface="Symbol" pitchFamily="18" charset="2"/>
              </a:rPr>
              <a:t>所</a:t>
            </a:r>
            <a:r>
              <a:rPr lang="zh-CN" altLang="en-US" sz="1800" b="1" dirty="0" smtClean="0">
                <a:sym typeface="Symbol" pitchFamily="18" charset="2"/>
              </a:rPr>
              <a:t>接受</a:t>
            </a:r>
            <a:r>
              <a:rPr lang="zh-CN" altLang="en-US" sz="1800" dirty="0" smtClean="0">
                <a:sym typeface="Symbol" pitchFamily="18" charset="2"/>
              </a:rPr>
              <a:t>（识别）。</a:t>
            </a:r>
            <a:endParaRPr lang="en-US" altLang="zh-CN" sz="1800" dirty="0" smtClean="0">
              <a:sym typeface="Symbol" pitchFamily="18" charset="2"/>
            </a:endParaRPr>
          </a:p>
          <a:p>
            <a:pPr>
              <a:spcBef>
                <a:spcPts val="600"/>
              </a:spcBef>
              <a:spcAft>
                <a:spcPts val="600"/>
              </a:spcAft>
            </a:pPr>
            <a:r>
              <a:rPr lang="zh-CN" altLang="en-US" sz="1800" dirty="0"/>
              <a:t>若</a:t>
            </a:r>
            <a:r>
              <a:rPr lang="en-US" altLang="zh-CN" sz="1800" dirty="0"/>
              <a:t>M</a:t>
            </a:r>
            <a:r>
              <a:rPr lang="zh-CN" altLang="en-US" sz="1800" dirty="0"/>
              <a:t>的某些结点既是初态结点又是终态结点，或者存在一条从某个初态结点到某个终态结点的道路</a:t>
            </a:r>
            <a:r>
              <a:rPr lang="en-US" altLang="zh-CN" sz="1800" dirty="0"/>
              <a:t>,</a:t>
            </a:r>
            <a:r>
              <a:rPr lang="zh-CN" altLang="en-US" sz="1800" dirty="0"/>
              <a:t>其上所有弧的标记均为</a:t>
            </a:r>
            <a:r>
              <a:rPr lang="en-US" altLang="zh-CN" sz="1800" dirty="0">
                <a:cs typeface="Arial" charset="0"/>
              </a:rPr>
              <a:t>ε</a:t>
            </a:r>
            <a:r>
              <a:rPr lang="zh-CN" altLang="en-US" sz="1800" dirty="0"/>
              <a:t>，那么</a:t>
            </a:r>
            <a:r>
              <a:rPr lang="zh-CN" altLang="en-US" sz="1800" b="1" dirty="0"/>
              <a:t>空字可为</a:t>
            </a:r>
            <a:r>
              <a:rPr lang="en-US" altLang="zh-CN" sz="1800" b="1" dirty="0"/>
              <a:t>M</a:t>
            </a:r>
            <a:r>
              <a:rPr lang="zh-CN" altLang="en-US" sz="1800" b="1" dirty="0"/>
              <a:t>所接受</a:t>
            </a:r>
            <a:r>
              <a:rPr lang="zh-CN" altLang="en-US" sz="1800" dirty="0" smtClean="0"/>
              <a:t>。</a:t>
            </a:r>
            <a:endParaRPr lang="en-US" altLang="zh-CN" sz="1800" b="1" dirty="0">
              <a:latin typeface="方正舒体" pitchFamily="2" charset="-122"/>
              <a:ea typeface="方正舒体" pitchFamily="2" charset="-122"/>
            </a:endParaRPr>
          </a:p>
          <a:p>
            <a:pPr>
              <a:spcBef>
                <a:spcPts val="600"/>
              </a:spcBef>
              <a:spcAft>
                <a:spcPts val="600"/>
              </a:spcAft>
            </a:pPr>
            <a:r>
              <a:rPr lang="zh-CN" altLang="en-US" sz="1800" dirty="0" smtClean="0"/>
              <a:t>由</a:t>
            </a:r>
            <a:r>
              <a:rPr lang="zh-CN" altLang="en-US" sz="1800" dirty="0"/>
              <a:t>一个有穷自动机</a:t>
            </a:r>
            <a:r>
              <a:rPr lang="en-US" altLang="zh-CN" sz="1800" dirty="0"/>
              <a:t>M</a:t>
            </a:r>
            <a:r>
              <a:rPr lang="zh-CN" altLang="en-US" sz="1800" dirty="0"/>
              <a:t>接收的所有串构成的集合称为是</a:t>
            </a:r>
            <a:r>
              <a:rPr lang="zh-CN" altLang="en-US" sz="1800" dirty="0" smtClean="0"/>
              <a:t>该</a:t>
            </a:r>
            <a:r>
              <a:rPr lang="zh-CN" altLang="en-US" sz="1800" dirty="0" smtClean="0">
                <a:solidFill>
                  <a:srgbClr val="00B0F0"/>
                </a:solidFill>
              </a:rPr>
              <a:t>有穷自动机定义</a:t>
            </a:r>
            <a:r>
              <a:rPr lang="zh-CN" altLang="en-US" sz="1800" dirty="0">
                <a:solidFill>
                  <a:srgbClr val="00B0F0"/>
                </a:solidFill>
              </a:rPr>
              <a:t>（或</a:t>
            </a:r>
            <a:r>
              <a:rPr lang="zh-CN" altLang="en-US" sz="1800" dirty="0" smtClean="0">
                <a:solidFill>
                  <a:srgbClr val="00B0F0"/>
                </a:solidFill>
              </a:rPr>
              <a:t>接受）</a:t>
            </a:r>
            <a:r>
              <a:rPr lang="zh-CN" altLang="en-US" sz="1800" dirty="0">
                <a:solidFill>
                  <a:srgbClr val="00B0F0"/>
                </a:solidFill>
              </a:rPr>
              <a:t>的语言</a:t>
            </a:r>
            <a:r>
              <a:rPr lang="zh-CN" altLang="en-US" sz="1800" dirty="0"/>
              <a:t>，记为</a:t>
            </a:r>
            <a:r>
              <a:rPr lang="en-US" altLang="zh-CN" sz="1800" dirty="0"/>
              <a:t>L(M )</a:t>
            </a:r>
            <a:endParaRPr lang="zh-CN" altLang="en-US" sz="1800" dirty="0"/>
          </a:p>
        </p:txBody>
      </p:sp>
      <p:sp>
        <p:nvSpPr>
          <p:cNvPr id="4" name="灯片编号占位符 3"/>
          <p:cNvSpPr>
            <a:spLocks noGrp="1"/>
          </p:cNvSpPr>
          <p:nvPr>
            <p:ph type="sldNum" sz="quarter" idx="12"/>
          </p:nvPr>
        </p:nvSpPr>
        <p:spPr/>
        <p:txBody>
          <a:bodyPr/>
          <a:lstStyle/>
          <a:p>
            <a:fld id="{58B9003D-8F33-4A1C-B97F-3F3C18EC6CAD}" type="slidenum">
              <a:rPr lang="en-US" altLang="zh-CN" smtClean="0"/>
              <a:pPr/>
              <a:t>36</a:t>
            </a:fld>
            <a:endParaRPr lang="en-US" altLang="zh-CN" dirty="0"/>
          </a:p>
        </p:txBody>
      </p:sp>
      <p:grpSp>
        <p:nvGrpSpPr>
          <p:cNvPr id="5" name="组合 8"/>
          <p:cNvGrpSpPr>
            <a:grpSpLocks/>
          </p:cNvGrpSpPr>
          <p:nvPr/>
        </p:nvGrpSpPr>
        <p:grpSpPr bwMode="auto">
          <a:xfrm>
            <a:off x="1346298" y="3968456"/>
            <a:ext cx="5500688" cy="1506538"/>
            <a:chOff x="928659" y="3675785"/>
            <a:chExt cx="5500722" cy="1506709"/>
          </a:xfrm>
        </p:grpSpPr>
        <p:grpSp>
          <p:nvGrpSpPr>
            <p:cNvPr id="6" name="组合 9"/>
            <p:cNvGrpSpPr>
              <a:grpSpLocks/>
            </p:cNvGrpSpPr>
            <p:nvPr/>
          </p:nvGrpSpPr>
          <p:grpSpPr bwMode="auto">
            <a:xfrm>
              <a:off x="928659" y="3675785"/>
              <a:ext cx="5500722" cy="1090002"/>
              <a:chOff x="2339752" y="4162003"/>
              <a:chExt cx="3622043" cy="790575"/>
            </a:xfrm>
          </p:grpSpPr>
          <p:sp>
            <p:nvSpPr>
              <p:cNvPr id="15" name="Oval 10"/>
              <p:cNvSpPr>
                <a:spLocks noChangeArrowheads="1"/>
              </p:cNvSpPr>
              <p:nvPr/>
            </p:nvSpPr>
            <p:spPr bwMode="auto">
              <a:xfrm>
                <a:off x="3097415" y="4576104"/>
                <a:ext cx="289198" cy="292440"/>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a:latin typeface="Times New Roman" panose="02020603050405020304" pitchFamily="18" charset="0"/>
                    <a:ea typeface="楷体_GB2312"/>
                    <a:cs typeface="楷体_GB2312"/>
                  </a:rPr>
                  <a:t>0</a:t>
                </a:r>
              </a:p>
            </p:txBody>
          </p:sp>
          <p:sp>
            <p:nvSpPr>
              <p:cNvPr id="16" name="Line 13"/>
              <p:cNvSpPr>
                <a:spLocks noChangeShapeType="1"/>
              </p:cNvSpPr>
              <p:nvPr/>
            </p:nvSpPr>
            <p:spPr bwMode="auto">
              <a:xfrm>
                <a:off x="3419690" y="4731545"/>
                <a:ext cx="504825"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7" name="Line 16"/>
              <p:cNvSpPr>
                <a:spLocks noChangeShapeType="1"/>
              </p:cNvSpPr>
              <p:nvPr/>
            </p:nvSpPr>
            <p:spPr bwMode="auto">
              <a:xfrm>
                <a:off x="4221333" y="4726809"/>
                <a:ext cx="504825"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8" name="Line 21"/>
              <p:cNvSpPr>
                <a:spLocks noChangeShapeType="1"/>
              </p:cNvSpPr>
              <p:nvPr/>
            </p:nvSpPr>
            <p:spPr bwMode="auto">
              <a:xfrm>
                <a:off x="5021004" y="4723834"/>
                <a:ext cx="504825"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9" name="Oval 23"/>
              <p:cNvSpPr>
                <a:spLocks noChangeArrowheads="1"/>
              </p:cNvSpPr>
              <p:nvPr/>
            </p:nvSpPr>
            <p:spPr bwMode="auto">
              <a:xfrm>
                <a:off x="5594506" y="4572591"/>
                <a:ext cx="289198" cy="292440"/>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a:latin typeface="Times New Roman" panose="02020603050405020304" pitchFamily="18" charset="0"/>
                    <a:ea typeface="楷体_GB2312"/>
                    <a:cs typeface="楷体_GB2312"/>
                  </a:rPr>
                  <a:t>3</a:t>
                </a:r>
              </a:p>
            </p:txBody>
          </p:sp>
          <p:sp>
            <p:nvSpPr>
              <p:cNvPr id="20" name="Oval 39"/>
              <p:cNvSpPr>
                <a:spLocks noChangeArrowheads="1"/>
              </p:cNvSpPr>
              <p:nvPr/>
            </p:nvSpPr>
            <p:spPr bwMode="auto">
              <a:xfrm>
                <a:off x="5521481" y="4501154"/>
                <a:ext cx="440314" cy="45142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i="1">
                  <a:latin typeface="Times New Roman" panose="02020603050405020304" pitchFamily="18" charset="0"/>
                  <a:cs typeface="Times New Roman" panose="02020603050405020304" pitchFamily="18" charset="0"/>
                </a:endParaRPr>
              </a:p>
            </p:txBody>
          </p:sp>
          <p:sp>
            <p:nvSpPr>
              <p:cNvPr id="21" name="Rectangle 22"/>
              <p:cNvSpPr>
                <a:spLocks noChangeArrowheads="1"/>
              </p:cNvSpPr>
              <p:nvPr/>
            </p:nvSpPr>
            <p:spPr bwMode="auto">
              <a:xfrm>
                <a:off x="2339752" y="4581913"/>
                <a:ext cx="504927" cy="287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i="1">
                    <a:solidFill>
                      <a:srgbClr val="000000"/>
                    </a:solidFill>
                    <a:latin typeface="Times New Roman" panose="02020603050405020304" pitchFamily="18" charset="0"/>
                    <a:ea typeface="楷体_GB2312"/>
                    <a:cs typeface="楷体_GB2312"/>
                  </a:rPr>
                  <a:t>start</a:t>
                </a:r>
              </a:p>
            </p:txBody>
          </p:sp>
          <p:sp>
            <p:nvSpPr>
              <p:cNvPr id="22" name="Line 21"/>
              <p:cNvSpPr>
                <a:spLocks noChangeShapeType="1"/>
              </p:cNvSpPr>
              <p:nvPr/>
            </p:nvSpPr>
            <p:spPr bwMode="auto">
              <a:xfrm flipV="1">
                <a:off x="2844679" y="4725144"/>
                <a:ext cx="252464" cy="8957"/>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23" name="Rectangle 22"/>
              <p:cNvSpPr>
                <a:spLocks noChangeArrowheads="1"/>
              </p:cNvSpPr>
              <p:nvPr/>
            </p:nvSpPr>
            <p:spPr bwMode="auto">
              <a:xfrm>
                <a:off x="3139424" y="4162003"/>
                <a:ext cx="5048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i="1">
                    <a:latin typeface="Times New Roman" panose="02020603050405020304" pitchFamily="18" charset="0"/>
                    <a:ea typeface="楷体_GB2312"/>
                    <a:cs typeface="楷体_GB2312"/>
                  </a:rPr>
                  <a:t>a</a:t>
                </a:r>
              </a:p>
            </p:txBody>
          </p:sp>
        </p:grpSp>
        <p:sp>
          <p:nvSpPr>
            <p:cNvPr id="7" name="Rectangle 22"/>
            <p:cNvSpPr>
              <a:spLocks noChangeArrowheads="1"/>
            </p:cNvSpPr>
            <p:nvPr/>
          </p:nvSpPr>
          <p:spPr bwMode="auto">
            <a:xfrm>
              <a:off x="2214546" y="4786328"/>
              <a:ext cx="766668" cy="396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i="1">
                  <a:latin typeface="Times New Roman" panose="02020603050405020304" pitchFamily="18" charset="0"/>
                  <a:ea typeface="楷体_GB2312"/>
                  <a:cs typeface="楷体_GB2312"/>
                </a:rPr>
                <a:t>b</a:t>
              </a:r>
            </a:p>
          </p:txBody>
        </p:sp>
        <p:sp>
          <p:nvSpPr>
            <p:cNvPr id="8" name="Oval 10"/>
            <p:cNvSpPr>
              <a:spLocks noChangeArrowheads="1"/>
            </p:cNvSpPr>
            <p:nvPr/>
          </p:nvSpPr>
          <p:spPr bwMode="auto">
            <a:xfrm>
              <a:off x="3346982" y="4240252"/>
              <a:ext cx="439200" cy="403200"/>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a:latin typeface="Times New Roman" panose="02020603050405020304" pitchFamily="18" charset="0"/>
                  <a:ea typeface="楷体_GB2312"/>
                  <a:cs typeface="楷体_GB2312"/>
                </a:rPr>
                <a:t>1</a:t>
              </a:r>
            </a:p>
          </p:txBody>
        </p:sp>
        <p:sp>
          <p:nvSpPr>
            <p:cNvPr id="9" name="Oval 10"/>
            <p:cNvSpPr>
              <a:spLocks noChangeArrowheads="1"/>
            </p:cNvSpPr>
            <p:nvPr/>
          </p:nvSpPr>
          <p:spPr bwMode="auto">
            <a:xfrm>
              <a:off x="4561428" y="4240252"/>
              <a:ext cx="439200" cy="403200"/>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dirty="0">
                  <a:latin typeface="Times New Roman" panose="02020603050405020304" pitchFamily="18" charset="0"/>
                  <a:ea typeface="楷体_GB2312"/>
                  <a:cs typeface="楷体_GB2312"/>
                </a:rPr>
                <a:t>2</a:t>
              </a:r>
            </a:p>
          </p:txBody>
        </p:sp>
        <p:sp>
          <p:nvSpPr>
            <p:cNvPr id="10" name="Rectangle 22"/>
            <p:cNvSpPr>
              <a:spLocks noChangeArrowheads="1"/>
            </p:cNvSpPr>
            <p:nvPr/>
          </p:nvSpPr>
          <p:spPr bwMode="auto">
            <a:xfrm>
              <a:off x="2519448" y="4104410"/>
              <a:ext cx="766668" cy="396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i="1">
                  <a:latin typeface="Times New Roman" panose="02020603050405020304" pitchFamily="18" charset="0"/>
                  <a:ea typeface="楷体_GB2312"/>
                  <a:cs typeface="楷体_GB2312"/>
                </a:rPr>
                <a:t>a</a:t>
              </a:r>
            </a:p>
          </p:txBody>
        </p:sp>
        <p:sp>
          <p:nvSpPr>
            <p:cNvPr id="11" name="Rectangle 22"/>
            <p:cNvSpPr>
              <a:spLocks noChangeArrowheads="1"/>
            </p:cNvSpPr>
            <p:nvPr/>
          </p:nvSpPr>
          <p:spPr bwMode="auto">
            <a:xfrm>
              <a:off x="3786182" y="4104410"/>
              <a:ext cx="766668" cy="396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i="1">
                  <a:latin typeface="Times New Roman" panose="02020603050405020304" pitchFamily="18" charset="0"/>
                  <a:ea typeface="楷体_GB2312"/>
                  <a:cs typeface="楷体_GB2312"/>
                </a:rPr>
                <a:t>b</a:t>
              </a:r>
            </a:p>
          </p:txBody>
        </p:sp>
        <p:sp>
          <p:nvSpPr>
            <p:cNvPr id="12" name="Rectangle 22"/>
            <p:cNvSpPr>
              <a:spLocks noChangeArrowheads="1"/>
            </p:cNvSpPr>
            <p:nvPr/>
          </p:nvSpPr>
          <p:spPr bwMode="auto">
            <a:xfrm>
              <a:off x="4948340" y="4104410"/>
              <a:ext cx="766668" cy="396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i="1">
                  <a:latin typeface="Times New Roman" panose="02020603050405020304" pitchFamily="18" charset="0"/>
                  <a:ea typeface="楷体_GB2312"/>
                  <a:cs typeface="楷体_GB2312"/>
                </a:rPr>
                <a:t>b</a:t>
              </a:r>
            </a:p>
          </p:txBody>
        </p:sp>
        <p:sp>
          <p:nvSpPr>
            <p:cNvPr id="13" name="Freeform 11"/>
            <p:cNvSpPr>
              <a:spLocks/>
            </p:cNvSpPr>
            <p:nvPr/>
          </p:nvSpPr>
          <p:spPr bwMode="auto">
            <a:xfrm flipH="1">
              <a:off x="1983454" y="3840019"/>
              <a:ext cx="534010" cy="429463"/>
            </a:xfrm>
            <a:custGeom>
              <a:avLst/>
              <a:gdLst>
                <a:gd name="T0" fmla="*/ 2147483646 w 241"/>
                <a:gd name="T1" fmla="*/ 2147483646 h 189"/>
                <a:gd name="T2" fmla="*/ 2147483646 w 241"/>
                <a:gd name="T3" fmla="*/ 2147483646 h 189"/>
                <a:gd name="T4" fmla="*/ 2147483646 w 241"/>
                <a:gd name="T5" fmla="*/ 2147483646 h 189"/>
                <a:gd name="T6" fmla="*/ 2147483646 w 241"/>
                <a:gd name="T7" fmla="*/ 2147483646 h 189"/>
                <a:gd name="T8" fmla="*/ 2147483646 w 241"/>
                <a:gd name="T9" fmla="*/ 2147483646 h 189"/>
                <a:gd name="T10" fmla="*/ 0 60000 65536"/>
                <a:gd name="T11" fmla="*/ 0 60000 65536"/>
                <a:gd name="T12" fmla="*/ 0 60000 65536"/>
                <a:gd name="T13" fmla="*/ 0 60000 65536"/>
                <a:gd name="T14" fmla="*/ 0 60000 65536"/>
                <a:gd name="T15" fmla="*/ 0 w 241"/>
                <a:gd name="T16" fmla="*/ 0 h 189"/>
                <a:gd name="T17" fmla="*/ 241 w 241"/>
                <a:gd name="T18" fmla="*/ 189 h 189"/>
              </a:gdLst>
              <a:ahLst/>
              <a:cxnLst>
                <a:cxn ang="T10">
                  <a:pos x="T0" y="T1"/>
                </a:cxn>
                <a:cxn ang="T11">
                  <a:pos x="T2" y="T3"/>
                </a:cxn>
                <a:cxn ang="T12">
                  <a:pos x="T4" y="T5"/>
                </a:cxn>
                <a:cxn ang="T13">
                  <a:pos x="T6" y="T7"/>
                </a:cxn>
                <a:cxn ang="T14">
                  <a:pos x="T8" y="T9"/>
                </a:cxn>
              </a:cxnLst>
              <a:rect l="T15" t="T16" r="T17" b="T18"/>
              <a:pathLst>
                <a:path w="241" h="189">
                  <a:moveTo>
                    <a:pt x="52" y="189"/>
                  </a:moveTo>
                  <a:cubicBezTo>
                    <a:pt x="26" y="181"/>
                    <a:pt x="0" y="173"/>
                    <a:pt x="7" y="143"/>
                  </a:cubicBezTo>
                  <a:cubicBezTo>
                    <a:pt x="14" y="113"/>
                    <a:pt x="59" y="14"/>
                    <a:pt x="97" y="7"/>
                  </a:cubicBezTo>
                  <a:cubicBezTo>
                    <a:pt x="135" y="0"/>
                    <a:pt x="225" y="68"/>
                    <a:pt x="233" y="98"/>
                  </a:cubicBezTo>
                  <a:cubicBezTo>
                    <a:pt x="241" y="128"/>
                    <a:pt x="192" y="158"/>
                    <a:pt x="143" y="189"/>
                  </a:cubicBezTo>
                </a:path>
              </a:pathLst>
            </a:custGeom>
            <a:noFill/>
            <a:ln w="254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 name="Freeform 11"/>
            <p:cNvSpPr>
              <a:spLocks/>
            </p:cNvSpPr>
            <p:nvPr/>
          </p:nvSpPr>
          <p:spPr bwMode="auto">
            <a:xfrm flipH="1" flipV="1">
              <a:off x="1983454" y="4627806"/>
              <a:ext cx="534010" cy="419104"/>
            </a:xfrm>
            <a:custGeom>
              <a:avLst/>
              <a:gdLst>
                <a:gd name="T0" fmla="*/ 2147483646 w 241"/>
                <a:gd name="T1" fmla="*/ 2147483646 h 189"/>
                <a:gd name="T2" fmla="*/ 2147483646 w 241"/>
                <a:gd name="T3" fmla="*/ 2147483646 h 189"/>
                <a:gd name="T4" fmla="*/ 2147483646 w 241"/>
                <a:gd name="T5" fmla="*/ 2147483646 h 189"/>
                <a:gd name="T6" fmla="*/ 2147483646 w 241"/>
                <a:gd name="T7" fmla="*/ 2147483646 h 189"/>
                <a:gd name="T8" fmla="*/ 2147483646 w 241"/>
                <a:gd name="T9" fmla="*/ 2147483646 h 189"/>
                <a:gd name="T10" fmla="*/ 0 60000 65536"/>
                <a:gd name="T11" fmla="*/ 0 60000 65536"/>
                <a:gd name="T12" fmla="*/ 0 60000 65536"/>
                <a:gd name="T13" fmla="*/ 0 60000 65536"/>
                <a:gd name="T14" fmla="*/ 0 60000 65536"/>
                <a:gd name="T15" fmla="*/ 0 w 241"/>
                <a:gd name="T16" fmla="*/ 0 h 189"/>
                <a:gd name="T17" fmla="*/ 241 w 241"/>
                <a:gd name="T18" fmla="*/ 189 h 189"/>
              </a:gdLst>
              <a:ahLst/>
              <a:cxnLst>
                <a:cxn ang="T10">
                  <a:pos x="T0" y="T1"/>
                </a:cxn>
                <a:cxn ang="T11">
                  <a:pos x="T2" y="T3"/>
                </a:cxn>
                <a:cxn ang="T12">
                  <a:pos x="T4" y="T5"/>
                </a:cxn>
                <a:cxn ang="T13">
                  <a:pos x="T6" y="T7"/>
                </a:cxn>
                <a:cxn ang="T14">
                  <a:pos x="T8" y="T9"/>
                </a:cxn>
              </a:cxnLst>
              <a:rect l="T15" t="T16" r="T17" b="T18"/>
              <a:pathLst>
                <a:path w="241" h="189">
                  <a:moveTo>
                    <a:pt x="52" y="189"/>
                  </a:moveTo>
                  <a:cubicBezTo>
                    <a:pt x="26" y="181"/>
                    <a:pt x="0" y="173"/>
                    <a:pt x="7" y="143"/>
                  </a:cubicBezTo>
                  <a:cubicBezTo>
                    <a:pt x="14" y="113"/>
                    <a:pt x="59" y="14"/>
                    <a:pt x="97" y="7"/>
                  </a:cubicBezTo>
                  <a:cubicBezTo>
                    <a:pt x="135" y="0"/>
                    <a:pt x="225" y="68"/>
                    <a:pt x="233" y="98"/>
                  </a:cubicBezTo>
                  <a:cubicBezTo>
                    <a:pt x="241" y="128"/>
                    <a:pt x="192" y="158"/>
                    <a:pt x="143" y="189"/>
                  </a:cubicBezTo>
                </a:path>
              </a:pathLst>
            </a:custGeom>
            <a:noFill/>
            <a:ln w="254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4" name="矩形 4"/>
          <p:cNvSpPr>
            <a:spLocks noChangeArrowheads="1"/>
          </p:cNvSpPr>
          <p:nvPr/>
        </p:nvSpPr>
        <p:spPr bwMode="auto">
          <a:xfrm>
            <a:off x="852983" y="5911498"/>
            <a:ext cx="7416800" cy="477837"/>
          </a:xfrm>
          <a:prstGeom prst="rect">
            <a:avLst/>
          </a:prstGeom>
          <a:solidFill>
            <a:schemeClr val="accent2">
              <a:lumMod val="40000"/>
              <a:lumOff val="60000"/>
            </a:schemeClr>
          </a:solidFill>
          <a:ln w="12700">
            <a:solidFill>
              <a:schemeClr val="tx1"/>
            </a:solidFill>
            <a:miter lim="800000"/>
            <a:headEnd/>
            <a:tailEnd/>
          </a:ln>
        </p:spPr>
        <p:txBody>
          <a:bodyPr>
            <a:spAutoFit/>
          </a:bodyPr>
          <a:lstStyle/>
          <a:p>
            <a:pPr algn="ctr" eaLnBrk="1" hangingPunct="1">
              <a:defRPr/>
            </a:pPr>
            <a:r>
              <a:rPr lang="en-US" altLang="zh-CN" sz="2500" b="1" i="1" dirty="0">
                <a:latin typeface="Times New Roman" pitchFamily="18" charset="0"/>
                <a:cs typeface="Times New Roman" pitchFamily="18" charset="0"/>
              </a:rPr>
              <a:t>L</a:t>
            </a:r>
            <a:r>
              <a:rPr lang="en-US" altLang="zh-CN" sz="2500" b="1" dirty="0">
                <a:latin typeface="Times New Roman" pitchFamily="18" charset="0"/>
                <a:cs typeface="Times New Roman" pitchFamily="18" charset="0"/>
              </a:rPr>
              <a:t>(</a:t>
            </a:r>
            <a:r>
              <a:rPr lang="en-US" altLang="zh-CN" sz="2500" b="1" i="1" spc="300" dirty="0">
                <a:latin typeface="Times New Roman" pitchFamily="18" charset="0"/>
                <a:cs typeface="Times New Roman" pitchFamily="18" charset="0"/>
              </a:rPr>
              <a:t>M</a:t>
            </a:r>
            <a:r>
              <a:rPr lang="en-US" altLang="zh-CN" sz="2500" b="1" spc="300" dirty="0">
                <a:latin typeface="Times New Roman" pitchFamily="18" charset="0"/>
                <a:cs typeface="Times New Roman" pitchFamily="18" charset="0"/>
              </a:rPr>
              <a:t>) </a:t>
            </a:r>
            <a:r>
              <a:rPr lang="en-US" altLang="zh-CN" sz="2500" b="1" dirty="0">
                <a:latin typeface="Times New Roman" pitchFamily="18" charset="0"/>
                <a:cs typeface="Times New Roman" pitchFamily="18" charset="0"/>
              </a:rPr>
              <a:t>=</a:t>
            </a:r>
            <a:r>
              <a:rPr lang="zh-CN" altLang="en-US" sz="2500" b="1" dirty="0">
                <a:latin typeface="楷体" pitchFamily="49" charset="-122"/>
                <a:ea typeface="楷体" pitchFamily="49" charset="-122"/>
              </a:rPr>
              <a:t>所有以</a:t>
            </a:r>
            <a:r>
              <a:rPr lang="en-US" altLang="zh-CN" sz="2500" b="1" i="1" dirty="0" err="1">
                <a:latin typeface="Times New Roman" pitchFamily="18" charset="0"/>
              </a:rPr>
              <a:t>abb</a:t>
            </a:r>
            <a:r>
              <a:rPr lang="zh-CN" altLang="en-US" sz="2500" b="1" dirty="0">
                <a:latin typeface="楷体" pitchFamily="49" charset="-122"/>
                <a:ea typeface="楷体" pitchFamily="49" charset="-122"/>
              </a:rPr>
              <a:t>结尾的字母表</a:t>
            </a:r>
            <a:r>
              <a:rPr lang="en-US" altLang="zh-CN" sz="2500" b="1" dirty="0">
                <a:latin typeface="Times New Roman" pitchFamily="18" charset="0"/>
              </a:rPr>
              <a:t>{</a:t>
            </a:r>
            <a:r>
              <a:rPr lang="en-US" altLang="zh-CN" sz="2500" b="1" i="1" dirty="0">
                <a:latin typeface="Times New Roman" pitchFamily="18" charset="0"/>
              </a:rPr>
              <a:t>a, b</a:t>
            </a:r>
            <a:r>
              <a:rPr lang="en-US" altLang="zh-CN" sz="2500" b="1" dirty="0">
                <a:latin typeface="Times New Roman" pitchFamily="18" charset="0"/>
              </a:rPr>
              <a:t>}</a:t>
            </a:r>
            <a:r>
              <a:rPr lang="zh-CN" altLang="en-US" sz="2500" b="1" dirty="0">
                <a:latin typeface="楷体" pitchFamily="49" charset="-122"/>
                <a:ea typeface="楷体" pitchFamily="49" charset="-122"/>
              </a:rPr>
              <a:t>上的串的集合</a:t>
            </a:r>
            <a:endParaRPr lang="zh-CN" altLang="en-US" sz="2500" b="1" dirty="0"/>
          </a:p>
        </p:txBody>
      </p:sp>
      <p:sp>
        <p:nvSpPr>
          <p:cNvPr id="25" name="矩形 24"/>
          <p:cNvSpPr/>
          <p:nvPr/>
        </p:nvSpPr>
        <p:spPr>
          <a:xfrm>
            <a:off x="7581591" y="4504248"/>
            <a:ext cx="1262062" cy="460375"/>
          </a:xfrm>
          <a:prstGeom prst="rect">
            <a:avLst/>
          </a:prstGeom>
          <a:solidFill>
            <a:schemeClr val="accent5">
              <a:lumMod val="60000"/>
              <a:lumOff val="40000"/>
            </a:schemeClr>
          </a:solidFill>
          <a:ln w="12700">
            <a:solidFill>
              <a:schemeClr val="tx1"/>
            </a:solidFill>
          </a:ln>
        </p:spPr>
        <p:txBody>
          <a:bodyPr wrap="none">
            <a:spAutoFit/>
          </a:bodyPr>
          <a:lstStyle/>
          <a:p>
            <a:pPr>
              <a:defRPr/>
            </a:pPr>
            <a:r>
              <a:rPr lang="en-US" altLang="zh-CN" sz="2400" b="1" i="1" dirty="0" err="1">
                <a:solidFill>
                  <a:srgbClr val="000000"/>
                </a:solidFill>
                <a:latin typeface="Times New Roman" panose="02020603050405020304" pitchFamily="18" charset="0"/>
                <a:cs typeface="Times New Roman" panose="02020603050405020304" pitchFamily="18" charset="0"/>
              </a:rPr>
              <a:t>abbaabb</a:t>
            </a:r>
            <a:endParaRPr lang="zh-CN" altLang="en-US" sz="36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008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p:cTn id="14" dur="500" fill="hold"/>
                                        <p:tgtEl>
                                          <p:spTgt spid="25"/>
                                        </p:tgtEl>
                                        <p:attrNameLst>
                                          <p:attrName>ppt_w</p:attrName>
                                        </p:attrNameLst>
                                      </p:cBhvr>
                                      <p:tavLst>
                                        <p:tav tm="0">
                                          <p:val>
                                            <p:fltVal val="0"/>
                                          </p:val>
                                        </p:tav>
                                        <p:tav tm="100000">
                                          <p:val>
                                            <p:strVal val="#ppt_w"/>
                                          </p:val>
                                        </p:tav>
                                      </p:tavLst>
                                    </p:anim>
                                    <p:anim calcmode="lin" valueType="num">
                                      <p:cBhvr>
                                        <p:cTn id="15" dur="500" fill="hold"/>
                                        <p:tgtEl>
                                          <p:spTgt spid="25"/>
                                        </p:tgtEl>
                                        <p:attrNameLst>
                                          <p:attrName>ppt_h</p:attrName>
                                        </p:attrNameLst>
                                      </p:cBhvr>
                                      <p:tavLst>
                                        <p:tav tm="0">
                                          <p:val>
                                            <p:fltVal val="0"/>
                                          </p:val>
                                        </p:tav>
                                        <p:tav tm="100000">
                                          <p:val>
                                            <p:strVal val="#ppt_h"/>
                                          </p:val>
                                        </p:tav>
                                      </p:tavLst>
                                    </p:anim>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有穷</a:t>
            </a:r>
            <a:r>
              <a:rPr lang="zh-CN" altLang="en-US" dirty="0" smtClean="0"/>
              <a:t>自动机接受的语言</a:t>
            </a:r>
            <a:endParaRPr lang="zh-CN" altLang="en-US" dirty="0"/>
          </a:p>
        </p:txBody>
      </p:sp>
      <p:sp>
        <p:nvSpPr>
          <p:cNvPr id="3" name="内容占位符 2"/>
          <p:cNvSpPr>
            <a:spLocks noGrp="1"/>
          </p:cNvSpPr>
          <p:nvPr>
            <p:ph idx="1"/>
          </p:nvPr>
        </p:nvSpPr>
        <p:spPr/>
        <p:txBody>
          <a:bodyPr/>
          <a:lstStyle/>
          <a:p>
            <a:pPr>
              <a:spcAft>
                <a:spcPts val="1200"/>
              </a:spcAft>
            </a:pPr>
            <a:r>
              <a:rPr lang="zh-CN" altLang="en-US" dirty="0"/>
              <a:t>最长子串匹配</a:t>
            </a:r>
            <a:r>
              <a:rPr lang="zh-CN" altLang="en-US" dirty="0" smtClean="0"/>
              <a:t>原则</a:t>
            </a:r>
            <a:r>
              <a:rPr lang="en-US" altLang="zh-CN" dirty="0" smtClean="0"/>
              <a:t>(Longest String Matching Principle)</a:t>
            </a:r>
          </a:p>
          <a:p>
            <a:pPr lvl="1">
              <a:spcAft>
                <a:spcPts val="600"/>
              </a:spcAft>
            </a:pPr>
            <a:r>
              <a:rPr lang="zh-CN" altLang="en-US" dirty="0" smtClean="0"/>
              <a:t>当输入串的多个前缀与一个或多个模式匹配时，总是选择最长的前缀进行匹配</a:t>
            </a:r>
            <a:endParaRPr lang="en-US" altLang="zh-CN" dirty="0" smtClean="0"/>
          </a:p>
          <a:p>
            <a:pPr lvl="1">
              <a:spcAft>
                <a:spcPts val="600"/>
              </a:spcAft>
            </a:pPr>
            <a:r>
              <a:rPr lang="zh-CN" altLang="en-US" dirty="0" smtClean="0"/>
              <a:t>在</a:t>
            </a:r>
            <a:r>
              <a:rPr lang="zh-CN" altLang="en-US" dirty="0"/>
              <a:t>到达某个终态之后，</a:t>
            </a:r>
            <a:r>
              <a:rPr lang="zh-CN" altLang="en-US" dirty="0" smtClean="0"/>
              <a:t>只要还有出边，</a:t>
            </a:r>
            <a:r>
              <a:rPr lang="en-US" altLang="zh-CN" dirty="0"/>
              <a:t>DFA</a:t>
            </a:r>
            <a:r>
              <a:rPr lang="zh-CN" altLang="en-US" dirty="0"/>
              <a:t>就继续前进，以便寻找尽可能长的匹配</a:t>
            </a:r>
          </a:p>
        </p:txBody>
      </p:sp>
      <p:sp>
        <p:nvSpPr>
          <p:cNvPr id="4" name="灯片编号占位符 3"/>
          <p:cNvSpPr>
            <a:spLocks noGrp="1"/>
          </p:cNvSpPr>
          <p:nvPr>
            <p:ph type="sldNum" sz="quarter" idx="12"/>
          </p:nvPr>
        </p:nvSpPr>
        <p:spPr/>
        <p:txBody>
          <a:bodyPr/>
          <a:lstStyle/>
          <a:p>
            <a:fld id="{58B9003D-8F33-4A1C-B97F-3F3C18EC6CAD}" type="slidenum">
              <a:rPr lang="en-US" altLang="zh-CN" smtClean="0"/>
              <a:pPr/>
              <a:t>37</a:t>
            </a:fld>
            <a:endParaRPr lang="en-US" altLang="zh-CN" dirty="0"/>
          </a:p>
        </p:txBody>
      </p:sp>
      <p:grpSp>
        <p:nvGrpSpPr>
          <p:cNvPr id="5" name="组合 4"/>
          <p:cNvGrpSpPr>
            <a:grpSpLocks/>
          </p:cNvGrpSpPr>
          <p:nvPr/>
        </p:nvGrpSpPr>
        <p:grpSpPr bwMode="auto">
          <a:xfrm>
            <a:off x="2057400" y="3962400"/>
            <a:ext cx="4811713" cy="1685925"/>
            <a:chOff x="2339752" y="4366444"/>
            <a:chExt cx="3168352" cy="1222796"/>
          </a:xfrm>
        </p:grpSpPr>
        <p:sp>
          <p:nvSpPr>
            <p:cNvPr id="6" name="Oval 10"/>
            <p:cNvSpPr>
              <a:spLocks noChangeArrowheads="1"/>
            </p:cNvSpPr>
            <p:nvPr/>
          </p:nvSpPr>
          <p:spPr bwMode="auto">
            <a:xfrm>
              <a:off x="3129755" y="4510906"/>
              <a:ext cx="360363" cy="360363"/>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a:latin typeface="Times New Roman" panose="02020603050405020304" pitchFamily="18" charset="0"/>
                  <a:ea typeface="楷体_GB2312"/>
                  <a:cs typeface="楷体_GB2312"/>
                </a:rPr>
                <a:t>0</a:t>
              </a:r>
            </a:p>
          </p:txBody>
        </p:sp>
        <p:sp>
          <p:nvSpPr>
            <p:cNvPr id="7" name="Line 13"/>
            <p:cNvSpPr>
              <a:spLocks noChangeShapeType="1"/>
            </p:cNvSpPr>
            <p:nvPr/>
          </p:nvSpPr>
          <p:spPr bwMode="auto">
            <a:xfrm>
              <a:off x="3488530" y="4726806"/>
              <a:ext cx="504825"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 name="Rectangle 14"/>
            <p:cNvSpPr>
              <a:spLocks noChangeArrowheads="1"/>
            </p:cNvSpPr>
            <p:nvPr/>
          </p:nvSpPr>
          <p:spPr bwMode="auto">
            <a:xfrm>
              <a:off x="3438369" y="4368912"/>
              <a:ext cx="5048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latin typeface="Times New Roman" panose="02020603050405020304" pitchFamily="18" charset="0"/>
                  <a:ea typeface="楷体_GB2312"/>
                  <a:cs typeface="楷体_GB2312"/>
                </a:rPr>
                <a:t>&lt;</a:t>
              </a:r>
            </a:p>
          </p:txBody>
        </p:sp>
        <p:sp>
          <p:nvSpPr>
            <p:cNvPr id="9" name="Oval 15"/>
            <p:cNvSpPr>
              <a:spLocks noChangeArrowheads="1"/>
            </p:cNvSpPr>
            <p:nvPr/>
          </p:nvSpPr>
          <p:spPr bwMode="auto">
            <a:xfrm>
              <a:off x="4066181" y="4510906"/>
              <a:ext cx="360363" cy="360363"/>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a:latin typeface="Times New Roman" panose="02020603050405020304" pitchFamily="18" charset="0"/>
                  <a:ea typeface="楷体_GB2312"/>
                  <a:cs typeface="楷体_GB2312"/>
                </a:rPr>
                <a:t>1</a:t>
              </a:r>
            </a:p>
          </p:txBody>
        </p:sp>
        <p:sp>
          <p:nvSpPr>
            <p:cNvPr id="10" name="Line 16"/>
            <p:cNvSpPr>
              <a:spLocks noChangeShapeType="1"/>
            </p:cNvSpPr>
            <p:nvPr/>
          </p:nvSpPr>
          <p:spPr bwMode="auto">
            <a:xfrm>
              <a:off x="4496964" y="4726806"/>
              <a:ext cx="504825"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1" name="Rectangle 17"/>
            <p:cNvSpPr>
              <a:spLocks noChangeArrowheads="1"/>
            </p:cNvSpPr>
            <p:nvPr/>
          </p:nvSpPr>
          <p:spPr bwMode="auto">
            <a:xfrm>
              <a:off x="4496964" y="4366444"/>
              <a:ext cx="5048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latin typeface="Times New Roman" panose="02020603050405020304" pitchFamily="18" charset="0"/>
                  <a:ea typeface="楷体_GB2312"/>
                  <a:cs typeface="楷体_GB2312"/>
                </a:rPr>
                <a:t>=</a:t>
              </a:r>
            </a:p>
          </p:txBody>
        </p:sp>
        <p:sp>
          <p:nvSpPr>
            <p:cNvPr id="12" name="Oval 18"/>
            <p:cNvSpPr>
              <a:spLocks noChangeArrowheads="1"/>
            </p:cNvSpPr>
            <p:nvPr/>
          </p:nvSpPr>
          <p:spPr bwMode="auto">
            <a:xfrm>
              <a:off x="5073797" y="4510906"/>
              <a:ext cx="360363" cy="360363"/>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a:latin typeface="Times New Roman" panose="02020603050405020304" pitchFamily="18" charset="0"/>
                  <a:ea typeface="楷体_GB2312"/>
                  <a:cs typeface="楷体_GB2312"/>
                </a:rPr>
                <a:t>2</a:t>
              </a:r>
            </a:p>
          </p:txBody>
        </p:sp>
        <p:sp>
          <p:nvSpPr>
            <p:cNvPr id="13" name="Line 21"/>
            <p:cNvSpPr>
              <a:spLocks noChangeShapeType="1"/>
            </p:cNvSpPr>
            <p:nvPr/>
          </p:nvSpPr>
          <p:spPr bwMode="auto">
            <a:xfrm>
              <a:off x="4499223" y="5376514"/>
              <a:ext cx="504825"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4" name="Rectangle 22"/>
            <p:cNvSpPr>
              <a:spLocks noChangeArrowheads="1"/>
            </p:cNvSpPr>
            <p:nvPr/>
          </p:nvSpPr>
          <p:spPr bwMode="auto">
            <a:xfrm>
              <a:off x="4499223" y="5014564"/>
              <a:ext cx="5048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latin typeface="Times New Roman" panose="02020603050405020304" pitchFamily="18" charset="0"/>
                  <a:ea typeface="楷体_GB2312"/>
                  <a:cs typeface="楷体_GB2312"/>
                </a:rPr>
                <a:t>+</a:t>
              </a:r>
            </a:p>
          </p:txBody>
        </p:sp>
        <p:sp>
          <p:nvSpPr>
            <p:cNvPr id="15" name="Oval 23"/>
            <p:cNvSpPr>
              <a:spLocks noChangeArrowheads="1"/>
            </p:cNvSpPr>
            <p:nvPr/>
          </p:nvSpPr>
          <p:spPr bwMode="auto">
            <a:xfrm>
              <a:off x="5077072" y="5157439"/>
              <a:ext cx="360363" cy="360363"/>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a:latin typeface="Times New Roman" panose="02020603050405020304" pitchFamily="18" charset="0"/>
                  <a:ea typeface="楷体_GB2312"/>
                  <a:cs typeface="楷体_GB2312"/>
                </a:rPr>
                <a:t>4</a:t>
              </a:r>
            </a:p>
          </p:txBody>
        </p:sp>
        <p:sp>
          <p:nvSpPr>
            <p:cNvPr id="16" name="Oval 39"/>
            <p:cNvSpPr>
              <a:spLocks noChangeArrowheads="1"/>
            </p:cNvSpPr>
            <p:nvPr/>
          </p:nvSpPr>
          <p:spPr bwMode="auto">
            <a:xfrm>
              <a:off x="5004047" y="5086002"/>
              <a:ext cx="503238" cy="50323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i="1">
                <a:latin typeface="Times New Roman" panose="02020603050405020304" pitchFamily="18" charset="0"/>
                <a:cs typeface="Times New Roman" panose="02020603050405020304" pitchFamily="18" charset="0"/>
              </a:endParaRPr>
            </a:p>
          </p:txBody>
        </p:sp>
        <p:sp>
          <p:nvSpPr>
            <p:cNvPr id="17" name="Rectangle 22"/>
            <p:cNvSpPr>
              <a:spLocks noChangeArrowheads="1"/>
            </p:cNvSpPr>
            <p:nvPr/>
          </p:nvSpPr>
          <p:spPr bwMode="auto">
            <a:xfrm>
              <a:off x="2339752" y="4581913"/>
              <a:ext cx="504927" cy="287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i="1">
                  <a:solidFill>
                    <a:srgbClr val="000000"/>
                  </a:solidFill>
                  <a:latin typeface="Times New Roman" panose="02020603050405020304" pitchFamily="18" charset="0"/>
                  <a:ea typeface="楷体_GB2312"/>
                  <a:cs typeface="楷体_GB2312"/>
                </a:rPr>
                <a:t>start</a:t>
              </a:r>
            </a:p>
          </p:txBody>
        </p:sp>
        <p:sp>
          <p:nvSpPr>
            <p:cNvPr id="18" name="Line 21"/>
            <p:cNvSpPr>
              <a:spLocks noChangeShapeType="1"/>
            </p:cNvSpPr>
            <p:nvPr/>
          </p:nvSpPr>
          <p:spPr bwMode="auto">
            <a:xfrm flipV="1">
              <a:off x="2844679" y="4725144"/>
              <a:ext cx="252464" cy="8957"/>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9" name="Oval 39"/>
            <p:cNvSpPr>
              <a:spLocks noChangeArrowheads="1"/>
            </p:cNvSpPr>
            <p:nvPr/>
          </p:nvSpPr>
          <p:spPr bwMode="auto">
            <a:xfrm>
              <a:off x="5004866" y="4437112"/>
              <a:ext cx="503238" cy="50323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i="1">
                <a:latin typeface="Times New Roman" panose="02020603050405020304" pitchFamily="18" charset="0"/>
                <a:cs typeface="Times New Roman" panose="02020603050405020304" pitchFamily="18" charset="0"/>
              </a:endParaRPr>
            </a:p>
          </p:txBody>
        </p:sp>
        <p:sp>
          <p:nvSpPr>
            <p:cNvPr id="20" name="Line 21"/>
            <p:cNvSpPr>
              <a:spLocks noChangeShapeType="1"/>
            </p:cNvSpPr>
            <p:nvPr/>
          </p:nvSpPr>
          <p:spPr bwMode="auto">
            <a:xfrm>
              <a:off x="3456260" y="4797152"/>
              <a:ext cx="537094" cy="53908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21" name="Rectangle 22"/>
            <p:cNvSpPr>
              <a:spLocks noChangeArrowheads="1"/>
            </p:cNvSpPr>
            <p:nvPr/>
          </p:nvSpPr>
          <p:spPr bwMode="auto">
            <a:xfrm>
              <a:off x="3203848" y="5013176"/>
              <a:ext cx="5048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latin typeface="Times New Roman" panose="02020603050405020304" pitchFamily="18" charset="0"/>
                  <a:ea typeface="楷体_GB2312"/>
                  <a:cs typeface="楷体_GB2312"/>
                </a:rPr>
                <a:t>+</a:t>
              </a:r>
            </a:p>
          </p:txBody>
        </p:sp>
        <p:sp>
          <p:nvSpPr>
            <p:cNvPr id="22" name="Oval 23"/>
            <p:cNvSpPr>
              <a:spLocks noChangeArrowheads="1"/>
            </p:cNvSpPr>
            <p:nvPr/>
          </p:nvSpPr>
          <p:spPr bwMode="auto">
            <a:xfrm>
              <a:off x="4069779" y="5156051"/>
              <a:ext cx="360363" cy="360363"/>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a:latin typeface="Times New Roman" panose="02020603050405020304" pitchFamily="18" charset="0"/>
                  <a:ea typeface="楷体_GB2312"/>
                  <a:cs typeface="楷体_GB2312"/>
                </a:rPr>
                <a:t>3</a:t>
              </a:r>
            </a:p>
          </p:txBody>
        </p:sp>
        <p:sp>
          <p:nvSpPr>
            <p:cNvPr id="23" name="Oval 39"/>
            <p:cNvSpPr>
              <a:spLocks noChangeArrowheads="1"/>
            </p:cNvSpPr>
            <p:nvPr/>
          </p:nvSpPr>
          <p:spPr bwMode="auto">
            <a:xfrm>
              <a:off x="3996754" y="5084614"/>
              <a:ext cx="503238" cy="50323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i="1">
                <a:latin typeface="Times New Roman" panose="02020603050405020304" pitchFamily="18" charset="0"/>
                <a:cs typeface="Times New Roman" panose="02020603050405020304" pitchFamily="18" charset="0"/>
              </a:endParaRPr>
            </a:p>
          </p:txBody>
        </p:sp>
        <p:sp>
          <p:nvSpPr>
            <p:cNvPr id="24" name="Oval 39"/>
            <p:cNvSpPr>
              <a:spLocks noChangeArrowheads="1"/>
            </p:cNvSpPr>
            <p:nvPr/>
          </p:nvSpPr>
          <p:spPr bwMode="auto">
            <a:xfrm>
              <a:off x="3996754" y="4437112"/>
              <a:ext cx="503238" cy="50323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i="1">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12584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有穷自动机的分类</a:t>
            </a:r>
            <a:endParaRPr lang="zh-CN" altLang="en-US" dirty="0"/>
          </a:p>
        </p:txBody>
      </p:sp>
      <p:sp>
        <p:nvSpPr>
          <p:cNvPr id="3" name="内容占位符 2"/>
          <p:cNvSpPr>
            <a:spLocks noGrp="1"/>
          </p:cNvSpPr>
          <p:nvPr>
            <p:ph idx="1"/>
          </p:nvPr>
        </p:nvSpPr>
        <p:spPr>
          <a:xfrm>
            <a:off x="549275" y="1688400"/>
            <a:ext cx="8042276" cy="4343400"/>
          </a:xfrm>
        </p:spPr>
        <p:txBody>
          <a:bodyPr/>
          <a:lstStyle/>
          <a:p>
            <a:r>
              <a:rPr lang="zh-CN" altLang="en-US" dirty="0" smtClean="0"/>
              <a:t>确定</a:t>
            </a:r>
            <a:r>
              <a:rPr lang="zh-CN" altLang="en-US" dirty="0"/>
              <a:t>的</a:t>
            </a:r>
            <a:r>
              <a:rPr lang="en-US" altLang="zh-CN" dirty="0"/>
              <a:t>FA (Deterministic finite automata, DFA)</a:t>
            </a:r>
          </a:p>
          <a:p>
            <a:r>
              <a:rPr lang="zh-CN" altLang="en-US" dirty="0"/>
              <a:t>非确定的</a:t>
            </a:r>
            <a:r>
              <a:rPr lang="en-US" altLang="zh-CN" dirty="0"/>
              <a:t>FA (Nondeterministic finite automata, NFA)</a:t>
            </a:r>
            <a:endParaRPr lang="zh-CN" altLang="en-US" dirty="0"/>
          </a:p>
        </p:txBody>
      </p:sp>
      <p:sp>
        <p:nvSpPr>
          <p:cNvPr id="4" name="灯片编号占位符 3"/>
          <p:cNvSpPr>
            <a:spLocks noGrp="1"/>
          </p:cNvSpPr>
          <p:nvPr>
            <p:ph type="sldNum" sz="quarter" idx="12"/>
          </p:nvPr>
        </p:nvSpPr>
        <p:spPr/>
        <p:txBody>
          <a:bodyPr/>
          <a:lstStyle/>
          <a:p>
            <a:fld id="{58B9003D-8F33-4A1C-B97F-3F3C18EC6CAD}" type="slidenum">
              <a:rPr lang="en-US" altLang="zh-CN" smtClean="0"/>
              <a:pPr/>
              <a:t>38</a:t>
            </a:fld>
            <a:endParaRPr lang="en-US" altLang="zh-CN" dirty="0"/>
          </a:p>
        </p:txBody>
      </p:sp>
    </p:spTree>
    <p:extLst>
      <p:ext uri="{BB962C8B-B14F-4D97-AF65-F5344CB8AC3E}">
        <p14:creationId xmlns:p14="http://schemas.microsoft.com/office/powerpoint/2010/main" val="7594621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228600"/>
            <a:ext cx="7772400" cy="1143000"/>
          </a:xfrm>
        </p:spPr>
        <p:txBody>
          <a:bodyPr/>
          <a:lstStyle/>
          <a:p>
            <a:r>
              <a:rPr lang="zh-CN" altLang="en-US" dirty="0"/>
              <a:t>确定</a:t>
            </a:r>
            <a:r>
              <a:rPr lang="zh-CN" altLang="en-US" dirty="0" smtClean="0"/>
              <a:t>有穷自动机</a:t>
            </a:r>
            <a:r>
              <a:rPr lang="zh-CN" altLang="en-US" dirty="0"/>
              <a:t>（</a:t>
            </a:r>
            <a:r>
              <a:rPr lang="en-US" altLang="zh-CN" dirty="0"/>
              <a:t>DFA</a:t>
            </a:r>
            <a:r>
              <a:rPr lang="zh-CN" altLang="en-US" dirty="0"/>
              <a:t>）</a:t>
            </a:r>
          </a:p>
        </p:txBody>
      </p:sp>
      <p:sp>
        <p:nvSpPr>
          <p:cNvPr id="217091" name="Rectangle 3"/>
          <p:cNvSpPr>
            <a:spLocks noGrp="1" noChangeArrowheads="1"/>
          </p:cNvSpPr>
          <p:nvPr>
            <p:ph idx="1"/>
          </p:nvPr>
        </p:nvSpPr>
        <p:spPr>
          <a:xfrm>
            <a:off x="457200" y="1600200"/>
            <a:ext cx="8431306" cy="4572000"/>
          </a:xfrm>
        </p:spPr>
        <p:txBody>
          <a:bodyPr>
            <a:normAutofit/>
          </a:bodyPr>
          <a:lstStyle/>
          <a:p>
            <a:pPr>
              <a:lnSpc>
                <a:spcPct val="80000"/>
              </a:lnSpc>
            </a:pPr>
            <a:r>
              <a:rPr lang="en-US" altLang="zh-CN" sz="2400" dirty="0"/>
              <a:t>DFA: Deterministic Finite Automata</a:t>
            </a:r>
          </a:p>
          <a:p>
            <a:pPr>
              <a:spcBef>
                <a:spcPts val="600"/>
              </a:spcBef>
              <a:spcAft>
                <a:spcPts val="600"/>
              </a:spcAft>
            </a:pPr>
            <a:r>
              <a:rPr lang="zh-CN" altLang="en-US" sz="2400" dirty="0"/>
              <a:t>定义：一</a:t>
            </a:r>
            <a:r>
              <a:rPr lang="zh-CN" altLang="en-US" sz="2400" dirty="0" smtClean="0"/>
              <a:t>个确定有穷自动机</a:t>
            </a:r>
            <a:r>
              <a:rPr lang="en-US" altLang="zh-CN" sz="2400" dirty="0">
                <a:solidFill>
                  <a:srgbClr val="FF0000"/>
                </a:solidFill>
              </a:rPr>
              <a:t>(DFA)M</a:t>
            </a:r>
            <a:r>
              <a:rPr lang="zh-CN" altLang="en-US" sz="2400" dirty="0"/>
              <a:t>是一个五元式：</a:t>
            </a:r>
            <a:r>
              <a:rPr lang="en-US" altLang="zh-CN" sz="2400" dirty="0">
                <a:solidFill>
                  <a:srgbClr val="FF0000"/>
                </a:solidFill>
              </a:rPr>
              <a:t>M=(S,Σ,</a:t>
            </a:r>
            <a:r>
              <a:rPr lang="el-GR" altLang="zh-CN" sz="2400" dirty="0">
                <a:solidFill>
                  <a:srgbClr val="FF0000"/>
                </a:solidFill>
              </a:rPr>
              <a:t>δ</a:t>
            </a:r>
            <a:r>
              <a:rPr lang="en-US" altLang="zh-CN" sz="2400" dirty="0">
                <a:solidFill>
                  <a:srgbClr val="FF0000"/>
                </a:solidFill>
              </a:rPr>
              <a:t>,s</a:t>
            </a:r>
            <a:r>
              <a:rPr lang="en-US" altLang="zh-CN" sz="2400" baseline="-25000" dirty="0">
                <a:solidFill>
                  <a:srgbClr val="FF0000"/>
                </a:solidFill>
              </a:rPr>
              <a:t>0,</a:t>
            </a:r>
            <a:r>
              <a:rPr lang="en-US" altLang="zh-CN" sz="2400" dirty="0">
                <a:solidFill>
                  <a:srgbClr val="FF0000"/>
                </a:solidFill>
              </a:rPr>
              <a:t>F)</a:t>
            </a:r>
            <a:r>
              <a:rPr lang="zh-CN" altLang="en-US" sz="2400" dirty="0"/>
              <a:t>，</a:t>
            </a:r>
            <a:r>
              <a:rPr lang="zh-CN" altLang="en-US" sz="2400" dirty="0">
                <a:latin typeface="宋体" pitchFamily="2" charset="-122"/>
              </a:rPr>
              <a:t>其中</a:t>
            </a:r>
          </a:p>
          <a:p>
            <a:pPr marL="806450" lvl="1" indent="-457200">
              <a:spcAft>
                <a:spcPts val="600"/>
              </a:spcAft>
              <a:buFont typeface="+mj-lt"/>
              <a:buAutoNum type="arabicPeriod"/>
            </a:pPr>
            <a:r>
              <a:rPr lang="en-US" altLang="zh-CN" sz="2000" dirty="0" smtClean="0">
                <a:latin typeface="宋体" pitchFamily="2" charset="-122"/>
              </a:rPr>
              <a:t>S</a:t>
            </a:r>
            <a:r>
              <a:rPr lang="zh-CN" altLang="en-US" sz="2000" dirty="0">
                <a:latin typeface="宋体" pitchFamily="2" charset="-122"/>
              </a:rPr>
              <a:t>是一个</a:t>
            </a:r>
            <a:r>
              <a:rPr lang="zh-CN" altLang="en-US" sz="2000" dirty="0" smtClean="0">
                <a:latin typeface="宋体" pitchFamily="2" charset="-122"/>
              </a:rPr>
              <a:t>有穷状态集合，</a:t>
            </a:r>
            <a:r>
              <a:rPr lang="zh-CN" altLang="en-US" sz="2000" dirty="0">
                <a:latin typeface="宋体" pitchFamily="2" charset="-122"/>
              </a:rPr>
              <a:t>它的每个元素称为一个状态</a:t>
            </a:r>
            <a:r>
              <a:rPr lang="zh-CN" altLang="en-US" sz="2000" dirty="0" smtClean="0">
                <a:latin typeface="宋体" pitchFamily="2" charset="-122"/>
              </a:rPr>
              <a:t>；</a:t>
            </a:r>
            <a:endParaRPr lang="en-US" altLang="zh-CN" sz="2000" dirty="0" smtClean="0">
              <a:latin typeface="宋体" pitchFamily="2" charset="-122"/>
            </a:endParaRPr>
          </a:p>
          <a:p>
            <a:pPr marL="806450" lvl="1" indent="-457200">
              <a:spcAft>
                <a:spcPts val="600"/>
              </a:spcAft>
              <a:buFont typeface="+mj-lt"/>
              <a:buAutoNum type="arabicPeriod"/>
            </a:pPr>
            <a:r>
              <a:rPr lang="en-US" altLang="zh-CN" sz="2000" dirty="0" smtClean="0">
                <a:latin typeface="宋体" pitchFamily="2" charset="-122"/>
              </a:rPr>
              <a:t>Σ</a:t>
            </a:r>
            <a:r>
              <a:rPr lang="zh-CN" altLang="en-US" sz="2000" dirty="0">
                <a:latin typeface="宋体" pitchFamily="2" charset="-122"/>
              </a:rPr>
              <a:t>是一个有穷字母表，它的每个元素称为一个输入符号，所以也称</a:t>
            </a:r>
            <a:r>
              <a:rPr lang="en-US" altLang="zh-CN" sz="2000" dirty="0">
                <a:latin typeface="宋体" pitchFamily="2" charset="-122"/>
              </a:rPr>
              <a:t>Σ</a:t>
            </a:r>
            <a:r>
              <a:rPr lang="zh-CN" altLang="en-US" sz="2000" dirty="0">
                <a:latin typeface="宋体" pitchFamily="2" charset="-122"/>
              </a:rPr>
              <a:t>为输入符号表</a:t>
            </a:r>
            <a:r>
              <a:rPr lang="zh-CN" altLang="en-US" sz="2000" dirty="0" smtClean="0">
                <a:latin typeface="宋体" pitchFamily="2" charset="-122"/>
              </a:rPr>
              <a:t>；</a:t>
            </a:r>
            <a:endParaRPr lang="en-US" altLang="zh-CN" sz="2000" dirty="0" smtClean="0">
              <a:latin typeface="宋体" pitchFamily="2" charset="-122"/>
            </a:endParaRPr>
          </a:p>
          <a:p>
            <a:pPr marL="806450" lvl="1" indent="-457200">
              <a:spcAft>
                <a:spcPts val="600"/>
              </a:spcAft>
              <a:buFont typeface="+mj-lt"/>
              <a:buAutoNum type="arabicPeriod"/>
            </a:pPr>
            <a:r>
              <a:rPr lang="el-GR" altLang="zh-CN" sz="2000" dirty="0" smtClean="0">
                <a:solidFill>
                  <a:srgbClr val="FF0000"/>
                </a:solidFill>
              </a:rPr>
              <a:t>δ</a:t>
            </a:r>
            <a:r>
              <a:rPr lang="zh-CN" altLang="en-US" sz="2000" dirty="0">
                <a:latin typeface="宋体" pitchFamily="2" charset="-122"/>
              </a:rPr>
              <a:t>是在</a:t>
            </a:r>
            <a:r>
              <a:rPr lang="en-US" altLang="zh-CN" sz="2000" dirty="0">
                <a:latin typeface="宋体" pitchFamily="2" charset="-122"/>
              </a:rPr>
              <a:t>S</a:t>
            </a:r>
            <a:r>
              <a:rPr lang="en-US" altLang="zh-CN" sz="2000" dirty="0"/>
              <a:t>×Σ→S</a:t>
            </a:r>
            <a:r>
              <a:rPr lang="zh-CN" altLang="en-US" sz="2000" dirty="0">
                <a:latin typeface="宋体" pitchFamily="2" charset="-122"/>
              </a:rPr>
              <a:t>上的</a:t>
            </a:r>
            <a:r>
              <a:rPr lang="zh-CN" altLang="en-US" sz="2000" b="1" dirty="0">
                <a:solidFill>
                  <a:srgbClr val="FF0000"/>
                </a:solidFill>
                <a:latin typeface="宋体" pitchFamily="2" charset="-122"/>
              </a:rPr>
              <a:t>单值</a:t>
            </a:r>
            <a:r>
              <a:rPr lang="zh-CN" altLang="en-US" sz="2000" dirty="0">
                <a:solidFill>
                  <a:srgbClr val="FF0000"/>
                </a:solidFill>
                <a:latin typeface="宋体" pitchFamily="2" charset="-122"/>
              </a:rPr>
              <a:t>映射</a:t>
            </a:r>
            <a:r>
              <a:rPr lang="zh-CN" altLang="en-US" sz="2000" dirty="0">
                <a:latin typeface="宋体" pitchFamily="2" charset="-122"/>
              </a:rPr>
              <a:t>，</a:t>
            </a:r>
            <a:r>
              <a:rPr lang="el-GR" altLang="zh-CN" sz="2000" dirty="0"/>
              <a:t>δ</a:t>
            </a:r>
            <a:r>
              <a:rPr lang="en-US" altLang="zh-CN" sz="2000" dirty="0"/>
              <a:t>(</a:t>
            </a:r>
            <a:r>
              <a:rPr lang="en-US" altLang="zh-CN" sz="2000" dirty="0" err="1"/>
              <a:t>s,a</a:t>
            </a:r>
            <a:r>
              <a:rPr lang="en-US" altLang="zh-CN" sz="2000" dirty="0"/>
              <a:t>)=s’ </a:t>
            </a:r>
            <a:r>
              <a:rPr lang="zh-CN" altLang="en-US" sz="2000" dirty="0">
                <a:latin typeface="宋体" pitchFamily="2" charset="-122"/>
              </a:rPr>
              <a:t>意味着</a:t>
            </a:r>
            <a:r>
              <a:rPr lang="zh-CN" altLang="en-US" sz="2000" dirty="0" smtClean="0">
                <a:latin typeface="宋体" pitchFamily="2" charset="-122"/>
              </a:rPr>
              <a:t>： 当前</a:t>
            </a:r>
            <a:r>
              <a:rPr lang="zh-CN" altLang="en-US" sz="2000" dirty="0">
                <a:latin typeface="宋体" pitchFamily="2" charset="-122"/>
              </a:rPr>
              <a:t>状态为</a:t>
            </a:r>
            <a:r>
              <a:rPr lang="en-US" altLang="zh-CN" sz="2000" dirty="0">
                <a:latin typeface="宋体" pitchFamily="2" charset="-122"/>
              </a:rPr>
              <a:t>s</a:t>
            </a:r>
            <a:r>
              <a:rPr lang="zh-CN" altLang="en-US" sz="2000" dirty="0">
                <a:latin typeface="宋体" pitchFamily="2" charset="-122"/>
              </a:rPr>
              <a:t>，输入符为</a:t>
            </a:r>
            <a:r>
              <a:rPr lang="en-US" altLang="zh-CN" sz="2000" dirty="0"/>
              <a:t>a</a:t>
            </a:r>
            <a:r>
              <a:rPr lang="zh-CN" altLang="en-US" sz="2000" dirty="0">
                <a:latin typeface="宋体" pitchFamily="2" charset="-122"/>
              </a:rPr>
              <a:t>时，将转换为下一个</a:t>
            </a:r>
            <a:r>
              <a:rPr lang="zh-CN" altLang="en-US" sz="2000" dirty="0" smtClean="0">
                <a:latin typeface="宋体" pitchFamily="2" charset="-122"/>
              </a:rPr>
              <a:t>状态 </a:t>
            </a:r>
            <a:r>
              <a:rPr lang="en-US" altLang="zh-CN" sz="2000" dirty="0" smtClean="0"/>
              <a:t>s’</a:t>
            </a:r>
            <a:r>
              <a:rPr lang="zh-CN" altLang="en-US" sz="2000" dirty="0" smtClean="0">
                <a:latin typeface="宋体" pitchFamily="2" charset="-122"/>
              </a:rPr>
              <a:t>，</a:t>
            </a:r>
            <a:r>
              <a:rPr lang="zh-CN" altLang="en-US" sz="2000" dirty="0">
                <a:latin typeface="宋体" pitchFamily="2" charset="-122"/>
              </a:rPr>
              <a:t>我们</a:t>
            </a:r>
            <a:r>
              <a:rPr lang="zh-CN" altLang="en-US" sz="2000" dirty="0" smtClean="0">
                <a:latin typeface="宋体" pitchFamily="2" charset="-122"/>
              </a:rPr>
              <a:t>把 </a:t>
            </a:r>
            <a:r>
              <a:rPr lang="en-US" altLang="zh-CN" sz="2000" dirty="0" smtClean="0"/>
              <a:t>s’</a:t>
            </a:r>
            <a:r>
              <a:rPr lang="zh-CN" altLang="en-US" sz="2000" dirty="0" smtClean="0">
                <a:latin typeface="宋体" pitchFamily="2" charset="-122"/>
              </a:rPr>
              <a:t>称为</a:t>
            </a:r>
            <a:r>
              <a:rPr lang="en-US" altLang="zh-CN" sz="2000" dirty="0">
                <a:latin typeface="宋体" pitchFamily="2" charset="-122"/>
              </a:rPr>
              <a:t>s</a:t>
            </a:r>
            <a:r>
              <a:rPr lang="zh-CN" altLang="en-US" sz="2000" dirty="0">
                <a:latin typeface="宋体" pitchFamily="2" charset="-122"/>
              </a:rPr>
              <a:t>的一个</a:t>
            </a:r>
            <a:r>
              <a:rPr lang="zh-CN" altLang="en-US" sz="2000" dirty="0">
                <a:solidFill>
                  <a:srgbClr val="00B0F0"/>
                </a:solidFill>
                <a:latin typeface="宋体" pitchFamily="2" charset="-122"/>
              </a:rPr>
              <a:t>后继状态</a:t>
            </a:r>
            <a:r>
              <a:rPr lang="zh-CN" altLang="en-US" sz="2000" dirty="0" smtClean="0">
                <a:latin typeface="宋体" pitchFamily="2" charset="-122"/>
              </a:rPr>
              <a:t>；</a:t>
            </a:r>
            <a:endParaRPr lang="en-US" altLang="zh-CN" sz="2000" dirty="0" smtClean="0">
              <a:latin typeface="宋体" pitchFamily="2" charset="-122"/>
            </a:endParaRPr>
          </a:p>
          <a:p>
            <a:pPr marL="806450" lvl="1" indent="-457200">
              <a:spcAft>
                <a:spcPts val="600"/>
              </a:spcAft>
              <a:buFont typeface="+mj-lt"/>
              <a:buAutoNum type="arabicPeriod"/>
            </a:pPr>
            <a:r>
              <a:rPr lang="en-US" altLang="zh-CN" sz="2000" dirty="0" smtClean="0"/>
              <a:t>s</a:t>
            </a:r>
            <a:r>
              <a:rPr lang="en-US" altLang="zh-CN" sz="2000" baseline="-25000" dirty="0" smtClean="0"/>
              <a:t>0</a:t>
            </a:r>
            <a:r>
              <a:rPr lang="en-US" altLang="zh-CN" sz="2000" dirty="0">
                <a:latin typeface="宋体" pitchFamily="2" charset="-122"/>
              </a:rPr>
              <a:t>∈S</a:t>
            </a:r>
            <a:r>
              <a:rPr lang="zh-CN" altLang="en-US" sz="2000" dirty="0">
                <a:latin typeface="宋体" pitchFamily="2" charset="-122"/>
              </a:rPr>
              <a:t>，是唯一的一个初态</a:t>
            </a:r>
            <a:r>
              <a:rPr lang="zh-CN" altLang="en-US" sz="2000" dirty="0" smtClean="0">
                <a:latin typeface="宋体" pitchFamily="2" charset="-122"/>
              </a:rPr>
              <a:t>；</a:t>
            </a:r>
            <a:endParaRPr lang="en-US" altLang="zh-CN" sz="2000" dirty="0" smtClean="0">
              <a:latin typeface="宋体" pitchFamily="2" charset="-122"/>
            </a:endParaRPr>
          </a:p>
          <a:p>
            <a:pPr marL="806450" lvl="1" indent="-457200">
              <a:spcAft>
                <a:spcPts val="600"/>
              </a:spcAft>
              <a:buFont typeface="+mj-lt"/>
              <a:buAutoNum type="arabicPeriod"/>
            </a:pPr>
            <a:r>
              <a:rPr lang="en-US" altLang="zh-CN" sz="2000" dirty="0" smtClean="0">
                <a:latin typeface="宋体" pitchFamily="2" charset="-122"/>
              </a:rPr>
              <a:t>F</a:t>
            </a:r>
            <a:r>
              <a:rPr lang="en-US" altLang="zh-CN" sz="2000" dirty="0">
                <a:sym typeface="Symbol" pitchFamily="18" charset="2"/>
              </a:rPr>
              <a:t></a:t>
            </a:r>
            <a:r>
              <a:rPr lang="en-US" altLang="zh-CN" sz="2000" dirty="0"/>
              <a:t>S</a:t>
            </a:r>
            <a:r>
              <a:rPr lang="zh-CN" altLang="en-US" sz="2000" dirty="0"/>
              <a:t>，</a:t>
            </a:r>
            <a:r>
              <a:rPr lang="zh-CN" altLang="en-US" sz="2000" dirty="0">
                <a:latin typeface="宋体" pitchFamily="2" charset="-122"/>
              </a:rPr>
              <a:t>是一个终态集，终态也称可接受状态或结束状态。</a:t>
            </a:r>
          </a:p>
        </p:txBody>
      </p:sp>
      <p:sp>
        <p:nvSpPr>
          <p:cNvPr id="5" name="灯片编号占位符 5"/>
          <p:cNvSpPr>
            <a:spLocks noGrp="1"/>
          </p:cNvSpPr>
          <p:nvPr>
            <p:ph type="sldNum" sz="quarter" idx="12"/>
          </p:nvPr>
        </p:nvSpPr>
        <p:spPr/>
        <p:txBody>
          <a:bodyPr/>
          <a:lstStyle/>
          <a:p>
            <a:fld id="{7903EC2C-0953-4528-9B55-DD06B7CCD25B}" type="slidenum">
              <a:rPr lang="en-US" altLang="zh-CN"/>
              <a:pPr/>
              <a:t>39</a:t>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zh-CN" altLang="en-US"/>
              <a:t>词法分析器的要求</a:t>
            </a:r>
          </a:p>
        </p:txBody>
      </p:sp>
      <p:sp>
        <p:nvSpPr>
          <p:cNvPr id="291843" name="Rectangle 3"/>
          <p:cNvSpPr>
            <a:spLocks noGrp="1" noChangeArrowheads="1"/>
          </p:cNvSpPr>
          <p:nvPr>
            <p:ph idx="1"/>
          </p:nvPr>
        </p:nvSpPr>
        <p:spPr/>
        <p:txBody>
          <a:bodyPr/>
          <a:lstStyle/>
          <a:p>
            <a:pPr lvl="1"/>
            <a:r>
              <a:rPr lang="zh-CN" altLang="en-US" dirty="0"/>
              <a:t>表示形式：二元式（单词种别，单词符号的属性值）</a:t>
            </a:r>
            <a:endParaRPr lang="zh-CN" altLang="en-US" b="1" u="sng" dirty="0"/>
          </a:p>
          <a:p>
            <a:pPr lvl="2"/>
            <a:r>
              <a:rPr lang="zh-CN" altLang="en-US" dirty="0"/>
              <a:t>单词种别编码</a:t>
            </a:r>
          </a:p>
          <a:p>
            <a:pPr lvl="3"/>
            <a:r>
              <a:rPr lang="en-US" altLang="zh-CN" u="sng" dirty="0"/>
              <a:t>1</a:t>
            </a:r>
            <a:r>
              <a:rPr lang="zh-CN" altLang="en-US" u="sng" dirty="0" smtClean="0"/>
              <a:t>）</a:t>
            </a:r>
            <a:r>
              <a:rPr lang="zh-CN" altLang="en-US" u="sng" dirty="0" smtClean="0">
                <a:solidFill>
                  <a:srgbClr val="FF0000"/>
                </a:solidFill>
              </a:rPr>
              <a:t>关键字</a:t>
            </a:r>
            <a:r>
              <a:rPr lang="zh-CN" altLang="en-US" dirty="0" smtClean="0">
                <a:solidFill>
                  <a:srgbClr val="FF0000"/>
                </a:solidFill>
              </a:rPr>
              <a:t> </a:t>
            </a:r>
            <a:r>
              <a:rPr lang="zh-CN" altLang="en-US" dirty="0"/>
              <a:t>：可归成一种，也可以一字一种。</a:t>
            </a:r>
          </a:p>
          <a:p>
            <a:pPr lvl="3"/>
            <a:r>
              <a:rPr lang="en-US" altLang="zh-CN" u="sng" dirty="0"/>
              <a:t>2</a:t>
            </a:r>
            <a:r>
              <a:rPr lang="zh-CN" altLang="en-US" u="sng" dirty="0"/>
              <a:t>）</a:t>
            </a:r>
            <a:r>
              <a:rPr lang="zh-CN" altLang="en-US" u="sng" dirty="0">
                <a:solidFill>
                  <a:srgbClr val="FF0000"/>
                </a:solidFill>
              </a:rPr>
              <a:t>标识符</a:t>
            </a:r>
            <a:r>
              <a:rPr lang="zh-CN" altLang="en-US" dirty="0">
                <a:solidFill>
                  <a:srgbClr val="FF0000"/>
                </a:solidFill>
              </a:rPr>
              <a:t> </a:t>
            </a:r>
            <a:r>
              <a:rPr lang="zh-CN" altLang="en-US" dirty="0"/>
              <a:t>：可以是一种，也可以按类型分种。                                                    </a:t>
            </a:r>
          </a:p>
          <a:p>
            <a:pPr lvl="3"/>
            <a:r>
              <a:rPr lang="en-US" altLang="zh-CN" u="sng" dirty="0"/>
              <a:t>3</a:t>
            </a:r>
            <a:r>
              <a:rPr lang="zh-CN" altLang="en-US" u="sng" dirty="0"/>
              <a:t>）</a:t>
            </a:r>
            <a:r>
              <a:rPr lang="zh-CN" altLang="en-US" u="sng" dirty="0">
                <a:solidFill>
                  <a:srgbClr val="FF0000"/>
                </a:solidFill>
              </a:rPr>
              <a:t>常数</a:t>
            </a:r>
            <a:r>
              <a:rPr lang="zh-CN" altLang="en-US" dirty="0"/>
              <a:t> ：按类型分种，整、实、布尔等。</a:t>
            </a:r>
          </a:p>
          <a:p>
            <a:pPr lvl="3"/>
            <a:r>
              <a:rPr lang="en-US" altLang="zh-CN" u="sng" dirty="0"/>
              <a:t>4</a:t>
            </a:r>
            <a:r>
              <a:rPr lang="zh-CN" altLang="en-US" u="sng" dirty="0"/>
              <a:t>）</a:t>
            </a:r>
            <a:r>
              <a:rPr lang="zh-CN" altLang="en-US" u="sng" dirty="0">
                <a:solidFill>
                  <a:srgbClr val="FF0000"/>
                </a:solidFill>
              </a:rPr>
              <a:t>运算符</a:t>
            </a:r>
            <a:r>
              <a:rPr lang="zh-CN" altLang="en-US" dirty="0"/>
              <a:t> ：一符一种，或一类符号一种。</a:t>
            </a:r>
          </a:p>
          <a:p>
            <a:pPr lvl="3"/>
            <a:r>
              <a:rPr lang="en-US" altLang="zh-CN" u="sng" dirty="0"/>
              <a:t>5</a:t>
            </a:r>
            <a:r>
              <a:rPr lang="zh-CN" altLang="en-US" u="sng" dirty="0"/>
              <a:t>）</a:t>
            </a:r>
            <a:r>
              <a:rPr lang="zh-CN" altLang="en-US" u="sng" dirty="0">
                <a:solidFill>
                  <a:srgbClr val="FF0000"/>
                </a:solidFill>
              </a:rPr>
              <a:t>界符</a:t>
            </a:r>
            <a:r>
              <a:rPr lang="zh-CN" altLang="en-US" dirty="0"/>
              <a:t> ：一符一种</a:t>
            </a:r>
          </a:p>
          <a:p>
            <a:pPr lvl="3"/>
            <a:endParaRPr lang="en-US" altLang="zh-CN" dirty="0"/>
          </a:p>
        </p:txBody>
      </p:sp>
      <p:sp>
        <p:nvSpPr>
          <p:cNvPr id="5" name="灯片编号占位符 5"/>
          <p:cNvSpPr>
            <a:spLocks noGrp="1"/>
          </p:cNvSpPr>
          <p:nvPr>
            <p:ph type="sldNum" sz="quarter" idx="12"/>
          </p:nvPr>
        </p:nvSpPr>
        <p:spPr/>
        <p:txBody>
          <a:bodyPr/>
          <a:lstStyle/>
          <a:p>
            <a:fld id="{8D24F1DD-B19D-4724-AC2B-CF573D5BD010}" type="slidenum">
              <a:rPr lang="en-US" altLang="zh-CN"/>
              <a:pPr/>
              <a:t>4</a:t>
            </a:fld>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zh-CN" altLang="en-US" dirty="0" smtClean="0"/>
              <a:t>确定有穷自动机</a:t>
            </a:r>
            <a:r>
              <a:rPr lang="zh-CN" altLang="en-US" dirty="0"/>
              <a:t>（</a:t>
            </a:r>
            <a:r>
              <a:rPr lang="en-US" altLang="zh-CN" dirty="0"/>
              <a:t>DFA</a:t>
            </a:r>
            <a:r>
              <a:rPr lang="zh-CN" altLang="en-US" dirty="0"/>
              <a:t>）</a:t>
            </a:r>
          </a:p>
        </p:txBody>
      </p:sp>
      <p:sp>
        <p:nvSpPr>
          <p:cNvPr id="219139" name="Rectangle 3"/>
          <p:cNvSpPr>
            <a:spLocks noGrp="1" noChangeArrowheads="1"/>
          </p:cNvSpPr>
          <p:nvPr>
            <p:ph idx="1"/>
          </p:nvPr>
        </p:nvSpPr>
        <p:spPr>
          <a:xfrm>
            <a:off x="549275" y="1600201"/>
            <a:ext cx="8042276" cy="761999"/>
          </a:xfrm>
        </p:spPr>
        <p:txBody>
          <a:bodyPr/>
          <a:lstStyle/>
          <a:p>
            <a:r>
              <a:rPr lang="zh-CN" altLang="en-US" dirty="0" smtClean="0"/>
              <a:t>例：</a:t>
            </a:r>
            <a:r>
              <a:rPr lang="en-US" altLang="zh-CN" dirty="0" smtClean="0"/>
              <a:t>DFA   </a:t>
            </a:r>
            <a:r>
              <a:rPr lang="en-US" altLang="zh-CN" b="1" i="1" dirty="0">
                <a:latin typeface="Times New Roman" panose="02020603050405020304" pitchFamily="18" charset="0"/>
                <a:ea typeface="楷体_GB2312"/>
                <a:cs typeface="楷体_GB2312"/>
              </a:rPr>
              <a:t>M </a:t>
            </a:r>
            <a:r>
              <a:rPr lang="en-US" altLang="zh-CN" b="1" dirty="0">
                <a:latin typeface="Times New Roman" panose="02020603050405020304" pitchFamily="18" charset="0"/>
                <a:ea typeface="楷体_GB2312"/>
                <a:cs typeface="楷体_GB2312"/>
              </a:rPr>
              <a:t>= ( </a:t>
            </a:r>
            <a:r>
              <a:rPr lang="en-US" altLang="zh-CN" b="1" i="1" dirty="0">
                <a:latin typeface="Times New Roman" panose="02020603050405020304" pitchFamily="18" charset="0"/>
                <a:ea typeface="楷体_GB2312"/>
                <a:cs typeface="楷体_GB2312"/>
              </a:rPr>
              <a:t>S</a:t>
            </a:r>
            <a:r>
              <a:rPr lang="en-US" altLang="zh-CN" b="1" dirty="0">
                <a:latin typeface="Times New Roman" panose="02020603050405020304" pitchFamily="18" charset="0"/>
                <a:ea typeface="楷体_GB2312"/>
                <a:cs typeface="楷体_GB2312"/>
              </a:rPr>
              <a:t>，</a:t>
            </a:r>
            <a:r>
              <a:rPr lang="en-US" altLang="zh-CN" b="1" i="1" dirty="0">
                <a:latin typeface="Times New Roman" panose="02020603050405020304" pitchFamily="18" charset="0"/>
                <a:ea typeface="楷体_GB2312"/>
                <a:cs typeface="楷体_GB2312"/>
              </a:rPr>
              <a:t>Σ </a:t>
            </a:r>
            <a:r>
              <a:rPr lang="en-US" altLang="zh-CN" b="1" dirty="0" smtClean="0">
                <a:latin typeface="Times New Roman" panose="02020603050405020304" pitchFamily="18" charset="0"/>
                <a:ea typeface="楷体_GB2312"/>
                <a:cs typeface="楷体_GB2312"/>
              </a:rPr>
              <a:t>，</a:t>
            </a:r>
            <a:r>
              <a:rPr lang="en-US" altLang="zh-CN" b="1" i="1" dirty="0" smtClean="0">
                <a:latin typeface="Times New Roman" panose="02020603050405020304" pitchFamily="18" charset="0"/>
                <a:ea typeface="楷体_GB2312"/>
                <a:cs typeface="楷体_GB2312"/>
              </a:rPr>
              <a:t>δ</a:t>
            </a:r>
            <a:r>
              <a:rPr lang="en-US" altLang="zh-CN" b="1" dirty="0" smtClean="0">
                <a:latin typeface="Times New Roman" panose="02020603050405020304" pitchFamily="18" charset="0"/>
                <a:ea typeface="楷体_GB2312"/>
                <a:cs typeface="楷体_GB2312"/>
              </a:rPr>
              <a:t>，</a:t>
            </a:r>
            <a:r>
              <a:rPr lang="en-US" altLang="zh-CN" b="1" i="1" dirty="0" smtClean="0">
                <a:latin typeface="Times New Roman" panose="02020603050405020304" pitchFamily="18" charset="0"/>
                <a:ea typeface="楷体_GB2312"/>
                <a:cs typeface="楷体_GB2312"/>
              </a:rPr>
              <a:t>s</a:t>
            </a:r>
            <a:r>
              <a:rPr lang="en-US" altLang="zh-CN" b="1" i="1" baseline="-30000" dirty="0" smtClean="0">
                <a:latin typeface="Times New Roman" panose="02020603050405020304" pitchFamily="18" charset="0"/>
                <a:ea typeface="楷体_GB2312"/>
                <a:cs typeface="楷体_GB2312"/>
              </a:rPr>
              <a:t>0</a:t>
            </a:r>
            <a:r>
              <a:rPr lang="en-US" altLang="zh-CN" b="1" dirty="0" smtClean="0">
                <a:latin typeface="Times New Roman" panose="02020603050405020304" pitchFamily="18" charset="0"/>
                <a:ea typeface="楷体_GB2312"/>
                <a:cs typeface="楷体_GB2312"/>
              </a:rPr>
              <a:t>，</a:t>
            </a:r>
            <a:r>
              <a:rPr lang="en-US" altLang="zh-CN" b="1" i="1" dirty="0" smtClean="0">
                <a:latin typeface="Times New Roman" panose="02020603050405020304" pitchFamily="18" charset="0"/>
                <a:ea typeface="楷体_GB2312"/>
                <a:cs typeface="楷体_GB2312"/>
              </a:rPr>
              <a:t>F </a:t>
            </a:r>
            <a:r>
              <a:rPr lang="en-US" altLang="zh-CN" b="1" dirty="0">
                <a:latin typeface="Times New Roman" panose="02020603050405020304" pitchFamily="18" charset="0"/>
                <a:ea typeface="楷体_GB2312"/>
                <a:cs typeface="楷体_GB2312"/>
              </a:rPr>
              <a:t>)</a:t>
            </a:r>
          </a:p>
          <a:p>
            <a:endParaRPr lang="zh-CN" altLang="en-US" dirty="0" smtClean="0"/>
          </a:p>
        </p:txBody>
      </p:sp>
      <p:sp>
        <p:nvSpPr>
          <p:cNvPr id="5" name="灯片编号占位符 5"/>
          <p:cNvSpPr>
            <a:spLocks noGrp="1"/>
          </p:cNvSpPr>
          <p:nvPr>
            <p:ph type="sldNum" sz="quarter" idx="12"/>
          </p:nvPr>
        </p:nvSpPr>
        <p:spPr/>
        <p:txBody>
          <a:bodyPr/>
          <a:lstStyle/>
          <a:p>
            <a:fld id="{47053B70-E72D-4C91-921B-AEACEA71A3E0}" type="slidenum">
              <a:rPr lang="en-US" altLang="zh-CN"/>
              <a:pPr/>
              <a:t>40</a:t>
            </a:fld>
            <a:endParaRPr lang="en-US" altLang="zh-CN"/>
          </a:p>
        </p:txBody>
      </p:sp>
      <p:grpSp>
        <p:nvGrpSpPr>
          <p:cNvPr id="6" name="组合 38"/>
          <p:cNvGrpSpPr>
            <a:grpSpLocks/>
          </p:cNvGrpSpPr>
          <p:nvPr/>
        </p:nvGrpSpPr>
        <p:grpSpPr bwMode="auto">
          <a:xfrm>
            <a:off x="2949876" y="2057400"/>
            <a:ext cx="5500687" cy="2000250"/>
            <a:chOff x="3500427" y="2928940"/>
            <a:chExt cx="5500722" cy="2000264"/>
          </a:xfrm>
        </p:grpSpPr>
        <p:grpSp>
          <p:nvGrpSpPr>
            <p:cNvPr id="7" name="组合 35"/>
            <p:cNvGrpSpPr>
              <a:grpSpLocks/>
            </p:cNvGrpSpPr>
            <p:nvPr/>
          </p:nvGrpSpPr>
          <p:grpSpPr bwMode="auto">
            <a:xfrm>
              <a:off x="3500427" y="2928940"/>
              <a:ext cx="5500722" cy="1928826"/>
              <a:chOff x="3500427" y="2928940"/>
              <a:chExt cx="5500722" cy="1928826"/>
            </a:xfrm>
          </p:grpSpPr>
          <p:grpSp>
            <p:nvGrpSpPr>
              <p:cNvPr id="10" name="组合 10"/>
              <p:cNvGrpSpPr>
                <a:grpSpLocks/>
              </p:cNvGrpSpPr>
              <p:nvPr/>
            </p:nvGrpSpPr>
            <p:grpSpPr bwMode="auto">
              <a:xfrm>
                <a:off x="3500427" y="3175719"/>
                <a:ext cx="5500722" cy="1348737"/>
                <a:chOff x="928659" y="3675785"/>
                <a:chExt cx="5500722" cy="1348737"/>
              </a:xfrm>
            </p:grpSpPr>
            <p:grpSp>
              <p:nvGrpSpPr>
                <p:cNvPr id="16" name="组合 9"/>
                <p:cNvGrpSpPr>
                  <a:grpSpLocks/>
                </p:cNvGrpSpPr>
                <p:nvPr/>
              </p:nvGrpSpPr>
              <p:grpSpPr bwMode="auto">
                <a:xfrm>
                  <a:off x="928659" y="3675785"/>
                  <a:ext cx="5500722" cy="1090002"/>
                  <a:chOff x="2339752" y="4162003"/>
                  <a:chExt cx="3622043" cy="790575"/>
                </a:xfrm>
              </p:grpSpPr>
              <p:sp>
                <p:nvSpPr>
                  <p:cNvPr id="24" name="Oval 10"/>
                  <p:cNvSpPr>
                    <a:spLocks noChangeArrowheads="1"/>
                  </p:cNvSpPr>
                  <p:nvPr/>
                </p:nvSpPr>
                <p:spPr bwMode="auto">
                  <a:xfrm>
                    <a:off x="3097415" y="4576104"/>
                    <a:ext cx="289198" cy="292440"/>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a:latin typeface="Times New Roman" panose="02020603050405020304" pitchFamily="18" charset="0"/>
                        <a:ea typeface="楷体_GB2312"/>
                        <a:cs typeface="楷体_GB2312"/>
                      </a:rPr>
                      <a:t>0</a:t>
                    </a:r>
                  </a:p>
                </p:txBody>
              </p:sp>
              <p:sp>
                <p:nvSpPr>
                  <p:cNvPr id="25" name="Line 13"/>
                  <p:cNvSpPr>
                    <a:spLocks noChangeShapeType="1"/>
                  </p:cNvSpPr>
                  <p:nvPr/>
                </p:nvSpPr>
                <p:spPr bwMode="auto">
                  <a:xfrm>
                    <a:off x="3419690" y="4731545"/>
                    <a:ext cx="504825"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26" name="Line 16"/>
                  <p:cNvSpPr>
                    <a:spLocks noChangeShapeType="1"/>
                  </p:cNvSpPr>
                  <p:nvPr/>
                </p:nvSpPr>
                <p:spPr bwMode="auto">
                  <a:xfrm>
                    <a:off x="4221333" y="4726809"/>
                    <a:ext cx="504825"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27" name="Line 21"/>
                  <p:cNvSpPr>
                    <a:spLocks noChangeShapeType="1"/>
                  </p:cNvSpPr>
                  <p:nvPr/>
                </p:nvSpPr>
                <p:spPr bwMode="auto">
                  <a:xfrm>
                    <a:off x="5021004" y="4723834"/>
                    <a:ext cx="504825"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28" name="Oval 23"/>
                  <p:cNvSpPr>
                    <a:spLocks noChangeArrowheads="1"/>
                  </p:cNvSpPr>
                  <p:nvPr/>
                </p:nvSpPr>
                <p:spPr bwMode="auto">
                  <a:xfrm>
                    <a:off x="5594506" y="4572591"/>
                    <a:ext cx="289198" cy="292440"/>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a:latin typeface="Times New Roman" panose="02020603050405020304" pitchFamily="18" charset="0"/>
                        <a:ea typeface="楷体_GB2312"/>
                        <a:cs typeface="楷体_GB2312"/>
                      </a:rPr>
                      <a:t>3</a:t>
                    </a:r>
                  </a:p>
                </p:txBody>
              </p:sp>
              <p:sp>
                <p:nvSpPr>
                  <p:cNvPr id="29" name="Oval 39"/>
                  <p:cNvSpPr>
                    <a:spLocks noChangeArrowheads="1"/>
                  </p:cNvSpPr>
                  <p:nvPr/>
                </p:nvSpPr>
                <p:spPr bwMode="auto">
                  <a:xfrm>
                    <a:off x="5521481" y="4501154"/>
                    <a:ext cx="440314" cy="45142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i="1">
                      <a:latin typeface="Times New Roman" panose="02020603050405020304" pitchFamily="18" charset="0"/>
                      <a:cs typeface="Times New Roman" panose="02020603050405020304" pitchFamily="18" charset="0"/>
                    </a:endParaRPr>
                  </a:p>
                </p:txBody>
              </p:sp>
              <p:sp>
                <p:nvSpPr>
                  <p:cNvPr id="30" name="Rectangle 22"/>
                  <p:cNvSpPr>
                    <a:spLocks noChangeArrowheads="1"/>
                  </p:cNvSpPr>
                  <p:nvPr/>
                </p:nvSpPr>
                <p:spPr bwMode="auto">
                  <a:xfrm>
                    <a:off x="2339752" y="4581913"/>
                    <a:ext cx="504927" cy="287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i="1">
                        <a:solidFill>
                          <a:srgbClr val="000000"/>
                        </a:solidFill>
                        <a:latin typeface="Times New Roman" panose="02020603050405020304" pitchFamily="18" charset="0"/>
                        <a:ea typeface="楷体_GB2312"/>
                        <a:cs typeface="楷体_GB2312"/>
                      </a:rPr>
                      <a:t>start</a:t>
                    </a:r>
                  </a:p>
                </p:txBody>
              </p:sp>
              <p:sp>
                <p:nvSpPr>
                  <p:cNvPr id="31" name="Line 21"/>
                  <p:cNvSpPr>
                    <a:spLocks noChangeShapeType="1"/>
                  </p:cNvSpPr>
                  <p:nvPr/>
                </p:nvSpPr>
                <p:spPr bwMode="auto">
                  <a:xfrm flipV="1">
                    <a:off x="2844679" y="4725144"/>
                    <a:ext cx="252464" cy="8957"/>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2" name="Rectangle 22"/>
                  <p:cNvSpPr>
                    <a:spLocks noChangeArrowheads="1"/>
                  </p:cNvSpPr>
                  <p:nvPr/>
                </p:nvSpPr>
                <p:spPr bwMode="auto">
                  <a:xfrm>
                    <a:off x="3139424" y="4162003"/>
                    <a:ext cx="5048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i="1">
                        <a:latin typeface="Times New Roman" panose="02020603050405020304" pitchFamily="18" charset="0"/>
                        <a:ea typeface="楷体_GB2312"/>
                        <a:cs typeface="楷体_GB2312"/>
                      </a:rPr>
                      <a:t>b</a:t>
                    </a:r>
                  </a:p>
                </p:txBody>
              </p:sp>
            </p:grpSp>
            <p:sp>
              <p:nvSpPr>
                <p:cNvPr id="17" name="Oval 10"/>
                <p:cNvSpPr>
                  <a:spLocks noChangeArrowheads="1"/>
                </p:cNvSpPr>
                <p:nvPr/>
              </p:nvSpPr>
              <p:spPr bwMode="auto">
                <a:xfrm>
                  <a:off x="3346982" y="4240252"/>
                  <a:ext cx="439200" cy="403200"/>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a:latin typeface="Times New Roman" panose="02020603050405020304" pitchFamily="18" charset="0"/>
                      <a:ea typeface="楷体_GB2312"/>
                      <a:cs typeface="楷体_GB2312"/>
                    </a:rPr>
                    <a:t>1</a:t>
                  </a:r>
                </a:p>
              </p:txBody>
            </p:sp>
            <p:sp>
              <p:nvSpPr>
                <p:cNvPr id="18" name="Oval 10"/>
                <p:cNvSpPr>
                  <a:spLocks noChangeArrowheads="1"/>
                </p:cNvSpPr>
                <p:nvPr/>
              </p:nvSpPr>
              <p:spPr bwMode="auto">
                <a:xfrm>
                  <a:off x="4561428" y="4240252"/>
                  <a:ext cx="439200" cy="403200"/>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a:latin typeface="Times New Roman" panose="02020603050405020304" pitchFamily="18" charset="0"/>
                      <a:ea typeface="楷体_GB2312"/>
                      <a:cs typeface="楷体_GB2312"/>
                    </a:rPr>
                    <a:t>2</a:t>
                  </a:r>
                </a:p>
              </p:txBody>
            </p:sp>
            <p:sp>
              <p:nvSpPr>
                <p:cNvPr id="19" name="Rectangle 22"/>
                <p:cNvSpPr>
                  <a:spLocks noChangeArrowheads="1"/>
                </p:cNvSpPr>
                <p:nvPr/>
              </p:nvSpPr>
              <p:spPr bwMode="auto">
                <a:xfrm>
                  <a:off x="2519448" y="4104410"/>
                  <a:ext cx="766668" cy="396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i="1">
                      <a:latin typeface="Times New Roman" panose="02020603050405020304" pitchFamily="18" charset="0"/>
                      <a:ea typeface="楷体_GB2312"/>
                      <a:cs typeface="楷体_GB2312"/>
                    </a:rPr>
                    <a:t>a</a:t>
                  </a:r>
                </a:p>
              </p:txBody>
            </p:sp>
            <p:sp>
              <p:nvSpPr>
                <p:cNvPr id="20" name="Rectangle 22"/>
                <p:cNvSpPr>
                  <a:spLocks noChangeArrowheads="1"/>
                </p:cNvSpPr>
                <p:nvPr/>
              </p:nvSpPr>
              <p:spPr bwMode="auto">
                <a:xfrm>
                  <a:off x="3786182" y="4104410"/>
                  <a:ext cx="766668" cy="396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i="1">
                      <a:latin typeface="Times New Roman" panose="02020603050405020304" pitchFamily="18" charset="0"/>
                      <a:ea typeface="楷体_GB2312"/>
                      <a:cs typeface="楷体_GB2312"/>
                    </a:rPr>
                    <a:t>b</a:t>
                  </a:r>
                </a:p>
              </p:txBody>
            </p:sp>
            <p:sp>
              <p:nvSpPr>
                <p:cNvPr id="21" name="Rectangle 22"/>
                <p:cNvSpPr>
                  <a:spLocks noChangeArrowheads="1"/>
                </p:cNvSpPr>
                <p:nvPr/>
              </p:nvSpPr>
              <p:spPr bwMode="auto">
                <a:xfrm>
                  <a:off x="4948340" y="4104410"/>
                  <a:ext cx="766668" cy="396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i="1">
                      <a:latin typeface="Times New Roman" panose="02020603050405020304" pitchFamily="18" charset="0"/>
                      <a:ea typeface="楷体_GB2312"/>
                      <a:cs typeface="楷体_GB2312"/>
                    </a:rPr>
                    <a:t>b</a:t>
                  </a:r>
                </a:p>
              </p:txBody>
            </p:sp>
            <p:sp>
              <p:nvSpPr>
                <p:cNvPr id="22" name="Freeform 11"/>
                <p:cNvSpPr>
                  <a:spLocks/>
                </p:cNvSpPr>
                <p:nvPr/>
              </p:nvSpPr>
              <p:spPr bwMode="auto">
                <a:xfrm flipH="1">
                  <a:off x="2000232" y="3856799"/>
                  <a:ext cx="534010" cy="429463"/>
                </a:xfrm>
                <a:custGeom>
                  <a:avLst/>
                  <a:gdLst>
                    <a:gd name="T0" fmla="*/ 2147483646 w 241"/>
                    <a:gd name="T1" fmla="*/ 2147483646 h 189"/>
                    <a:gd name="T2" fmla="*/ 2147483646 w 241"/>
                    <a:gd name="T3" fmla="*/ 2147483646 h 189"/>
                    <a:gd name="T4" fmla="*/ 2147483646 w 241"/>
                    <a:gd name="T5" fmla="*/ 2147483646 h 189"/>
                    <a:gd name="T6" fmla="*/ 2147483646 w 241"/>
                    <a:gd name="T7" fmla="*/ 2147483646 h 189"/>
                    <a:gd name="T8" fmla="*/ 2147483646 w 241"/>
                    <a:gd name="T9" fmla="*/ 2147483646 h 189"/>
                    <a:gd name="T10" fmla="*/ 0 60000 65536"/>
                    <a:gd name="T11" fmla="*/ 0 60000 65536"/>
                    <a:gd name="T12" fmla="*/ 0 60000 65536"/>
                    <a:gd name="T13" fmla="*/ 0 60000 65536"/>
                    <a:gd name="T14" fmla="*/ 0 60000 65536"/>
                    <a:gd name="T15" fmla="*/ 0 w 241"/>
                    <a:gd name="T16" fmla="*/ 0 h 189"/>
                    <a:gd name="T17" fmla="*/ 241 w 241"/>
                    <a:gd name="T18" fmla="*/ 189 h 189"/>
                  </a:gdLst>
                  <a:ahLst/>
                  <a:cxnLst>
                    <a:cxn ang="T10">
                      <a:pos x="T0" y="T1"/>
                    </a:cxn>
                    <a:cxn ang="T11">
                      <a:pos x="T2" y="T3"/>
                    </a:cxn>
                    <a:cxn ang="T12">
                      <a:pos x="T4" y="T5"/>
                    </a:cxn>
                    <a:cxn ang="T13">
                      <a:pos x="T6" y="T7"/>
                    </a:cxn>
                    <a:cxn ang="T14">
                      <a:pos x="T8" y="T9"/>
                    </a:cxn>
                  </a:cxnLst>
                  <a:rect l="T15" t="T16" r="T17" b="T18"/>
                  <a:pathLst>
                    <a:path w="241" h="189">
                      <a:moveTo>
                        <a:pt x="52" y="189"/>
                      </a:moveTo>
                      <a:cubicBezTo>
                        <a:pt x="26" y="181"/>
                        <a:pt x="0" y="173"/>
                        <a:pt x="7" y="143"/>
                      </a:cubicBezTo>
                      <a:cubicBezTo>
                        <a:pt x="14" y="113"/>
                        <a:pt x="59" y="14"/>
                        <a:pt x="97" y="7"/>
                      </a:cubicBezTo>
                      <a:cubicBezTo>
                        <a:pt x="135" y="0"/>
                        <a:pt x="225" y="68"/>
                        <a:pt x="233" y="98"/>
                      </a:cubicBezTo>
                      <a:cubicBezTo>
                        <a:pt x="241" y="128"/>
                        <a:pt x="192" y="158"/>
                        <a:pt x="143" y="189"/>
                      </a:cubicBezTo>
                    </a:path>
                  </a:pathLst>
                </a:custGeom>
                <a:noFill/>
                <a:ln w="254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 name="Freeform 11"/>
                <p:cNvSpPr>
                  <a:spLocks/>
                </p:cNvSpPr>
                <p:nvPr/>
              </p:nvSpPr>
              <p:spPr bwMode="auto">
                <a:xfrm rot="966700" flipH="1" flipV="1">
                  <a:off x="3119468" y="4605418"/>
                  <a:ext cx="534010" cy="419104"/>
                </a:xfrm>
                <a:custGeom>
                  <a:avLst/>
                  <a:gdLst>
                    <a:gd name="T0" fmla="*/ 2147483646 w 241"/>
                    <a:gd name="T1" fmla="*/ 2147483646 h 189"/>
                    <a:gd name="T2" fmla="*/ 2147483646 w 241"/>
                    <a:gd name="T3" fmla="*/ 2147483646 h 189"/>
                    <a:gd name="T4" fmla="*/ 2147483646 w 241"/>
                    <a:gd name="T5" fmla="*/ 2147483646 h 189"/>
                    <a:gd name="T6" fmla="*/ 2147483646 w 241"/>
                    <a:gd name="T7" fmla="*/ 2147483646 h 189"/>
                    <a:gd name="T8" fmla="*/ 2147483646 w 241"/>
                    <a:gd name="T9" fmla="*/ 2147483646 h 189"/>
                    <a:gd name="T10" fmla="*/ 0 60000 65536"/>
                    <a:gd name="T11" fmla="*/ 0 60000 65536"/>
                    <a:gd name="T12" fmla="*/ 0 60000 65536"/>
                    <a:gd name="T13" fmla="*/ 0 60000 65536"/>
                    <a:gd name="T14" fmla="*/ 0 60000 65536"/>
                    <a:gd name="T15" fmla="*/ 0 w 241"/>
                    <a:gd name="T16" fmla="*/ 0 h 189"/>
                    <a:gd name="T17" fmla="*/ 241 w 241"/>
                    <a:gd name="T18" fmla="*/ 189 h 189"/>
                  </a:gdLst>
                  <a:ahLst/>
                  <a:cxnLst>
                    <a:cxn ang="T10">
                      <a:pos x="T0" y="T1"/>
                    </a:cxn>
                    <a:cxn ang="T11">
                      <a:pos x="T2" y="T3"/>
                    </a:cxn>
                    <a:cxn ang="T12">
                      <a:pos x="T4" y="T5"/>
                    </a:cxn>
                    <a:cxn ang="T13">
                      <a:pos x="T6" y="T7"/>
                    </a:cxn>
                    <a:cxn ang="T14">
                      <a:pos x="T8" y="T9"/>
                    </a:cxn>
                  </a:cxnLst>
                  <a:rect l="T15" t="T16" r="T17" b="T18"/>
                  <a:pathLst>
                    <a:path w="241" h="189">
                      <a:moveTo>
                        <a:pt x="52" y="189"/>
                      </a:moveTo>
                      <a:cubicBezTo>
                        <a:pt x="26" y="181"/>
                        <a:pt x="0" y="173"/>
                        <a:pt x="7" y="143"/>
                      </a:cubicBezTo>
                      <a:cubicBezTo>
                        <a:pt x="14" y="113"/>
                        <a:pt x="59" y="14"/>
                        <a:pt x="97" y="7"/>
                      </a:cubicBezTo>
                      <a:cubicBezTo>
                        <a:pt x="135" y="0"/>
                        <a:pt x="225" y="68"/>
                        <a:pt x="233" y="98"/>
                      </a:cubicBezTo>
                      <a:cubicBezTo>
                        <a:pt x="241" y="128"/>
                        <a:pt x="192" y="158"/>
                        <a:pt x="143" y="189"/>
                      </a:cubicBezTo>
                    </a:path>
                  </a:pathLst>
                </a:custGeom>
                <a:noFill/>
                <a:ln w="254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1" name="任意多边形 10"/>
              <p:cNvSpPr/>
              <p:nvPr/>
            </p:nvSpPr>
            <p:spPr bwMode="auto">
              <a:xfrm rot="21323228" flipH="1" flipV="1">
                <a:off x="5057774" y="3330581"/>
                <a:ext cx="3429022" cy="500065"/>
              </a:xfrm>
              <a:custGeom>
                <a:avLst/>
                <a:gdLst>
                  <a:gd name="connsiteX0" fmla="*/ 0 w 1669143"/>
                  <a:gd name="connsiteY0" fmla="*/ 0 h 349055"/>
                  <a:gd name="connsiteX1" fmla="*/ 870857 w 1669143"/>
                  <a:gd name="connsiteY1" fmla="*/ 348343 h 349055"/>
                  <a:gd name="connsiteX2" fmla="*/ 1669143 w 1669143"/>
                  <a:gd name="connsiteY2" fmla="*/ 72571 h 349055"/>
                </a:gdLst>
                <a:ahLst/>
                <a:cxnLst>
                  <a:cxn ang="0">
                    <a:pos x="connsiteX0" y="connsiteY0"/>
                  </a:cxn>
                  <a:cxn ang="0">
                    <a:pos x="connsiteX1" y="connsiteY1"/>
                  </a:cxn>
                  <a:cxn ang="0">
                    <a:pos x="connsiteX2" y="connsiteY2"/>
                  </a:cxn>
                </a:cxnLst>
                <a:rect l="l" t="t" r="r" b="b"/>
                <a:pathLst>
                  <a:path w="1669143" h="349055">
                    <a:moveTo>
                      <a:pt x="0" y="0"/>
                    </a:moveTo>
                    <a:cubicBezTo>
                      <a:pt x="296333" y="168124"/>
                      <a:pt x="592667" y="336248"/>
                      <a:pt x="870857" y="348343"/>
                    </a:cubicBezTo>
                    <a:cubicBezTo>
                      <a:pt x="1149047" y="360438"/>
                      <a:pt x="1409095" y="216504"/>
                      <a:pt x="1669143" y="72571"/>
                    </a:cubicBezTo>
                  </a:path>
                </a:pathLst>
              </a:cu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sp>
            <p:nvSpPr>
              <p:cNvPr id="12" name="Rectangle 22"/>
              <p:cNvSpPr>
                <a:spLocks noChangeArrowheads="1"/>
              </p:cNvSpPr>
              <p:nvPr/>
            </p:nvSpPr>
            <p:spPr bwMode="auto">
              <a:xfrm>
                <a:off x="6357950" y="2928940"/>
                <a:ext cx="766668" cy="396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i="1">
                    <a:latin typeface="Times New Roman" panose="02020603050405020304" pitchFamily="18" charset="0"/>
                    <a:ea typeface="楷体_GB2312"/>
                    <a:cs typeface="楷体_GB2312"/>
                  </a:rPr>
                  <a:t>b</a:t>
                </a:r>
              </a:p>
            </p:txBody>
          </p:sp>
          <p:sp>
            <p:nvSpPr>
              <p:cNvPr id="13" name="任意多边形 12"/>
              <p:cNvSpPr/>
              <p:nvPr/>
            </p:nvSpPr>
            <p:spPr bwMode="auto">
              <a:xfrm rot="278702" flipH="1">
                <a:off x="6230944" y="4130686"/>
                <a:ext cx="2278076" cy="488953"/>
              </a:xfrm>
              <a:custGeom>
                <a:avLst/>
                <a:gdLst>
                  <a:gd name="connsiteX0" fmla="*/ 0 w 1669143"/>
                  <a:gd name="connsiteY0" fmla="*/ 0 h 349055"/>
                  <a:gd name="connsiteX1" fmla="*/ 870857 w 1669143"/>
                  <a:gd name="connsiteY1" fmla="*/ 348343 h 349055"/>
                  <a:gd name="connsiteX2" fmla="*/ 1669143 w 1669143"/>
                  <a:gd name="connsiteY2" fmla="*/ 72571 h 349055"/>
                </a:gdLst>
                <a:ahLst/>
                <a:cxnLst>
                  <a:cxn ang="0">
                    <a:pos x="connsiteX0" y="connsiteY0"/>
                  </a:cxn>
                  <a:cxn ang="0">
                    <a:pos x="connsiteX1" y="connsiteY1"/>
                  </a:cxn>
                  <a:cxn ang="0">
                    <a:pos x="connsiteX2" y="connsiteY2"/>
                  </a:cxn>
                </a:cxnLst>
                <a:rect l="l" t="t" r="r" b="b"/>
                <a:pathLst>
                  <a:path w="1669143" h="349055">
                    <a:moveTo>
                      <a:pt x="0" y="0"/>
                    </a:moveTo>
                    <a:cubicBezTo>
                      <a:pt x="296333" y="168124"/>
                      <a:pt x="592667" y="336248"/>
                      <a:pt x="870857" y="348343"/>
                    </a:cubicBezTo>
                    <a:cubicBezTo>
                      <a:pt x="1149047" y="360438"/>
                      <a:pt x="1409095" y="216504"/>
                      <a:pt x="1669143" y="72571"/>
                    </a:cubicBezTo>
                  </a:path>
                </a:pathLst>
              </a:cu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sp>
            <p:nvSpPr>
              <p:cNvPr id="14" name="任意多边形 13"/>
              <p:cNvSpPr/>
              <p:nvPr/>
            </p:nvSpPr>
            <p:spPr bwMode="auto">
              <a:xfrm rot="278702" flipH="1">
                <a:off x="6345245" y="4011622"/>
                <a:ext cx="823917" cy="184151"/>
              </a:xfrm>
              <a:custGeom>
                <a:avLst/>
                <a:gdLst>
                  <a:gd name="connsiteX0" fmla="*/ 0 w 1669143"/>
                  <a:gd name="connsiteY0" fmla="*/ 0 h 349055"/>
                  <a:gd name="connsiteX1" fmla="*/ 870857 w 1669143"/>
                  <a:gd name="connsiteY1" fmla="*/ 348343 h 349055"/>
                  <a:gd name="connsiteX2" fmla="*/ 1669143 w 1669143"/>
                  <a:gd name="connsiteY2" fmla="*/ 72571 h 349055"/>
                </a:gdLst>
                <a:ahLst/>
                <a:cxnLst>
                  <a:cxn ang="0">
                    <a:pos x="connsiteX0" y="connsiteY0"/>
                  </a:cxn>
                  <a:cxn ang="0">
                    <a:pos x="connsiteX1" y="connsiteY1"/>
                  </a:cxn>
                  <a:cxn ang="0">
                    <a:pos x="connsiteX2" y="connsiteY2"/>
                  </a:cxn>
                </a:cxnLst>
                <a:rect l="l" t="t" r="r" b="b"/>
                <a:pathLst>
                  <a:path w="1669143" h="349055">
                    <a:moveTo>
                      <a:pt x="0" y="0"/>
                    </a:moveTo>
                    <a:cubicBezTo>
                      <a:pt x="296333" y="168124"/>
                      <a:pt x="592667" y="336248"/>
                      <a:pt x="870857" y="348343"/>
                    </a:cubicBezTo>
                    <a:cubicBezTo>
                      <a:pt x="1149047" y="360438"/>
                      <a:pt x="1409095" y="216504"/>
                      <a:pt x="1669143" y="72571"/>
                    </a:cubicBezTo>
                  </a:path>
                </a:pathLst>
              </a:cu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sp>
            <p:nvSpPr>
              <p:cNvPr id="15" name="Rectangle 22"/>
              <p:cNvSpPr>
                <a:spLocks noChangeArrowheads="1"/>
              </p:cNvSpPr>
              <p:nvPr/>
            </p:nvSpPr>
            <p:spPr bwMode="auto">
              <a:xfrm>
                <a:off x="5591282" y="4461600"/>
                <a:ext cx="766668" cy="396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i="1">
                    <a:latin typeface="Times New Roman" panose="02020603050405020304" pitchFamily="18" charset="0"/>
                    <a:ea typeface="楷体_GB2312"/>
                    <a:cs typeface="楷体_GB2312"/>
                  </a:rPr>
                  <a:t>a</a:t>
                </a:r>
              </a:p>
            </p:txBody>
          </p:sp>
        </p:grpSp>
        <p:sp>
          <p:nvSpPr>
            <p:cNvPr id="8" name="Rectangle 22"/>
            <p:cNvSpPr>
              <a:spLocks noChangeArrowheads="1"/>
            </p:cNvSpPr>
            <p:nvPr/>
          </p:nvSpPr>
          <p:spPr bwMode="auto">
            <a:xfrm>
              <a:off x="6591414" y="4104410"/>
              <a:ext cx="766668" cy="396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i="1">
                  <a:latin typeface="Times New Roman" panose="02020603050405020304" pitchFamily="18" charset="0"/>
                  <a:ea typeface="楷体_GB2312"/>
                  <a:cs typeface="楷体_GB2312"/>
                </a:rPr>
                <a:t>a</a:t>
              </a:r>
            </a:p>
          </p:txBody>
        </p:sp>
        <p:sp>
          <p:nvSpPr>
            <p:cNvPr id="9" name="Rectangle 22"/>
            <p:cNvSpPr>
              <a:spLocks noChangeArrowheads="1"/>
            </p:cNvSpPr>
            <p:nvPr/>
          </p:nvSpPr>
          <p:spPr bwMode="auto">
            <a:xfrm>
              <a:off x="7072330" y="4533038"/>
              <a:ext cx="766668" cy="396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i="1">
                  <a:latin typeface="Times New Roman" panose="02020603050405020304" pitchFamily="18" charset="0"/>
                  <a:ea typeface="楷体_GB2312"/>
                  <a:cs typeface="楷体_GB2312"/>
                </a:rPr>
                <a:t>a</a:t>
              </a:r>
            </a:p>
          </p:txBody>
        </p:sp>
      </p:grpSp>
      <p:sp>
        <p:nvSpPr>
          <p:cNvPr id="33" name="Rectangle 10"/>
          <p:cNvSpPr txBox="1">
            <a:spLocks noChangeArrowheads="1"/>
          </p:cNvSpPr>
          <p:nvPr/>
        </p:nvSpPr>
        <p:spPr>
          <a:xfrm>
            <a:off x="659522" y="4478585"/>
            <a:ext cx="4586710" cy="1757515"/>
          </a:xfrm>
          <a:prstGeom prst="rect">
            <a:avLst/>
          </a:prstGeom>
          <a:noFill/>
          <a:ln/>
        </p:spPr>
        <p:txBody>
          <a:bodyPr vert="horz" lIns="91440" tIns="45720" rIns="91440" bIns="45720" rtlCol="0">
            <a:norm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lvl="1" fontAlgn="auto">
              <a:spcBef>
                <a:spcPct val="50000"/>
              </a:spcBef>
              <a:spcAft>
                <a:spcPts val="0"/>
              </a:spcAft>
              <a:buFontTx/>
              <a:buNone/>
            </a:pPr>
            <a:r>
              <a:rPr lang="en-US" altLang="zh-CN" sz="1800" b="1" i="1" dirty="0">
                <a:latin typeface="Times New Roman" panose="02020603050405020304" pitchFamily="18" charset="0"/>
                <a:ea typeface="楷体_GB2312"/>
                <a:cs typeface="Times New Roman" panose="02020603050405020304" pitchFamily="18" charset="0"/>
              </a:rPr>
              <a:t>δ</a:t>
            </a:r>
            <a:r>
              <a:rPr lang="zh-CN" altLang="en-US" sz="1800" dirty="0" smtClean="0">
                <a:latin typeface="Times New Roman" panose="02020603050405020304" pitchFamily="18" charset="0"/>
                <a:cs typeface="Times New Roman" panose="02020603050405020304" pitchFamily="18" charset="0"/>
              </a:rPr>
              <a:t>（</a:t>
            </a:r>
            <a:r>
              <a:rPr lang="en-US" altLang="zh-CN" sz="1800" dirty="0" smtClean="0">
                <a:latin typeface="Times New Roman" panose="02020603050405020304" pitchFamily="18" charset="0"/>
                <a:cs typeface="Times New Roman" panose="02020603050405020304" pitchFamily="18" charset="0"/>
              </a:rPr>
              <a:t>0</a:t>
            </a:r>
            <a:r>
              <a:rPr lang="zh-CN" altLang="en-US" sz="1800" dirty="0" smtClean="0">
                <a:latin typeface="Times New Roman" panose="02020603050405020304" pitchFamily="18" charset="0"/>
                <a:cs typeface="Times New Roman" panose="02020603050405020304" pitchFamily="18" charset="0"/>
              </a:rPr>
              <a:t>，</a:t>
            </a:r>
            <a:r>
              <a:rPr lang="en-US" altLang="zh-CN" sz="1800" dirty="0" smtClean="0">
                <a:latin typeface="Times New Roman" panose="02020603050405020304" pitchFamily="18" charset="0"/>
                <a:cs typeface="Times New Roman" panose="02020603050405020304" pitchFamily="18" charset="0"/>
              </a:rPr>
              <a:t>a</a:t>
            </a:r>
            <a:r>
              <a:rPr lang="zh-CN" altLang="en-US" sz="1800" dirty="0" smtClean="0">
                <a:latin typeface="Times New Roman" panose="02020603050405020304" pitchFamily="18" charset="0"/>
                <a:cs typeface="Times New Roman" panose="02020603050405020304" pitchFamily="18" charset="0"/>
              </a:rPr>
              <a:t>）</a:t>
            </a:r>
            <a:r>
              <a:rPr lang="en-US" altLang="zh-CN" sz="1800" dirty="0" smtClean="0">
                <a:latin typeface="Times New Roman" panose="02020603050405020304" pitchFamily="18" charset="0"/>
                <a:cs typeface="Times New Roman" panose="02020603050405020304" pitchFamily="18" charset="0"/>
              </a:rPr>
              <a:t>= 1		 </a:t>
            </a:r>
            <a:r>
              <a:rPr lang="en-US" altLang="zh-CN" sz="1800" b="1" i="1" dirty="0">
                <a:latin typeface="Times New Roman" panose="02020603050405020304" pitchFamily="18" charset="0"/>
                <a:ea typeface="楷体_GB2312"/>
                <a:cs typeface="Times New Roman" panose="02020603050405020304" pitchFamily="18" charset="0"/>
              </a:rPr>
              <a:t>δ </a:t>
            </a:r>
            <a:r>
              <a:rPr lang="zh-CN" altLang="en-US" sz="1800" dirty="0" smtClean="0">
                <a:latin typeface="Times New Roman" panose="02020603050405020304" pitchFamily="18" charset="0"/>
                <a:cs typeface="Times New Roman" panose="02020603050405020304" pitchFamily="18" charset="0"/>
              </a:rPr>
              <a:t>（</a:t>
            </a:r>
            <a:r>
              <a:rPr lang="en-US" altLang="zh-CN" sz="1800" dirty="0" smtClean="0">
                <a:latin typeface="Times New Roman" panose="02020603050405020304" pitchFamily="18" charset="0"/>
                <a:cs typeface="Times New Roman" panose="02020603050405020304" pitchFamily="18" charset="0"/>
              </a:rPr>
              <a:t>0</a:t>
            </a:r>
            <a:r>
              <a:rPr lang="zh-CN" altLang="en-US" sz="1800" dirty="0" smtClean="0">
                <a:latin typeface="Times New Roman" panose="02020603050405020304" pitchFamily="18" charset="0"/>
                <a:cs typeface="Times New Roman" panose="02020603050405020304" pitchFamily="18" charset="0"/>
              </a:rPr>
              <a:t>，</a:t>
            </a:r>
            <a:r>
              <a:rPr lang="en-US" altLang="zh-CN" sz="1800" dirty="0" smtClean="0">
                <a:latin typeface="Times New Roman" panose="02020603050405020304" pitchFamily="18" charset="0"/>
                <a:cs typeface="Times New Roman" panose="02020603050405020304" pitchFamily="18" charset="0"/>
              </a:rPr>
              <a:t>b</a:t>
            </a:r>
            <a:r>
              <a:rPr lang="zh-CN" altLang="en-US" sz="1800" dirty="0" smtClean="0">
                <a:latin typeface="Times New Roman" panose="02020603050405020304" pitchFamily="18" charset="0"/>
                <a:cs typeface="Times New Roman" panose="02020603050405020304" pitchFamily="18" charset="0"/>
              </a:rPr>
              <a:t>）</a:t>
            </a:r>
            <a:r>
              <a:rPr lang="en-US" altLang="zh-CN" sz="1800" dirty="0" smtClean="0">
                <a:latin typeface="Times New Roman" panose="02020603050405020304" pitchFamily="18" charset="0"/>
                <a:cs typeface="Times New Roman" panose="02020603050405020304" pitchFamily="18" charset="0"/>
              </a:rPr>
              <a:t>= 0</a:t>
            </a:r>
          </a:p>
          <a:p>
            <a:pPr lvl="1" fontAlgn="auto">
              <a:spcBef>
                <a:spcPct val="50000"/>
              </a:spcBef>
              <a:spcAft>
                <a:spcPts val="0"/>
              </a:spcAft>
              <a:buFontTx/>
              <a:buNone/>
            </a:pPr>
            <a:r>
              <a:rPr lang="en-US" altLang="zh-CN" sz="1800" b="1" i="1" dirty="0">
                <a:latin typeface="Times New Roman" panose="02020603050405020304" pitchFamily="18" charset="0"/>
                <a:ea typeface="楷体_GB2312"/>
                <a:cs typeface="Times New Roman" panose="02020603050405020304" pitchFamily="18" charset="0"/>
              </a:rPr>
              <a:t>δ</a:t>
            </a:r>
            <a:r>
              <a:rPr lang="zh-CN" altLang="en-US" sz="1800" dirty="0" smtClean="0">
                <a:latin typeface="Times New Roman" panose="02020603050405020304" pitchFamily="18" charset="0"/>
                <a:cs typeface="Times New Roman" panose="02020603050405020304" pitchFamily="18" charset="0"/>
              </a:rPr>
              <a:t>（</a:t>
            </a:r>
            <a:r>
              <a:rPr lang="en-US" altLang="zh-CN" sz="1800" dirty="0" smtClean="0">
                <a:latin typeface="Times New Roman" panose="02020603050405020304" pitchFamily="18" charset="0"/>
                <a:cs typeface="Times New Roman" panose="02020603050405020304" pitchFamily="18" charset="0"/>
              </a:rPr>
              <a:t>1</a:t>
            </a:r>
            <a:r>
              <a:rPr lang="zh-CN" altLang="en-US" sz="1800" dirty="0" smtClean="0">
                <a:latin typeface="Times New Roman" panose="02020603050405020304" pitchFamily="18" charset="0"/>
                <a:cs typeface="Times New Roman" panose="02020603050405020304" pitchFamily="18" charset="0"/>
              </a:rPr>
              <a:t>，</a:t>
            </a:r>
            <a:r>
              <a:rPr lang="en-US" altLang="zh-CN" sz="1800" dirty="0" smtClean="0">
                <a:latin typeface="Times New Roman" panose="02020603050405020304" pitchFamily="18" charset="0"/>
                <a:cs typeface="Times New Roman" panose="02020603050405020304" pitchFamily="18" charset="0"/>
              </a:rPr>
              <a:t>a</a:t>
            </a:r>
            <a:r>
              <a:rPr lang="zh-CN" altLang="en-US" sz="1800" dirty="0" smtClean="0">
                <a:latin typeface="Times New Roman" panose="02020603050405020304" pitchFamily="18" charset="0"/>
                <a:cs typeface="Times New Roman" panose="02020603050405020304" pitchFamily="18" charset="0"/>
              </a:rPr>
              <a:t>）</a:t>
            </a:r>
            <a:r>
              <a:rPr lang="en-US" altLang="zh-CN" sz="1800" dirty="0" smtClean="0">
                <a:latin typeface="Times New Roman" panose="02020603050405020304" pitchFamily="18" charset="0"/>
                <a:cs typeface="Times New Roman" panose="02020603050405020304" pitchFamily="18" charset="0"/>
              </a:rPr>
              <a:t>= 1	 	</a:t>
            </a:r>
            <a:r>
              <a:rPr lang="en-US" altLang="zh-CN" sz="1800" b="1" i="1" dirty="0" smtClean="0">
                <a:latin typeface="Times New Roman" panose="02020603050405020304" pitchFamily="18" charset="0"/>
                <a:ea typeface="楷体_GB2312"/>
                <a:cs typeface="Times New Roman" panose="02020603050405020304" pitchFamily="18" charset="0"/>
              </a:rPr>
              <a:t>δ </a:t>
            </a:r>
            <a:r>
              <a:rPr lang="zh-CN" altLang="en-US" sz="1800" dirty="0" smtClean="0">
                <a:latin typeface="Times New Roman" panose="02020603050405020304" pitchFamily="18" charset="0"/>
                <a:cs typeface="Times New Roman" panose="02020603050405020304" pitchFamily="18" charset="0"/>
              </a:rPr>
              <a:t>（</a:t>
            </a:r>
            <a:r>
              <a:rPr lang="en-US" altLang="zh-CN" sz="1800" dirty="0" smtClean="0">
                <a:latin typeface="Times New Roman" panose="02020603050405020304" pitchFamily="18" charset="0"/>
                <a:cs typeface="Times New Roman" panose="02020603050405020304" pitchFamily="18" charset="0"/>
              </a:rPr>
              <a:t>1</a:t>
            </a:r>
            <a:r>
              <a:rPr lang="zh-CN" altLang="en-US" sz="1800" dirty="0" smtClean="0">
                <a:latin typeface="Times New Roman" panose="02020603050405020304" pitchFamily="18" charset="0"/>
                <a:cs typeface="Times New Roman" panose="02020603050405020304" pitchFamily="18" charset="0"/>
              </a:rPr>
              <a:t>，</a:t>
            </a:r>
            <a:r>
              <a:rPr lang="en-US" altLang="zh-CN" sz="1800" dirty="0" smtClean="0">
                <a:latin typeface="Times New Roman" panose="02020603050405020304" pitchFamily="18" charset="0"/>
                <a:cs typeface="Times New Roman" panose="02020603050405020304" pitchFamily="18" charset="0"/>
              </a:rPr>
              <a:t>b</a:t>
            </a:r>
            <a:r>
              <a:rPr lang="zh-CN" altLang="en-US" sz="1800" dirty="0" smtClean="0">
                <a:latin typeface="Times New Roman" panose="02020603050405020304" pitchFamily="18" charset="0"/>
                <a:cs typeface="Times New Roman" panose="02020603050405020304" pitchFamily="18" charset="0"/>
              </a:rPr>
              <a:t>） </a:t>
            </a:r>
            <a:r>
              <a:rPr lang="en-US" altLang="zh-CN" sz="1800" dirty="0" smtClean="0">
                <a:latin typeface="Times New Roman" panose="02020603050405020304" pitchFamily="18" charset="0"/>
                <a:cs typeface="Times New Roman" panose="02020603050405020304" pitchFamily="18" charset="0"/>
              </a:rPr>
              <a:t>= 2</a:t>
            </a:r>
          </a:p>
          <a:p>
            <a:pPr lvl="1" fontAlgn="auto">
              <a:spcBef>
                <a:spcPct val="50000"/>
              </a:spcBef>
              <a:spcAft>
                <a:spcPts val="0"/>
              </a:spcAft>
              <a:buFontTx/>
              <a:buNone/>
            </a:pPr>
            <a:r>
              <a:rPr lang="en-US" altLang="zh-CN" sz="1800" b="1" i="1" dirty="0">
                <a:latin typeface="Times New Roman" panose="02020603050405020304" pitchFamily="18" charset="0"/>
                <a:ea typeface="楷体_GB2312"/>
                <a:cs typeface="Times New Roman" panose="02020603050405020304" pitchFamily="18" charset="0"/>
              </a:rPr>
              <a:t>δ</a:t>
            </a:r>
            <a:r>
              <a:rPr lang="zh-CN" altLang="en-US" sz="1800" dirty="0" smtClean="0">
                <a:latin typeface="Times New Roman" panose="02020603050405020304" pitchFamily="18" charset="0"/>
                <a:cs typeface="Times New Roman" panose="02020603050405020304" pitchFamily="18" charset="0"/>
              </a:rPr>
              <a:t>（</a:t>
            </a:r>
            <a:r>
              <a:rPr lang="en-US" altLang="zh-CN" sz="1800" dirty="0" smtClean="0">
                <a:latin typeface="Times New Roman" panose="02020603050405020304" pitchFamily="18" charset="0"/>
                <a:cs typeface="Times New Roman" panose="02020603050405020304" pitchFamily="18" charset="0"/>
              </a:rPr>
              <a:t>2</a:t>
            </a:r>
            <a:r>
              <a:rPr lang="zh-CN" altLang="en-US" sz="1800" dirty="0" smtClean="0">
                <a:latin typeface="Times New Roman" panose="02020603050405020304" pitchFamily="18" charset="0"/>
                <a:cs typeface="Times New Roman" panose="02020603050405020304" pitchFamily="18" charset="0"/>
              </a:rPr>
              <a:t>，</a:t>
            </a:r>
            <a:r>
              <a:rPr lang="en-US" altLang="zh-CN" sz="1800" dirty="0" smtClean="0">
                <a:latin typeface="Times New Roman" panose="02020603050405020304" pitchFamily="18" charset="0"/>
                <a:cs typeface="Times New Roman" panose="02020603050405020304" pitchFamily="18" charset="0"/>
              </a:rPr>
              <a:t>a</a:t>
            </a:r>
            <a:r>
              <a:rPr lang="zh-CN" altLang="en-US" sz="1800" dirty="0" smtClean="0">
                <a:latin typeface="Times New Roman" panose="02020603050405020304" pitchFamily="18" charset="0"/>
                <a:cs typeface="Times New Roman" panose="02020603050405020304" pitchFamily="18" charset="0"/>
              </a:rPr>
              <a:t>）</a:t>
            </a:r>
            <a:r>
              <a:rPr lang="en-US" altLang="zh-CN" sz="1800" dirty="0" smtClean="0">
                <a:latin typeface="Times New Roman" panose="02020603050405020304" pitchFamily="18" charset="0"/>
                <a:cs typeface="Times New Roman" panose="02020603050405020304" pitchFamily="18" charset="0"/>
              </a:rPr>
              <a:t>= 1	 	</a:t>
            </a:r>
            <a:r>
              <a:rPr lang="en-US" altLang="zh-CN" sz="1800" b="1" i="1" dirty="0" smtClean="0">
                <a:latin typeface="Times New Roman" panose="02020603050405020304" pitchFamily="18" charset="0"/>
                <a:ea typeface="楷体_GB2312"/>
                <a:cs typeface="Times New Roman" panose="02020603050405020304" pitchFamily="18" charset="0"/>
              </a:rPr>
              <a:t>δ </a:t>
            </a:r>
            <a:r>
              <a:rPr lang="zh-CN" altLang="en-US" sz="1800" dirty="0" smtClean="0">
                <a:latin typeface="Times New Roman" panose="02020603050405020304" pitchFamily="18" charset="0"/>
                <a:cs typeface="Times New Roman" panose="02020603050405020304" pitchFamily="18" charset="0"/>
              </a:rPr>
              <a:t>（</a:t>
            </a:r>
            <a:r>
              <a:rPr lang="en-US" altLang="zh-CN" sz="1800" dirty="0" smtClean="0">
                <a:latin typeface="Times New Roman" panose="02020603050405020304" pitchFamily="18" charset="0"/>
                <a:cs typeface="Times New Roman" panose="02020603050405020304" pitchFamily="18" charset="0"/>
              </a:rPr>
              <a:t>2</a:t>
            </a:r>
            <a:r>
              <a:rPr lang="zh-CN" altLang="en-US" sz="1800" dirty="0" smtClean="0">
                <a:latin typeface="Times New Roman" panose="02020603050405020304" pitchFamily="18" charset="0"/>
                <a:cs typeface="Times New Roman" panose="02020603050405020304" pitchFamily="18" charset="0"/>
              </a:rPr>
              <a:t>，</a:t>
            </a:r>
            <a:r>
              <a:rPr lang="en-US" altLang="zh-CN" sz="1800" dirty="0" smtClean="0">
                <a:latin typeface="Times New Roman" panose="02020603050405020304" pitchFamily="18" charset="0"/>
                <a:cs typeface="Times New Roman" panose="02020603050405020304" pitchFamily="18" charset="0"/>
              </a:rPr>
              <a:t>b</a:t>
            </a:r>
            <a:r>
              <a:rPr lang="zh-CN" altLang="en-US" sz="1800" dirty="0" smtClean="0">
                <a:latin typeface="Times New Roman" panose="02020603050405020304" pitchFamily="18" charset="0"/>
                <a:cs typeface="Times New Roman" panose="02020603050405020304" pitchFamily="18" charset="0"/>
              </a:rPr>
              <a:t>） </a:t>
            </a:r>
            <a:r>
              <a:rPr lang="en-US" altLang="zh-CN" sz="1800" dirty="0" smtClean="0">
                <a:latin typeface="Times New Roman" panose="02020603050405020304" pitchFamily="18" charset="0"/>
                <a:cs typeface="Times New Roman" panose="02020603050405020304" pitchFamily="18" charset="0"/>
              </a:rPr>
              <a:t>= 3</a:t>
            </a:r>
          </a:p>
          <a:p>
            <a:pPr lvl="1" fontAlgn="auto">
              <a:spcBef>
                <a:spcPct val="50000"/>
              </a:spcBef>
              <a:spcAft>
                <a:spcPts val="0"/>
              </a:spcAft>
              <a:buFontTx/>
              <a:buNone/>
            </a:pPr>
            <a:r>
              <a:rPr lang="en-US" altLang="zh-CN" sz="1800" b="1" i="1" dirty="0">
                <a:latin typeface="Times New Roman" panose="02020603050405020304" pitchFamily="18" charset="0"/>
                <a:ea typeface="楷体_GB2312"/>
                <a:cs typeface="Times New Roman" panose="02020603050405020304" pitchFamily="18" charset="0"/>
              </a:rPr>
              <a:t>δ</a:t>
            </a:r>
            <a:r>
              <a:rPr lang="zh-CN" altLang="en-US" sz="1800" dirty="0" smtClean="0">
                <a:latin typeface="Times New Roman" panose="02020603050405020304" pitchFamily="18" charset="0"/>
                <a:cs typeface="Times New Roman" panose="02020603050405020304" pitchFamily="18" charset="0"/>
              </a:rPr>
              <a:t>（</a:t>
            </a:r>
            <a:r>
              <a:rPr lang="en-US" altLang="zh-CN" sz="1800" dirty="0" smtClean="0">
                <a:latin typeface="Times New Roman" panose="02020603050405020304" pitchFamily="18" charset="0"/>
                <a:cs typeface="Times New Roman" panose="02020603050405020304" pitchFamily="18" charset="0"/>
              </a:rPr>
              <a:t>3</a:t>
            </a:r>
            <a:r>
              <a:rPr lang="zh-CN" altLang="en-US" sz="1800" dirty="0" smtClean="0">
                <a:latin typeface="Times New Roman" panose="02020603050405020304" pitchFamily="18" charset="0"/>
                <a:cs typeface="Times New Roman" panose="02020603050405020304" pitchFamily="18" charset="0"/>
              </a:rPr>
              <a:t>，</a:t>
            </a:r>
            <a:r>
              <a:rPr lang="en-US" altLang="zh-CN" sz="1800" dirty="0" smtClean="0">
                <a:latin typeface="Times New Roman" panose="02020603050405020304" pitchFamily="18" charset="0"/>
                <a:cs typeface="Times New Roman" panose="02020603050405020304" pitchFamily="18" charset="0"/>
              </a:rPr>
              <a:t>a</a:t>
            </a:r>
            <a:r>
              <a:rPr lang="zh-CN" altLang="en-US" sz="1800" dirty="0" smtClean="0">
                <a:latin typeface="Times New Roman" panose="02020603050405020304" pitchFamily="18" charset="0"/>
                <a:cs typeface="Times New Roman" panose="02020603050405020304" pitchFamily="18" charset="0"/>
              </a:rPr>
              <a:t>）</a:t>
            </a:r>
            <a:r>
              <a:rPr lang="en-US" altLang="zh-CN" sz="1800" dirty="0" smtClean="0">
                <a:latin typeface="Times New Roman" panose="02020603050405020304" pitchFamily="18" charset="0"/>
                <a:cs typeface="Times New Roman" panose="02020603050405020304" pitchFamily="18" charset="0"/>
              </a:rPr>
              <a:t>= 1		 </a:t>
            </a:r>
            <a:r>
              <a:rPr lang="en-US" altLang="zh-CN" sz="1800" b="1" i="1" dirty="0">
                <a:latin typeface="Times New Roman" panose="02020603050405020304" pitchFamily="18" charset="0"/>
                <a:ea typeface="楷体_GB2312"/>
                <a:cs typeface="Times New Roman" panose="02020603050405020304" pitchFamily="18" charset="0"/>
              </a:rPr>
              <a:t>δ </a:t>
            </a:r>
            <a:r>
              <a:rPr lang="zh-CN" altLang="en-US" sz="1800" dirty="0" smtClean="0">
                <a:latin typeface="Times New Roman" panose="02020603050405020304" pitchFamily="18" charset="0"/>
                <a:cs typeface="Times New Roman" panose="02020603050405020304" pitchFamily="18" charset="0"/>
              </a:rPr>
              <a:t>（</a:t>
            </a:r>
            <a:r>
              <a:rPr lang="en-US" altLang="zh-CN" sz="1800" dirty="0" smtClean="0">
                <a:latin typeface="Times New Roman" panose="02020603050405020304" pitchFamily="18" charset="0"/>
                <a:cs typeface="Times New Roman" panose="02020603050405020304" pitchFamily="18" charset="0"/>
              </a:rPr>
              <a:t>3</a:t>
            </a:r>
            <a:r>
              <a:rPr lang="zh-CN" altLang="en-US" sz="1800" dirty="0" smtClean="0">
                <a:latin typeface="Times New Roman" panose="02020603050405020304" pitchFamily="18" charset="0"/>
                <a:cs typeface="Times New Roman" panose="02020603050405020304" pitchFamily="18" charset="0"/>
              </a:rPr>
              <a:t>，</a:t>
            </a:r>
            <a:r>
              <a:rPr lang="en-US" altLang="zh-CN" sz="1800" dirty="0" smtClean="0">
                <a:latin typeface="Times New Roman" panose="02020603050405020304" pitchFamily="18" charset="0"/>
                <a:cs typeface="Times New Roman" panose="02020603050405020304" pitchFamily="18" charset="0"/>
              </a:rPr>
              <a:t>b</a:t>
            </a:r>
            <a:r>
              <a:rPr lang="zh-CN" altLang="en-US" sz="1800" dirty="0" smtClean="0">
                <a:latin typeface="Times New Roman" panose="02020603050405020304" pitchFamily="18" charset="0"/>
                <a:cs typeface="Times New Roman" panose="02020603050405020304" pitchFamily="18" charset="0"/>
              </a:rPr>
              <a:t>）</a:t>
            </a:r>
            <a:r>
              <a:rPr lang="en-US" altLang="zh-CN" sz="1800" dirty="0" smtClean="0">
                <a:latin typeface="Times New Roman" panose="02020603050405020304" pitchFamily="18" charset="0"/>
                <a:cs typeface="Times New Roman" panose="02020603050405020304" pitchFamily="18" charset="0"/>
              </a:rPr>
              <a:t>= 0</a:t>
            </a:r>
            <a:endParaRPr lang="en-US" altLang="zh-CN" sz="1800" dirty="0">
              <a:latin typeface="Times New Roman" panose="02020603050405020304" pitchFamily="18" charset="0"/>
              <a:cs typeface="Times New Roman" panose="02020603050405020304" pitchFamily="18" charset="0"/>
            </a:endParaRPr>
          </a:p>
        </p:txBody>
      </p:sp>
      <p:sp>
        <p:nvSpPr>
          <p:cNvPr id="34" name="Rectangle 10"/>
          <p:cNvSpPr txBox="1">
            <a:spLocks noChangeArrowheads="1"/>
          </p:cNvSpPr>
          <p:nvPr/>
        </p:nvSpPr>
        <p:spPr>
          <a:xfrm>
            <a:off x="659522" y="3562474"/>
            <a:ext cx="3055707" cy="847477"/>
          </a:xfrm>
          <a:prstGeom prst="rect">
            <a:avLst/>
          </a:prstGeom>
          <a:noFill/>
          <a:ln/>
        </p:spPr>
        <p:txBody>
          <a:bodyPr vert="horz" lIns="91440" tIns="45720" rIns="91440" bIns="45720" rtlCol="0">
            <a:norm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lvl="1" fontAlgn="auto">
              <a:spcBef>
                <a:spcPct val="50000"/>
              </a:spcBef>
              <a:spcAft>
                <a:spcPts val="0"/>
              </a:spcAft>
              <a:buFontTx/>
              <a:buNone/>
            </a:pPr>
            <a:r>
              <a:rPr lang="en-US" altLang="zh-CN" sz="1800" b="1" i="1" dirty="0" smtClean="0">
                <a:latin typeface="Times New Roman" panose="02020603050405020304" pitchFamily="18" charset="0"/>
                <a:ea typeface="楷体_GB2312"/>
                <a:cs typeface="楷体_GB2312"/>
              </a:rPr>
              <a:t>S </a:t>
            </a:r>
            <a:r>
              <a:rPr lang="en-US" altLang="zh-CN" sz="1800" dirty="0" smtClean="0">
                <a:latin typeface="Times New Roman" panose="02020603050405020304" pitchFamily="18" charset="0"/>
                <a:cs typeface="Times New Roman" panose="02020603050405020304" pitchFamily="18" charset="0"/>
              </a:rPr>
              <a:t>= {0,1,2,3}	</a:t>
            </a:r>
            <a:r>
              <a:rPr lang="en-US" altLang="zh-CN" sz="1800" b="1" i="1" dirty="0" smtClean="0">
                <a:latin typeface="Times New Roman" panose="02020603050405020304" pitchFamily="18" charset="0"/>
                <a:ea typeface="楷体_GB2312"/>
                <a:cs typeface="楷体_GB2312"/>
              </a:rPr>
              <a:t>Σ </a:t>
            </a:r>
            <a:r>
              <a:rPr lang="en-US" altLang="zh-CN" sz="1800" dirty="0">
                <a:latin typeface="Times New Roman" panose="02020603050405020304" pitchFamily="18" charset="0"/>
                <a:cs typeface="Times New Roman" panose="02020603050405020304" pitchFamily="18" charset="0"/>
              </a:rPr>
              <a:t>= </a:t>
            </a:r>
            <a:r>
              <a:rPr lang="en-US" altLang="zh-CN" sz="1800" dirty="0" smtClean="0">
                <a:latin typeface="Times New Roman" panose="02020603050405020304" pitchFamily="18" charset="0"/>
                <a:cs typeface="Times New Roman" panose="02020603050405020304" pitchFamily="18" charset="0"/>
              </a:rPr>
              <a:t>{</a:t>
            </a:r>
            <a:r>
              <a:rPr lang="en-US" altLang="zh-CN" sz="1800" dirty="0" err="1" smtClean="0">
                <a:latin typeface="Times New Roman" panose="02020603050405020304" pitchFamily="18" charset="0"/>
                <a:cs typeface="Times New Roman" panose="02020603050405020304" pitchFamily="18" charset="0"/>
              </a:rPr>
              <a:t>a,b</a:t>
            </a:r>
            <a:r>
              <a:rPr lang="en-US" altLang="zh-CN" sz="1800" dirty="0" smtClean="0">
                <a:latin typeface="Times New Roman" panose="02020603050405020304" pitchFamily="18" charset="0"/>
                <a:cs typeface="Times New Roman" panose="02020603050405020304" pitchFamily="18" charset="0"/>
              </a:rPr>
              <a:t>} </a:t>
            </a:r>
          </a:p>
          <a:p>
            <a:pPr lvl="1" fontAlgn="auto">
              <a:spcBef>
                <a:spcPct val="50000"/>
              </a:spcBef>
              <a:spcAft>
                <a:spcPts val="0"/>
              </a:spcAft>
              <a:buFontTx/>
              <a:buNone/>
            </a:pPr>
            <a:r>
              <a:rPr lang="en-US" altLang="zh-CN" sz="1800" b="1" i="1" dirty="0" smtClean="0">
                <a:latin typeface="Times New Roman" panose="02020603050405020304" pitchFamily="18" charset="0"/>
                <a:ea typeface="楷体_GB2312"/>
                <a:cs typeface="楷体_GB2312"/>
              </a:rPr>
              <a:t>S</a:t>
            </a:r>
            <a:r>
              <a:rPr lang="en-US" altLang="zh-CN" sz="1800" b="1" i="1" baseline="-30000" dirty="0" smtClean="0">
                <a:latin typeface="Times New Roman" panose="02020603050405020304" pitchFamily="18" charset="0"/>
                <a:ea typeface="楷体_GB2312"/>
                <a:cs typeface="楷体_GB2312"/>
              </a:rPr>
              <a:t>0  </a:t>
            </a:r>
            <a:r>
              <a:rPr lang="en-US" altLang="zh-CN" sz="1800" dirty="0" smtClean="0">
                <a:latin typeface="Times New Roman" panose="02020603050405020304" pitchFamily="18" charset="0"/>
                <a:cs typeface="Times New Roman" panose="02020603050405020304" pitchFamily="18" charset="0"/>
              </a:rPr>
              <a:t>= 0              </a:t>
            </a:r>
            <a:r>
              <a:rPr lang="en-US" altLang="zh-CN" sz="1800" b="1" i="1" dirty="0" smtClean="0">
                <a:latin typeface="Times New Roman" panose="02020603050405020304" pitchFamily="18" charset="0"/>
                <a:ea typeface="楷体_GB2312"/>
                <a:cs typeface="楷体_GB2312"/>
              </a:rPr>
              <a:t> F </a:t>
            </a:r>
            <a:r>
              <a:rPr lang="en-US" altLang="zh-CN" sz="1800" dirty="0">
                <a:latin typeface="Times New Roman" panose="02020603050405020304" pitchFamily="18" charset="0"/>
                <a:cs typeface="Times New Roman" panose="02020603050405020304" pitchFamily="18" charset="0"/>
              </a:rPr>
              <a:t>= </a:t>
            </a:r>
            <a:r>
              <a:rPr lang="en-US" altLang="zh-CN" sz="1800" dirty="0" smtClean="0">
                <a:latin typeface="Times New Roman" panose="02020603050405020304" pitchFamily="18" charset="0"/>
                <a:cs typeface="Times New Roman" panose="02020603050405020304" pitchFamily="18" charset="0"/>
              </a:rPr>
              <a:t>{3</a:t>
            </a:r>
            <a:r>
              <a:rPr lang="en-US" altLang="zh-CN" sz="1800" dirty="0">
                <a:latin typeface="Times New Roman" panose="02020603050405020304" pitchFamily="18" charset="0"/>
                <a:cs typeface="Times New Roman" panose="02020603050405020304" pitchFamily="18" charset="0"/>
              </a:rPr>
              <a:t>} </a:t>
            </a:r>
            <a:r>
              <a:rPr lang="en-US" altLang="zh-CN" sz="1800" dirty="0" smtClean="0">
                <a:latin typeface="Times New Roman" panose="02020603050405020304" pitchFamily="18" charset="0"/>
                <a:cs typeface="Times New Roman" panose="02020603050405020304" pitchFamily="18" charset="0"/>
              </a:rPr>
              <a:t>	</a:t>
            </a:r>
            <a:endParaRPr lang="en-US" altLang="zh-CN" sz="1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zh-CN" altLang="en-US" dirty="0" smtClean="0"/>
              <a:t>确定有穷自动机</a:t>
            </a:r>
            <a:r>
              <a:rPr lang="zh-CN" altLang="en-US" dirty="0"/>
              <a:t>（</a:t>
            </a:r>
            <a:r>
              <a:rPr lang="en-US" altLang="zh-CN" dirty="0"/>
              <a:t>DFA</a:t>
            </a:r>
            <a:r>
              <a:rPr lang="zh-CN" altLang="en-US" dirty="0"/>
              <a:t>）</a:t>
            </a:r>
          </a:p>
        </p:txBody>
      </p:sp>
      <p:sp>
        <p:nvSpPr>
          <p:cNvPr id="220163" name="Rectangle 3"/>
          <p:cNvSpPr>
            <a:spLocks noGrp="1" noChangeArrowheads="1"/>
          </p:cNvSpPr>
          <p:nvPr>
            <p:ph idx="1"/>
          </p:nvPr>
        </p:nvSpPr>
        <p:spPr>
          <a:xfrm>
            <a:off x="549274" y="1600201"/>
            <a:ext cx="8339231" cy="2011271"/>
          </a:xfrm>
        </p:spPr>
        <p:txBody>
          <a:bodyPr>
            <a:normAutofit lnSpcReduction="10000"/>
          </a:bodyPr>
          <a:lstStyle/>
          <a:p>
            <a:r>
              <a:rPr lang="zh-CN" altLang="en-US" dirty="0">
                <a:latin typeface="宋体" pitchFamily="2" charset="-122"/>
              </a:rPr>
              <a:t>状态转换</a:t>
            </a:r>
            <a:r>
              <a:rPr lang="zh-CN" altLang="en-US" dirty="0" smtClean="0">
                <a:latin typeface="宋体" pitchFamily="2" charset="-122"/>
              </a:rPr>
              <a:t>矩阵（转换表）</a:t>
            </a:r>
            <a:endParaRPr lang="zh-CN" altLang="en-US" dirty="0">
              <a:latin typeface="宋体" pitchFamily="2" charset="-122"/>
            </a:endParaRPr>
          </a:p>
          <a:p>
            <a:pPr lvl="1"/>
            <a:r>
              <a:rPr lang="zh-CN" altLang="en-US" dirty="0"/>
              <a:t>行：表示状态</a:t>
            </a:r>
          </a:p>
          <a:p>
            <a:pPr lvl="1"/>
            <a:r>
              <a:rPr lang="zh-CN" altLang="en-US" dirty="0"/>
              <a:t>列：表示输入字符</a:t>
            </a:r>
          </a:p>
          <a:p>
            <a:pPr lvl="1"/>
            <a:r>
              <a:rPr lang="zh-CN" altLang="en-US" dirty="0"/>
              <a:t>矩阵元素：表示相应状态行和输入字符列下的新状态，即</a:t>
            </a:r>
            <a:r>
              <a:rPr lang="en-US" altLang="zh-CN" dirty="0"/>
              <a:t>k</a:t>
            </a:r>
            <a:r>
              <a:rPr lang="zh-CN" altLang="en-US" dirty="0"/>
              <a:t>行</a:t>
            </a:r>
            <a:r>
              <a:rPr lang="en-US" altLang="zh-CN" dirty="0"/>
              <a:t>a</a:t>
            </a:r>
            <a:r>
              <a:rPr lang="zh-CN" altLang="en-US" dirty="0" smtClean="0"/>
              <a:t>列为</a:t>
            </a:r>
            <a:r>
              <a:rPr lang="en-US" altLang="zh-CN" sz="2400" b="1" i="1" dirty="0">
                <a:latin typeface="Times New Roman" panose="02020603050405020304" pitchFamily="18" charset="0"/>
                <a:ea typeface="楷体_GB2312"/>
                <a:cs typeface="Times New Roman" panose="02020603050405020304" pitchFamily="18" charset="0"/>
              </a:rPr>
              <a:t>δ</a:t>
            </a:r>
            <a:r>
              <a:rPr lang="en-US" altLang="zh-CN" dirty="0" smtClean="0"/>
              <a:t>(</a:t>
            </a:r>
            <a:r>
              <a:rPr lang="en-US" altLang="zh-CN" dirty="0" err="1" smtClean="0"/>
              <a:t>k,a</a:t>
            </a:r>
            <a:r>
              <a:rPr lang="en-US" altLang="zh-CN" dirty="0"/>
              <a:t>)</a:t>
            </a:r>
            <a:r>
              <a:rPr lang="zh-CN" altLang="en-US" dirty="0"/>
              <a:t>的值</a:t>
            </a:r>
          </a:p>
        </p:txBody>
      </p:sp>
      <p:sp>
        <p:nvSpPr>
          <p:cNvPr id="5" name="灯片编号占位符 5"/>
          <p:cNvSpPr>
            <a:spLocks noGrp="1"/>
          </p:cNvSpPr>
          <p:nvPr>
            <p:ph type="sldNum" sz="quarter" idx="12"/>
          </p:nvPr>
        </p:nvSpPr>
        <p:spPr/>
        <p:txBody>
          <a:bodyPr/>
          <a:lstStyle/>
          <a:p>
            <a:fld id="{71F162FF-C67B-4052-AA64-2C0E85504BE9}" type="slidenum">
              <a:rPr lang="en-US" altLang="zh-CN"/>
              <a:pPr/>
              <a:t>41</a:t>
            </a:fld>
            <a:endParaRPr lang="en-US" altLang="zh-CN"/>
          </a:p>
        </p:txBody>
      </p:sp>
      <p:grpSp>
        <p:nvGrpSpPr>
          <p:cNvPr id="12" name="组合 38"/>
          <p:cNvGrpSpPr>
            <a:grpSpLocks/>
          </p:cNvGrpSpPr>
          <p:nvPr/>
        </p:nvGrpSpPr>
        <p:grpSpPr bwMode="auto">
          <a:xfrm>
            <a:off x="152400" y="3767141"/>
            <a:ext cx="5500687" cy="2000250"/>
            <a:chOff x="3500427" y="2928940"/>
            <a:chExt cx="5500722" cy="2000264"/>
          </a:xfrm>
        </p:grpSpPr>
        <p:grpSp>
          <p:nvGrpSpPr>
            <p:cNvPr id="13" name="组合 35"/>
            <p:cNvGrpSpPr>
              <a:grpSpLocks/>
            </p:cNvGrpSpPr>
            <p:nvPr/>
          </p:nvGrpSpPr>
          <p:grpSpPr bwMode="auto">
            <a:xfrm>
              <a:off x="3500427" y="2928940"/>
              <a:ext cx="5500722" cy="1928826"/>
              <a:chOff x="3500427" y="2928940"/>
              <a:chExt cx="5500722" cy="1928826"/>
            </a:xfrm>
          </p:grpSpPr>
          <p:grpSp>
            <p:nvGrpSpPr>
              <p:cNvPr id="16" name="组合 10"/>
              <p:cNvGrpSpPr>
                <a:grpSpLocks/>
              </p:cNvGrpSpPr>
              <p:nvPr/>
            </p:nvGrpSpPr>
            <p:grpSpPr bwMode="auto">
              <a:xfrm>
                <a:off x="3500427" y="3175719"/>
                <a:ext cx="5500722" cy="1348737"/>
                <a:chOff x="928659" y="3675785"/>
                <a:chExt cx="5500722" cy="1348737"/>
              </a:xfrm>
            </p:grpSpPr>
            <p:grpSp>
              <p:nvGrpSpPr>
                <p:cNvPr id="22" name="组合 9"/>
                <p:cNvGrpSpPr>
                  <a:grpSpLocks/>
                </p:cNvGrpSpPr>
                <p:nvPr/>
              </p:nvGrpSpPr>
              <p:grpSpPr bwMode="auto">
                <a:xfrm>
                  <a:off x="928659" y="3675785"/>
                  <a:ext cx="5500722" cy="1090002"/>
                  <a:chOff x="2339752" y="4162003"/>
                  <a:chExt cx="3622043" cy="790575"/>
                </a:xfrm>
              </p:grpSpPr>
              <p:sp>
                <p:nvSpPr>
                  <p:cNvPr id="30" name="Oval 10"/>
                  <p:cNvSpPr>
                    <a:spLocks noChangeArrowheads="1"/>
                  </p:cNvSpPr>
                  <p:nvPr/>
                </p:nvSpPr>
                <p:spPr bwMode="auto">
                  <a:xfrm>
                    <a:off x="3097415" y="4576104"/>
                    <a:ext cx="289198" cy="292440"/>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a:latin typeface="Times New Roman" panose="02020603050405020304" pitchFamily="18" charset="0"/>
                        <a:ea typeface="楷体_GB2312"/>
                        <a:cs typeface="楷体_GB2312"/>
                      </a:rPr>
                      <a:t>0</a:t>
                    </a:r>
                  </a:p>
                </p:txBody>
              </p:sp>
              <p:sp>
                <p:nvSpPr>
                  <p:cNvPr id="31" name="Line 13"/>
                  <p:cNvSpPr>
                    <a:spLocks noChangeShapeType="1"/>
                  </p:cNvSpPr>
                  <p:nvPr/>
                </p:nvSpPr>
                <p:spPr bwMode="auto">
                  <a:xfrm>
                    <a:off x="3419690" y="4731545"/>
                    <a:ext cx="504825"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2" name="Line 16"/>
                  <p:cNvSpPr>
                    <a:spLocks noChangeShapeType="1"/>
                  </p:cNvSpPr>
                  <p:nvPr/>
                </p:nvSpPr>
                <p:spPr bwMode="auto">
                  <a:xfrm>
                    <a:off x="4221333" y="4726809"/>
                    <a:ext cx="504825"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3" name="Line 21"/>
                  <p:cNvSpPr>
                    <a:spLocks noChangeShapeType="1"/>
                  </p:cNvSpPr>
                  <p:nvPr/>
                </p:nvSpPr>
                <p:spPr bwMode="auto">
                  <a:xfrm>
                    <a:off x="5021004" y="4723834"/>
                    <a:ext cx="504825"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4" name="Oval 23"/>
                  <p:cNvSpPr>
                    <a:spLocks noChangeArrowheads="1"/>
                  </p:cNvSpPr>
                  <p:nvPr/>
                </p:nvSpPr>
                <p:spPr bwMode="auto">
                  <a:xfrm>
                    <a:off x="5594506" y="4572591"/>
                    <a:ext cx="289198" cy="292440"/>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a:latin typeface="Times New Roman" panose="02020603050405020304" pitchFamily="18" charset="0"/>
                        <a:ea typeface="楷体_GB2312"/>
                        <a:cs typeface="楷体_GB2312"/>
                      </a:rPr>
                      <a:t>3</a:t>
                    </a:r>
                  </a:p>
                </p:txBody>
              </p:sp>
              <p:sp>
                <p:nvSpPr>
                  <p:cNvPr id="35" name="Oval 39"/>
                  <p:cNvSpPr>
                    <a:spLocks noChangeArrowheads="1"/>
                  </p:cNvSpPr>
                  <p:nvPr/>
                </p:nvSpPr>
                <p:spPr bwMode="auto">
                  <a:xfrm>
                    <a:off x="5521481" y="4501154"/>
                    <a:ext cx="440314" cy="45142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i="1">
                      <a:latin typeface="Times New Roman" panose="02020603050405020304" pitchFamily="18" charset="0"/>
                      <a:cs typeface="Times New Roman" panose="02020603050405020304" pitchFamily="18" charset="0"/>
                    </a:endParaRPr>
                  </a:p>
                </p:txBody>
              </p:sp>
              <p:sp>
                <p:nvSpPr>
                  <p:cNvPr id="36" name="Rectangle 22"/>
                  <p:cNvSpPr>
                    <a:spLocks noChangeArrowheads="1"/>
                  </p:cNvSpPr>
                  <p:nvPr/>
                </p:nvSpPr>
                <p:spPr bwMode="auto">
                  <a:xfrm>
                    <a:off x="2339752" y="4581913"/>
                    <a:ext cx="504927" cy="287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i="1">
                        <a:solidFill>
                          <a:srgbClr val="000000"/>
                        </a:solidFill>
                        <a:latin typeface="Times New Roman" panose="02020603050405020304" pitchFamily="18" charset="0"/>
                        <a:ea typeface="楷体_GB2312"/>
                        <a:cs typeface="楷体_GB2312"/>
                      </a:rPr>
                      <a:t>start</a:t>
                    </a:r>
                  </a:p>
                </p:txBody>
              </p:sp>
              <p:sp>
                <p:nvSpPr>
                  <p:cNvPr id="37" name="Line 21"/>
                  <p:cNvSpPr>
                    <a:spLocks noChangeShapeType="1"/>
                  </p:cNvSpPr>
                  <p:nvPr/>
                </p:nvSpPr>
                <p:spPr bwMode="auto">
                  <a:xfrm flipV="1">
                    <a:off x="2844679" y="4725144"/>
                    <a:ext cx="252464" cy="8957"/>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8" name="Rectangle 22"/>
                  <p:cNvSpPr>
                    <a:spLocks noChangeArrowheads="1"/>
                  </p:cNvSpPr>
                  <p:nvPr/>
                </p:nvSpPr>
                <p:spPr bwMode="auto">
                  <a:xfrm>
                    <a:off x="3139424" y="4162003"/>
                    <a:ext cx="5048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i="1">
                        <a:latin typeface="Times New Roman" panose="02020603050405020304" pitchFamily="18" charset="0"/>
                        <a:ea typeface="楷体_GB2312"/>
                        <a:cs typeface="楷体_GB2312"/>
                      </a:rPr>
                      <a:t>b</a:t>
                    </a:r>
                  </a:p>
                </p:txBody>
              </p:sp>
            </p:grpSp>
            <p:sp>
              <p:nvSpPr>
                <p:cNvPr id="23" name="Oval 10"/>
                <p:cNvSpPr>
                  <a:spLocks noChangeArrowheads="1"/>
                </p:cNvSpPr>
                <p:nvPr/>
              </p:nvSpPr>
              <p:spPr bwMode="auto">
                <a:xfrm>
                  <a:off x="3346982" y="4240252"/>
                  <a:ext cx="439200" cy="403200"/>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a:latin typeface="Times New Roman" panose="02020603050405020304" pitchFamily="18" charset="0"/>
                      <a:ea typeface="楷体_GB2312"/>
                      <a:cs typeface="楷体_GB2312"/>
                    </a:rPr>
                    <a:t>1</a:t>
                  </a:r>
                </a:p>
              </p:txBody>
            </p:sp>
            <p:sp>
              <p:nvSpPr>
                <p:cNvPr id="24" name="Oval 10"/>
                <p:cNvSpPr>
                  <a:spLocks noChangeArrowheads="1"/>
                </p:cNvSpPr>
                <p:nvPr/>
              </p:nvSpPr>
              <p:spPr bwMode="auto">
                <a:xfrm>
                  <a:off x="4561428" y="4240252"/>
                  <a:ext cx="439200" cy="403200"/>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a:latin typeface="Times New Roman" panose="02020603050405020304" pitchFamily="18" charset="0"/>
                      <a:ea typeface="楷体_GB2312"/>
                      <a:cs typeface="楷体_GB2312"/>
                    </a:rPr>
                    <a:t>2</a:t>
                  </a:r>
                </a:p>
              </p:txBody>
            </p:sp>
            <p:sp>
              <p:nvSpPr>
                <p:cNvPr id="25" name="Rectangle 22"/>
                <p:cNvSpPr>
                  <a:spLocks noChangeArrowheads="1"/>
                </p:cNvSpPr>
                <p:nvPr/>
              </p:nvSpPr>
              <p:spPr bwMode="auto">
                <a:xfrm>
                  <a:off x="2519448" y="4104410"/>
                  <a:ext cx="766668" cy="396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i="1">
                      <a:latin typeface="Times New Roman" panose="02020603050405020304" pitchFamily="18" charset="0"/>
                      <a:ea typeface="楷体_GB2312"/>
                      <a:cs typeface="楷体_GB2312"/>
                    </a:rPr>
                    <a:t>a</a:t>
                  </a:r>
                </a:p>
              </p:txBody>
            </p:sp>
            <p:sp>
              <p:nvSpPr>
                <p:cNvPr id="26" name="Rectangle 22"/>
                <p:cNvSpPr>
                  <a:spLocks noChangeArrowheads="1"/>
                </p:cNvSpPr>
                <p:nvPr/>
              </p:nvSpPr>
              <p:spPr bwMode="auto">
                <a:xfrm>
                  <a:off x="3786182" y="4104410"/>
                  <a:ext cx="766668" cy="396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i="1">
                      <a:latin typeface="Times New Roman" panose="02020603050405020304" pitchFamily="18" charset="0"/>
                      <a:ea typeface="楷体_GB2312"/>
                      <a:cs typeface="楷体_GB2312"/>
                    </a:rPr>
                    <a:t>b</a:t>
                  </a:r>
                </a:p>
              </p:txBody>
            </p:sp>
            <p:sp>
              <p:nvSpPr>
                <p:cNvPr id="27" name="Rectangle 22"/>
                <p:cNvSpPr>
                  <a:spLocks noChangeArrowheads="1"/>
                </p:cNvSpPr>
                <p:nvPr/>
              </p:nvSpPr>
              <p:spPr bwMode="auto">
                <a:xfrm>
                  <a:off x="4948340" y="4104410"/>
                  <a:ext cx="766668" cy="396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i="1">
                      <a:latin typeface="Times New Roman" panose="02020603050405020304" pitchFamily="18" charset="0"/>
                      <a:ea typeface="楷体_GB2312"/>
                      <a:cs typeface="楷体_GB2312"/>
                    </a:rPr>
                    <a:t>b</a:t>
                  </a:r>
                </a:p>
              </p:txBody>
            </p:sp>
            <p:sp>
              <p:nvSpPr>
                <p:cNvPr id="28" name="Freeform 11"/>
                <p:cNvSpPr>
                  <a:spLocks/>
                </p:cNvSpPr>
                <p:nvPr/>
              </p:nvSpPr>
              <p:spPr bwMode="auto">
                <a:xfrm flipH="1">
                  <a:off x="2000232" y="3856799"/>
                  <a:ext cx="534010" cy="429463"/>
                </a:xfrm>
                <a:custGeom>
                  <a:avLst/>
                  <a:gdLst>
                    <a:gd name="T0" fmla="*/ 2147483646 w 241"/>
                    <a:gd name="T1" fmla="*/ 2147483646 h 189"/>
                    <a:gd name="T2" fmla="*/ 2147483646 w 241"/>
                    <a:gd name="T3" fmla="*/ 2147483646 h 189"/>
                    <a:gd name="T4" fmla="*/ 2147483646 w 241"/>
                    <a:gd name="T5" fmla="*/ 2147483646 h 189"/>
                    <a:gd name="T6" fmla="*/ 2147483646 w 241"/>
                    <a:gd name="T7" fmla="*/ 2147483646 h 189"/>
                    <a:gd name="T8" fmla="*/ 2147483646 w 241"/>
                    <a:gd name="T9" fmla="*/ 2147483646 h 189"/>
                    <a:gd name="T10" fmla="*/ 0 60000 65536"/>
                    <a:gd name="T11" fmla="*/ 0 60000 65536"/>
                    <a:gd name="T12" fmla="*/ 0 60000 65536"/>
                    <a:gd name="T13" fmla="*/ 0 60000 65536"/>
                    <a:gd name="T14" fmla="*/ 0 60000 65536"/>
                    <a:gd name="T15" fmla="*/ 0 w 241"/>
                    <a:gd name="T16" fmla="*/ 0 h 189"/>
                    <a:gd name="T17" fmla="*/ 241 w 241"/>
                    <a:gd name="T18" fmla="*/ 189 h 189"/>
                  </a:gdLst>
                  <a:ahLst/>
                  <a:cxnLst>
                    <a:cxn ang="T10">
                      <a:pos x="T0" y="T1"/>
                    </a:cxn>
                    <a:cxn ang="T11">
                      <a:pos x="T2" y="T3"/>
                    </a:cxn>
                    <a:cxn ang="T12">
                      <a:pos x="T4" y="T5"/>
                    </a:cxn>
                    <a:cxn ang="T13">
                      <a:pos x="T6" y="T7"/>
                    </a:cxn>
                    <a:cxn ang="T14">
                      <a:pos x="T8" y="T9"/>
                    </a:cxn>
                  </a:cxnLst>
                  <a:rect l="T15" t="T16" r="T17" b="T18"/>
                  <a:pathLst>
                    <a:path w="241" h="189">
                      <a:moveTo>
                        <a:pt x="52" y="189"/>
                      </a:moveTo>
                      <a:cubicBezTo>
                        <a:pt x="26" y="181"/>
                        <a:pt x="0" y="173"/>
                        <a:pt x="7" y="143"/>
                      </a:cubicBezTo>
                      <a:cubicBezTo>
                        <a:pt x="14" y="113"/>
                        <a:pt x="59" y="14"/>
                        <a:pt x="97" y="7"/>
                      </a:cubicBezTo>
                      <a:cubicBezTo>
                        <a:pt x="135" y="0"/>
                        <a:pt x="225" y="68"/>
                        <a:pt x="233" y="98"/>
                      </a:cubicBezTo>
                      <a:cubicBezTo>
                        <a:pt x="241" y="128"/>
                        <a:pt x="192" y="158"/>
                        <a:pt x="143" y="189"/>
                      </a:cubicBezTo>
                    </a:path>
                  </a:pathLst>
                </a:custGeom>
                <a:noFill/>
                <a:ln w="254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 name="Freeform 11"/>
                <p:cNvSpPr>
                  <a:spLocks/>
                </p:cNvSpPr>
                <p:nvPr/>
              </p:nvSpPr>
              <p:spPr bwMode="auto">
                <a:xfrm rot="966700" flipH="1" flipV="1">
                  <a:off x="3119468" y="4605418"/>
                  <a:ext cx="534010" cy="419104"/>
                </a:xfrm>
                <a:custGeom>
                  <a:avLst/>
                  <a:gdLst>
                    <a:gd name="T0" fmla="*/ 2147483646 w 241"/>
                    <a:gd name="T1" fmla="*/ 2147483646 h 189"/>
                    <a:gd name="T2" fmla="*/ 2147483646 w 241"/>
                    <a:gd name="T3" fmla="*/ 2147483646 h 189"/>
                    <a:gd name="T4" fmla="*/ 2147483646 w 241"/>
                    <a:gd name="T5" fmla="*/ 2147483646 h 189"/>
                    <a:gd name="T6" fmla="*/ 2147483646 w 241"/>
                    <a:gd name="T7" fmla="*/ 2147483646 h 189"/>
                    <a:gd name="T8" fmla="*/ 2147483646 w 241"/>
                    <a:gd name="T9" fmla="*/ 2147483646 h 189"/>
                    <a:gd name="T10" fmla="*/ 0 60000 65536"/>
                    <a:gd name="T11" fmla="*/ 0 60000 65536"/>
                    <a:gd name="T12" fmla="*/ 0 60000 65536"/>
                    <a:gd name="T13" fmla="*/ 0 60000 65536"/>
                    <a:gd name="T14" fmla="*/ 0 60000 65536"/>
                    <a:gd name="T15" fmla="*/ 0 w 241"/>
                    <a:gd name="T16" fmla="*/ 0 h 189"/>
                    <a:gd name="T17" fmla="*/ 241 w 241"/>
                    <a:gd name="T18" fmla="*/ 189 h 189"/>
                  </a:gdLst>
                  <a:ahLst/>
                  <a:cxnLst>
                    <a:cxn ang="T10">
                      <a:pos x="T0" y="T1"/>
                    </a:cxn>
                    <a:cxn ang="T11">
                      <a:pos x="T2" y="T3"/>
                    </a:cxn>
                    <a:cxn ang="T12">
                      <a:pos x="T4" y="T5"/>
                    </a:cxn>
                    <a:cxn ang="T13">
                      <a:pos x="T6" y="T7"/>
                    </a:cxn>
                    <a:cxn ang="T14">
                      <a:pos x="T8" y="T9"/>
                    </a:cxn>
                  </a:cxnLst>
                  <a:rect l="T15" t="T16" r="T17" b="T18"/>
                  <a:pathLst>
                    <a:path w="241" h="189">
                      <a:moveTo>
                        <a:pt x="52" y="189"/>
                      </a:moveTo>
                      <a:cubicBezTo>
                        <a:pt x="26" y="181"/>
                        <a:pt x="0" y="173"/>
                        <a:pt x="7" y="143"/>
                      </a:cubicBezTo>
                      <a:cubicBezTo>
                        <a:pt x="14" y="113"/>
                        <a:pt x="59" y="14"/>
                        <a:pt x="97" y="7"/>
                      </a:cubicBezTo>
                      <a:cubicBezTo>
                        <a:pt x="135" y="0"/>
                        <a:pt x="225" y="68"/>
                        <a:pt x="233" y="98"/>
                      </a:cubicBezTo>
                      <a:cubicBezTo>
                        <a:pt x="241" y="128"/>
                        <a:pt x="192" y="158"/>
                        <a:pt x="143" y="189"/>
                      </a:cubicBezTo>
                    </a:path>
                  </a:pathLst>
                </a:custGeom>
                <a:noFill/>
                <a:ln w="254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7" name="任意多边形 16"/>
              <p:cNvSpPr/>
              <p:nvPr/>
            </p:nvSpPr>
            <p:spPr bwMode="auto">
              <a:xfrm rot="21323228" flipH="1" flipV="1">
                <a:off x="5057774" y="3330581"/>
                <a:ext cx="3429022" cy="500065"/>
              </a:xfrm>
              <a:custGeom>
                <a:avLst/>
                <a:gdLst>
                  <a:gd name="connsiteX0" fmla="*/ 0 w 1669143"/>
                  <a:gd name="connsiteY0" fmla="*/ 0 h 349055"/>
                  <a:gd name="connsiteX1" fmla="*/ 870857 w 1669143"/>
                  <a:gd name="connsiteY1" fmla="*/ 348343 h 349055"/>
                  <a:gd name="connsiteX2" fmla="*/ 1669143 w 1669143"/>
                  <a:gd name="connsiteY2" fmla="*/ 72571 h 349055"/>
                </a:gdLst>
                <a:ahLst/>
                <a:cxnLst>
                  <a:cxn ang="0">
                    <a:pos x="connsiteX0" y="connsiteY0"/>
                  </a:cxn>
                  <a:cxn ang="0">
                    <a:pos x="connsiteX1" y="connsiteY1"/>
                  </a:cxn>
                  <a:cxn ang="0">
                    <a:pos x="connsiteX2" y="connsiteY2"/>
                  </a:cxn>
                </a:cxnLst>
                <a:rect l="l" t="t" r="r" b="b"/>
                <a:pathLst>
                  <a:path w="1669143" h="349055">
                    <a:moveTo>
                      <a:pt x="0" y="0"/>
                    </a:moveTo>
                    <a:cubicBezTo>
                      <a:pt x="296333" y="168124"/>
                      <a:pt x="592667" y="336248"/>
                      <a:pt x="870857" y="348343"/>
                    </a:cubicBezTo>
                    <a:cubicBezTo>
                      <a:pt x="1149047" y="360438"/>
                      <a:pt x="1409095" y="216504"/>
                      <a:pt x="1669143" y="72571"/>
                    </a:cubicBezTo>
                  </a:path>
                </a:pathLst>
              </a:cu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sp>
            <p:nvSpPr>
              <p:cNvPr id="18" name="Rectangle 22"/>
              <p:cNvSpPr>
                <a:spLocks noChangeArrowheads="1"/>
              </p:cNvSpPr>
              <p:nvPr/>
            </p:nvSpPr>
            <p:spPr bwMode="auto">
              <a:xfrm>
                <a:off x="6357950" y="2928940"/>
                <a:ext cx="766668" cy="396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i="1">
                    <a:latin typeface="Times New Roman" panose="02020603050405020304" pitchFamily="18" charset="0"/>
                    <a:ea typeface="楷体_GB2312"/>
                    <a:cs typeface="楷体_GB2312"/>
                  </a:rPr>
                  <a:t>b</a:t>
                </a:r>
              </a:p>
            </p:txBody>
          </p:sp>
          <p:sp>
            <p:nvSpPr>
              <p:cNvPr id="19" name="任意多边形 18"/>
              <p:cNvSpPr/>
              <p:nvPr/>
            </p:nvSpPr>
            <p:spPr bwMode="auto">
              <a:xfrm rot="278702" flipH="1">
                <a:off x="6230944" y="4130686"/>
                <a:ext cx="2278076" cy="488953"/>
              </a:xfrm>
              <a:custGeom>
                <a:avLst/>
                <a:gdLst>
                  <a:gd name="connsiteX0" fmla="*/ 0 w 1669143"/>
                  <a:gd name="connsiteY0" fmla="*/ 0 h 349055"/>
                  <a:gd name="connsiteX1" fmla="*/ 870857 w 1669143"/>
                  <a:gd name="connsiteY1" fmla="*/ 348343 h 349055"/>
                  <a:gd name="connsiteX2" fmla="*/ 1669143 w 1669143"/>
                  <a:gd name="connsiteY2" fmla="*/ 72571 h 349055"/>
                </a:gdLst>
                <a:ahLst/>
                <a:cxnLst>
                  <a:cxn ang="0">
                    <a:pos x="connsiteX0" y="connsiteY0"/>
                  </a:cxn>
                  <a:cxn ang="0">
                    <a:pos x="connsiteX1" y="connsiteY1"/>
                  </a:cxn>
                  <a:cxn ang="0">
                    <a:pos x="connsiteX2" y="connsiteY2"/>
                  </a:cxn>
                </a:cxnLst>
                <a:rect l="l" t="t" r="r" b="b"/>
                <a:pathLst>
                  <a:path w="1669143" h="349055">
                    <a:moveTo>
                      <a:pt x="0" y="0"/>
                    </a:moveTo>
                    <a:cubicBezTo>
                      <a:pt x="296333" y="168124"/>
                      <a:pt x="592667" y="336248"/>
                      <a:pt x="870857" y="348343"/>
                    </a:cubicBezTo>
                    <a:cubicBezTo>
                      <a:pt x="1149047" y="360438"/>
                      <a:pt x="1409095" y="216504"/>
                      <a:pt x="1669143" y="72571"/>
                    </a:cubicBezTo>
                  </a:path>
                </a:pathLst>
              </a:cu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sp>
            <p:nvSpPr>
              <p:cNvPr id="20" name="任意多边形 19"/>
              <p:cNvSpPr/>
              <p:nvPr/>
            </p:nvSpPr>
            <p:spPr bwMode="auto">
              <a:xfrm rot="278702" flipH="1">
                <a:off x="6345245" y="4011622"/>
                <a:ext cx="823917" cy="184151"/>
              </a:xfrm>
              <a:custGeom>
                <a:avLst/>
                <a:gdLst>
                  <a:gd name="connsiteX0" fmla="*/ 0 w 1669143"/>
                  <a:gd name="connsiteY0" fmla="*/ 0 h 349055"/>
                  <a:gd name="connsiteX1" fmla="*/ 870857 w 1669143"/>
                  <a:gd name="connsiteY1" fmla="*/ 348343 h 349055"/>
                  <a:gd name="connsiteX2" fmla="*/ 1669143 w 1669143"/>
                  <a:gd name="connsiteY2" fmla="*/ 72571 h 349055"/>
                </a:gdLst>
                <a:ahLst/>
                <a:cxnLst>
                  <a:cxn ang="0">
                    <a:pos x="connsiteX0" y="connsiteY0"/>
                  </a:cxn>
                  <a:cxn ang="0">
                    <a:pos x="connsiteX1" y="connsiteY1"/>
                  </a:cxn>
                  <a:cxn ang="0">
                    <a:pos x="connsiteX2" y="connsiteY2"/>
                  </a:cxn>
                </a:cxnLst>
                <a:rect l="l" t="t" r="r" b="b"/>
                <a:pathLst>
                  <a:path w="1669143" h="349055">
                    <a:moveTo>
                      <a:pt x="0" y="0"/>
                    </a:moveTo>
                    <a:cubicBezTo>
                      <a:pt x="296333" y="168124"/>
                      <a:pt x="592667" y="336248"/>
                      <a:pt x="870857" y="348343"/>
                    </a:cubicBezTo>
                    <a:cubicBezTo>
                      <a:pt x="1149047" y="360438"/>
                      <a:pt x="1409095" y="216504"/>
                      <a:pt x="1669143" y="72571"/>
                    </a:cubicBezTo>
                  </a:path>
                </a:pathLst>
              </a:cu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sp>
            <p:nvSpPr>
              <p:cNvPr id="21" name="Rectangle 22"/>
              <p:cNvSpPr>
                <a:spLocks noChangeArrowheads="1"/>
              </p:cNvSpPr>
              <p:nvPr/>
            </p:nvSpPr>
            <p:spPr bwMode="auto">
              <a:xfrm>
                <a:off x="5591282" y="4461600"/>
                <a:ext cx="766668" cy="396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i="1">
                    <a:latin typeface="Times New Roman" panose="02020603050405020304" pitchFamily="18" charset="0"/>
                    <a:ea typeface="楷体_GB2312"/>
                    <a:cs typeface="楷体_GB2312"/>
                  </a:rPr>
                  <a:t>a</a:t>
                </a:r>
              </a:p>
            </p:txBody>
          </p:sp>
        </p:grpSp>
        <p:sp>
          <p:nvSpPr>
            <p:cNvPr id="14" name="Rectangle 22"/>
            <p:cNvSpPr>
              <a:spLocks noChangeArrowheads="1"/>
            </p:cNvSpPr>
            <p:nvPr/>
          </p:nvSpPr>
          <p:spPr bwMode="auto">
            <a:xfrm>
              <a:off x="6591414" y="4104410"/>
              <a:ext cx="766668" cy="396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i="1">
                  <a:latin typeface="Times New Roman" panose="02020603050405020304" pitchFamily="18" charset="0"/>
                  <a:ea typeface="楷体_GB2312"/>
                  <a:cs typeface="楷体_GB2312"/>
                </a:rPr>
                <a:t>a</a:t>
              </a:r>
            </a:p>
          </p:txBody>
        </p:sp>
        <p:sp>
          <p:nvSpPr>
            <p:cNvPr id="15" name="Rectangle 22"/>
            <p:cNvSpPr>
              <a:spLocks noChangeArrowheads="1"/>
            </p:cNvSpPr>
            <p:nvPr/>
          </p:nvSpPr>
          <p:spPr bwMode="auto">
            <a:xfrm>
              <a:off x="7072330" y="4533038"/>
              <a:ext cx="766668" cy="396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i="1">
                  <a:latin typeface="Times New Roman" panose="02020603050405020304" pitchFamily="18" charset="0"/>
                  <a:ea typeface="楷体_GB2312"/>
                  <a:cs typeface="楷体_GB2312"/>
                </a:rPr>
                <a:t>a</a:t>
              </a:r>
            </a:p>
          </p:txBody>
        </p:sp>
      </p:grpSp>
      <p:graphicFrame>
        <p:nvGraphicFramePr>
          <p:cNvPr id="39" name="Group 18"/>
          <p:cNvGraphicFramePr>
            <a:graphicFrameLocks noGrp="1"/>
          </p:cNvGraphicFramePr>
          <p:nvPr>
            <p:extLst>
              <p:ext uri="{D42A27DB-BD31-4B8C-83A1-F6EECF244321}">
                <p14:modId xmlns:p14="http://schemas.microsoft.com/office/powerpoint/2010/main" val="500445623"/>
              </p:ext>
            </p:extLst>
          </p:nvPr>
        </p:nvGraphicFramePr>
        <p:xfrm>
          <a:off x="5965975" y="3829054"/>
          <a:ext cx="3000375" cy="1866900"/>
        </p:xfrm>
        <a:graphic>
          <a:graphicData uri="http://schemas.openxmlformats.org/drawingml/2006/table">
            <a:tbl>
              <a:tblPr/>
              <a:tblGrid>
                <a:gridCol w="931385">
                  <a:extLst>
                    <a:ext uri="{9D8B030D-6E8A-4147-A177-3AD203B41FA5}">
                      <a16:colId xmlns:a16="http://schemas.microsoft.com/office/drawing/2014/main" val="20000"/>
                    </a:ext>
                  </a:extLst>
                </a:gridCol>
                <a:gridCol w="1042546">
                  <a:extLst>
                    <a:ext uri="{9D8B030D-6E8A-4147-A177-3AD203B41FA5}">
                      <a16:colId xmlns:a16="http://schemas.microsoft.com/office/drawing/2014/main" val="20001"/>
                    </a:ext>
                  </a:extLst>
                </a:gridCol>
                <a:gridCol w="1026444">
                  <a:extLst>
                    <a:ext uri="{9D8B030D-6E8A-4147-A177-3AD203B41FA5}">
                      <a16:colId xmlns:a16="http://schemas.microsoft.com/office/drawing/2014/main" val="20002"/>
                    </a:ext>
                  </a:extLst>
                </a:gridCol>
              </a:tblGrid>
              <a:tr h="209525">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sz="1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endParaRPr>
                    </a:p>
                  </a:txBody>
                  <a:tcPr marL="91439" marR="91439"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sz="1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rPr>
                        <a:t>a</a:t>
                      </a:r>
                      <a:endParaRPr kumimoji="0" lang="zh-CN" altLang="en-US" sz="2000" b="1"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endParaRPr>
                    </a:p>
                  </a:txBody>
                  <a:tcPr marL="91439" marR="91439"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sz="1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rPr>
                        <a:t>b</a:t>
                      </a:r>
                      <a:endParaRPr kumimoji="0" lang="zh-CN" altLang="en-US" sz="2000" b="1"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endParaRPr>
                    </a:p>
                  </a:txBody>
                  <a:tcPr marL="91439" marR="91439"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206483">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sz="1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sz="1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sz="1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0969">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sz="1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en-US"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sz="1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sz="1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5951">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sz="1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en-US"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sz="1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en-US"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sz="1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6364">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sz="1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sz="1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sz="1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fontAlgn="base">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549275" y="76200"/>
            <a:ext cx="8042276" cy="1336956"/>
          </a:xfrm>
        </p:spPr>
        <p:txBody>
          <a:bodyPr/>
          <a:lstStyle/>
          <a:p>
            <a:r>
              <a:rPr lang="zh-CN" altLang="en-US" dirty="0" smtClean="0"/>
              <a:t>确定有穷自动机（</a:t>
            </a:r>
            <a:r>
              <a:rPr lang="en-US" altLang="zh-CN" dirty="0" smtClean="0"/>
              <a:t>DFA</a:t>
            </a:r>
            <a:r>
              <a:rPr lang="zh-CN" altLang="en-US" dirty="0"/>
              <a:t>）</a:t>
            </a:r>
          </a:p>
        </p:txBody>
      </p:sp>
      <p:sp>
        <p:nvSpPr>
          <p:cNvPr id="227331" name="Rectangle 3"/>
          <p:cNvSpPr>
            <a:spLocks noGrp="1" noChangeArrowheads="1"/>
          </p:cNvSpPr>
          <p:nvPr>
            <p:ph idx="1"/>
          </p:nvPr>
        </p:nvSpPr>
        <p:spPr>
          <a:xfrm>
            <a:off x="523768" y="1828800"/>
            <a:ext cx="8042276" cy="4343400"/>
          </a:xfrm>
        </p:spPr>
        <p:txBody>
          <a:bodyPr>
            <a:normAutofit/>
          </a:bodyPr>
          <a:lstStyle/>
          <a:p>
            <a:pPr>
              <a:lnSpc>
                <a:spcPct val="90000"/>
              </a:lnSpc>
            </a:pPr>
            <a:r>
              <a:rPr lang="en-US" altLang="zh-CN" sz="2400" dirty="0"/>
              <a:t>DFA M</a:t>
            </a:r>
            <a:r>
              <a:rPr lang="zh-CN" altLang="en-US" sz="2400" dirty="0"/>
              <a:t>所能接受的符</a:t>
            </a:r>
            <a:r>
              <a:rPr lang="zh-CN" altLang="en-US" sz="2400" dirty="0">
                <a:latin typeface="宋体" pitchFamily="2" charset="-122"/>
              </a:rPr>
              <a:t>号</a:t>
            </a:r>
            <a:r>
              <a:rPr lang="zh-CN" altLang="en-US" sz="2400" dirty="0"/>
              <a:t>串的全体记为</a:t>
            </a:r>
            <a:r>
              <a:rPr lang="en-US" altLang="zh-CN" sz="2400" dirty="0">
                <a:solidFill>
                  <a:srgbClr val="FF0000"/>
                </a:solidFill>
              </a:rPr>
              <a:t>L(M</a:t>
            </a:r>
            <a:r>
              <a:rPr lang="en-US" altLang="zh-CN" sz="2400" dirty="0" smtClean="0">
                <a:solidFill>
                  <a:srgbClr val="FF0000"/>
                </a:solidFill>
              </a:rPr>
              <a:t>)</a:t>
            </a:r>
            <a:r>
              <a:rPr lang="zh-CN" altLang="en-US" sz="2400" dirty="0" smtClean="0"/>
              <a:t>。</a:t>
            </a:r>
            <a:r>
              <a:rPr lang="en-US" altLang="zh-CN" sz="2400" dirty="0" smtClean="0">
                <a:sym typeface="Symbol" pitchFamily="18" charset="2"/>
              </a:rPr>
              <a:t></a:t>
            </a:r>
            <a:r>
              <a:rPr lang="zh-CN" altLang="en-US" sz="2400" dirty="0">
                <a:sym typeface="Symbol" pitchFamily="18" charset="2"/>
              </a:rPr>
              <a:t>上一个符</a:t>
            </a:r>
            <a:r>
              <a:rPr lang="zh-CN" altLang="en-US" sz="2400" dirty="0">
                <a:latin typeface="宋体" pitchFamily="2" charset="-122"/>
              </a:rPr>
              <a:t>号</a:t>
            </a:r>
            <a:r>
              <a:rPr lang="zh-CN" altLang="en-US" sz="2400" dirty="0">
                <a:sym typeface="Symbol" pitchFamily="18" charset="2"/>
              </a:rPr>
              <a:t>串集</a:t>
            </a:r>
            <a:r>
              <a:rPr lang="en-US" altLang="zh-CN" sz="2400" dirty="0">
                <a:solidFill>
                  <a:srgbClr val="FF0000"/>
                </a:solidFill>
                <a:sym typeface="Symbol" pitchFamily="18" charset="2"/>
              </a:rPr>
              <a:t>V</a:t>
            </a:r>
            <a:r>
              <a:rPr lang="en-US" altLang="zh-CN" sz="2400" baseline="30000" dirty="0">
                <a:solidFill>
                  <a:srgbClr val="FF0000"/>
                </a:solidFill>
                <a:sym typeface="Symbol" pitchFamily="18" charset="2"/>
              </a:rPr>
              <a:t></a:t>
            </a:r>
            <a:r>
              <a:rPr lang="zh-CN" altLang="en-US" sz="2400" dirty="0" smtClean="0">
                <a:solidFill>
                  <a:srgbClr val="FF0000"/>
                </a:solidFill>
                <a:sym typeface="Symbol" pitchFamily="18" charset="2"/>
              </a:rPr>
              <a:t>是正则的</a:t>
            </a:r>
            <a:r>
              <a:rPr lang="zh-CN" altLang="en-US" sz="2400" dirty="0">
                <a:sym typeface="Symbol" pitchFamily="18" charset="2"/>
              </a:rPr>
              <a:t>，当且仅当存在一个上的确定有穷自动机</a:t>
            </a:r>
            <a:r>
              <a:rPr lang="en-US" altLang="zh-CN" sz="2400" dirty="0">
                <a:sym typeface="Symbol" pitchFamily="18" charset="2"/>
              </a:rPr>
              <a:t>M</a:t>
            </a:r>
            <a:r>
              <a:rPr lang="zh-CN" altLang="en-US" sz="2400" dirty="0">
                <a:sym typeface="Symbol" pitchFamily="18" charset="2"/>
              </a:rPr>
              <a:t>，使得</a:t>
            </a:r>
            <a:r>
              <a:rPr lang="en-US" altLang="zh-CN" sz="2400" dirty="0">
                <a:sym typeface="Symbol" pitchFamily="18" charset="2"/>
              </a:rPr>
              <a:t>V=L(M) </a:t>
            </a:r>
            <a:r>
              <a:rPr lang="zh-CN" altLang="en-US" sz="2400" dirty="0" smtClean="0">
                <a:sym typeface="Symbol" pitchFamily="18" charset="2"/>
              </a:rPr>
              <a:t>。</a:t>
            </a:r>
            <a:endParaRPr lang="zh-CN" altLang="en-US" sz="2400" dirty="0">
              <a:sym typeface="Symbol" pitchFamily="18" charset="2"/>
            </a:endParaRPr>
          </a:p>
          <a:p>
            <a:pPr>
              <a:lnSpc>
                <a:spcPct val="90000"/>
              </a:lnSpc>
            </a:pPr>
            <a:r>
              <a:rPr lang="zh-CN" altLang="en-US" dirty="0" smtClean="0"/>
              <a:t>有穷</a:t>
            </a:r>
            <a:r>
              <a:rPr lang="zh-CN" altLang="en-US" sz="2400" dirty="0" smtClean="0"/>
              <a:t>自动机的</a:t>
            </a:r>
            <a:r>
              <a:rPr lang="zh-CN" altLang="en-US" sz="2400" dirty="0" smtClean="0">
                <a:solidFill>
                  <a:srgbClr val="FF0000"/>
                </a:solidFill>
              </a:rPr>
              <a:t>等价</a:t>
            </a:r>
            <a:r>
              <a:rPr lang="zh-CN" altLang="en-US" sz="2400" dirty="0" smtClean="0"/>
              <a:t>：对于</a:t>
            </a:r>
            <a:r>
              <a:rPr lang="zh-CN" altLang="en-US" sz="2400" dirty="0"/>
              <a:t>任何两个有穷自动机</a:t>
            </a:r>
            <a:r>
              <a:rPr lang="en-US" altLang="zh-CN" sz="2400" dirty="0"/>
              <a:t>M</a:t>
            </a:r>
            <a:r>
              <a:rPr lang="zh-CN" altLang="en-US" sz="2400" dirty="0"/>
              <a:t>和</a:t>
            </a:r>
            <a:r>
              <a:rPr lang="en-US" altLang="zh-CN" sz="2400" dirty="0"/>
              <a:t>M’</a:t>
            </a:r>
            <a:r>
              <a:rPr lang="zh-CN" altLang="en-US" sz="2400" dirty="0"/>
              <a:t>，</a:t>
            </a:r>
            <a:r>
              <a:rPr lang="zh-CN" altLang="en-US" sz="2400" dirty="0" smtClean="0"/>
              <a:t>如果</a:t>
            </a:r>
            <a:r>
              <a:rPr lang="en-US" altLang="zh-CN" sz="2400" dirty="0" smtClean="0"/>
              <a:t>L</a:t>
            </a:r>
            <a:r>
              <a:rPr lang="en-US" altLang="zh-CN" sz="2400" dirty="0"/>
              <a:t>(M)=L(M’)</a:t>
            </a:r>
            <a:r>
              <a:rPr lang="zh-CN" altLang="en-US" sz="2400" dirty="0"/>
              <a:t>，则称</a:t>
            </a:r>
            <a:r>
              <a:rPr lang="en-US" altLang="zh-CN" sz="2400" dirty="0"/>
              <a:t>M</a:t>
            </a:r>
            <a:r>
              <a:rPr lang="zh-CN" altLang="en-US" sz="2400" dirty="0"/>
              <a:t>与</a:t>
            </a:r>
            <a:r>
              <a:rPr lang="en-US" altLang="zh-CN" sz="2400" dirty="0"/>
              <a:t>M’</a:t>
            </a:r>
            <a:r>
              <a:rPr lang="zh-CN" altLang="en-US" sz="2400" dirty="0"/>
              <a:t>是等价</a:t>
            </a:r>
            <a:r>
              <a:rPr lang="zh-CN" altLang="en-US" sz="2400" dirty="0" smtClean="0"/>
              <a:t>的</a:t>
            </a:r>
            <a:r>
              <a:rPr lang="zh-CN" altLang="en-US" dirty="0" smtClean="0"/>
              <a:t>。</a:t>
            </a:r>
            <a:endParaRPr lang="en-US" altLang="zh-CN" sz="2400" dirty="0">
              <a:sym typeface="Symbol" pitchFamily="18" charset="2"/>
            </a:endParaRPr>
          </a:p>
          <a:p>
            <a:pPr>
              <a:lnSpc>
                <a:spcPct val="90000"/>
              </a:lnSpc>
            </a:pPr>
            <a:r>
              <a:rPr lang="en-US" altLang="zh-CN" sz="2400" dirty="0">
                <a:solidFill>
                  <a:srgbClr val="FF0000"/>
                </a:solidFill>
              </a:rPr>
              <a:t>DFA</a:t>
            </a:r>
            <a:r>
              <a:rPr lang="zh-CN" altLang="en-US" sz="2400" dirty="0">
                <a:solidFill>
                  <a:srgbClr val="FF0000"/>
                </a:solidFill>
              </a:rPr>
              <a:t>的确定性表现在映射</a:t>
            </a:r>
            <a:r>
              <a:rPr lang="el-GR" altLang="zh-CN" sz="2400" dirty="0">
                <a:solidFill>
                  <a:srgbClr val="FF0000"/>
                </a:solidFill>
              </a:rPr>
              <a:t>δ</a:t>
            </a:r>
            <a:r>
              <a:rPr lang="en-US" altLang="zh-CN" sz="2400" dirty="0">
                <a:solidFill>
                  <a:srgbClr val="FF0000"/>
                </a:solidFill>
              </a:rPr>
              <a:t>:S×</a:t>
            </a:r>
            <a:r>
              <a:rPr lang="en-US" altLang="zh-CN" sz="2400" dirty="0">
                <a:solidFill>
                  <a:srgbClr val="FF0000"/>
                </a:solidFill>
                <a:cs typeface="Arial" charset="0"/>
              </a:rPr>
              <a:t>Σ</a:t>
            </a:r>
            <a:r>
              <a:rPr lang="en-US" altLang="zh-CN" sz="2400" dirty="0">
                <a:solidFill>
                  <a:srgbClr val="FF0000"/>
                </a:solidFill>
              </a:rPr>
              <a:t>→F</a:t>
            </a:r>
            <a:r>
              <a:rPr lang="zh-CN" altLang="en-US" sz="2400" dirty="0">
                <a:solidFill>
                  <a:srgbClr val="FF0000"/>
                </a:solidFill>
              </a:rPr>
              <a:t>是一个单值函数</a:t>
            </a:r>
            <a:r>
              <a:rPr lang="zh-CN" altLang="en-US" sz="2400" dirty="0"/>
              <a:t>，也就是说，对任何状态</a:t>
            </a:r>
            <a:r>
              <a:rPr lang="en-US" altLang="zh-CN" sz="2400" dirty="0" err="1"/>
              <a:t>s∈S</a:t>
            </a:r>
            <a:r>
              <a:rPr lang="zh-CN" altLang="en-US" sz="2400" dirty="0"/>
              <a:t>，和输入符号</a:t>
            </a:r>
            <a:r>
              <a:rPr lang="en-US" altLang="zh-CN" sz="2400" dirty="0" err="1"/>
              <a:t>a∈</a:t>
            </a:r>
            <a:r>
              <a:rPr lang="en-US" altLang="zh-CN" sz="2400" dirty="0" err="1">
                <a:cs typeface="Arial" charset="0"/>
              </a:rPr>
              <a:t>Σ</a:t>
            </a:r>
            <a:r>
              <a:rPr lang="zh-CN" altLang="en-US" sz="2400" dirty="0"/>
              <a:t>，</a:t>
            </a:r>
            <a:r>
              <a:rPr lang="el-GR" altLang="zh-CN" sz="2400" dirty="0"/>
              <a:t>δ</a:t>
            </a:r>
            <a:r>
              <a:rPr lang="en-US" altLang="zh-CN" sz="2400" dirty="0"/>
              <a:t>(</a:t>
            </a:r>
            <a:r>
              <a:rPr lang="en-US" altLang="zh-CN" sz="2400" dirty="0" err="1"/>
              <a:t>s,a</a:t>
            </a:r>
            <a:r>
              <a:rPr lang="en-US" altLang="zh-CN" sz="2400" dirty="0"/>
              <a:t>)</a:t>
            </a:r>
            <a:r>
              <a:rPr lang="zh-CN" altLang="en-US" sz="2400" dirty="0"/>
              <a:t>唯一地确定了下一个状态。</a:t>
            </a:r>
          </a:p>
        </p:txBody>
      </p:sp>
      <p:sp>
        <p:nvSpPr>
          <p:cNvPr id="5" name="灯片编号占位符 5"/>
          <p:cNvSpPr>
            <a:spLocks noGrp="1"/>
          </p:cNvSpPr>
          <p:nvPr>
            <p:ph type="sldNum" sz="quarter" idx="12"/>
          </p:nvPr>
        </p:nvSpPr>
        <p:spPr/>
        <p:txBody>
          <a:bodyPr/>
          <a:lstStyle/>
          <a:p>
            <a:fld id="{D629AC3E-C019-4539-BC0F-CE1574C9E1A2}" type="slidenum">
              <a:rPr lang="en-US" altLang="zh-CN"/>
              <a:pPr/>
              <a:t>42</a:t>
            </a:fld>
            <a:endParaRPr lang="en-US"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模拟</a:t>
            </a:r>
            <a:r>
              <a:rPr lang="en-US" altLang="zh-CN" dirty="0" smtClean="0"/>
              <a:t>DFA</a:t>
            </a:r>
            <a:endParaRPr lang="zh-CN" altLang="en-US" dirty="0"/>
          </a:p>
        </p:txBody>
      </p:sp>
      <p:sp>
        <p:nvSpPr>
          <p:cNvPr id="3" name="内容占位符 2"/>
          <p:cNvSpPr>
            <a:spLocks noGrp="1"/>
          </p:cNvSpPr>
          <p:nvPr>
            <p:ph idx="1"/>
          </p:nvPr>
        </p:nvSpPr>
        <p:spPr>
          <a:xfrm>
            <a:off x="549275" y="1600201"/>
            <a:ext cx="8042276" cy="2209799"/>
          </a:xfrm>
        </p:spPr>
        <p:txBody>
          <a:bodyPr/>
          <a:lstStyle/>
          <a:p>
            <a:r>
              <a:rPr lang="zh-CN" altLang="en-US" dirty="0"/>
              <a:t>输入：以文件结束符</a:t>
            </a:r>
            <a:r>
              <a:rPr lang="en-US" altLang="zh-CN" dirty="0" err="1"/>
              <a:t>eof</a:t>
            </a:r>
            <a:r>
              <a:rPr lang="zh-CN" altLang="en-US" dirty="0"/>
              <a:t>结尾的字符串</a:t>
            </a:r>
            <a:r>
              <a:rPr lang="en-US" altLang="zh-CN" dirty="0"/>
              <a:t>x</a:t>
            </a:r>
            <a:r>
              <a:rPr lang="zh-CN" altLang="en-US" dirty="0"/>
              <a:t>。</a:t>
            </a:r>
            <a:r>
              <a:rPr lang="en-US" altLang="zh-CN" dirty="0"/>
              <a:t>DFA D </a:t>
            </a:r>
            <a:r>
              <a:rPr lang="zh-CN" altLang="en-US" dirty="0"/>
              <a:t>的开始状态</a:t>
            </a:r>
            <a:r>
              <a:rPr lang="en-US" altLang="zh-CN" dirty="0"/>
              <a:t>s0</a:t>
            </a:r>
            <a:r>
              <a:rPr lang="zh-CN" altLang="en-US" dirty="0"/>
              <a:t>，接收状态集 </a:t>
            </a:r>
            <a:r>
              <a:rPr lang="en-US" altLang="zh-CN" dirty="0"/>
              <a:t>F</a:t>
            </a:r>
            <a:r>
              <a:rPr lang="zh-CN" altLang="en-US" dirty="0"/>
              <a:t>，转换函数</a:t>
            </a:r>
            <a:r>
              <a:rPr lang="en-US" altLang="zh-CN" dirty="0"/>
              <a:t>move</a:t>
            </a:r>
            <a:r>
              <a:rPr lang="zh-CN" altLang="en-US" dirty="0"/>
              <a:t>。</a:t>
            </a:r>
          </a:p>
          <a:p>
            <a:r>
              <a:rPr lang="zh-CN" altLang="en-US" dirty="0"/>
              <a:t>输出：如果 </a:t>
            </a:r>
            <a:r>
              <a:rPr lang="en-US" altLang="zh-CN" dirty="0"/>
              <a:t>D</a:t>
            </a:r>
            <a:r>
              <a:rPr lang="zh-CN" altLang="en-US" dirty="0"/>
              <a:t>接收 </a:t>
            </a:r>
            <a:r>
              <a:rPr lang="en-US" altLang="zh-CN" dirty="0"/>
              <a:t>x</a:t>
            </a:r>
            <a:r>
              <a:rPr lang="zh-CN" altLang="en-US" dirty="0"/>
              <a:t>，则回答“</a:t>
            </a:r>
            <a:r>
              <a:rPr lang="en-US" altLang="zh-CN" dirty="0"/>
              <a:t>yes”</a:t>
            </a:r>
            <a:r>
              <a:rPr lang="zh-CN" altLang="en-US" dirty="0"/>
              <a:t>，否则回答“</a:t>
            </a:r>
            <a:r>
              <a:rPr lang="en-US" altLang="zh-CN" dirty="0"/>
              <a:t>no”</a:t>
            </a:r>
            <a:r>
              <a:rPr lang="zh-CN" altLang="en-US" dirty="0"/>
              <a:t>。</a:t>
            </a:r>
          </a:p>
          <a:p>
            <a:r>
              <a:rPr lang="zh-CN" altLang="en-US" dirty="0"/>
              <a:t>方法：将下述算法应用于输入串 </a:t>
            </a:r>
            <a:r>
              <a:rPr lang="en-US" altLang="zh-CN" dirty="0"/>
              <a:t>x</a:t>
            </a:r>
            <a:r>
              <a:rPr lang="zh-CN" altLang="en-US" dirty="0"/>
              <a:t>。 </a:t>
            </a:r>
          </a:p>
        </p:txBody>
      </p:sp>
      <p:sp>
        <p:nvSpPr>
          <p:cNvPr id="4" name="灯片编号占位符 3"/>
          <p:cNvSpPr>
            <a:spLocks noGrp="1"/>
          </p:cNvSpPr>
          <p:nvPr>
            <p:ph type="sldNum" sz="quarter" idx="12"/>
          </p:nvPr>
        </p:nvSpPr>
        <p:spPr/>
        <p:txBody>
          <a:bodyPr/>
          <a:lstStyle/>
          <a:p>
            <a:fld id="{58B9003D-8F33-4A1C-B97F-3F3C18EC6CAD}" type="slidenum">
              <a:rPr lang="en-US" altLang="zh-CN" smtClean="0"/>
              <a:pPr/>
              <a:t>43</a:t>
            </a:fld>
            <a:endParaRPr lang="en-US" altLang="zh-CN" dirty="0"/>
          </a:p>
        </p:txBody>
      </p:sp>
      <p:sp>
        <p:nvSpPr>
          <p:cNvPr id="6" name="内容占位符 2"/>
          <p:cNvSpPr txBox="1">
            <a:spLocks/>
          </p:cNvSpPr>
          <p:nvPr/>
        </p:nvSpPr>
        <p:spPr bwMode="auto">
          <a:xfrm>
            <a:off x="814480" y="3781097"/>
            <a:ext cx="3295650" cy="2428875"/>
          </a:xfrm>
          <a:prstGeom prst="rect">
            <a:avLst/>
          </a:prstGeom>
          <a:solidFill>
            <a:schemeClr val="accent2">
              <a:lumMod val="40000"/>
              <a:lumOff val="60000"/>
            </a:schemeClr>
          </a:solidFill>
          <a:ln w="12700">
            <a:solidFill>
              <a:schemeClr val="tx1"/>
            </a:solidFill>
            <a:miter lim="800000"/>
            <a:headEnd/>
            <a:tailEnd/>
          </a:ln>
        </p:spPr>
        <p:txBody>
          <a:bodyPr anchor="ctr"/>
          <a:lstStyle/>
          <a:p>
            <a:pPr marL="273050" indent="-273050">
              <a:lnSpc>
                <a:spcPts val="2000"/>
              </a:lnSpc>
              <a:spcBef>
                <a:spcPct val="20000"/>
              </a:spcBef>
              <a:buSzPct val="100000"/>
              <a:defRPr/>
            </a:pPr>
            <a:r>
              <a:rPr lang="en-US" altLang="zh-CN" sz="2200" b="1" i="1" dirty="0">
                <a:latin typeface="Times New Roman" panose="02020603050405020304" pitchFamily="18" charset="0"/>
                <a:ea typeface="+mn-ea"/>
              </a:rPr>
              <a:t>s =</a:t>
            </a:r>
            <a:r>
              <a:rPr lang="en-US" altLang="zh-CN" sz="2200" b="1" i="1" dirty="0">
                <a:solidFill>
                  <a:schemeClr val="tx2">
                    <a:lumMod val="60000"/>
                    <a:lumOff val="40000"/>
                  </a:schemeClr>
                </a:solidFill>
              </a:rPr>
              <a:t> </a:t>
            </a:r>
            <a:r>
              <a:rPr lang="en-US" altLang="zh-CN" sz="2200" b="1" i="1" dirty="0">
                <a:latin typeface="Times New Roman" pitchFamily="18" charset="0"/>
                <a:cs typeface="Times New Roman" pitchFamily="18" charset="0"/>
              </a:rPr>
              <a:t>s</a:t>
            </a:r>
            <a:r>
              <a:rPr lang="en-US" altLang="zh-CN" sz="2200" b="1" i="1" baseline="-25000" dirty="0">
                <a:latin typeface="Times New Roman" pitchFamily="18" charset="0"/>
                <a:cs typeface="Times New Roman" pitchFamily="18" charset="0"/>
              </a:rPr>
              <a:t>0 </a:t>
            </a:r>
            <a:r>
              <a:rPr lang="en-US" altLang="zh-CN" sz="2200" b="1" dirty="0">
                <a:latin typeface="Times New Roman" panose="02020603050405020304" pitchFamily="18" charset="0"/>
              </a:rPr>
              <a:t>;</a:t>
            </a:r>
            <a:endParaRPr lang="en-US" altLang="zh-CN" sz="2200" b="1" i="1" baseline="-25000" dirty="0">
              <a:latin typeface="Times New Roman" pitchFamily="18" charset="0"/>
              <a:cs typeface="Times New Roman" pitchFamily="18" charset="0"/>
            </a:endParaRPr>
          </a:p>
          <a:p>
            <a:pPr marL="273050" indent="-273050">
              <a:lnSpc>
                <a:spcPts val="2000"/>
              </a:lnSpc>
              <a:spcBef>
                <a:spcPct val="20000"/>
              </a:spcBef>
              <a:buSzPct val="100000"/>
              <a:defRPr/>
            </a:pPr>
            <a:r>
              <a:rPr lang="en-US" altLang="zh-CN" sz="2200" b="1" i="1" dirty="0">
                <a:latin typeface="Times New Roman" panose="02020603050405020304" pitchFamily="18" charset="0"/>
              </a:rPr>
              <a:t>c = </a:t>
            </a:r>
            <a:r>
              <a:rPr lang="en-US" altLang="zh-CN" sz="2200" b="1" i="1" dirty="0" err="1">
                <a:latin typeface="Times New Roman" panose="02020603050405020304" pitchFamily="18" charset="0"/>
              </a:rPr>
              <a:t>nextCha</a:t>
            </a:r>
            <a:r>
              <a:rPr lang="en-US" altLang="zh-CN" sz="2200" b="1" i="1" spc="-300" dirty="0" err="1">
                <a:latin typeface="Times New Roman" panose="02020603050405020304" pitchFamily="18" charset="0"/>
              </a:rPr>
              <a:t>r</a:t>
            </a:r>
            <a:r>
              <a:rPr lang="zh-CN" altLang="en-US" sz="2200" b="1" spc="-300" dirty="0">
                <a:latin typeface="Times New Roman" panose="02020603050405020304" pitchFamily="18" charset="0"/>
              </a:rPr>
              <a:t>（）</a:t>
            </a:r>
            <a:r>
              <a:rPr lang="en-US" altLang="zh-CN" sz="2200" b="1" dirty="0">
                <a:latin typeface="Times New Roman" panose="02020603050405020304" pitchFamily="18" charset="0"/>
              </a:rPr>
              <a:t>;</a:t>
            </a:r>
          </a:p>
          <a:p>
            <a:pPr marL="273050" indent="-273050">
              <a:lnSpc>
                <a:spcPts val="2000"/>
              </a:lnSpc>
              <a:spcBef>
                <a:spcPct val="20000"/>
              </a:spcBef>
              <a:buSzPct val="100000"/>
              <a:defRPr/>
            </a:pPr>
            <a:r>
              <a:rPr lang="en-US" altLang="zh-CN" sz="2200" b="1" dirty="0">
                <a:latin typeface="Times New Roman" panose="02020603050405020304" pitchFamily="18" charset="0"/>
                <a:ea typeface="+mn-ea"/>
                <a:cs typeface="Times New Roman" pitchFamily="18" charset="0"/>
              </a:rPr>
              <a:t>whil</a:t>
            </a:r>
            <a:r>
              <a:rPr lang="en-US" altLang="zh-CN" sz="2200" b="1" spc="-300" dirty="0">
                <a:latin typeface="Times New Roman" panose="02020603050405020304" pitchFamily="18" charset="0"/>
                <a:ea typeface="+mn-ea"/>
                <a:cs typeface="Times New Roman" pitchFamily="18" charset="0"/>
              </a:rPr>
              <a:t>e</a:t>
            </a:r>
            <a:r>
              <a:rPr lang="zh-CN" altLang="en-US" sz="2200" b="1" spc="-300" dirty="0">
                <a:latin typeface="Times New Roman" panose="02020603050405020304" pitchFamily="18" charset="0"/>
              </a:rPr>
              <a:t>（ </a:t>
            </a:r>
            <a:r>
              <a:rPr lang="en-US" altLang="zh-CN" sz="2200" b="1" i="1" dirty="0">
                <a:latin typeface="Times New Roman" panose="02020603050405020304" pitchFamily="18" charset="0"/>
              </a:rPr>
              <a:t>c</a:t>
            </a:r>
            <a:r>
              <a:rPr lang="en-US" altLang="zh-CN" sz="2200" b="1" dirty="0">
                <a:latin typeface="Times New Roman" panose="02020603050405020304" pitchFamily="18" charset="0"/>
              </a:rPr>
              <a:t>!</a:t>
            </a:r>
            <a:r>
              <a:rPr lang="en-US" altLang="zh-CN" sz="2200" b="1" i="1" dirty="0">
                <a:latin typeface="Times New Roman" panose="02020603050405020304" pitchFamily="18" charset="0"/>
              </a:rPr>
              <a:t> = </a:t>
            </a:r>
            <a:r>
              <a:rPr lang="en-US" altLang="zh-CN" sz="2200" b="1" dirty="0" err="1">
                <a:latin typeface="Times New Roman" panose="02020603050405020304" pitchFamily="18" charset="0"/>
              </a:rPr>
              <a:t>eof</a:t>
            </a:r>
            <a:r>
              <a:rPr lang="en-US" altLang="zh-CN" sz="2200" b="1" i="1" dirty="0">
                <a:latin typeface="Times New Roman" panose="02020603050405020304" pitchFamily="18" charset="0"/>
              </a:rPr>
              <a:t> </a:t>
            </a:r>
            <a:r>
              <a:rPr lang="zh-CN" altLang="en-US" sz="2200" b="1" spc="-1000" dirty="0">
                <a:latin typeface="Times New Roman" panose="02020603050405020304" pitchFamily="18" charset="0"/>
              </a:rPr>
              <a:t>）｛</a:t>
            </a:r>
            <a:endParaRPr lang="en-US" altLang="zh-CN" sz="2200" b="1" spc="-1000" dirty="0">
              <a:latin typeface="Times New Roman" panose="02020603050405020304" pitchFamily="18" charset="0"/>
            </a:endParaRPr>
          </a:p>
          <a:p>
            <a:pPr marL="273050" indent="-273050">
              <a:lnSpc>
                <a:spcPts val="2000"/>
              </a:lnSpc>
              <a:spcBef>
                <a:spcPct val="20000"/>
              </a:spcBef>
              <a:buSzPct val="100000"/>
              <a:defRPr/>
            </a:pPr>
            <a:r>
              <a:rPr lang="en-US" altLang="zh-CN" sz="2200" b="1" i="1" dirty="0">
                <a:latin typeface="Times New Roman" panose="02020603050405020304" pitchFamily="18" charset="0"/>
              </a:rPr>
              <a:t>              s = move </a:t>
            </a:r>
            <a:r>
              <a:rPr lang="en-US" altLang="zh-CN" sz="2200" b="1" dirty="0">
                <a:latin typeface="Times New Roman" panose="02020603050405020304" pitchFamily="18" charset="0"/>
              </a:rPr>
              <a:t>( </a:t>
            </a:r>
            <a:r>
              <a:rPr lang="en-US" altLang="zh-CN" sz="2200" b="1" i="1" dirty="0">
                <a:latin typeface="Times New Roman" panose="02020603050405020304" pitchFamily="18" charset="0"/>
              </a:rPr>
              <a:t>s , c </a:t>
            </a:r>
            <a:r>
              <a:rPr lang="en-US" altLang="zh-CN" sz="2200" b="1" dirty="0">
                <a:latin typeface="Times New Roman" panose="02020603050405020304" pitchFamily="18" charset="0"/>
              </a:rPr>
              <a:t>) ;</a:t>
            </a:r>
            <a:endParaRPr lang="en-US" altLang="zh-CN" sz="2200" b="1" spc="-300" dirty="0">
              <a:latin typeface="Times New Roman" panose="02020603050405020304" pitchFamily="18" charset="0"/>
            </a:endParaRPr>
          </a:p>
          <a:p>
            <a:pPr marL="273050" indent="-273050">
              <a:lnSpc>
                <a:spcPts val="1800"/>
              </a:lnSpc>
              <a:spcBef>
                <a:spcPct val="20000"/>
              </a:spcBef>
              <a:buSzPct val="100000"/>
              <a:defRPr/>
            </a:pPr>
            <a:r>
              <a:rPr lang="en-US" altLang="zh-CN" sz="2200" b="1" i="1" dirty="0">
                <a:latin typeface="Times New Roman" panose="02020603050405020304" pitchFamily="18" charset="0"/>
              </a:rPr>
              <a:t>              c = </a:t>
            </a:r>
            <a:r>
              <a:rPr lang="en-US" altLang="zh-CN" sz="2200" b="1" i="1" dirty="0" err="1">
                <a:latin typeface="Times New Roman" panose="02020603050405020304" pitchFamily="18" charset="0"/>
              </a:rPr>
              <a:t>nextChar</a:t>
            </a:r>
            <a:r>
              <a:rPr lang="en-US" altLang="zh-CN" sz="2200" b="1" i="1" dirty="0">
                <a:latin typeface="Times New Roman" panose="02020603050405020304" pitchFamily="18" charset="0"/>
              </a:rPr>
              <a:t> </a:t>
            </a:r>
            <a:r>
              <a:rPr lang="en-US" altLang="zh-CN" sz="2200" b="1" dirty="0">
                <a:latin typeface="Times New Roman" panose="02020603050405020304" pitchFamily="18" charset="0"/>
              </a:rPr>
              <a:t>( ) ;</a:t>
            </a:r>
          </a:p>
          <a:p>
            <a:pPr marL="273050" indent="-273050">
              <a:lnSpc>
                <a:spcPts val="1800"/>
              </a:lnSpc>
              <a:spcBef>
                <a:spcPct val="20000"/>
              </a:spcBef>
              <a:buSzPct val="100000"/>
              <a:defRPr/>
            </a:pPr>
            <a:r>
              <a:rPr lang="zh-CN" altLang="en-US" sz="2200" b="1" spc="-300" dirty="0">
                <a:latin typeface="Times New Roman" panose="02020603050405020304" pitchFamily="18" charset="0"/>
              </a:rPr>
              <a:t>｝</a:t>
            </a:r>
            <a:endParaRPr lang="en-US" altLang="zh-CN" sz="2200" b="1" spc="-300" dirty="0">
              <a:latin typeface="Times New Roman" panose="02020603050405020304" pitchFamily="18" charset="0"/>
            </a:endParaRPr>
          </a:p>
          <a:p>
            <a:pPr marL="273050" indent="-273050">
              <a:lnSpc>
                <a:spcPts val="1800"/>
              </a:lnSpc>
              <a:spcBef>
                <a:spcPct val="20000"/>
              </a:spcBef>
              <a:buSzPct val="100000"/>
              <a:defRPr/>
            </a:pPr>
            <a:r>
              <a:rPr lang="en-US" altLang="zh-CN" sz="2200" b="1" dirty="0">
                <a:latin typeface="Times New Roman" panose="02020603050405020304" pitchFamily="18" charset="0"/>
              </a:rPr>
              <a:t>if (</a:t>
            </a:r>
            <a:r>
              <a:rPr lang="en-US" altLang="zh-CN" sz="2200" b="1" i="1" dirty="0">
                <a:latin typeface="Times New Roman" panose="02020603050405020304" pitchFamily="18" charset="0"/>
              </a:rPr>
              <a:t>s</a:t>
            </a:r>
            <a:r>
              <a:rPr lang="zh-CN" altLang="en-US" sz="2200" b="1" dirty="0">
                <a:latin typeface="+mn-ea"/>
                <a:ea typeface="+mn-ea"/>
              </a:rPr>
              <a:t>在</a:t>
            </a:r>
            <a:r>
              <a:rPr lang="en-US" altLang="zh-CN" sz="2200" b="1" i="1" dirty="0">
                <a:latin typeface="Times New Roman" panose="02020603050405020304" pitchFamily="18" charset="0"/>
              </a:rPr>
              <a:t>F</a:t>
            </a:r>
            <a:r>
              <a:rPr lang="zh-CN" altLang="en-US" sz="2200" b="1" dirty="0">
                <a:latin typeface="+mn-ea"/>
                <a:ea typeface="+mn-ea"/>
              </a:rPr>
              <a:t>中</a:t>
            </a:r>
            <a:r>
              <a:rPr lang="en-US" altLang="zh-CN" sz="2200" b="1" dirty="0">
                <a:latin typeface="Times New Roman" panose="02020603050405020304" pitchFamily="18" charset="0"/>
              </a:rPr>
              <a:t>) return</a:t>
            </a:r>
            <a:r>
              <a:rPr lang="zh-CN" altLang="en-US" sz="2200" b="1" dirty="0">
                <a:latin typeface="Times New Roman" panose="02020603050405020304" pitchFamily="18" charset="0"/>
              </a:rPr>
              <a:t>“</a:t>
            </a:r>
            <a:r>
              <a:rPr lang="en-US" altLang="zh-CN" sz="2200" b="1" i="1" dirty="0">
                <a:latin typeface="Times New Roman" panose="02020603050405020304" pitchFamily="18" charset="0"/>
              </a:rPr>
              <a:t>yes</a:t>
            </a:r>
            <a:r>
              <a:rPr lang="zh-CN" altLang="en-US" sz="2200" b="1" spc="-300" dirty="0">
                <a:latin typeface="Times New Roman" panose="02020603050405020304" pitchFamily="18" charset="0"/>
              </a:rPr>
              <a:t>”</a:t>
            </a:r>
            <a:r>
              <a:rPr lang="en-US" altLang="zh-CN" sz="2200" b="1" spc="-300" dirty="0">
                <a:latin typeface="Times New Roman" panose="02020603050405020304" pitchFamily="18" charset="0"/>
              </a:rPr>
              <a:t> ;</a:t>
            </a:r>
          </a:p>
          <a:p>
            <a:pPr marL="273050" indent="-273050">
              <a:lnSpc>
                <a:spcPts val="2000"/>
              </a:lnSpc>
              <a:spcBef>
                <a:spcPct val="20000"/>
              </a:spcBef>
              <a:buSzPct val="100000"/>
              <a:defRPr/>
            </a:pPr>
            <a:r>
              <a:rPr lang="en-US" altLang="zh-CN" sz="2200" b="1" dirty="0">
                <a:latin typeface="Times New Roman" panose="02020603050405020304" pitchFamily="18" charset="0"/>
              </a:rPr>
              <a:t>else</a:t>
            </a:r>
            <a:r>
              <a:rPr lang="en-US" altLang="zh-CN" sz="2200" b="1" i="1" dirty="0">
                <a:latin typeface="Times New Roman" panose="02020603050405020304" pitchFamily="18" charset="0"/>
              </a:rPr>
              <a:t>  </a:t>
            </a:r>
            <a:r>
              <a:rPr lang="en-US" altLang="zh-CN" sz="2200" b="1" dirty="0">
                <a:latin typeface="Times New Roman" panose="02020603050405020304" pitchFamily="18" charset="0"/>
              </a:rPr>
              <a:t>return</a:t>
            </a:r>
            <a:r>
              <a:rPr lang="en-US" altLang="zh-CN" sz="2200" b="1" i="1" dirty="0">
                <a:latin typeface="Times New Roman" panose="02020603050405020304" pitchFamily="18" charset="0"/>
              </a:rPr>
              <a:t> </a:t>
            </a:r>
            <a:r>
              <a:rPr lang="zh-CN" altLang="en-US" sz="2200" b="1" dirty="0">
                <a:latin typeface="Times New Roman" panose="02020603050405020304" pitchFamily="18" charset="0"/>
              </a:rPr>
              <a:t>“</a:t>
            </a:r>
            <a:r>
              <a:rPr lang="en-US" altLang="zh-CN" sz="2200" b="1" i="1" dirty="0">
                <a:latin typeface="Times New Roman" panose="02020603050405020304" pitchFamily="18" charset="0"/>
              </a:rPr>
              <a:t>no</a:t>
            </a:r>
            <a:r>
              <a:rPr lang="zh-CN" altLang="en-US" sz="2200" b="1" spc="-300" dirty="0">
                <a:latin typeface="Times New Roman" panose="02020603050405020304" pitchFamily="18" charset="0"/>
              </a:rPr>
              <a:t>”</a:t>
            </a:r>
            <a:r>
              <a:rPr lang="en-US" altLang="zh-CN" sz="2200" b="1" spc="-300" dirty="0">
                <a:latin typeface="Times New Roman" panose="02020603050405020304" pitchFamily="18" charset="0"/>
              </a:rPr>
              <a:t> ;</a:t>
            </a:r>
            <a:endParaRPr lang="zh-CN" altLang="en-US" sz="2200" b="1" spc="-300" dirty="0">
              <a:latin typeface="Times New Roman" pitchFamily="18" charset="0"/>
              <a:ea typeface="+mn-ea"/>
              <a:cs typeface="Times New Roman" pitchFamily="18" charset="0"/>
            </a:endParaRPr>
          </a:p>
        </p:txBody>
      </p:sp>
      <p:sp>
        <p:nvSpPr>
          <p:cNvPr id="7" name="矩形 6"/>
          <p:cNvSpPr/>
          <p:nvPr/>
        </p:nvSpPr>
        <p:spPr>
          <a:xfrm>
            <a:off x="4314919" y="4304971"/>
            <a:ext cx="4573587" cy="1547812"/>
          </a:xfrm>
          <a:prstGeom prst="rect">
            <a:avLst/>
          </a:prstGeom>
          <a:solidFill>
            <a:schemeClr val="accent5">
              <a:lumMod val="60000"/>
              <a:lumOff val="40000"/>
            </a:schemeClr>
          </a:solidFill>
          <a:ln w="12700">
            <a:solidFill>
              <a:schemeClr val="tx1"/>
            </a:solidFill>
          </a:ln>
        </p:spPr>
        <p:txBody>
          <a:bodyPr>
            <a:spAutoFit/>
          </a:bodyPr>
          <a:lstStyle/>
          <a:p>
            <a:pPr marL="285750" indent="-285750">
              <a:spcBef>
                <a:spcPct val="30000"/>
              </a:spcBef>
              <a:buFont typeface="Wingdings" panose="05000000000000000000" pitchFamily="2" charset="2"/>
              <a:buChar char="Ø"/>
              <a:defRPr/>
            </a:pPr>
            <a:r>
              <a:rPr lang="zh-CN" altLang="en-US" sz="2200" b="1" dirty="0">
                <a:solidFill>
                  <a:srgbClr val="000000"/>
                </a:solidFill>
                <a:latin typeface="Times New Roman" panose="02020603050405020304" pitchFamily="18" charset="0"/>
                <a:ea typeface="+mn-ea"/>
                <a:cs typeface="Times New Roman" panose="02020603050405020304" pitchFamily="18" charset="0"/>
              </a:rPr>
              <a:t>函数</a:t>
            </a:r>
            <a:r>
              <a:rPr lang="en-US" altLang="zh-CN" sz="2200" b="1" i="1" dirty="0" err="1">
                <a:solidFill>
                  <a:srgbClr val="000000"/>
                </a:solidFill>
                <a:latin typeface="Times New Roman" panose="02020603050405020304" pitchFamily="18" charset="0"/>
                <a:ea typeface="+mn-ea"/>
                <a:cs typeface="Times New Roman" panose="02020603050405020304" pitchFamily="18" charset="0"/>
              </a:rPr>
              <a:t>nextChar</a:t>
            </a:r>
            <a:r>
              <a:rPr lang="en-US" altLang="zh-CN" sz="2200" b="1" dirty="0">
                <a:solidFill>
                  <a:srgbClr val="000000"/>
                </a:solidFill>
                <a:latin typeface="Times New Roman" panose="02020603050405020304" pitchFamily="18" charset="0"/>
                <a:ea typeface="+mn-ea"/>
                <a:cs typeface="Times New Roman" panose="02020603050405020304" pitchFamily="18" charset="0"/>
              </a:rPr>
              <a:t>( )</a:t>
            </a:r>
            <a:r>
              <a:rPr lang="zh-CN" altLang="en-US" sz="2200" b="1" dirty="0">
                <a:solidFill>
                  <a:srgbClr val="000000"/>
                </a:solidFill>
                <a:latin typeface="Times New Roman" panose="02020603050405020304" pitchFamily="18" charset="0"/>
                <a:ea typeface="+mn-ea"/>
                <a:cs typeface="Times New Roman" panose="02020603050405020304" pitchFamily="18" charset="0"/>
              </a:rPr>
              <a:t>返回输入串</a:t>
            </a:r>
            <a:r>
              <a:rPr lang="en-US" altLang="zh-CN" sz="2200" b="1" i="1" dirty="0">
                <a:solidFill>
                  <a:srgbClr val="000000"/>
                </a:solidFill>
                <a:latin typeface="Times New Roman" panose="02020603050405020304" pitchFamily="18" charset="0"/>
                <a:ea typeface="+mn-ea"/>
                <a:cs typeface="Times New Roman" panose="02020603050405020304" pitchFamily="18" charset="0"/>
              </a:rPr>
              <a:t>x</a:t>
            </a:r>
            <a:r>
              <a:rPr lang="zh-CN" altLang="en-US" sz="2200" b="1" dirty="0">
                <a:solidFill>
                  <a:srgbClr val="000000"/>
                </a:solidFill>
                <a:latin typeface="Times New Roman" panose="02020603050405020304" pitchFamily="18" charset="0"/>
                <a:ea typeface="+mn-ea"/>
                <a:cs typeface="Times New Roman" panose="02020603050405020304" pitchFamily="18" charset="0"/>
              </a:rPr>
              <a:t>的下一个符号</a:t>
            </a:r>
            <a:endParaRPr lang="en-US" altLang="zh-CN" sz="2200" b="1" dirty="0">
              <a:solidFill>
                <a:srgbClr val="000000"/>
              </a:solidFill>
              <a:latin typeface="Times New Roman" panose="02020603050405020304" pitchFamily="18" charset="0"/>
              <a:ea typeface="+mn-ea"/>
              <a:cs typeface="Times New Roman" panose="02020603050405020304" pitchFamily="18" charset="0"/>
            </a:endParaRPr>
          </a:p>
          <a:p>
            <a:pPr marL="285750" indent="-285750">
              <a:spcBef>
                <a:spcPct val="30000"/>
              </a:spcBef>
              <a:buFont typeface="Wingdings" panose="05000000000000000000" pitchFamily="2" charset="2"/>
              <a:buChar char="Ø"/>
              <a:defRPr/>
            </a:pPr>
            <a:r>
              <a:rPr lang="zh-CN" altLang="en-US" sz="2200" b="1" dirty="0">
                <a:solidFill>
                  <a:srgbClr val="000000"/>
                </a:solidFill>
                <a:latin typeface="Times New Roman" panose="02020603050405020304" pitchFamily="18" charset="0"/>
                <a:ea typeface="+mn-ea"/>
                <a:cs typeface="Times New Roman" panose="02020603050405020304" pitchFamily="18" charset="0"/>
              </a:rPr>
              <a:t>函数</a:t>
            </a:r>
            <a:r>
              <a:rPr lang="en-US" altLang="zh-CN" sz="2200" b="1" i="1" dirty="0">
                <a:solidFill>
                  <a:srgbClr val="000000"/>
                </a:solidFill>
                <a:latin typeface="Times New Roman" panose="02020603050405020304" pitchFamily="18" charset="0"/>
                <a:ea typeface="+mn-ea"/>
                <a:cs typeface="Times New Roman" panose="02020603050405020304" pitchFamily="18" charset="0"/>
              </a:rPr>
              <a:t>move</a:t>
            </a:r>
            <a:r>
              <a:rPr lang="en-US" altLang="zh-CN" sz="2200" b="1" dirty="0">
                <a:solidFill>
                  <a:srgbClr val="000000"/>
                </a:solidFill>
                <a:latin typeface="Times New Roman" panose="02020603050405020304" pitchFamily="18" charset="0"/>
                <a:ea typeface="+mn-ea"/>
                <a:cs typeface="Times New Roman" panose="02020603050405020304" pitchFamily="18" charset="0"/>
              </a:rPr>
              <a:t>(</a:t>
            </a:r>
            <a:r>
              <a:rPr lang="en-US" altLang="zh-CN" sz="2200" b="1" i="1" dirty="0">
                <a:solidFill>
                  <a:srgbClr val="000000"/>
                </a:solidFill>
                <a:latin typeface="Times New Roman" panose="02020603050405020304" pitchFamily="18" charset="0"/>
                <a:ea typeface="+mn-ea"/>
                <a:cs typeface="Times New Roman" panose="02020603050405020304" pitchFamily="18" charset="0"/>
              </a:rPr>
              <a:t>s</a:t>
            </a:r>
            <a:r>
              <a:rPr lang="en-US" altLang="zh-CN" sz="2200" b="1" dirty="0">
                <a:solidFill>
                  <a:srgbClr val="000000"/>
                </a:solidFill>
                <a:latin typeface="Times New Roman" panose="02020603050405020304" pitchFamily="18" charset="0"/>
                <a:ea typeface="+mn-ea"/>
                <a:cs typeface="Times New Roman" panose="02020603050405020304" pitchFamily="18" charset="0"/>
              </a:rPr>
              <a:t>, </a:t>
            </a:r>
            <a:r>
              <a:rPr lang="en-US" altLang="zh-CN" sz="2200" b="1" i="1" dirty="0">
                <a:solidFill>
                  <a:srgbClr val="000000"/>
                </a:solidFill>
                <a:latin typeface="Times New Roman" panose="02020603050405020304" pitchFamily="18" charset="0"/>
                <a:ea typeface="+mn-ea"/>
                <a:cs typeface="Times New Roman" panose="02020603050405020304" pitchFamily="18" charset="0"/>
              </a:rPr>
              <a:t>c</a:t>
            </a:r>
            <a:r>
              <a:rPr lang="en-US" altLang="zh-CN" sz="2200" b="1" dirty="0">
                <a:solidFill>
                  <a:srgbClr val="000000"/>
                </a:solidFill>
                <a:latin typeface="Times New Roman" panose="02020603050405020304" pitchFamily="18" charset="0"/>
                <a:ea typeface="+mn-ea"/>
                <a:cs typeface="Times New Roman" panose="02020603050405020304" pitchFamily="18" charset="0"/>
              </a:rPr>
              <a:t>)</a:t>
            </a:r>
            <a:r>
              <a:rPr lang="zh-CN" altLang="en-US" sz="2200" b="1" dirty="0">
                <a:solidFill>
                  <a:srgbClr val="000000"/>
                </a:solidFill>
                <a:latin typeface="Times New Roman" panose="02020603050405020304" pitchFamily="18" charset="0"/>
                <a:ea typeface="+mn-ea"/>
                <a:cs typeface="Times New Roman" panose="02020603050405020304" pitchFamily="18" charset="0"/>
              </a:rPr>
              <a:t>表示从状态</a:t>
            </a:r>
            <a:r>
              <a:rPr lang="en-US" altLang="zh-CN" sz="2200" b="1" i="1" dirty="0">
                <a:solidFill>
                  <a:srgbClr val="000000"/>
                </a:solidFill>
                <a:latin typeface="Times New Roman" panose="02020603050405020304" pitchFamily="18" charset="0"/>
                <a:ea typeface="+mn-ea"/>
                <a:cs typeface="Times New Roman" panose="02020603050405020304" pitchFamily="18" charset="0"/>
              </a:rPr>
              <a:t>s</a:t>
            </a:r>
            <a:r>
              <a:rPr lang="zh-CN" altLang="en-US" sz="2200" b="1" dirty="0">
                <a:solidFill>
                  <a:srgbClr val="000000"/>
                </a:solidFill>
                <a:latin typeface="Times New Roman" panose="02020603050405020304" pitchFamily="18" charset="0"/>
                <a:ea typeface="+mn-ea"/>
                <a:cs typeface="Times New Roman" panose="02020603050405020304" pitchFamily="18" charset="0"/>
              </a:rPr>
              <a:t>出发，沿着标记为</a:t>
            </a:r>
            <a:r>
              <a:rPr lang="en-US" altLang="zh-CN" sz="2200" b="1" i="1" dirty="0">
                <a:solidFill>
                  <a:srgbClr val="000000"/>
                </a:solidFill>
                <a:latin typeface="Times New Roman" panose="02020603050405020304" pitchFamily="18" charset="0"/>
                <a:ea typeface="+mn-ea"/>
                <a:cs typeface="Times New Roman" panose="02020603050405020304" pitchFamily="18" charset="0"/>
              </a:rPr>
              <a:t>c</a:t>
            </a:r>
            <a:r>
              <a:rPr lang="zh-CN" altLang="en-US" sz="2200" b="1" dirty="0">
                <a:solidFill>
                  <a:srgbClr val="000000"/>
                </a:solidFill>
                <a:latin typeface="Times New Roman" panose="02020603050405020304" pitchFamily="18" charset="0"/>
                <a:ea typeface="+mn-ea"/>
                <a:cs typeface="Times New Roman" panose="02020603050405020304" pitchFamily="18" charset="0"/>
              </a:rPr>
              <a:t>的边所能到达的状态</a:t>
            </a:r>
            <a:endParaRPr lang="en-US" altLang="zh-CN" sz="2200" b="1" dirty="0">
              <a:solidFill>
                <a:srgbClr val="000000"/>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5906274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p:cNvSpPr>
            <a:spLocks noGrp="1" noChangeArrowheads="1"/>
          </p:cNvSpPr>
          <p:nvPr>
            <p:ph type="title"/>
          </p:nvPr>
        </p:nvSpPr>
        <p:spPr/>
        <p:txBody>
          <a:bodyPr/>
          <a:lstStyle/>
          <a:p>
            <a:pPr eaLnBrk="1" hangingPunct="1"/>
            <a:r>
              <a:rPr lang="zh-CN" altLang="en-US" dirty="0" smtClean="0"/>
              <a:t>练习</a:t>
            </a:r>
            <a:endParaRPr lang="zh-CN" altLang="en-GB" dirty="0" smtClean="0"/>
          </a:p>
        </p:txBody>
      </p:sp>
      <p:sp>
        <p:nvSpPr>
          <p:cNvPr id="101380" name="Rectangle 3"/>
          <p:cNvSpPr>
            <a:spLocks noGrp="1" noChangeArrowheads="1"/>
          </p:cNvSpPr>
          <p:nvPr>
            <p:ph idx="1"/>
          </p:nvPr>
        </p:nvSpPr>
        <p:spPr/>
        <p:txBody>
          <a:bodyPr/>
          <a:lstStyle/>
          <a:p>
            <a:pPr eaLnBrk="1" hangingPunct="1"/>
            <a:r>
              <a:rPr lang="zh-CN" altLang="en-US" dirty="0" smtClean="0"/>
              <a:t>图中</a:t>
            </a:r>
            <a:r>
              <a:rPr lang="en-US" altLang="zh-CN" dirty="0" smtClean="0"/>
              <a:t>DFA M</a:t>
            </a:r>
            <a:r>
              <a:rPr lang="zh-CN" altLang="en-US" dirty="0" smtClean="0"/>
              <a:t>识别的</a:t>
            </a:r>
            <a:r>
              <a:rPr lang="en-US" altLang="zh-CN" dirty="0" smtClean="0"/>
              <a:t>L(M) </a:t>
            </a:r>
            <a:r>
              <a:rPr lang="zh-CN" altLang="en-US" dirty="0" smtClean="0"/>
              <a:t>是什么？  </a:t>
            </a:r>
          </a:p>
          <a:p>
            <a:pPr eaLnBrk="1" hangingPunct="1">
              <a:buFont typeface="Wingdings" panose="05000000000000000000" pitchFamily="2" charset="2"/>
              <a:buNone/>
            </a:pPr>
            <a:r>
              <a:rPr lang="en-US" altLang="zh-CN" dirty="0" smtClean="0"/>
              <a:t>A. L(M)={</a:t>
            </a:r>
            <a:r>
              <a:rPr kumimoji="1" lang="zh-CN" altLang="en-US" dirty="0" smtClean="0"/>
              <a:t>以</a:t>
            </a:r>
            <a:r>
              <a:rPr kumimoji="1" lang="en-US" altLang="zh-CN" dirty="0" err="1" smtClean="0"/>
              <a:t>aa</a:t>
            </a:r>
            <a:r>
              <a:rPr kumimoji="1" lang="zh-CN" altLang="en-US" dirty="0" smtClean="0"/>
              <a:t>或</a:t>
            </a:r>
            <a:r>
              <a:rPr kumimoji="1" lang="en-US" altLang="zh-CN" dirty="0" smtClean="0"/>
              <a:t>bb</a:t>
            </a:r>
            <a:r>
              <a:rPr kumimoji="1" lang="zh-CN" altLang="en-US" dirty="0" smtClean="0"/>
              <a:t>开头的字</a:t>
            </a:r>
            <a:r>
              <a:rPr lang="en-US" altLang="zh-CN" dirty="0" smtClean="0"/>
              <a:t>}</a:t>
            </a:r>
          </a:p>
          <a:p>
            <a:pPr eaLnBrk="1" hangingPunct="1">
              <a:buFont typeface="Wingdings" panose="05000000000000000000" pitchFamily="2" charset="2"/>
              <a:buNone/>
            </a:pPr>
            <a:r>
              <a:rPr lang="en-US" altLang="zh-CN" dirty="0" smtClean="0"/>
              <a:t>B. L(M)={</a:t>
            </a:r>
            <a:r>
              <a:rPr kumimoji="1" lang="zh-CN" altLang="en-US" dirty="0" smtClean="0"/>
              <a:t>含</a:t>
            </a:r>
            <a:r>
              <a:rPr kumimoji="1" lang="en-US" altLang="zh-CN" dirty="0" err="1" smtClean="0"/>
              <a:t>aa</a:t>
            </a:r>
            <a:r>
              <a:rPr kumimoji="1" lang="zh-CN" altLang="en-US" dirty="0" smtClean="0"/>
              <a:t>或</a:t>
            </a:r>
            <a:r>
              <a:rPr kumimoji="1" lang="en-US" altLang="zh-CN" dirty="0" smtClean="0"/>
              <a:t>bb</a:t>
            </a:r>
            <a:r>
              <a:rPr kumimoji="1" lang="zh-CN" altLang="en-US" dirty="0" smtClean="0"/>
              <a:t>的字</a:t>
            </a:r>
            <a:r>
              <a:rPr lang="en-US" altLang="zh-CN" dirty="0" smtClean="0"/>
              <a:t>}</a:t>
            </a:r>
          </a:p>
          <a:p>
            <a:pPr eaLnBrk="1" hangingPunct="1">
              <a:buFont typeface="Wingdings" panose="05000000000000000000" pitchFamily="2" charset="2"/>
              <a:buNone/>
            </a:pPr>
            <a:r>
              <a:rPr lang="en-US" altLang="zh-CN" dirty="0" smtClean="0"/>
              <a:t>C. L(M)={</a:t>
            </a:r>
            <a:r>
              <a:rPr kumimoji="1" lang="zh-CN" altLang="en-US" dirty="0" smtClean="0"/>
              <a:t>以</a:t>
            </a:r>
            <a:r>
              <a:rPr kumimoji="1" lang="en-US" altLang="zh-CN" dirty="0" err="1" smtClean="0"/>
              <a:t>aa</a:t>
            </a:r>
            <a:r>
              <a:rPr kumimoji="1" lang="zh-CN" altLang="en-US" dirty="0" smtClean="0"/>
              <a:t>或</a:t>
            </a:r>
            <a:r>
              <a:rPr kumimoji="1" lang="en-US" altLang="zh-CN" dirty="0" smtClean="0"/>
              <a:t>bb</a:t>
            </a:r>
            <a:r>
              <a:rPr kumimoji="1" lang="zh-CN" altLang="en-US" dirty="0" smtClean="0"/>
              <a:t>结尾的字</a:t>
            </a:r>
            <a:r>
              <a:rPr lang="en-US" altLang="zh-CN" dirty="0" smtClean="0"/>
              <a:t>}</a:t>
            </a:r>
            <a:endParaRPr lang="en-GB" altLang="zh-CN" dirty="0" smtClean="0"/>
          </a:p>
          <a:p>
            <a:pPr eaLnBrk="1" hangingPunct="1">
              <a:buFont typeface="Wingdings" panose="05000000000000000000" pitchFamily="2" charset="2"/>
              <a:buNone/>
            </a:pPr>
            <a:endParaRPr lang="en-GB" altLang="zh-CN" dirty="0" smtClean="0"/>
          </a:p>
        </p:txBody>
      </p:sp>
      <p:grpSp>
        <p:nvGrpSpPr>
          <p:cNvPr id="28" name="组合 27"/>
          <p:cNvGrpSpPr/>
          <p:nvPr/>
        </p:nvGrpSpPr>
        <p:grpSpPr>
          <a:xfrm>
            <a:off x="1005010" y="4175125"/>
            <a:ext cx="3756025" cy="2682875"/>
            <a:chOff x="1204582" y="4289774"/>
            <a:chExt cx="3756025" cy="2682875"/>
          </a:xfrm>
        </p:grpSpPr>
        <p:sp>
          <p:nvSpPr>
            <p:cNvPr id="29" name="Oval 41"/>
            <p:cNvSpPr>
              <a:spLocks noChangeArrowheads="1"/>
            </p:cNvSpPr>
            <p:nvPr/>
          </p:nvSpPr>
          <p:spPr bwMode="auto">
            <a:xfrm>
              <a:off x="1563357" y="5266087"/>
              <a:ext cx="442912" cy="43021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just" defTabSz="914400" eaLnBrk="0" fontAlgn="base" hangingPunct="0">
                <a:spcBef>
                  <a:spcPct val="0"/>
                </a:spcBef>
                <a:spcAft>
                  <a:spcPct val="0"/>
                </a:spcAft>
                <a:buClrTx/>
                <a:buSzTx/>
                <a:buNone/>
              </a:pPr>
              <a:r>
                <a:rPr kumimoji="1" lang="en-US" altLang="zh-CN" sz="2000">
                  <a:solidFill>
                    <a:srgbClr val="000000"/>
                  </a:solidFill>
                  <a:latin typeface="微软雅黑" panose="020B0503020204020204" pitchFamily="34" charset="-122"/>
                </a:rPr>
                <a:t>0</a:t>
              </a:r>
            </a:p>
          </p:txBody>
        </p:sp>
        <p:sp>
          <p:nvSpPr>
            <p:cNvPr id="30" name="Line 42"/>
            <p:cNvSpPr>
              <a:spLocks noChangeShapeType="1"/>
            </p:cNvSpPr>
            <p:nvPr/>
          </p:nvSpPr>
          <p:spPr bwMode="auto">
            <a:xfrm flipV="1">
              <a:off x="1990394" y="4594574"/>
              <a:ext cx="879475" cy="757237"/>
            </a:xfrm>
            <a:prstGeom prst="line">
              <a:avLst/>
            </a:prstGeom>
            <a:noFill/>
            <a:ln w="19050">
              <a:solidFill>
                <a:schemeClr val="tx1"/>
              </a:solidFill>
              <a:round/>
              <a:headEnd/>
              <a:tailEnd type="stealth" w="lg" len="lg"/>
            </a:ln>
          </p:spPr>
          <p:txBody>
            <a:bodyPr lIns="0" tIns="0" rIns="0" bIns="0" anchor="ctr" anchorCtr="1"/>
            <a:lstStyle/>
            <a:p>
              <a:pPr defTabSz="914400" fontAlgn="base">
                <a:spcBef>
                  <a:spcPct val="0"/>
                </a:spcBef>
                <a:spcAft>
                  <a:spcPct val="0"/>
                </a:spcAft>
                <a:defRPr/>
              </a:pPr>
              <a:endParaRPr lang="zh-CN" altLang="en-US">
                <a:solidFill>
                  <a:srgbClr val="000000"/>
                </a:solidFill>
                <a:latin typeface="微软雅黑"/>
              </a:endParaRPr>
            </a:p>
          </p:txBody>
        </p:sp>
        <p:sp>
          <p:nvSpPr>
            <p:cNvPr id="31" name="Line 43"/>
            <p:cNvSpPr>
              <a:spLocks noChangeShapeType="1"/>
            </p:cNvSpPr>
            <p:nvPr/>
          </p:nvSpPr>
          <p:spPr bwMode="auto">
            <a:xfrm flipH="1" flipV="1">
              <a:off x="3242932" y="4627912"/>
              <a:ext cx="1228725" cy="644525"/>
            </a:xfrm>
            <a:prstGeom prst="line">
              <a:avLst/>
            </a:prstGeom>
            <a:noFill/>
            <a:ln w="19050">
              <a:solidFill>
                <a:schemeClr val="tx1"/>
              </a:solidFill>
              <a:round/>
              <a:headEnd type="stealth" w="lg" len="lg"/>
              <a:tailEnd type="none" w="lg" len="lg"/>
            </a:ln>
          </p:spPr>
          <p:txBody>
            <a:bodyPr lIns="0" tIns="0" rIns="0" bIns="0" anchor="ctr" anchorCtr="1"/>
            <a:lstStyle/>
            <a:p>
              <a:pPr defTabSz="914400" fontAlgn="base">
                <a:spcBef>
                  <a:spcPct val="0"/>
                </a:spcBef>
                <a:spcAft>
                  <a:spcPct val="0"/>
                </a:spcAft>
                <a:defRPr/>
              </a:pPr>
              <a:endParaRPr lang="zh-CN" altLang="en-US">
                <a:solidFill>
                  <a:srgbClr val="000000"/>
                </a:solidFill>
                <a:latin typeface="微软雅黑"/>
              </a:endParaRPr>
            </a:p>
          </p:txBody>
        </p:sp>
        <p:sp>
          <p:nvSpPr>
            <p:cNvPr id="32" name="Freeform 44"/>
            <p:cNvSpPr>
              <a:spLocks/>
            </p:cNvSpPr>
            <p:nvPr/>
          </p:nvSpPr>
          <p:spPr bwMode="auto">
            <a:xfrm>
              <a:off x="2561894" y="4710462"/>
              <a:ext cx="395287" cy="1266825"/>
            </a:xfrm>
            <a:custGeom>
              <a:avLst/>
              <a:gdLst>
                <a:gd name="T0" fmla="*/ 46 w 380"/>
                <a:gd name="T1" fmla="*/ 0 h 1080"/>
                <a:gd name="T2" fmla="*/ 3 w 380"/>
                <a:gd name="T3" fmla="*/ 106 h 1080"/>
                <a:gd name="T4" fmla="*/ 31 w 380"/>
                <a:gd name="T5" fmla="*/ 238 h 1080"/>
                <a:gd name="T6" fmla="*/ 0 60000 65536"/>
                <a:gd name="T7" fmla="*/ 0 60000 65536"/>
                <a:gd name="T8" fmla="*/ 0 60000 65536"/>
                <a:gd name="T9" fmla="*/ 0 w 380"/>
                <a:gd name="T10" fmla="*/ 0 h 1080"/>
                <a:gd name="T11" fmla="*/ 380 w 380"/>
                <a:gd name="T12" fmla="*/ 1080 h 1080"/>
              </a:gdLst>
              <a:ahLst/>
              <a:cxnLst>
                <a:cxn ang="T6">
                  <a:pos x="T0" y="T1"/>
                </a:cxn>
                <a:cxn ang="T7">
                  <a:pos x="T2" y="T3"/>
                </a:cxn>
                <a:cxn ang="T8">
                  <a:pos x="T4" y="T5"/>
                </a:cxn>
              </a:cxnLst>
              <a:rect l="T9" t="T10" r="T11" b="T12"/>
              <a:pathLst>
                <a:path w="380" h="1080">
                  <a:moveTo>
                    <a:pt x="380" y="0"/>
                  </a:moveTo>
                  <a:cubicBezTo>
                    <a:pt x="210" y="150"/>
                    <a:pt x="40" y="300"/>
                    <a:pt x="20" y="480"/>
                  </a:cubicBezTo>
                  <a:cubicBezTo>
                    <a:pt x="0" y="660"/>
                    <a:pt x="130" y="870"/>
                    <a:pt x="260" y="1080"/>
                  </a:cubicBezTo>
                </a:path>
              </a:pathLst>
            </a:custGeom>
            <a:noFill/>
            <a:ln w="19050">
              <a:solidFill>
                <a:schemeClr val="tx1"/>
              </a:solidFill>
              <a:round/>
              <a:headEnd type="stealth" w="lg" len="lg"/>
              <a:tailEnd type="none" w="lg" len="lg"/>
            </a:ln>
          </p:spPr>
          <p:txBody>
            <a:bodyPr lIns="0" tIns="0" rIns="0" bIns="0" anchor="ctr" anchorCtr="1"/>
            <a:lstStyle/>
            <a:p>
              <a:pPr defTabSz="914400" fontAlgn="base">
                <a:spcBef>
                  <a:spcPct val="0"/>
                </a:spcBef>
                <a:spcAft>
                  <a:spcPct val="0"/>
                </a:spcAft>
                <a:defRPr/>
              </a:pPr>
              <a:endParaRPr lang="zh-CN" altLang="en-US">
                <a:solidFill>
                  <a:srgbClr val="000000"/>
                </a:solidFill>
                <a:latin typeface="微软雅黑"/>
              </a:endParaRPr>
            </a:p>
          </p:txBody>
        </p:sp>
        <p:sp>
          <p:nvSpPr>
            <p:cNvPr id="33" name="Freeform 45"/>
            <p:cNvSpPr>
              <a:spLocks/>
            </p:cNvSpPr>
            <p:nvPr/>
          </p:nvSpPr>
          <p:spPr bwMode="auto">
            <a:xfrm>
              <a:off x="3052432" y="4710462"/>
              <a:ext cx="285750" cy="1266825"/>
            </a:xfrm>
            <a:custGeom>
              <a:avLst/>
              <a:gdLst>
                <a:gd name="T0" fmla="*/ 0 w 360"/>
                <a:gd name="T1" fmla="*/ 0 h 1080"/>
                <a:gd name="T2" fmla="*/ 11 w 360"/>
                <a:gd name="T3" fmla="*/ 132 h 1080"/>
                <a:gd name="T4" fmla="*/ 0 w 360"/>
                <a:gd name="T5" fmla="*/ 238 h 1080"/>
                <a:gd name="T6" fmla="*/ 0 60000 65536"/>
                <a:gd name="T7" fmla="*/ 0 60000 65536"/>
                <a:gd name="T8" fmla="*/ 0 60000 65536"/>
                <a:gd name="T9" fmla="*/ 0 w 360"/>
                <a:gd name="T10" fmla="*/ 0 h 1080"/>
                <a:gd name="T11" fmla="*/ 360 w 360"/>
                <a:gd name="T12" fmla="*/ 1080 h 1080"/>
              </a:gdLst>
              <a:ahLst/>
              <a:cxnLst>
                <a:cxn ang="T6">
                  <a:pos x="T0" y="T1"/>
                </a:cxn>
                <a:cxn ang="T7">
                  <a:pos x="T2" y="T3"/>
                </a:cxn>
                <a:cxn ang="T8">
                  <a:pos x="T4" y="T5"/>
                </a:cxn>
              </a:cxnLst>
              <a:rect l="T9" t="T10" r="T11" b="T12"/>
              <a:pathLst>
                <a:path w="360" h="1080">
                  <a:moveTo>
                    <a:pt x="0" y="0"/>
                  </a:moveTo>
                  <a:cubicBezTo>
                    <a:pt x="180" y="210"/>
                    <a:pt x="360" y="420"/>
                    <a:pt x="360" y="600"/>
                  </a:cubicBezTo>
                  <a:cubicBezTo>
                    <a:pt x="360" y="780"/>
                    <a:pt x="180" y="930"/>
                    <a:pt x="0" y="1080"/>
                  </a:cubicBezTo>
                </a:path>
              </a:pathLst>
            </a:custGeom>
            <a:noFill/>
            <a:ln w="19050">
              <a:solidFill>
                <a:schemeClr val="tx1"/>
              </a:solidFill>
              <a:round/>
              <a:headEnd type="none" w="sm" len="med"/>
              <a:tailEnd type="stealth" w="lg" len="lg"/>
            </a:ln>
          </p:spPr>
          <p:txBody>
            <a:bodyPr lIns="0" tIns="0" rIns="0" bIns="0" anchor="ctr" anchorCtr="1"/>
            <a:lstStyle/>
            <a:p>
              <a:pPr defTabSz="914400" fontAlgn="base">
                <a:spcBef>
                  <a:spcPct val="0"/>
                </a:spcBef>
                <a:spcAft>
                  <a:spcPct val="0"/>
                </a:spcAft>
                <a:defRPr/>
              </a:pPr>
              <a:endParaRPr lang="zh-CN" altLang="en-US">
                <a:solidFill>
                  <a:srgbClr val="000000"/>
                </a:solidFill>
                <a:latin typeface="微软雅黑"/>
              </a:endParaRPr>
            </a:p>
          </p:txBody>
        </p:sp>
        <p:sp>
          <p:nvSpPr>
            <p:cNvPr id="34" name="Line 46"/>
            <p:cNvSpPr>
              <a:spLocks noChangeShapeType="1"/>
            </p:cNvSpPr>
            <p:nvPr/>
          </p:nvSpPr>
          <p:spPr bwMode="auto">
            <a:xfrm>
              <a:off x="1990394" y="5558187"/>
              <a:ext cx="776287" cy="555625"/>
            </a:xfrm>
            <a:prstGeom prst="line">
              <a:avLst/>
            </a:prstGeom>
            <a:noFill/>
            <a:ln w="19050">
              <a:solidFill>
                <a:schemeClr val="tx1"/>
              </a:solidFill>
              <a:round/>
              <a:headEnd/>
              <a:tailEnd type="stealth" w="lg" len="lg"/>
            </a:ln>
          </p:spPr>
          <p:txBody>
            <a:bodyPr lIns="0" tIns="0" rIns="0" bIns="0" anchor="ctr" anchorCtr="1"/>
            <a:lstStyle/>
            <a:p>
              <a:pPr defTabSz="914400" fontAlgn="base">
                <a:spcBef>
                  <a:spcPct val="0"/>
                </a:spcBef>
                <a:spcAft>
                  <a:spcPct val="0"/>
                </a:spcAft>
                <a:defRPr/>
              </a:pPr>
              <a:endParaRPr lang="zh-CN" altLang="en-US">
                <a:solidFill>
                  <a:srgbClr val="000000"/>
                </a:solidFill>
                <a:latin typeface="微软雅黑"/>
              </a:endParaRPr>
            </a:p>
          </p:txBody>
        </p:sp>
        <p:sp>
          <p:nvSpPr>
            <p:cNvPr id="35" name="Line 47"/>
            <p:cNvSpPr>
              <a:spLocks noChangeShapeType="1"/>
            </p:cNvSpPr>
            <p:nvPr/>
          </p:nvSpPr>
          <p:spPr bwMode="auto">
            <a:xfrm flipV="1">
              <a:off x="3174669" y="5481192"/>
              <a:ext cx="1323182" cy="578643"/>
            </a:xfrm>
            <a:prstGeom prst="line">
              <a:avLst/>
            </a:prstGeom>
            <a:noFill/>
            <a:ln w="19050">
              <a:solidFill>
                <a:schemeClr val="tx1"/>
              </a:solidFill>
              <a:round/>
              <a:headEnd/>
              <a:tailEnd type="stealth" w="lg" len="lg"/>
            </a:ln>
          </p:spPr>
          <p:txBody>
            <a:bodyPr lIns="0" tIns="0" rIns="0" bIns="0" anchor="ctr" anchorCtr="1"/>
            <a:lstStyle/>
            <a:p>
              <a:pPr defTabSz="914400" fontAlgn="base">
                <a:spcBef>
                  <a:spcPct val="0"/>
                </a:spcBef>
                <a:spcAft>
                  <a:spcPct val="0"/>
                </a:spcAft>
                <a:defRPr/>
              </a:pPr>
              <a:endParaRPr lang="zh-CN" altLang="en-US">
                <a:solidFill>
                  <a:srgbClr val="000000"/>
                </a:solidFill>
                <a:latin typeface="微软雅黑"/>
              </a:endParaRPr>
            </a:p>
          </p:txBody>
        </p:sp>
        <p:sp>
          <p:nvSpPr>
            <p:cNvPr id="36" name="Oval 50"/>
            <p:cNvSpPr>
              <a:spLocks noChangeArrowheads="1"/>
            </p:cNvSpPr>
            <p:nvPr/>
          </p:nvSpPr>
          <p:spPr bwMode="auto">
            <a:xfrm>
              <a:off x="4487532" y="5143849"/>
              <a:ext cx="442912" cy="430212"/>
            </a:xfrm>
            <a:prstGeom prst="ellipse">
              <a:avLst/>
            </a:prstGeom>
            <a:noFill/>
            <a:ln w="635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just" defTabSz="914400" eaLnBrk="0" fontAlgn="base" hangingPunct="0">
                <a:spcBef>
                  <a:spcPct val="0"/>
                </a:spcBef>
                <a:spcAft>
                  <a:spcPct val="0"/>
                </a:spcAft>
                <a:buClrTx/>
                <a:buSzTx/>
                <a:buNone/>
              </a:pPr>
              <a:r>
                <a:rPr kumimoji="1" lang="en-US" altLang="zh-CN" sz="2000">
                  <a:solidFill>
                    <a:srgbClr val="000000"/>
                  </a:solidFill>
                  <a:latin typeface="微软雅黑" panose="020B0503020204020204" pitchFamily="34" charset="-122"/>
                </a:rPr>
                <a:t>3</a:t>
              </a:r>
            </a:p>
          </p:txBody>
        </p:sp>
        <p:sp>
          <p:nvSpPr>
            <p:cNvPr id="37" name="Oval 51"/>
            <p:cNvSpPr>
              <a:spLocks noChangeArrowheads="1"/>
            </p:cNvSpPr>
            <p:nvPr/>
          </p:nvSpPr>
          <p:spPr bwMode="auto">
            <a:xfrm>
              <a:off x="2807957" y="4289774"/>
              <a:ext cx="442912" cy="43021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just" defTabSz="914400" eaLnBrk="0" fontAlgn="base" hangingPunct="0">
                <a:spcBef>
                  <a:spcPct val="0"/>
                </a:spcBef>
                <a:spcAft>
                  <a:spcPct val="0"/>
                </a:spcAft>
                <a:buClrTx/>
                <a:buSzTx/>
                <a:buNone/>
              </a:pPr>
              <a:r>
                <a:rPr kumimoji="1" lang="en-US" altLang="zh-CN" sz="2000">
                  <a:solidFill>
                    <a:srgbClr val="000000"/>
                  </a:solidFill>
                  <a:latin typeface="微软雅黑" panose="020B0503020204020204" pitchFamily="34" charset="-122"/>
                </a:rPr>
                <a:t>1</a:t>
              </a:r>
            </a:p>
          </p:txBody>
        </p:sp>
        <p:sp>
          <p:nvSpPr>
            <p:cNvPr id="38" name="Oval 52"/>
            <p:cNvSpPr>
              <a:spLocks noChangeArrowheads="1"/>
            </p:cNvSpPr>
            <p:nvPr/>
          </p:nvSpPr>
          <p:spPr bwMode="auto">
            <a:xfrm>
              <a:off x="2746044" y="5936012"/>
              <a:ext cx="442912" cy="43021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just" defTabSz="914400" eaLnBrk="0" fontAlgn="base" hangingPunct="0">
                <a:spcBef>
                  <a:spcPct val="0"/>
                </a:spcBef>
                <a:spcAft>
                  <a:spcPct val="0"/>
                </a:spcAft>
                <a:buClrTx/>
                <a:buSzTx/>
                <a:buNone/>
              </a:pPr>
              <a:r>
                <a:rPr kumimoji="1" lang="en-US" altLang="zh-CN" sz="2000">
                  <a:solidFill>
                    <a:srgbClr val="000000"/>
                  </a:solidFill>
                  <a:latin typeface="微软雅黑" panose="020B0503020204020204" pitchFamily="34" charset="-122"/>
                </a:rPr>
                <a:t>2</a:t>
              </a:r>
            </a:p>
          </p:txBody>
        </p:sp>
        <p:sp>
          <p:nvSpPr>
            <p:cNvPr id="39" name="Rectangle 53"/>
            <p:cNvSpPr>
              <a:spLocks noChangeArrowheads="1"/>
            </p:cNvSpPr>
            <p:nvPr/>
          </p:nvSpPr>
          <p:spPr bwMode="auto">
            <a:xfrm>
              <a:off x="1998332" y="4654899"/>
              <a:ext cx="43656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nchorCtr="1"/>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defTabSz="914400" fontAlgn="base">
                <a:spcBef>
                  <a:spcPct val="0"/>
                </a:spcBef>
                <a:spcAft>
                  <a:spcPct val="0"/>
                </a:spcAft>
                <a:buClrTx/>
                <a:buSzTx/>
                <a:buNone/>
              </a:pPr>
              <a:r>
                <a:rPr kumimoji="1" lang="en-US" altLang="zh-CN" sz="2000">
                  <a:solidFill>
                    <a:srgbClr val="000000"/>
                  </a:solidFill>
                  <a:latin typeface="微软雅黑" panose="020B0503020204020204" pitchFamily="34" charset="-122"/>
                </a:rPr>
                <a:t>a</a:t>
              </a:r>
            </a:p>
          </p:txBody>
        </p:sp>
        <p:sp>
          <p:nvSpPr>
            <p:cNvPr id="40" name="Rectangle 54"/>
            <p:cNvSpPr>
              <a:spLocks noChangeArrowheads="1"/>
            </p:cNvSpPr>
            <p:nvPr/>
          </p:nvSpPr>
          <p:spPr bwMode="auto">
            <a:xfrm>
              <a:off x="2247569" y="5266087"/>
              <a:ext cx="434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nchorCtr="1"/>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defTabSz="914400" fontAlgn="base">
                <a:spcBef>
                  <a:spcPct val="0"/>
                </a:spcBef>
                <a:spcAft>
                  <a:spcPct val="0"/>
                </a:spcAft>
                <a:buClrTx/>
                <a:buSzTx/>
                <a:buNone/>
              </a:pPr>
              <a:r>
                <a:rPr kumimoji="1" lang="en-US" altLang="zh-CN" sz="2000">
                  <a:solidFill>
                    <a:srgbClr val="000000"/>
                  </a:solidFill>
                  <a:latin typeface="微软雅黑" panose="020B0503020204020204" pitchFamily="34" charset="-122"/>
                </a:rPr>
                <a:t>a</a:t>
              </a:r>
            </a:p>
          </p:txBody>
        </p:sp>
        <p:sp>
          <p:nvSpPr>
            <p:cNvPr id="41" name="Rectangle 55"/>
            <p:cNvSpPr>
              <a:spLocks noChangeArrowheads="1"/>
            </p:cNvSpPr>
            <p:nvPr/>
          </p:nvSpPr>
          <p:spPr bwMode="auto">
            <a:xfrm>
              <a:off x="3615994" y="4594574"/>
              <a:ext cx="434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nchorCtr="1"/>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defTabSz="914400" fontAlgn="base">
                <a:spcBef>
                  <a:spcPct val="0"/>
                </a:spcBef>
                <a:spcAft>
                  <a:spcPct val="0"/>
                </a:spcAft>
                <a:buClrTx/>
                <a:buSzTx/>
                <a:buNone/>
              </a:pPr>
              <a:r>
                <a:rPr kumimoji="1" lang="en-US" altLang="zh-CN" sz="2000">
                  <a:solidFill>
                    <a:srgbClr val="000000"/>
                  </a:solidFill>
                  <a:latin typeface="微软雅黑" panose="020B0503020204020204" pitchFamily="34" charset="-122"/>
                </a:rPr>
                <a:t>a</a:t>
              </a:r>
            </a:p>
          </p:txBody>
        </p:sp>
        <p:sp>
          <p:nvSpPr>
            <p:cNvPr id="42" name="Rectangle 56"/>
            <p:cNvSpPr>
              <a:spLocks noChangeArrowheads="1"/>
            </p:cNvSpPr>
            <p:nvPr/>
          </p:nvSpPr>
          <p:spPr bwMode="auto">
            <a:xfrm>
              <a:off x="4473096" y="4388764"/>
              <a:ext cx="436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nchorCtr="1"/>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defTabSz="914400" fontAlgn="base">
                <a:spcBef>
                  <a:spcPct val="0"/>
                </a:spcBef>
                <a:spcAft>
                  <a:spcPct val="0"/>
                </a:spcAft>
                <a:buClrTx/>
                <a:buSzTx/>
                <a:buNone/>
              </a:pPr>
              <a:r>
                <a:rPr kumimoji="1" lang="en-US" altLang="zh-CN" sz="2000" dirty="0">
                  <a:solidFill>
                    <a:srgbClr val="000000"/>
                  </a:solidFill>
                  <a:latin typeface="微软雅黑" panose="020B0503020204020204" pitchFamily="34" charset="-122"/>
                </a:rPr>
                <a:t>a</a:t>
              </a:r>
            </a:p>
          </p:txBody>
        </p:sp>
        <p:sp>
          <p:nvSpPr>
            <p:cNvPr id="43" name="Rectangle 57"/>
            <p:cNvSpPr>
              <a:spLocks noChangeArrowheads="1"/>
            </p:cNvSpPr>
            <p:nvPr/>
          </p:nvSpPr>
          <p:spPr bwMode="auto">
            <a:xfrm>
              <a:off x="2247569" y="6485287"/>
              <a:ext cx="1741487" cy="487362"/>
            </a:xfrm>
            <a:prstGeom prst="rect">
              <a:avLst/>
            </a:prstGeom>
            <a:noFill/>
            <a:ln w="19050">
              <a:noFill/>
              <a:miter lim="800000"/>
              <a:headEnd/>
              <a:tailEnd/>
            </a:ln>
          </p:spPr>
          <p:txBody>
            <a:bodyPr wrap="none" lIns="0" tIns="0" rIns="0" bIns="0" anchor="ctr" anchorCtr="1"/>
            <a:lstStyle/>
            <a:p>
              <a:pPr algn="ctr" defTabSz="914400" fontAlgn="base">
                <a:spcBef>
                  <a:spcPct val="0"/>
                </a:spcBef>
                <a:spcAft>
                  <a:spcPct val="0"/>
                </a:spcAft>
                <a:defRPr/>
              </a:pPr>
              <a:r>
                <a:rPr kumimoji="1" lang="en-US" altLang="zh-CN" sz="2000" dirty="0">
                  <a:solidFill>
                    <a:srgbClr val="000000"/>
                  </a:solidFill>
                  <a:latin typeface="微软雅黑"/>
                </a:rPr>
                <a:t>DFA M</a:t>
              </a:r>
            </a:p>
          </p:txBody>
        </p:sp>
        <p:sp>
          <p:nvSpPr>
            <p:cNvPr id="44" name="Rectangle 58"/>
            <p:cNvSpPr>
              <a:spLocks noChangeArrowheads="1"/>
            </p:cNvSpPr>
            <p:nvPr/>
          </p:nvSpPr>
          <p:spPr bwMode="auto">
            <a:xfrm>
              <a:off x="3286663" y="5326412"/>
              <a:ext cx="4349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nchorCtr="1"/>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defTabSz="914400" fontAlgn="base">
                <a:spcBef>
                  <a:spcPct val="0"/>
                </a:spcBef>
                <a:spcAft>
                  <a:spcPct val="0"/>
                </a:spcAft>
                <a:buClrTx/>
                <a:buSzTx/>
                <a:buNone/>
              </a:pPr>
              <a:r>
                <a:rPr kumimoji="1" lang="en-US" altLang="zh-CN" sz="2000">
                  <a:solidFill>
                    <a:srgbClr val="000000"/>
                  </a:solidFill>
                  <a:latin typeface="微软雅黑" panose="020B0503020204020204" pitchFamily="34" charset="-122"/>
                </a:rPr>
                <a:t>b</a:t>
              </a:r>
            </a:p>
          </p:txBody>
        </p:sp>
        <p:sp>
          <p:nvSpPr>
            <p:cNvPr id="45" name="Rectangle 59"/>
            <p:cNvSpPr>
              <a:spLocks noChangeArrowheads="1"/>
            </p:cNvSpPr>
            <p:nvPr/>
          </p:nvSpPr>
          <p:spPr bwMode="auto">
            <a:xfrm>
              <a:off x="1993569" y="5755036"/>
              <a:ext cx="436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nchorCtr="1"/>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defTabSz="914400" fontAlgn="base">
                <a:spcBef>
                  <a:spcPct val="0"/>
                </a:spcBef>
                <a:spcAft>
                  <a:spcPct val="0"/>
                </a:spcAft>
                <a:buClrTx/>
                <a:buSzTx/>
                <a:buNone/>
              </a:pPr>
              <a:r>
                <a:rPr kumimoji="1" lang="en-US" altLang="zh-CN" sz="2000" dirty="0">
                  <a:solidFill>
                    <a:srgbClr val="000000"/>
                  </a:solidFill>
                  <a:latin typeface="微软雅黑" panose="020B0503020204020204" pitchFamily="34" charset="-122"/>
                </a:rPr>
                <a:t>b</a:t>
              </a:r>
            </a:p>
          </p:txBody>
        </p:sp>
        <p:sp>
          <p:nvSpPr>
            <p:cNvPr id="46" name="Rectangle 60"/>
            <p:cNvSpPr>
              <a:spLocks noChangeArrowheads="1"/>
            </p:cNvSpPr>
            <p:nvPr/>
          </p:nvSpPr>
          <p:spPr bwMode="auto">
            <a:xfrm>
              <a:off x="4525632" y="5975699"/>
              <a:ext cx="434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nchorCtr="1"/>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defTabSz="914400" fontAlgn="base">
                <a:spcBef>
                  <a:spcPct val="0"/>
                </a:spcBef>
                <a:spcAft>
                  <a:spcPct val="0"/>
                </a:spcAft>
                <a:buClrTx/>
                <a:buSzTx/>
                <a:buNone/>
              </a:pPr>
              <a:r>
                <a:rPr kumimoji="1" lang="en-US" altLang="zh-CN" sz="2000">
                  <a:solidFill>
                    <a:srgbClr val="000000"/>
                  </a:solidFill>
                  <a:latin typeface="微软雅黑" panose="020B0503020204020204" pitchFamily="34" charset="-122"/>
                </a:rPr>
                <a:t>b</a:t>
              </a:r>
            </a:p>
          </p:txBody>
        </p:sp>
        <p:sp>
          <p:nvSpPr>
            <p:cNvPr id="47" name="Rectangle 61"/>
            <p:cNvSpPr>
              <a:spLocks noChangeArrowheads="1"/>
            </p:cNvSpPr>
            <p:nvPr/>
          </p:nvSpPr>
          <p:spPr bwMode="auto">
            <a:xfrm>
              <a:off x="3615994" y="5813774"/>
              <a:ext cx="434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nchorCtr="1"/>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defTabSz="914400" fontAlgn="base">
                <a:spcBef>
                  <a:spcPct val="0"/>
                </a:spcBef>
                <a:spcAft>
                  <a:spcPct val="0"/>
                </a:spcAft>
                <a:buClrTx/>
                <a:buSzTx/>
                <a:buNone/>
              </a:pPr>
              <a:r>
                <a:rPr kumimoji="1" lang="en-US" altLang="zh-CN" sz="2000" dirty="0">
                  <a:solidFill>
                    <a:srgbClr val="000000"/>
                  </a:solidFill>
                  <a:latin typeface="微软雅黑" panose="020B0503020204020204" pitchFamily="34" charset="-122"/>
                </a:rPr>
                <a:t>b</a:t>
              </a:r>
            </a:p>
          </p:txBody>
        </p:sp>
        <p:sp>
          <p:nvSpPr>
            <p:cNvPr id="48" name="AutoShape 62"/>
            <p:cNvSpPr>
              <a:spLocks noChangeArrowheads="1"/>
            </p:cNvSpPr>
            <p:nvPr/>
          </p:nvSpPr>
          <p:spPr bwMode="auto">
            <a:xfrm>
              <a:off x="1204582" y="5362924"/>
              <a:ext cx="311150" cy="244475"/>
            </a:xfrm>
            <a:prstGeom prst="rightArrow">
              <a:avLst>
                <a:gd name="adj1" fmla="val 50000"/>
                <a:gd name="adj2" fmla="val 31818"/>
              </a:avLst>
            </a:prstGeom>
            <a:noFill/>
            <a:ln w="19050" cap="sq">
              <a:solidFill>
                <a:schemeClr val="tx1"/>
              </a:solidFill>
              <a:miter lim="800000"/>
              <a:headEnd/>
              <a:tailEnd type="none" w="lg" len="lg"/>
            </a:ln>
          </p:spPr>
          <p:txBody>
            <a:bodyPr wrap="none" lIns="0" tIns="0" rIns="0" bIns="0" anchor="ctr" anchorCtr="1"/>
            <a:lstStyle/>
            <a:p>
              <a:pPr defTabSz="914400" fontAlgn="base">
                <a:spcBef>
                  <a:spcPct val="0"/>
                </a:spcBef>
                <a:spcAft>
                  <a:spcPct val="0"/>
                </a:spcAft>
                <a:defRPr/>
              </a:pPr>
              <a:endParaRPr lang="zh-CN" altLang="en-US">
                <a:solidFill>
                  <a:srgbClr val="000000"/>
                </a:solidFill>
                <a:latin typeface="微软雅黑"/>
              </a:endParaRPr>
            </a:p>
          </p:txBody>
        </p:sp>
        <p:sp>
          <p:nvSpPr>
            <p:cNvPr id="49" name="Freeform 63"/>
            <p:cNvSpPr>
              <a:spLocks/>
            </p:cNvSpPr>
            <p:nvPr/>
          </p:nvSpPr>
          <p:spPr bwMode="auto">
            <a:xfrm>
              <a:off x="4493281" y="4685062"/>
              <a:ext cx="360510" cy="514350"/>
            </a:xfrm>
            <a:custGeom>
              <a:avLst/>
              <a:gdLst>
                <a:gd name="T0" fmla="*/ 182 w 182"/>
                <a:gd name="T1" fmla="*/ 279 h 324"/>
                <a:gd name="T2" fmla="*/ 91 w 182"/>
                <a:gd name="T3" fmla="*/ 7 h 324"/>
                <a:gd name="T4" fmla="*/ 0 w 182"/>
                <a:gd name="T5" fmla="*/ 324 h 324"/>
                <a:gd name="T6" fmla="*/ 0 60000 65536"/>
                <a:gd name="T7" fmla="*/ 0 60000 65536"/>
                <a:gd name="T8" fmla="*/ 0 60000 65536"/>
                <a:gd name="T9" fmla="*/ 0 w 182"/>
                <a:gd name="T10" fmla="*/ 0 h 324"/>
                <a:gd name="T11" fmla="*/ 182 w 182"/>
                <a:gd name="T12" fmla="*/ 324 h 324"/>
              </a:gdLst>
              <a:ahLst/>
              <a:cxnLst>
                <a:cxn ang="T6">
                  <a:pos x="T0" y="T1"/>
                </a:cxn>
                <a:cxn ang="T7">
                  <a:pos x="T2" y="T3"/>
                </a:cxn>
                <a:cxn ang="T8">
                  <a:pos x="T4" y="T5"/>
                </a:cxn>
              </a:cxnLst>
              <a:rect l="T9" t="T10" r="T11" b="T12"/>
              <a:pathLst>
                <a:path w="182" h="324">
                  <a:moveTo>
                    <a:pt x="182" y="279"/>
                  </a:moveTo>
                  <a:cubicBezTo>
                    <a:pt x="151" y="139"/>
                    <a:pt x="121" y="0"/>
                    <a:pt x="91" y="7"/>
                  </a:cubicBezTo>
                  <a:cubicBezTo>
                    <a:pt x="61" y="14"/>
                    <a:pt x="30" y="169"/>
                    <a:pt x="0" y="324"/>
                  </a:cubicBezTo>
                </a:path>
              </a:pathLst>
            </a:custGeom>
            <a:noFill/>
            <a:ln w="19050" cap="flat" cmpd="sng">
              <a:solidFill>
                <a:schemeClr val="tx1"/>
              </a:solidFill>
              <a:prstDash val="solid"/>
              <a:round/>
              <a:headEnd type="none" w="med" len="med"/>
              <a:tailEnd type="stealth" w="lg" len="lg"/>
            </a:ln>
          </p:spPr>
          <p:txBody>
            <a:bodyPr wrap="none" lIns="0" tIns="0" rIns="0" bIns="0" anchor="ctr" anchorCtr="1"/>
            <a:lstStyle/>
            <a:p>
              <a:pPr defTabSz="914400" fontAlgn="base">
                <a:spcBef>
                  <a:spcPct val="0"/>
                </a:spcBef>
                <a:spcAft>
                  <a:spcPct val="0"/>
                </a:spcAft>
                <a:defRPr/>
              </a:pPr>
              <a:endParaRPr lang="zh-CN" altLang="en-US">
                <a:solidFill>
                  <a:srgbClr val="000000"/>
                </a:solidFill>
                <a:latin typeface="微软雅黑"/>
              </a:endParaRPr>
            </a:p>
          </p:txBody>
        </p:sp>
        <p:sp>
          <p:nvSpPr>
            <p:cNvPr id="50" name="任意多边形 49"/>
            <p:cNvSpPr/>
            <p:nvPr/>
          </p:nvSpPr>
          <p:spPr>
            <a:xfrm>
              <a:off x="4550780" y="5544380"/>
              <a:ext cx="371552" cy="421113"/>
            </a:xfrm>
            <a:custGeom>
              <a:avLst/>
              <a:gdLst>
                <a:gd name="connsiteX0" fmla="*/ 290285 w 290285"/>
                <a:gd name="connsiteY0" fmla="*/ 0 h 421113"/>
                <a:gd name="connsiteX1" fmla="*/ 181428 w 290285"/>
                <a:gd name="connsiteY1" fmla="*/ 420914 h 421113"/>
                <a:gd name="connsiteX2" fmla="*/ 0 w 290285"/>
                <a:gd name="connsiteY2" fmla="*/ 43542 h 421113"/>
              </a:gdLst>
              <a:ahLst/>
              <a:cxnLst>
                <a:cxn ang="0">
                  <a:pos x="connsiteX0" y="connsiteY0"/>
                </a:cxn>
                <a:cxn ang="0">
                  <a:pos x="connsiteX1" y="connsiteY1"/>
                </a:cxn>
                <a:cxn ang="0">
                  <a:pos x="connsiteX2" y="connsiteY2"/>
                </a:cxn>
              </a:cxnLst>
              <a:rect l="l" t="t" r="r" b="b"/>
              <a:pathLst>
                <a:path w="290285" h="421113">
                  <a:moveTo>
                    <a:pt x="290285" y="0"/>
                  </a:moveTo>
                  <a:cubicBezTo>
                    <a:pt x="260047" y="206828"/>
                    <a:pt x="229809" y="413657"/>
                    <a:pt x="181428" y="420914"/>
                  </a:cubicBezTo>
                  <a:cubicBezTo>
                    <a:pt x="133047" y="428171"/>
                    <a:pt x="66523" y="235856"/>
                    <a:pt x="0" y="43542"/>
                  </a:cubicBezTo>
                </a:path>
              </a:pathLst>
            </a:custGeom>
            <a:noFill/>
            <a:ln w="19050" cap="flat" cmpd="sng">
              <a:solidFill>
                <a:schemeClr val="tx1"/>
              </a:solidFill>
              <a:prstDash val="solid"/>
              <a:round/>
              <a:headEnd type="none" w="med" len="med"/>
              <a:tailEnd type="stealth" w="lg" len="lg"/>
            </a:ln>
          </p:spPr>
          <p:txBody>
            <a:bodyPr wrap="none" lIns="0" tIns="0" rIns="0" bIns="0" anchor="ctr" anchorCtr="1"/>
            <a:lstStyle/>
            <a:p>
              <a:pPr defTabSz="914400" fontAlgn="base">
                <a:spcBef>
                  <a:spcPct val="0"/>
                </a:spcBef>
                <a:spcAft>
                  <a:spcPct val="0"/>
                </a:spcAft>
              </a:pPr>
              <a:endParaRPr lang="zh-CN" altLang="en-US">
                <a:solidFill>
                  <a:srgbClr val="000000"/>
                </a:solidFill>
                <a:latin typeface="微软雅黑"/>
              </a:endParaRPr>
            </a:p>
          </p:txBody>
        </p:sp>
      </p:grpSp>
      <p:sp>
        <p:nvSpPr>
          <p:cNvPr id="2" name="灯片编号占位符 1"/>
          <p:cNvSpPr>
            <a:spLocks noGrp="1"/>
          </p:cNvSpPr>
          <p:nvPr>
            <p:ph type="sldNum" sz="quarter" idx="12"/>
          </p:nvPr>
        </p:nvSpPr>
        <p:spPr/>
        <p:txBody>
          <a:bodyPr/>
          <a:lstStyle/>
          <a:p>
            <a:fld id="{58B9003D-8F33-4A1C-B97F-3F3C18EC6CAD}" type="slidenum">
              <a:rPr lang="en-US" altLang="zh-CN" smtClean="0"/>
              <a:pPr/>
              <a:t>44</a:t>
            </a:fld>
            <a:endParaRPr lang="en-US" altLang="zh-CN" dirty="0"/>
          </a:p>
        </p:txBody>
      </p:sp>
    </p:spTree>
    <p:extLst>
      <p:ext uri="{BB962C8B-B14F-4D97-AF65-F5344CB8AC3E}">
        <p14:creationId xmlns:p14="http://schemas.microsoft.com/office/powerpoint/2010/main" val="10245363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zh-CN" altLang="en-US" dirty="0" smtClean="0"/>
              <a:t>非确定有穷自动机</a:t>
            </a:r>
            <a:r>
              <a:rPr lang="zh-CN" altLang="en-US" dirty="0"/>
              <a:t>（</a:t>
            </a:r>
            <a:r>
              <a:rPr lang="en-US" altLang="zh-CN" dirty="0"/>
              <a:t>NFA</a:t>
            </a:r>
            <a:r>
              <a:rPr lang="zh-CN" altLang="en-US" dirty="0"/>
              <a:t>）</a:t>
            </a:r>
          </a:p>
        </p:txBody>
      </p:sp>
      <p:sp>
        <p:nvSpPr>
          <p:cNvPr id="228355" name="Rectangle 3"/>
          <p:cNvSpPr>
            <a:spLocks noGrp="1" noChangeArrowheads="1"/>
          </p:cNvSpPr>
          <p:nvPr>
            <p:ph idx="1"/>
          </p:nvPr>
        </p:nvSpPr>
        <p:spPr>
          <a:xfrm>
            <a:off x="549275" y="1600201"/>
            <a:ext cx="8042276" cy="3200399"/>
          </a:xfrm>
        </p:spPr>
        <p:txBody>
          <a:bodyPr/>
          <a:lstStyle/>
          <a:p>
            <a:r>
              <a:rPr lang="en-US" altLang="zh-CN" dirty="0"/>
              <a:t>NFA: Nondeterministic Finite Automata</a:t>
            </a:r>
          </a:p>
          <a:p>
            <a:r>
              <a:rPr lang="zh-CN" altLang="en-US" dirty="0"/>
              <a:t>定义：</a:t>
            </a:r>
            <a:r>
              <a:rPr lang="en-US" altLang="zh-CN" sz="2800" dirty="0"/>
              <a:t>NFA M</a:t>
            </a:r>
            <a:r>
              <a:rPr lang="en-US" altLang="zh-CN" dirty="0"/>
              <a:t>=</a:t>
            </a:r>
            <a:r>
              <a:rPr lang="en-US" altLang="zh-CN" dirty="0">
                <a:sym typeface="Symbol" pitchFamily="18" charset="2"/>
              </a:rPr>
              <a:t>S,,</a:t>
            </a:r>
            <a:r>
              <a:rPr lang="el-GR" altLang="zh-CN" dirty="0"/>
              <a:t>δ</a:t>
            </a:r>
            <a:r>
              <a:rPr lang="en-US" altLang="zh-CN" dirty="0"/>
              <a:t>,</a:t>
            </a:r>
            <a:r>
              <a:rPr lang="en-US" altLang="zh-CN" dirty="0">
                <a:sym typeface="Symbol" pitchFamily="18" charset="2"/>
              </a:rPr>
              <a:t>S</a:t>
            </a:r>
            <a:r>
              <a:rPr lang="en-US" altLang="zh-CN" baseline="-25000" dirty="0">
                <a:sym typeface="Symbol" pitchFamily="18" charset="2"/>
              </a:rPr>
              <a:t>0</a:t>
            </a:r>
            <a:r>
              <a:rPr lang="en-US" altLang="zh-CN" dirty="0">
                <a:sym typeface="Symbol" pitchFamily="18" charset="2"/>
              </a:rPr>
              <a:t>,F</a:t>
            </a:r>
            <a:r>
              <a:rPr lang="zh-CN" altLang="en-US" dirty="0" smtClean="0">
                <a:sym typeface="Symbol" pitchFamily="18" charset="2"/>
              </a:rPr>
              <a:t>，其中</a:t>
            </a:r>
            <a:endParaRPr lang="en-US" altLang="zh-CN" dirty="0" smtClean="0">
              <a:sym typeface="Symbol" pitchFamily="18" charset="2"/>
            </a:endParaRPr>
          </a:p>
          <a:p>
            <a:pPr lvl="1"/>
            <a:r>
              <a:rPr lang="en-US" altLang="zh-CN" dirty="0" smtClean="0">
                <a:sym typeface="Symbol" pitchFamily="18" charset="2"/>
              </a:rPr>
              <a:t>S</a:t>
            </a:r>
            <a:r>
              <a:rPr lang="zh-CN" altLang="en-US" dirty="0" smtClean="0">
                <a:sym typeface="Symbol" pitchFamily="18" charset="2"/>
              </a:rPr>
              <a:t>：状态</a:t>
            </a:r>
            <a:r>
              <a:rPr lang="zh-CN" altLang="en-US" dirty="0">
                <a:sym typeface="Symbol" pitchFamily="18" charset="2"/>
              </a:rPr>
              <a:t>的有限集</a:t>
            </a:r>
            <a:r>
              <a:rPr lang="zh-CN" altLang="en-US" dirty="0" smtClean="0">
                <a:sym typeface="Symbol" pitchFamily="18" charset="2"/>
              </a:rPr>
              <a:t>，</a:t>
            </a:r>
            <a:endParaRPr lang="en-US" altLang="zh-CN" dirty="0" smtClean="0">
              <a:sym typeface="Symbol" pitchFamily="18" charset="2"/>
            </a:endParaRPr>
          </a:p>
          <a:p>
            <a:pPr lvl="1"/>
            <a:r>
              <a:rPr lang="zh-CN" altLang="zh-CN" dirty="0" smtClean="0">
                <a:sym typeface="Symbol" pitchFamily="18" charset="2"/>
              </a:rPr>
              <a:t></a:t>
            </a:r>
            <a:r>
              <a:rPr lang="zh-CN" altLang="en-US" dirty="0" smtClean="0">
                <a:sym typeface="Symbol" pitchFamily="18" charset="2"/>
              </a:rPr>
              <a:t> ：有</a:t>
            </a:r>
            <a:r>
              <a:rPr lang="zh-CN" altLang="en-US" dirty="0">
                <a:sym typeface="Symbol" pitchFamily="18" charset="2"/>
              </a:rPr>
              <a:t>穷</a:t>
            </a:r>
            <a:r>
              <a:rPr lang="zh-CN" altLang="en-US" dirty="0" smtClean="0">
                <a:sym typeface="Symbol" pitchFamily="18" charset="2"/>
              </a:rPr>
              <a:t>字母表</a:t>
            </a:r>
            <a:endParaRPr lang="en-US" altLang="zh-CN" dirty="0" smtClean="0">
              <a:sym typeface="Symbol" pitchFamily="18" charset="2"/>
            </a:endParaRPr>
          </a:p>
          <a:p>
            <a:pPr lvl="1"/>
            <a:r>
              <a:rPr lang="el-GR" altLang="zh-CN" dirty="0" smtClean="0"/>
              <a:t>δ</a:t>
            </a:r>
            <a:r>
              <a:rPr lang="zh-CN" altLang="en-US" dirty="0" smtClean="0">
                <a:sym typeface="Symbol" pitchFamily="18" charset="2"/>
              </a:rPr>
              <a:t>：</a:t>
            </a:r>
            <a:r>
              <a:rPr lang="en-US" altLang="zh-CN" dirty="0" smtClean="0">
                <a:sym typeface="Symbol" pitchFamily="18" charset="2"/>
              </a:rPr>
              <a:t>S( </a:t>
            </a:r>
            <a:r>
              <a:rPr lang="en-US" altLang="zh-CN" dirty="0" smtClean="0">
                <a:latin typeface="等线" panose="02010600030101010101" pitchFamily="2" charset="-122"/>
                <a:ea typeface="等线" panose="02010600030101010101" pitchFamily="2" charset="-122"/>
                <a:sym typeface="Symbol" pitchFamily="18" charset="2"/>
              </a:rPr>
              <a:t>∪{</a:t>
            </a:r>
            <a:r>
              <a:rPr lang="el-GR" altLang="zh-CN" dirty="0" smtClean="0">
                <a:latin typeface="等线" panose="02010600030101010101" pitchFamily="2" charset="-122"/>
                <a:ea typeface="等线" panose="02010600030101010101" pitchFamily="2" charset="-122"/>
                <a:sym typeface="Symbol" pitchFamily="18" charset="2"/>
              </a:rPr>
              <a:t>ε</a:t>
            </a:r>
            <a:r>
              <a:rPr lang="en-US" altLang="zh-CN" dirty="0" smtClean="0">
                <a:latin typeface="等线" panose="02010600030101010101" pitchFamily="2" charset="-122"/>
                <a:ea typeface="等线" panose="02010600030101010101" pitchFamily="2" charset="-122"/>
                <a:sym typeface="Symbol" pitchFamily="18" charset="2"/>
              </a:rPr>
              <a:t>})</a:t>
            </a:r>
            <a:r>
              <a:rPr lang="zh-CN" altLang="en-US" dirty="0" smtClean="0">
                <a:solidFill>
                  <a:srgbClr val="00B0F0"/>
                </a:solidFill>
                <a:sym typeface="Symbol" pitchFamily="18" charset="2"/>
              </a:rPr>
              <a:t>到 </a:t>
            </a:r>
            <a:r>
              <a:rPr lang="en-US" altLang="zh-CN" dirty="0" smtClean="0">
                <a:solidFill>
                  <a:srgbClr val="00B0F0"/>
                </a:solidFill>
                <a:sym typeface="Symbol" pitchFamily="18" charset="2"/>
              </a:rPr>
              <a:t>S </a:t>
            </a:r>
            <a:r>
              <a:rPr lang="zh-CN" altLang="en-US" dirty="0" smtClean="0">
                <a:solidFill>
                  <a:srgbClr val="00B0F0"/>
                </a:solidFill>
                <a:sym typeface="Symbol" pitchFamily="18" charset="2"/>
              </a:rPr>
              <a:t>的</a:t>
            </a:r>
            <a:r>
              <a:rPr lang="zh-CN" altLang="en-US" dirty="0">
                <a:solidFill>
                  <a:srgbClr val="00B0F0"/>
                </a:solidFill>
                <a:sym typeface="Symbol" pitchFamily="18" charset="2"/>
              </a:rPr>
              <a:t>子集（</a:t>
            </a:r>
            <a:r>
              <a:rPr lang="en-US" altLang="zh-CN" dirty="0">
                <a:solidFill>
                  <a:srgbClr val="00B0F0"/>
                </a:solidFill>
                <a:sym typeface="Symbol" pitchFamily="18" charset="2"/>
              </a:rPr>
              <a:t>2 </a:t>
            </a:r>
            <a:r>
              <a:rPr lang="en-US" altLang="zh-CN" baseline="30000" dirty="0">
                <a:solidFill>
                  <a:srgbClr val="00B0F0"/>
                </a:solidFill>
                <a:sym typeface="Symbol" pitchFamily="18" charset="2"/>
              </a:rPr>
              <a:t>S</a:t>
            </a:r>
            <a:r>
              <a:rPr lang="zh-CN" altLang="en-US" dirty="0">
                <a:solidFill>
                  <a:srgbClr val="00B0F0"/>
                </a:solidFill>
                <a:sym typeface="Symbol" pitchFamily="18" charset="2"/>
              </a:rPr>
              <a:t>）的映射</a:t>
            </a:r>
            <a:r>
              <a:rPr lang="zh-CN" altLang="en-US" dirty="0" smtClean="0">
                <a:sym typeface="Symbol" pitchFamily="18" charset="2"/>
              </a:rPr>
              <a:t>，</a:t>
            </a:r>
            <a:endParaRPr lang="en-US" altLang="zh-CN" dirty="0" smtClean="0">
              <a:sym typeface="Symbol" pitchFamily="18" charset="2"/>
            </a:endParaRPr>
          </a:p>
          <a:p>
            <a:pPr lvl="1"/>
            <a:r>
              <a:rPr lang="en-US" altLang="zh-CN" dirty="0" smtClean="0">
                <a:sym typeface="Symbol" pitchFamily="18" charset="2"/>
              </a:rPr>
              <a:t>S</a:t>
            </a:r>
            <a:r>
              <a:rPr lang="en-US" altLang="zh-CN" baseline="-25000" dirty="0" smtClean="0">
                <a:sym typeface="Symbol" pitchFamily="18" charset="2"/>
              </a:rPr>
              <a:t>0 </a:t>
            </a:r>
            <a:r>
              <a:rPr lang="en-US" altLang="zh-CN" dirty="0" smtClean="0">
                <a:sym typeface="Symbol" pitchFamily="18" charset="2"/>
              </a:rPr>
              <a:t> S </a:t>
            </a:r>
            <a:r>
              <a:rPr lang="zh-CN" altLang="en-US" dirty="0" smtClean="0">
                <a:sym typeface="Symbol" pitchFamily="18" charset="2"/>
              </a:rPr>
              <a:t>是</a:t>
            </a:r>
            <a:r>
              <a:rPr lang="zh-CN" altLang="en-US" dirty="0">
                <a:solidFill>
                  <a:srgbClr val="00B0F0"/>
                </a:solidFill>
                <a:sym typeface="Symbol" pitchFamily="18" charset="2"/>
              </a:rPr>
              <a:t>初始状态</a:t>
            </a:r>
            <a:r>
              <a:rPr lang="zh-CN" altLang="en-US" dirty="0" smtClean="0">
                <a:solidFill>
                  <a:srgbClr val="00B0F0"/>
                </a:solidFill>
                <a:sym typeface="Symbol" pitchFamily="18" charset="2"/>
              </a:rPr>
              <a:t>集</a:t>
            </a:r>
            <a:endParaRPr lang="en-US" altLang="zh-CN" dirty="0" smtClean="0">
              <a:solidFill>
                <a:srgbClr val="00B0F0"/>
              </a:solidFill>
              <a:sym typeface="Symbol" pitchFamily="18" charset="2"/>
            </a:endParaRPr>
          </a:p>
          <a:p>
            <a:pPr lvl="1"/>
            <a:r>
              <a:rPr lang="en-US" altLang="zh-CN" dirty="0" smtClean="0">
                <a:sym typeface="Symbol" pitchFamily="18" charset="2"/>
              </a:rPr>
              <a:t>F  S </a:t>
            </a:r>
            <a:r>
              <a:rPr lang="zh-CN" altLang="en-US" dirty="0" smtClean="0">
                <a:sym typeface="Symbol" pitchFamily="18" charset="2"/>
              </a:rPr>
              <a:t>为</a:t>
            </a:r>
            <a:r>
              <a:rPr lang="zh-CN" altLang="en-US" dirty="0">
                <a:solidFill>
                  <a:srgbClr val="00B0F0"/>
                </a:solidFill>
                <a:sym typeface="Symbol" pitchFamily="18" charset="2"/>
              </a:rPr>
              <a:t>终止状态集</a:t>
            </a:r>
            <a:r>
              <a:rPr lang="zh-CN" altLang="en-US" dirty="0">
                <a:sym typeface="Symbol" pitchFamily="18" charset="2"/>
              </a:rPr>
              <a:t>。</a:t>
            </a:r>
          </a:p>
        </p:txBody>
      </p:sp>
      <p:sp>
        <p:nvSpPr>
          <p:cNvPr id="5" name="灯片编号占位符 5"/>
          <p:cNvSpPr>
            <a:spLocks noGrp="1"/>
          </p:cNvSpPr>
          <p:nvPr>
            <p:ph type="sldNum" sz="quarter" idx="12"/>
          </p:nvPr>
        </p:nvSpPr>
        <p:spPr/>
        <p:txBody>
          <a:bodyPr/>
          <a:lstStyle/>
          <a:p>
            <a:fld id="{34FF42D2-6A9E-4E5B-B185-165CA03AC775}" type="slidenum">
              <a:rPr lang="en-US" altLang="zh-CN"/>
              <a:pPr/>
              <a:t>45</a:t>
            </a:fld>
            <a:endParaRPr lang="en-US" altLang="zh-CN"/>
          </a:p>
        </p:txBody>
      </p:sp>
      <p:sp>
        <p:nvSpPr>
          <p:cNvPr id="6" name="Rectangle 23"/>
          <p:cNvSpPr>
            <a:spLocks noChangeArrowheads="1"/>
          </p:cNvSpPr>
          <p:nvPr/>
        </p:nvSpPr>
        <p:spPr bwMode="auto">
          <a:xfrm>
            <a:off x="2133600" y="4847382"/>
            <a:ext cx="4158511" cy="1446550"/>
          </a:xfrm>
          <a:prstGeom prst="rect">
            <a:avLst/>
          </a:prstGeom>
          <a:noFill/>
          <a:ln w="9525">
            <a:noFill/>
            <a:miter lim="800000"/>
            <a:headEnd/>
            <a:tailEnd/>
          </a:ln>
          <a:effectLst/>
        </p:spPr>
        <p:txBody>
          <a:bodyPr wrap="none">
            <a:spAutoFit/>
          </a:bodyPr>
          <a:lstStyle/>
          <a:p>
            <a:pPr>
              <a:buFont typeface="Wingdings" pitchFamily="2" charset="2"/>
              <a:buChar char="²"/>
            </a:pPr>
            <a:r>
              <a:rPr kumimoji="1" lang="en-US" altLang="zh-CN" sz="2400" b="1" dirty="0">
                <a:solidFill>
                  <a:srgbClr val="333399"/>
                </a:solidFill>
                <a:latin typeface="Times New Roman" pitchFamily="18" charset="0"/>
                <a:ea typeface="华文行楷" pitchFamily="2" charset="-122"/>
              </a:rPr>
              <a:t> </a:t>
            </a:r>
            <a:r>
              <a:rPr kumimoji="1" lang="zh-CN" altLang="en-US" sz="2400" b="1" dirty="0">
                <a:solidFill>
                  <a:srgbClr val="FF0000"/>
                </a:solidFill>
                <a:latin typeface="Times New Roman" pitchFamily="18" charset="0"/>
                <a:ea typeface="华文行楷" pitchFamily="2" charset="-122"/>
              </a:rPr>
              <a:t>与 </a:t>
            </a:r>
            <a:r>
              <a:rPr kumimoji="1" lang="en-US" altLang="zh-CN" sz="2400" b="1" i="1" dirty="0">
                <a:solidFill>
                  <a:srgbClr val="FF0000"/>
                </a:solidFill>
                <a:ea typeface="华文行楷" pitchFamily="2" charset="-122"/>
              </a:rPr>
              <a:t>DFA </a:t>
            </a:r>
            <a:r>
              <a:rPr kumimoji="1" lang="zh-CN" altLang="en-US" sz="2400" b="1" dirty="0">
                <a:solidFill>
                  <a:srgbClr val="FF0000"/>
                </a:solidFill>
                <a:latin typeface="华文行楷" pitchFamily="2" charset="-122"/>
                <a:ea typeface="华文行楷" pitchFamily="2" charset="-122"/>
              </a:rPr>
              <a:t>的</a:t>
            </a:r>
            <a:r>
              <a:rPr kumimoji="1" lang="zh-CN" altLang="en-US" sz="2400" b="1" dirty="0" smtClean="0">
                <a:solidFill>
                  <a:srgbClr val="FF0000"/>
                </a:solidFill>
                <a:latin typeface="华文行楷" pitchFamily="2" charset="-122"/>
                <a:ea typeface="华文行楷" pitchFamily="2" charset="-122"/>
              </a:rPr>
              <a:t>不同之处 </a:t>
            </a:r>
            <a:endParaRPr kumimoji="1" lang="en-US" altLang="zh-CN" sz="2400" b="1" dirty="0" smtClean="0">
              <a:solidFill>
                <a:srgbClr val="FF0000"/>
              </a:solidFill>
              <a:latin typeface="华文行楷" pitchFamily="2" charset="-122"/>
              <a:ea typeface="华文行楷" pitchFamily="2" charset="-122"/>
            </a:endParaRPr>
          </a:p>
          <a:p>
            <a:pPr lvl="1">
              <a:buFont typeface="Wingdings" pitchFamily="2" charset="2"/>
              <a:buChar char="²"/>
            </a:pPr>
            <a:r>
              <a:rPr kumimoji="1" lang="zh-CN" altLang="en-US" sz="2400" b="1" dirty="0" smtClean="0">
                <a:latin typeface="华文行楷" pitchFamily="2" charset="-122"/>
                <a:ea typeface="华文行楷" pitchFamily="2" charset="-122"/>
              </a:rPr>
              <a:t>    </a:t>
            </a:r>
            <a:r>
              <a:rPr kumimoji="1" lang="zh-CN" altLang="en-US" sz="2400" b="1" dirty="0" smtClean="0">
                <a:solidFill>
                  <a:srgbClr val="FF0000"/>
                </a:solidFill>
                <a:latin typeface="华文行楷" pitchFamily="2" charset="-122"/>
                <a:ea typeface="华文行楷" pitchFamily="2" charset="-122"/>
              </a:rPr>
              <a:t> </a:t>
            </a:r>
            <a:r>
              <a:rPr kumimoji="1" lang="el-GR" altLang="zh-CN" sz="2400" dirty="0">
                <a:latin typeface="Times New Roman" pitchFamily="18" charset="0"/>
              </a:rPr>
              <a:t>δ</a:t>
            </a:r>
            <a:r>
              <a:rPr kumimoji="1" lang="en-US" altLang="zh-CN" sz="2400" b="1" i="1" dirty="0">
                <a:solidFill>
                  <a:srgbClr val="800080"/>
                </a:solidFill>
                <a:ea typeface="华文行楷" pitchFamily="2" charset="-122"/>
                <a:sym typeface="Symbol" pitchFamily="18" charset="2"/>
              </a:rPr>
              <a:t> :  </a:t>
            </a:r>
            <a:r>
              <a:rPr kumimoji="1" lang="en-US" altLang="zh-CN" sz="2400" b="1" i="1" dirty="0">
                <a:ea typeface="华文行楷" pitchFamily="2" charset="-122"/>
                <a:sym typeface="Symbol" pitchFamily="18" charset="2"/>
              </a:rPr>
              <a:t>S</a:t>
            </a:r>
            <a:r>
              <a:rPr kumimoji="1" lang="en-US" altLang="zh-CN" sz="2400" b="1" dirty="0">
                <a:ea typeface="华文行楷" pitchFamily="2" charset="-122"/>
                <a:sym typeface="Symbol" pitchFamily="18" charset="2"/>
              </a:rPr>
              <a:t> </a:t>
            </a:r>
            <a:r>
              <a:rPr lang="en-US" altLang="zh-CN" sz="2400" dirty="0">
                <a:sym typeface="Symbol" pitchFamily="18" charset="2"/>
              </a:rPr>
              <a:t>( </a:t>
            </a:r>
            <a:r>
              <a:rPr lang="en-US" altLang="zh-CN" sz="2400" dirty="0">
                <a:latin typeface="等线" panose="02010600030101010101" pitchFamily="2" charset="-122"/>
                <a:ea typeface="等线" panose="02010600030101010101" pitchFamily="2" charset="-122"/>
                <a:sym typeface="Symbol" pitchFamily="18" charset="2"/>
              </a:rPr>
              <a:t>∪{</a:t>
            </a:r>
            <a:r>
              <a:rPr lang="el-GR" altLang="zh-CN" sz="2400" dirty="0">
                <a:latin typeface="等线" panose="02010600030101010101" pitchFamily="2" charset="-122"/>
                <a:ea typeface="等线" panose="02010600030101010101" pitchFamily="2" charset="-122"/>
                <a:sym typeface="Symbol" pitchFamily="18" charset="2"/>
              </a:rPr>
              <a:t>ε</a:t>
            </a:r>
            <a:r>
              <a:rPr lang="en-US" altLang="zh-CN" sz="2400" dirty="0">
                <a:latin typeface="等线" panose="02010600030101010101" pitchFamily="2" charset="-122"/>
                <a:ea typeface="等线" panose="02010600030101010101" pitchFamily="2" charset="-122"/>
                <a:sym typeface="Symbol" pitchFamily="18" charset="2"/>
              </a:rPr>
              <a:t>})</a:t>
            </a:r>
            <a:r>
              <a:rPr kumimoji="1" lang="en-US" altLang="zh-CN" sz="2400" b="1" i="1" dirty="0" smtClean="0">
                <a:ea typeface="华文行楷" pitchFamily="2" charset="-122"/>
                <a:sym typeface="Symbol" pitchFamily="18" charset="2"/>
              </a:rPr>
              <a:t> </a:t>
            </a:r>
            <a:r>
              <a:rPr kumimoji="1" lang="en-US" altLang="zh-CN" sz="2400" b="1" dirty="0">
                <a:ea typeface="华文行楷" pitchFamily="2" charset="-122"/>
                <a:sym typeface="Symbol" pitchFamily="18" charset="2"/>
              </a:rPr>
              <a:t> </a:t>
            </a:r>
            <a:r>
              <a:rPr kumimoji="1" lang="en-US" altLang="zh-CN" sz="2400" b="1" i="1" dirty="0" smtClean="0">
                <a:ea typeface="华文行楷" pitchFamily="2" charset="-122"/>
                <a:sym typeface="Symbol" pitchFamily="18" charset="2"/>
              </a:rPr>
              <a:t>2</a:t>
            </a:r>
            <a:r>
              <a:rPr kumimoji="1" lang="en-US" altLang="zh-CN" sz="2400" b="1" i="1" baseline="30000" dirty="0" smtClean="0">
                <a:ea typeface="华文行楷" pitchFamily="2" charset="-122"/>
                <a:sym typeface="Symbol" pitchFamily="18" charset="2"/>
              </a:rPr>
              <a:t>S</a:t>
            </a:r>
          </a:p>
          <a:p>
            <a:pPr lvl="1">
              <a:buFont typeface="Wingdings" pitchFamily="2" charset="2"/>
              <a:buChar char="²"/>
            </a:pPr>
            <a:r>
              <a:rPr kumimoji="1" lang="en-US" altLang="zh-CN" sz="2400" b="1" i="1" baseline="30000" dirty="0">
                <a:latin typeface="Times New Roman" pitchFamily="18" charset="0"/>
                <a:ea typeface="华文行楷" pitchFamily="2" charset="-122"/>
                <a:sym typeface="Symbol" pitchFamily="18" charset="2"/>
              </a:rPr>
              <a:t> </a:t>
            </a:r>
            <a:r>
              <a:rPr kumimoji="1" lang="en-US" altLang="zh-CN" sz="2400" b="1" i="1" dirty="0" smtClean="0">
                <a:latin typeface="Times New Roman" pitchFamily="18" charset="0"/>
                <a:ea typeface="华文行楷" pitchFamily="2" charset="-122"/>
                <a:sym typeface="Symbol" pitchFamily="18" charset="2"/>
              </a:rPr>
              <a:t>    </a:t>
            </a:r>
            <a:r>
              <a:rPr kumimoji="1" lang="en-US" altLang="zh-CN" sz="2400" dirty="0" smtClean="0">
                <a:latin typeface="Times New Roman" pitchFamily="18" charset="0"/>
                <a:sym typeface="Symbol" pitchFamily="18" charset="2"/>
              </a:rPr>
              <a:t>S</a:t>
            </a:r>
            <a:r>
              <a:rPr kumimoji="1" lang="en-US" altLang="zh-CN" sz="2400" baseline="-25000" dirty="0" smtClean="0">
                <a:latin typeface="Times New Roman" pitchFamily="18" charset="0"/>
                <a:sym typeface="Symbol" pitchFamily="18" charset="2"/>
              </a:rPr>
              <a:t>0</a:t>
            </a:r>
            <a:r>
              <a:rPr kumimoji="1" lang="en-US" altLang="zh-CN" sz="2400" b="1" dirty="0" smtClean="0">
                <a:solidFill>
                  <a:srgbClr val="800080"/>
                </a:solidFill>
                <a:latin typeface="Times New Roman" pitchFamily="18" charset="0"/>
                <a:sym typeface="Symbol" pitchFamily="18" charset="2"/>
              </a:rPr>
              <a:t> </a:t>
            </a:r>
            <a:r>
              <a:rPr lang="en-US" altLang="zh-CN" sz="2400" dirty="0">
                <a:sym typeface="Symbol" pitchFamily="18" charset="2"/>
              </a:rPr>
              <a:t></a:t>
            </a:r>
            <a:r>
              <a:rPr kumimoji="1" lang="en-US" altLang="zh-CN" sz="2400" b="1" dirty="0">
                <a:latin typeface="Times New Roman" pitchFamily="18" charset="0"/>
                <a:sym typeface="Symbol" pitchFamily="18" charset="2"/>
              </a:rPr>
              <a:t> </a:t>
            </a:r>
            <a:r>
              <a:rPr kumimoji="1" lang="en-US" altLang="zh-CN" sz="2400" b="1" i="1" dirty="0">
                <a:latin typeface="Times New Roman" pitchFamily="18" charset="0"/>
                <a:sym typeface="Symbol" pitchFamily="18" charset="2"/>
              </a:rPr>
              <a:t>S</a:t>
            </a:r>
            <a:endParaRPr kumimoji="1" lang="en-US" altLang="zh-CN" sz="2400" b="1" dirty="0">
              <a:latin typeface="Times New Roman" pitchFamily="18" charset="0"/>
            </a:endParaRPr>
          </a:p>
          <a:p>
            <a:pPr lvl="1">
              <a:buFont typeface="Wingdings" pitchFamily="2" charset="2"/>
              <a:buChar char="²"/>
            </a:pPr>
            <a:endParaRPr kumimoji="1" lang="en-US" altLang="zh-CN" sz="2400" b="1" i="1" baseline="30000" dirty="0">
              <a:ea typeface="华文行楷" pitchFamily="2" charset="-122"/>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zh-CN" altLang="en-US" dirty="0" smtClean="0"/>
              <a:t>非确定有穷自动机</a:t>
            </a:r>
            <a:r>
              <a:rPr lang="zh-CN" altLang="en-US" dirty="0"/>
              <a:t>（</a:t>
            </a:r>
            <a:r>
              <a:rPr lang="en-US" altLang="zh-CN" dirty="0"/>
              <a:t>NFA</a:t>
            </a:r>
            <a:r>
              <a:rPr lang="zh-CN" altLang="en-US" dirty="0"/>
              <a:t>）</a:t>
            </a:r>
          </a:p>
        </p:txBody>
      </p:sp>
      <p:sp>
        <p:nvSpPr>
          <p:cNvPr id="229379" name="Rectangle 3"/>
          <p:cNvSpPr>
            <a:spLocks noGrp="1" noChangeArrowheads="1"/>
          </p:cNvSpPr>
          <p:nvPr>
            <p:ph idx="1"/>
          </p:nvPr>
        </p:nvSpPr>
        <p:spPr/>
        <p:txBody>
          <a:bodyPr/>
          <a:lstStyle/>
          <a:p>
            <a:r>
              <a:rPr lang="zh-CN" altLang="en-US"/>
              <a:t>例：</a:t>
            </a:r>
            <a:r>
              <a:rPr lang="en-US" altLang="zh-CN">
                <a:sym typeface="Symbol" pitchFamily="18" charset="2"/>
              </a:rPr>
              <a:t>NFA M=</a:t>
            </a:r>
            <a:r>
              <a:rPr lang="zh-CN" altLang="en-US">
                <a:sym typeface="Symbol" pitchFamily="18" charset="2"/>
              </a:rPr>
              <a:t>（</a:t>
            </a:r>
            <a:r>
              <a:rPr lang="en-US" altLang="zh-CN">
                <a:sym typeface="Symbol" pitchFamily="18" charset="2"/>
              </a:rPr>
              <a:t>{S</a:t>
            </a:r>
            <a:r>
              <a:rPr lang="zh-CN" altLang="en-US">
                <a:sym typeface="Symbol" pitchFamily="18" charset="2"/>
              </a:rPr>
              <a:t>，</a:t>
            </a:r>
            <a:r>
              <a:rPr lang="en-US" altLang="zh-CN">
                <a:sym typeface="Symbol" pitchFamily="18" charset="2"/>
              </a:rPr>
              <a:t>P</a:t>
            </a:r>
            <a:r>
              <a:rPr lang="zh-CN" altLang="en-US">
                <a:sym typeface="Symbol" pitchFamily="18" charset="2"/>
              </a:rPr>
              <a:t>，</a:t>
            </a:r>
            <a:r>
              <a:rPr lang="en-US" altLang="zh-CN">
                <a:sym typeface="Symbol" pitchFamily="18" charset="2"/>
              </a:rPr>
              <a:t>Z}</a:t>
            </a:r>
            <a:r>
              <a:rPr lang="zh-CN" altLang="en-US">
                <a:sym typeface="Symbol" pitchFamily="18" charset="2"/>
              </a:rPr>
              <a:t>，</a:t>
            </a:r>
            <a:r>
              <a:rPr lang="en-US" altLang="zh-CN">
                <a:sym typeface="Symbol" pitchFamily="18" charset="2"/>
              </a:rPr>
              <a:t>{0</a:t>
            </a:r>
            <a:r>
              <a:rPr lang="zh-CN" altLang="en-US">
                <a:sym typeface="Symbol" pitchFamily="18" charset="2"/>
              </a:rPr>
              <a:t>，</a:t>
            </a:r>
            <a:r>
              <a:rPr lang="en-US" altLang="zh-CN">
                <a:sym typeface="Symbol" pitchFamily="18" charset="2"/>
              </a:rPr>
              <a:t>1}</a:t>
            </a:r>
            <a:r>
              <a:rPr lang="zh-CN" altLang="en-US">
                <a:sym typeface="Symbol" pitchFamily="18" charset="2"/>
              </a:rPr>
              <a:t>，</a:t>
            </a:r>
            <a:r>
              <a:rPr lang="en-US" altLang="zh-CN">
                <a:sym typeface="Symbol" pitchFamily="18" charset="2"/>
              </a:rPr>
              <a:t>f</a:t>
            </a:r>
            <a:r>
              <a:rPr lang="zh-CN" altLang="en-US">
                <a:sym typeface="Symbol" pitchFamily="18" charset="2"/>
              </a:rPr>
              <a:t>，</a:t>
            </a:r>
            <a:r>
              <a:rPr lang="en-US" altLang="zh-CN">
                <a:sym typeface="Symbol" pitchFamily="18" charset="2"/>
              </a:rPr>
              <a:t>{S</a:t>
            </a:r>
            <a:r>
              <a:rPr lang="zh-CN" altLang="en-US">
                <a:sym typeface="Symbol" pitchFamily="18" charset="2"/>
              </a:rPr>
              <a:t>，</a:t>
            </a:r>
            <a:r>
              <a:rPr lang="en-US" altLang="zh-CN">
                <a:sym typeface="Symbol" pitchFamily="18" charset="2"/>
              </a:rPr>
              <a:t>P}</a:t>
            </a:r>
            <a:r>
              <a:rPr lang="zh-CN" altLang="en-US">
                <a:sym typeface="Symbol" pitchFamily="18" charset="2"/>
              </a:rPr>
              <a:t>，</a:t>
            </a:r>
            <a:r>
              <a:rPr lang="en-US" altLang="zh-CN">
                <a:sym typeface="Symbol" pitchFamily="18" charset="2"/>
              </a:rPr>
              <a:t>{Z}</a:t>
            </a:r>
            <a:r>
              <a:rPr lang="zh-CN" altLang="en-US">
                <a:sym typeface="Symbol" pitchFamily="18" charset="2"/>
              </a:rPr>
              <a:t>），其中 </a:t>
            </a:r>
          </a:p>
          <a:p>
            <a:pPr lvl="1">
              <a:buFontTx/>
              <a:buNone/>
            </a:pPr>
            <a:r>
              <a:rPr lang="zh-CN" altLang="en-US">
                <a:sym typeface="Symbol" pitchFamily="18" charset="2"/>
              </a:rPr>
              <a:t> </a:t>
            </a:r>
            <a:r>
              <a:rPr lang="en-US" altLang="zh-CN">
                <a:sym typeface="Symbol" pitchFamily="18" charset="2"/>
              </a:rPr>
              <a:t>f</a:t>
            </a:r>
            <a:r>
              <a:rPr lang="zh-CN" altLang="en-US">
                <a:sym typeface="Symbol" pitchFamily="18" charset="2"/>
              </a:rPr>
              <a:t>（</a:t>
            </a:r>
            <a:r>
              <a:rPr lang="en-US" altLang="zh-CN">
                <a:sym typeface="Symbol" pitchFamily="18" charset="2"/>
              </a:rPr>
              <a:t>S</a:t>
            </a:r>
            <a:r>
              <a:rPr lang="zh-CN" altLang="en-US">
                <a:sym typeface="Symbol" pitchFamily="18" charset="2"/>
              </a:rPr>
              <a:t>，</a:t>
            </a:r>
            <a:r>
              <a:rPr lang="en-US" altLang="zh-CN">
                <a:sym typeface="Symbol" pitchFamily="18" charset="2"/>
              </a:rPr>
              <a:t>0</a:t>
            </a:r>
            <a:r>
              <a:rPr lang="zh-CN" altLang="en-US">
                <a:sym typeface="Symbol" pitchFamily="18" charset="2"/>
              </a:rPr>
              <a:t>）</a:t>
            </a:r>
            <a:r>
              <a:rPr lang="en-US" altLang="zh-CN">
                <a:sym typeface="Symbol" pitchFamily="18" charset="2"/>
              </a:rPr>
              <a:t>={P}</a:t>
            </a:r>
          </a:p>
          <a:p>
            <a:pPr lvl="1">
              <a:buFontTx/>
              <a:buNone/>
            </a:pPr>
            <a:r>
              <a:rPr lang="en-US" altLang="zh-CN"/>
              <a:t>f</a:t>
            </a:r>
            <a:r>
              <a:rPr lang="zh-CN" altLang="en-US"/>
              <a:t>（</a:t>
            </a:r>
            <a:r>
              <a:rPr lang="en-US" altLang="zh-CN"/>
              <a:t>S</a:t>
            </a:r>
            <a:r>
              <a:rPr lang="zh-CN" altLang="en-US"/>
              <a:t>，</a:t>
            </a:r>
            <a:r>
              <a:rPr lang="en-US" altLang="zh-CN"/>
              <a:t>1</a:t>
            </a:r>
            <a:r>
              <a:rPr lang="zh-CN" altLang="en-US"/>
              <a:t>）</a:t>
            </a:r>
            <a:r>
              <a:rPr lang="en-US" altLang="zh-CN"/>
              <a:t>={S</a:t>
            </a:r>
            <a:r>
              <a:rPr lang="zh-CN" altLang="en-US"/>
              <a:t>，</a:t>
            </a:r>
            <a:r>
              <a:rPr lang="en-US" altLang="zh-CN"/>
              <a:t>Z} </a:t>
            </a:r>
          </a:p>
          <a:p>
            <a:pPr lvl="1">
              <a:buFontTx/>
              <a:buNone/>
            </a:pPr>
            <a:r>
              <a:rPr lang="en-US" altLang="zh-CN"/>
              <a:t>f</a:t>
            </a:r>
            <a:r>
              <a:rPr lang="zh-CN" altLang="en-US"/>
              <a:t>（</a:t>
            </a:r>
            <a:r>
              <a:rPr lang="en-US" altLang="zh-CN"/>
              <a:t>P</a:t>
            </a:r>
            <a:r>
              <a:rPr lang="zh-CN" altLang="en-US"/>
              <a:t>，</a:t>
            </a:r>
            <a:r>
              <a:rPr lang="en-US" altLang="zh-CN"/>
              <a:t>1</a:t>
            </a:r>
            <a:r>
              <a:rPr lang="zh-CN" altLang="en-US"/>
              <a:t>）</a:t>
            </a:r>
            <a:r>
              <a:rPr lang="en-US" altLang="zh-CN"/>
              <a:t>={Z}</a:t>
            </a:r>
          </a:p>
          <a:p>
            <a:pPr lvl="1">
              <a:buFontTx/>
              <a:buNone/>
            </a:pPr>
            <a:r>
              <a:rPr lang="en-US" altLang="zh-CN"/>
              <a:t>f</a:t>
            </a:r>
            <a:r>
              <a:rPr lang="zh-CN" altLang="en-US"/>
              <a:t>（</a:t>
            </a:r>
            <a:r>
              <a:rPr lang="en-US" altLang="zh-CN"/>
              <a:t>Z</a:t>
            </a:r>
            <a:r>
              <a:rPr lang="zh-CN" altLang="en-US"/>
              <a:t>，</a:t>
            </a:r>
            <a:r>
              <a:rPr lang="en-US" altLang="zh-CN"/>
              <a:t>0</a:t>
            </a:r>
            <a:r>
              <a:rPr lang="zh-CN" altLang="en-US"/>
              <a:t>）</a:t>
            </a:r>
            <a:r>
              <a:rPr lang="en-US" altLang="zh-CN"/>
              <a:t>={P}</a:t>
            </a:r>
          </a:p>
          <a:p>
            <a:pPr lvl="1">
              <a:buFontTx/>
              <a:buNone/>
            </a:pPr>
            <a:r>
              <a:rPr lang="en-US" altLang="zh-CN"/>
              <a:t>f</a:t>
            </a:r>
            <a:r>
              <a:rPr lang="zh-CN" altLang="en-US"/>
              <a:t>（</a:t>
            </a:r>
            <a:r>
              <a:rPr lang="en-US" altLang="zh-CN"/>
              <a:t>Z</a:t>
            </a:r>
            <a:r>
              <a:rPr lang="zh-CN" altLang="en-US"/>
              <a:t>，</a:t>
            </a:r>
            <a:r>
              <a:rPr lang="en-US" altLang="zh-CN"/>
              <a:t>1</a:t>
            </a:r>
            <a:r>
              <a:rPr lang="zh-CN" altLang="en-US"/>
              <a:t>）</a:t>
            </a:r>
            <a:r>
              <a:rPr lang="en-US" altLang="zh-CN"/>
              <a:t>={P}</a:t>
            </a:r>
            <a:endParaRPr lang="en-US" altLang="zh-CN">
              <a:sym typeface="Symbol" pitchFamily="18" charset="2"/>
            </a:endParaRPr>
          </a:p>
          <a:p>
            <a:pPr lvl="1">
              <a:buFontTx/>
              <a:buNone/>
            </a:pPr>
            <a:endParaRPr lang="en-US" altLang="zh-CN"/>
          </a:p>
        </p:txBody>
      </p:sp>
      <p:sp>
        <p:nvSpPr>
          <p:cNvPr id="19" name="灯片编号占位符 5"/>
          <p:cNvSpPr>
            <a:spLocks noGrp="1"/>
          </p:cNvSpPr>
          <p:nvPr>
            <p:ph type="sldNum" sz="quarter" idx="12"/>
          </p:nvPr>
        </p:nvSpPr>
        <p:spPr/>
        <p:txBody>
          <a:bodyPr/>
          <a:lstStyle/>
          <a:p>
            <a:fld id="{34C3CB09-13F2-4B1D-8313-F60A31E479E1}" type="slidenum">
              <a:rPr lang="en-US" altLang="zh-CN"/>
              <a:pPr/>
              <a:t>46</a:t>
            </a:fld>
            <a:endParaRPr lang="en-US" altLang="zh-CN"/>
          </a:p>
        </p:txBody>
      </p:sp>
      <p:grpSp>
        <p:nvGrpSpPr>
          <p:cNvPr id="229380" name="Group 4"/>
          <p:cNvGrpSpPr>
            <a:grpSpLocks/>
          </p:cNvGrpSpPr>
          <p:nvPr/>
        </p:nvGrpSpPr>
        <p:grpSpPr bwMode="auto">
          <a:xfrm>
            <a:off x="4191000" y="3124200"/>
            <a:ext cx="4191000" cy="1905000"/>
            <a:chOff x="912" y="2784"/>
            <a:chExt cx="2640" cy="1200"/>
          </a:xfrm>
        </p:grpSpPr>
        <p:sp>
          <p:nvSpPr>
            <p:cNvPr id="229381" name="Oval 5"/>
            <p:cNvSpPr>
              <a:spLocks noChangeArrowheads="1"/>
            </p:cNvSpPr>
            <p:nvPr/>
          </p:nvSpPr>
          <p:spPr bwMode="auto">
            <a:xfrm>
              <a:off x="1200" y="2976"/>
              <a:ext cx="336" cy="336"/>
            </a:xfrm>
            <a:prstGeom prst="ellipse">
              <a:avLst/>
            </a:prstGeom>
            <a:solidFill>
              <a:schemeClr val="accent1"/>
            </a:solidFill>
            <a:ln w="9525">
              <a:solidFill>
                <a:schemeClr val="tx1"/>
              </a:solidFill>
              <a:round/>
              <a:headEnd/>
              <a:tailEnd/>
            </a:ln>
            <a:effectLst/>
          </p:spPr>
          <p:txBody>
            <a:bodyPr wrap="none" anchor="ctr"/>
            <a:lstStyle/>
            <a:p>
              <a:pPr algn="ctr"/>
              <a:r>
                <a:rPr kumimoji="1" lang="en-US" altLang="zh-CN" sz="2400">
                  <a:latin typeface="Times New Roman" pitchFamily="18" charset="0"/>
                </a:rPr>
                <a:t>S</a:t>
              </a:r>
            </a:p>
          </p:txBody>
        </p:sp>
        <p:sp>
          <p:nvSpPr>
            <p:cNvPr id="229382" name="Oval 6"/>
            <p:cNvSpPr>
              <a:spLocks noChangeArrowheads="1"/>
            </p:cNvSpPr>
            <p:nvPr/>
          </p:nvSpPr>
          <p:spPr bwMode="auto">
            <a:xfrm>
              <a:off x="2160" y="3648"/>
              <a:ext cx="336" cy="336"/>
            </a:xfrm>
            <a:prstGeom prst="ellipse">
              <a:avLst/>
            </a:prstGeom>
            <a:solidFill>
              <a:schemeClr val="accent1"/>
            </a:solidFill>
            <a:ln w="9525">
              <a:solidFill>
                <a:schemeClr val="tx1"/>
              </a:solidFill>
              <a:round/>
              <a:headEnd/>
              <a:tailEnd/>
            </a:ln>
            <a:effectLst/>
          </p:spPr>
          <p:txBody>
            <a:bodyPr wrap="none" anchor="ctr"/>
            <a:lstStyle/>
            <a:p>
              <a:pPr algn="ctr"/>
              <a:r>
                <a:rPr kumimoji="1" lang="en-US" altLang="zh-CN" sz="2400">
                  <a:latin typeface="Times New Roman" pitchFamily="18" charset="0"/>
                </a:rPr>
                <a:t>P</a:t>
              </a:r>
            </a:p>
          </p:txBody>
        </p:sp>
        <p:sp>
          <p:nvSpPr>
            <p:cNvPr id="229383" name="Oval 7"/>
            <p:cNvSpPr>
              <a:spLocks noChangeArrowheads="1"/>
            </p:cNvSpPr>
            <p:nvPr/>
          </p:nvSpPr>
          <p:spPr bwMode="auto">
            <a:xfrm>
              <a:off x="3216" y="3120"/>
              <a:ext cx="336" cy="336"/>
            </a:xfrm>
            <a:prstGeom prst="ellipse">
              <a:avLst/>
            </a:prstGeom>
            <a:solidFill>
              <a:schemeClr val="accent1"/>
            </a:solidFill>
            <a:ln w="9525">
              <a:solidFill>
                <a:schemeClr val="tx1"/>
              </a:solidFill>
              <a:round/>
              <a:headEnd/>
              <a:tailEnd/>
            </a:ln>
            <a:effectLst/>
          </p:spPr>
          <p:txBody>
            <a:bodyPr wrap="none" anchor="ctr"/>
            <a:lstStyle/>
            <a:p>
              <a:pPr algn="ctr"/>
              <a:r>
                <a:rPr kumimoji="1" lang="en-US" altLang="zh-CN" sz="2400">
                  <a:latin typeface="Times New Roman" pitchFamily="18" charset="0"/>
                </a:rPr>
                <a:t>Z</a:t>
              </a:r>
            </a:p>
          </p:txBody>
        </p:sp>
        <p:cxnSp>
          <p:nvCxnSpPr>
            <p:cNvPr id="229384" name="AutoShape 8"/>
            <p:cNvCxnSpPr>
              <a:cxnSpLocks noChangeShapeType="1"/>
              <a:stCxn id="229381" idx="2"/>
              <a:endCxn id="229381" idx="0"/>
            </p:cNvCxnSpPr>
            <p:nvPr/>
          </p:nvCxnSpPr>
          <p:spPr bwMode="auto">
            <a:xfrm rot="10800000" flipH="1">
              <a:off x="1200" y="2976"/>
              <a:ext cx="168" cy="168"/>
            </a:xfrm>
            <a:prstGeom prst="curvedConnector4">
              <a:avLst>
                <a:gd name="adj1" fmla="val -85713"/>
                <a:gd name="adj2" fmla="val 185713"/>
              </a:avLst>
            </a:prstGeom>
            <a:noFill/>
            <a:ln w="9525">
              <a:solidFill>
                <a:schemeClr val="tx1"/>
              </a:solidFill>
              <a:round/>
              <a:headEnd/>
              <a:tailEnd type="triangle" w="med" len="med"/>
            </a:ln>
            <a:effectLst/>
          </p:spPr>
        </p:cxnSp>
        <p:cxnSp>
          <p:nvCxnSpPr>
            <p:cNvPr id="229385" name="AutoShape 9"/>
            <p:cNvCxnSpPr>
              <a:cxnSpLocks noChangeShapeType="1"/>
              <a:stCxn id="229381" idx="3"/>
              <a:endCxn id="229382" idx="2"/>
            </p:cNvCxnSpPr>
            <p:nvPr/>
          </p:nvCxnSpPr>
          <p:spPr bwMode="auto">
            <a:xfrm rot="16200000" flipH="1">
              <a:off x="1428" y="3084"/>
              <a:ext cx="553" cy="911"/>
            </a:xfrm>
            <a:prstGeom prst="curvedConnector2">
              <a:avLst/>
            </a:prstGeom>
            <a:noFill/>
            <a:ln w="9525">
              <a:solidFill>
                <a:schemeClr val="tx1"/>
              </a:solidFill>
              <a:round/>
              <a:headEnd/>
              <a:tailEnd type="triangle" w="med" len="med"/>
            </a:ln>
            <a:effectLst/>
          </p:spPr>
        </p:cxnSp>
        <p:sp>
          <p:nvSpPr>
            <p:cNvPr id="229386" name="Text Box 10"/>
            <p:cNvSpPr txBox="1">
              <a:spLocks noChangeArrowheads="1"/>
            </p:cNvSpPr>
            <p:nvPr/>
          </p:nvSpPr>
          <p:spPr bwMode="auto">
            <a:xfrm>
              <a:off x="1392" y="3600"/>
              <a:ext cx="212" cy="288"/>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rPr>
                <a:t>0</a:t>
              </a:r>
            </a:p>
          </p:txBody>
        </p:sp>
        <p:cxnSp>
          <p:nvCxnSpPr>
            <p:cNvPr id="229387" name="AutoShape 11"/>
            <p:cNvCxnSpPr>
              <a:cxnSpLocks noChangeShapeType="1"/>
              <a:stCxn id="229383" idx="2"/>
              <a:endCxn id="229382" idx="7"/>
            </p:cNvCxnSpPr>
            <p:nvPr/>
          </p:nvCxnSpPr>
          <p:spPr bwMode="auto">
            <a:xfrm rot="10800000" flipV="1">
              <a:off x="2447" y="3288"/>
              <a:ext cx="769" cy="409"/>
            </a:xfrm>
            <a:prstGeom prst="curvedConnector2">
              <a:avLst/>
            </a:prstGeom>
            <a:noFill/>
            <a:ln w="9525">
              <a:solidFill>
                <a:schemeClr val="tx1"/>
              </a:solidFill>
              <a:round/>
              <a:headEnd/>
              <a:tailEnd type="triangle" w="med" len="med"/>
            </a:ln>
            <a:effectLst/>
          </p:spPr>
        </p:cxnSp>
        <p:cxnSp>
          <p:nvCxnSpPr>
            <p:cNvPr id="229388" name="AutoShape 12"/>
            <p:cNvCxnSpPr>
              <a:cxnSpLocks noChangeShapeType="1"/>
              <a:stCxn id="229382" idx="6"/>
              <a:endCxn id="229383" idx="3"/>
            </p:cNvCxnSpPr>
            <p:nvPr/>
          </p:nvCxnSpPr>
          <p:spPr bwMode="auto">
            <a:xfrm flipV="1">
              <a:off x="2496" y="3407"/>
              <a:ext cx="769" cy="409"/>
            </a:xfrm>
            <a:prstGeom prst="curvedConnector2">
              <a:avLst/>
            </a:prstGeom>
            <a:noFill/>
            <a:ln w="9525">
              <a:solidFill>
                <a:schemeClr val="tx1"/>
              </a:solidFill>
              <a:round/>
              <a:headEnd/>
              <a:tailEnd type="triangle" w="med" len="med"/>
            </a:ln>
            <a:effectLst/>
          </p:spPr>
        </p:cxnSp>
        <p:sp>
          <p:nvSpPr>
            <p:cNvPr id="229389" name="Text Box 13"/>
            <p:cNvSpPr txBox="1">
              <a:spLocks noChangeArrowheads="1"/>
            </p:cNvSpPr>
            <p:nvPr/>
          </p:nvSpPr>
          <p:spPr bwMode="auto">
            <a:xfrm>
              <a:off x="2352" y="3168"/>
              <a:ext cx="356" cy="288"/>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rPr>
                <a:t>0,1</a:t>
              </a:r>
            </a:p>
          </p:txBody>
        </p:sp>
        <p:sp>
          <p:nvSpPr>
            <p:cNvPr id="229390" name="Text Box 14"/>
            <p:cNvSpPr txBox="1">
              <a:spLocks noChangeArrowheads="1"/>
            </p:cNvSpPr>
            <p:nvPr/>
          </p:nvSpPr>
          <p:spPr bwMode="auto">
            <a:xfrm>
              <a:off x="912" y="2976"/>
              <a:ext cx="212" cy="288"/>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rPr>
                <a:t>1</a:t>
              </a:r>
            </a:p>
          </p:txBody>
        </p:sp>
        <p:sp>
          <p:nvSpPr>
            <p:cNvPr id="229391" name="Text Box 15"/>
            <p:cNvSpPr txBox="1">
              <a:spLocks noChangeArrowheads="1"/>
            </p:cNvSpPr>
            <p:nvPr/>
          </p:nvSpPr>
          <p:spPr bwMode="auto">
            <a:xfrm>
              <a:off x="2880" y="3648"/>
              <a:ext cx="212" cy="288"/>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rPr>
                <a:t>1</a:t>
              </a:r>
            </a:p>
          </p:txBody>
        </p:sp>
        <p:cxnSp>
          <p:nvCxnSpPr>
            <p:cNvPr id="229392" name="AutoShape 16"/>
            <p:cNvCxnSpPr>
              <a:cxnSpLocks noChangeShapeType="1"/>
              <a:stCxn id="229381" idx="7"/>
              <a:endCxn id="229383" idx="1"/>
            </p:cNvCxnSpPr>
            <p:nvPr/>
          </p:nvCxnSpPr>
          <p:spPr bwMode="auto">
            <a:xfrm rot="5400000" flipV="1">
              <a:off x="2304" y="2208"/>
              <a:ext cx="144" cy="1778"/>
            </a:xfrm>
            <a:prstGeom prst="curvedConnector3">
              <a:avLst>
                <a:gd name="adj1" fmla="val -134028"/>
              </a:avLst>
            </a:prstGeom>
            <a:noFill/>
            <a:ln w="9525">
              <a:solidFill>
                <a:schemeClr val="tx1"/>
              </a:solidFill>
              <a:round/>
              <a:headEnd/>
              <a:tailEnd type="triangle" w="med" len="med"/>
            </a:ln>
            <a:effectLst/>
          </p:spPr>
        </p:cxnSp>
        <p:sp>
          <p:nvSpPr>
            <p:cNvPr id="229393" name="Text Box 17"/>
            <p:cNvSpPr txBox="1">
              <a:spLocks noChangeArrowheads="1"/>
            </p:cNvSpPr>
            <p:nvPr/>
          </p:nvSpPr>
          <p:spPr bwMode="auto">
            <a:xfrm>
              <a:off x="2016" y="2784"/>
              <a:ext cx="212" cy="288"/>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rPr>
                <a:t>1</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29380"/>
                                        </p:tgtEl>
                                        <p:attrNameLst>
                                          <p:attrName>style.visibility</p:attrName>
                                        </p:attrNameLst>
                                      </p:cBhvr>
                                      <p:to>
                                        <p:strVal val="visible"/>
                                      </p:to>
                                    </p:set>
                                    <p:animEffect transition="in" filter="checkerboard(across)">
                                      <p:cBhvr>
                                        <p:cTn id="7" dur="500"/>
                                        <p:tgtEl>
                                          <p:spTgt spid="229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练习</a:t>
            </a:r>
            <a:endParaRPr lang="zh-CN" altLang="en-US" dirty="0"/>
          </a:p>
        </p:txBody>
      </p:sp>
      <p:sp>
        <p:nvSpPr>
          <p:cNvPr id="5" name="内容占位符 4"/>
          <p:cNvSpPr>
            <a:spLocks noGrp="1"/>
          </p:cNvSpPr>
          <p:nvPr>
            <p:ph idx="1"/>
          </p:nvPr>
        </p:nvSpPr>
        <p:spPr/>
        <p:txBody>
          <a:bodyPr/>
          <a:lstStyle/>
          <a:p>
            <a:r>
              <a:rPr lang="zh-CN" altLang="en-US" dirty="0"/>
              <a:t>图中</a:t>
            </a:r>
            <a:r>
              <a:rPr lang="en-US" altLang="zh-CN" dirty="0"/>
              <a:t>NFA </a:t>
            </a:r>
            <a:r>
              <a:rPr lang="en-US" altLang="zh-CN" dirty="0" smtClean="0"/>
              <a:t>M</a:t>
            </a:r>
            <a:r>
              <a:rPr lang="en-US" altLang="zh-CN" baseline="-25000" dirty="0" smtClean="0"/>
              <a:t>2</a:t>
            </a:r>
            <a:r>
              <a:rPr lang="zh-CN" altLang="en-US" dirty="0" smtClean="0"/>
              <a:t>识别</a:t>
            </a:r>
            <a:r>
              <a:rPr lang="zh-CN" altLang="en-US" dirty="0"/>
              <a:t>的</a:t>
            </a:r>
            <a:r>
              <a:rPr lang="en-US" altLang="zh-CN" dirty="0" smtClean="0"/>
              <a:t>L(M</a:t>
            </a:r>
            <a:r>
              <a:rPr lang="en-US" altLang="zh-CN" baseline="-25000" dirty="0" smtClean="0"/>
              <a:t>2</a:t>
            </a:r>
            <a:r>
              <a:rPr lang="en-US" altLang="zh-CN" dirty="0" smtClean="0"/>
              <a:t>) </a:t>
            </a:r>
            <a:r>
              <a:rPr lang="zh-CN" altLang="en-US" dirty="0"/>
              <a:t>是什么？  </a:t>
            </a:r>
          </a:p>
          <a:p>
            <a:pPr>
              <a:buNone/>
            </a:pPr>
            <a:r>
              <a:rPr lang="en-US" altLang="zh-CN" dirty="0">
                <a:latin typeface="+mj-ea"/>
                <a:ea typeface="+mj-ea"/>
              </a:rPr>
              <a:t>A. </a:t>
            </a:r>
            <a:r>
              <a:rPr lang="en-US" altLang="zh-CN" dirty="0" smtClean="0">
                <a:latin typeface="+mj-ea"/>
                <a:ea typeface="+mj-ea"/>
              </a:rPr>
              <a:t>L(M</a:t>
            </a:r>
            <a:r>
              <a:rPr lang="en-US" altLang="zh-CN" baseline="-25000" dirty="0" smtClean="0">
                <a:latin typeface="+mj-ea"/>
                <a:ea typeface="+mj-ea"/>
              </a:rPr>
              <a:t>2</a:t>
            </a:r>
            <a:r>
              <a:rPr lang="en-US" altLang="zh-CN" dirty="0" smtClean="0">
                <a:latin typeface="+mj-ea"/>
                <a:ea typeface="+mj-ea"/>
              </a:rPr>
              <a:t>)={</a:t>
            </a:r>
            <a:r>
              <a:rPr kumimoji="1" lang="en-US" altLang="zh-CN" dirty="0" err="1" smtClean="0">
                <a:latin typeface="+mj-ea"/>
                <a:ea typeface="+mj-ea"/>
              </a:rPr>
              <a:t>ab</a:t>
            </a:r>
            <a:r>
              <a:rPr kumimoji="1" lang="en-US" altLang="zh-CN" baseline="30000" dirty="0" err="1" smtClean="0">
                <a:latin typeface="+mj-ea"/>
                <a:ea typeface="+mj-ea"/>
              </a:rPr>
              <a:t>n</a:t>
            </a:r>
            <a:r>
              <a:rPr kumimoji="1" lang="en-US" altLang="zh-CN" baseline="30000" dirty="0" smtClean="0">
                <a:latin typeface="+mj-ea"/>
                <a:ea typeface="+mj-ea"/>
              </a:rPr>
              <a:t> </a:t>
            </a:r>
            <a:r>
              <a:rPr kumimoji="1" lang="en-US" altLang="zh-CN" dirty="0">
                <a:latin typeface="+mj-ea"/>
                <a:ea typeface="+mj-ea"/>
              </a:rPr>
              <a:t>| </a:t>
            </a:r>
            <a:r>
              <a:rPr kumimoji="1" lang="en-US" altLang="zh-CN" dirty="0" smtClean="0">
                <a:latin typeface="+mj-ea"/>
                <a:ea typeface="+mj-ea"/>
              </a:rPr>
              <a:t>n</a:t>
            </a:r>
            <a:r>
              <a:rPr kumimoji="1" lang="en-US" altLang="zh-CN" dirty="0">
                <a:latin typeface="+mj-ea"/>
                <a:ea typeface="+mj-ea"/>
                <a:sym typeface="Symbol" pitchFamily="18" charset="2"/>
              </a:rPr>
              <a:t>1</a:t>
            </a:r>
            <a:r>
              <a:rPr lang="en-US" altLang="zh-CN" dirty="0" smtClean="0">
                <a:latin typeface="+mj-ea"/>
                <a:ea typeface="+mj-ea"/>
              </a:rPr>
              <a:t>}</a:t>
            </a:r>
            <a:endParaRPr lang="en-US" altLang="zh-CN" dirty="0">
              <a:latin typeface="+mj-ea"/>
              <a:ea typeface="+mj-ea"/>
            </a:endParaRPr>
          </a:p>
          <a:p>
            <a:pPr>
              <a:buNone/>
            </a:pPr>
            <a:r>
              <a:rPr lang="en-US" altLang="zh-CN" dirty="0">
                <a:latin typeface="+mj-ea"/>
                <a:ea typeface="+mj-ea"/>
              </a:rPr>
              <a:t>B. </a:t>
            </a:r>
            <a:r>
              <a:rPr lang="en-US" altLang="zh-CN" dirty="0" smtClean="0">
                <a:latin typeface="+mj-ea"/>
                <a:ea typeface="+mj-ea"/>
              </a:rPr>
              <a:t>L(M</a:t>
            </a:r>
            <a:r>
              <a:rPr lang="en-US" altLang="zh-CN" baseline="-25000" dirty="0" smtClean="0">
                <a:latin typeface="+mj-ea"/>
                <a:ea typeface="+mj-ea"/>
              </a:rPr>
              <a:t>2</a:t>
            </a:r>
            <a:r>
              <a:rPr lang="en-US" altLang="zh-CN" dirty="0" smtClean="0">
                <a:latin typeface="+mj-ea"/>
                <a:ea typeface="+mj-ea"/>
              </a:rPr>
              <a:t>)={</a:t>
            </a:r>
            <a:r>
              <a:rPr kumimoji="1" lang="en-US" altLang="zh-CN" dirty="0" err="1" smtClean="0">
                <a:latin typeface="+mj-ea"/>
                <a:ea typeface="+mj-ea"/>
              </a:rPr>
              <a:t>a</a:t>
            </a:r>
            <a:r>
              <a:rPr kumimoji="1" lang="en-US" altLang="zh-CN" baseline="30000" dirty="0" err="1">
                <a:latin typeface="+mj-ea"/>
                <a:ea typeface="+mj-ea"/>
              </a:rPr>
              <a:t>n</a:t>
            </a:r>
            <a:r>
              <a:rPr kumimoji="1" lang="en-US" altLang="zh-CN" dirty="0" err="1" smtClean="0">
                <a:latin typeface="+mj-ea"/>
                <a:ea typeface="+mj-ea"/>
              </a:rPr>
              <a:t>b</a:t>
            </a:r>
            <a:r>
              <a:rPr kumimoji="1" lang="en-US" altLang="zh-CN" baseline="30000" dirty="0" err="1" smtClean="0">
                <a:latin typeface="+mj-ea"/>
                <a:ea typeface="+mj-ea"/>
              </a:rPr>
              <a:t>n</a:t>
            </a:r>
            <a:r>
              <a:rPr kumimoji="1" lang="en-US" altLang="zh-CN" baseline="30000" dirty="0" smtClean="0">
                <a:latin typeface="+mj-ea"/>
                <a:ea typeface="+mj-ea"/>
              </a:rPr>
              <a:t> </a:t>
            </a:r>
            <a:r>
              <a:rPr kumimoji="1" lang="en-US" altLang="zh-CN" dirty="0">
                <a:latin typeface="+mj-ea"/>
                <a:ea typeface="+mj-ea"/>
              </a:rPr>
              <a:t>| </a:t>
            </a:r>
            <a:r>
              <a:rPr kumimoji="1" lang="en-US" altLang="zh-CN" dirty="0" smtClean="0">
                <a:latin typeface="+mj-ea"/>
                <a:ea typeface="+mj-ea"/>
              </a:rPr>
              <a:t>n</a:t>
            </a:r>
            <a:r>
              <a:rPr kumimoji="1" lang="en-US" altLang="zh-CN" dirty="0">
                <a:latin typeface="+mj-ea"/>
                <a:ea typeface="+mj-ea"/>
                <a:sym typeface="Symbol" pitchFamily="18" charset="2"/>
              </a:rPr>
              <a:t>1</a:t>
            </a:r>
            <a:r>
              <a:rPr lang="en-US" altLang="zh-CN" dirty="0" smtClean="0">
                <a:latin typeface="+mj-ea"/>
                <a:ea typeface="+mj-ea"/>
              </a:rPr>
              <a:t>}</a:t>
            </a:r>
            <a:endParaRPr lang="en-US" altLang="zh-CN" dirty="0">
              <a:latin typeface="+mj-ea"/>
              <a:ea typeface="+mj-ea"/>
            </a:endParaRPr>
          </a:p>
          <a:p>
            <a:pPr>
              <a:buNone/>
            </a:pPr>
            <a:r>
              <a:rPr lang="en-US" altLang="zh-CN" dirty="0">
                <a:latin typeface="+mj-ea"/>
                <a:ea typeface="+mj-ea"/>
              </a:rPr>
              <a:t>C. </a:t>
            </a:r>
            <a:r>
              <a:rPr lang="en-US" altLang="zh-CN" dirty="0" smtClean="0">
                <a:latin typeface="+mj-ea"/>
                <a:ea typeface="+mj-ea"/>
              </a:rPr>
              <a:t>L(M</a:t>
            </a:r>
            <a:r>
              <a:rPr lang="en-US" altLang="zh-CN" baseline="-25000" dirty="0" smtClean="0">
                <a:latin typeface="+mj-ea"/>
                <a:ea typeface="+mj-ea"/>
              </a:rPr>
              <a:t>2</a:t>
            </a:r>
            <a:r>
              <a:rPr lang="en-US" altLang="zh-CN" dirty="0" smtClean="0">
                <a:latin typeface="+mj-ea"/>
                <a:ea typeface="+mj-ea"/>
              </a:rPr>
              <a:t>)={</a:t>
            </a:r>
            <a:r>
              <a:rPr kumimoji="1" lang="en-US" altLang="zh-CN" dirty="0" err="1">
                <a:latin typeface="+mj-ea"/>
                <a:ea typeface="+mj-ea"/>
              </a:rPr>
              <a:t>a</a:t>
            </a:r>
            <a:r>
              <a:rPr kumimoji="1" lang="en-US" altLang="zh-CN" baseline="30000" dirty="0" err="1">
                <a:latin typeface="+mj-ea"/>
                <a:ea typeface="+mj-ea"/>
              </a:rPr>
              <a:t>m</a:t>
            </a:r>
            <a:r>
              <a:rPr kumimoji="1" lang="en-US" altLang="zh-CN" dirty="0" err="1">
                <a:latin typeface="+mj-ea"/>
                <a:ea typeface="+mj-ea"/>
              </a:rPr>
              <a:t>b</a:t>
            </a:r>
            <a:r>
              <a:rPr kumimoji="1" lang="en-US" altLang="zh-CN" baseline="30000" dirty="0" err="1">
                <a:latin typeface="+mj-ea"/>
                <a:ea typeface="+mj-ea"/>
              </a:rPr>
              <a:t>n</a:t>
            </a:r>
            <a:r>
              <a:rPr kumimoji="1" lang="en-US" altLang="zh-CN" baseline="30000" dirty="0">
                <a:latin typeface="+mj-ea"/>
                <a:ea typeface="+mj-ea"/>
              </a:rPr>
              <a:t> </a:t>
            </a:r>
            <a:r>
              <a:rPr kumimoji="1" lang="en-US" altLang="zh-CN" dirty="0">
                <a:latin typeface="+mj-ea"/>
                <a:ea typeface="+mj-ea"/>
              </a:rPr>
              <a:t>| m</a:t>
            </a:r>
            <a:r>
              <a:rPr kumimoji="1" lang="zh-CN" altLang="en-US" dirty="0">
                <a:latin typeface="+mj-ea"/>
                <a:ea typeface="+mj-ea"/>
              </a:rPr>
              <a:t>，</a:t>
            </a:r>
            <a:r>
              <a:rPr kumimoji="1" lang="en-US" altLang="zh-CN" dirty="0">
                <a:latin typeface="+mj-ea"/>
                <a:ea typeface="+mj-ea"/>
              </a:rPr>
              <a:t>n</a:t>
            </a:r>
            <a:r>
              <a:rPr kumimoji="1" lang="en-US" altLang="zh-CN" dirty="0">
                <a:latin typeface="+mj-ea"/>
                <a:ea typeface="+mj-ea"/>
                <a:sym typeface="Symbol" pitchFamily="18" charset="2"/>
              </a:rPr>
              <a:t>1</a:t>
            </a:r>
            <a:r>
              <a:rPr lang="en-US" altLang="zh-CN" dirty="0" smtClean="0">
                <a:latin typeface="+mj-ea"/>
                <a:ea typeface="+mj-ea"/>
              </a:rPr>
              <a:t>}</a:t>
            </a:r>
            <a:endParaRPr lang="en-GB" altLang="zh-CN" dirty="0">
              <a:latin typeface="+mj-ea"/>
              <a:ea typeface="+mj-ea"/>
            </a:endParaRPr>
          </a:p>
          <a:p>
            <a:endParaRPr lang="zh-CN" altLang="en-US" dirty="0"/>
          </a:p>
        </p:txBody>
      </p:sp>
      <p:grpSp>
        <p:nvGrpSpPr>
          <p:cNvPr id="21" name="组合 20"/>
          <p:cNvGrpSpPr/>
          <p:nvPr/>
        </p:nvGrpSpPr>
        <p:grpSpPr>
          <a:xfrm>
            <a:off x="1617103" y="4507566"/>
            <a:ext cx="4856162" cy="1971410"/>
            <a:chOff x="1760538" y="4848225"/>
            <a:chExt cx="4856162" cy="1971410"/>
          </a:xfrm>
        </p:grpSpPr>
        <p:grpSp>
          <p:nvGrpSpPr>
            <p:cNvPr id="22" name="Group 37"/>
            <p:cNvGrpSpPr>
              <a:grpSpLocks/>
            </p:cNvGrpSpPr>
            <p:nvPr/>
          </p:nvGrpSpPr>
          <p:grpSpPr bwMode="auto">
            <a:xfrm>
              <a:off x="1760538" y="4848225"/>
              <a:ext cx="4856162" cy="1676400"/>
              <a:chOff x="149" y="3054"/>
              <a:chExt cx="3059" cy="1056"/>
            </a:xfrm>
          </p:grpSpPr>
          <p:sp>
            <p:nvSpPr>
              <p:cNvPr id="24" name="Oval 17"/>
              <p:cNvSpPr>
                <a:spLocks noChangeArrowheads="1"/>
              </p:cNvSpPr>
              <p:nvPr/>
            </p:nvSpPr>
            <p:spPr bwMode="auto">
              <a:xfrm>
                <a:off x="376" y="3160"/>
                <a:ext cx="404" cy="369"/>
              </a:xfrm>
              <a:prstGeom prst="ellipse">
                <a:avLst/>
              </a:prstGeom>
              <a:noFill/>
              <a:ln w="19050">
                <a:solidFill>
                  <a:schemeClr val="tx1"/>
                </a:solidFill>
                <a:round/>
                <a:headEnd/>
                <a:tailEnd/>
              </a:ln>
            </p:spPr>
            <p:txBody>
              <a:bodyPr wrap="none" lIns="0" tIns="0" rIns="0" bIns="0"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latin typeface="微软雅黑" panose="020B0503020204020204" pitchFamily="34" charset="-122"/>
                    <a:ea typeface="微软雅黑" panose="020B0503020204020204" pitchFamily="34" charset="-122"/>
                  </a:rPr>
                  <a:t>0</a:t>
                </a:r>
              </a:p>
            </p:txBody>
          </p:sp>
          <p:sp>
            <p:nvSpPr>
              <p:cNvPr id="25" name="Oval 18"/>
              <p:cNvSpPr>
                <a:spLocks noChangeArrowheads="1"/>
              </p:cNvSpPr>
              <p:nvPr/>
            </p:nvSpPr>
            <p:spPr bwMode="auto">
              <a:xfrm>
                <a:off x="1590" y="3160"/>
                <a:ext cx="403" cy="369"/>
              </a:xfrm>
              <a:prstGeom prst="ellipse">
                <a:avLst/>
              </a:prstGeom>
              <a:noFill/>
              <a:ln w="19050">
                <a:solidFill>
                  <a:schemeClr val="tx1"/>
                </a:solidFill>
                <a:round/>
                <a:headEnd/>
                <a:tailEnd/>
              </a:ln>
            </p:spPr>
            <p:txBody>
              <a:bodyPr wrap="none" lIns="0" tIns="0" rIns="0" bIns="0"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latin typeface="微软雅黑" panose="020B0503020204020204" pitchFamily="34" charset="-122"/>
                    <a:ea typeface="微软雅黑" panose="020B0503020204020204" pitchFamily="34" charset="-122"/>
                  </a:rPr>
                  <a:t>1</a:t>
                </a:r>
              </a:p>
            </p:txBody>
          </p:sp>
          <p:sp>
            <p:nvSpPr>
              <p:cNvPr id="26" name="Line 19"/>
              <p:cNvSpPr>
                <a:spLocks noChangeShapeType="1"/>
              </p:cNvSpPr>
              <p:nvPr/>
            </p:nvSpPr>
            <p:spPr bwMode="auto">
              <a:xfrm>
                <a:off x="780" y="3371"/>
                <a:ext cx="810" cy="0"/>
              </a:xfrm>
              <a:prstGeom prst="line">
                <a:avLst/>
              </a:prstGeom>
              <a:noFill/>
              <a:ln w="19050">
                <a:solidFill>
                  <a:schemeClr val="tx1"/>
                </a:solidFill>
                <a:round/>
                <a:headEnd/>
                <a:tailEnd type="stealth" w="lg" len="lg"/>
              </a:ln>
            </p:spPr>
            <p:txBody>
              <a:bodyPr wrap="none" lIns="0" tIns="0" rIns="0" bIns="0" anchor="ctr" anchorCtr="1"/>
              <a:lstStyle/>
              <a:p>
                <a:pPr>
                  <a:defRPr/>
                </a:pPr>
                <a:endParaRPr lang="zh-CN" altLang="en-US">
                  <a:latin typeface="+mn-ea"/>
                </a:endParaRPr>
              </a:p>
            </p:txBody>
          </p:sp>
          <p:sp>
            <p:nvSpPr>
              <p:cNvPr id="27" name="Oval 20"/>
              <p:cNvSpPr>
                <a:spLocks noChangeArrowheads="1"/>
              </p:cNvSpPr>
              <p:nvPr/>
            </p:nvSpPr>
            <p:spPr bwMode="auto">
              <a:xfrm>
                <a:off x="2804" y="3160"/>
                <a:ext cx="404" cy="369"/>
              </a:xfrm>
              <a:prstGeom prst="ellipse">
                <a:avLst/>
              </a:prstGeom>
              <a:noFill/>
              <a:ln w="63500" cmpd="dbl">
                <a:solidFill>
                  <a:schemeClr val="tx1"/>
                </a:solidFill>
                <a:round/>
                <a:headEnd/>
                <a:tailEnd/>
              </a:ln>
            </p:spPr>
            <p:txBody>
              <a:bodyPr wrap="none" lIns="0" tIns="0" rIns="0" bIns="0"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latin typeface="微软雅黑" panose="020B0503020204020204" pitchFamily="34" charset="-122"/>
                    <a:ea typeface="微软雅黑" panose="020B0503020204020204" pitchFamily="34" charset="-122"/>
                  </a:rPr>
                  <a:t>2</a:t>
                </a:r>
              </a:p>
            </p:txBody>
          </p:sp>
          <p:sp>
            <p:nvSpPr>
              <p:cNvPr id="28" name="Line 21"/>
              <p:cNvSpPr>
                <a:spLocks noChangeShapeType="1"/>
              </p:cNvSpPr>
              <p:nvPr/>
            </p:nvSpPr>
            <p:spPr bwMode="auto">
              <a:xfrm>
                <a:off x="1994" y="3371"/>
                <a:ext cx="810" cy="0"/>
              </a:xfrm>
              <a:prstGeom prst="line">
                <a:avLst/>
              </a:prstGeom>
              <a:noFill/>
              <a:ln w="19050">
                <a:solidFill>
                  <a:schemeClr val="tx1"/>
                </a:solidFill>
                <a:round/>
                <a:headEnd/>
                <a:tailEnd type="stealth" w="lg" len="lg"/>
              </a:ln>
            </p:spPr>
            <p:txBody>
              <a:bodyPr wrap="none" lIns="0" tIns="0" rIns="0" bIns="0" anchor="ctr" anchorCtr="1"/>
              <a:lstStyle/>
              <a:p>
                <a:pPr>
                  <a:defRPr/>
                </a:pPr>
                <a:endParaRPr lang="zh-CN" altLang="en-US">
                  <a:latin typeface="+mn-ea"/>
                </a:endParaRPr>
              </a:p>
            </p:txBody>
          </p:sp>
          <p:sp>
            <p:nvSpPr>
              <p:cNvPr id="29" name="Rectangle 22"/>
              <p:cNvSpPr>
                <a:spLocks noChangeArrowheads="1"/>
              </p:cNvSpPr>
              <p:nvPr/>
            </p:nvSpPr>
            <p:spPr bwMode="auto">
              <a:xfrm>
                <a:off x="882" y="3054"/>
                <a:ext cx="556" cy="370"/>
              </a:xfrm>
              <a:prstGeom prst="rect">
                <a:avLst/>
              </a:prstGeom>
              <a:noFill/>
              <a:ln w="19050">
                <a:noFill/>
                <a:miter lim="800000"/>
                <a:headEnd/>
                <a:tailEnd/>
              </a:ln>
            </p:spPr>
            <p:txBody>
              <a:bodyPr wrap="none" lIns="0" tIns="0" rIns="0" bIns="0" anchor="ctr" anchorCtr="1"/>
              <a:lstStyle/>
              <a:p>
                <a:pPr algn="ctr">
                  <a:defRPr/>
                </a:pPr>
                <a:r>
                  <a:rPr kumimoji="1" lang="en-US" altLang="zh-CN" sz="2800">
                    <a:latin typeface="+mn-ea"/>
                  </a:rPr>
                  <a:t>a</a:t>
                </a:r>
                <a:endParaRPr kumimoji="1" lang="en-US" altLang="zh-CN" sz="2400">
                  <a:latin typeface="+mn-ea"/>
                </a:endParaRPr>
              </a:p>
            </p:txBody>
          </p:sp>
          <p:sp>
            <p:nvSpPr>
              <p:cNvPr id="30" name="Rectangle 23"/>
              <p:cNvSpPr>
                <a:spLocks noChangeArrowheads="1"/>
              </p:cNvSpPr>
              <p:nvPr/>
            </p:nvSpPr>
            <p:spPr bwMode="auto">
              <a:xfrm>
                <a:off x="2095" y="3054"/>
                <a:ext cx="557" cy="370"/>
              </a:xfrm>
              <a:prstGeom prst="rect">
                <a:avLst/>
              </a:prstGeom>
              <a:noFill/>
              <a:ln w="19050">
                <a:noFill/>
                <a:miter lim="800000"/>
                <a:headEnd/>
                <a:tailEnd/>
              </a:ln>
            </p:spPr>
            <p:txBody>
              <a:bodyPr wrap="none" lIns="0" tIns="0" rIns="0" bIns="0" anchor="ctr" anchorCtr="1"/>
              <a:lstStyle/>
              <a:p>
                <a:pPr algn="ctr">
                  <a:defRPr/>
                </a:pPr>
                <a:r>
                  <a:rPr kumimoji="1" lang="en-US" altLang="zh-CN" sz="2800">
                    <a:latin typeface="+mn-ea"/>
                  </a:rPr>
                  <a:t>b</a:t>
                </a:r>
                <a:endParaRPr kumimoji="1" lang="en-US" altLang="zh-CN" sz="2400">
                  <a:latin typeface="+mn-ea"/>
                </a:endParaRPr>
              </a:p>
            </p:txBody>
          </p:sp>
          <p:sp>
            <p:nvSpPr>
              <p:cNvPr id="31" name="Freeform 24"/>
              <p:cNvSpPr>
                <a:spLocks/>
              </p:cNvSpPr>
              <p:nvPr/>
            </p:nvSpPr>
            <p:spPr bwMode="auto">
              <a:xfrm>
                <a:off x="477" y="3476"/>
                <a:ext cx="253" cy="432"/>
              </a:xfrm>
              <a:custGeom>
                <a:avLst/>
                <a:gdLst>
                  <a:gd name="T0" fmla="*/ 312 w 240"/>
                  <a:gd name="T1" fmla="*/ 0 h 392"/>
                  <a:gd name="T2" fmla="*/ 188 w 240"/>
                  <a:gd name="T3" fmla="*/ 624 h 392"/>
                  <a:gd name="T4" fmla="*/ 0 w 240"/>
                  <a:gd name="T5" fmla="*/ 78 h 392"/>
                  <a:gd name="T6" fmla="*/ 0 60000 65536"/>
                  <a:gd name="T7" fmla="*/ 0 60000 65536"/>
                  <a:gd name="T8" fmla="*/ 0 60000 65536"/>
                  <a:gd name="T9" fmla="*/ 0 w 240"/>
                  <a:gd name="T10" fmla="*/ 0 h 392"/>
                  <a:gd name="T11" fmla="*/ 240 w 240"/>
                  <a:gd name="T12" fmla="*/ 392 h 392"/>
                </a:gdLst>
                <a:ahLst/>
                <a:cxnLst>
                  <a:cxn ang="T6">
                    <a:pos x="T0" y="T1"/>
                  </a:cxn>
                  <a:cxn ang="T7">
                    <a:pos x="T2" y="T3"/>
                  </a:cxn>
                  <a:cxn ang="T8">
                    <a:pos x="T4" y="T5"/>
                  </a:cxn>
                </a:cxnLst>
                <a:rect l="T9" t="T10" r="T11" b="T12"/>
                <a:pathLst>
                  <a:path w="240" h="392">
                    <a:moveTo>
                      <a:pt x="240" y="0"/>
                    </a:moveTo>
                    <a:cubicBezTo>
                      <a:pt x="212" y="188"/>
                      <a:pt x="184" y="376"/>
                      <a:pt x="144" y="384"/>
                    </a:cubicBezTo>
                    <a:cubicBezTo>
                      <a:pt x="104" y="392"/>
                      <a:pt x="52" y="220"/>
                      <a:pt x="0" y="48"/>
                    </a:cubicBezTo>
                  </a:path>
                </a:pathLst>
              </a:custGeom>
              <a:noFill/>
              <a:ln w="19050" cap="flat" cmpd="sng">
                <a:solidFill>
                  <a:schemeClr val="tx1"/>
                </a:solidFill>
                <a:prstDash val="solid"/>
                <a:round/>
                <a:headEnd type="none" w="med" len="med"/>
                <a:tailEnd type="stealth" w="lg" len="lg"/>
              </a:ln>
            </p:spPr>
            <p:txBody>
              <a:bodyPr wrap="none" lIns="0" tIns="0" rIns="0" bIns="0" anchor="ctr" anchorCtr="1"/>
              <a:lstStyle/>
              <a:p>
                <a:pPr>
                  <a:defRPr/>
                </a:pPr>
                <a:endParaRPr lang="zh-CN" altLang="en-US">
                  <a:latin typeface="+mn-ea"/>
                </a:endParaRPr>
              </a:p>
            </p:txBody>
          </p:sp>
          <p:sp>
            <p:nvSpPr>
              <p:cNvPr id="32" name="Freeform 25"/>
              <p:cNvSpPr>
                <a:spLocks/>
              </p:cNvSpPr>
              <p:nvPr/>
            </p:nvSpPr>
            <p:spPr bwMode="auto">
              <a:xfrm>
                <a:off x="1696" y="3476"/>
                <a:ext cx="253" cy="432"/>
              </a:xfrm>
              <a:custGeom>
                <a:avLst/>
                <a:gdLst>
                  <a:gd name="T0" fmla="*/ 312 w 240"/>
                  <a:gd name="T1" fmla="*/ 0 h 392"/>
                  <a:gd name="T2" fmla="*/ 188 w 240"/>
                  <a:gd name="T3" fmla="*/ 624 h 392"/>
                  <a:gd name="T4" fmla="*/ 0 w 240"/>
                  <a:gd name="T5" fmla="*/ 78 h 392"/>
                  <a:gd name="T6" fmla="*/ 0 60000 65536"/>
                  <a:gd name="T7" fmla="*/ 0 60000 65536"/>
                  <a:gd name="T8" fmla="*/ 0 60000 65536"/>
                  <a:gd name="T9" fmla="*/ 0 w 240"/>
                  <a:gd name="T10" fmla="*/ 0 h 392"/>
                  <a:gd name="T11" fmla="*/ 240 w 240"/>
                  <a:gd name="T12" fmla="*/ 392 h 392"/>
                </a:gdLst>
                <a:ahLst/>
                <a:cxnLst>
                  <a:cxn ang="T6">
                    <a:pos x="T0" y="T1"/>
                  </a:cxn>
                  <a:cxn ang="T7">
                    <a:pos x="T2" y="T3"/>
                  </a:cxn>
                  <a:cxn ang="T8">
                    <a:pos x="T4" y="T5"/>
                  </a:cxn>
                </a:cxnLst>
                <a:rect l="T9" t="T10" r="T11" b="T12"/>
                <a:pathLst>
                  <a:path w="240" h="392">
                    <a:moveTo>
                      <a:pt x="240" y="0"/>
                    </a:moveTo>
                    <a:cubicBezTo>
                      <a:pt x="212" y="188"/>
                      <a:pt x="184" y="376"/>
                      <a:pt x="144" y="384"/>
                    </a:cubicBezTo>
                    <a:cubicBezTo>
                      <a:pt x="104" y="392"/>
                      <a:pt x="52" y="220"/>
                      <a:pt x="0" y="48"/>
                    </a:cubicBezTo>
                  </a:path>
                </a:pathLst>
              </a:custGeom>
              <a:noFill/>
              <a:ln w="19050" cap="flat" cmpd="sng">
                <a:solidFill>
                  <a:schemeClr val="tx1"/>
                </a:solidFill>
                <a:prstDash val="solid"/>
                <a:round/>
                <a:headEnd type="none" w="med" len="med"/>
                <a:tailEnd type="stealth" w="lg" len="lg"/>
              </a:ln>
            </p:spPr>
            <p:txBody>
              <a:bodyPr wrap="none" lIns="0" tIns="0" rIns="0" bIns="0" anchor="ctr" anchorCtr="1"/>
              <a:lstStyle/>
              <a:p>
                <a:pPr>
                  <a:defRPr/>
                </a:pPr>
                <a:endParaRPr lang="zh-CN" altLang="en-US">
                  <a:latin typeface="+mn-ea"/>
                </a:endParaRPr>
              </a:p>
            </p:txBody>
          </p:sp>
          <p:sp>
            <p:nvSpPr>
              <p:cNvPr id="33" name="Rectangle 26"/>
              <p:cNvSpPr>
                <a:spLocks noChangeArrowheads="1"/>
              </p:cNvSpPr>
              <p:nvPr/>
            </p:nvSpPr>
            <p:spPr bwMode="auto">
              <a:xfrm>
                <a:off x="477" y="3740"/>
                <a:ext cx="556" cy="370"/>
              </a:xfrm>
              <a:prstGeom prst="rect">
                <a:avLst/>
              </a:prstGeom>
              <a:noFill/>
              <a:ln w="19050">
                <a:noFill/>
                <a:miter lim="800000"/>
                <a:headEnd/>
                <a:tailEnd/>
              </a:ln>
            </p:spPr>
            <p:txBody>
              <a:bodyPr wrap="none" lIns="0" tIns="0" rIns="0" bIns="0" anchor="ctr" anchorCtr="1"/>
              <a:lstStyle/>
              <a:p>
                <a:pPr algn="ctr">
                  <a:defRPr/>
                </a:pPr>
                <a:r>
                  <a:rPr kumimoji="1" lang="en-US" altLang="zh-CN" sz="2800">
                    <a:latin typeface="+mn-ea"/>
                  </a:rPr>
                  <a:t>a</a:t>
                </a:r>
                <a:endParaRPr kumimoji="1" lang="en-US" altLang="zh-CN" sz="2400">
                  <a:latin typeface="+mn-ea"/>
                </a:endParaRPr>
              </a:p>
            </p:txBody>
          </p:sp>
          <p:sp>
            <p:nvSpPr>
              <p:cNvPr id="34" name="Rectangle 27"/>
              <p:cNvSpPr>
                <a:spLocks noChangeArrowheads="1"/>
              </p:cNvSpPr>
              <p:nvPr/>
            </p:nvSpPr>
            <p:spPr bwMode="auto">
              <a:xfrm>
                <a:off x="1747" y="3740"/>
                <a:ext cx="556" cy="370"/>
              </a:xfrm>
              <a:prstGeom prst="rect">
                <a:avLst/>
              </a:prstGeom>
              <a:noFill/>
              <a:ln w="19050">
                <a:noFill/>
                <a:miter lim="800000"/>
                <a:headEnd/>
                <a:tailEnd/>
              </a:ln>
            </p:spPr>
            <p:txBody>
              <a:bodyPr wrap="none" lIns="0" tIns="0" rIns="0" bIns="0" anchor="ctr" anchorCtr="1"/>
              <a:lstStyle/>
              <a:p>
                <a:pPr algn="ctr">
                  <a:defRPr/>
                </a:pPr>
                <a:r>
                  <a:rPr kumimoji="1" lang="en-US" altLang="zh-CN" sz="2800">
                    <a:latin typeface="+mn-ea"/>
                  </a:rPr>
                  <a:t>b</a:t>
                </a:r>
                <a:endParaRPr kumimoji="1" lang="en-US" altLang="zh-CN" sz="2400">
                  <a:latin typeface="+mn-ea"/>
                </a:endParaRPr>
              </a:p>
            </p:txBody>
          </p:sp>
          <p:sp>
            <p:nvSpPr>
              <p:cNvPr id="35" name="AutoShape 32"/>
              <p:cNvSpPr>
                <a:spLocks noChangeArrowheads="1"/>
              </p:cNvSpPr>
              <p:nvPr/>
            </p:nvSpPr>
            <p:spPr bwMode="auto">
              <a:xfrm>
                <a:off x="149" y="3281"/>
                <a:ext cx="240" cy="192"/>
              </a:xfrm>
              <a:prstGeom prst="rightArrow">
                <a:avLst>
                  <a:gd name="adj1" fmla="val 50000"/>
                  <a:gd name="adj2" fmla="val 31250"/>
                </a:avLst>
              </a:prstGeom>
              <a:noFill/>
              <a:ln w="19050" cap="sq">
                <a:solidFill>
                  <a:schemeClr val="tx1"/>
                </a:solidFill>
                <a:miter lim="800000"/>
                <a:headEnd/>
                <a:tailEnd type="none" w="lg" len="lg"/>
              </a:ln>
            </p:spPr>
            <p:txBody>
              <a:bodyPr wrap="none" lIns="0" tIns="0" rIns="0" bIns="0" anchor="ctr" anchorCtr="1"/>
              <a:lstStyle/>
              <a:p>
                <a:pPr>
                  <a:defRPr/>
                </a:pPr>
                <a:endParaRPr lang="zh-CN" altLang="en-US">
                  <a:latin typeface="+mn-ea"/>
                </a:endParaRPr>
              </a:p>
            </p:txBody>
          </p:sp>
        </p:grpSp>
        <p:sp>
          <p:nvSpPr>
            <p:cNvPr id="23" name="Rectangle 57"/>
            <p:cNvSpPr>
              <a:spLocks noChangeArrowheads="1"/>
            </p:cNvSpPr>
            <p:nvPr/>
          </p:nvSpPr>
          <p:spPr bwMode="auto">
            <a:xfrm>
              <a:off x="3250508" y="6332273"/>
              <a:ext cx="1741487" cy="487362"/>
            </a:xfrm>
            <a:prstGeom prst="rect">
              <a:avLst/>
            </a:prstGeom>
            <a:noFill/>
            <a:ln w="19050">
              <a:noFill/>
              <a:miter lim="800000"/>
              <a:headEnd/>
              <a:tailEnd/>
            </a:ln>
          </p:spPr>
          <p:txBody>
            <a:bodyPr wrap="none" lIns="0" tIns="0" rIns="0" bIns="0" anchor="ctr" anchorCtr="1"/>
            <a:lstStyle/>
            <a:p>
              <a:pPr algn="ctr" defTabSz="914400" fontAlgn="base">
                <a:spcBef>
                  <a:spcPct val="0"/>
                </a:spcBef>
                <a:spcAft>
                  <a:spcPct val="0"/>
                </a:spcAft>
                <a:defRPr/>
              </a:pPr>
              <a:r>
                <a:rPr kumimoji="1" lang="en-US" altLang="zh-CN" sz="2000" dirty="0" smtClean="0">
                  <a:solidFill>
                    <a:srgbClr val="000000"/>
                  </a:solidFill>
                  <a:latin typeface="微软雅黑"/>
                </a:rPr>
                <a:t>NFA M</a:t>
              </a:r>
              <a:r>
                <a:rPr kumimoji="1" lang="en-US" altLang="zh-CN" sz="2000" baseline="-25000" dirty="0">
                  <a:solidFill>
                    <a:srgbClr val="000000"/>
                  </a:solidFill>
                  <a:latin typeface="微软雅黑"/>
                </a:rPr>
                <a:t>2</a:t>
              </a:r>
            </a:p>
          </p:txBody>
        </p:sp>
      </p:grpSp>
      <p:sp>
        <p:nvSpPr>
          <p:cNvPr id="2" name="灯片编号占位符 1"/>
          <p:cNvSpPr>
            <a:spLocks noGrp="1"/>
          </p:cNvSpPr>
          <p:nvPr>
            <p:ph type="sldNum" sz="quarter" idx="12"/>
          </p:nvPr>
        </p:nvSpPr>
        <p:spPr/>
        <p:txBody>
          <a:bodyPr/>
          <a:lstStyle/>
          <a:p>
            <a:fld id="{58B9003D-8F33-4A1C-B97F-3F3C18EC6CAD}" type="slidenum">
              <a:rPr lang="en-US" altLang="zh-CN" smtClean="0"/>
              <a:pPr/>
              <a:t>47</a:t>
            </a:fld>
            <a:endParaRPr lang="en-US" altLang="zh-CN" dirty="0"/>
          </a:p>
        </p:txBody>
      </p:sp>
    </p:spTree>
    <p:extLst>
      <p:ext uri="{BB962C8B-B14F-4D97-AF65-F5344CB8AC3E}">
        <p14:creationId xmlns:p14="http://schemas.microsoft.com/office/powerpoint/2010/main" val="42896429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US" altLang="zh-CN" dirty="0"/>
              <a:t>DFA &amp; NFA</a:t>
            </a:r>
          </a:p>
        </p:txBody>
      </p:sp>
      <p:sp>
        <p:nvSpPr>
          <p:cNvPr id="230403" name="Rectangle 3"/>
          <p:cNvSpPr>
            <a:spLocks noGrp="1" noChangeArrowheads="1"/>
          </p:cNvSpPr>
          <p:nvPr>
            <p:ph idx="1"/>
          </p:nvPr>
        </p:nvSpPr>
        <p:spPr/>
        <p:txBody>
          <a:bodyPr>
            <a:normAutofit/>
          </a:bodyPr>
          <a:lstStyle/>
          <a:p>
            <a:r>
              <a:rPr lang="zh-CN" altLang="en-US" dirty="0" smtClean="0"/>
              <a:t>确定有穷自动机</a:t>
            </a:r>
            <a:r>
              <a:rPr lang="zh-CN" altLang="en-US" dirty="0"/>
              <a:t>和</a:t>
            </a:r>
            <a:r>
              <a:rPr lang="zh-CN" altLang="en-US" dirty="0" smtClean="0"/>
              <a:t>不确定有穷自动机</a:t>
            </a:r>
            <a:endParaRPr lang="zh-CN" altLang="en-US" dirty="0"/>
          </a:p>
          <a:p>
            <a:pPr lvl="1"/>
            <a:r>
              <a:rPr lang="en-US" altLang="zh-CN" dirty="0" smtClean="0"/>
              <a:t>DFA</a:t>
            </a:r>
            <a:r>
              <a:rPr lang="zh-CN" altLang="en-US" dirty="0"/>
              <a:t>是</a:t>
            </a:r>
            <a:r>
              <a:rPr lang="en-US" altLang="zh-CN" dirty="0"/>
              <a:t>NFA</a:t>
            </a:r>
            <a:r>
              <a:rPr lang="zh-CN" altLang="en-US" dirty="0"/>
              <a:t>的</a:t>
            </a:r>
            <a:r>
              <a:rPr lang="zh-CN" altLang="en-US" dirty="0" smtClean="0"/>
              <a:t>特例</a:t>
            </a:r>
            <a:r>
              <a:rPr lang="zh-CN" altLang="en-US" dirty="0"/>
              <a:t>：</a:t>
            </a:r>
            <a:r>
              <a:rPr lang="zh-CN" altLang="en-US" dirty="0" smtClean="0"/>
              <a:t>对</a:t>
            </a:r>
            <a:r>
              <a:rPr lang="zh-CN" altLang="en-US" dirty="0"/>
              <a:t>每个</a:t>
            </a:r>
            <a:r>
              <a:rPr lang="en-US" altLang="zh-CN" dirty="0"/>
              <a:t>NFA N</a:t>
            </a:r>
            <a:r>
              <a:rPr lang="zh-CN" altLang="en-US" dirty="0"/>
              <a:t>一定存在一个</a:t>
            </a:r>
            <a:r>
              <a:rPr lang="en-US" altLang="zh-CN" dirty="0"/>
              <a:t>DFA </a:t>
            </a:r>
            <a:r>
              <a:rPr lang="zh-CN" altLang="en-US" dirty="0"/>
              <a:t>Ｍ ，使得  </a:t>
            </a:r>
            <a:r>
              <a:rPr lang="en-US" altLang="zh-CN" dirty="0"/>
              <a:t>L(M)=L(N)</a:t>
            </a:r>
            <a:r>
              <a:rPr lang="zh-CN" altLang="en-US" dirty="0" smtClean="0"/>
              <a:t>。</a:t>
            </a:r>
            <a:endParaRPr lang="en-US" altLang="zh-CN" dirty="0" smtClean="0"/>
          </a:p>
          <a:p>
            <a:pPr lvl="2"/>
            <a:r>
              <a:rPr lang="en-US" altLang="en-US" dirty="0" smtClean="0"/>
              <a:t>先构造，后证明</a:t>
            </a:r>
            <a:endParaRPr lang="zh-CN" altLang="en-US" dirty="0"/>
          </a:p>
          <a:p>
            <a:pPr lvl="1"/>
            <a:r>
              <a:rPr lang="zh-CN" altLang="en-US" dirty="0" smtClean="0"/>
              <a:t>将</a:t>
            </a:r>
            <a:r>
              <a:rPr lang="en-US" altLang="zh-CN" dirty="0"/>
              <a:t>NFA</a:t>
            </a:r>
            <a:r>
              <a:rPr lang="zh-CN" altLang="en-US" dirty="0"/>
              <a:t>确定化为</a:t>
            </a:r>
            <a:r>
              <a:rPr lang="en-US" altLang="zh-CN" dirty="0"/>
              <a:t>DFA</a:t>
            </a:r>
            <a:r>
              <a:rPr lang="zh-CN" altLang="en-US" dirty="0"/>
              <a:t>的方法称为</a:t>
            </a:r>
            <a:r>
              <a:rPr lang="zh-CN" altLang="en-US" b="1" dirty="0">
                <a:solidFill>
                  <a:srgbClr val="FF0000"/>
                </a:solidFill>
                <a:latin typeface="华文楷体" panose="02010600040101010101" pitchFamily="2" charset="-122"/>
                <a:ea typeface="华文楷体" panose="02010600040101010101" pitchFamily="2" charset="-122"/>
              </a:rPr>
              <a:t>子集法</a:t>
            </a:r>
            <a:r>
              <a:rPr lang="en-US" altLang="zh-CN" b="1" dirty="0" smtClean="0">
                <a:ea typeface="方正舒体" pitchFamily="2" charset="-122"/>
              </a:rPr>
              <a:t>.</a:t>
            </a:r>
          </a:p>
          <a:p>
            <a:pPr lvl="2"/>
            <a:r>
              <a:rPr lang="en-US" altLang="zh-CN" dirty="0"/>
              <a:t>NFA</a:t>
            </a:r>
            <a:r>
              <a:rPr lang="zh-CN" altLang="en-US" dirty="0"/>
              <a:t>的矩阵表示中，表项通常是一状态的集合；而在</a:t>
            </a:r>
            <a:r>
              <a:rPr lang="en-US" altLang="zh-CN" dirty="0"/>
              <a:t>DFA</a:t>
            </a:r>
            <a:r>
              <a:rPr lang="zh-CN" altLang="en-US" dirty="0"/>
              <a:t>的矩阵表示中，表项是一个</a:t>
            </a:r>
            <a:r>
              <a:rPr lang="zh-CN" altLang="en-US" dirty="0" smtClean="0"/>
              <a:t>状态。</a:t>
            </a:r>
            <a:endParaRPr lang="zh-CN" altLang="en-US" dirty="0"/>
          </a:p>
          <a:p>
            <a:pPr lvl="2"/>
            <a:r>
              <a:rPr lang="en-US" altLang="zh-CN" dirty="0"/>
              <a:t>NFA</a:t>
            </a:r>
            <a:r>
              <a:rPr lang="zh-CN" altLang="en-US" dirty="0"/>
              <a:t>到相应的</a:t>
            </a:r>
            <a:r>
              <a:rPr lang="en-US" altLang="zh-CN" dirty="0"/>
              <a:t>DFA</a:t>
            </a:r>
            <a:r>
              <a:rPr lang="zh-CN" altLang="en-US" dirty="0"/>
              <a:t>的构造的基本思路是： </a:t>
            </a:r>
            <a:r>
              <a:rPr lang="en-US" altLang="zh-CN" b="1" dirty="0">
                <a:solidFill>
                  <a:schemeClr val="hlink"/>
                </a:solidFill>
              </a:rPr>
              <a:t>DFA</a:t>
            </a:r>
            <a:r>
              <a:rPr lang="zh-CN" altLang="en-US" b="1" dirty="0">
                <a:solidFill>
                  <a:schemeClr val="hlink"/>
                </a:solidFill>
                <a:latin typeface="宋体" pitchFamily="2" charset="-122"/>
              </a:rPr>
              <a:t>的每一个状态对应</a:t>
            </a:r>
            <a:r>
              <a:rPr lang="en-US" altLang="zh-CN" b="1" dirty="0">
                <a:solidFill>
                  <a:schemeClr val="hlink"/>
                </a:solidFill>
                <a:latin typeface="宋体" pitchFamily="2" charset="-122"/>
              </a:rPr>
              <a:t>NFA</a:t>
            </a:r>
            <a:r>
              <a:rPr lang="zh-CN" altLang="en-US" b="1" dirty="0">
                <a:solidFill>
                  <a:schemeClr val="hlink"/>
                </a:solidFill>
                <a:latin typeface="宋体" pitchFamily="2" charset="-122"/>
              </a:rPr>
              <a:t>的一组状态。</a:t>
            </a:r>
            <a:r>
              <a:rPr lang="zh-CN" altLang="en-US" dirty="0">
                <a:latin typeface="方正舒体" pitchFamily="2" charset="-122"/>
                <a:ea typeface="方正舒体" pitchFamily="2" charset="-122"/>
              </a:rPr>
              <a:t>  </a:t>
            </a:r>
          </a:p>
          <a:p>
            <a:pPr lvl="3"/>
            <a:r>
              <a:rPr lang="zh-CN" altLang="en-US" dirty="0">
                <a:latin typeface="方正舒体" pitchFamily="2" charset="-122"/>
                <a:ea typeface="方正舒体" pitchFamily="2" charset="-122"/>
              </a:rPr>
              <a:t> </a:t>
            </a:r>
            <a:r>
              <a:rPr lang="en-US" altLang="zh-CN" dirty="0"/>
              <a:t>DFA</a:t>
            </a:r>
            <a:r>
              <a:rPr lang="zh-CN" altLang="en-US" dirty="0"/>
              <a:t>用它的一个状态对应</a:t>
            </a:r>
            <a:r>
              <a:rPr lang="en-US" altLang="zh-CN" dirty="0"/>
              <a:t>NFA</a:t>
            </a:r>
            <a:r>
              <a:rPr lang="zh-CN" altLang="en-US" dirty="0"/>
              <a:t>读入一个输入符号后</a:t>
            </a:r>
            <a:r>
              <a:rPr lang="zh-CN" altLang="en-US" dirty="0" smtClean="0"/>
              <a:t>可能</a:t>
            </a:r>
            <a:r>
              <a:rPr lang="zh-CN" altLang="en-US" dirty="0"/>
              <a:t>到达</a:t>
            </a:r>
            <a:r>
              <a:rPr lang="zh-CN" altLang="en-US" dirty="0" smtClean="0"/>
              <a:t>的</a:t>
            </a:r>
            <a:r>
              <a:rPr lang="zh-CN" altLang="en-US" dirty="0"/>
              <a:t>所有状态。</a:t>
            </a:r>
          </a:p>
          <a:p>
            <a:pPr lvl="1"/>
            <a:endParaRPr lang="en-US" altLang="zh-CN" b="1" dirty="0">
              <a:ea typeface="方正舒体" pitchFamily="2" charset="-122"/>
            </a:endParaRPr>
          </a:p>
        </p:txBody>
      </p:sp>
      <p:sp>
        <p:nvSpPr>
          <p:cNvPr id="5" name="灯片编号占位符 5"/>
          <p:cNvSpPr>
            <a:spLocks noGrp="1"/>
          </p:cNvSpPr>
          <p:nvPr>
            <p:ph type="sldNum" sz="quarter" idx="12"/>
          </p:nvPr>
        </p:nvSpPr>
        <p:spPr/>
        <p:txBody>
          <a:bodyPr/>
          <a:lstStyle/>
          <a:p>
            <a:fld id="{EAE8D9F4-A9A4-4D1A-90C0-2F05774C02EF}" type="slidenum">
              <a:rPr lang="en-US" altLang="zh-CN"/>
              <a:pPr/>
              <a:t>48</a:t>
            </a:fld>
            <a:endParaRPr lang="en-US" altLang="zh-C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idx="1"/>
          </p:nvPr>
        </p:nvSpPr>
        <p:spPr>
          <a:xfrm>
            <a:off x="442913" y="2193926"/>
            <a:ext cx="1485900" cy="917575"/>
          </a:xfrm>
        </p:spPr>
        <p:txBody>
          <a:bodyPr/>
          <a:lstStyle/>
          <a:p>
            <a:pPr eaLnBrk="1" hangingPunct="1">
              <a:buClrTx/>
              <a:buFont typeface="Wingdings" pitchFamily="2" charset="2"/>
              <a:buChar char="Ø"/>
              <a:defRPr/>
            </a:pPr>
            <a:r>
              <a:rPr lang="zh-CN" altLang="en-US" sz="3000" b="1" dirty="0">
                <a:latin typeface="+mn-ea"/>
              </a:rPr>
              <a:t>例</a:t>
            </a:r>
            <a:r>
              <a:rPr lang="en-US" altLang="zh-CN" sz="3000" b="1" dirty="0">
                <a:latin typeface="+mn-ea"/>
              </a:rPr>
              <a:t>1</a:t>
            </a:r>
            <a:endParaRPr lang="zh-CN" altLang="en-US" sz="3000" b="1" dirty="0">
              <a:latin typeface="+mn-ea"/>
            </a:endParaRPr>
          </a:p>
        </p:txBody>
      </p:sp>
      <p:sp>
        <p:nvSpPr>
          <p:cNvPr id="92164" name="Rectangle 48"/>
          <p:cNvSpPr>
            <a:spLocks noChangeArrowheads="1"/>
          </p:cNvSpPr>
          <p:nvPr/>
        </p:nvSpPr>
        <p:spPr bwMode="auto">
          <a:xfrm>
            <a:off x="1897063" y="2263776"/>
            <a:ext cx="64770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3000" b="1" i="1">
                <a:latin typeface="Times New Roman" panose="02020603050405020304" pitchFamily="18" charset="0"/>
                <a:ea typeface="楷体_GB2312"/>
                <a:cs typeface="楷体_GB2312"/>
              </a:rPr>
              <a:t>NFA</a:t>
            </a:r>
            <a:r>
              <a:rPr lang="zh-CN" altLang="en-US" sz="3000" b="1">
                <a:latin typeface="Times New Roman" panose="02020603050405020304" pitchFamily="18" charset="0"/>
                <a:ea typeface="楷体_GB2312"/>
                <a:cs typeface="楷体_GB2312"/>
              </a:rPr>
              <a:t>：</a:t>
            </a:r>
          </a:p>
        </p:txBody>
      </p:sp>
      <p:grpSp>
        <p:nvGrpSpPr>
          <p:cNvPr id="2" name="组合 6"/>
          <p:cNvGrpSpPr>
            <a:grpSpLocks/>
          </p:cNvGrpSpPr>
          <p:nvPr/>
        </p:nvGrpSpPr>
        <p:grpSpPr bwMode="auto">
          <a:xfrm>
            <a:off x="6215064" y="4716463"/>
            <a:ext cx="504825" cy="500062"/>
            <a:chOff x="4107105" y="3856684"/>
            <a:chExt cx="504760" cy="500915"/>
          </a:xfrm>
        </p:grpSpPr>
        <p:sp>
          <p:nvSpPr>
            <p:cNvPr id="92254" name="Freeform 19"/>
            <p:cNvSpPr>
              <a:spLocks/>
            </p:cNvSpPr>
            <p:nvPr/>
          </p:nvSpPr>
          <p:spPr bwMode="auto">
            <a:xfrm>
              <a:off x="4168999" y="4132397"/>
              <a:ext cx="382539" cy="225202"/>
            </a:xfrm>
            <a:custGeom>
              <a:avLst/>
              <a:gdLst>
                <a:gd name="T0" fmla="*/ 2147483646 w 241"/>
                <a:gd name="T1" fmla="*/ 2147483646 h 189"/>
                <a:gd name="T2" fmla="*/ 2147483646 w 241"/>
                <a:gd name="T3" fmla="*/ 2147483646 h 189"/>
                <a:gd name="T4" fmla="*/ 2147483646 w 241"/>
                <a:gd name="T5" fmla="*/ 2147483646 h 189"/>
                <a:gd name="T6" fmla="*/ 2147483646 w 241"/>
                <a:gd name="T7" fmla="*/ 2147483646 h 189"/>
                <a:gd name="T8" fmla="*/ 2147483646 w 241"/>
                <a:gd name="T9" fmla="*/ 2147483646 h 189"/>
                <a:gd name="T10" fmla="*/ 0 60000 65536"/>
                <a:gd name="T11" fmla="*/ 0 60000 65536"/>
                <a:gd name="T12" fmla="*/ 0 60000 65536"/>
                <a:gd name="T13" fmla="*/ 0 60000 65536"/>
                <a:gd name="T14" fmla="*/ 0 60000 65536"/>
                <a:gd name="T15" fmla="*/ 0 w 241"/>
                <a:gd name="T16" fmla="*/ 0 h 189"/>
                <a:gd name="T17" fmla="*/ 241 w 241"/>
                <a:gd name="T18" fmla="*/ 189 h 189"/>
              </a:gdLst>
              <a:ahLst/>
              <a:cxnLst>
                <a:cxn ang="T10">
                  <a:pos x="T0" y="T1"/>
                </a:cxn>
                <a:cxn ang="T11">
                  <a:pos x="T2" y="T3"/>
                </a:cxn>
                <a:cxn ang="T12">
                  <a:pos x="T4" y="T5"/>
                </a:cxn>
                <a:cxn ang="T13">
                  <a:pos x="T6" y="T7"/>
                </a:cxn>
                <a:cxn ang="T14">
                  <a:pos x="T8" y="T9"/>
                </a:cxn>
              </a:cxnLst>
              <a:rect l="T15" t="T16" r="T17" b="T18"/>
              <a:pathLst>
                <a:path w="241" h="189">
                  <a:moveTo>
                    <a:pt x="52" y="189"/>
                  </a:moveTo>
                  <a:cubicBezTo>
                    <a:pt x="26" y="181"/>
                    <a:pt x="0" y="173"/>
                    <a:pt x="7" y="143"/>
                  </a:cubicBezTo>
                  <a:cubicBezTo>
                    <a:pt x="14" y="113"/>
                    <a:pt x="59" y="14"/>
                    <a:pt x="97" y="7"/>
                  </a:cubicBezTo>
                  <a:cubicBezTo>
                    <a:pt x="135" y="0"/>
                    <a:pt x="225" y="68"/>
                    <a:pt x="233" y="98"/>
                  </a:cubicBezTo>
                  <a:cubicBezTo>
                    <a:pt x="241" y="128"/>
                    <a:pt x="192" y="158"/>
                    <a:pt x="143" y="189"/>
                  </a:cubicBezTo>
                </a:path>
              </a:pathLst>
            </a:custGeom>
            <a:noFill/>
            <a:ln w="254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255" name="Rectangle 20"/>
            <p:cNvSpPr>
              <a:spLocks noChangeArrowheads="1"/>
            </p:cNvSpPr>
            <p:nvPr/>
          </p:nvSpPr>
          <p:spPr bwMode="auto">
            <a:xfrm>
              <a:off x="4107105" y="3856684"/>
              <a:ext cx="504760" cy="215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i="1">
                  <a:latin typeface="Times New Roman" panose="02020603050405020304" pitchFamily="18" charset="0"/>
                  <a:ea typeface="楷体_GB2312"/>
                  <a:cs typeface="楷体_GB2312"/>
                </a:rPr>
                <a:t>b</a:t>
              </a:r>
            </a:p>
          </p:txBody>
        </p:sp>
      </p:grpSp>
      <p:grpSp>
        <p:nvGrpSpPr>
          <p:cNvPr id="3" name="组合 8"/>
          <p:cNvGrpSpPr>
            <a:grpSpLocks/>
          </p:cNvGrpSpPr>
          <p:nvPr/>
        </p:nvGrpSpPr>
        <p:grpSpPr bwMode="auto">
          <a:xfrm>
            <a:off x="7358064" y="4714876"/>
            <a:ext cx="504825" cy="512763"/>
            <a:chOff x="5261066" y="3856540"/>
            <a:chExt cx="504760" cy="512424"/>
          </a:xfrm>
        </p:grpSpPr>
        <p:sp>
          <p:nvSpPr>
            <p:cNvPr id="92252" name="Freeform 30"/>
            <p:cNvSpPr>
              <a:spLocks/>
            </p:cNvSpPr>
            <p:nvPr/>
          </p:nvSpPr>
          <p:spPr bwMode="auto">
            <a:xfrm>
              <a:off x="5311865" y="4143762"/>
              <a:ext cx="382538" cy="225202"/>
            </a:xfrm>
            <a:custGeom>
              <a:avLst/>
              <a:gdLst>
                <a:gd name="T0" fmla="*/ 2147483646 w 241"/>
                <a:gd name="T1" fmla="*/ 2147483646 h 189"/>
                <a:gd name="T2" fmla="*/ 2147483646 w 241"/>
                <a:gd name="T3" fmla="*/ 2147483646 h 189"/>
                <a:gd name="T4" fmla="*/ 2147483646 w 241"/>
                <a:gd name="T5" fmla="*/ 2147483646 h 189"/>
                <a:gd name="T6" fmla="*/ 2147483646 w 241"/>
                <a:gd name="T7" fmla="*/ 2147483646 h 189"/>
                <a:gd name="T8" fmla="*/ 2147483646 w 241"/>
                <a:gd name="T9" fmla="*/ 2147483646 h 189"/>
                <a:gd name="T10" fmla="*/ 0 60000 65536"/>
                <a:gd name="T11" fmla="*/ 0 60000 65536"/>
                <a:gd name="T12" fmla="*/ 0 60000 65536"/>
                <a:gd name="T13" fmla="*/ 0 60000 65536"/>
                <a:gd name="T14" fmla="*/ 0 60000 65536"/>
                <a:gd name="T15" fmla="*/ 0 w 241"/>
                <a:gd name="T16" fmla="*/ 0 h 189"/>
                <a:gd name="T17" fmla="*/ 241 w 241"/>
                <a:gd name="T18" fmla="*/ 189 h 189"/>
              </a:gdLst>
              <a:ahLst/>
              <a:cxnLst>
                <a:cxn ang="T10">
                  <a:pos x="T0" y="T1"/>
                </a:cxn>
                <a:cxn ang="T11">
                  <a:pos x="T2" y="T3"/>
                </a:cxn>
                <a:cxn ang="T12">
                  <a:pos x="T4" y="T5"/>
                </a:cxn>
                <a:cxn ang="T13">
                  <a:pos x="T6" y="T7"/>
                </a:cxn>
                <a:cxn ang="T14">
                  <a:pos x="T8" y="T9"/>
                </a:cxn>
              </a:cxnLst>
              <a:rect l="T15" t="T16" r="T17" b="T18"/>
              <a:pathLst>
                <a:path w="241" h="189">
                  <a:moveTo>
                    <a:pt x="52" y="189"/>
                  </a:moveTo>
                  <a:cubicBezTo>
                    <a:pt x="26" y="181"/>
                    <a:pt x="0" y="173"/>
                    <a:pt x="7" y="143"/>
                  </a:cubicBezTo>
                  <a:cubicBezTo>
                    <a:pt x="14" y="113"/>
                    <a:pt x="59" y="14"/>
                    <a:pt x="97" y="7"/>
                  </a:cubicBezTo>
                  <a:cubicBezTo>
                    <a:pt x="135" y="0"/>
                    <a:pt x="225" y="68"/>
                    <a:pt x="233" y="98"/>
                  </a:cubicBezTo>
                  <a:cubicBezTo>
                    <a:pt x="241" y="128"/>
                    <a:pt x="192" y="158"/>
                    <a:pt x="143" y="189"/>
                  </a:cubicBezTo>
                </a:path>
              </a:pathLst>
            </a:custGeom>
            <a:noFill/>
            <a:ln w="254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253" name="Rectangle 31"/>
            <p:cNvSpPr>
              <a:spLocks noChangeArrowheads="1"/>
            </p:cNvSpPr>
            <p:nvPr/>
          </p:nvSpPr>
          <p:spPr bwMode="auto">
            <a:xfrm>
              <a:off x="5261066" y="3856540"/>
              <a:ext cx="504760" cy="215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i="1">
                  <a:latin typeface="Times New Roman" panose="02020603050405020304" pitchFamily="18" charset="0"/>
                  <a:ea typeface="楷体_GB2312"/>
                  <a:cs typeface="楷体_GB2312"/>
                </a:rPr>
                <a:t>c</a:t>
              </a:r>
            </a:p>
          </p:txBody>
        </p:sp>
      </p:grpSp>
      <p:grpSp>
        <p:nvGrpSpPr>
          <p:cNvPr id="4" name="组合 3"/>
          <p:cNvGrpSpPr>
            <a:grpSpLocks/>
          </p:cNvGrpSpPr>
          <p:nvPr/>
        </p:nvGrpSpPr>
        <p:grpSpPr bwMode="auto">
          <a:xfrm>
            <a:off x="4357689" y="5159375"/>
            <a:ext cx="1273175" cy="592138"/>
            <a:chOff x="2207112" y="4300037"/>
            <a:chExt cx="1272994" cy="593390"/>
          </a:xfrm>
        </p:grpSpPr>
        <p:sp>
          <p:nvSpPr>
            <p:cNvPr id="92249" name="Line 13"/>
            <p:cNvSpPr>
              <a:spLocks noChangeShapeType="1"/>
            </p:cNvSpPr>
            <p:nvPr/>
          </p:nvSpPr>
          <p:spPr bwMode="auto">
            <a:xfrm>
              <a:off x="2207112" y="4624137"/>
              <a:ext cx="649204"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2250" name="Rectangle 14"/>
            <p:cNvSpPr>
              <a:spLocks noChangeArrowheads="1"/>
            </p:cNvSpPr>
            <p:nvPr/>
          </p:nvSpPr>
          <p:spPr bwMode="auto">
            <a:xfrm>
              <a:off x="2235683" y="4300037"/>
              <a:ext cx="504760" cy="215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i="1">
                  <a:latin typeface="Times New Roman" panose="02020603050405020304" pitchFamily="18" charset="0"/>
                  <a:ea typeface="楷体_GB2312"/>
                  <a:cs typeface="楷体_GB2312"/>
                </a:rPr>
                <a:t>a</a:t>
              </a:r>
            </a:p>
          </p:txBody>
        </p:sp>
        <p:sp>
          <p:nvSpPr>
            <p:cNvPr id="9" name="Oval 10"/>
            <p:cNvSpPr>
              <a:spLocks noChangeArrowheads="1"/>
            </p:cNvSpPr>
            <p:nvPr/>
          </p:nvSpPr>
          <p:spPr bwMode="auto">
            <a:xfrm>
              <a:off x="2873767" y="4357308"/>
              <a:ext cx="606339" cy="536119"/>
            </a:xfrm>
            <a:prstGeom prst="ellipse">
              <a:avLst/>
            </a:prstGeom>
            <a:solidFill>
              <a:schemeClr val="accent2">
                <a:lumMod val="40000"/>
                <a:lumOff val="60000"/>
              </a:schemeClr>
            </a:solidFill>
            <a:ln w="12700">
              <a:solidFill>
                <a:schemeClr val="tx1"/>
              </a:solidFill>
              <a:round/>
              <a:headEnd/>
              <a:tailEnd/>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1600" b="1" i="1">
                  <a:latin typeface="Times New Roman" panose="02020603050405020304" pitchFamily="18" charset="0"/>
                  <a:ea typeface="楷体_GB2312"/>
                  <a:cs typeface="楷体_GB2312"/>
                </a:rPr>
                <a:t>A,B</a:t>
              </a:r>
            </a:p>
          </p:txBody>
        </p:sp>
      </p:grpSp>
      <p:grpSp>
        <p:nvGrpSpPr>
          <p:cNvPr id="5" name="组合 5"/>
          <p:cNvGrpSpPr>
            <a:grpSpLocks/>
          </p:cNvGrpSpPr>
          <p:nvPr/>
        </p:nvGrpSpPr>
        <p:grpSpPr bwMode="auto">
          <a:xfrm>
            <a:off x="5643563" y="5145089"/>
            <a:ext cx="1092200" cy="606425"/>
            <a:chOff x="3530916" y="4286990"/>
            <a:chExt cx="1092050" cy="606437"/>
          </a:xfrm>
        </p:grpSpPr>
        <p:sp>
          <p:nvSpPr>
            <p:cNvPr id="92246" name="Line 16"/>
            <p:cNvSpPr>
              <a:spLocks noChangeShapeType="1"/>
            </p:cNvSpPr>
            <p:nvPr/>
          </p:nvSpPr>
          <p:spPr bwMode="auto">
            <a:xfrm>
              <a:off x="3530916" y="4624137"/>
              <a:ext cx="504760"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2247" name="Rectangle 17"/>
            <p:cNvSpPr>
              <a:spLocks noChangeArrowheads="1"/>
            </p:cNvSpPr>
            <p:nvPr/>
          </p:nvSpPr>
          <p:spPr bwMode="auto">
            <a:xfrm>
              <a:off x="3530916" y="4286990"/>
              <a:ext cx="504760" cy="215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i="1">
                  <a:latin typeface="Times New Roman" panose="02020603050405020304" pitchFamily="18" charset="0"/>
                  <a:ea typeface="楷体_GB2312"/>
                  <a:cs typeface="楷体_GB2312"/>
                </a:rPr>
                <a:t>b</a:t>
              </a:r>
            </a:p>
          </p:txBody>
        </p:sp>
        <p:sp>
          <p:nvSpPr>
            <p:cNvPr id="11" name="Oval 10"/>
            <p:cNvSpPr>
              <a:spLocks noChangeArrowheads="1"/>
            </p:cNvSpPr>
            <p:nvPr/>
          </p:nvSpPr>
          <p:spPr bwMode="auto">
            <a:xfrm>
              <a:off x="4035672" y="4358428"/>
              <a:ext cx="587294" cy="534999"/>
            </a:xfrm>
            <a:prstGeom prst="ellipse">
              <a:avLst/>
            </a:prstGeom>
            <a:solidFill>
              <a:schemeClr val="accent2">
                <a:lumMod val="40000"/>
                <a:lumOff val="60000"/>
              </a:schemeClr>
            </a:solidFill>
            <a:ln w="12700">
              <a:solidFill>
                <a:schemeClr val="tx1"/>
              </a:solidFill>
              <a:round/>
              <a:headEnd/>
              <a:tailEnd/>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1600" b="1" i="1" dirty="0">
                  <a:latin typeface="Times New Roman" panose="02020603050405020304" pitchFamily="18" charset="0"/>
                  <a:ea typeface="楷体_GB2312"/>
                  <a:cs typeface="楷体_GB2312"/>
                </a:rPr>
                <a:t>B,C</a:t>
              </a:r>
            </a:p>
          </p:txBody>
        </p:sp>
      </p:grpSp>
      <p:grpSp>
        <p:nvGrpSpPr>
          <p:cNvPr id="6" name="组合 7"/>
          <p:cNvGrpSpPr>
            <a:grpSpLocks/>
          </p:cNvGrpSpPr>
          <p:nvPr/>
        </p:nvGrpSpPr>
        <p:grpSpPr bwMode="auto">
          <a:xfrm>
            <a:off x="6735763" y="5145089"/>
            <a:ext cx="1154112" cy="714375"/>
            <a:chOff x="4683290" y="4287071"/>
            <a:chExt cx="1153963" cy="713504"/>
          </a:xfrm>
        </p:grpSpPr>
        <p:sp>
          <p:nvSpPr>
            <p:cNvPr id="92242" name="Line 21"/>
            <p:cNvSpPr>
              <a:spLocks noChangeShapeType="1"/>
            </p:cNvSpPr>
            <p:nvPr/>
          </p:nvSpPr>
          <p:spPr bwMode="auto">
            <a:xfrm>
              <a:off x="4692816" y="4636053"/>
              <a:ext cx="504760"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2243" name="Rectangle 22"/>
            <p:cNvSpPr>
              <a:spLocks noChangeArrowheads="1"/>
            </p:cNvSpPr>
            <p:nvPr/>
          </p:nvSpPr>
          <p:spPr bwMode="auto">
            <a:xfrm>
              <a:off x="4683290" y="4287071"/>
              <a:ext cx="504760" cy="215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i="1">
                  <a:latin typeface="Times New Roman" panose="02020603050405020304" pitchFamily="18" charset="0"/>
                  <a:ea typeface="楷体_GB2312"/>
                  <a:cs typeface="楷体_GB2312"/>
                </a:rPr>
                <a:t>c</a:t>
              </a:r>
            </a:p>
          </p:txBody>
        </p:sp>
        <p:sp>
          <p:nvSpPr>
            <p:cNvPr id="92236" name="Oval 10"/>
            <p:cNvSpPr>
              <a:spLocks noChangeArrowheads="1"/>
            </p:cNvSpPr>
            <p:nvPr/>
          </p:nvSpPr>
          <p:spPr bwMode="auto">
            <a:xfrm>
              <a:off x="5259478" y="4429772"/>
              <a:ext cx="506348" cy="499452"/>
            </a:xfrm>
            <a:prstGeom prst="ellipse">
              <a:avLst/>
            </a:prstGeom>
            <a:solidFill>
              <a:schemeClr val="accent2">
                <a:lumMod val="40000"/>
                <a:lumOff val="60000"/>
              </a:schemeClr>
            </a:solidFill>
            <a:ln w="12700">
              <a:solidFill>
                <a:schemeClr val="tx1"/>
              </a:solidFill>
              <a:round/>
              <a:headEnd/>
              <a:tailEnd/>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1600" b="1" i="1" dirty="0">
                  <a:latin typeface="Times New Roman" panose="02020603050405020304" pitchFamily="18" charset="0"/>
                  <a:ea typeface="楷体_GB2312"/>
                  <a:cs typeface="楷体_GB2312"/>
                </a:rPr>
                <a:t>C,D</a:t>
              </a:r>
            </a:p>
          </p:txBody>
        </p:sp>
        <p:sp>
          <p:nvSpPr>
            <p:cNvPr id="92245" name="Oval 45"/>
            <p:cNvSpPr>
              <a:spLocks noChangeArrowheads="1"/>
            </p:cNvSpPr>
            <p:nvPr/>
          </p:nvSpPr>
          <p:spPr bwMode="auto">
            <a:xfrm>
              <a:off x="5188050" y="4358423"/>
              <a:ext cx="649203" cy="64215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i="1">
                <a:latin typeface="Times New Roman" panose="02020603050405020304" pitchFamily="18" charset="0"/>
                <a:cs typeface="Times New Roman" panose="02020603050405020304" pitchFamily="18" charset="0"/>
              </a:endParaRPr>
            </a:p>
          </p:txBody>
        </p:sp>
      </p:grpSp>
      <p:grpSp>
        <p:nvGrpSpPr>
          <p:cNvPr id="7" name="组合 4"/>
          <p:cNvGrpSpPr>
            <a:grpSpLocks/>
          </p:cNvGrpSpPr>
          <p:nvPr/>
        </p:nvGrpSpPr>
        <p:grpSpPr bwMode="auto">
          <a:xfrm>
            <a:off x="5072064" y="4716464"/>
            <a:ext cx="504825" cy="503237"/>
            <a:chOff x="2883300" y="3904377"/>
            <a:chExt cx="504760" cy="504090"/>
          </a:xfrm>
        </p:grpSpPr>
        <p:sp>
          <p:nvSpPr>
            <p:cNvPr id="92240" name="Freeform 19"/>
            <p:cNvSpPr>
              <a:spLocks/>
            </p:cNvSpPr>
            <p:nvPr/>
          </p:nvSpPr>
          <p:spPr bwMode="auto">
            <a:xfrm>
              <a:off x="2945205" y="4183265"/>
              <a:ext cx="382538" cy="225202"/>
            </a:xfrm>
            <a:custGeom>
              <a:avLst/>
              <a:gdLst>
                <a:gd name="T0" fmla="*/ 2147483646 w 241"/>
                <a:gd name="T1" fmla="*/ 2147483646 h 189"/>
                <a:gd name="T2" fmla="*/ 2147483646 w 241"/>
                <a:gd name="T3" fmla="*/ 2147483646 h 189"/>
                <a:gd name="T4" fmla="*/ 2147483646 w 241"/>
                <a:gd name="T5" fmla="*/ 2147483646 h 189"/>
                <a:gd name="T6" fmla="*/ 2147483646 w 241"/>
                <a:gd name="T7" fmla="*/ 2147483646 h 189"/>
                <a:gd name="T8" fmla="*/ 2147483646 w 241"/>
                <a:gd name="T9" fmla="*/ 2147483646 h 189"/>
                <a:gd name="T10" fmla="*/ 0 60000 65536"/>
                <a:gd name="T11" fmla="*/ 0 60000 65536"/>
                <a:gd name="T12" fmla="*/ 0 60000 65536"/>
                <a:gd name="T13" fmla="*/ 0 60000 65536"/>
                <a:gd name="T14" fmla="*/ 0 60000 65536"/>
                <a:gd name="T15" fmla="*/ 0 w 241"/>
                <a:gd name="T16" fmla="*/ 0 h 189"/>
                <a:gd name="T17" fmla="*/ 241 w 241"/>
                <a:gd name="T18" fmla="*/ 189 h 189"/>
              </a:gdLst>
              <a:ahLst/>
              <a:cxnLst>
                <a:cxn ang="T10">
                  <a:pos x="T0" y="T1"/>
                </a:cxn>
                <a:cxn ang="T11">
                  <a:pos x="T2" y="T3"/>
                </a:cxn>
                <a:cxn ang="T12">
                  <a:pos x="T4" y="T5"/>
                </a:cxn>
                <a:cxn ang="T13">
                  <a:pos x="T6" y="T7"/>
                </a:cxn>
                <a:cxn ang="T14">
                  <a:pos x="T8" y="T9"/>
                </a:cxn>
              </a:cxnLst>
              <a:rect l="T15" t="T16" r="T17" b="T18"/>
              <a:pathLst>
                <a:path w="241" h="189">
                  <a:moveTo>
                    <a:pt x="52" y="189"/>
                  </a:moveTo>
                  <a:cubicBezTo>
                    <a:pt x="26" y="181"/>
                    <a:pt x="0" y="173"/>
                    <a:pt x="7" y="143"/>
                  </a:cubicBezTo>
                  <a:cubicBezTo>
                    <a:pt x="14" y="113"/>
                    <a:pt x="59" y="14"/>
                    <a:pt x="97" y="7"/>
                  </a:cubicBezTo>
                  <a:cubicBezTo>
                    <a:pt x="135" y="0"/>
                    <a:pt x="225" y="68"/>
                    <a:pt x="233" y="98"/>
                  </a:cubicBezTo>
                  <a:cubicBezTo>
                    <a:pt x="241" y="128"/>
                    <a:pt x="192" y="158"/>
                    <a:pt x="143" y="189"/>
                  </a:cubicBezTo>
                </a:path>
              </a:pathLst>
            </a:custGeom>
            <a:noFill/>
            <a:ln w="254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241" name="Rectangle 20"/>
            <p:cNvSpPr>
              <a:spLocks noChangeArrowheads="1"/>
            </p:cNvSpPr>
            <p:nvPr/>
          </p:nvSpPr>
          <p:spPr bwMode="auto">
            <a:xfrm>
              <a:off x="2883300" y="3904377"/>
              <a:ext cx="504760" cy="215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i="1">
                  <a:latin typeface="Times New Roman" panose="02020603050405020304" pitchFamily="18" charset="0"/>
                  <a:ea typeface="楷体_GB2312"/>
                  <a:cs typeface="楷体_GB2312"/>
                </a:rPr>
                <a:t>a</a:t>
              </a:r>
            </a:p>
          </p:txBody>
        </p:sp>
      </p:grpSp>
      <p:grpSp>
        <p:nvGrpSpPr>
          <p:cNvPr id="8" name="组合 1"/>
          <p:cNvGrpSpPr>
            <a:grpSpLocks/>
          </p:cNvGrpSpPr>
          <p:nvPr/>
        </p:nvGrpSpPr>
        <p:grpSpPr bwMode="auto">
          <a:xfrm>
            <a:off x="1928814" y="5216525"/>
            <a:ext cx="2428875" cy="509588"/>
            <a:chOff x="-306523" y="4358493"/>
            <a:chExt cx="2429448" cy="508720"/>
          </a:xfrm>
        </p:grpSpPr>
        <p:sp>
          <p:nvSpPr>
            <p:cNvPr id="12" name="Oval 10"/>
            <p:cNvSpPr>
              <a:spLocks noChangeArrowheads="1"/>
            </p:cNvSpPr>
            <p:nvPr/>
          </p:nvSpPr>
          <p:spPr bwMode="auto">
            <a:xfrm>
              <a:off x="1557642" y="4358493"/>
              <a:ext cx="565283" cy="508720"/>
            </a:xfrm>
            <a:prstGeom prst="ellipse">
              <a:avLst/>
            </a:prstGeom>
            <a:solidFill>
              <a:schemeClr val="accent2">
                <a:lumMod val="40000"/>
                <a:lumOff val="60000"/>
              </a:schemeClr>
            </a:solidFill>
            <a:ln w="12700">
              <a:solidFill>
                <a:schemeClr val="tx1"/>
              </a:solidFill>
              <a:round/>
              <a:headEnd/>
              <a:tailEnd/>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b="1" i="1" smtClean="0">
                  <a:latin typeface="Times New Roman" panose="02020603050405020304" pitchFamily="18" charset="0"/>
                  <a:ea typeface="楷体_GB2312"/>
                  <a:cs typeface="楷体_GB2312"/>
                </a:rPr>
                <a:t>A</a:t>
              </a:r>
            </a:p>
          </p:txBody>
        </p:sp>
        <p:sp>
          <p:nvSpPr>
            <p:cNvPr id="92237" name="Rectangle 49"/>
            <p:cNvSpPr>
              <a:spLocks noChangeArrowheads="1"/>
            </p:cNvSpPr>
            <p:nvPr/>
          </p:nvSpPr>
          <p:spPr bwMode="auto">
            <a:xfrm>
              <a:off x="-306523" y="4389589"/>
              <a:ext cx="647615" cy="37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3000" b="1" i="1">
                  <a:latin typeface="Times New Roman" panose="02020603050405020304" pitchFamily="18" charset="0"/>
                  <a:ea typeface="楷体_GB2312"/>
                  <a:cs typeface="楷体_GB2312"/>
                </a:rPr>
                <a:t>DFA</a:t>
              </a:r>
              <a:r>
                <a:rPr lang="zh-CN" altLang="en-US" sz="3000" b="1">
                  <a:latin typeface="Times New Roman" panose="02020603050405020304" pitchFamily="18" charset="0"/>
                  <a:ea typeface="楷体_GB2312"/>
                  <a:cs typeface="楷体_GB2312"/>
                </a:rPr>
                <a:t>：</a:t>
              </a:r>
            </a:p>
          </p:txBody>
        </p:sp>
        <p:sp>
          <p:nvSpPr>
            <p:cNvPr id="92238" name="Line 21"/>
            <p:cNvSpPr>
              <a:spLocks noChangeShapeType="1"/>
            </p:cNvSpPr>
            <p:nvPr/>
          </p:nvSpPr>
          <p:spPr bwMode="auto">
            <a:xfrm flipV="1">
              <a:off x="1276087" y="4629330"/>
              <a:ext cx="252431" cy="6723"/>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2239" name="Rectangle 22"/>
            <p:cNvSpPr>
              <a:spLocks noChangeArrowheads="1"/>
            </p:cNvSpPr>
            <p:nvPr/>
          </p:nvSpPr>
          <p:spPr bwMode="auto">
            <a:xfrm>
              <a:off x="693838" y="4498273"/>
              <a:ext cx="504861" cy="215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500" b="1" i="1">
                  <a:solidFill>
                    <a:srgbClr val="000000"/>
                  </a:solidFill>
                  <a:latin typeface="Times New Roman" panose="02020603050405020304" pitchFamily="18" charset="0"/>
                  <a:ea typeface="楷体_GB2312"/>
                  <a:cs typeface="楷体_GB2312"/>
                </a:rPr>
                <a:t>start</a:t>
              </a:r>
            </a:p>
          </p:txBody>
        </p:sp>
      </p:grpSp>
      <p:grpSp>
        <p:nvGrpSpPr>
          <p:cNvPr id="92172" name="组合 56"/>
          <p:cNvGrpSpPr>
            <a:grpSpLocks/>
          </p:cNvGrpSpPr>
          <p:nvPr/>
        </p:nvGrpSpPr>
        <p:grpSpPr bwMode="auto">
          <a:xfrm>
            <a:off x="2754313" y="1500189"/>
            <a:ext cx="5175250" cy="1285875"/>
            <a:chOff x="2338388" y="1193800"/>
            <a:chExt cx="3889375" cy="755650"/>
          </a:xfrm>
        </p:grpSpPr>
        <p:grpSp>
          <p:nvGrpSpPr>
            <p:cNvPr id="92216" name="Group 4"/>
            <p:cNvGrpSpPr>
              <a:grpSpLocks/>
            </p:cNvGrpSpPr>
            <p:nvPr/>
          </p:nvGrpSpPr>
          <p:grpSpPr bwMode="auto">
            <a:xfrm>
              <a:off x="3060700" y="1193800"/>
              <a:ext cx="3167063" cy="755650"/>
              <a:chOff x="1247" y="2478"/>
              <a:chExt cx="1995" cy="634"/>
            </a:xfrm>
          </p:grpSpPr>
          <p:sp>
            <p:nvSpPr>
              <p:cNvPr id="14" name="Oval 10"/>
              <p:cNvSpPr>
                <a:spLocks noChangeArrowheads="1"/>
              </p:cNvSpPr>
              <p:nvPr/>
            </p:nvSpPr>
            <p:spPr bwMode="auto">
              <a:xfrm>
                <a:off x="1293" y="2842"/>
                <a:ext cx="227" cy="227"/>
              </a:xfrm>
              <a:prstGeom prst="ellipse">
                <a:avLst/>
              </a:prstGeom>
              <a:solidFill>
                <a:schemeClr val="accent2">
                  <a:lumMod val="40000"/>
                  <a:lumOff val="60000"/>
                </a:schemeClr>
              </a:solidFill>
              <a:ln w="12700">
                <a:solidFill>
                  <a:schemeClr val="tx1"/>
                </a:solidFill>
                <a:round/>
                <a:headEnd/>
                <a:tailEnd/>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b="1" i="1" smtClean="0">
                    <a:latin typeface="Times New Roman" panose="02020603050405020304" pitchFamily="18" charset="0"/>
                    <a:ea typeface="楷体_GB2312"/>
                    <a:cs typeface="楷体_GB2312"/>
                  </a:rPr>
                  <a:t>A</a:t>
                </a:r>
              </a:p>
            </p:txBody>
          </p:sp>
          <p:sp>
            <p:nvSpPr>
              <p:cNvPr id="92220" name="Freeform 11"/>
              <p:cNvSpPr>
                <a:spLocks/>
              </p:cNvSpPr>
              <p:nvPr/>
            </p:nvSpPr>
            <p:spPr bwMode="auto">
              <a:xfrm>
                <a:off x="1310" y="2662"/>
                <a:ext cx="241" cy="189"/>
              </a:xfrm>
              <a:custGeom>
                <a:avLst/>
                <a:gdLst>
                  <a:gd name="T0" fmla="*/ 52 w 241"/>
                  <a:gd name="T1" fmla="*/ 189 h 189"/>
                  <a:gd name="T2" fmla="*/ 7 w 241"/>
                  <a:gd name="T3" fmla="*/ 143 h 189"/>
                  <a:gd name="T4" fmla="*/ 97 w 241"/>
                  <a:gd name="T5" fmla="*/ 7 h 189"/>
                  <a:gd name="T6" fmla="*/ 233 w 241"/>
                  <a:gd name="T7" fmla="*/ 98 h 189"/>
                  <a:gd name="T8" fmla="*/ 143 w 241"/>
                  <a:gd name="T9" fmla="*/ 189 h 189"/>
                  <a:gd name="T10" fmla="*/ 0 60000 65536"/>
                  <a:gd name="T11" fmla="*/ 0 60000 65536"/>
                  <a:gd name="T12" fmla="*/ 0 60000 65536"/>
                  <a:gd name="T13" fmla="*/ 0 60000 65536"/>
                  <a:gd name="T14" fmla="*/ 0 60000 65536"/>
                  <a:gd name="T15" fmla="*/ 0 w 241"/>
                  <a:gd name="T16" fmla="*/ 0 h 189"/>
                  <a:gd name="T17" fmla="*/ 241 w 241"/>
                  <a:gd name="T18" fmla="*/ 189 h 189"/>
                </a:gdLst>
                <a:ahLst/>
                <a:cxnLst>
                  <a:cxn ang="T10">
                    <a:pos x="T0" y="T1"/>
                  </a:cxn>
                  <a:cxn ang="T11">
                    <a:pos x="T2" y="T3"/>
                  </a:cxn>
                  <a:cxn ang="T12">
                    <a:pos x="T4" y="T5"/>
                  </a:cxn>
                  <a:cxn ang="T13">
                    <a:pos x="T6" y="T7"/>
                  </a:cxn>
                  <a:cxn ang="T14">
                    <a:pos x="T8" y="T9"/>
                  </a:cxn>
                </a:cxnLst>
                <a:rect l="T15" t="T16" r="T17" b="T18"/>
                <a:pathLst>
                  <a:path w="241" h="189">
                    <a:moveTo>
                      <a:pt x="52" y="189"/>
                    </a:moveTo>
                    <a:cubicBezTo>
                      <a:pt x="26" y="181"/>
                      <a:pt x="0" y="173"/>
                      <a:pt x="7" y="143"/>
                    </a:cubicBezTo>
                    <a:cubicBezTo>
                      <a:pt x="14" y="113"/>
                      <a:pt x="59" y="14"/>
                      <a:pt x="97" y="7"/>
                    </a:cubicBezTo>
                    <a:cubicBezTo>
                      <a:pt x="135" y="0"/>
                      <a:pt x="225" y="68"/>
                      <a:pt x="233" y="98"/>
                    </a:cubicBezTo>
                    <a:cubicBezTo>
                      <a:pt x="241" y="128"/>
                      <a:pt x="192" y="158"/>
                      <a:pt x="143" y="189"/>
                    </a:cubicBezTo>
                  </a:path>
                </a:pathLst>
              </a:custGeom>
              <a:noFill/>
              <a:ln w="254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221" name="Rectangle 12"/>
              <p:cNvSpPr>
                <a:spLocks noChangeArrowheads="1"/>
              </p:cNvSpPr>
              <p:nvPr/>
            </p:nvSpPr>
            <p:spPr bwMode="auto">
              <a:xfrm>
                <a:off x="1247" y="2479"/>
                <a:ext cx="31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i="1">
                    <a:latin typeface="Times New Roman" panose="02020603050405020304" pitchFamily="18" charset="0"/>
                    <a:ea typeface="楷体_GB2312"/>
                    <a:cs typeface="楷体_GB2312"/>
                  </a:rPr>
                  <a:t>a</a:t>
                </a:r>
              </a:p>
            </p:txBody>
          </p:sp>
          <p:sp>
            <p:nvSpPr>
              <p:cNvPr id="92222" name="Line 13"/>
              <p:cNvSpPr>
                <a:spLocks noChangeShapeType="1"/>
              </p:cNvSpPr>
              <p:nvPr/>
            </p:nvSpPr>
            <p:spPr bwMode="auto">
              <a:xfrm>
                <a:off x="1519" y="2978"/>
                <a:ext cx="318"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2223" name="Rectangle 14"/>
              <p:cNvSpPr>
                <a:spLocks noChangeArrowheads="1"/>
              </p:cNvSpPr>
              <p:nvPr/>
            </p:nvSpPr>
            <p:spPr bwMode="auto">
              <a:xfrm>
                <a:off x="1519" y="2755"/>
                <a:ext cx="31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i="1">
                    <a:latin typeface="Times New Roman" panose="02020603050405020304" pitchFamily="18" charset="0"/>
                    <a:ea typeface="楷体_GB2312"/>
                    <a:cs typeface="楷体_GB2312"/>
                  </a:rPr>
                  <a:t>a</a:t>
                </a:r>
              </a:p>
            </p:txBody>
          </p:sp>
          <p:sp>
            <p:nvSpPr>
              <p:cNvPr id="15" name="Oval 15"/>
              <p:cNvSpPr>
                <a:spLocks noChangeArrowheads="1"/>
              </p:cNvSpPr>
              <p:nvPr/>
            </p:nvSpPr>
            <p:spPr bwMode="auto">
              <a:xfrm>
                <a:off x="1837" y="2842"/>
                <a:ext cx="227" cy="227"/>
              </a:xfrm>
              <a:prstGeom prst="ellipse">
                <a:avLst/>
              </a:prstGeom>
              <a:solidFill>
                <a:schemeClr val="accent2">
                  <a:lumMod val="40000"/>
                  <a:lumOff val="60000"/>
                </a:schemeClr>
              </a:solidFill>
              <a:ln w="12700">
                <a:solidFill>
                  <a:schemeClr val="tx1"/>
                </a:solidFill>
                <a:round/>
                <a:headEnd/>
                <a:tailEnd/>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b="1" i="1" smtClean="0">
                    <a:latin typeface="Times New Roman" panose="02020603050405020304" pitchFamily="18" charset="0"/>
                    <a:ea typeface="楷体_GB2312"/>
                    <a:cs typeface="楷体_GB2312"/>
                  </a:rPr>
                  <a:t>B</a:t>
                </a:r>
              </a:p>
            </p:txBody>
          </p:sp>
          <p:sp>
            <p:nvSpPr>
              <p:cNvPr id="92225" name="Line 16"/>
              <p:cNvSpPr>
                <a:spLocks noChangeShapeType="1"/>
              </p:cNvSpPr>
              <p:nvPr/>
            </p:nvSpPr>
            <p:spPr bwMode="auto">
              <a:xfrm>
                <a:off x="2063" y="2978"/>
                <a:ext cx="318"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2226" name="Rectangle 17"/>
              <p:cNvSpPr>
                <a:spLocks noChangeArrowheads="1"/>
              </p:cNvSpPr>
              <p:nvPr/>
            </p:nvSpPr>
            <p:spPr bwMode="auto">
              <a:xfrm>
                <a:off x="2063" y="2751"/>
                <a:ext cx="31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i="1">
                    <a:latin typeface="Times New Roman" panose="02020603050405020304" pitchFamily="18" charset="0"/>
                    <a:ea typeface="楷体_GB2312"/>
                    <a:cs typeface="楷体_GB2312"/>
                  </a:rPr>
                  <a:t>b</a:t>
                </a:r>
              </a:p>
            </p:txBody>
          </p:sp>
          <p:sp>
            <p:nvSpPr>
              <p:cNvPr id="92219" name="Oval 18"/>
              <p:cNvSpPr>
                <a:spLocks noChangeArrowheads="1"/>
              </p:cNvSpPr>
              <p:nvPr/>
            </p:nvSpPr>
            <p:spPr bwMode="auto">
              <a:xfrm>
                <a:off x="2381" y="2842"/>
                <a:ext cx="227" cy="227"/>
              </a:xfrm>
              <a:prstGeom prst="ellipse">
                <a:avLst/>
              </a:prstGeom>
              <a:solidFill>
                <a:schemeClr val="accent2">
                  <a:lumMod val="40000"/>
                  <a:lumOff val="60000"/>
                </a:schemeClr>
              </a:solidFill>
              <a:ln w="12700">
                <a:solidFill>
                  <a:schemeClr val="tx1"/>
                </a:solidFill>
                <a:round/>
                <a:headEnd/>
                <a:tailEnd/>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b="1" i="1" smtClean="0">
                    <a:latin typeface="Times New Roman" panose="02020603050405020304" pitchFamily="18" charset="0"/>
                    <a:ea typeface="楷体_GB2312"/>
                    <a:cs typeface="楷体_GB2312"/>
                  </a:rPr>
                  <a:t>C</a:t>
                </a:r>
              </a:p>
            </p:txBody>
          </p:sp>
          <p:sp>
            <p:nvSpPr>
              <p:cNvPr id="92228" name="Freeform 19"/>
              <p:cNvSpPr>
                <a:spLocks/>
              </p:cNvSpPr>
              <p:nvPr/>
            </p:nvSpPr>
            <p:spPr bwMode="auto">
              <a:xfrm>
                <a:off x="1851" y="2657"/>
                <a:ext cx="241" cy="189"/>
              </a:xfrm>
              <a:custGeom>
                <a:avLst/>
                <a:gdLst>
                  <a:gd name="T0" fmla="*/ 52 w 241"/>
                  <a:gd name="T1" fmla="*/ 189 h 189"/>
                  <a:gd name="T2" fmla="*/ 7 w 241"/>
                  <a:gd name="T3" fmla="*/ 143 h 189"/>
                  <a:gd name="T4" fmla="*/ 97 w 241"/>
                  <a:gd name="T5" fmla="*/ 7 h 189"/>
                  <a:gd name="T6" fmla="*/ 233 w 241"/>
                  <a:gd name="T7" fmla="*/ 98 h 189"/>
                  <a:gd name="T8" fmla="*/ 143 w 241"/>
                  <a:gd name="T9" fmla="*/ 189 h 189"/>
                  <a:gd name="T10" fmla="*/ 0 60000 65536"/>
                  <a:gd name="T11" fmla="*/ 0 60000 65536"/>
                  <a:gd name="T12" fmla="*/ 0 60000 65536"/>
                  <a:gd name="T13" fmla="*/ 0 60000 65536"/>
                  <a:gd name="T14" fmla="*/ 0 60000 65536"/>
                  <a:gd name="T15" fmla="*/ 0 w 241"/>
                  <a:gd name="T16" fmla="*/ 0 h 189"/>
                  <a:gd name="T17" fmla="*/ 241 w 241"/>
                  <a:gd name="T18" fmla="*/ 189 h 189"/>
                </a:gdLst>
                <a:ahLst/>
                <a:cxnLst>
                  <a:cxn ang="T10">
                    <a:pos x="T0" y="T1"/>
                  </a:cxn>
                  <a:cxn ang="T11">
                    <a:pos x="T2" y="T3"/>
                  </a:cxn>
                  <a:cxn ang="T12">
                    <a:pos x="T4" y="T5"/>
                  </a:cxn>
                  <a:cxn ang="T13">
                    <a:pos x="T6" y="T7"/>
                  </a:cxn>
                  <a:cxn ang="T14">
                    <a:pos x="T8" y="T9"/>
                  </a:cxn>
                </a:cxnLst>
                <a:rect l="T15" t="T16" r="T17" b="T18"/>
                <a:pathLst>
                  <a:path w="241" h="189">
                    <a:moveTo>
                      <a:pt x="52" y="189"/>
                    </a:moveTo>
                    <a:cubicBezTo>
                      <a:pt x="26" y="181"/>
                      <a:pt x="0" y="173"/>
                      <a:pt x="7" y="143"/>
                    </a:cubicBezTo>
                    <a:cubicBezTo>
                      <a:pt x="14" y="113"/>
                      <a:pt x="59" y="14"/>
                      <a:pt x="97" y="7"/>
                    </a:cubicBezTo>
                    <a:cubicBezTo>
                      <a:pt x="135" y="0"/>
                      <a:pt x="225" y="68"/>
                      <a:pt x="233" y="98"/>
                    </a:cubicBezTo>
                    <a:cubicBezTo>
                      <a:pt x="241" y="128"/>
                      <a:pt x="192" y="158"/>
                      <a:pt x="143" y="189"/>
                    </a:cubicBezTo>
                  </a:path>
                </a:pathLst>
              </a:custGeom>
              <a:noFill/>
              <a:ln w="254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229" name="Rectangle 20"/>
              <p:cNvSpPr>
                <a:spLocks noChangeArrowheads="1"/>
              </p:cNvSpPr>
              <p:nvPr/>
            </p:nvSpPr>
            <p:spPr bwMode="auto">
              <a:xfrm>
                <a:off x="1791" y="2478"/>
                <a:ext cx="31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i="1">
                    <a:latin typeface="Times New Roman" panose="02020603050405020304" pitchFamily="18" charset="0"/>
                    <a:ea typeface="楷体_GB2312"/>
                    <a:cs typeface="楷体_GB2312"/>
                  </a:rPr>
                  <a:t>b</a:t>
                </a:r>
              </a:p>
            </p:txBody>
          </p:sp>
          <p:sp>
            <p:nvSpPr>
              <p:cNvPr id="92230" name="Line 21"/>
              <p:cNvSpPr>
                <a:spLocks noChangeShapeType="1"/>
              </p:cNvSpPr>
              <p:nvPr/>
            </p:nvSpPr>
            <p:spPr bwMode="auto">
              <a:xfrm>
                <a:off x="2608" y="2978"/>
                <a:ext cx="318"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2231" name="Rectangle 22"/>
              <p:cNvSpPr>
                <a:spLocks noChangeArrowheads="1"/>
              </p:cNvSpPr>
              <p:nvPr/>
            </p:nvSpPr>
            <p:spPr bwMode="auto">
              <a:xfrm>
                <a:off x="2608" y="2750"/>
                <a:ext cx="31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i="1">
                    <a:latin typeface="Times New Roman" panose="02020603050405020304" pitchFamily="18" charset="0"/>
                    <a:ea typeface="楷体_GB2312"/>
                    <a:cs typeface="楷体_GB2312"/>
                  </a:rPr>
                  <a:t>c</a:t>
                </a:r>
              </a:p>
            </p:txBody>
          </p:sp>
          <p:sp>
            <p:nvSpPr>
              <p:cNvPr id="92224" name="Oval 23"/>
              <p:cNvSpPr>
                <a:spLocks noChangeArrowheads="1"/>
              </p:cNvSpPr>
              <p:nvPr/>
            </p:nvSpPr>
            <p:spPr bwMode="auto">
              <a:xfrm>
                <a:off x="2971" y="2840"/>
                <a:ext cx="227" cy="229"/>
              </a:xfrm>
              <a:prstGeom prst="ellipse">
                <a:avLst/>
              </a:prstGeom>
              <a:solidFill>
                <a:schemeClr val="accent2">
                  <a:lumMod val="40000"/>
                  <a:lumOff val="60000"/>
                </a:schemeClr>
              </a:solidFill>
              <a:ln w="12700">
                <a:solidFill>
                  <a:schemeClr val="tx1"/>
                </a:solidFill>
                <a:round/>
                <a:headEnd/>
                <a:tailEnd/>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b="1" i="1" smtClean="0">
                    <a:latin typeface="Times New Roman" panose="02020603050405020304" pitchFamily="18" charset="0"/>
                    <a:ea typeface="楷体_GB2312"/>
                    <a:cs typeface="楷体_GB2312"/>
                  </a:rPr>
                  <a:t>D</a:t>
                </a:r>
              </a:p>
            </p:txBody>
          </p:sp>
          <p:sp>
            <p:nvSpPr>
              <p:cNvPr id="92233" name="Freeform 30"/>
              <p:cNvSpPr>
                <a:spLocks/>
              </p:cNvSpPr>
              <p:nvPr/>
            </p:nvSpPr>
            <p:spPr bwMode="auto">
              <a:xfrm>
                <a:off x="2392" y="2662"/>
                <a:ext cx="241" cy="189"/>
              </a:xfrm>
              <a:custGeom>
                <a:avLst/>
                <a:gdLst>
                  <a:gd name="T0" fmla="*/ 52 w 241"/>
                  <a:gd name="T1" fmla="*/ 189 h 189"/>
                  <a:gd name="T2" fmla="*/ 7 w 241"/>
                  <a:gd name="T3" fmla="*/ 143 h 189"/>
                  <a:gd name="T4" fmla="*/ 97 w 241"/>
                  <a:gd name="T5" fmla="*/ 7 h 189"/>
                  <a:gd name="T6" fmla="*/ 233 w 241"/>
                  <a:gd name="T7" fmla="*/ 98 h 189"/>
                  <a:gd name="T8" fmla="*/ 143 w 241"/>
                  <a:gd name="T9" fmla="*/ 189 h 189"/>
                  <a:gd name="T10" fmla="*/ 0 60000 65536"/>
                  <a:gd name="T11" fmla="*/ 0 60000 65536"/>
                  <a:gd name="T12" fmla="*/ 0 60000 65536"/>
                  <a:gd name="T13" fmla="*/ 0 60000 65536"/>
                  <a:gd name="T14" fmla="*/ 0 60000 65536"/>
                  <a:gd name="T15" fmla="*/ 0 w 241"/>
                  <a:gd name="T16" fmla="*/ 0 h 189"/>
                  <a:gd name="T17" fmla="*/ 241 w 241"/>
                  <a:gd name="T18" fmla="*/ 189 h 189"/>
                </a:gdLst>
                <a:ahLst/>
                <a:cxnLst>
                  <a:cxn ang="T10">
                    <a:pos x="T0" y="T1"/>
                  </a:cxn>
                  <a:cxn ang="T11">
                    <a:pos x="T2" y="T3"/>
                  </a:cxn>
                  <a:cxn ang="T12">
                    <a:pos x="T4" y="T5"/>
                  </a:cxn>
                  <a:cxn ang="T13">
                    <a:pos x="T6" y="T7"/>
                  </a:cxn>
                  <a:cxn ang="T14">
                    <a:pos x="T8" y="T9"/>
                  </a:cxn>
                </a:cxnLst>
                <a:rect l="T15" t="T16" r="T17" b="T18"/>
                <a:pathLst>
                  <a:path w="241" h="189">
                    <a:moveTo>
                      <a:pt x="52" y="189"/>
                    </a:moveTo>
                    <a:cubicBezTo>
                      <a:pt x="26" y="181"/>
                      <a:pt x="0" y="173"/>
                      <a:pt x="7" y="143"/>
                    </a:cubicBezTo>
                    <a:cubicBezTo>
                      <a:pt x="14" y="113"/>
                      <a:pt x="59" y="14"/>
                      <a:pt x="97" y="7"/>
                    </a:cubicBezTo>
                    <a:cubicBezTo>
                      <a:pt x="135" y="0"/>
                      <a:pt x="225" y="68"/>
                      <a:pt x="233" y="98"/>
                    </a:cubicBezTo>
                    <a:cubicBezTo>
                      <a:pt x="241" y="128"/>
                      <a:pt x="192" y="158"/>
                      <a:pt x="143" y="189"/>
                    </a:cubicBezTo>
                  </a:path>
                </a:pathLst>
              </a:custGeom>
              <a:noFill/>
              <a:ln w="254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234" name="Rectangle 31"/>
              <p:cNvSpPr>
                <a:spLocks noChangeArrowheads="1"/>
              </p:cNvSpPr>
              <p:nvPr/>
            </p:nvSpPr>
            <p:spPr bwMode="auto">
              <a:xfrm>
                <a:off x="2336" y="2478"/>
                <a:ext cx="31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i="1">
                    <a:latin typeface="Times New Roman" panose="02020603050405020304" pitchFamily="18" charset="0"/>
                    <a:ea typeface="楷体_GB2312"/>
                    <a:cs typeface="楷体_GB2312"/>
                  </a:rPr>
                  <a:t>c</a:t>
                </a:r>
              </a:p>
            </p:txBody>
          </p:sp>
          <p:sp>
            <p:nvSpPr>
              <p:cNvPr id="92235" name="Oval 39"/>
              <p:cNvSpPr>
                <a:spLocks noChangeArrowheads="1"/>
              </p:cNvSpPr>
              <p:nvPr/>
            </p:nvSpPr>
            <p:spPr bwMode="auto">
              <a:xfrm>
                <a:off x="2925" y="2795"/>
                <a:ext cx="317" cy="317"/>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i="1">
                  <a:latin typeface="Times New Roman" panose="02020603050405020304" pitchFamily="18" charset="0"/>
                  <a:cs typeface="Times New Roman" panose="02020603050405020304" pitchFamily="18" charset="0"/>
                </a:endParaRPr>
              </a:p>
            </p:txBody>
          </p:sp>
        </p:grpSp>
        <p:sp>
          <p:nvSpPr>
            <p:cNvPr id="92217" name="Rectangle 22"/>
            <p:cNvSpPr>
              <a:spLocks noChangeArrowheads="1"/>
            </p:cNvSpPr>
            <p:nvPr/>
          </p:nvSpPr>
          <p:spPr bwMode="auto">
            <a:xfrm>
              <a:off x="2338388" y="1658938"/>
              <a:ext cx="5048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500" b="1" i="1">
                  <a:solidFill>
                    <a:srgbClr val="000000"/>
                  </a:solidFill>
                  <a:latin typeface="Times New Roman" panose="02020603050405020304" pitchFamily="18" charset="0"/>
                  <a:ea typeface="楷体_GB2312"/>
                  <a:cs typeface="楷体_GB2312"/>
                </a:rPr>
                <a:t>start</a:t>
              </a:r>
            </a:p>
          </p:txBody>
        </p:sp>
        <p:sp>
          <p:nvSpPr>
            <p:cNvPr id="92218" name="Line 21"/>
            <p:cNvSpPr>
              <a:spLocks noChangeShapeType="1"/>
            </p:cNvSpPr>
            <p:nvPr/>
          </p:nvSpPr>
          <p:spPr bwMode="auto">
            <a:xfrm flipV="1">
              <a:off x="2843213" y="1765300"/>
              <a:ext cx="254000" cy="7938"/>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59" name="Group 18"/>
          <p:cNvGraphicFramePr>
            <a:graphicFrameLocks noGrp="1"/>
          </p:cNvGraphicFramePr>
          <p:nvPr/>
        </p:nvGraphicFramePr>
        <p:xfrm>
          <a:off x="3484564" y="3092450"/>
          <a:ext cx="3659187" cy="1563690"/>
        </p:xfrm>
        <a:graphic>
          <a:graphicData uri="http://schemas.openxmlformats.org/drawingml/2006/table">
            <a:tbl>
              <a:tblPr/>
              <a:tblGrid>
                <a:gridCol w="968375">
                  <a:extLst>
                    <a:ext uri="{9D8B030D-6E8A-4147-A177-3AD203B41FA5}">
                      <a16:colId xmlns:a16="http://schemas.microsoft.com/office/drawing/2014/main" val="20000"/>
                    </a:ext>
                  </a:extLst>
                </a:gridCol>
                <a:gridCol w="904875">
                  <a:extLst>
                    <a:ext uri="{9D8B030D-6E8A-4147-A177-3AD203B41FA5}">
                      <a16:colId xmlns:a16="http://schemas.microsoft.com/office/drawing/2014/main" val="20001"/>
                    </a:ext>
                  </a:extLst>
                </a:gridCol>
                <a:gridCol w="893762">
                  <a:extLst>
                    <a:ext uri="{9D8B030D-6E8A-4147-A177-3AD203B41FA5}">
                      <a16:colId xmlns:a16="http://schemas.microsoft.com/office/drawing/2014/main" val="20002"/>
                    </a:ext>
                  </a:extLst>
                </a:gridCol>
                <a:gridCol w="892175">
                  <a:extLst>
                    <a:ext uri="{9D8B030D-6E8A-4147-A177-3AD203B41FA5}">
                      <a16:colId xmlns:a16="http://schemas.microsoft.com/office/drawing/2014/main" val="20003"/>
                    </a:ext>
                  </a:extLst>
                </a:gridCol>
              </a:tblGrid>
              <a:tr h="312738">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endParaRPr>
                    </a:p>
                  </a:txBody>
                  <a:tcPr marL="91437" marR="91437" marT="34186" marB="341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rPr>
                        <a:t>a</a:t>
                      </a:r>
                      <a:endParaRPr kumimoji="0" lang="zh-CN" altLang="en-US" sz="1600" b="1"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endParaRPr>
                    </a:p>
                  </a:txBody>
                  <a:tcPr marL="91437" marR="91437" marT="34186" marB="341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rPr>
                        <a:t>b</a:t>
                      </a:r>
                      <a:endParaRPr kumimoji="0" lang="zh-CN" altLang="en-US" sz="1600" b="1"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endParaRPr>
                    </a:p>
                  </a:txBody>
                  <a:tcPr marL="91437" marR="91437" marT="34186" marB="341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rPr>
                        <a:t>c</a:t>
                      </a:r>
                      <a:endParaRPr kumimoji="0" lang="zh-CN" altLang="en-US" sz="1600" b="1" i="1"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endParaRPr>
                    </a:p>
                  </a:txBody>
                  <a:tcPr marL="91437" marR="91437" marT="34186" marB="341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0"/>
                  </a:ext>
                </a:extLst>
              </a:tr>
              <a:tr h="312738">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zh-CN" altLang="en-US"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7" marR="91437" marT="34167" marB="3416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7" marR="91437" marT="34167" marB="3416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Ø</a:t>
                      </a:r>
                      <a:endParaRPr kumimoji="0" lang="zh-CN" altLang="en-US"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7" marR="91437" marT="34167" marB="3416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Ø</a:t>
                      </a:r>
                      <a:endParaRPr kumimoji="0" lang="zh-CN" altLang="en-US"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7" marR="91437" marT="34167" marB="3416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zh-CN" altLang="en-US"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7" marR="91437" marT="34167" marB="3416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Ø</a:t>
                      </a:r>
                      <a:endParaRPr kumimoji="0" lang="zh-CN" altLang="en-US"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7" marR="91437" marT="34167" marB="3416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7" marR="91437" marT="34167" marB="3416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Ø</a:t>
                      </a:r>
                      <a:endParaRPr kumimoji="0" lang="zh-CN" altLang="en-US"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7" marR="91437" marT="34167" marB="3416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zh-CN" altLang="en-US"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7" marR="91437" marT="34167" marB="3416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Ø</a:t>
                      </a:r>
                      <a:endParaRPr kumimoji="0" lang="zh-CN" altLang="en-US"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7" marR="91437" marT="34167" marB="3416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Ø</a:t>
                      </a:r>
                      <a:endParaRPr kumimoji="0" lang="zh-CN" altLang="en-US"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7" marR="91437" marT="34167" marB="3416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7" marR="91437" marT="34167" marB="3416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zh-CN" altLang="en-US"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7" marR="91437" marT="34167" marB="3416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Ø</a:t>
                      </a:r>
                      <a:endParaRPr kumimoji="0" lang="zh-CN" altLang="en-US"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7" marR="91437" marT="34167" marB="3416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Ø</a:t>
                      </a:r>
                      <a:endParaRPr kumimoji="0" lang="zh-CN" altLang="en-US"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7" marR="91437" marT="34167" marB="3416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Ø</a:t>
                      </a:r>
                      <a:endParaRPr kumimoji="0" lang="zh-CN" altLang="en-US" sz="16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7" marR="91437" marT="34167" marB="3416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 name="矩形 9"/>
          <p:cNvSpPr/>
          <p:nvPr/>
        </p:nvSpPr>
        <p:spPr>
          <a:xfrm>
            <a:off x="239713" y="3344864"/>
            <a:ext cx="3046412" cy="922337"/>
          </a:xfrm>
          <a:prstGeom prst="rect">
            <a:avLst/>
          </a:prstGeom>
          <a:solidFill>
            <a:schemeClr val="accent5">
              <a:lumMod val="60000"/>
              <a:lumOff val="40000"/>
            </a:schemeClr>
          </a:solidFill>
          <a:ln>
            <a:solidFill>
              <a:schemeClr val="tx1"/>
            </a:solidFill>
          </a:ln>
        </p:spPr>
        <p:txBody>
          <a:bodyPr>
            <a:spAutoFit/>
          </a:bodyPr>
          <a:lstStyle/>
          <a:p>
            <a:pPr>
              <a:defRPr/>
            </a:pPr>
            <a:r>
              <a:rPr lang="en-US" altLang="zh-CN" b="1" i="1" dirty="0">
                <a:latin typeface="Times New Roman" panose="02020603050405020304" pitchFamily="18" charset="0"/>
                <a:ea typeface="+mn-ea"/>
                <a:cs typeface="Times New Roman" panose="02020603050405020304" pitchFamily="18" charset="0"/>
              </a:rPr>
              <a:t>DFA</a:t>
            </a:r>
            <a:r>
              <a:rPr lang="zh-CN" altLang="en-US" b="1" dirty="0">
                <a:latin typeface="Times New Roman" panose="02020603050405020304" pitchFamily="18" charset="0"/>
                <a:ea typeface="+mn-ea"/>
                <a:cs typeface="Times New Roman" panose="02020603050405020304" pitchFamily="18" charset="0"/>
              </a:rPr>
              <a:t>的每个状态都是一个由</a:t>
            </a:r>
            <a:r>
              <a:rPr lang="en-US" altLang="zh-CN" b="1" i="1" dirty="0">
                <a:latin typeface="Times New Roman" panose="02020603050405020304" pitchFamily="18" charset="0"/>
                <a:ea typeface="华文楷体" panose="02010600040101010101" pitchFamily="2" charset="-122"/>
                <a:cs typeface="Times New Roman" panose="02020603050405020304" pitchFamily="18" charset="0"/>
              </a:rPr>
              <a:t>NFA</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中的状态构成的</a:t>
            </a:r>
            <a:r>
              <a:rPr lang="zh-CN" altLang="en-US" b="1" dirty="0">
                <a:solidFill>
                  <a:schemeClr val="tx2">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rPr>
              <a:t>集合</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b="1" dirty="0">
                <a:latin typeface="Times New Roman" panose="02020603050405020304" pitchFamily="18" charset="0"/>
                <a:ea typeface="+mn-ea"/>
                <a:cs typeface="Times New Roman" panose="02020603050405020304" pitchFamily="18" charset="0"/>
              </a:rPr>
              <a:t>即</a:t>
            </a:r>
            <a:r>
              <a:rPr lang="en-US" altLang="zh-CN" b="1" i="1" dirty="0">
                <a:solidFill>
                  <a:schemeClr val="tx2">
                    <a:lumMod val="60000"/>
                    <a:lumOff val="40000"/>
                  </a:schemeClr>
                </a:solidFill>
                <a:latin typeface="Times New Roman" panose="02020603050405020304" pitchFamily="18" charset="0"/>
                <a:ea typeface="+mn-ea"/>
                <a:cs typeface="Times New Roman" panose="02020603050405020304" pitchFamily="18" charset="0"/>
              </a:rPr>
              <a:t>NFA</a:t>
            </a:r>
            <a:r>
              <a:rPr lang="zh-CN" altLang="en-US" b="1" dirty="0">
                <a:solidFill>
                  <a:schemeClr val="tx2">
                    <a:lumMod val="60000"/>
                    <a:lumOff val="40000"/>
                  </a:schemeClr>
                </a:solidFill>
                <a:latin typeface="Times New Roman" panose="02020603050405020304" pitchFamily="18" charset="0"/>
                <a:ea typeface="+mn-ea"/>
                <a:cs typeface="Times New Roman" panose="02020603050405020304" pitchFamily="18" charset="0"/>
              </a:rPr>
              <a:t>状态集合的一个子集</a:t>
            </a:r>
          </a:p>
        </p:txBody>
      </p:sp>
      <p:grpSp>
        <p:nvGrpSpPr>
          <p:cNvPr id="13" name="组合 11"/>
          <p:cNvGrpSpPr>
            <a:grpSpLocks/>
          </p:cNvGrpSpPr>
          <p:nvPr/>
        </p:nvGrpSpPr>
        <p:grpSpPr bwMode="auto">
          <a:xfrm>
            <a:off x="3413125" y="2643189"/>
            <a:ext cx="2801938" cy="2009775"/>
            <a:chOff x="3362325" y="1785927"/>
            <a:chExt cx="2801938" cy="2009959"/>
          </a:xfrm>
        </p:grpSpPr>
        <p:sp>
          <p:nvSpPr>
            <p:cNvPr id="58" name="矩形 57"/>
            <p:cNvSpPr/>
            <p:nvPr/>
          </p:nvSpPr>
          <p:spPr>
            <a:xfrm>
              <a:off x="4508500" y="1785927"/>
              <a:ext cx="1655763" cy="4858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solidFill>
                    <a:schemeClr val="tx1"/>
                  </a:solidFill>
                  <a:latin typeface="楷体" pitchFamily="49" charset="-122"/>
                  <a:ea typeface="楷体" pitchFamily="49" charset="-122"/>
                </a:rPr>
                <a:t>转换表</a:t>
              </a:r>
            </a:p>
          </p:txBody>
        </p:sp>
        <p:sp>
          <p:nvSpPr>
            <p:cNvPr id="92210" name="矩形 1"/>
            <p:cNvSpPr>
              <a:spLocks noChangeArrowheads="1"/>
            </p:cNvSpPr>
            <p:nvPr/>
          </p:nvSpPr>
          <p:spPr bwMode="auto">
            <a:xfrm>
              <a:off x="3362325" y="2294829"/>
              <a:ext cx="5984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b="1">
                  <a:solidFill>
                    <a:srgbClr val="000000"/>
                  </a:solidFill>
                  <a:latin typeface="Times New Roman" panose="02020603050405020304" pitchFamily="18" charset="0"/>
                  <a:ea typeface="楷体" panose="02010609060101010101" pitchFamily="49" charset="-122"/>
                </a:rPr>
                <a:t>状态</a:t>
              </a:r>
            </a:p>
          </p:txBody>
        </p:sp>
        <p:sp>
          <p:nvSpPr>
            <p:cNvPr id="92211" name="矩形 36"/>
            <p:cNvSpPr>
              <a:spLocks noChangeArrowheads="1"/>
            </p:cNvSpPr>
            <p:nvPr/>
          </p:nvSpPr>
          <p:spPr bwMode="auto">
            <a:xfrm>
              <a:off x="3867150" y="2171726"/>
              <a:ext cx="5984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b="1">
                  <a:solidFill>
                    <a:srgbClr val="000000"/>
                  </a:solidFill>
                  <a:latin typeface="Times New Roman" panose="02020603050405020304" pitchFamily="18" charset="0"/>
                  <a:ea typeface="楷体" panose="02010609060101010101" pitchFamily="49" charset="-122"/>
                </a:rPr>
                <a:t>输入</a:t>
              </a:r>
            </a:p>
          </p:txBody>
        </p:sp>
        <p:cxnSp>
          <p:nvCxnSpPr>
            <p:cNvPr id="62" name="直接连接符 61"/>
            <p:cNvCxnSpPr/>
            <p:nvPr/>
          </p:nvCxnSpPr>
          <p:spPr bwMode="auto">
            <a:xfrm>
              <a:off x="3455988" y="2289210"/>
              <a:ext cx="930275" cy="2603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2213" name="矩形 34"/>
            <p:cNvSpPr>
              <a:spLocks noChangeArrowheads="1"/>
            </p:cNvSpPr>
            <p:nvPr/>
          </p:nvSpPr>
          <p:spPr bwMode="auto">
            <a:xfrm>
              <a:off x="3971126" y="3565698"/>
              <a:ext cx="30003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30000"/>
                </a:spcBef>
              </a:pPr>
              <a:r>
                <a:rPr lang="zh-CN" altLang="en-US" sz="900">
                  <a:solidFill>
                    <a:srgbClr val="2D83F4"/>
                  </a:solidFill>
                  <a:latin typeface="Arial" panose="020B0604020202020204" pitchFamily="34" charset="0"/>
                </a:rPr>
                <a:t>●</a:t>
              </a:r>
            </a:p>
          </p:txBody>
        </p:sp>
      </p:grpSp>
      <p:sp>
        <p:nvSpPr>
          <p:cNvPr id="64" name="矩形 63"/>
          <p:cNvSpPr/>
          <p:nvPr/>
        </p:nvSpPr>
        <p:spPr>
          <a:xfrm>
            <a:off x="7345364" y="3611563"/>
            <a:ext cx="1489075" cy="400050"/>
          </a:xfrm>
          <a:prstGeom prst="rect">
            <a:avLst/>
          </a:prstGeom>
          <a:solidFill>
            <a:schemeClr val="accent5">
              <a:lumMod val="60000"/>
              <a:lumOff val="40000"/>
            </a:schemeClr>
          </a:solidFill>
          <a:ln w="12700">
            <a:solidFill>
              <a:schemeClr val="tx1"/>
            </a:solidFill>
          </a:ln>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lang="en-US" altLang="zh-CN" sz="2000" b="1" i="1" dirty="0">
                <a:solidFill>
                  <a:srgbClr val="000000"/>
                </a:solidFill>
                <a:latin typeface="Times New Roman" panose="02020603050405020304" pitchFamily="18" charset="0"/>
                <a:cs typeface="Times New Roman" panose="02020603050405020304" pitchFamily="18" charset="0"/>
              </a:rPr>
              <a:t>r </a:t>
            </a:r>
            <a:r>
              <a:rPr lang="en-US" altLang="zh-CN" sz="2000" b="1" dirty="0">
                <a:solidFill>
                  <a:srgbClr val="000000"/>
                </a:solidFill>
                <a:latin typeface="Times New Roman" panose="02020603050405020304" pitchFamily="18" charset="0"/>
                <a:cs typeface="Times New Roman" panose="02020603050405020304" pitchFamily="18" charset="0"/>
              </a:rPr>
              <a:t>=</a:t>
            </a:r>
            <a:r>
              <a:rPr lang="en-US" altLang="zh-CN" sz="2000" b="1" i="1" dirty="0" err="1">
                <a:solidFill>
                  <a:srgbClr val="000000"/>
                </a:solidFill>
                <a:latin typeface="Times New Roman" panose="02020603050405020304" pitchFamily="18" charset="0"/>
                <a:cs typeface="Times New Roman" panose="02020603050405020304" pitchFamily="18" charset="0"/>
              </a:rPr>
              <a:t>aa</a:t>
            </a:r>
            <a:r>
              <a:rPr lang="en-US" altLang="zh-CN" sz="2000" b="1" baseline="30000" dirty="0">
                <a:solidFill>
                  <a:srgbClr val="000000"/>
                </a:solidFill>
                <a:latin typeface="Times New Roman" panose="02020603050405020304" pitchFamily="18" charset="0"/>
                <a:cs typeface="Times New Roman" panose="02020603050405020304" pitchFamily="18" charset="0"/>
              </a:rPr>
              <a:t>*</a:t>
            </a:r>
            <a:r>
              <a:rPr lang="en-US" altLang="zh-CN" sz="2000" b="1" i="1" dirty="0">
                <a:solidFill>
                  <a:srgbClr val="000000"/>
                </a:solidFill>
                <a:latin typeface="Times New Roman" panose="02020603050405020304" pitchFamily="18" charset="0"/>
                <a:cs typeface="Times New Roman" panose="02020603050405020304" pitchFamily="18" charset="0"/>
              </a:rPr>
              <a:t>bb</a:t>
            </a:r>
            <a:r>
              <a:rPr lang="en-US" altLang="zh-CN" sz="2000" b="1" baseline="30000" dirty="0">
                <a:solidFill>
                  <a:srgbClr val="000000"/>
                </a:solidFill>
                <a:latin typeface="Times New Roman" panose="02020603050405020304" pitchFamily="18" charset="0"/>
                <a:cs typeface="Times New Roman" panose="02020603050405020304" pitchFamily="18" charset="0"/>
              </a:rPr>
              <a:t>*</a:t>
            </a:r>
            <a:r>
              <a:rPr lang="en-US" altLang="zh-CN" sz="2000" b="1" i="1" dirty="0">
                <a:solidFill>
                  <a:srgbClr val="000000"/>
                </a:solidFill>
                <a:latin typeface="Times New Roman" panose="02020603050405020304" pitchFamily="18" charset="0"/>
                <a:cs typeface="Times New Roman" panose="02020603050405020304" pitchFamily="18" charset="0"/>
              </a:rPr>
              <a:t>cc</a:t>
            </a:r>
            <a:r>
              <a:rPr lang="en-US" altLang="zh-CN" sz="2000" b="1" baseline="30000" dirty="0">
                <a:solidFill>
                  <a:srgbClr val="000000"/>
                </a:solidFill>
                <a:latin typeface="Times New Roman" panose="02020603050405020304" pitchFamily="18" charset="0"/>
                <a:cs typeface="Times New Roman" panose="02020603050405020304" pitchFamily="18" charset="0"/>
              </a:rPr>
              <a:t>*</a:t>
            </a:r>
            <a:endParaRPr lang="zh-CN" altLang="en-US" sz="2000" b="1" baseline="30000" dirty="0">
              <a:solidFill>
                <a:srgbClr val="000000"/>
              </a:solidFill>
              <a:latin typeface="Times New Roman" panose="02020603050405020304" pitchFamily="18" charset="0"/>
              <a:cs typeface="Times New Roman" panose="02020603050405020304" pitchFamily="18" charset="0"/>
            </a:endParaRPr>
          </a:p>
        </p:txBody>
      </p:sp>
      <p:sp>
        <p:nvSpPr>
          <p:cNvPr id="66" name="Rectangle 2"/>
          <p:cNvSpPr>
            <a:spLocks noGrp="1" noChangeArrowheads="1"/>
          </p:cNvSpPr>
          <p:nvPr>
            <p:ph type="title"/>
          </p:nvPr>
        </p:nvSpPr>
        <p:spPr/>
        <p:txBody>
          <a:bodyPr/>
          <a:lstStyle/>
          <a:p>
            <a:r>
              <a:rPr lang="en-US" altLang="zh-CN" dirty="0"/>
              <a:t>NFA </a:t>
            </a:r>
            <a:r>
              <a:rPr lang="zh-CN" altLang="en-US" dirty="0" smtClean="0"/>
              <a:t>到</a:t>
            </a:r>
            <a:r>
              <a:rPr lang="en-US" altLang="zh-CN" dirty="0" smtClean="0"/>
              <a:t>DFA </a:t>
            </a:r>
            <a:r>
              <a:rPr lang="zh-CN" altLang="en-US" dirty="0" smtClean="0"/>
              <a:t>的转换</a:t>
            </a:r>
            <a:endParaRPr lang="en-US" altLang="zh-CN" dirty="0"/>
          </a:p>
        </p:txBody>
      </p:sp>
    </p:spTree>
    <p:extLst>
      <p:ext uri="{BB962C8B-B14F-4D97-AF65-F5344CB8AC3E}">
        <p14:creationId xmlns:p14="http://schemas.microsoft.com/office/powerpoint/2010/main" val="1809762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nodeType="withEffect">
                                  <p:stCondLst>
                                    <p:cond delay="0"/>
                                  </p:stCondLst>
                                  <p:childTnLst>
                                    <p:set>
                                      <p:cBhvr>
                                        <p:cTn id="11" dur="1" fill="hold">
                                          <p:stCondLst>
                                            <p:cond delay="0"/>
                                          </p:stCondLst>
                                        </p:cTn>
                                        <p:tgtEl>
                                          <p:spTgt spid="59"/>
                                        </p:tgtEl>
                                        <p:attrNameLst>
                                          <p:attrName>style.visibility</p:attrName>
                                        </p:attrNameLst>
                                      </p:cBhvr>
                                      <p:to>
                                        <p:strVal val="visible"/>
                                      </p:to>
                                    </p:set>
                                    <p:anim calcmode="lin" valueType="num">
                                      <p:cBhvr>
                                        <p:cTn id="12" dur="500" fill="hold"/>
                                        <p:tgtEl>
                                          <p:spTgt spid="59"/>
                                        </p:tgtEl>
                                        <p:attrNameLst>
                                          <p:attrName>ppt_w</p:attrName>
                                        </p:attrNameLst>
                                      </p:cBhvr>
                                      <p:tavLst>
                                        <p:tav tm="0">
                                          <p:val>
                                            <p:fltVal val="0"/>
                                          </p:val>
                                        </p:tav>
                                        <p:tav tm="100000">
                                          <p:val>
                                            <p:strVal val="#ppt_w"/>
                                          </p:val>
                                        </p:tav>
                                      </p:tavLst>
                                    </p:anim>
                                    <p:anim calcmode="lin" valueType="num">
                                      <p:cBhvr>
                                        <p:cTn id="13" dur="500" fill="hold"/>
                                        <p:tgtEl>
                                          <p:spTgt spid="59"/>
                                        </p:tgtEl>
                                        <p:attrNameLst>
                                          <p:attrName>ppt_h</p:attrName>
                                        </p:attrNameLst>
                                      </p:cBhvr>
                                      <p:tavLst>
                                        <p:tav tm="0">
                                          <p:val>
                                            <p:fltVal val="0"/>
                                          </p:val>
                                        </p:tav>
                                        <p:tav tm="100000">
                                          <p:val>
                                            <p:strVal val="#ppt_h"/>
                                          </p:val>
                                        </p:tav>
                                      </p:tavLst>
                                    </p:anim>
                                    <p:animEffect transition="in" filter="fade">
                                      <p:cBhvr>
                                        <p:cTn id="14" dur="500"/>
                                        <p:tgtEl>
                                          <p:spTgt spid="5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16"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p:cTn id="26" dur="500" fill="hold"/>
                                        <p:tgtEl>
                                          <p:spTgt spid="4"/>
                                        </p:tgtEl>
                                        <p:attrNameLst>
                                          <p:attrName>ppt_w</p:attrName>
                                        </p:attrNameLst>
                                      </p:cBhvr>
                                      <p:tavLst>
                                        <p:tav tm="0">
                                          <p:val>
                                            <p:fltVal val="0"/>
                                          </p:val>
                                        </p:tav>
                                        <p:tav tm="100000">
                                          <p:val>
                                            <p:strVal val="#ppt_w"/>
                                          </p:val>
                                        </p:tav>
                                      </p:tavLst>
                                    </p:anim>
                                    <p:anim calcmode="lin" valueType="num">
                                      <p:cBhvr>
                                        <p:cTn id="27" dur="500" fill="hold"/>
                                        <p:tgtEl>
                                          <p:spTgt spid="4"/>
                                        </p:tgtEl>
                                        <p:attrNameLst>
                                          <p:attrName>ppt_h</p:attrName>
                                        </p:attrNameLst>
                                      </p:cBhvr>
                                      <p:tavLst>
                                        <p:tav tm="0">
                                          <p:val>
                                            <p:fltVal val="0"/>
                                          </p:val>
                                        </p:tav>
                                        <p:tav tm="100000">
                                          <p:val>
                                            <p:strVal val="#ppt_h"/>
                                          </p:val>
                                        </p:tav>
                                      </p:tavLst>
                                    </p:anim>
                                    <p:animEffect transition="in" filter="fade">
                                      <p:cBhvr>
                                        <p:cTn id="28" dur="500"/>
                                        <p:tgtEl>
                                          <p:spTgt spid="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ppt_w</p:attrName>
                                        </p:attrNameLst>
                                      </p:cBhvr>
                                      <p:tavLst>
                                        <p:tav tm="0">
                                          <p:val>
                                            <p:fltVal val="0"/>
                                          </p:val>
                                        </p:tav>
                                        <p:tav tm="100000">
                                          <p:val>
                                            <p:strVal val="#ppt_w"/>
                                          </p:val>
                                        </p:tav>
                                      </p:tavLst>
                                    </p:anim>
                                    <p:anim calcmode="lin" valueType="num">
                                      <p:cBhvr>
                                        <p:cTn id="34" dur="500" fill="hold"/>
                                        <p:tgtEl>
                                          <p:spTgt spid="10"/>
                                        </p:tgtEl>
                                        <p:attrNameLst>
                                          <p:attrName>ppt_h</p:attrName>
                                        </p:attrNameLst>
                                      </p:cBhvr>
                                      <p:tavLst>
                                        <p:tav tm="0">
                                          <p:val>
                                            <p:fltVal val="0"/>
                                          </p:val>
                                        </p:tav>
                                        <p:tav tm="100000">
                                          <p:val>
                                            <p:strVal val="#ppt_h"/>
                                          </p:val>
                                        </p:tav>
                                      </p:tavLst>
                                    </p:anim>
                                    <p:animEffect transition="in" filter="fade">
                                      <p:cBhvr>
                                        <p:cTn id="35" dur="500"/>
                                        <p:tgtEl>
                                          <p:spTgt spid="1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3" presetClass="entr" presetSubtype="16"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p:cTn id="40" dur="500" fill="hold"/>
                                        <p:tgtEl>
                                          <p:spTgt spid="7"/>
                                        </p:tgtEl>
                                        <p:attrNameLst>
                                          <p:attrName>ppt_w</p:attrName>
                                        </p:attrNameLst>
                                      </p:cBhvr>
                                      <p:tavLst>
                                        <p:tav tm="0">
                                          <p:val>
                                            <p:fltVal val="0"/>
                                          </p:val>
                                        </p:tav>
                                        <p:tav tm="100000">
                                          <p:val>
                                            <p:strVal val="#ppt_w"/>
                                          </p:val>
                                        </p:tav>
                                      </p:tavLst>
                                    </p:anim>
                                    <p:anim calcmode="lin" valueType="num">
                                      <p:cBhvr>
                                        <p:cTn id="41" dur="500" fill="hold"/>
                                        <p:tgtEl>
                                          <p:spTgt spid="7"/>
                                        </p:tgtEl>
                                        <p:attrNameLst>
                                          <p:attrName>ppt_h</p:attrName>
                                        </p:attrNameLst>
                                      </p:cBhvr>
                                      <p:tavLst>
                                        <p:tav tm="0">
                                          <p:val>
                                            <p:fltVal val="0"/>
                                          </p:val>
                                        </p:tav>
                                        <p:tav tm="100000">
                                          <p:val>
                                            <p:strVal val="#ppt_h"/>
                                          </p:val>
                                        </p:tav>
                                      </p:tavLst>
                                    </p:anim>
                                    <p:animEffect transition="in" filter="fade">
                                      <p:cBhvr>
                                        <p:cTn id="42" dur="500"/>
                                        <p:tgtEl>
                                          <p:spTgt spid="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3" presetClass="entr" presetSubtype="16"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fill="hold"/>
                                        <p:tgtEl>
                                          <p:spTgt spid="5"/>
                                        </p:tgtEl>
                                        <p:attrNameLst>
                                          <p:attrName>ppt_w</p:attrName>
                                        </p:attrNameLst>
                                      </p:cBhvr>
                                      <p:tavLst>
                                        <p:tav tm="0">
                                          <p:val>
                                            <p:fltVal val="0"/>
                                          </p:val>
                                        </p:tav>
                                        <p:tav tm="100000">
                                          <p:val>
                                            <p:strVal val="#ppt_w"/>
                                          </p:val>
                                        </p:tav>
                                      </p:tavLst>
                                    </p:anim>
                                    <p:anim calcmode="lin" valueType="num">
                                      <p:cBhvr>
                                        <p:cTn id="48" dur="500" fill="hold"/>
                                        <p:tgtEl>
                                          <p:spTgt spid="5"/>
                                        </p:tgtEl>
                                        <p:attrNameLst>
                                          <p:attrName>ppt_h</p:attrName>
                                        </p:attrNameLst>
                                      </p:cBhvr>
                                      <p:tavLst>
                                        <p:tav tm="0">
                                          <p:val>
                                            <p:fltVal val="0"/>
                                          </p:val>
                                        </p:tav>
                                        <p:tav tm="100000">
                                          <p:val>
                                            <p:strVal val="#ppt_h"/>
                                          </p:val>
                                        </p:tav>
                                      </p:tavLst>
                                    </p:anim>
                                    <p:animEffect transition="in" filter="fade">
                                      <p:cBhvr>
                                        <p:cTn id="49" dur="500"/>
                                        <p:tgtEl>
                                          <p:spTgt spid="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53" presetClass="entr" presetSubtype="16" fill="hold" nodeType="clickEffect">
                                  <p:stCondLst>
                                    <p:cond delay="0"/>
                                  </p:stCondLst>
                                  <p:childTnLst>
                                    <p:set>
                                      <p:cBhvr>
                                        <p:cTn id="53" dur="1" fill="hold">
                                          <p:stCondLst>
                                            <p:cond delay="0"/>
                                          </p:stCondLst>
                                        </p:cTn>
                                        <p:tgtEl>
                                          <p:spTgt spid="2"/>
                                        </p:tgtEl>
                                        <p:attrNameLst>
                                          <p:attrName>style.visibility</p:attrName>
                                        </p:attrNameLst>
                                      </p:cBhvr>
                                      <p:to>
                                        <p:strVal val="visible"/>
                                      </p:to>
                                    </p:set>
                                    <p:anim calcmode="lin" valueType="num">
                                      <p:cBhvr>
                                        <p:cTn id="54" dur="500" fill="hold"/>
                                        <p:tgtEl>
                                          <p:spTgt spid="2"/>
                                        </p:tgtEl>
                                        <p:attrNameLst>
                                          <p:attrName>ppt_w</p:attrName>
                                        </p:attrNameLst>
                                      </p:cBhvr>
                                      <p:tavLst>
                                        <p:tav tm="0">
                                          <p:val>
                                            <p:fltVal val="0"/>
                                          </p:val>
                                        </p:tav>
                                        <p:tav tm="100000">
                                          <p:val>
                                            <p:strVal val="#ppt_w"/>
                                          </p:val>
                                        </p:tav>
                                      </p:tavLst>
                                    </p:anim>
                                    <p:anim calcmode="lin" valueType="num">
                                      <p:cBhvr>
                                        <p:cTn id="55" dur="500" fill="hold"/>
                                        <p:tgtEl>
                                          <p:spTgt spid="2"/>
                                        </p:tgtEl>
                                        <p:attrNameLst>
                                          <p:attrName>ppt_h</p:attrName>
                                        </p:attrNameLst>
                                      </p:cBhvr>
                                      <p:tavLst>
                                        <p:tav tm="0">
                                          <p:val>
                                            <p:fltVal val="0"/>
                                          </p:val>
                                        </p:tav>
                                        <p:tav tm="100000">
                                          <p:val>
                                            <p:strVal val="#ppt_h"/>
                                          </p:val>
                                        </p:tav>
                                      </p:tavLst>
                                    </p:anim>
                                    <p:animEffect transition="in" filter="fade">
                                      <p:cBhvr>
                                        <p:cTn id="56" dur="500"/>
                                        <p:tgtEl>
                                          <p:spTgt spid="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53" presetClass="entr" presetSubtype="16"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p:cTn id="61" dur="500" fill="hold"/>
                                        <p:tgtEl>
                                          <p:spTgt spid="6"/>
                                        </p:tgtEl>
                                        <p:attrNameLst>
                                          <p:attrName>ppt_w</p:attrName>
                                        </p:attrNameLst>
                                      </p:cBhvr>
                                      <p:tavLst>
                                        <p:tav tm="0">
                                          <p:val>
                                            <p:fltVal val="0"/>
                                          </p:val>
                                        </p:tav>
                                        <p:tav tm="100000">
                                          <p:val>
                                            <p:strVal val="#ppt_w"/>
                                          </p:val>
                                        </p:tav>
                                      </p:tavLst>
                                    </p:anim>
                                    <p:anim calcmode="lin" valueType="num">
                                      <p:cBhvr>
                                        <p:cTn id="62" dur="500" fill="hold"/>
                                        <p:tgtEl>
                                          <p:spTgt spid="6"/>
                                        </p:tgtEl>
                                        <p:attrNameLst>
                                          <p:attrName>ppt_h</p:attrName>
                                        </p:attrNameLst>
                                      </p:cBhvr>
                                      <p:tavLst>
                                        <p:tav tm="0">
                                          <p:val>
                                            <p:fltVal val="0"/>
                                          </p:val>
                                        </p:tav>
                                        <p:tav tm="100000">
                                          <p:val>
                                            <p:strVal val="#ppt_h"/>
                                          </p:val>
                                        </p:tav>
                                      </p:tavLst>
                                    </p:anim>
                                    <p:animEffect transition="in" filter="fade">
                                      <p:cBhvr>
                                        <p:cTn id="63" dur="500"/>
                                        <p:tgtEl>
                                          <p:spTgt spid="6"/>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53" presetClass="entr" presetSubtype="16" fill="hold" nodeType="clickEffect">
                                  <p:stCondLst>
                                    <p:cond delay="0"/>
                                  </p:stCondLst>
                                  <p:childTnLst>
                                    <p:set>
                                      <p:cBhvr>
                                        <p:cTn id="67" dur="1" fill="hold">
                                          <p:stCondLst>
                                            <p:cond delay="0"/>
                                          </p:stCondLst>
                                        </p:cTn>
                                        <p:tgtEl>
                                          <p:spTgt spid="3"/>
                                        </p:tgtEl>
                                        <p:attrNameLst>
                                          <p:attrName>style.visibility</p:attrName>
                                        </p:attrNameLst>
                                      </p:cBhvr>
                                      <p:to>
                                        <p:strVal val="visible"/>
                                      </p:to>
                                    </p:set>
                                    <p:anim calcmode="lin" valueType="num">
                                      <p:cBhvr>
                                        <p:cTn id="68" dur="500" fill="hold"/>
                                        <p:tgtEl>
                                          <p:spTgt spid="3"/>
                                        </p:tgtEl>
                                        <p:attrNameLst>
                                          <p:attrName>ppt_w</p:attrName>
                                        </p:attrNameLst>
                                      </p:cBhvr>
                                      <p:tavLst>
                                        <p:tav tm="0">
                                          <p:val>
                                            <p:fltVal val="0"/>
                                          </p:val>
                                        </p:tav>
                                        <p:tav tm="100000">
                                          <p:val>
                                            <p:strVal val="#ppt_w"/>
                                          </p:val>
                                        </p:tav>
                                      </p:tavLst>
                                    </p:anim>
                                    <p:anim calcmode="lin" valueType="num">
                                      <p:cBhvr>
                                        <p:cTn id="69" dur="500" fill="hold"/>
                                        <p:tgtEl>
                                          <p:spTgt spid="3"/>
                                        </p:tgtEl>
                                        <p:attrNameLst>
                                          <p:attrName>ppt_h</p:attrName>
                                        </p:attrNameLst>
                                      </p:cBhvr>
                                      <p:tavLst>
                                        <p:tav tm="0">
                                          <p:val>
                                            <p:fltVal val="0"/>
                                          </p:val>
                                        </p:tav>
                                        <p:tav tm="100000">
                                          <p:val>
                                            <p:strVal val="#ppt_h"/>
                                          </p:val>
                                        </p:tav>
                                      </p:tavLst>
                                    </p:anim>
                                    <p:animEffect transition="in" filter="fade">
                                      <p:cBhvr>
                                        <p:cTn id="70" dur="500"/>
                                        <p:tgtEl>
                                          <p:spTgt spid="3"/>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53" presetClass="entr" presetSubtype="16" fill="hold" grpId="0" nodeType="clickEffect">
                                  <p:stCondLst>
                                    <p:cond delay="0"/>
                                  </p:stCondLst>
                                  <p:childTnLst>
                                    <p:set>
                                      <p:cBhvr>
                                        <p:cTn id="74" dur="1" fill="hold">
                                          <p:stCondLst>
                                            <p:cond delay="0"/>
                                          </p:stCondLst>
                                        </p:cTn>
                                        <p:tgtEl>
                                          <p:spTgt spid="64"/>
                                        </p:tgtEl>
                                        <p:attrNameLst>
                                          <p:attrName>style.visibility</p:attrName>
                                        </p:attrNameLst>
                                      </p:cBhvr>
                                      <p:to>
                                        <p:strVal val="visible"/>
                                      </p:to>
                                    </p:set>
                                    <p:anim calcmode="lin" valueType="num">
                                      <p:cBhvr>
                                        <p:cTn id="75" dur="500" fill="hold"/>
                                        <p:tgtEl>
                                          <p:spTgt spid="64"/>
                                        </p:tgtEl>
                                        <p:attrNameLst>
                                          <p:attrName>ppt_w</p:attrName>
                                        </p:attrNameLst>
                                      </p:cBhvr>
                                      <p:tavLst>
                                        <p:tav tm="0">
                                          <p:val>
                                            <p:fltVal val="0"/>
                                          </p:val>
                                        </p:tav>
                                        <p:tav tm="100000">
                                          <p:val>
                                            <p:strVal val="#ppt_w"/>
                                          </p:val>
                                        </p:tav>
                                      </p:tavLst>
                                    </p:anim>
                                    <p:anim calcmode="lin" valueType="num">
                                      <p:cBhvr>
                                        <p:cTn id="76" dur="500" fill="hold"/>
                                        <p:tgtEl>
                                          <p:spTgt spid="64"/>
                                        </p:tgtEl>
                                        <p:attrNameLst>
                                          <p:attrName>ppt_h</p:attrName>
                                        </p:attrNameLst>
                                      </p:cBhvr>
                                      <p:tavLst>
                                        <p:tav tm="0">
                                          <p:val>
                                            <p:fltVal val="0"/>
                                          </p:val>
                                        </p:tav>
                                        <p:tav tm="100000">
                                          <p:val>
                                            <p:strVal val="#ppt_h"/>
                                          </p:val>
                                        </p:tav>
                                      </p:tavLst>
                                    </p:anim>
                                    <p:animEffect transition="in" filter="fade">
                                      <p:cBhvr>
                                        <p:cTn id="7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4"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词法分析器</a:t>
            </a:r>
            <a:r>
              <a:rPr lang="zh-CN" altLang="en-US" dirty="0" smtClean="0"/>
              <a:t>的</a:t>
            </a:r>
            <a:r>
              <a:rPr lang="zh-CN" altLang="en-US" dirty="0"/>
              <a:t>输出</a:t>
            </a:r>
          </a:p>
        </p:txBody>
      </p:sp>
      <p:sp>
        <p:nvSpPr>
          <p:cNvPr id="11267" name="Rectangle 3"/>
          <p:cNvSpPr>
            <a:spLocks noGrp="1" noChangeArrowheads="1"/>
          </p:cNvSpPr>
          <p:nvPr>
            <p:ph idx="1"/>
          </p:nvPr>
        </p:nvSpPr>
        <p:spPr/>
        <p:txBody>
          <a:bodyPr>
            <a:normAutofit/>
          </a:bodyPr>
          <a:lstStyle/>
          <a:p>
            <a:pPr eaLnBrk="1" hangingPunct="1"/>
            <a:r>
              <a:rPr lang="zh-CN" altLang="en-US" dirty="0" smtClean="0">
                <a:latin typeface="宋体" panose="02010600030101010101" pitchFamily="2" charset="-122"/>
              </a:rPr>
              <a:t>单词种别通常用整数编码表示</a:t>
            </a:r>
          </a:p>
          <a:p>
            <a:pPr lvl="1" eaLnBrk="1" hangingPunct="1"/>
            <a:r>
              <a:rPr lang="zh-CN" altLang="en-US" dirty="0" smtClean="0">
                <a:latin typeface="宋体" panose="02010600030101010101" pitchFamily="2" charset="-122"/>
              </a:rPr>
              <a:t>若一个种别只有一个单词符号，则种别编码就代表该单词符号，譬如</a:t>
            </a:r>
            <a:r>
              <a:rPr lang="zh-CN" altLang="en-US" dirty="0" smtClean="0">
                <a:solidFill>
                  <a:srgbClr val="CC0000"/>
                </a:solidFill>
                <a:latin typeface="宋体" panose="02010600030101010101" pitchFamily="2" charset="-122"/>
              </a:rPr>
              <a:t>关键字</a:t>
            </a:r>
            <a:r>
              <a:rPr lang="zh-CN" altLang="en-US" dirty="0" smtClean="0">
                <a:latin typeface="宋体" panose="02010600030101010101" pitchFamily="2" charset="-122"/>
              </a:rPr>
              <a:t>、</a:t>
            </a:r>
            <a:r>
              <a:rPr lang="zh-CN" altLang="en-US" dirty="0" smtClean="0">
                <a:solidFill>
                  <a:srgbClr val="CC0000"/>
                </a:solidFill>
                <a:latin typeface="宋体" panose="02010600030101010101" pitchFamily="2" charset="-122"/>
              </a:rPr>
              <a:t>运算符</a:t>
            </a:r>
            <a:r>
              <a:rPr lang="zh-CN" altLang="en-US" dirty="0" smtClean="0">
                <a:latin typeface="宋体" panose="02010600030101010101" pitchFamily="2" charset="-122"/>
              </a:rPr>
              <a:t>和</a:t>
            </a:r>
            <a:r>
              <a:rPr lang="zh-CN" altLang="en-US" dirty="0" smtClean="0">
                <a:solidFill>
                  <a:srgbClr val="CC0000"/>
                </a:solidFill>
                <a:latin typeface="宋体" panose="02010600030101010101" pitchFamily="2" charset="-122"/>
              </a:rPr>
              <a:t>界符采用</a:t>
            </a:r>
            <a:r>
              <a:rPr lang="zh-CN" altLang="en-US" dirty="0" smtClean="0">
                <a:latin typeface="宋体" panose="02010600030101010101" pitchFamily="2" charset="-122"/>
              </a:rPr>
              <a:t>一符一种规则。</a:t>
            </a:r>
          </a:p>
          <a:p>
            <a:pPr lvl="1" eaLnBrk="1" hangingPunct="1"/>
            <a:r>
              <a:rPr lang="zh-CN" altLang="en-US" dirty="0" smtClean="0">
                <a:latin typeface="宋体" panose="02010600030101010101" pitchFamily="2" charset="-122"/>
              </a:rPr>
              <a:t>若一个种别有多个单词符号，则对于每个单词符号，给出种别</a:t>
            </a:r>
            <a:r>
              <a:rPr lang="zh-CN" altLang="en-US" dirty="0" smtClean="0">
                <a:solidFill>
                  <a:srgbClr val="CC0000"/>
                </a:solidFill>
                <a:latin typeface="宋体" panose="02010600030101010101" pitchFamily="2" charset="-122"/>
              </a:rPr>
              <a:t>编码</a:t>
            </a:r>
            <a:r>
              <a:rPr lang="zh-CN" altLang="en-US" dirty="0" smtClean="0">
                <a:latin typeface="宋体" panose="02010600030101010101" pitchFamily="2" charset="-122"/>
              </a:rPr>
              <a:t>和</a:t>
            </a:r>
            <a:r>
              <a:rPr lang="zh-CN" altLang="en-US" dirty="0" smtClean="0">
                <a:solidFill>
                  <a:srgbClr val="CC0000"/>
                </a:solidFill>
                <a:latin typeface="宋体" panose="02010600030101010101" pitchFamily="2" charset="-122"/>
              </a:rPr>
              <a:t>自身的值</a:t>
            </a:r>
            <a:r>
              <a:rPr lang="zh-CN" altLang="en-US" dirty="0" smtClean="0">
                <a:latin typeface="宋体" panose="02010600030101010101" pitchFamily="2" charset="-122"/>
              </a:rPr>
              <a:t>。</a:t>
            </a:r>
          </a:p>
          <a:p>
            <a:pPr lvl="2" eaLnBrk="1" hangingPunct="1"/>
            <a:r>
              <a:rPr lang="zh-CN" altLang="en-US" dirty="0" smtClean="0">
                <a:solidFill>
                  <a:srgbClr val="CC0000"/>
                </a:solidFill>
                <a:latin typeface="宋体" panose="02010600030101010101" pitchFamily="2" charset="-122"/>
              </a:rPr>
              <a:t>标识符</a:t>
            </a:r>
            <a:r>
              <a:rPr lang="zh-CN" altLang="en-US" dirty="0" smtClean="0">
                <a:latin typeface="宋体" panose="02010600030101010101" pitchFamily="2" charset="-122"/>
              </a:rPr>
              <a:t>单列一种，标识符自身的值表示成按机器字节划分的内部码</a:t>
            </a:r>
          </a:p>
          <a:p>
            <a:pPr lvl="2" eaLnBrk="1" hangingPunct="1"/>
            <a:r>
              <a:rPr lang="zh-CN" altLang="en-US" dirty="0" smtClean="0">
                <a:solidFill>
                  <a:srgbClr val="CC0000"/>
                </a:solidFill>
                <a:latin typeface="宋体" panose="02010600030101010101" pitchFamily="2" charset="-122"/>
              </a:rPr>
              <a:t>常数</a:t>
            </a:r>
            <a:r>
              <a:rPr lang="zh-CN" altLang="en-US" dirty="0" smtClean="0">
                <a:latin typeface="宋体" panose="02010600030101010101" pitchFamily="2" charset="-122"/>
              </a:rPr>
              <a:t>按类型分种，常数的值则表示成标准的二进制形式</a:t>
            </a:r>
          </a:p>
        </p:txBody>
      </p:sp>
      <p:sp>
        <p:nvSpPr>
          <p:cNvPr id="3" name="灯片编号占位符 2"/>
          <p:cNvSpPr>
            <a:spLocks noGrp="1"/>
          </p:cNvSpPr>
          <p:nvPr>
            <p:ph type="sldNum" sz="quarter" idx="12"/>
          </p:nvPr>
        </p:nvSpPr>
        <p:spPr/>
        <p:txBody>
          <a:bodyPr/>
          <a:lstStyle/>
          <a:p>
            <a:fld id="{58B9003D-8F33-4A1C-B97F-3F3C18EC6CAD}" type="slidenum">
              <a:rPr lang="en-US" altLang="zh-CN" smtClean="0"/>
              <a:pPr/>
              <a:t>5</a:t>
            </a:fld>
            <a:endParaRPr lang="en-US" altLang="zh-CN" dirty="0"/>
          </a:p>
        </p:txBody>
      </p:sp>
    </p:spTree>
    <p:extLst>
      <p:ext uri="{BB962C8B-B14F-4D97-AF65-F5344CB8AC3E}">
        <p14:creationId xmlns:p14="http://schemas.microsoft.com/office/powerpoint/2010/main" val="1387584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2"/>
          <p:cNvSpPr>
            <a:spLocks noGrp="1"/>
          </p:cNvSpPr>
          <p:nvPr>
            <p:ph type="title"/>
          </p:nvPr>
        </p:nvSpPr>
        <p:spPr>
          <a:xfrm>
            <a:off x="187326" y="732944"/>
            <a:ext cx="7931150" cy="358775"/>
          </a:xfrm>
        </p:spPr>
        <p:txBody>
          <a:bodyPr/>
          <a:lstStyle/>
          <a:p>
            <a:pPr eaLnBrk="1" hangingPunct="1">
              <a:defRPr/>
            </a:pPr>
            <a:r>
              <a:rPr lang="zh-CN" altLang="en-US" sz="3000" spc="300" dirty="0">
                <a:solidFill>
                  <a:schemeClr val="tx1"/>
                </a:solidFill>
                <a:latin typeface="微软雅黑" pitchFamily="34" charset="-122"/>
                <a:ea typeface="微软雅黑" pitchFamily="34" charset="-122"/>
              </a:rPr>
              <a:t>例</a:t>
            </a:r>
            <a:r>
              <a:rPr lang="en-US" altLang="zh-CN" sz="3000" spc="300" dirty="0">
                <a:solidFill>
                  <a:schemeClr val="tx1"/>
                </a:solidFill>
                <a:latin typeface="微软雅黑" pitchFamily="34" charset="-122"/>
                <a:ea typeface="微软雅黑" pitchFamily="34" charset="-122"/>
              </a:rPr>
              <a:t>2</a:t>
            </a:r>
            <a:r>
              <a:rPr lang="zh-CN" altLang="en-US" sz="3000" spc="300" dirty="0">
                <a:solidFill>
                  <a:schemeClr val="tx1"/>
                </a:solidFill>
                <a:latin typeface="微软雅黑" pitchFamily="34" charset="-122"/>
                <a:ea typeface="微软雅黑" pitchFamily="34" charset="-122"/>
              </a:rPr>
              <a:t>：</a:t>
            </a:r>
            <a:r>
              <a:rPr lang="zh-CN" altLang="en-US" sz="3000" spc="300" dirty="0">
                <a:solidFill>
                  <a:prstClr val="black"/>
                </a:solidFill>
                <a:latin typeface="微软雅黑" pitchFamily="34" charset="-122"/>
                <a:ea typeface="微软雅黑" pitchFamily="34" charset="-122"/>
              </a:rPr>
              <a:t>从带有</a:t>
            </a:r>
            <a:r>
              <a:rPr lang="en-US" altLang="zh-CN" sz="3200" i="1" dirty="0">
                <a:solidFill>
                  <a:srgbClr val="000000"/>
                </a:solidFill>
                <a:ea typeface="楷体_GB2312"/>
                <a:cs typeface="楷体_GB2312"/>
              </a:rPr>
              <a:t>ε</a:t>
            </a:r>
            <a:r>
              <a:rPr lang="en-US" altLang="zh-CN" sz="3000" spc="300" dirty="0">
                <a:solidFill>
                  <a:prstClr val="black"/>
                </a:solidFill>
                <a:latin typeface="微软雅黑" pitchFamily="34" charset="-122"/>
                <a:ea typeface="微软雅黑" pitchFamily="34" charset="-122"/>
              </a:rPr>
              <a:t>-</a:t>
            </a:r>
            <a:r>
              <a:rPr lang="zh-CN" altLang="en-US" sz="3000" spc="300" dirty="0">
                <a:solidFill>
                  <a:prstClr val="black"/>
                </a:solidFill>
                <a:latin typeface="微软雅黑" pitchFamily="34" charset="-122"/>
                <a:ea typeface="微软雅黑" pitchFamily="34" charset="-122"/>
              </a:rPr>
              <a:t>边的</a:t>
            </a:r>
            <a:r>
              <a:rPr lang="en-US" altLang="zh-CN" sz="3000" i="1" spc="300" dirty="0">
                <a:solidFill>
                  <a:prstClr val="black"/>
                </a:solidFill>
                <a:ea typeface="微软雅黑" pitchFamily="34" charset="-122"/>
                <a:cs typeface="Times New Roman" pitchFamily="18" charset="0"/>
              </a:rPr>
              <a:t>NFA</a:t>
            </a:r>
            <a:r>
              <a:rPr lang="zh-CN" altLang="en-US" sz="3000" spc="300" dirty="0">
                <a:solidFill>
                  <a:prstClr val="black"/>
                </a:solidFill>
                <a:latin typeface="微软雅黑" pitchFamily="34" charset="-122"/>
                <a:ea typeface="微软雅黑" pitchFamily="34" charset="-122"/>
              </a:rPr>
              <a:t>到</a:t>
            </a:r>
            <a:r>
              <a:rPr lang="en-US" altLang="zh-CN" sz="3000" i="1" spc="300" dirty="0">
                <a:solidFill>
                  <a:prstClr val="black"/>
                </a:solidFill>
                <a:ea typeface="微软雅黑" pitchFamily="34" charset="-122"/>
                <a:cs typeface="Times New Roman" pitchFamily="18" charset="0"/>
              </a:rPr>
              <a:t>DFA</a:t>
            </a:r>
            <a:r>
              <a:rPr lang="zh-CN" altLang="en-US" sz="3000" spc="300" dirty="0">
                <a:solidFill>
                  <a:prstClr val="black"/>
                </a:solidFill>
                <a:latin typeface="微软雅黑" pitchFamily="34" charset="-122"/>
                <a:ea typeface="微软雅黑" pitchFamily="34" charset="-122"/>
              </a:rPr>
              <a:t>的转换</a:t>
            </a:r>
            <a:endParaRPr lang="zh-CN" altLang="en-US" sz="3000" spc="300" dirty="0">
              <a:solidFill>
                <a:schemeClr val="tx1"/>
              </a:solidFill>
              <a:latin typeface="微软雅黑" pitchFamily="34" charset="-122"/>
              <a:ea typeface="微软雅黑" pitchFamily="34" charset="-122"/>
            </a:endParaRPr>
          </a:p>
        </p:txBody>
      </p:sp>
      <p:sp>
        <p:nvSpPr>
          <p:cNvPr id="93187" name="Oval 10"/>
          <p:cNvSpPr>
            <a:spLocks noChangeArrowheads="1"/>
          </p:cNvSpPr>
          <p:nvPr/>
        </p:nvSpPr>
        <p:spPr bwMode="auto">
          <a:xfrm>
            <a:off x="2552700" y="2463801"/>
            <a:ext cx="376238" cy="322263"/>
          </a:xfrm>
          <a:prstGeom prst="ellipse">
            <a:avLst/>
          </a:prstGeom>
          <a:solidFill>
            <a:schemeClr val="accent2">
              <a:lumMod val="40000"/>
              <a:lumOff val="60000"/>
            </a:schemeClr>
          </a:solidFill>
          <a:ln w="12700">
            <a:solidFill>
              <a:schemeClr val="tx1"/>
            </a:solidFill>
            <a:round/>
            <a:headEnd/>
            <a:tailEnd/>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b="1" i="1" smtClean="0">
                <a:solidFill>
                  <a:srgbClr val="000000"/>
                </a:solidFill>
                <a:latin typeface="Times New Roman" panose="02020603050405020304" pitchFamily="18" charset="0"/>
                <a:ea typeface="楷体_GB2312"/>
                <a:cs typeface="楷体_GB2312"/>
              </a:rPr>
              <a:t>A</a:t>
            </a:r>
          </a:p>
        </p:txBody>
      </p:sp>
      <p:sp>
        <p:nvSpPr>
          <p:cNvPr id="94212" name="Freeform 11"/>
          <p:cNvSpPr>
            <a:spLocks/>
          </p:cNvSpPr>
          <p:nvPr/>
        </p:nvSpPr>
        <p:spPr bwMode="auto">
          <a:xfrm>
            <a:off x="2541589" y="2238376"/>
            <a:ext cx="382587" cy="225425"/>
          </a:xfrm>
          <a:custGeom>
            <a:avLst/>
            <a:gdLst>
              <a:gd name="T0" fmla="*/ 2147483646 w 241"/>
              <a:gd name="T1" fmla="*/ 2147483646 h 189"/>
              <a:gd name="T2" fmla="*/ 2147483646 w 241"/>
              <a:gd name="T3" fmla="*/ 2147483646 h 189"/>
              <a:gd name="T4" fmla="*/ 2147483646 w 241"/>
              <a:gd name="T5" fmla="*/ 2147483646 h 189"/>
              <a:gd name="T6" fmla="*/ 2147483646 w 241"/>
              <a:gd name="T7" fmla="*/ 2147483646 h 189"/>
              <a:gd name="T8" fmla="*/ 2147483646 w 241"/>
              <a:gd name="T9" fmla="*/ 2147483646 h 189"/>
              <a:gd name="T10" fmla="*/ 0 60000 65536"/>
              <a:gd name="T11" fmla="*/ 0 60000 65536"/>
              <a:gd name="T12" fmla="*/ 0 60000 65536"/>
              <a:gd name="T13" fmla="*/ 0 60000 65536"/>
              <a:gd name="T14" fmla="*/ 0 60000 65536"/>
              <a:gd name="T15" fmla="*/ 0 w 241"/>
              <a:gd name="T16" fmla="*/ 0 h 189"/>
              <a:gd name="T17" fmla="*/ 241 w 241"/>
              <a:gd name="T18" fmla="*/ 189 h 189"/>
            </a:gdLst>
            <a:ahLst/>
            <a:cxnLst>
              <a:cxn ang="T10">
                <a:pos x="T0" y="T1"/>
              </a:cxn>
              <a:cxn ang="T11">
                <a:pos x="T2" y="T3"/>
              </a:cxn>
              <a:cxn ang="T12">
                <a:pos x="T4" y="T5"/>
              </a:cxn>
              <a:cxn ang="T13">
                <a:pos x="T6" y="T7"/>
              </a:cxn>
              <a:cxn ang="T14">
                <a:pos x="T8" y="T9"/>
              </a:cxn>
            </a:cxnLst>
            <a:rect l="T15" t="T16" r="T17" b="T18"/>
            <a:pathLst>
              <a:path w="241" h="189">
                <a:moveTo>
                  <a:pt x="52" y="189"/>
                </a:moveTo>
                <a:cubicBezTo>
                  <a:pt x="26" y="181"/>
                  <a:pt x="0" y="173"/>
                  <a:pt x="7" y="143"/>
                </a:cubicBezTo>
                <a:cubicBezTo>
                  <a:pt x="14" y="113"/>
                  <a:pt x="59" y="14"/>
                  <a:pt x="97" y="7"/>
                </a:cubicBezTo>
                <a:cubicBezTo>
                  <a:pt x="135" y="0"/>
                  <a:pt x="225" y="68"/>
                  <a:pt x="233" y="98"/>
                </a:cubicBezTo>
                <a:cubicBezTo>
                  <a:pt x="241" y="128"/>
                  <a:pt x="192" y="158"/>
                  <a:pt x="143" y="189"/>
                </a:cubicBezTo>
              </a:path>
            </a:pathLst>
          </a:custGeom>
          <a:noFill/>
          <a:ln w="254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4213" name="Rectangle 12"/>
          <p:cNvSpPr>
            <a:spLocks noChangeArrowheads="1"/>
          </p:cNvSpPr>
          <p:nvPr/>
        </p:nvSpPr>
        <p:spPr bwMode="auto">
          <a:xfrm>
            <a:off x="2479676" y="2000250"/>
            <a:ext cx="5048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solidFill>
                  <a:srgbClr val="000000"/>
                </a:solidFill>
                <a:latin typeface="Times New Roman" panose="02020603050405020304" pitchFamily="18" charset="0"/>
                <a:ea typeface="楷体_GB2312"/>
                <a:cs typeface="楷体_GB2312"/>
              </a:rPr>
              <a:t>0</a:t>
            </a:r>
          </a:p>
        </p:txBody>
      </p:sp>
      <p:sp>
        <p:nvSpPr>
          <p:cNvPr id="94214" name="Line 13"/>
          <p:cNvSpPr>
            <a:spLocks noChangeShapeType="1"/>
          </p:cNvSpPr>
          <p:nvPr/>
        </p:nvSpPr>
        <p:spPr bwMode="auto">
          <a:xfrm>
            <a:off x="2911476" y="2625725"/>
            <a:ext cx="504825"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4215" name="Rectangle 14"/>
          <p:cNvSpPr>
            <a:spLocks noChangeArrowheads="1"/>
          </p:cNvSpPr>
          <p:nvPr/>
        </p:nvSpPr>
        <p:spPr bwMode="auto">
          <a:xfrm>
            <a:off x="2911476" y="2301876"/>
            <a:ext cx="5048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i="1">
                <a:solidFill>
                  <a:srgbClr val="000000"/>
                </a:solidFill>
                <a:latin typeface="Times New Roman" panose="02020603050405020304" pitchFamily="18" charset="0"/>
                <a:ea typeface="楷体_GB2312"/>
                <a:cs typeface="楷体_GB2312"/>
              </a:rPr>
              <a:t>ε</a:t>
            </a:r>
          </a:p>
        </p:txBody>
      </p:sp>
      <p:sp>
        <p:nvSpPr>
          <p:cNvPr id="93192" name="Oval 15"/>
          <p:cNvSpPr>
            <a:spLocks noChangeArrowheads="1"/>
          </p:cNvSpPr>
          <p:nvPr/>
        </p:nvSpPr>
        <p:spPr bwMode="auto">
          <a:xfrm>
            <a:off x="3416300" y="2463801"/>
            <a:ext cx="369888" cy="322263"/>
          </a:xfrm>
          <a:prstGeom prst="ellipse">
            <a:avLst/>
          </a:prstGeom>
          <a:solidFill>
            <a:schemeClr val="accent2">
              <a:lumMod val="40000"/>
              <a:lumOff val="60000"/>
            </a:schemeClr>
          </a:solidFill>
          <a:ln w="12700">
            <a:solidFill>
              <a:schemeClr val="tx1"/>
            </a:solidFill>
            <a:round/>
            <a:headEnd/>
            <a:tailEnd/>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b="1" i="1" smtClean="0">
                <a:solidFill>
                  <a:srgbClr val="000000"/>
                </a:solidFill>
                <a:latin typeface="Times New Roman" panose="02020603050405020304" pitchFamily="18" charset="0"/>
                <a:ea typeface="楷体_GB2312"/>
                <a:cs typeface="楷体_GB2312"/>
              </a:rPr>
              <a:t>B</a:t>
            </a:r>
          </a:p>
        </p:txBody>
      </p:sp>
      <p:sp>
        <p:nvSpPr>
          <p:cNvPr id="94217" name="Line 16"/>
          <p:cNvSpPr>
            <a:spLocks noChangeShapeType="1"/>
          </p:cNvSpPr>
          <p:nvPr/>
        </p:nvSpPr>
        <p:spPr bwMode="auto">
          <a:xfrm>
            <a:off x="3775076" y="2625725"/>
            <a:ext cx="504825"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4218" name="Rectangle 17"/>
          <p:cNvSpPr>
            <a:spLocks noChangeArrowheads="1"/>
          </p:cNvSpPr>
          <p:nvPr/>
        </p:nvSpPr>
        <p:spPr bwMode="auto">
          <a:xfrm>
            <a:off x="3775076" y="2355851"/>
            <a:ext cx="5048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i="1">
                <a:solidFill>
                  <a:srgbClr val="000000"/>
                </a:solidFill>
                <a:latin typeface="Times New Roman" panose="02020603050405020304" pitchFamily="18" charset="0"/>
                <a:ea typeface="楷体_GB2312"/>
                <a:cs typeface="楷体_GB2312"/>
              </a:rPr>
              <a:t>ε</a:t>
            </a:r>
          </a:p>
        </p:txBody>
      </p:sp>
      <p:sp>
        <p:nvSpPr>
          <p:cNvPr id="93195" name="Oval 18"/>
          <p:cNvSpPr>
            <a:spLocks noChangeArrowheads="1"/>
          </p:cNvSpPr>
          <p:nvPr/>
        </p:nvSpPr>
        <p:spPr bwMode="auto">
          <a:xfrm>
            <a:off x="4352925" y="2463801"/>
            <a:ext cx="361950" cy="322263"/>
          </a:xfrm>
          <a:prstGeom prst="ellipse">
            <a:avLst/>
          </a:prstGeom>
          <a:solidFill>
            <a:schemeClr val="accent2">
              <a:lumMod val="40000"/>
              <a:lumOff val="60000"/>
            </a:schemeClr>
          </a:solidFill>
          <a:ln w="12700">
            <a:solidFill>
              <a:schemeClr val="tx1"/>
            </a:solidFill>
            <a:round/>
            <a:headEnd/>
            <a:tailEnd/>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b="1" i="1" smtClean="0">
                <a:solidFill>
                  <a:srgbClr val="000000"/>
                </a:solidFill>
                <a:latin typeface="Times New Roman" panose="02020603050405020304" pitchFamily="18" charset="0"/>
                <a:ea typeface="楷体_GB2312"/>
                <a:cs typeface="楷体_GB2312"/>
              </a:rPr>
              <a:t>C</a:t>
            </a:r>
          </a:p>
        </p:txBody>
      </p:sp>
      <p:sp>
        <p:nvSpPr>
          <p:cNvPr id="94220" name="Freeform 19"/>
          <p:cNvSpPr>
            <a:spLocks/>
          </p:cNvSpPr>
          <p:nvPr/>
        </p:nvSpPr>
        <p:spPr bwMode="auto">
          <a:xfrm>
            <a:off x="3405189" y="2238375"/>
            <a:ext cx="382587" cy="223838"/>
          </a:xfrm>
          <a:custGeom>
            <a:avLst/>
            <a:gdLst>
              <a:gd name="T0" fmla="*/ 2147483646 w 241"/>
              <a:gd name="T1" fmla="*/ 2147483646 h 189"/>
              <a:gd name="T2" fmla="*/ 2147483646 w 241"/>
              <a:gd name="T3" fmla="*/ 2147483646 h 189"/>
              <a:gd name="T4" fmla="*/ 2147483646 w 241"/>
              <a:gd name="T5" fmla="*/ 2147483646 h 189"/>
              <a:gd name="T6" fmla="*/ 2147483646 w 241"/>
              <a:gd name="T7" fmla="*/ 2147483646 h 189"/>
              <a:gd name="T8" fmla="*/ 2147483646 w 241"/>
              <a:gd name="T9" fmla="*/ 2147483646 h 189"/>
              <a:gd name="T10" fmla="*/ 0 60000 65536"/>
              <a:gd name="T11" fmla="*/ 0 60000 65536"/>
              <a:gd name="T12" fmla="*/ 0 60000 65536"/>
              <a:gd name="T13" fmla="*/ 0 60000 65536"/>
              <a:gd name="T14" fmla="*/ 0 60000 65536"/>
              <a:gd name="T15" fmla="*/ 0 w 241"/>
              <a:gd name="T16" fmla="*/ 0 h 189"/>
              <a:gd name="T17" fmla="*/ 241 w 241"/>
              <a:gd name="T18" fmla="*/ 189 h 189"/>
            </a:gdLst>
            <a:ahLst/>
            <a:cxnLst>
              <a:cxn ang="T10">
                <a:pos x="T0" y="T1"/>
              </a:cxn>
              <a:cxn ang="T11">
                <a:pos x="T2" y="T3"/>
              </a:cxn>
              <a:cxn ang="T12">
                <a:pos x="T4" y="T5"/>
              </a:cxn>
              <a:cxn ang="T13">
                <a:pos x="T6" y="T7"/>
              </a:cxn>
              <a:cxn ang="T14">
                <a:pos x="T8" y="T9"/>
              </a:cxn>
            </a:cxnLst>
            <a:rect l="T15" t="T16" r="T17" b="T18"/>
            <a:pathLst>
              <a:path w="241" h="189">
                <a:moveTo>
                  <a:pt x="52" y="189"/>
                </a:moveTo>
                <a:cubicBezTo>
                  <a:pt x="26" y="181"/>
                  <a:pt x="0" y="173"/>
                  <a:pt x="7" y="143"/>
                </a:cubicBezTo>
                <a:cubicBezTo>
                  <a:pt x="14" y="113"/>
                  <a:pt x="59" y="14"/>
                  <a:pt x="97" y="7"/>
                </a:cubicBezTo>
                <a:cubicBezTo>
                  <a:pt x="135" y="0"/>
                  <a:pt x="225" y="68"/>
                  <a:pt x="233" y="98"/>
                </a:cubicBezTo>
                <a:cubicBezTo>
                  <a:pt x="241" y="128"/>
                  <a:pt x="192" y="158"/>
                  <a:pt x="143" y="189"/>
                </a:cubicBezTo>
              </a:path>
            </a:pathLst>
          </a:custGeom>
          <a:noFill/>
          <a:ln w="254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4221" name="Rectangle 20"/>
          <p:cNvSpPr>
            <a:spLocks noChangeArrowheads="1"/>
          </p:cNvSpPr>
          <p:nvPr/>
        </p:nvSpPr>
        <p:spPr bwMode="auto">
          <a:xfrm>
            <a:off x="3343276" y="2000250"/>
            <a:ext cx="5048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solidFill>
                  <a:srgbClr val="000000"/>
                </a:solidFill>
                <a:latin typeface="Times New Roman" panose="02020603050405020304" pitchFamily="18" charset="0"/>
                <a:ea typeface="楷体_GB2312"/>
                <a:cs typeface="楷体_GB2312"/>
              </a:rPr>
              <a:t>1</a:t>
            </a:r>
          </a:p>
        </p:txBody>
      </p:sp>
      <p:sp>
        <p:nvSpPr>
          <p:cNvPr id="94222" name="Line 21"/>
          <p:cNvSpPr>
            <a:spLocks noChangeShapeType="1"/>
          </p:cNvSpPr>
          <p:nvPr/>
        </p:nvSpPr>
        <p:spPr bwMode="auto">
          <a:xfrm>
            <a:off x="2036764" y="2616200"/>
            <a:ext cx="504825"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4223" name="Rectangle 22"/>
          <p:cNvSpPr>
            <a:spLocks noChangeArrowheads="1"/>
          </p:cNvSpPr>
          <p:nvPr/>
        </p:nvSpPr>
        <p:spPr bwMode="auto">
          <a:xfrm>
            <a:off x="1479551" y="2484438"/>
            <a:ext cx="5064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500" b="1" i="1">
                <a:solidFill>
                  <a:srgbClr val="000000"/>
                </a:solidFill>
                <a:latin typeface="Times New Roman" panose="02020603050405020304" pitchFamily="18" charset="0"/>
                <a:ea typeface="楷体_GB2312"/>
                <a:cs typeface="楷体_GB2312"/>
              </a:rPr>
              <a:t>start</a:t>
            </a:r>
          </a:p>
        </p:txBody>
      </p:sp>
      <p:sp>
        <p:nvSpPr>
          <p:cNvPr id="94224" name="Freeform 30"/>
          <p:cNvSpPr>
            <a:spLocks/>
          </p:cNvSpPr>
          <p:nvPr/>
        </p:nvSpPr>
        <p:spPr bwMode="auto">
          <a:xfrm>
            <a:off x="4343400" y="2203451"/>
            <a:ext cx="382588" cy="225425"/>
          </a:xfrm>
          <a:custGeom>
            <a:avLst/>
            <a:gdLst>
              <a:gd name="T0" fmla="*/ 2147483646 w 241"/>
              <a:gd name="T1" fmla="*/ 2147483646 h 189"/>
              <a:gd name="T2" fmla="*/ 2147483646 w 241"/>
              <a:gd name="T3" fmla="*/ 2147483646 h 189"/>
              <a:gd name="T4" fmla="*/ 2147483646 w 241"/>
              <a:gd name="T5" fmla="*/ 2147483646 h 189"/>
              <a:gd name="T6" fmla="*/ 2147483646 w 241"/>
              <a:gd name="T7" fmla="*/ 2147483646 h 189"/>
              <a:gd name="T8" fmla="*/ 2147483646 w 241"/>
              <a:gd name="T9" fmla="*/ 2147483646 h 189"/>
              <a:gd name="T10" fmla="*/ 0 60000 65536"/>
              <a:gd name="T11" fmla="*/ 0 60000 65536"/>
              <a:gd name="T12" fmla="*/ 0 60000 65536"/>
              <a:gd name="T13" fmla="*/ 0 60000 65536"/>
              <a:gd name="T14" fmla="*/ 0 60000 65536"/>
              <a:gd name="T15" fmla="*/ 0 w 241"/>
              <a:gd name="T16" fmla="*/ 0 h 189"/>
              <a:gd name="T17" fmla="*/ 241 w 241"/>
              <a:gd name="T18" fmla="*/ 189 h 189"/>
            </a:gdLst>
            <a:ahLst/>
            <a:cxnLst>
              <a:cxn ang="T10">
                <a:pos x="T0" y="T1"/>
              </a:cxn>
              <a:cxn ang="T11">
                <a:pos x="T2" y="T3"/>
              </a:cxn>
              <a:cxn ang="T12">
                <a:pos x="T4" y="T5"/>
              </a:cxn>
              <a:cxn ang="T13">
                <a:pos x="T6" y="T7"/>
              </a:cxn>
              <a:cxn ang="T14">
                <a:pos x="T8" y="T9"/>
              </a:cxn>
            </a:cxnLst>
            <a:rect l="T15" t="T16" r="T17" b="T18"/>
            <a:pathLst>
              <a:path w="241" h="189">
                <a:moveTo>
                  <a:pt x="52" y="189"/>
                </a:moveTo>
                <a:cubicBezTo>
                  <a:pt x="26" y="181"/>
                  <a:pt x="0" y="173"/>
                  <a:pt x="7" y="143"/>
                </a:cubicBezTo>
                <a:cubicBezTo>
                  <a:pt x="14" y="113"/>
                  <a:pt x="59" y="14"/>
                  <a:pt x="97" y="7"/>
                </a:cubicBezTo>
                <a:cubicBezTo>
                  <a:pt x="135" y="0"/>
                  <a:pt x="225" y="68"/>
                  <a:pt x="233" y="98"/>
                </a:cubicBezTo>
                <a:cubicBezTo>
                  <a:pt x="241" y="128"/>
                  <a:pt x="192" y="158"/>
                  <a:pt x="143" y="189"/>
                </a:cubicBezTo>
              </a:path>
            </a:pathLst>
          </a:custGeom>
          <a:noFill/>
          <a:ln w="254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4225" name="Rectangle 31"/>
          <p:cNvSpPr>
            <a:spLocks noChangeArrowheads="1"/>
          </p:cNvSpPr>
          <p:nvPr/>
        </p:nvSpPr>
        <p:spPr bwMode="auto">
          <a:xfrm>
            <a:off x="4281489" y="1928813"/>
            <a:ext cx="5048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solidFill>
                  <a:srgbClr val="000000"/>
                </a:solidFill>
                <a:latin typeface="Times New Roman" panose="02020603050405020304" pitchFamily="18" charset="0"/>
                <a:ea typeface="楷体_GB2312"/>
                <a:cs typeface="楷体_GB2312"/>
              </a:rPr>
              <a:t>2</a:t>
            </a:r>
          </a:p>
        </p:txBody>
      </p:sp>
      <p:sp>
        <p:nvSpPr>
          <p:cNvPr id="94226" name="Oval 39"/>
          <p:cNvSpPr>
            <a:spLocks noChangeArrowheads="1"/>
          </p:cNvSpPr>
          <p:nvPr/>
        </p:nvSpPr>
        <p:spPr bwMode="auto">
          <a:xfrm>
            <a:off x="4279901" y="2409826"/>
            <a:ext cx="506413" cy="44767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i="1">
              <a:solidFill>
                <a:srgbClr val="000000"/>
              </a:solidFill>
              <a:latin typeface="Times New Roman" panose="02020603050405020304" pitchFamily="18" charset="0"/>
              <a:cs typeface="Times New Roman" panose="02020603050405020304" pitchFamily="18" charset="0"/>
            </a:endParaRPr>
          </a:p>
        </p:txBody>
      </p:sp>
      <p:sp>
        <p:nvSpPr>
          <p:cNvPr id="94227" name="Rectangle 48"/>
          <p:cNvSpPr>
            <a:spLocks noChangeArrowheads="1"/>
          </p:cNvSpPr>
          <p:nvPr/>
        </p:nvSpPr>
        <p:spPr bwMode="auto">
          <a:xfrm>
            <a:off x="611188" y="2406651"/>
            <a:ext cx="64770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500" b="1" i="1">
                <a:latin typeface="Times New Roman" panose="02020603050405020304" pitchFamily="18" charset="0"/>
                <a:ea typeface="楷体_GB2312"/>
                <a:cs typeface="楷体_GB2312"/>
              </a:rPr>
              <a:t>NFA</a:t>
            </a:r>
            <a:r>
              <a:rPr lang="zh-CN" altLang="en-US" sz="2500" b="1">
                <a:latin typeface="Times New Roman" panose="02020603050405020304" pitchFamily="18" charset="0"/>
                <a:ea typeface="楷体_GB2312"/>
                <a:cs typeface="楷体_GB2312"/>
              </a:rPr>
              <a:t>：</a:t>
            </a:r>
          </a:p>
        </p:txBody>
      </p:sp>
      <p:graphicFrame>
        <p:nvGraphicFramePr>
          <p:cNvPr id="54" name="Group 18"/>
          <p:cNvGraphicFramePr>
            <a:graphicFrameLocks noGrp="1"/>
          </p:cNvGraphicFramePr>
          <p:nvPr/>
        </p:nvGraphicFramePr>
        <p:xfrm>
          <a:off x="5005389" y="2044700"/>
          <a:ext cx="3711575" cy="1584342"/>
        </p:xfrm>
        <a:graphic>
          <a:graphicData uri="http://schemas.openxmlformats.org/drawingml/2006/table">
            <a:tbl>
              <a:tblPr/>
              <a:tblGrid>
                <a:gridCol w="1020762">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863600">
                  <a:extLst>
                    <a:ext uri="{9D8B030D-6E8A-4147-A177-3AD203B41FA5}">
                      <a16:colId xmlns:a16="http://schemas.microsoft.com/office/drawing/2014/main" val="20002"/>
                    </a:ext>
                  </a:extLst>
                </a:gridCol>
                <a:gridCol w="760413">
                  <a:extLst>
                    <a:ext uri="{9D8B030D-6E8A-4147-A177-3AD203B41FA5}">
                      <a16:colId xmlns:a16="http://schemas.microsoft.com/office/drawing/2014/main" val="20003"/>
                    </a:ext>
                  </a:extLst>
                </a:gridCol>
              </a:tblGrid>
              <a:tr h="373250">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endParaRPr>
                    </a:p>
                  </a:txBody>
                  <a:tcPr marL="91431" marR="91431" marT="34227" marB="342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rPr>
                        <a:t>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endParaRPr>
                    </a:p>
                  </a:txBody>
                  <a:tcPr marL="91431" marR="91431" marT="34227" marB="342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rPr>
                        <a:t>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endParaRPr>
                    </a:p>
                  </a:txBody>
                  <a:tcPr marL="91431" marR="91431" marT="34227" marB="342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rPr>
                        <a:t>2</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endParaRPr>
                    </a:p>
                  </a:txBody>
                  <a:tcPr marL="91431" marR="91431" marT="34227" marB="342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0"/>
                  </a:ext>
                </a:extLst>
              </a:tr>
              <a:tr h="403692">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zh-CN" altLang="en-US" sz="22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1" marR="91431" marT="34208" marB="342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2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A,B,C</a:t>
                      </a: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1" marR="91431" marT="34208" marB="342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2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B,C</a:t>
                      </a: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2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1" marR="91431" marT="34208" marB="342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2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2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1" marR="91431" marT="34208" marB="342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3692">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zh-CN" altLang="en-US" sz="22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1" marR="91431" marT="34208" marB="342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Ø</a:t>
                      </a:r>
                      <a:endParaRPr kumimoji="0" lang="zh-CN" altLang="en-US" sz="22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1" marR="91431" marT="34208" marB="342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2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B,C</a:t>
                      </a: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2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1" marR="91431" marT="34208" marB="342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2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2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1" marR="91431" marT="34208" marB="342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692">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zh-CN" altLang="en-US" sz="22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1" marR="91431" marT="34208" marB="342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Ø</a:t>
                      </a:r>
                      <a:endParaRPr kumimoji="0" lang="zh-CN" altLang="en-US" sz="22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1" marR="91431" marT="34208" marB="342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Ø</a:t>
                      </a:r>
                      <a:endParaRPr kumimoji="0" lang="zh-CN" altLang="en-US" sz="22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1" marR="91431" marT="34208" marB="342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2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2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1" marR="91431" marT="34208" marB="342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3" name="组合 1"/>
          <p:cNvGrpSpPr>
            <a:grpSpLocks/>
          </p:cNvGrpSpPr>
          <p:nvPr/>
        </p:nvGrpSpPr>
        <p:grpSpPr bwMode="auto">
          <a:xfrm>
            <a:off x="4932363" y="1628775"/>
            <a:ext cx="2855912" cy="1944688"/>
            <a:chOff x="4932363" y="771525"/>
            <a:chExt cx="2855912" cy="1943896"/>
          </a:xfrm>
        </p:grpSpPr>
        <p:sp>
          <p:nvSpPr>
            <p:cNvPr id="53" name="矩形 52"/>
            <p:cNvSpPr/>
            <p:nvPr/>
          </p:nvSpPr>
          <p:spPr>
            <a:xfrm>
              <a:off x="6132513" y="771525"/>
              <a:ext cx="1655762" cy="4855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200" b="1" dirty="0">
                  <a:solidFill>
                    <a:schemeClr val="tx1"/>
                  </a:solidFill>
                  <a:latin typeface="楷体" pitchFamily="49" charset="-122"/>
                  <a:ea typeface="楷体" pitchFamily="49" charset="-122"/>
                </a:rPr>
                <a:t>转换表</a:t>
              </a:r>
            </a:p>
          </p:txBody>
        </p:sp>
        <p:sp>
          <p:nvSpPr>
            <p:cNvPr id="94287" name="矩形 1"/>
            <p:cNvSpPr>
              <a:spLocks noChangeArrowheads="1"/>
            </p:cNvSpPr>
            <p:nvPr/>
          </p:nvSpPr>
          <p:spPr bwMode="auto">
            <a:xfrm>
              <a:off x="4932363" y="1266825"/>
              <a:ext cx="5984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b="1">
                  <a:solidFill>
                    <a:srgbClr val="000000"/>
                  </a:solidFill>
                  <a:latin typeface="Times New Roman" panose="02020603050405020304" pitchFamily="18" charset="0"/>
                  <a:ea typeface="楷体" panose="02010609060101010101" pitchFamily="49" charset="-122"/>
                </a:rPr>
                <a:t>状态</a:t>
              </a:r>
            </a:p>
          </p:txBody>
        </p:sp>
        <p:sp>
          <p:nvSpPr>
            <p:cNvPr id="94288" name="矩形 36"/>
            <p:cNvSpPr>
              <a:spLocks noChangeArrowheads="1"/>
            </p:cNvSpPr>
            <p:nvPr/>
          </p:nvSpPr>
          <p:spPr bwMode="auto">
            <a:xfrm>
              <a:off x="5437188" y="1123950"/>
              <a:ext cx="598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b="1">
                  <a:solidFill>
                    <a:srgbClr val="000000"/>
                  </a:solidFill>
                  <a:latin typeface="Times New Roman" panose="02020603050405020304" pitchFamily="18" charset="0"/>
                  <a:ea typeface="楷体" panose="02010609060101010101" pitchFamily="49" charset="-122"/>
                </a:rPr>
                <a:t>输入</a:t>
              </a:r>
            </a:p>
          </p:txBody>
        </p:sp>
        <p:cxnSp>
          <p:nvCxnSpPr>
            <p:cNvPr id="58" name="直接连接符 57"/>
            <p:cNvCxnSpPr/>
            <p:nvPr/>
          </p:nvCxnSpPr>
          <p:spPr bwMode="auto">
            <a:xfrm>
              <a:off x="5026025" y="1201563"/>
              <a:ext cx="982663" cy="3665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4290" name="矩形 34"/>
            <p:cNvSpPr>
              <a:spLocks noChangeArrowheads="1"/>
            </p:cNvSpPr>
            <p:nvPr/>
          </p:nvSpPr>
          <p:spPr bwMode="auto">
            <a:xfrm>
              <a:off x="5586412" y="2485233"/>
              <a:ext cx="30003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30000"/>
                </a:spcBef>
              </a:pPr>
              <a:r>
                <a:rPr lang="zh-CN" altLang="en-US" sz="900">
                  <a:solidFill>
                    <a:srgbClr val="2D83F4"/>
                  </a:solidFill>
                  <a:latin typeface="Arial" panose="020B0604020202020204" pitchFamily="34" charset="0"/>
                </a:rPr>
                <a:t>●</a:t>
              </a:r>
            </a:p>
          </p:txBody>
        </p:sp>
      </p:grpSp>
      <p:grpSp>
        <p:nvGrpSpPr>
          <p:cNvPr id="4" name="组合 6"/>
          <p:cNvGrpSpPr>
            <a:grpSpLocks/>
          </p:cNvGrpSpPr>
          <p:nvPr/>
        </p:nvGrpSpPr>
        <p:grpSpPr bwMode="auto">
          <a:xfrm>
            <a:off x="3960814" y="3519488"/>
            <a:ext cx="504825" cy="571500"/>
            <a:chOff x="3779226" y="2644461"/>
            <a:chExt cx="504895" cy="569978"/>
          </a:xfrm>
        </p:grpSpPr>
        <p:sp>
          <p:nvSpPr>
            <p:cNvPr id="94284" name="Freeform 19"/>
            <p:cNvSpPr>
              <a:spLocks/>
            </p:cNvSpPr>
            <p:nvPr/>
          </p:nvSpPr>
          <p:spPr bwMode="auto">
            <a:xfrm>
              <a:off x="3791918" y="2888287"/>
              <a:ext cx="450907" cy="326152"/>
            </a:xfrm>
            <a:custGeom>
              <a:avLst/>
              <a:gdLst>
                <a:gd name="T0" fmla="*/ 2147483646 w 241"/>
                <a:gd name="T1" fmla="*/ 2147483646 h 189"/>
                <a:gd name="T2" fmla="*/ 2147483646 w 241"/>
                <a:gd name="T3" fmla="*/ 2147483646 h 189"/>
                <a:gd name="T4" fmla="*/ 2147483646 w 241"/>
                <a:gd name="T5" fmla="*/ 2147483646 h 189"/>
                <a:gd name="T6" fmla="*/ 2147483646 w 241"/>
                <a:gd name="T7" fmla="*/ 2147483646 h 189"/>
                <a:gd name="T8" fmla="*/ 2147483646 w 241"/>
                <a:gd name="T9" fmla="*/ 2147483646 h 189"/>
                <a:gd name="T10" fmla="*/ 0 60000 65536"/>
                <a:gd name="T11" fmla="*/ 0 60000 65536"/>
                <a:gd name="T12" fmla="*/ 0 60000 65536"/>
                <a:gd name="T13" fmla="*/ 0 60000 65536"/>
                <a:gd name="T14" fmla="*/ 0 60000 65536"/>
                <a:gd name="T15" fmla="*/ 0 w 241"/>
                <a:gd name="T16" fmla="*/ 0 h 189"/>
                <a:gd name="T17" fmla="*/ 241 w 241"/>
                <a:gd name="T18" fmla="*/ 189 h 189"/>
              </a:gdLst>
              <a:ahLst/>
              <a:cxnLst>
                <a:cxn ang="T10">
                  <a:pos x="T0" y="T1"/>
                </a:cxn>
                <a:cxn ang="T11">
                  <a:pos x="T2" y="T3"/>
                </a:cxn>
                <a:cxn ang="T12">
                  <a:pos x="T4" y="T5"/>
                </a:cxn>
                <a:cxn ang="T13">
                  <a:pos x="T6" y="T7"/>
                </a:cxn>
                <a:cxn ang="T14">
                  <a:pos x="T8" y="T9"/>
                </a:cxn>
              </a:cxnLst>
              <a:rect l="T15" t="T16" r="T17" b="T18"/>
              <a:pathLst>
                <a:path w="241" h="189">
                  <a:moveTo>
                    <a:pt x="52" y="189"/>
                  </a:moveTo>
                  <a:cubicBezTo>
                    <a:pt x="26" y="181"/>
                    <a:pt x="0" y="173"/>
                    <a:pt x="7" y="143"/>
                  </a:cubicBezTo>
                  <a:cubicBezTo>
                    <a:pt x="14" y="113"/>
                    <a:pt x="59" y="14"/>
                    <a:pt x="97" y="7"/>
                  </a:cubicBezTo>
                  <a:cubicBezTo>
                    <a:pt x="135" y="0"/>
                    <a:pt x="225" y="68"/>
                    <a:pt x="233" y="98"/>
                  </a:cubicBezTo>
                  <a:cubicBezTo>
                    <a:pt x="241" y="128"/>
                    <a:pt x="192" y="158"/>
                    <a:pt x="143" y="189"/>
                  </a:cubicBezTo>
                </a:path>
              </a:pathLst>
            </a:custGeom>
            <a:noFill/>
            <a:ln w="254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4285" name="Rectangle 20"/>
            <p:cNvSpPr>
              <a:spLocks noChangeArrowheads="1"/>
            </p:cNvSpPr>
            <p:nvPr/>
          </p:nvSpPr>
          <p:spPr bwMode="auto">
            <a:xfrm>
              <a:off x="3779226" y="2644461"/>
              <a:ext cx="504895" cy="21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latin typeface="Times New Roman" panose="02020603050405020304" pitchFamily="18" charset="0"/>
                  <a:ea typeface="楷体_GB2312"/>
                  <a:cs typeface="楷体_GB2312"/>
                </a:rPr>
                <a:t>1</a:t>
              </a:r>
            </a:p>
          </p:txBody>
        </p:sp>
      </p:grpSp>
      <p:grpSp>
        <p:nvGrpSpPr>
          <p:cNvPr id="5" name="组合 8"/>
          <p:cNvGrpSpPr>
            <a:grpSpLocks/>
          </p:cNvGrpSpPr>
          <p:nvPr/>
        </p:nvGrpSpPr>
        <p:grpSpPr bwMode="auto">
          <a:xfrm>
            <a:off x="4152901" y="4725988"/>
            <a:ext cx="504825" cy="431800"/>
            <a:chOff x="3971340" y="3849824"/>
            <a:chExt cx="504895" cy="432007"/>
          </a:xfrm>
        </p:grpSpPr>
        <p:sp>
          <p:nvSpPr>
            <p:cNvPr id="94282" name="Line 21"/>
            <p:cNvSpPr>
              <a:spLocks noChangeShapeType="1"/>
            </p:cNvSpPr>
            <p:nvPr/>
          </p:nvSpPr>
          <p:spPr bwMode="auto">
            <a:xfrm>
              <a:off x="4006267" y="3849824"/>
              <a:ext cx="795" cy="432007"/>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4283" name="Rectangle 22"/>
            <p:cNvSpPr>
              <a:spLocks noChangeArrowheads="1"/>
            </p:cNvSpPr>
            <p:nvPr/>
          </p:nvSpPr>
          <p:spPr bwMode="auto">
            <a:xfrm>
              <a:off x="3971340" y="3915906"/>
              <a:ext cx="504895" cy="215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latin typeface="Times New Roman" panose="02020603050405020304" pitchFamily="18" charset="0"/>
                  <a:ea typeface="楷体_GB2312"/>
                  <a:cs typeface="楷体_GB2312"/>
                </a:rPr>
                <a:t>2</a:t>
              </a:r>
            </a:p>
          </p:txBody>
        </p:sp>
      </p:grpSp>
      <p:grpSp>
        <p:nvGrpSpPr>
          <p:cNvPr id="6" name="组合 4"/>
          <p:cNvGrpSpPr>
            <a:grpSpLocks/>
          </p:cNvGrpSpPr>
          <p:nvPr/>
        </p:nvGrpSpPr>
        <p:grpSpPr bwMode="auto">
          <a:xfrm>
            <a:off x="2705101" y="3733801"/>
            <a:ext cx="625475" cy="646113"/>
            <a:chOff x="2555093" y="3201582"/>
            <a:chExt cx="504895" cy="432234"/>
          </a:xfrm>
        </p:grpSpPr>
        <p:sp>
          <p:nvSpPr>
            <p:cNvPr id="94280" name="Freeform 19"/>
            <p:cNvSpPr>
              <a:spLocks/>
            </p:cNvSpPr>
            <p:nvPr/>
          </p:nvSpPr>
          <p:spPr bwMode="auto">
            <a:xfrm>
              <a:off x="2617015" y="3408769"/>
              <a:ext cx="382641" cy="225047"/>
            </a:xfrm>
            <a:custGeom>
              <a:avLst/>
              <a:gdLst>
                <a:gd name="T0" fmla="*/ 2147483646 w 241"/>
                <a:gd name="T1" fmla="*/ 2147483646 h 189"/>
                <a:gd name="T2" fmla="*/ 2147483646 w 241"/>
                <a:gd name="T3" fmla="*/ 2147483646 h 189"/>
                <a:gd name="T4" fmla="*/ 2147483646 w 241"/>
                <a:gd name="T5" fmla="*/ 2147483646 h 189"/>
                <a:gd name="T6" fmla="*/ 2147483646 w 241"/>
                <a:gd name="T7" fmla="*/ 2147483646 h 189"/>
                <a:gd name="T8" fmla="*/ 2147483646 w 241"/>
                <a:gd name="T9" fmla="*/ 2147483646 h 189"/>
                <a:gd name="T10" fmla="*/ 0 60000 65536"/>
                <a:gd name="T11" fmla="*/ 0 60000 65536"/>
                <a:gd name="T12" fmla="*/ 0 60000 65536"/>
                <a:gd name="T13" fmla="*/ 0 60000 65536"/>
                <a:gd name="T14" fmla="*/ 0 60000 65536"/>
                <a:gd name="T15" fmla="*/ 0 w 241"/>
                <a:gd name="T16" fmla="*/ 0 h 189"/>
                <a:gd name="T17" fmla="*/ 241 w 241"/>
                <a:gd name="T18" fmla="*/ 189 h 189"/>
              </a:gdLst>
              <a:ahLst/>
              <a:cxnLst>
                <a:cxn ang="T10">
                  <a:pos x="T0" y="T1"/>
                </a:cxn>
                <a:cxn ang="T11">
                  <a:pos x="T2" y="T3"/>
                </a:cxn>
                <a:cxn ang="T12">
                  <a:pos x="T4" y="T5"/>
                </a:cxn>
                <a:cxn ang="T13">
                  <a:pos x="T6" y="T7"/>
                </a:cxn>
                <a:cxn ang="T14">
                  <a:pos x="T8" y="T9"/>
                </a:cxn>
              </a:cxnLst>
              <a:rect l="T15" t="T16" r="T17" b="T18"/>
              <a:pathLst>
                <a:path w="241" h="189">
                  <a:moveTo>
                    <a:pt x="52" y="189"/>
                  </a:moveTo>
                  <a:cubicBezTo>
                    <a:pt x="26" y="181"/>
                    <a:pt x="0" y="173"/>
                    <a:pt x="7" y="143"/>
                  </a:cubicBezTo>
                  <a:cubicBezTo>
                    <a:pt x="14" y="113"/>
                    <a:pt x="59" y="14"/>
                    <a:pt x="97" y="7"/>
                  </a:cubicBezTo>
                  <a:cubicBezTo>
                    <a:pt x="135" y="0"/>
                    <a:pt x="225" y="68"/>
                    <a:pt x="233" y="98"/>
                  </a:cubicBezTo>
                  <a:cubicBezTo>
                    <a:pt x="241" y="128"/>
                    <a:pt x="192" y="158"/>
                    <a:pt x="143" y="189"/>
                  </a:cubicBezTo>
                </a:path>
              </a:pathLst>
            </a:custGeom>
            <a:noFill/>
            <a:ln w="254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4281" name="Rectangle 20"/>
            <p:cNvSpPr>
              <a:spLocks noChangeArrowheads="1"/>
            </p:cNvSpPr>
            <p:nvPr/>
          </p:nvSpPr>
          <p:spPr bwMode="auto">
            <a:xfrm>
              <a:off x="2555093" y="3201582"/>
              <a:ext cx="504895" cy="21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latin typeface="Times New Roman" panose="02020603050405020304" pitchFamily="18" charset="0"/>
                  <a:ea typeface="楷体_GB2312"/>
                  <a:cs typeface="楷体_GB2312"/>
                </a:rPr>
                <a:t>0</a:t>
              </a:r>
            </a:p>
          </p:txBody>
        </p:sp>
      </p:grpSp>
      <p:grpSp>
        <p:nvGrpSpPr>
          <p:cNvPr id="7" name="组合 7"/>
          <p:cNvGrpSpPr>
            <a:grpSpLocks/>
          </p:cNvGrpSpPr>
          <p:nvPr/>
        </p:nvGrpSpPr>
        <p:grpSpPr bwMode="auto">
          <a:xfrm>
            <a:off x="3255964" y="5018089"/>
            <a:ext cx="1431925" cy="858837"/>
            <a:chOff x="3074028" y="4142627"/>
            <a:chExt cx="1432843" cy="858892"/>
          </a:xfrm>
        </p:grpSpPr>
        <p:sp>
          <p:nvSpPr>
            <p:cNvPr id="94276" name="Line 13"/>
            <p:cNvSpPr>
              <a:spLocks noChangeShapeType="1"/>
            </p:cNvSpPr>
            <p:nvPr/>
          </p:nvSpPr>
          <p:spPr bwMode="auto">
            <a:xfrm>
              <a:off x="3074028" y="4184781"/>
              <a:ext cx="646660" cy="388098"/>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4277" name="Rectangle 14"/>
            <p:cNvSpPr>
              <a:spLocks noChangeArrowheads="1"/>
            </p:cNvSpPr>
            <p:nvPr/>
          </p:nvSpPr>
          <p:spPr bwMode="auto">
            <a:xfrm>
              <a:off x="3203355" y="4142627"/>
              <a:ext cx="504895" cy="21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latin typeface="Times New Roman" panose="02020603050405020304" pitchFamily="18" charset="0"/>
                  <a:ea typeface="楷体_GB2312"/>
                  <a:cs typeface="楷体_GB2312"/>
                </a:rPr>
                <a:t>2</a:t>
              </a:r>
            </a:p>
          </p:txBody>
        </p:sp>
        <p:sp>
          <p:nvSpPr>
            <p:cNvPr id="49" name="Oval 10"/>
            <p:cNvSpPr>
              <a:spLocks noChangeArrowheads="1"/>
            </p:cNvSpPr>
            <p:nvPr/>
          </p:nvSpPr>
          <p:spPr bwMode="auto">
            <a:xfrm>
              <a:off x="3769799" y="4347427"/>
              <a:ext cx="654469" cy="593763"/>
            </a:xfrm>
            <a:prstGeom prst="ellipse">
              <a:avLst/>
            </a:prstGeom>
            <a:solidFill>
              <a:schemeClr val="accent2">
                <a:lumMod val="40000"/>
                <a:lumOff val="60000"/>
              </a:schemeClr>
            </a:solidFill>
            <a:ln w="9525">
              <a:solidFill>
                <a:schemeClr val="tx1"/>
              </a:solidFill>
              <a:round/>
              <a:headEnd/>
              <a:tailEnd/>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b="1" i="1" smtClean="0">
                  <a:latin typeface="Times New Roman" panose="02020603050405020304" pitchFamily="18" charset="0"/>
                  <a:ea typeface="楷体_GB2312"/>
                  <a:cs typeface="楷体_GB2312"/>
                </a:rPr>
                <a:t>C</a:t>
              </a:r>
            </a:p>
          </p:txBody>
        </p:sp>
        <p:sp>
          <p:nvSpPr>
            <p:cNvPr id="94279" name="Oval 45"/>
            <p:cNvSpPr>
              <a:spLocks noChangeArrowheads="1"/>
            </p:cNvSpPr>
            <p:nvPr/>
          </p:nvSpPr>
          <p:spPr bwMode="auto">
            <a:xfrm>
              <a:off x="3708249" y="4281832"/>
              <a:ext cx="798622" cy="71968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i="1">
                <a:latin typeface="Times New Roman" panose="02020603050405020304" pitchFamily="18" charset="0"/>
                <a:cs typeface="Times New Roman" panose="02020603050405020304" pitchFamily="18" charset="0"/>
              </a:endParaRPr>
            </a:p>
          </p:txBody>
        </p:sp>
      </p:grpSp>
      <p:grpSp>
        <p:nvGrpSpPr>
          <p:cNvPr id="8" name="组合 50"/>
          <p:cNvGrpSpPr>
            <a:grpSpLocks/>
          </p:cNvGrpSpPr>
          <p:nvPr/>
        </p:nvGrpSpPr>
        <p:grpSpPr bwMode="auto">
          <a:xfrm>
            <a:off x="3330575" y="4090988"/>
            <a:ext cx="1214438" cy="635000"/>
            <a:chOff x="3148893" y="3214350"/>
            <a:chExt cx="1214502" cy="635476"/>
          </a:xfrm>
        </p:grpSpPr>
        <p:sp>
          <p:nvSpPr>
            <p:cNvPr id="94272" name="Line 16"/>
            <p:cNvSpPr>
              <a:spLocks noChangeShapeType="1"/>
            </p:cNvSpPr>
            <p:nvPr/>
          </p:nvSpPr>
          <p:spPr bwMode="auto">
            <a:xfrm flipV="1">
              <a:off x="3211936" y="3571810"/>
              <a:ext cx="428651" cy="216326"/>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4273" name="Rectangle 17"/>
            <p:cNvSpPr>
              <a:spLocks noChangeArrowheads="1"/>
            </p:cNvSpPr>
            <p:nvPr/>
          </p:nvSpPr>
          <p:spPr bwMode="auto">
            <a:xfrm>
              <a:off x="3148893" y="3428827"/>
              <a:ext cx="504896" cy="215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latin typeface="Times New Roman" panose="02020603050405020304" pitchFamily="18" charset="0"/>
                  <a:ea typeface="楷体_GB2312"/>
                  <a:cs typeface="楷体_GB2312"/>
                </a:rPr>
                <a:t>1</a:t>
              </a:r>
            </a:p>
          </p:txBody>
        </p:sp>
        <p:sp>
          <p:nvSpPr>
            <p:cNvPr id="56" name="Oval 10"/>
            <p:cNvSpPr>
              <a:spLocks noChangeArrowheads="1"/>
            </p:cNvSpPr>
            <p:nvPr/>
          </p:nvSpPr>
          <p:spPr bwMode="auto">
            <a:xfrm>
              <a:off x="3707722" y="3274720"/>
              <a:ext cx="584231" cy="508381"/>
            </a:xfrm>
            <a:prstGeom prst="ellipse">
              <a:avLst/>
            </a:prstGeom>
            <a:solidFill>
              <a:schemeClr val="accent2">
                <a:lumMod val="40000"/>
                <a:lumOff val="60000"/>
              </a:schemeClr>
            </a:solidFill>
            <a:ln w="9525">
              <a:solidFill>
                <a:schemeClr val="tx1"/>
              </a:solidFill>
              <a:round/>
              <a:headEnd/>
              <a:tailEnd/>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b="1" i="1" dirty="0" smtClean="0">
                  <a:latin typeface="Times New Roman" panose="02020603050405020304" pitchFamily="18" charset="0"/>
                  <a:ea typeface="楷体_GB2312"/>
                  <a:cs typeface="楷体_GB2312"/>
                </a:rPr>
                <a:t>B,C</a:t>
              </a:r>
            </a:p>
          </p:txBody>
        </p:sp>
        <p:sp>
          <p:nvSpPr>
            <p:cNvPr id="94275" name="Oval 45"/>
            <p:cNvSpPr>
              <a:spLocks noChangeArrowheads="1"/>
            </p:cNvSpPr>
            <p:nvPr/>
          </p:nvSpPr>
          <p:spPr bwMode="auto">
            <a:xfrm>
              <a:off x="3636217" y="3214350"/>
              <a:ext cx="727178" cy="63547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i="1">
                <a:latin typeface="Times New Roman" panose="02020603050405020304" pitchFamily="18" charset="0"/>
                <a:cs typeface="Times New Roman" panose="02020603050405020304" pitchFamily="18" charset="0"/>
              </a:endParaRPr>
            </a:p>
          </p:txBody>
        </p:sp>
      </p:grpSp>
      <p:grpSp>
        <p:nvGrpSpPr>
          <p:cNvPr id="9" name="组合 3"/>
          <p:cNvGrpSpPr>
            <a:grpSpLocks/>
          </p:cNvGrpSpPr>
          <p:nvPr/>
        </p:nvGrpSpPr>
        <p:grpSpPr bwMode="auto">
          <a:xfrm>
            <a:off x="611189" y="4376739"/>
            <a:ext cx="2790825" cy="795337"/>
            <a:chOff x="429513" y="3500297"/>
            <a:chExt cx="2791268" cy="795949"/>
          </a:xfrm>
        </p:grpSpPr>
        <p:sp>
          <p:nvSpPr>
            <p:cNvPr id="66" name="Oval 10"/>
            <p:cNvSpPr>
              <a:spLocks noChangeArrowheads="1"/>
            </p:cNvSpPr>
            <p:nvPr/>
          </p:nvSpPr>
          <p:spPr bwMode="auto">
            <a:xfrm>
              <a:off x="2412615" y="3565434"/>
              <a:ext cx="736717" cy="670440"/>
            </a:xfrm>
            <a:prstGeom prst="ellipse">
              <a:avLst/>
            </a:prstGeom>
            <a:solidFill>
              <a:schemeClr val="accent2">
                <a:lumMod val="40000"/>
                <a:lumOff val="60000"/>
              </a:schemeClr>
            </a:solidFill>
            <a:ln w="9525">
              <a:solidFill>
                <a:schemeClr val="tx1"/>
              </a:solidFill>
              <a:round/>
              <a:headEnd/>
              <a:tailEnd/>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b="1" i="1" dirty="0" smtClean="0">
                  <a:latin typeface="Times New Roman" panose="02020603050405020304" pitchFamily="18" charset="0"/>
                  <a:ea typeface="楷体_GB2312"/>
                  <a:cs typeface="楷体_GB2312"/>
                </a:rPr>
                <a:t>A,B,C</a:t>
              </a:r>
            </a:p>
          </p:txBody>
        </p:sp>
        <p:sp>
          <p:nvSpPr>
            <p:cNvPr id="94268" name="Rectangle 49"/>
            <p:cNvSpPr>
              <a:spLocks noChangeArrowheads="1"/>
            </p:cNvSpPr>
            <p:nvPr/>
          </p:nvSpPr>
          <p:spPr bwMode="auto">
            <a:xfrm>
              <a:off x="429513" y="3687770"/>
              <a:ext cx="647790" cy="378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500" b="1" i="1">
                  <a:latin typeface="Times New Roman" panose="02020603050405020304" pitchFamily="18" charset="0"/>
                  <a:ea typeface="楷体_GB2312"/>
                  <a:cs typeface="楷体_GB2312"/>
                </a:rPr>
                <a:t>DFA</a:t>
              </a:r>
              <a:r>
                <a:rPr lang="zh-CN" altLang="en-US" sz="2500" b="1">
                  <a:latin typeface="Times New Roman" panose="02020603050405020304" pitchFamily="18" charset="0"/>
                  <a:ea typeface="楷体_GB2312"/>
                  <a:cs typeface="楷体_GB2312"/>
                </a:rPr>
                <a:t>：</a:t>
              </a:r>
            </a:p>
          </p:txBody>
        </p:sp>
        <p:sp>
          <p:nvSpPr>
            <p:cNvPr id="94269" name="Line 21"/>
            <p:cNvSpPr>
              <a:spLocks noChangeShapeType="1"/>
            </p:cNvSpPr>
            <p:nvPr/>
          </p:nvSpPr>
          <p:spPr bwMode="auto">
            <a:xfrm>
              <a:off x="1863245" y="3929249"/>
              <a:ext cx="474761"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4270" name="Rectangle 22"/>
            <p:cNvSpPr>
              <a:spLocks noChangeArrowheads="1"/>
            </p:cNvSpPr>
            <p:nvPr/>
          </p:nvSpPr>
          <p:spPr bwMode="auto">
            <a:xfrm>
              <a:off x="1286798" y="3786267"/>
              <a:ext cx="504997" cy="215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500" b="1" i="1">
                  <a:solidFill>
                    <a:srgbClr val="000000"/>
                  </a:solidFill>
                  <a:latin typeface="Times New Roman" panose="02020603050405020304" pitchFamily="18" charset="0"/>
                  <a:ea typeface="楷体_GB2312"/>
                  <a:cs typeface="楷体_GB2312"/>
                </a:rPr>
                <a:t>start</a:t>
              </a:r>
            </a:p>
          </p:txBody>
        </p:sp>
        <p:sp>
          <p:nvSpPr>
            <p:cNvPr id="94271" name="Oval 45"/>
            <p:cNvSpPr>
              <a:spLocks noChangeArrowheads="1"/>
            </p:cNvSpPr>
            <p:nvPr/>
          </p:nvSpPr>
          <p:spPr bwMode="auto">
            <a:xfrm>
              <a:off x="2339866" y="3500297"/>
              <a:ext cx="880915" cy="79594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i="1">
                <a:latin typeface="Times New Roman" panose="02020603050405020304" pitchFamily="18" charset="0"/>
                <a:cs typeface="Times New Roman" panose="02020603050405020304" pitchFamily="18" charset="0"/>
              </a:endParaRPr>
            </a:p>
          </p:txBody>
        </p:sp>
      </p:grpSp>
      <p:grpSp>
        <p:nvGrpSpPr>
          <p:cNvPr id="10" name="组合 9"/>
          <p:cNvGrpSpPr>
            <a:grpSpLocks/>
          </p:cNvGrpSpPr>
          <p:nvPr/>
        </p:nvGrpSpPr>
        <p:grpSpPr bwMode="auto">
          <a:xfrm>
            <a:off x="4673601" y="5229226"/>
            <a:ext cx="728663" cy="334963"/>
            <a:chOff x="4491980" y="4353718"/>
            <a:chExt cx="728663" cy="334963"/>
          </a:xfrm>
        </p:grpSpPr>
        <p:sp>
          <p:nvSpPr>
            <p:cNvPr id="72" name="任意多边形 71"/>
            <p:cNvSpPr/>
            <p:nvPr/>
          </p:nvSpPr>
          <p:spPr bwMode="auto">
            <a:xfrm>
              <a:off x="4491980" y="4353718"/>
              <a:ext cx="377825" cy="334963"/>
            </a:xfrm>
            <a:custGeom>
              <a:avLst/>
              <a:gdLst>
                <a:gd name="connsiteX0" fmla="*/ 0 w 377422"/>
                <a:gd name="connsiteY0" fmla="*/ 194866 h 446352"/>
                <a:gd name="connsiteX1" fmla="*/ 232229 w 377422"/>
                <a:gd name="connsiteY1" fmla="*/ 6180 h 446352"/>
                <a:gd name="connsiteX2" fmla="*/ 377372 w 377422"/>
                <a:gd name="connsiteY2" fmla="*/ 398066 h 446352"/>
                <a:gd name="connsiteX3" fmla="*/ 217715 w 377422"/>
                <a:gd name="connsiteY3" fmla="*/ 441609 h 446352"/>
                <a:gd name="connsiteX4" fmla="*/ 29029 w 377422"/>
                <a:gd name="connsiteY4" fmla="*/ 412580 h 4463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422" h="446352">
                  <a:moveTo>
                    <a:pt x="0" y="194866"/>
                  </a:moveTo>
                  <a:cubicBezTo>
                    <a:pt x="84667" y="83589"/>
                    <a:pt x="169334" y="-27687"/>
                    <a:pt x="232229" y="6180"/>
                  </a:cubicBezTo>
                  <a:cubicBezTo>
                    <a:pt x="295124" y="40047"/>
                    <a:pt x="379791" y="325495"/>
                    <a:pt x="377372" y="398066"/>
                  </a:cubicBezTo>
                  <a:cubicBezTo>
                    <a:pt x="374953" y="470637"/>
                    <a:pt x="275772" y="439190"/>
                    <a:pt x="217715" y="441609"/>
                  </a:cubicBezTo>
                  <a:cubicBezTo>
                    <a:pt x="159658" y="444028"/>
                    <a:pt x="94343" y="428304"/>
                    <a:pt x="29029" y="412580"/>
                  </a:cubicBezTo>
                </a:path>
              </a:pathLst>
            </a:cu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sp>
          <p:nvSpPr>
            <p:cNvPr id="94266" name="Rectangle 31"/>
            <p:cNvSpPr>
              <a:spLocks noChangeArrowheads="1"/>
            </p:cNvSpPr>
            <p:nvPr/>
          </p:nvSpPr>
          <p:spPr bwMode="auto">
            <a:xfrm>
              <a:off x="4715738" y="4390344"/>
              <a:ext cx="504905" cy="215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solidFill>
                    <a:srgbClr val="000000"/>
                  </a:solidFill>
                  <a:latin typeface="Times New Roman" panose="02020603050405020304" pitchFamily="18" charset="0"/>
                  <a:ea typeface="楷体_GB2312"/>
                  <a:cs typeface="楷体_GB2312"/>
                </a:rPr>
                <a:t>2</a:t>
              </a:r>
            </a:p>
          </p:txBody>
        </p:sp>
      </p:grpSp>
      <p:sp>
        <p:nvSpPr>
          <p:cNvPr id="74" name="矩形 73"/>
          <p:cNvSpPr/>
          <p:nvPr/>
        </p:nvSpPr>
        <p:spPr>
          <a:xfrm>
            <a:off x="1306513" y="3384550"/>
            <a:ext cx="982662" cy="368300"/>
          </a:xfrm>
          <a:prstGeom prst="rect">
            <a:avLst/>
          </a:prstGeom>
          <a:solidFill>
            <a:schemeClr val="accent5">
              <a:lumMod val="60000"/>
              <a:lumOff val="40000"/>
            </a:schemeClr>
          </a:solidFill>
          <a:ln w="12700">
            <a:solidFill>
              <a:schemeClr val="tx1"/>
            </a:solidFill>
          </a:ln>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lang="en-US" altLang="zh-CN" b="1" i="1" smtClean="0">
                <a:solidFill>
                  <a:srgbClr val="000000"/>
                </a:solidFill>
                <a:latin typeface="Times New Roman" panose="02020603050405020304" pitchFamily="18" charset="0"/>
                <a:cs typeface="Times New Roman" panose="02020603050405020304" pitchFamily="18" charset="0"/>
              </a:rPr>
              <a:t>r</a:t>
            </a:r>
            <a:r>
              <a:rPr lang="en-US" altLang="zh-CN" b="1" smtClean="0">
                <a:solidFill>
                  <a:srgbClr val="000000"/>
                </a:solidFill>
                <a:latin typeface="Times New Roman" panose="02020603050405020304" pitchFamily="18" charset="0"/>
                <a:cs typeface="Times New Roman" panose="02020603050405020304" pitchFamily="18" charset="0"/>
              </a:rPr>
              <a:t>=0</a:t>
            </a:r>
            <a:r>
              <a:rPr lang="en-US" altLang="zh-CN" b="1" baseline="30000" smtClean="0">
                <a:solidFill>
                  <a:srgbClr val="000000"/>
                </a:solidFill>
                <a:latin typeface="Times New Roman" panose="02020603050405020304" pitchFamily="18" charset="0"/>
                <a:cs typeface="Times New Roman" panose="02020603050405020304" pitchFamily="18" charset="0"/>
              </a:rPr>
              <a:t>*</a:t>
            </a:r>
            <a:r>
              <a:rPr lang="en-US" altLang="zh-CN" b="1" smtClean="0">
                <a:solidFill>
                  <a:srgbClr val="000000"/>
                </a:solidFill>
                <a:latin typeface="Times New Roman" panose="02020603050405020304" pitchFamily="18" charset="0"/>
                <a:cs typeface="Times New Roman" panose="02020603050405020304" pitchFamily="18" charset="0"/>
              </a:rPr>
              <a:t>1</a:t>
            </a:r>
            <a:r>
              <a:rPr lang="en-US" altLang="zh-CN" b="1" baseline="30000" smtClean="0">
                <a:solidFill>
                  <a:srgbClr val="000000"/>
                </a:solidFill>
                <a:latin typeface="Times New Roman" panose="02020603050405020304" pitchFamily="18" charset="0"/>
                <a:cs typeface="Times New Roman" panose="02020603050405020304" pitchFamily="18" charset="0"/>
              </a:rPr>
              <a:t>*</a:t>
            </a:r>
            <a:r>
              <a:rPr lang="en-US" altLang="zh-CN" b="1" smtClean="0">
                <a:solidFill>
                  <a:srgbClr val="000000"/>
                </a:solidFill>
                <a:latin typeface="Times New Roman" panose="02020603050405020304" pitchFamily="18" charset="0"/>
                <a:cs typeface="Times New Roman" panose="02020603050405020304" pitchFamily="18" charset="0"/>
              </a:rPr>
              <a:t>2</a:t>
            </a:r>
            <a:r>
              <a:rPr lang="en-US" altLang="zh-CN" b="1" baseline="30000" smtClean="0">
                <a:solidFill>
                  <a:srgbClr val="000000"/>
                </a:solidFill>
                <a:latin typeface="Times New Roman" panose="02020603050405020304" pitchFamily="18" charset="0"/>
                <a:cs typeface="Times New Roman" panose="02020603050405020304" pitchFamily="18" charset="0"/>
              </a:rPr>
              <a:t>*</a:t>
            </a:r>
            <a:endParaRPr lang="zh-CN" altLang="en-US" b="1" baseline="30000" smtClean="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52931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0" fill="hold" nodeType="withEffect">
                                  <p:stCondLst>
                                    <p:cond delay="0"/>
                                  </p:stCondLst>
                                  <p:childTnLst>
                                    <p:set>
                                      <p:cBhvr>
                                        <p:cTn id="11" dur="1" fill="hold">
                                          <p:stCondLst>
                                            <p:cond delay="0"/>
                                          </p:stCondLst>
                                        </p:cTn>
                                        <p:tgtEl>
                                          <p:spTgt spid="54"/>
                                        </p:tgtEl>
                                        <p:attrNameLst>
                                          <p:attrName>style.visibility</p:attrName>
                                        </p:attrNameLst>
                                      </p:cBhvr>
                                      <p:to>
                                        <p:strVal val="visible"/>
                                      </p:to>
                                    </p:set>
                                    <p:anim calcmode="lin" valueType="num">
                                      <p:cBhvr>
                                        <p:cTn id="12" dur="500" fill="hold"/>
                                        <p:tgtEl>
                                          <p:spTgt spid="54"/>
                                        </p:tgtEl>
                                        <p:attrNameLst>
                                          <p:attrName>ppt_w</p:attrName>
                                        </p:attrNameLst>
                                      </p:cBhvr>
                                      <p:tavLst>
                                        <p:tav tm="0">
                                          <p:val>
                                            <p:fltVal val="0"/>
                                          </p:val>
                                        </p:tav>
                                        <p:tav tm="100000">
                                          <p:val>
                                            <p:strVal val="#ppt_w"/>
                                          </p:val>
                                        </p:tav>
                                      </p:tavLst>
                                    </p:anim>
                                    <p:anim calcmode="lin" valueType="num">
                                      <p:cBhvr>
                                        <p:cTn id="13" dur="500" fill="hold"/>
                                        <p:tgtEl>
                                          <p:spTgt spid="54"/>
                                        </p:tgtEl>
                                        <p:attrNameLst>
                                          <p:attrName>ppt_h</p:attrName>
                                        </p:attrNameLst>
                                      </p:cBhvr>
                                      <p:tavLst>
                                        <p:tav tm="0">
                                          <p:val>
                                            <p:fltVal val="0"/>
                                          </p:val>
                                        </p:tav>
                                        <p:tav tm="100000">
                                          <p:val>
                                            <p:strVal val="#ppt_h"/>
                                          </p:val>
                                        </p:tav>
                                      </p:tavLst>
                                    </p:anim>
                                    <p:animEffect transition="in" filter="fade">
                                      <p:cBhvr>
                                        <p:cTn id="14" dur="500"/>
                                        <p:tgtEl>
                                          <p:spTgt spid="5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16"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3" presetClass="entr" presetSubtype="16"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3" presetClass="entr" presetSubtype="16"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p:cTn id="40" dur="500" fill="hold"/>
                                        <p:tgtEl>
                                          <p:spTgt spid="7"/>
                                        </p:tgtEl>
                                        <p:attrNameLst>
                                          <p:attrName>ppt_w</p:attrName>
                                        </p:attrNameLst>
                                      </p:cBhvr>
                                      <p:tavLst>
                                        <p:tav tm="0">
                                          <p:val>
                                            <p:fltVal val="0"/>
                                          </p:val>
                                        </p:tav>
                                        <p:tav tm="100000">
                                          <p:val>
                                            <p:strVal val="#ppt_w"/>
                                          </p:val>
                                        </p:tav>
                                      </p:tavLst>
                                    </p:anim>
                                    <p:anim calcmode="lin" valueType="num">
                                      <p:cBhvr>
                                        <p:cTn id="41" dur="500" fill="hold"/>
                                        <p:tgtEl>
                                          <p:spTgt spid="7"/>
                                        </p:tgtEl>
                                        <p:attrNameLst>
                                          <p:attrName>ppt_h</p:attrName>
                                        </p:attrNameLst>
                                      </p:cBhvr>
                                      <p:tavLst>
                                        <p:tav tm="0">
                                          <p:val>
                                            <p:fltVal val="0"/>
                                          </p:val>
                                        </p:tav>
                                        <p:tav tm="100000">
                                          <p:val>
                                            <p:strVal val="#ppt_h"/>
                                          </p:val>
                                        </p:tav>
                                      </p:tavLst>
                                    </p:anim>
                                    <p:animEffect transition="in" filter="fade">
                                      <p:cBhvr>
                                        <p:cTn id="42" dur="500"/>
                                        <p:tgtEl>
                                          <p:spTgt spid="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3" presetClass="entr" presetSubtype="16"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p:cTn id="47" dur="500" fill="hold"/>
                                        <p:tgtEl>
                                          <p:spTgt spid="4"/>
                                        </p:tgtEl>
                                        <p:attrNameLst>
                                          <p:attrName>ppt_w</p:attrName>
                                        </p:attrNameLst>
                                      </p:cBhvr>
                                      <p:tavLst>
                                        <p:tav tm="0">
                                          <p:val>
                                            <p:fltVal val="0"/>
                                          </p:val>
                                        </p:tav>
                                        <p:tav tm="100000">
                                          <p:val>
                                            <p:strVal val="#ppt_w"/>
                                          </p:val>
                                        </p:tav>
                                      </p:tavLst>
                                    </p:anim>
                                    <p:anim calcmode="lin" valueType="num">
                                      <p:cBhvr>
                                        <p:cTn id="48" dur="500" fill="hold"/>
                                        <p:tgtEl>
                                          <p:spTgt spid="4"/>
                                        </p:tgtEl>
                                        <p:attrNameLst>
                                          <p:attrName>ppt_h</p:attrName>
                                        </p:attrNameLst>
                                      </p:cBhvr>
                                      <p:tavLst>
                                        <p:tav tm="0">
                                          <p:val>
                                            <p:fltVal val="0"/>
                                          </p:val>
                                        </p:tav>
                                        <p:tav tm="100000">
                                          <p:val>
                                            <p:strVal val="#ppt_h"/>
                                          </p:val>
                                        </p:tav>
                                      </p:tavLst>
                                    </p:anim>
                                    <p:animEffect transition="in" filter="fade">
                                      <p:cBhvr>
                                        <p:cTn id="49" dur="500"/>
                                        <p:tgtEl>
                                          <p:spTgt spid="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53" presetClass="entr" presetSubtype="16" fill="hold" nodeType="clickEffect">
                                  <p:stCondLst>
                                    <p:cond delay="0"/>
                                  </p:stCondLst>
                                  <p:childTnLst>
                                    <p:set>
                                      <p:cBhvr>
                                        <p:cTn id="53" dur="1" fill="hold">
                                          <p:stCondLst>
                                            <p:cond delay="0"/>
                                          </p:stCondLst>
                                        </p:cTn>
                                        <p:tgtEl>
                                          <p:spTgt spid="5"/>
                                        </p:tgtEl>
                                        <p:attrNameLst>
                                          <p:attrName>style.visibility</p:attrName>
                                        </p:attrNameLst>
                                      </p:cBhvr>
                                      <p:to>
                                        <p:strVal val="visible"/>
                                      </p:to>
                                    </p:set>
                                    <p:anim calcmode="lin" valueType="num">
                                      <p:cBhvr>
                                        <p:cTn id="54" dur="500" fill="hold"/>
                                        <p:tgtEl>
                                          <p:spTgt spid="5"/>
                                        </p:tgtEl>
                                        <p:attrNameLst>
                                          <p:attrName>ppt_w</p:attrName>
                                        </p:attrNameLst>
                                      </p:cBhvr>
                                      <p:tavLst>
                                        <p:tav tm="0">
                                          <p:val>
                                            <p:fltVal val="0"/>
                                          </p:val>
                                        </p:tav>
                                        <p:tav tm="100000">
                                          <p:val>
                                            <p:strVal val="#ppt_w"/>
                                          </p:val>
                                        </p:tav>
                                      </p:tavLst>
                                    </p:anim>
                                    <p:anim calcmode="lin" valueType="num">
                                      <p:cBhvr>
                                        <p:cTn id="55" dur="500" fill="hold"/>
                                        <p:tgtEl>
                                          <p:spTgt spid="5"/>
                                        </p:tgtEl>
                                        <p:attrNameLst>
                                          <p:attrName>ppt_h</p:attrName>
                                        </p:attrNameLst>
                                      </p:cBhvr>
                                      <p:tavLst>
                                        <p:tav tm="0">
                                          <p:val>
                                            <p:fltVal val="0"/>
                                          </p:val>
                                        </p:tav>
                                        <p:tav tm="100000">
                                          <p:val>
                                            <p:strVal val="#ppt_h"/>
                                          </p:val>
                                        </p:tav>
                                      </p:tavLst>
                                    </p:anim>
                                    <p:animEffect transition="in" filter="fade">
                                      <p:cBhvr>
                                        <p:cTn id="56" dur="500"/>
                                        <p:tgtEl>
                                          <p:spTgt spid="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53" presetClass="entr" presetSubtype="16" fill="hold" nodeType="click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p:cTn id="61" dur="500" fill="hold"/>
                                        <p:tgtEl>
                                          <p:spTgt spid="10"/>
                                        </p:tgtEl>
                                        <p:attrNameLst>
                                          <p:attrName>ppt_w</p:attrName>
                                        </p:attrNameLst>
                                      </p:cBhvr>
                                      <p:tavLst>
                                        <p:tav tm="0">
                                          <p:val>
                                            <p:fltVal val="0"/>
                                          </p:val>
                                        </p:tav>
                                        <p:tav tm="100000">
                                          <p:val>
                                            <p:strVal val="#ppt_w"/>
                                          </p:val>
                                        </p:tav>
                                      </p:tavLst>
                                    </p:anim>
                                    <p:anim calcmode="lin" valueType="num">
                                      <p:cBhvr>
                                        <p:cTn id="62" dur="500" fill="hold"/>
                                        <p:tgtEl>
                                          <p:spTgt spid="10"/>
                                        </p:tgtEl>
                                        <p:attrNameLst>
                                          <p:attrName>ppt_h</p:attrName>
                                        </p:attrNameLst>
                                      </p:cBhvr>
                                      <p:tavLst>
                                        <p:tav tm="0">
                                          <p:val>
                                            <p:fltVal val="0"/>
                                          </p:val>
                                        </p:tav>
                                        <p:tav tm="100000">
                                          <p:val>
                                            <p:strVal val="#ppt_h"/>
                                          </p:val>
                                        </p:tav>
                                      </p:tavLst>
                                    </p:anim>
                                    <p:animEffect transition="in" filter="fade">
                                      <p:cBhvr>
                                        <p:cTn id="63" dur="500"/>
                                        <p:tgtEl>
                                          <p:spTgt spid="10"/>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74"/>
                                        </p:tgtEl>
                                        <p:attrNameLst>
                                          <p:attrName>style.visibility</p:attrName>
                                        </p:attrNameLst>
                                      </p:cBhvr>
                                      <p:to>
                                        <p:strVal val="visible"/>
                                      </p:to>
                                    </p:set>
                                    <p:anim calcmode="lin" valueType="num">
                                      <p:cBhvr>
                                        <p:cTn id="68" dur="500" fill="hold"/>
                                        <p:tgtEl>
                                          <p:spTgt spid="74"/>
                                        </p:tgtEl>
                                        <p:attrNameLst>
                                          <p:attrName>ppt_w</p:attrName>
                                        </p:attrNameLst>
                                      </p:cBhvr>
                                      <p:tavLst>
                                        <p:tav tm="0">
                                          <p:val>
                                            <p:fltVal val="0"/>
                                          </p:val>
                                        </p:tav>
                                        <p:tav tm="100000">
                                          <p:val>
                                            <p:strVal val="#ppt_w"/>
                                          </p:val>
                                        </p:tav>
                                      </p:tavLst>
                                    </p:anim>
                                    <p:anim calcmode="lin" valueType="num">
                                      <p:cBhvr>
                                        <p:cTn id="69" dur="500" fill="hold"/>
                                        <p:tgtEl>
                                          <p:spTgt spid="74"/>
                                        </p:tgtEl>
                                        <p:attrNameLst>
                                          <p:attrName>ppt_h</p:attrName>
                                        </p:attrNameLst>
                                      </p:cBhvr>
                                      <p:tavLst>
                                        <p:tav tm="0">
                                          <p:val>
                                            <p:fltVal val="0"/>
                                          </p:val>
                                        </p:tav>
                                        <p:tav tm="100000">
                                          <p:val>
                                            <p:strVal val="#ppt_h"/>
                                          </p:val>
                                        </p:tav>
                                      </p:tavLst>
                                    </p:anim>
                                    <p:animEffect transition="in" filter="fade">
                                      <p:cBhvr>
                                        <p:cTn id="70"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685800" y="228600"/>
            <a:ext cx="7772400" cy="1143000"/>
          </a:xfrm>
        </p:spPr>
        <p:txBody>
          <a:bodyPr/>
          <a:lstStyle/>
          <a:p>
            <a:r>
              <a:rPr lang="en-US" altLang="zh-CN"/>
              <a:t>NFA</a:t>
            </a:r>
            <a:r>
              <a:rPr lang="zh-CN" altLang="en-US"/>
              <a:t>确定化算法</a:t>
            </a:r>
          </a:p>
        </p:txBody>
      </p:sp>
      <p:sp>
        <p:nvSpPr>
          <p:cNvPr id="235523" name="Rectangle 3"/>
          <p:cNvSpPr>
            <a:spLocks noGrp="1" noChangeArrowheads="1"/>
          </p:cNvSpPr>
          <p:nvPr>
            <p:ph idx="1"/>
          </p:nvPr>
        </p:nvSpPr>
        <p:spPr>
          <a:xfrm>
            <a:off x="685800" y="1371600"/>
            <a:ext cx="8229600" cy="4572000"/>
          </a:xfrm>
        </p:spPr>
        <p:txBody>
          <a:bodyPr>
            <a:normAutofit fontScale="92500" lnSpcReduction="10000"/>
          </a:bodyPr>
          <a:lstStyle/>
          <a:p>
            <a:pPr>
              <a:spcBef>
                <a:spcPts val="600"/>
              </a:spcBef>
              <a:spcAft>
                <a:spcPts val="600"/>
              </a:spcAft>
            </a:pPr>
            <a:r>
              <a:rPr lang="zh-CN" altLang="en-US" b="1" dirty="0">
                <a:solidFill>
                  <a:srgbClr val="FF0000"/>
                </a:solidFill>
                <a:latin typeface="+mn-ea"/>
              </a:rPr>
              <a:t>状态</a:t>
            </a:r>
            <a:r>
              <a:rPr lang="zh-CN" altLang="en-US" b="1" dirty="0" smtClean="0">
                <a:solidFill>
                  <a:srgbClr val="FF0000"/>
                </a:solidFill>
                <a:latin typeface="+mn-ea"/>
              </a:rPr>
              <a:t>集合 </a:t>
            </a:r>
            <a:r>
              <a:rPr lang="en-US" altLang="zh-CN" b="1" dirty="0" smtClean="0">
                <a:solidFill>
                  <a:srgbClr val="FF0000"/>
                </a:solidFill>
                <a:latin typeface="+mn-ea"/>
              </a:rPr>
              <a:t>I </a:t>
            </a:r>
            <a:r>
              <a:rPr lang="zh-CN" altLang="en-US" b="1" dirty="0" smtClean="0">
                <a:solidFill>
                  <a:srgbClr val="FF0000"/>
                </a:solidFill>
                <a:latin typeface="+mn-ea"/>
              </a:rPr>
              <a:t>的 </a:t>
            </a:r>
            <a:r>
              <a:rPr lang="en-US" altLang="zh-CN" b="1" dirty="0" smtClean="0">
                <a:solidFill>
                  <a:srgbClr val="FF0000"/>
                </a:solidFill>
                <a:latin typeface="+mn-ea"/>
              </a:rPr>
              <a:t>ε-</a:t>
            </a:r>
            <a:r>
              <a:rPr lang="zh-CN" altLang="en-US" b="1" dirty="0" smtClean="0">
                <a:solidFill>
                  <a:srgbClr val="FF0000"/>
                </a:solidFill>
                <a:latin typeface="+mn-ea"/>
              </a:rPr>
              <a:t>闭包</a:t>
            </a:r>
            <a:endParaRPr lang="zh-CN" altLang="en-US" sz="2800" dirty="0">
              <a:latin typeface="+mn-ea"/>
            </a:endParaRPr>
          </a:p>
          <a:p>
            <a:pPr lvl="1">
              <a:lnSpc>
                <a:spcPct val="110000"/>
              </a:lnSpc>
              <a:spcAft>
                <a:spcPts val="600"/>
              </a:spcAft>
            </a:pPr>
            <a:r>
              <a:rPr lang="zh-CN" altLang="en-US" dirty="0"/>
              <a:t>表示为</a:t>
            </a:r>
            <a:r>
              <a:rPr lang="en-US" altLang="zh-CN" dirty="0">
                <a:cs typeface="Arial" charset="0"/>
              </a:rPr>
              <a:t>ε-</a:t>
            </a:r>
            <a:r>
              <a:rPr lang="en-US" altLang="zh-CN" dirty="0"/>
              <a:t>closure(</a:t>
            </a:r>
            <a:r>
              <a:rPr lang="en-US" altLang="zh-CN" b="1" dirty="0">
                <a:latin typeface="宋体" pitchFamily="2" charset="-122"/>
              </a:rPr>
              <a:t>I</a:t>
            </a:r>
            <a:r>
              <a:rPr lang="en-US" altLang="zh-CN" dirty="0"/>
              <a:t>)</a:t>
            </a:r>
            <a:r>
              <a:rPr lang="zh-CN" altLang="en-US" dirty="0"/>
              <a:t>，定义为一状态集</a:t>
            </a:r>
            <a:endParaRPr lang="zh-CN" altLang="en-US" sz="2400" dirty="0"/>
          </a:p>
          <a:p>
            <a:pPr lvl="1">
              <a:lnSpc>
                <a:spcPct val="110000"/>
              </a:lnSpc>
              <a:spcAft>
                <a:spcPts val="600"/>
              </a:spcAft>
            </a:pPr>
            <a:r>
              <a:rPr lang="zh-CN" altLang="en-US" dirty="0"/>
              <a:t>状态集合</a:t>
            </a:r>
            <a:r>
              <a:rPr lang="en-US" altLang="zh-CN" b="1" dirty="0">
                <a:latin typeface="宋体" pitchFamily="2" charset="-122"/>
              </a:rPr>
              <a:t>I</a:t>
            </a:r>
            <a:r>
              <a:rPr lang="zh-CN" altLang="en-US" dirty="0"/>
              <a:t>的任何状态</a:t>
            </a:r>
            <a:r>
              <a:rPr lang="en-US" altLang="zh-CN" dirty="0"/>
              <a:t>S</a:t>
            </a:r>
            <a:r>
              <a:rPr lang="zh-CN" altLang="en-US" dirty="0"/>
              <a:t>都属于</a:t>
            </a:r>
            <a:r>
              <a:rPr lang="en-US" altLang="zh-CN" dirty="0">
                <a:cs typeface="Arial" charset="0"/>
              </a:rPr>
              <a:t>ε-</a:t>
            </a:r>
            <a:r>
              <a:rPr lang="en-US" altLang="zh-CN" dirty="0"/>
              <a:t>closure(</a:t>
            </a:r>
            <a:r>
              <a:rPr lang="en-US" altLang="zh-CN" b="1" dirty="0">
                <a:latin typeface="宋体" pitchFamily="2" charset="-122"/>
              </a:rPr>
              <a:t>I</a:t>
            </a:r>
            <a:r>
              <a:rPr lang="en-US" altLang="zh-CN" dirty="0"/>
              <a:t>)</a:t>
            </a:r>
            <a:r>
              <a:rPr lang="zh-CN" altLang="en-US" dirty="0"/>
              <a:t>。</a:t>
            </a:r>
          </a:p>
          <a:p>
            <a:pPr lvl="1">
              <a:lnSpc>
                <a:spcPct val="110000"/>
              </a:lnSpc>
              <a:spcAft>
                <a:spcPts val="600"/>
              </a:spcAft>
            </a:pPr>
            <a:r>
              <a:rPr lang="zh-CN" altLang="en-US" dirty="0"/>
              <a:t>状态集</a:t>
            </a:r>
            <a:r>
              <a:rPr lang="en-US" altLang="zh-CN" b="1" dirty="0">
                <a:latin typeface="宋体" pitchFamily="2" charset="-122"/>
              </a:rPr>
              <a:t>I</a:t>
            </a:r>
            <a:r>
              <a:rPr lang="zh-CN" altLang="en-US" dirty="0"/>
              <a:t>中的任何状态</a:t>
            </a:r>
            <a:r>
              <a:rPr lang="en-US" altLang="zh-CN" dirty="0"/>
              <a:t>S</a:t>
            </a:r>
            <a:r>
              <a:rPr lang="zh-CN" altLang="en-US" dirty="0"/>
              <a:t>经任意条</a:t>
            </a:r>
            <a:r>
              <a:rPr lang="en-US" altLang="zh-CN" dirty="0">
                <a:cs typeface="Arial" charset="0"/>
              </a:rPr>
              <a:t>ε</a:t>
            </a:r>
            <a:r>
              <a:rPr lang="zh-CN" altLang="en-US" dirty="0"/>
              <a:t>弧能到达的状态的集合都属于</a:t>
            </a:r>
            <a:r>
              <a:rPr lang="en-US" altLang="zh-CN" dirty="0">
                <a:cs typeface="Arial" charset="0"/>
              </a:rPr>
              <a:t>ε-</a:t>
            </a:r>
            <a:r>
              <a:rPr lang="en-US" altLang="zh-CN" dirty="0"/>
              <a:t>closure(</a:t>
            </a:r>
            <a:r>
              <a:rPr lang="en-US" altLang="zh-CN" b="1" dirty="0">
                <a:latin typeface="宋体" pitchFamily="2" charset="-122"/>
              </a:rPr>
              <a:t>I</a:t>
            </a:r>
            <a:r>
              <a:rPr lang="en-US" altLang="zh-CN" dirty="0"/>
              <a:t>)</a:t>
            </a:r>
            <a:r>
              <a:rPr lang="zh-CN" altLang="en-US" dirty="0"/>
              <a:t>。</a:t>
            </a:r>
          </a:p>
          <a:p>
            <a:pPr lvl="1">
              <a:lnSpc>
                <a:spcPct val="110000"/>
              </a:lnSpc>
              <a:spcAft>
                <a:spcPts val="600"/>
              </a:spcAft>
            </a:pPr>
            <a:endParaRPr lang="zh-CN" altLang="en-US" dirty="0"/>
          </a:p>
          <a:p>
            <a:pPr>
              <a:lnSpc>
                <a:spcPct val="110000"/>
              </a:lnSpc>
              <a:spcBef>
                <a:spcPts val="600"/>
              </a:spcBef>
              <a:spcAft>
                <a:spcPts val="600"/>
              </a:spcAft>
            </a:pPr>
            <a:r>
              <a:rPr lang="zh-CN" altLang="en-US" b="1" dirty="0">
                <a:solidFill>
                  <a:srgbClr val="FF0000"/>
                </a:solidFill>
                <a:latin typeface="+mn-ea"/>
              </a:rPr>
              <a:t>状态</a:t>
            </a:r>
            <a:r>
              <a:rPr lang="zh-CN" altLang="en-US" b="1" dirty="0" smtClean="0">
                <a:solidFill>
                  <a:srgbClr val="FF0000"/>
                </a:solidFill>
                <a:latin typeface="+mn-ea"/>
              </a:rPr>
              <a:t>集合 </a:t>
            </a:r>
            <a:r>
              <a:rPr lang="en-US" altLang="zh-CN" b="1" dirty="0" smtClean="0">
                <a:solidFill>
                  <a:srgbClr val="FF0000"/>
                </a:solidFill>
                <a:latin typeface="+mn-ea"/>
              </a:rPr>
              <a:t>I </a:t>
            </a:r>
            <a:r>
              <a:rPr lang="zh-CN" altLang="en-US" b="1" dirty="0" smtClean="0">
                <a:solidFill>
                  <a:srgbClr val="FF0000"/>
                </a:solidFill>
                <a:latin typeface="+mn-ea"/>
              </a:rPr>
              <a:t>的 </a:t>
            </a:r>
            <a:r>
              <a:rPr lang="en-US" altLang="zh-CN" b="1" dirty="0" smtClean="0">
                <a:solidFill>
                  <a:srgbClr val="FF0000"/>
                </a:solidFill>
                <a:latin typeface="+mn-ea"/>
              </a:rPr>
              <a:t>a </a:t>
            </a:r>
            <a:r>
              <a:rPr lang="zh-CN" altLang="en-US" b="1" dirty="0" smtClean="0">
                <a:solidFill>
                  <a:srgbClr val="FF0000"/>
                </a:solidFill>
                <a:latin typeface="+mn-ea"/>
              </a:rPr>
              <a:t>弧</a:t>
            </a:r>
            <a:r>
              <a:rPr lang="zh-CN" altLang="en-US" b="1" dirty="0">
                <a:solidFill>
                  <a:srgbClr val="FF0000"/>
                </a:solidFill>
                <a:latin typeface="+mn-ea"/>
              </a:rPr>
              <a:t>转换</a:t>
            </a:r>
            <a:r>
              <a:rPr lang="zh-CN" altLang="en-US" b="1" dirty="0" smtClean="0">
                <a:solidFill>
                  <a:srgbClr val="FF0000"/>
                </a:solidFill>
                <a:latin typeface="+mn-ea"/>
              </a:rPr>
              <a:t>闭包</a:t>
            </a:r>
            <a:r>
              <a:rPr lang="zh-CN" altLang="en-US" sz="2800" dirty="0" smtClean="0">
                <a:latin typeface="+mn-ea"/>
              </a:rPr>
              <a:t> </a:t>
            </a:r>
            <a:endParaRPr lang="zh-CN" altLang="en-US" sz="2800" dirty="0">
              <a:latin typeface="+mn-ea"/>
            </a:endParaRPr>
          </a:p>
          <a:p>
            <a:pPr lvl="1">
              <a:lnSpc>
                <a:spcPct val="110000"/>
              </a:lnSpc>
              <a:spcAft>
                <a:spcPts val="600"/>
              </a:spcAft>
            </a:pPr>
            <a:r>
              <a:rPr lang="en-US" altLang="zh-CN" b="1" dirty="0">
                <a:solidFill>
                  <a:srgbClr val="FF0000"/>
                </a:solidFill>
                <a:latin typeface="Times New Roman" panose="02020603050405020304" pitchFamily="18" charset="0"/>
                <a:cs typeface="Times New Roman" panose="02020603050405020304" pitchFamily="18" charset="0"/>
              </a:rPr>
              <a:t>I</a:t>
            </a:r>
            <a:r>
              <a:rPr lang="en-US" altLang="zh-CN" dirty="0">
                <a:solidFill>
                  <a:srgbClr val="FF0000"/>
                </a:solidFill>
                <a:latin typeface="Times New Roman" panose="02020603050405020304" pitchFamily="18" charset="0"/>
                <a:cs typeface="Times New Roman" panose="02020603050405020304" pitchFamily="18" charset="0"/>
              </a:rPr>
              <a:t> </a:t>
            </a:r>
            <a:r>
              <a:rPr lang="en-US" altLang="zh-CN" baseline="-25000" dirty="0">
                <a:solidFill>
                  <a:srgbClr val="FF0000"/>
                </a:solidFill>
                <a:latin typeface="Times New Roman" panose="02020603050405020304" pitchFamily="18" charset="0"/>
                <a:cs typeface="Times New Roman" panose="02020603050405020304" pitchFamily="18" charset="0"/>
              </a:rPr>
              <a:t>a</a:t>
            </a:r>
            <a:r>
              <a:rPr lang="zh-CN" altLang="en-US" dirty="0">
                <a:solidFill>
                  <a:srgbClr val="FF0000"/>
                </a:solidFill>
                <a:latin typeface="Times New Roman" panose="02020603050405020304" pitchFamily="18" charset="0"/>
                <a:cs typeface="Times New Roman" panose="02020603050405020304" pitchFamily="18" charset="0"/>
              </a:rPr>
              <a:t>＝</a:t>
            </a:r>
            <a:r>
              <a:rPr lang="en-US" altLang="zh-CN" dirty="0">
                <a:solidFill>
                  <a:srgbClr val="FF0000"/>
                </a:solidFill>
                <a:latin typeface="Times New Roman" panose="02020603050405020304" pitchFamily="18" charset="0"/>
                <a:cs typeface="Times New Roman" panose="02020603050405020304" pitchFamily="18" charset="0"/>
              </a:rPr>
              <a:t>ε-closure(J)</a:t>
            </a:r>
            <a:r>
              <a:rPr lang="zh-CN" altLang="en-US" dirty="0">
                <a:latin typeface="+mn-ea"/>
              </a:rPr>
              <a:t>，</a:t>
            </a:r>
            <a:r>
              <a:rPr lang="en-US" altLang="zh-CN" dirty="0" smtClean="0">
                <a:latin typeface="+mn-ea"/>
              </a:rPr>
              <a:t>J </a:t>
            </a:r>
            <a:r>
              <a:rPr lang="zh-CN" altLang="en-US" dirty="0" smtClean="0">
                <a:latin typeface="+mn-ea"/>
              </a:rPr>
              <a:t>为</a:t>
            </a:r>
            <a:r>
              <a:rPr lang="zh-CN" altLang="en-US" dirty="0">
                <a:latin typeface="+mn-ea"/>
              </a:rPr>
              <a:t>所有那些可从</a:t>
            </a:r>
            <a:r>
              <a:rPr lang="en-US" altLang="zh-CN" b="1" dirty="0">
                <a:latin typeface="+mn-ea"/>
              </a:rPr>
              <a:t>I</a:t>
            </a:r>
            <a:r>
              <a:rPr lang="zh-CN" altLang="en-US" dirty="0">
                <a:latin typeface="+mn-ea"/>
              </a:rPr>
              <a:t>中的某一状态经过一条</a:t>
            </a:r>
            <a:r>
              <a:rPr lang="en-US" altLang="zh-CN" dirty="0">
                <a:latin typeface="+mn-ea"/>
              </a:rPr>
              <a:t>a</a:t>
            </a:r>
            <a:r>
              <a:rPr lang="zh-CN" altLang="en-US" dirty="0">
                <a:latin typeface="+mn-ea"/>
              </a:rPr>
              <a:t>弧而到达的状态的全体</a:t>
            </a:r>
            <a:r>
              <a:rPr lang="zh-CN" altLang="en-US" dirty="0" smtClean="0">
                <a:latin typeface="+mn-ea"/>
              </a:rPr>
              <a:t>。</a:t>
            </a:r>
            <a:endParaRPr lang="en-US" altLang="zh-CN" dirty="0" smtClean="0">
              <a:latin typeface="+mn-ea"/>
            </a:endParaRPr>
          </a:p>
          <a:p>
            <a:pPr lvl="2">
              <a:lnSpc>
                <a:spcPct val="110000"/>
              </a:lnSpc>
              <a:spcAft>
                <a:spcPts val="600"/>
              </a:spcAft>
            </a:pPr>
            <a:r>
              <a:rPr lang="zh-CN" altLang="en-US" b="1" dirty="0" smtClean="0">
                <a:latin typeface="+mn-ea"/>
              </a:rPr>
              <a:t>先转换状态，再找 </a:t>
            </a:r>
            <a:r>
              <a:rPr lang="en-US" altLang="zh-CN" b="1" dirty="0" smtClean="0">
                <a:solidFill>
                  <a:schemeClr val="tx1"/>
                </a:solidFill>
                <a:latin typeface="+mn-ea"/>
              </a:rPr>
              <a:t>ε-</a:t>
            </a:r>
            <a:r>
              <a:rPr lang="zh-CN" altLang="en-US" b="1" dirty="0">
                <a:solidFill>
                  <a:schemeClr val="tx1"/>
                </a:solidFill>
                <a:latin typeface="+mn-ea"/>
              </a:rPr>
              <a:t>闭包</a:t>
            </a:r>
            <a:endParaRPr lang="zh-CN" altLang="en-US" sz="2200" b="1" dirty="0">
              <a:solidFill>
                <a:schemeClr val="tx1"/>
              </a:solidFill>
              <a:latin typeface="+mn-ea"/>
            </a:endParaRPr>
          </a:p>
          <a:p>
            <a:pPr marL="349250" lvl="1" indent="0">
              <a:lnSpc>
                <a:spcPct val="90000"/>
              </a:lnSpc>
              <a:buNone/>
            </a:pPr>
            <a:endParaRPr lang="zh-CN" altLang="en-US" dirty="0"/>
          </a:p>
        </p:txBody>
      </p:sp>
      <p:sp>
        <p:nvSpPr>
          <p:cNvPr id="5" name="灯片编号占位符 5"/>
          <p:cNvSpPr>
            <a:spLocks noGrp="1"/>
          </p:cNvSpPr>
          <p:nvPr>
            <p:ph type="sldNum" sz="quarter" idx="12"/>
          </p:nvPr>
        </p:nvSpPr>
        <p:spPr/>
        <p:txBody>
          <a:bodyPr/>
          <a:lstStyle/>
          <a:p>
            <a:fld id="{56122303-A8A2-406F-96FF-A1CC32A5C9EA}" type="slidenum">
              <a:rPr lang="en-US" altLang="zh-CN"/>
              <a:pPr/>
              <a:t>51</a:t>
            </a:fld>
            <a:endParaRPr lang="en-US" altLang="zh-C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zh-CN" altLang="en-US" dirty="0" smtClean="0"/>
              <a:t>非确定有穷自动机</a:t>
            </a:r>
            <a:r>
              <a:rPr lang="zh-CN" altLang="en-US" dirty="0"/>
              <a:t>（</a:t>
            </a:r>
            <a:r>
              <a:rPr lang="en-US" altLang="zh-CN" dirty="0"/>
              <a:t>NFA</a:t>
            </a:r>
            <a:r>
              <a:rPr lang="zh-CN" altLang="en-US" dirty="0"/>
              <a:t>）</a:t>
            </a:r>
          </a:p>
        </p:txBody>
      </p:sp>
      <p:sp>
        <p:nvSpPr>
          <p:cNvPr id="236547" name="Rectangle 3"/>
          <p:cNvSpPr>
            <a:spLocks noGrp="1" noChangeArrowheads="1"/>
          </p:cNvSpPr>
          <p:nvPr>
            <p:ph idx="1"/>
          </p:nvPr>
        </p:nvSpPr>
        <p:spPr>
          <a:xfrm>
            <a:off x="549275" y="1600201"/>
            <a:ext cx="8042276" cy="1400146"/>
          </a:xfrm>
        </p:spPr>
        <p:txBody>
          <a:bodyPr/>
          <a:lstStyle/>
          <a:p>
            <a:r>
              <a:rPr lang="zh-CN" altLang="en-US" dirty="0"/>
              <a:t>例：</a:t>
            </a:r>
            <a:r>
              <a:rPr lang="en-US" altLang="zh-CN" dirty="0"/>
              <a:t>I={1}, </a:t>
            </a:r>
            <a:r>
              <a:rPr lang="en-US" altLang="zh-CN" dirty="0">
                <a:sym typeface="Symbol" pitchFamily="18" charset="2"/>
              </a:rPr>
              <a:t>-closure(I)={1,2}</a:t>
            </a:r>
            <a:r>
              <a:rPr lang="zh-CN" altLang="en-US" dirty="0">
                <a:sym typeface="Symbol" pitchFamily="18" charset="2"/>
              </a:rPr>
              <a:t>；</a:t>
            </a:r>
          </a:p>
          <a:p>
            <a:pPr lvl="1">
              <a:buFontTx/>
              <a:buNone/>
            </a:pPr>
            <a:r>
              <a:rPr lang="en-US" altLang="zh-CN" dirty="0">
                <a:sym typeface="Symbol" pitchFamily="18" charset="2"/>
              </a:rPr>
              <a:t>I={5}, -closure(I)={5,6,2}</a:t>
            </a:r>
            <a:r>
              <a:rPr lang="zh-CN" altLang="en-US" dirty="0">
                <a:sym typeface="Symbol" pitchFamily="18" charset="2"/>
              </a:rPr>
              <a:t>；</a:t>
            </a:r>
          </a:p>
          <a:p>
            <a:pPr lvl="1">
              <a:buFontTx/>
              <a:buNone/>
            </a:pPr>
            <a:r>
              <a:rPr lang="en-US" altLang="zh-CN" dirty="0">
                <a:sym typeface="Symbol" pitchFamily="18" charset="2"/>
              </a:rPr>
              <a:t>I={1,2},</a:t>
            </a:r>
            <a:r>
              <a:rPr lang="en-US" altLang="zh-CN" dirty="0" err="1">
                <a:sym typeface="Symbol" pitchFamily="18" charset="2"/>
              </a:rPr>
              <a:t>Ia</a:t>
            </a:r>
            <a:r>
              <a:rPr lang="en-US" altLang="zh-CN" dirty="0">
                <a:sym typeface="Symbol" pitchFamily="18" charset="2"/>
              </a:rPr>
              <a:t>={5,3,4,6,7,8,2}</a:t>
            </a:r>
            <a:endParaRPr lang="en-US" altLang="zh-CN" dirty="0"/>
          </a:p>
        </p:txBody>
      </p:sp>
      <p:sp>
        <p:nvSpPr>
          <p:cNvPr id="42" name="灯片编号占位符 5"/>
          <p:cNvSpPr>
            <a:spLocks noGrp="1"/>
          </p:cNvSpPr>
          <p:nvPr>
            <p:ph type="sldNum" sz="quarter" idx="12"/>
          </p:nvPr>
        </p:nvSpPr>
        <p:spPr/>
        <p:txBody>
          <a:bodyPr/>
          <a:lstStyle/>
          <a:p>
            <a:fld id="{8A1D5C1A-A0B1-4259-BB9E-89006BD537E9}" type="slidenum">
              <a:rPr lang="en-US" altLang="zh-CN"/>
              <a:pPr/>
              <a:t>52</a:t>
            </a:fld>
            <a:endParaRPr lang="en-US" altLang="zh-CN"/>
          </a:p>
        </p:txBody>
      </p:sp>
      <p:grpSp>
        <p:nvGrpSpPr>
          <p:cNvPr id="236548" name="Group 4"/>
          <p:cNvGrpSpPr>
            <a:grpSpLocks/>
          </p:cNvGrpSpPr>
          <p:nvPr/>
        </p:nvGrpSpPr>
        <p:grpSpPr bwMode="auto">
          <a:xfrm>
            <a:off x="2971800" y="3156016"/>
            <a:ext cx="3657600" cy="2396830"/>
            <a:chOff x="1008" y="1310"/>
            <a:chExt cx="3408" cy="2370"/>
          </a:xfrm>
        </p:grpSpPr>
        <p:sp>
          <p:nvSpPr>
            <p:cNvPr id="236549" name="Oval 5"/>
            <p:cNvSpPr>
              <a:spLocks noChangeArrowheads="1"/>
            </p:cNvSpPr>
            <p:nvPr/>
          </p:nvSpPr>
          <p:spPr bwMode="auto">
            <a:xfrm>
              <a:off x="1008" y="2400"/>
              <a:ext cx="384" cy="384"/>
            </a:xfrm>
            <a:prstGeom prst="ellipse">
              <a:avLst/>
            </a:prstGeom>
            <a:solidFill>
              <a:srgbClr val="00B0F0"/>
            </a:solidFill>
            <a:ln w="9525">
              <a:solidFill>
                <a:schemeClr val="tx1"/>
              </a:solidFill>
              <a:round/>
              <a:headEnd/>
              <a:tailEnd/>
            </a:ln>
            <a:effectLst/>
          </p:spPr>
          <p:txBody>
            <a:bodyPr wrap="none" anchor="ctr"/>
            <a:lstStyle/>
            <a:p>
              <a:pPr algn="ctr"/>
              <a:r>
                <a:rPr kumimoji="1" lang="en-US" altLang="zh-CN" sz="2400">
                  <a:latin typeface="Times New Roman" pitchFamily="18" charset="0"/>
                </a:rPr>
                <a:t>1</a:t>
              </a:r>
            </a:p>
          </p:txBody>
        </p:sp>
        <p:sp>
          <p:nvSpPr>
            <p:cNvPr id="236550" name="Oval 6"/>
            <p:cNvSpPr>
              <a:spLocks noChangeArrowheads="1"/>
            </p:cNvSpPr>
            <p:nvPr/>
          </p:nvSpPr>
          <p:spPr bwMode="auto">
            <a:xfrm>
              <a:off x="1872" y="2400"/>
              <a:ext cx="384" cy="384"/>
            </a:xfrm>
            <a:prstGeom prst="ellipse">
              <a:avLst/>
            </a:prstGeom>
            <a:solidFill>
              <a:srgbClr val="00B0F0"/>
            </a:solidFill>
            <a:ln w="9525">
              <a:solidFill>
                <a:schemeClr val="tx1"/>
              </a:solidFill>
              <a:round/>
              <a:headEnd/>
              <a:tailEnd/>
            </a:ln>
            <a:effectLst/>
          </p:spPr>
          <p:txBody>
            <a:bodyPr wrap="none" anchor="ctr"/>
            <a:lstStyle/>
            <a:p>
              <a:pPr algn="ctr"/>
              <a:r>
                <a:rPr kumimoji="1" lang="en-US" altLang="zh-CN" sz="2400">
                  <a:latin typeface="Times New Roman" pitchFamily="18" charset="0"/>
                </a:rPr>
                <a:t>2</a:t>
              </a:r>
            </a:p>
          </p:txBody>
        </p:sp>
        <p:sp>
          <p:nvSpPr>
            <p:cNvPr id="236551" name="Oval 7"/>
            <p:cNvSpPr>
              <a:spLocks noChangeArrowheads="1"/>
            </p:cNvSpPr>
            <p:nvPr/>
          </p:nvSpPr>
          <p:spPr bwMode="auto">
            <a:xfrm>
              <a:off x="1872" y="1440"/>
              <a:ext cx="384" cy="384"/>
            </a:xfrm>
            <a:prstGeom prst="ellipse">
              <a:avLst/>
            </a:prstGeom>
            <a:solidFill>
              <a:srgbClr val="00B0F0"/>
            </a:solidFill>
            <a:ln w="9525">
              <a:solidFill>
                <a:schemeClr val="tx1"/>
              </a:solidFill>
              <a:round/>
              <a:headEnd/>
              <a:tailEnd/>
            </a:ln>
            <a:effectLst/>
          </p:spPr>
          <p:txBody>
            <a:bodyPr wrap="none" anchor="ctr"/>
            <a:lstStyle/>
            <a:p>
              <a:pPr algn="ctr"/>
              <a:r>
                <a:rPr kumimoji="1" lang="en-US" altLang="zh-CN" sz="2400" dirty="0">
                  <a:latin typeface="Times New Roman" pitchFamily="18" charset="0"/>
                </a:rPr>
                <a:t>5</a:t>
              </a:r>
            </a:p>
          </p:txBody>
        </p:sp>
        <p:sp>
          <p:nvSpPr>
            <p:cNvPr id="236552" name="Oval 8"/>
            <p:cNvSpPr>
              <a:spLocks noChangeArrowheads="1"/>
            </p:cNvSpPr>
            <p:nvPr/>
          </p:nvSpPr>
          <p:spPr bwMode="auto">
            <a:xfrm>
              <a:off x="2940" y="2400"/>
              <a:ext cx="384" cy="384"/>
            </a:xfrm>
            <a:prstGeom prst="ellipse">
              <a:avLst/>
            </a:prstGeom>
            <a:solidFill>
              <a:srgbClr val="00B0F0"/>
            </a:solidFill>
            <a:ln w="9525">
              <a:solidFill>
                <a:schemeClr val="tx1"/>
              </a:solidFill>
              <a:round/>
              <a:headEnd/>
              <a:tailEnd/>
            </a:ln>
            <a:effectLst/>
          </p:spPr>
          <p:txBody>
            <a:bodyPr wrap="none" anchor="ctr"/>
            <a:lstStyle/>
            <a:p>
              <a:pPr algn="ctr"/>
              <a:r>
                <a:rPr kumimoji="1" lang="en-US" altLang="zh-CN" sz="2400" dirty="0">
                  <a:latin typeface="Times New Roman" pitchFamily="18" charset="0"/>
                </a:rPr>
                <a:t>3</a:t>
              </a:r>
            </a:p>
          </p:txBody>
        </p:sp>
        <p:sp>
          <p:nvSpPr>
            <p:cNvPr id="236553" name="Oval 9"/>
            <p:cNvSpPr>
              <a:spLocks noChangeArrowheads="1"/>
            </p:cNvSpPr>
            <p:nvPr/>
          </p:nvSpPr>
          <p:spPr bwMode="auto">
            <a:xfrm>
              <a:off x="1872" y="3264"/>
              <a:ext cx="384" cy="384"/>
            </a:xfrm>
            <a:prstGeom prst="ellipse">
              <a:avLst/>
            </a:prstGeom>
            <a:solidFill>
              <a:srgbClr val="00B0F0"/>
            </a:solidFill>
            <a:ln w="9525">
              <a:solidFill>
                <a:schemeClr val="tx1"/>
              </a:solidFill>
              <a:round/>
              <a:headEnd/>
              <a:tailEnd/>
            </a:ln>
            <a:effectLst/>
          </p:spPr>
          <p:txBody>
            <a:bodyPr wrap="none" anchor="ctr"/>
            <a:lstStyle/>
            <a:p>
              <a:pPr algn="ctr"/>
              <a:r>
                <a:rPr kumimoji="1" lang="en-US" altLang="zh-CN" sz="2400">
                  <a:latin typeface="Times New Roman" pitchFamily="18" charset="0"/>
                </a:rPr>
                <a:t>4</a:t>
              </a:r>
            </a:p>
          </p:txBody>
        </p:sp>
        <p:grpSp>
          <p:nvGrpSpPr>
            <p:cNvPr id="236554" name="Group 10"/>
            <p:cNvGrpSpPr>
              <a:grpSpLocks/>
            </p:cNvGrpSpPr>
            <p:nvPr/>
          </p:nvGrpSpPr>
          <p:grpSpPr bwMode="auto">
            <a:xfrm>
              <a:off x="2940" y="1406"/>
              <a:ext cx="384" cy="452"/>
              <a:chOff x="2940" y="1406"/>
              <a:chExt cx="384" cy="452"/>
            </a:xfrm>
          </p:grpSpPr>
          <p:grpSp>
            <p:nvGrpSpPr>
              <p:cNvPr id="236555" name="Group 11"/>
              <p:cNvGrpSpPr>
                <a:grpSpLocks/>
              </p:cNvGrpSpPr>
              <p:nvPr/>
            </p:nvGrpSpPr>
            <p:grpSpPr bwMode="auto">
              <a:xfrm>
                <a:off x="2940" y="1440"/>
                <a:ext cx="384" cy="384"/>
                <a:chOff x="2928" y="1440"/>
                <a:chExt cx="384" cy="384"/>
              </a:xfrm>
            </p:grpSpPr>
            <p:sp>
              <p:nvSpPr>
                <p:cNvPr id="236556" name="Oval 12"/>
                <p:cNvSpPr>
                  <a:spLocks noChangeArrowheads="1"/>
                </p:cNvSpPr>
                <p:nvPr/>
              </p:nvSpPr>
              <p:spPr bwMode="auto">
                <a:xfrm>
                  <a:off x="2928" y="1440"/>
                  <a:ext cx="384" cy="384"/>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36557" name="Oval 13"/>
                <p:cNvSpPr>
                  <a:spLocks noChangeArrowheads="1"/>
                </p:cNvSpPr>
                <p:nvPr/>
              </p:nvSpPr>
              <p:spPr bwMode="auto">
                <a:xfrm>
                  <a:off x="2976" y="1488"/>
                  <a:ext cx="288" cy="288"/>
                </a:xfrm>
                <a:prstGeom prst="ellipse">
                  <a:avLst/>
                </a:prstGeom>
                <a:solidFill>
                  <a:srgbClr val="00B0F0"/>
                </a:solidFill>
                <a:ln w="9525">
                  <a:solidFill>
                    <a:schemeClr val="tx1"/>
                  </a:solidFill>
                  <a:round/>
                  <a:headEnd/>
                  <a:tailEnd/>
                </a:ln>
                <a:effectLst/>
              </p:spPr>
              <p:txBody>
                <a:bodyPr wrap="none" anchor="ctr"/>
                <a:lstStyle/>
                <a:p>
                  <a:endParaRPr lang="zh-CN" altLang="en-US"/>
                </a:p>
              </p:txBody>
            </p:sp>
          </p:grpSp>
          <p:sp>
            <p:nvSpPr>
              <p:cNvPr id="236558" name="Text Box 14"/>
              <p:cNvSpPr txBox="1">
                <a:spLocks noChangeArrowheads="1"/>
              </p:cNvSpPr>
              <p:nvPr/>
            </p:nvSpPr>
            <p:spPr bwMode="auto">
              <a:xfrm>
                <a:off x="2985" y="1406"/>
                <a:ext cx="314" cy="452"/>
              </a:xfrm>
              <a:prstGeom prst="rect">
                <a:avLst/>
              </a:prstGeom>
              <a:noFill/>
              <a:ln w="9525">
                <a:noFill/>
                <a:miter lim="800000"/>
                <a:headEnd/>
                <a:tailEnd/>
              </a:ln>
              <a:effectLst/>
            </p:spPr>
            <p:txBody>
              <a:bodyPr wrap="none" anchor="ctr">
                <a:spAutoFit/>
              </a:bodyPr>
              <a:lstStyle/>
              <a:p>
                <a:pPr algn="ctr"/>
                <a:r>
                  <a:rPr kumimoji="1" lang="en-US" altLang="zh-CN" sz="2400" dirty="0">
                    <a:latin typeface="Times New Roman" pitchFamily="18" charset="0"/>
                  </a:rPr>
                  <a:t>6</a:t>
                </a:r>
              </a:p>
            </p:txBody>
          </p:sp>
        </p:grpSp>
        <p:grpSp>
          <p:nvGrpSpPr>
            <p:cNvPr id="236559" name="Group 15"/>
            <p:cNvGrpSpPr>
              <a:grpSpLocks/>
            </p:cNvGrpSpPr>
            <p:nvPr/>
          </p:nvGrpSpPr>
          <p:grpSpPr bwMode="auto">
            <a:xfrm>
              <a:off x="4032" y="2365"/>
              <a:ext cx="384" cy="453"/>
              <a:chOff x="4032" y="2365"/>
              <a:chExt cx="384" cy="453"/>
            </a:xfrm>
          </p:grpSpPr>
          <p:grpSp>
            <p:nvGrpSpPr>
              <p:cNvPr id="236560" name="Group 16"/>
              <p:cNvGrpSpPr>
                <a:grpSpLocks/>
              </p:cNvGrpSpPr>
              <p:nvPr/>
            </p:nvGrpSpPr>
            <p:grpSpPr bwMode="auto">
              <a:xfrm>
                <a:off x="4032" y="2400"/>
                <a:ext cx="384" cy="384"/>
                <a:chOff x="2928" y="1440"/>
                <a:chExt cx="384" cy="384"/>
              </a:xfrm>
            </p:grpSpPr>
            <p:sp>
              <p:nvSpPr>
                <p:cNvPr id="236561" name="Oval 17"/>
                <p:cNvSpPr>
                  <a:spLocks noChangeArrowheads="1"/>
                </p:cNvSpPr>
                <p:nvPr/>
              </p:nvSpPr>
              <p:spPr bwMode="auto">
                <a:xfrm>
                  <a:off x="2928" y="1440"/>
                  <a:ext cx="384" cy="384"/>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36562" name="Oval 18"/>
                <p:cNvSpPr>
                  <a:spLocks noChangeArrowheads="1"/>
                </p:cNvSpPr>
                <p:nvPr/>
              </p:nvSpPr>
              <p:spPr bwMode="auto">
                <a:xfrm>
                  <a:off x="2976" y="1488"/>
                  <a:ext cx="288" cy="288"/>
                </a:xfrm>
                <a:prstGeom prst="ellipse">
                  <a:avLst/>
                </a:prstGeom>
                <a:solidFill>
                  <a:srgbClr val="00B0F0"/>
                </a:solidFill>
                <a:ln w="9525">
                  <a:solidFill>
                    <a:schemeClr val="tx1"/>
                  </a:solidFill>
                  <a:round/>
                  <a:headEnd/>
                  <a:tailEnd/>
                </a:ln>
                <a:effectLst/>
              </p:spPr>
              <p:txBody>
                <a:bodyPr wrap="none" anchor="ctr"/>
                <a:lstStyle/>
                <a:p>
                  <a:endParaRPr lang="zh-CN" altLang="en-US"/>
                </a:p>
              </p:txBody>
            </p:sp>
          </p:grpSp>
          <p:sp>
            <p:nvSpPr>
              <p:cNvPr id="236563" name="Text Box 19"/>
              <p:cNvSpPr txBox="1">
                <a:spLocks noChangeArrowheads="1"/>
              </p:cNvSpPr>
              <p:nvPr/>
            </p:nvSpPr>
            <p:spPr bwMode="auto">
              <a:xfrm>
                <a:off x="4080" y="2365"/>
                <a:ext cx="314" cy="453"/>
              </a:xfrm>
              <a:prstGeom prst="rect">
                <a:avLst/>
              </a:prstGeom>
              <a:noFill/>
              <a:ln w="9525">
                <a:noFill/>
                <a:miter lim="800000"/>
                <a:headEnd/>
                <a:tailEnd/>
              </a:ln>
              <a:effectLst/>
            </p:spPr>
            <p:txBody>
              <a:bodyPr wrap="none" anchor="ctr">
                <a:spAutoFit/>
              </a:bodyPr>
              <a:lstStyle/>
              <a:p>
                <a:pPr algn="ctr"/>
                <a:r>
                  <a:rPr kumimoji="1" lang="en-US" altLang="zh-CN" sz="2400" dirty="0">
                    <a:latin typeface="Times New Roman" pitchFamily="18" charset="0"/>
                  </a:rPr>
                  <a:t>8</a:t>
                </a:r>
              </a:p>
            </p:txBody>
          </p:sp>
        </p:grpSp>
        <p:grpSp>
          <p:nvGrpSpPr>
            <p:cNvPr id="236564" name="Group 20"/>
            <p:cNvGrpSpPr>
              <a:grpSpLocks/>
            </p:cNvGrpSpPr>
            <p:nvPr/>
          </p:nvGrpSpPr>
          <p:grpSpPr bwMode="auto">
            <a:xfrm>
              <a:off x="2940" y="3224"/>
              <a:ext cx="384" cy="456"/>
              <a:chOff x="2940" y="3224"/>
              <a:chExt cx="384" cy="456"/>
            </a:xfrm>
          </p:grpSpPr>
          <p:grpSp>
            <p:nvGrpSpPr>
              <p:cNvPr id="236565" name="Group 21"/>
              <p:cNvGrpSpPr>
                <a:grpSpLocks/>
              </p:cNvGrpSpPr>
              <p:nvPr/>
            </p:nvGrpSpPr>
            <p:grpSpPr bwMode="auto">
              <a:xfrm>
                <a:off x="2940" y="3264"/>
                <a:ext cx="384" cy="384"/>
                <a:chOff x="2928" y="1440"/>
                <a:chExt cx="384" cy="384"/>
              </a:xfrm>
            </p:grpSpPr>
            <p:sp>
              <p:nvSpPr>
                <p:cNvPr id="236566" name="Oval 22"/>
                <p:cNvSpPr>
                  <a:spLocks noChangeArrowheads="1"/>
                </p:cNvSpPr>
                <p:nvPr/>
              </p:nvSpPr>
              <p:spPr bwMode="auto">
                <a:xfrm>
                  <a:off x="2928" y="1440"/>
                  <a:ext cx="384" cy="384"/>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36567" name="Oval 23"/>
                <p:cNvSpPr>
                  <a:spLocks noChangeArrowheads="1"/>
                </p:cNvSpPr>
                <p:nvPr/>
              </p:nvSpPr>
              <p:spPr bwMode="auto">
                <a:xfrm>
                  <a:off x="2976" y="1488"/>
                  <a:ext cx="288" cy="288"/>
                </a:xfrm>
                <a:prstGeom prst="ellipse">
                  <a:avLst/>
                </a:prstGeom>
                <a:solidFill>
                  <a:srgbClr val="00B0F0"/>
                </a:solidFill>
                <a:ln w="9525">
                  <a:solidFill>
                    <a:schemeClr val="tx1"/>
                  </a:solidFill>
                  <a:round/>
                  <a:headEnd/>
                  <a:tailEnd/>
                </a:ln>
                <a:effectLst/>
              </p:spPr>
              <p:txBody>
                <a:bodyPr wrap="none" anchor="ctr"/>
                <a:lstStyle/>
                <a:p>
                  <a:endParaRPr lang="zh-CN" altLang="en-US"/>
                </a:p>
              </p:txBody>
            </p:sp>
          </p:grpSp>
          <p:sp>
            <p:nvSpPr>
              <p:cNvPr id="236568" name="Text Box 24"/>
              <p:cNvSpPr txBox="1">
                <a:spLocks noChangeArrowheads="1"/>
              </p:cNvSpPr>
              <p:nvPr/>
            </p:nvSpPr>
            <p:spPr bwMode="auto">
              <a:xfrm flipH="1">
                <a:off x="2968" y="3224"/>
                <a:ext cx="351" cy="456"/>
              </a:xfrm>
              <a:prstGeom prst="rect">
                <a:avLst/>
              </a:prstGeom>
              <a:noFill/>
              <a:ln w="9525">
                <a:noFill/>
                <a:miter lim="800000"/>
                <a:headEnd/>
                <a:tailEnd/>
              </a:ln>
              <a:effectLst/>
            </p:spPr>
            <p:txBody>
              <a:bodyPr wrap="square" anchor="ctr">
                <a:spAutoFit/>
              </a:bodyPr>
              <a:lstStyle/>
              <a:p>
                <a:pPr algn="ctr"/>
                <a:r>
                  <a:rPr kumimoji="1" lang="en-US" altLang="zh-CN" sz="2400" dirty="0">
                    <a:latin typeface="Times New Roman" pitchFamily="18" charset="0"/>
                  </a:rPr>
                  <a:t>7</a:t>
                </a:r>
              </a:p>
            </p:txBody>
          </p:sp>
        </p:grpSp>
        <p:cxnSp>
          <p:nvCxnSpPr>
            <p:cNvPr id="236569" name="AutoShape 25"/>
            <p:cNvCxnSpPr>
              <a:cxnSpLocks noChangeShapeType="1"/>
              <a:stCxn id="236553" idx="6"/>
              <a:endCxn id="236566" idx="2"/>
            </p:cNvCxnSpPr>
            <p:nvPr/>
          </p:nvCxnSpPr>
          <p:spPr bwMode="auto">
            <a:xfrm>
              <a:off x="2256" y="3456"/>
              <a:ext cx="684" cy="0"/>
            </a:xfrm>
            <a:prstGeom prst="straightConnector1">
              <a:avLst/>
            </a:prstGeom>
            <a:noFill/>
            <a:ln w="9525">
              <a:solidFill>
                <a:schemeClr val="tx1"/>
              </a:solidFill>
              <a:round/>
              <a:headEnd/>
              <a:tailEnd type="triangle" w="med" len="med"/>
            </a:ln>
            <a:effectLst/>
          </p:spPr>
        </p:cxnSp>
        <p:cxnSp>
          <p:nvCxnSpPr>
            <p:cNvPr id="236570" name="AutoShape 26"/>
            <p:cNvCxnSpPr>
              <a:cxnSpLocks noChangeShapeType="1"/>
              <a:stCxn id="236550" idx="6"/>
              <a:endCxn id="236552" idx="2"/>
            </p:cNvCxnSpPr>
            <p:nvPr/>
          </p:nvCxnSpPr>
          <p:spPr bwMode="auto">
            <a:xfrm>
              <a:off x="2256" y="2592"/>
              <a:ext cx="684" cy="0"/>
            </a:xfrm>
            <a:prstGeom prst="straightConnector1">
              <a:avLst/>
            </a:prstGeom>
            <a:noFill/>
            <a:ln w="9525">
              <a:solidFill>
                <a:schemeClr val="tx1"/>
              </a:solidFill>
              <a:round/>
              <a:headEnd/>
              <a:tailEnd type="triangle" w="med" len="med"/>
            </a:ln>
            <a:effectLst/>
          </p:spPr>
        </p:cxnSp>
        <p:cxnSp>
          <p:nvCxnSpPr>
            <p:cNvPr id="236571" name="AutoShape 27"/>
            <p:cNvCxnSpPr>
              <a:cxnSpLocks noChangeShapeType="1"/>
              <a:stCxn id="236556" idx="3"/>
              <a:endCxn id="236550" idx="7"/>
            </p:cNvCxnSpPr>
            <p:nvPr/>
          </p:nvCxnSpPr>
          <p:spPr bwMode="auto">
            <a:xfrm rot="5400000">
              <a:off x="2254" y="1714"/>
              <a:ext cx="688" cy="796"/>
            </a:xfrm>
            <a:prstGeom prst="curvedConnector3">
              <a:avLst>
                <a:gd name="adj1" fmla="val 50000"/>
              </a:avLst>
            </a:prstGeom>
            <a:noFill/>
            <a:ln w="9525">
              <a:solidFill>
                <a:schemeClr val="tx1"/>
              </a:solidFill>
              <a:round/>
              <a:headEnd/>
              <a:tailEnd type="triangle" w="med" len="med"/>
            </a:ln>
            <a:effectLst/>
          </p:spPr>
        </p:cxnSp>
        <p:cxnSp>
          <p:nvCxnSpPr>
            <p:cNvPr id="236572" name="AutoShape 28"/>
            <p:cNvCxnSpPr>
              <a:cxnSpLocks noChangeShapeType="1"/>
              <a:stCxn id="236551" idx="6"/>
              <a:endCxn id="236556" idx="2"/>
            </p:cNvCxnSpPr>
            <p:nvPr/>
          </p:nvCxnSpPr>
          <p:spPr bwMode="auto">
            <a:xfrm>
              <a:off x="2256" y="1632"/>
              <a:ext cx="684" cy="0"/>
            </a:xfrm>
            <a:prstGeom prst="straightConnector1">
              <a:avLst/>
            </a:prstGeom>
            <a:noFill/>
            <a:ln w="9525">
              <a:solidFill>
                <a:schemeClr val="tx1"/>
              </a:solidFill>
              <a:round/>
              <a:headEnd/>
              <a:tailEnd type="triangle" w="med" len="med"/>
            </a:ln>
            <a:effectLst/>
          </p:spPr>
        </p:cxnSp>
        <p:cxnSp>
          <p:nvCxnSpPr>
            <p:cNvPr id="236573" name="AutoShape 29"/>
            <p:cNvCxnSpPr>
              <a:cxnSpLocks noChangeShapeType="1"/>
              <a:stCxn id="236549" idx="6"/>
              <a:endCxn id="236550" idx="2"/>
            </p:cNvCxnSpPr>
            <p:nvPr/>
          </p:nvCxnSpPr>
          <p:spPr bwMode="auto">
            <a:xfrm>
              <a:off x="1392" y="2592"/>
              <a:ext cx="480" cy="0"/>
            </a:xfrm>
            <a:prstGeom prst="straightConnector1">
              <a:avLst/>
            </a:prstGeom>
            <a:noFill/>
            <a:ln w="9525">
              <a:solidFill>
                <a:schemeClr val="tx1"/>
              </a:solidFill>
              <a:round/>
              <a:headEnd/>
              <a:tailEnd type="triangle" w="med" len="med"/>
            </a:ln>
            <a:effectLst/>
          </p:spPr>
        </p:cxnSp>
        <p:cxnSp>
          <p:nvCxnSpPr>
            <p:cNvPr id="236574" name="AutoShape 30"/>
            <p:cNvCxnSpPr>
              <a:cxnSpLocks noChangeShapeType="1"/>
              <a:stCxn id="236549" idx="0"/>
              <a:endCxn id="236551" idx="2"/>
            </p:cNvCxnSpPr>
            <p:nvPr/>
          </p:nvCxnSpPr>
          <p:spPr bwMode="auto">
            <a:xfrm rot="16200000">
              <a:off x="1152" y="1680"/>
              <a:ext cx="768" cy="672"/>
            </a:xfrm>
            <a:prstGeom prst="curvedConnector2">
              <a:avLst/>
            </a:prstGeom>
            <a:noFill/>
            <a:ln w="9525">
              <a:solidFill>
                <a:schemeClr val="tx1"/>
              </a:solidFill>
              <a:round/>
              <a:headEnd/>
              <a:tailEnd type="triangle" w="med" len="med"/>
            </a:ln>
            <a:effectLst/>
          </p:spPr>
        </p:cxnSp>
        <p:cxnSp>
          <p:nvCxnSpPr>
            <p:cNvPr id="236575" name="AutoShape 31"/>
            <p:cNvCxnSpPr>
              <a:cxnSpLocks noChangeShapeType="1"/>
              <a:stCxn id="236549" idx="4"/>
              <a:endCxn id="236553" idx="2"/>
            </p:cNvCxnSpPr>
            <p:nvPr/>
          </p:nvCxnSpPr>
          <p:spPr bwMode="auto">
            <a:xfrm rot="16200000" flipH="1">
              <a:off x="1200" y="2784"/>
              <a:ext cx="672" cy="672"/>
            </a:xfrm>
            <a:prstGeom prst="curvedConnector2">
              <a:avLst/>
            </a:prstGeom>
            <a:noFill/>
            <a:ln w="9525">
              <a:solidFill>
                <a:schemeClr val="tx1"/>
              </a:solidFill>
              <a:round/>
              <a:headEnd/>
              <a:tailEnd type="triangle" w="med" len="med"/>
            </a:ln>
            <a:effectLst/>
          </p:spPr>
        </p:cxnSp>
        <p:cxnSp>
          <p:nvCxnSpPr>
            <p:cNvPr id="236576" name="AutoShape 32"/>
            <p:cNvCxnSpPr>
              <a:cxnSpLocks noChangeShapeType="1"/>
              <a:stCxn id="236552" idx="6"/>
              <a:endCxn id="236561" idx="2"/>
            </p:cNvCxnSpPr>
            <p:nvPr/>
          </p:nvCxnSpPr>
          <p:spPr bwMode="auto">
            <a:xfrm>
              <a:off x="3324" y="2592"/>
              <a:ext cx="708" cy="0"/>
            </a:xfrm>
            <a:prstGeom prst="straightConnector1">
              <a:avLst/>
            </a:prstGeom>
            <a:noFill/>
            <a:ln w="9525">
              <a:solidFill>
                <a:schemeClr val="tx1"/>
              </a:solidFill>
              <a:round/>
              <a:headEnd/>
              <a:tailEnd type="triangle" w="med" len="med"/>
            </a:ln>
            <a:effectLst/>
          </p:spPr>
        </p:cxnSp>
        <p:sp>
          <p:nvSpPr>
            <p:cNvPr id="236577" name="Text Box 33"/>
            <p:cNvSpPr txBox="1">
              <a:spLocks noChangeArrowheads="1"/>
            </p:cNvSpPr>
            <p:nvPr/>
          </p:nvSpPr>
          <p:spPr bwMode="auto">
            <a:xfrm>
              <a:off x="1200" y="1552"/>
              <a:ext cx="298" cy="452"/>
            </a:xfrm>
            <a:prstGeom prst="rect">
              <a:avLst/>
            </a:prstGeom>
            <a:noFill/>
            <a:ln w="9525">
              <a:noFill/>
              <a:miter lim="800000"/>
              <a:headEnd/>
              <a:tailEnd/>
            </a:ln>
            <a:effectLst/>
          </p:spPr>
          <p:txBody>
            <a:bodyPr wrap="none" anchor="ctr">
              <a:spAutoFit/>
            </a:bodyPr>
            <a:lstStyle/>
            <a:p>
              <a:pPr algn="ctr"/>
              <a:r>
                <a:rPr kumimoji="1" lang="en-US" altLang="zh-CN" sz="2400">
                  <a:latin typeface="Times New Roman" pitchFamily="18" charset="0"/>
                </a:rPr>
                <a:t>a</a:t>
              </a:r>
            </a:p>
          </p:txBody>
        </p:sp>
        <p:sp>
          <p:nvSpPr>
            <p:cNvPr id="236578" name="Text Box 34"/>
            <p:cNvSpPr txBox="1">
              <a:spLocks noChangeArrowheads="1"/>
            </p:cNvSpPr>
            <p:nvPr/>
          </p:nvSpPr>
          <p:spPr bwMode="auto">
            <a:xfrm>
              <a:off x="1245" y="3087"/>
              <a:ext cx="297" cy="452"/>
            </a:xfrm>
            <a:prstGeom prst="rect">
              <a:avLst/>
            </a:prstGeom>
            <a:noFill/>
            <a:ln w="9525">
              <a:noFill/>
              <a:miter lim="800000"/>
              <a:headEnd/>
              <a:tailEnd/>
            </a:ln>
            <a:effectLst/>
          </p:spPr>
          <p:txBody>
            <a:bodyPr wrap="none" anchor="ctr">
              <a:spAutoFit/>
            </a:bodyPr>
            <a:lstStyle/>
            <a:p>
              <a:pPr algn="ctr"/>
              <a:r>
                <a:rPr kumimoji="1" lang="en-US" altLang="zh-CN" sz="2400">
                  <a:latin typeface="Times New Roman" pitchFamily="18" charset="0"/>
                </a:rPr>
                <a:t>a</a:t>
              </a:r>
            </a:p>
          </p:txBody>
        </p:sp>
        <p:sp>
          <p:nvSpPr>
            <p:cNvPr id="236579" name="Text Box 35"/>
            <p:cNvSpPr txBox="1">
              <a:spLocks noChangeArrowheads="1"/>
            </p:cNvSpPr>
            <p:nvPr/>
          </p:nvSpPr>
          <p:spPr bwMode="auto">
            <a:xfrm>
              <a:off x="1435" y="2271"/>
              <a:ext cx="296" cy="452"/>
            </a:xfrm>
            <a:prstGeom prst="rect">
              <a:avLst/>
            </a:prstGeom>
            <a:noFill/>
            <a:ln w="9525">
              <a:noFill/>
              <a:miter lim="800000"/>
              <a:headEnd/>
              <a:tailEnd/>
            </a:ln>
            <a:effectLst/>
          </p:spPr>
          <p:txBody>
            <a:bodyPr wrap="none" anchor="ctr">
              <a:spAutoFit/>
            </a:bodyPr>
            <a:lstStyle/>
            <a:p>
              <a:pPr algn="ctr"/>
              <a:r>
                <a:rPr kumimoji="1" lang="en-US" altLang="zh-CN" sz="2400">
                  <a:latin typeface="Times New Roman" pitchFamily="18" charset="0"/>
                  <a:sym typeface="Symbol" pitchFamily="18" charset="2"/>
                </a:rPr>
                <a:t></a:t>
              </a:r>
              <a:endParaRPr kumimoji="1" lang="en-US" altLang="zh-CN" sz="2400">
                <a:latin typeface="Times New Roman" pitchFamily="18" charset="0"/>
              </a:endParaRPr>
            </a:p>
          </p:txBody>
        </p:sp>
        <p:sp>
          <p:nvSpPr>
            <p:cNvPr id="236580" name="Text Box 36"/>
            <p:cNvSpPr txBox="1">
              <a:spLocks noChangeArrowheads="1"/>
            </p:cNvSpPr>
            <p:nvPr/>
          </p:nvSpPr>
          <p:spPr bwMode="auto">
            <a:xfrm>
              <a:off x="2351" y="1793"/>
              <a:ext cx="296" cy="452"/>
            </a:xfrm>
            <a:prstGeom prst="rect">
              <a:avLst/>
            </a:prstGeom>
            <a:noFill/>
            <a:ln w="9525">
              <a:noFill/>
              <a:miter lim="800000"/>
              <a:headEnd/>
              <a:tailEnd/>
            </a:ln>
            <a:effectLst/>
          </p:spPr>
          <p:txBody>
            <a:bodyPr wrap="none" anchor="ctr">
              <a:spAutoFit/>
            </a:bodyPr>
            <a:lstStyle/>
            <a:p>
              <a:pPr algn="ctr"/>
              <a:r>
                <a:rPr kumimoji="1" lang="en-US" altLang="zh-CN" sz="2400">
                  <a:latin typeface="Times New Roman" pitchFamily="18" charset="0"/>
                  <a:sym typeface="Symbol" pitchFamily="18" charset="2"/>
                </a:rPr>
                <a:t></a:t>
              </a:r>
              <a:endParaRPr kumimoji="1" lang="en-US" altLang="zh-CN" sz="2400">
                <a:latin typeface="Times New Roman" pitchFamily="18" charset="0"/>
              </a:endParaRPr>
            </a:p>
          </p:txBody>
        </p:sp>
        <p:sp>
          <p:nvSpPr>
            <p:cNvPr id="236581" name="Text Box 37"/>
            <p:cNvSpPr txBox="1">
              <a:spLocks noChangeArrowheads="1"/>
            </p:cNvSpPr>
            <p:nvPr/>
          </p:nvSpPr>
          <p:spPr bwMode="auto">
            <a:xfrm>
              <a:off x="2393" y="1310"/>
              <a:ext cx="295" cy="452"/>
            </a:xfrm>
            <a:prstGeom prst="rect">
              <a:avLst/>
            </a:prstGeom>
            <a:noFill/>
            <a:ln w="9525">
              <a:noFill/>
              <a:miter lim="800000"/>
              <a:headEnd/>
              <a:tailEnd/>
            </a:ln>
            <a:effectLst/>
          </p:spPr>
          <p:txBody>
            <a:bodyPr wrap="none" anchor="ctr">
              <a:spAutoFit/>
            </a:bodyPr>
            <a:lstStyle/>
            <a:p>
              <a:pPr algn="ctr"/>
              <a:r>
                <a:rPr kumimoji="1" lang="en-US" altLang="zh-CN" sz="2400">
                  <a:latin typeface="Times New Roman" pitchFamily="18" charset="0"/>
                  <a:sym typeface="Symbol" pitchFamily="18" charset="2"/>
                </a:rPr>
                <a:t></a:t>
              </a:r>
              <a:endParaRPr kumimoji="1" lang="en-US" altLang="zh-CN" sz="2400">
                <a:latin typeface="Times New Roman" pitchFamily="18" charset="0"/>
              </a:endParaRPr>
            </a:p>
          </p:txBody>
        </p:sp>
        <p:sp>
          <p:nvSpPr>
            <p:cNvPr id="236582" name="Text Box 38"/>
            <p:cNvSpPr txBox="1">
              <a:spLocks noChangeArrowheads="1"/>
            </p:cNvSpPr>
            <p:nvPr/>
          </p:nvSpPr>
          <p:spPr bwMode="auto">
            <a:xfrm>
              <a:off x="3458" y="2270"/>
              <a:ext cx="295" cy="453"/>
            </a:xfrm>
            <a:prstGeom prst="rect">
              <a:avLst/>
            </a:prstGeom>
            <a:noFill/>
            <a:ln w="9525">
              <a:noFill/>
              <a:miter lim="800000"/>
              <a:headEnd/>
              <a:tailEnd/>
            </a:ln>
            <a:effectLst/>
          </p:spPr>
          <p:txBody>
            <a:bodyPr wrap="none" anchor="ctr">
              <a:spAutoFit/>
            </a:bodyPr>
            <a:lstStyle/>
            <a:p>
              <a:pPr algn="ctr"/>
              <a:r>
                <a:rPr kumimoji="1" lang="en-US" altLang="zh-CN" sz="2400">
                  <a:latin typeface="Times New Roman" pitchFamily="18" charset="0"/>
                  <a:sym typeface="Symbol" pitchFamily="18" charset="2"/>
                </a:rPr>
                <a:t></a:t>
              </a:r>
              <a:endParaRPr kumimoji="1" lang="en-US" altLang="zh-CN" sz="2400">
                <a:latin typeface="Times New Roman" pitchFamily="18" charset="0"/>
              </a:endParaRPr>
            </a:p>
          </p:txBody>
        </p:sp>
        <p:sp>
          <p:nvSpPr>
            <p:cNvPr id="236583" name="Text Box 39"/>
            <p:cNvSpPr txBox="1">
              <a:spLocks noChangeArrowheads="1"/>
            </p:cNvSpPr>
            <p:nvPr/>
          </p:nvSpPr>
          <p:spPr bwMode="auto">
            <a:xfrm>
              <a:off x="2400" y="3135"/>
              <a:ext cx="296" cy="452"/>
            </a:xfrm>
            <a:prstGeom prst="rect">
              <a:avLst/>
            </a:prstGeom>
            <a:noFill/>
            <a:ln w="9525">
              <a:noFill/>
              <a:miter lim="800000"/>
              <a:headEnd/>
              <a:tailEnd/>
            </a:ln>
            <a:effectLst/>
          </p:spPr>
          <p:txBody>
            <a:bodyPr wrap="none" anchor="ctr">
              <a:spAutoFit/>
            </a:bodyPr>
            <a:lstStyle/>
            <a:p>
              <a:pPr algn="ctr"/>
              <a:r>
                <a:rPr kumimoji="1" lang="en-US" altLang="zh-CN" sz="2400">
                  <a:latin typeface="Times New Roman" pitchFamily="18" charset="0"/>
                  <a:sym typeface="Symbol" pitchFamily="18" charset="2"/>
                </a:rPr>
                <a:t></a:t>
              </a:r>
              <a:endParaRPr kumimoji="1" lang="en-US" altLang="zh-CN" sz="2400">
                <a:latin typeface="Times New Roman" pitchFamily="18" charset="0"/>
              </a:endParaRPr>
            </a:p>
          </p:txBody>
        </p:sp>
        <p:sp>
          <p:nvSpPr>
            <p:cNvPr id="236584" name="Text Box 40"/>
            <p:cNvSpPr txBox="1">
              <a:spLocks noChangeArrowheads="1"/>
            </p:cNvSpPr>
            <p:nvPr/>
          </p:nvSpPr>
          <p:spPr bwMode="auto">
            <a:xfrm>
              <a:off x="2447" y="2270"/>
              <a:ext cx="298" cy="453"/>
            </a:xfrm>
            <a:prstGeom prst="rect">
              <a:avLst/>
            </a:prstGeom>
            <a:noFill/>
            <a:ln w="9525">
              <a:noFill/>
              <a:miter lim="800000"/>
              <a:headEnd/>
              <a:tailEnd/>
            </a:ln>
            <a:effectLst/>
          </p:spPr>
          <p:txBody>
            <a:bodyPr wrap="none" anchor="ctr">
              <a:spAutoFit/>
            </a:bodyPr>
            <a:lstStyle/>
            <a:p>
              <a:pPr algn="ctr"/>
              <a:r>
                <a:rPr kumimoji="1" lang="en-US" altLang="zh-CN" sz="2400">
                  <a:latin typeface="Times New Roman" pitchFamily="18" charset="0"/>
                </a:rPr>
                <a:t>a</a:t>
              </a:r>
            </a:p>
          </p:txBody>
        </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altLang="zh-CN" dirty="0"/>
              <a:t>NFA</a:t>
            </a:r>
            <a:r>
              <a:rPr lang="zh-CN" altLang="en-US" dirty="0"/>
              <a:t>确定化算法</a:t>
            </a:r>
          </a:p>
        </p:txBody>
      </p:sp>
      <p:sp>
        <p:nvSpPr>
          <p:cNvPr id="234499" name="Rectangle 3"/>
          <p:cNvSpPr>
            <a:spLocks noGrp="1" noChangeArrowheads="1"/>
          </p:cNvSpPr>
          <p:nvPr>
            <p:ph idx="1"/>
          </p:nvPr>
        </p:nvSpPr>
        <p:spPr>
          <a:xfrm>
            <a:off x="457200" y="1600200"/>
            <a:ext cx="8305800" cy="4572000"/>
          </a:xfrm>
        </p:spPr>
        <p:txBody>
          <a:bodyPr>
            <a:normAutofit fontScale="92500" lnSpcReduction="10000"/>
          </a:bodyPr>
          <a:lstStyle/>
          <a:p>
            <a:pPr marL="533400" indent="-533400">
              <a:lnSpc>
                <a:spcPct val="140000"/>
              </a:lnSpc>
            </a:pPr>
            <a:r>
              <a:rPr lang="zh-CN" altLang="en-US" sz="2400" dirty="0"/>
              <a:t>假设</a:t>
            </a:r>
            <a:r>
              <a:rPr lang="en-US" altLang="zh-CN" sz="2400" dirty="0"/>
              <a:t>NFA N=(K, </a:t>
            </a:r>
            <a:r>
              <a:rPr lang="en-US" altLang="zh-CN" sz="2400" dirty="0">
                <a:sym typeface="Symbol" pitchFamily="18" charset="2"/>
              </a:rPr>
              <a:t>,f,K</a:t>
            </a:r>
            <a:r>
              <a:rPr lang="en-US" altLang="zh-CN" sz="2400" baseline="-25000" dirty="0">
                <a:sym typeface="Symbol" pitchFamily="18" charset="2"/>
              </a:rPr>
              <a:t>0</a:t>
            </a:r>
            <a:r>
              <a:rPr lang="en-US" altLang="zh-CN" sz="2400" dirty="0">
                <a:sym typeface="Symbol" pitchFamily="18" charset="2"/>
              </a:rPr>
              <a:t>,K</a:t>
            </a:r>
            <a:r>
              <a:rPr lang="en-US" altLang="zh-CN" sz="2400" baseline="-25000" dirty="0">
                <a:sym typeface="Symbol" pitchFamily="18" charset="2"/>
              </a:rPr>
              <a:t>t</a:t>
            </a:r>
            <a:r>
              <a:rPr lang="en-US" altLang="zh-CN" sz="2400" dirty="0"/>
              <a:t>)</a:t>
            </a:r>
            <a:r>
              <a:rPr lang="zh-CN" altLang="en-US" sz="2400" dirty="0"/>
              <a:t>，按如下办法构造一个</a:t>
            </a:r>
            <a:r>
              <a:rPr lang="en-US" altLang="zh-CN" sz="2400" dirty="0"/>
              <a:t>DFA  M=(S, </a:t>
            </a:r>
            <a:r>
              <a:rPr lang="en-US" altLang="zh-CN" sz="2400" dirty="0">
                <a:sym typeface="Symbol" pitchFamily="18" charset="2"/>
              </a:rPr>
              <a:t>,d,S</a:t>
            </a:r>
            <a:r>
              <a:rPr lang="en-US" altLang="zh-CN" sz="2400" baseline="-25000" dirty="0">
                <a:sym typeface="Symbol" pitchFamily="18" charset="2"/>
              </a:rPr>
              <a:t>0</a:t>
            </a:r>
            <a:r>
              <a:rPr lang="en-US" altLang="zh-CN" sz="2400" dirty="0">
                <a:sym typeface="Symbol" pitchFamily="18" charset="2"/>
              </a:rPr>
              <a:t>,S</a:t>
            </a:r>
            <a:r>
              <a:rPr lang="en-US" altLang="zh-CN" sz="2400" baseline="-25000" dirty="0">
                <a:sym typeface="Symbol" pitchFamily="18" charset="2"/>
              </a:rPr>
              <a:t>t</a:t>
            </a:r>
            <a:r>
              <a:rPr lang="en-US" altLang="zh-CN" sz="2400" dirty="0"/>
              <a:t>)</a:t>
            </a:r>
            <a:r>
              <a:rPr lang="zh-CN" altLang="en-US" sz="2400" dirty="0"/>
              <a:t>，使得</a:t>
            </a:r>
            <a:r>
              <a:rPr lang="en-US" altLang="en-US" sz="2400" dirty="0"/>
              <a:t>L(M)=L(N)</a:t>
            </a:r>
            <a:r>
              <a:rPr lang="zh-CN" altLang="en-US" sz="2400" dirty="0"/>
              <a:t>：</a:t>
            </a:r>
          </a:p>
          <a:p>
            <a:pPr marL="914400" lvl="1" indent="-457200">
              <a:lnSpc>
                <a:spcPct val="140000"/>
              </a:lnSpc>
              <a:buFontTx/>
              <a:buAutoNum type="arabicPeriod"/>
            </a:pPr>
            <a:r>
              <a:rPr lang="en-US" altLang="zh-CN" sz="2000" dirty="0"/>
              <a:t>M</a:t>
            </a:r>
            <a:r>
              <a:rPr lang="zh-CN" altLang="en-US" sz="2000" dirty="0"/>
              <a:t>的</a:t>
            </a:r>
            <a:r>
              <a:rPr lang="zh-CN" altLang="en-US" sz="2000" dirty="0">
                <a:solidFill>
                  <a:srgbClr val="FF0000"/>
                </a:solidFill>
              </a:rPr>
              <a:t>状态集</a:t>
            </a:r>
            <a:r>
              <a:rPr lang="en-US" altLang="zh-CN" sz="2000" dirty="0">
                <a:solidFill>
                  <a:srgbClr val="FF0000"/>
                </a:solidFill>
              </a:rPr>
              <a:t>S</a:t>
            </a:r>
            <a:r>
              <a:rPr lang="zh-CN" altLang="en-US" sz="2000" dirty="0"/>
              <a:t>由</a:t>
            </a:r>
            <a:r>
              <a:rPr lang="en-US" altLang="zh-CN" sz="2000" dirty="0">
                <a:latin typeface="楷体_GB2312" pitchFamily="49" charset="-122"/>
              </a:rPr>
              <a:t>K</a:t>
            </a:r>
            <a:r>
              <a:rPr lang="zh-CN" altLang="en-US" sz="2000" dirty="0">
                <a:latin typeface="楷体_GB2312" pitchFamily="49" charset="-122"/>
              </a:rPr>
              <a:t>的一些子集</a:t>
            </a:r>
            <a:r>
              <a:rPr lang="zh-CN" altLang="en-US" sz="2000" dirty="0"/>
              <a:t>组成。用</a:t>
            </a:r>
            <a:r>
              <a:rPr lang="en-US" altLang="zh-CN" sz="2000" dirty="0" smtClean="0"/>
              <a:t>[</a:t>
            </a:r>
            <a:r>
              <a:rPr lang="en-US" altLang="zh-CN" sz="2000" dirty="0" smtClean="0">
                <a:sym typeface="Symbol" pitchFamily="18" charset="2"/>
              </a:rPr>
              <a:t>S</a:t>
            </a:r>
            <a:r>
              <a:rPr lang="en-US" altLang="zh-CN" sz="2000" baseline="-25000" dirty="0" smtClean="0">
                <a:sym typeface="Symbol" pitchFamily="18" charset="2"/>
              </a:rPr>
              <a:t>1</a:t>
            </a:r>
            <a:r>
              <a:rPr lang="en-US" altLang="zh-CN" sz="2000" dirty="0" smtClean="0">
                <a:sym typeface="Symbol" pitchFamily="18" charset="2"/>
              </a:rPr>
              <a:t> </a:t>
            </a:r>
            <a:r>
              <a:rPr lang="en-US" altLang="zh-CN" sz="2000" dirty="0">
                <a:sym typeface="Symbol" pitchFamily="18" charset="2"/>
              </a:rPr>
              <a:t>S</a:t>
            </a:r>
            <a:r>
              <a:rPr lang="en-US" altLang="zh-CN" sz="2000" baseline="-25000" dirty="0">
                <a:sym typeface="Symbol" pitchFamily="18" charset="2"/>
              </a:rPr>
              <a:t>2</a:t>
            </a:r>
            <a:r>
              <a:rPr lang="en-US" altLang="zh-CN" sz="2000" dirty="0">
                <a:sym typeface="Symbol" pitchFamily="18" charset="2"/>
              </a:rPr>
              <a:t>...</a:t>
            </a:r>
            <a:r>
              <a:rPr lang="en-US" altLang="zh-CN" sz="2000" baseline="-25000" dirty="0">
                <a:sym typeface="Symbol" pitchFamily="18" charset="2"/>
              </a:rPr>
              <a:t> </a:t>
            </a:r>
            <a:r>
              <a:rPr lang="en-US" altLang="zh-CN" sz="2000" dirty="0" smtClean="0">
                <a:sym typeface="Symbol" pitchFamily="18" charset="2"/>
              </a:rPr>
              <a:t>S</a:t>
            </a:r>
            <a:r>
              <a:rPr lang="en-US" altLang="zh-CN" sz="2000" baseline="-25000" dirty="0" smtClean="0">
                <a:sym typeface="Symbol" pitchFamily="18" charset="2"/>
              </a:rPr>
              <a:t>m</a:t>
            </a:r>
            <a:r>
              <a:rPr lang="en-US" altLang="zh-CN" sz="2000" dirty="0" smtClean="0"/>
              <a:t>]</a:t>
            </a:r>
            <a:r>
              <a:rPr lang="zh-CN" altLang="en-US" sz="2000" dirty="0"/>
              <a:t>表示</a:t>
            </a:r>
            <a:r>
              <a:rPr lang="en-US" altLang="zh-CN" sz="2000" dirty="0"/>
              <a:t>S</a:t>
            </a:r>
            <a:r>
              <a:rPr lang="zh-CN" altLang="en-US" sz="2000" dirty="0"/>
              <a:t>的元素</a:t>
            </a:r>
            <a:r>
              <a:rPr lang="zh-CN" altLang="en-US" sz="2000" dirty="0" smtClean="0"/>
              <a:t>，</a:t>
            </a:r>
            <a:r>
              <a:rPr lang="en-US" altLang="zh-CN" sz="2000" dirty="0" smtClean="0"/>
              <a:t>K</a:t>
            </a:r>
            <a:r>
              <a:rPr lang="en-US" altLang="zh-CN" sz="2000" baseline="-25000" dirty="0" smtClean="0">
                <a:sym typeface="Symbol" pitchFamily="18" charset="2"/>
              </a:rPr>
              <a:t>1</a:t>
            </a:r>
            <a:r>
              <a:rPr lang="en-US" altLang="zh-CN" sz="2000" dirty="0">
                <a:sym typeface="Symbol" pitchFamily="18" charset="2"/>
              </a:rPr>
              <a:t>, </a:t>
            </a:r>
            <a:r>
              <a:rPr lang="en-US" altLang="zh-CN" sz="2000" dirty="0" smtClean="0">
                <a:sym typeface="Symbol" pitchFamily="18" charset="2"/>
              </a:rPr>
              <a:t>K</a:t>
            </a:r>
            <a:r>
              <a:rPr lang="en-US" altLang="zh-CN" sz="2000" baseline="-25000" dirty="0" smtClean="0">
                <a:sym typeface="Symbol" pitchFamily="18" charset="2"/>
              </a:rPr>
              <a:t>2</a:t>
            </a:r>
            <a:r>
              <a:rPr lang="en-US" altLang="zh-CN" sz="2000" baseline="-25000" dirty="0">
                <a:sym typeface="Symbol" pitchFamily="18" charset="2"/>
              </a:rPr>
              <a:t>,</a:t>
            </a:r>
            <a:r>
              <a:rPr lang="en-US" altLang="zh-CN" sz="2000" dirty="0">
                <a:sym typeface="Symbol" pitchFamily="18" charset="2"/>
              </a:rPr>
              <a:t>,...</a:t>
            </a:r>
            <a:r>
              <a:rPr lang="en-US" altLang="zh-CN" sz="2000" baseline="-25000" dirty="0">
                <a:sym typeface="Symbol" pitchFamily="18" charset="2"/>
              </a:rPr>
              <a:t> </a:t>
            </a:r>
            <a:r>
              <a:rPr lang="en-US" altLang="zh-CN" sz="2000" dirty="0" err="1" smtClean="0">
                <a:sym typeface="Symbol" pitchFamily="18" charset="2"/>
              </a:rPr>
              <a:t>K</a:t>
            </a:r>
            <a:r>
              <a:rPr lang="en-US" altLang="zh-CN" sz="2000" baseline="-25000" dirty="0" err="1" smtClean="0">
                <a:sym typeface="Symbol" pitchFamily="18" charset="2"/>
              </a:rPr>
              <a:t>n</a:t>
            </a:r>
            <a:r>
              <a:rPr lang="zh-CN" altLang="en-US" sz="2000" dirty="0" smtClean="0"/>
              <a:t>是</a:t>
            </a:r>
            <a:r>
              <a:rPr lang="en-US" altLang="zh-CN" sz="2000" dirty="0"/>
              <a:t>K</a:t>
            </a:r>
            <a:r>
              <a:rPr lang="zh-CN" altLang="en-US" sz="2000" dirty="0"/>
              <a:t>的状态。并且约定，</a:t>
            </a:r>
            <a:r>
              <a:rPr lang="zh-CN" altLang="en-US" sz="2000" dirty="0" smtClean="0"/>
              <a:t>状态</a:t>
            </a:r>
            <a:r>
              <a:rPr lang="en-US" altLang="zh-CN" sz="2000" dirty="0">
                <a:sym typeface="Symbol" pitchFamily="18" charset="2"/>
              </a:rPr>
              <a:t>K</a:t>
            </a:r>
            <a:r>
              <a:rPr lang="en-US" altLang="zh-CN" sz="2000" baseline="-25000" dirty="0" smtClean="0">
                <a:sym typeface="Symbol" pitchFamily="18" charset="2"/>
              </a:rPr>
              <a:t>1</a:t>
            </a:r>
            <a:r>
              <a:rPr lang="en-US" altLang="zh-CN" sz="2000" dirty="0">
                <a:sym typeface="Symbol" pitchFamily="18" charset="2"/>
              </a:rPr>
              <a:t>, </a:t>
            </a:r>
            <a:r>
              <a:rPr lang="en-US" altLang="zh-CN" sz="2000" dirty="0" smtClean="0">
                <a:sym typeface="Symbol" pitchFamily="18" charset="2"/>
              </a:rPr>
              <a:t>K</a:t>
            </a:r>
            <a:r>
              <a:rPr lang="en-US" altLang="zh-CN" sz="2000" baseline="-25000" dirty="0" smtClean="0">
                <a:sym typeface="Symbol" pitchFamily="18" charset="2"/>
              </a:rPr>
              <a:t>2</a:t>
            </a:r>
            <a:r>
              <a:rPr lang="en-US" altLang="zh-CN" sz="2000" baseline="-25000" dirty="0">
                <a:sym typeface="Symbol" pitchFamily="18" charset="2"/>
              </a:rPr>
              <a:t>,</a:t>
            </a:r>
            <a:r>
              <a:rPr lang="en-US" altLang="zh-CN" sz="2000" dirty="0">
                <a:sym typeface="Symbol" pitchFamily="18" charset="2"/>
              </a:rPr>
              <a:t>,...</a:t>
            </a:r>
            <a:r>
              <a:rPr lang="en-US" altLang="zh-CN" sz="2000" baseline="-25000" dirty="0">
                <a:sym typeface="Symbol" pitchFamily="18" charset="2"/>
              </a:rPr>
              <a:t> </a:t>
            </a:r>
            <a:r>
              <a:rPr lang="en-US" altLang="zh-CN" sz="2000" dirty="0" err="1" smtClean="0">
                <a:sym typeface="Symbol" pitchFamily="18" charset="2"/>
              </a:rPr>
              <a:t>K</a:t>
            </a:r>
            <a:r>
              <a:rPr lang="en-US" altLang="zh-CN" sz="2000" baseline="-25000" dirty="0" err="1" smtClean="0">
                <a:sym typeface="Symbol" pitchFamily="18" charset="2"/>
              </a:rPr>
              <a:t>n</a:t>
            </a:r>
            <a:r>
              <a:rPr lang="zh-CN" altLang="en-US" sz="2000" dirty="0" smtClean="0"/>
              <a:t>是</a:t>
            </a:r>
            <a:r>
              <a:rPr lang="zh-CN" altLang="en-US" sz="2000" dirty="0"/>
              <a:t>按某种规则排列的，</a:t>
            </a:r>
            <a:r>
              <a:rPr lang="zh-CN" altLang="en-US" sz="2000" dirty="0" smtClean="0"/>
              <a:t>即对于</a:t>
            </a:r>
            <a:r>
              <a:rPr lang="en-US" altLang="zh-CN" sz="2000" dirty="0" smtClean="0">
                <a:sym typeface="Symbol" pitchFamily="18" charset="2"/>
              </a:rPr>
              <a:t>S</a:t>
            </a:r>
            <a:r>
              <a:rPr lang="en-US" altLang="zh-CN" sz="2000" baseline="-25000" dirty="0" smtClean="0">
                <a:sym typeface="Symbol" pitchFamily="18" charset="2"/>
              </a:rPr>
              <a:t>i </a:t>
            </a:r>
            <a:r>
              <a:rPr lang="en-US" altLang="zh-CN" sz="2000" dirty="0" smtClean="0">
                <a:sym typeface="Symbol" pitchFamily="18" charset="2"/>
              </a:rPr>
              <a:t>=</a:t>
            </a:r>
            <a:r>
              <a:rPr lang="en-US" altLang="zh-CN" sz="2000" dirty="0" smtClean="0"/>
              <a:t>{</a:t>
            </a:r>
            <a:r>
              <a:rPr lang="en-US" altLang="zh-CN" sz="2000" dirty="0">
                <a:sym typeface="Symbol" pitchFamily="18" charset="2"/>
              </a:rPr>
              <a:t>K</a:t>
            </a:r>
            <a:r>
              <a:rPr lang="en-US" altLang="zh-CN" sz="2000" baseline="-25000" dirty="0" smtClean="0">
                <a:sym typeface="Symbol" pitchFamily="18" charset="2"/>
              </a:rPr>
              <a:t>1</a:t>
            </a:r>
            <a:r>
              <a:rPr lang="en-US" altLang="zh-CN" sz="2000" dirty="0">
                <a:sym typeface="Symbol" pitchFamily="18" charset="2"/>
              </a:rPr>
              <a:t>, </a:t>
            </a:r>
            <a:r>
              <a:rPr lang="en-US" altLang="zh-CN" sz="2000" dirty="0" smtClean="0">
                <a:sym typeface="Symbol" pitchFamily="18" charset="2"/>
              </a:rPr>
              <a:t>K</a:t>
            </a:r>
            <a:r>
              <a:rPr lang="en-US" altLang="zh-CN" sz="2000" baseline="-25000" dirty="0" smtClean="0">
                <a:sym typeface="Symbol" pitchFamily="18" charset="2"/>
              </a:rPr>
              <a:t>2</a:t>
            </a:r>
            <a:r>
              <a:rPr lang="en-US" altLang="zh-CN" sz="2000" dirty="0">
                <a:sym typeface="Symbol" pitchFamily="18" charset="2"/>
              </a:rPr>
              <a:t>}={ </a:t>
            </a:r>
            <a:r>
              <a:rPr lang="en-US" altLang="zh-CN" sz="2000" dirty="0" smtClean="0">
                <a:sym typeface="Symbol" pitchFamily="18" charset="2"/>
              </a:rPr>
              <a:t>K</a:t>
            </a:r>
            <a:r>
              <a:rPr lang="en-US" altLang="zh-CN" sz="2000" baseline="-25000" dirty="0" smtClean="0">
                <a:sym typeface="Symbol" pitchFamily="18" charset="2"/>
              </a:rPr>
              <a:t>2</a:t>
            </a:r>
            <a:r>
              <a:rPr lang="en-US" altLang="zh-CN" sz="2000" dirty="0">
                <a:sym typeface="Symbol" pitchFamily="18" charset="2"/>
              </a:rPr>
              <a:t>, </a:t>
            </a:r>
            <a:r>
              <a:rPr lang="en-US" altLang="zh-CN" sz="2000" dirty="0" smtClean="0">
                <a:sym typeface="Symbol" pitchFamily="18" charset="2"/>
              </a:rPr>
              <a:t>K</a:t>
            </a:r>
            <a:r>
              <a:rPr lang="en-US" altLang="zh-CN" sz="2000" baseline="-25000" dirty="0" smtClean="0">
                <a:sym typeface="Symbol" pitchFamily="18" charset="2"/>
              </a:rPr>
              <a:t>1</a:t>
            </a:r>
            <a:r>
              <a:rPr lang="en-US" altLang="zh-CN" sz="2000" baseline="-25000" dirty="0">
                <a:sym typeface="Symbol" pitchFamily="18" charset="2"/>
              </a:rPr>
              <a:t>,</a:t>
            </a:r>
            <a:r>
              <a:rPr lang="en-US" altLang="zh-CN" sz="2000" dirty="0">
                <a:sym typeface="Symbol" pitchFamily="18" charset="2"/>
              </a:rPr>
              <a:t>}</a:t>
            </a:r>
            <a:r>
              <a:rPr lang="zh-CN" altLang="en-US" sz="2000" dirty="0">
                <a:sym typeface="Symbol" pitchFamily="18" charset="2"/>
              </a:rPr>
              <a:t>来说</a:t>
            </a:r>
            <a:r>
              <a:rPr lang="zh-CN" altLang="en-US" sz="2000" dirty="0" smtClean="0">
                <a:sym typeface="Symbol" pitchFamily="18" charset="2"/>
              </a:rPr>
              <a:t>，</a:t>
            </a:r>
            <a:r>
              <a:rPr lang="en-US" altLang="zh-CN" sz="2000" dirty="0" smtClean="0">
                <a:sym typeface="Symbol" pitchFamily="18" charset="2"/>
              </a:rPr>
              <a:t>S</a:t>
            </a:r>
            <a:r>
              <a:rPr lang="en-US" altLang="zh-CN" sz="2000" baseline="-25000" dirty="0" smtClean="0">
                <a:sym typeface="Symbol" pitchFamily="18" charset="2"/>
              </a:rPr>
              <a:t>i</a:t>
            </a:r>
            <a:r>
              <a:rPr lang="zh-CN" altLang="en-US" sz="2000" dirty="0" smtClean="0">
                <a:sym typeface="Symbol" pitchFamily="18" charset="2"/>
              </a:rPr>
              <a:t>的状态就</a:t>
            </a:r>
            <a:r>
              <a:rPr lang="zh-CN" altLang="en-US" sz="2000" dirty="0">
                <a:sym typeface="Symbol" pitchFamily="18" charset="2"/>
              </a:rPr>
              <a:t>是</a:t>
            </a:r>
            <a:r>
              <a:rPr lang="en-US" altLang="zh-CN" sz="2000" dirty="0" smtClean="0">
                <a:sym typeface="Symbol" pitchFamily="18" charset="2"/>
              </a:rPr>
              <a:t>[K</a:t>
            </a:r>
            <a:r>
              <a:rPr lang="en-US" altLang="zh-CN" sz="2000" baseline="-25000" dirty="0" smtClean="0">
                <a:sym typeface="Symbol" pitchFamily="18" charset="2"/>
              </a:rPr>
              <a:t>1</a:t>
            </a:r>
            <a:r>
              <a:rPr lang="en-US" altLang="zh-CN" sz="2000" dirty="0" smtClean="0">
                <a:sym typeface="Symbol" pitchFamily="18" charset="2"/>
              </a:rPr>
              <a:t> ,K</a:t>
            </a:r>
            <a:r>
              <a:rPr lang="en-US" altLang="zh-CN" sz="2000" baseline="-25000" dirty="0" smtClean="0">
                <a:sym typeface="Symbol" pitchFamily="18" charset="2"/>
              </a:rPr>
              <a:t>2</a:t>
            </a:r>
            <a:r>
              <a:rPr lang="en-US" altLang="zh-CN" sz="2000" dirty="0">
                <a:sym typeface="Symbol" pitchFamily="18" charset="2"/>
              </a:rPr>
              <a:t>]</a:t>
            </a:r>
            <a:r>
              <a:rPr lang="zh-CN" altLang="en-US" sz="2000" dirty="0">
                <a:sym typeface="Symbol" pitchFamily="18" charset="2"/>
              </a:rPr>
              <a:t>；</a:t>
            </a:r>
          </a:p>
          <a:p>
            <a:pPr marL="914400" lvl="1" indent="-457200">
              <a:lnSpc>
                <a:spcPct val="140000"/>
              </a:lnSpc>
              <a:buFontTx/>
              <a:buAutoNum type="arabicPeriod"/>
            </a:pPr>
            <a:r>
              <a:rPr lang="en-US" altLang="zh-CN" sz="2000" dirty="0"/>
              <a:t>M</a:t>
            </a:r>
            <a:r>
              <a:rPr lang="zh-CN" altLang="en-US" sz="2000" dirty="0"/>
              <a:t>和</a:t>
            </a:r>
            <a:r>
              <a:rPr lang="en-US" altLang="zh-CN" sz="2000" dirty="0"/>
              <a:t>N</a:t>
            </a:r>
            <a:r>
              <a:rPr lang="zh-CN" altLang="en-US" sz="2000" dirty="0"/>
              <a:t>的输入</a:t>
            </a:r>
            <a:r>
              <a:rPr lang="zh-CN" altLang="en-US" sz="2000" dirty="0">
                <a:solidFill>
                  <a:srgbClr val="FF0000"/>
                </a:solidFill>
              </a:rPr>
              <a:t>字母表</a:t>
            </a:r>
            <a:r>
              <a:rPr lang="zh-CN" altLang="en-US" sz="2000" dirty="0"/>
              <a:t>是相同的，即是</a:t>
            </a:r>
            <a:r>
              <a:rPr lang="zh-CN" altLang="en-US" sz="2000" dirty="0">
                <a:sym typeface="Symbol" pitchFamily="18" charset="2"/>
              </a:rPr>
              <a:t></a:t>
            </a:r>
            <a:r>
              <a:rPr lang="zh-CN" altLang="en-US" sz="2000" dirty="0" smtClean="0">
                <a:sym typeface="Symbol" pitchFamily="18" charset="2"/>
              </a:rPr>
              <a:t>；</a:t>
            </a:r>
            <a:endParaRPr lang="en-US" altLang="zh-CN" sz="2000" dirty="0" smtClean="0">
              <a:sym typeface="Symbol" pitchFamily="18" charset="2"/>
            </a:endParaRPr>
          </a:p>
          <a:p>
            <a:pPr marL="914400" lvl="1" indent="-457200">
              <a:lnSpc>
                <a:spcPct val="140000"/>
              </a:lnSpc>
              <a:buFontTx/>
              <a:buAutoNum type="arabicPeriod"/>
            </a:pPr>
            <a:r>
              <a:rPr lang="en-US" altLang="zh-CN" sz="2000" dirty="0" smtClean="0">
                <a:sym typeface="Symbol" pitchFamily="18" charset="2"/>
              </a:rPr>
              <a:t>S</a:t>
            </a:r>
            <a:r>
              <a:rPr lang="en-US" altLang="zh-CN" sz="2000" baseline="-25000" dirty="0" smtClean="0">
                <a:sym typeface="Symbol" pitchFamily="18" charset="2"/>
              </a:rPr>
              <a:t>0</a:t>
            </a:r>
            <a:r>
              <a:rPr lang="en-US" altLang="zh-CN" sz="2000" dirty="0" smtClean="0"/>
              <a:t>=</a:t>
            </a:r>
            <a:r>
              <a:rPr lang="en-US" altLang="zh-CN" sz="2000" dirty="0" smtClean="0">
                <a:sym typeface="Symbol" pitchFamily="18" charset="2"/>
              </a:rPr>
              <a:t>-closure(K</a:t>
            </a:r>
            <a:r>
              <a:rPr lang="en-US" altLang="zh-CN" sz="2000" baseline="-25000" dirty="0" smtClean="0">
                <a:sym typeface="Symbol" pitchFamily="18" charset="2"/>
              </a:rPr>
              <a:t>0</a:t>
            </a:r>
            <a:r>
              <a:rPr lang="en-US" altLang="zh-CN" sz="2000" dirty="0" smtClean="0">
                <a:sym typeface="Symbol" pitchFamily="18" charset="2"/>
              </a:rPr>
              <a:t>)</a:t>
            </a:r>
            <a:r>
              <a:rPr lang="zh-CN" altLang="en-US" sz="2000" dirty="0" smtClean="0">
                <a:sym typeface="Symbol" pitchFamily="18" charset="2"/>
              </a:rPr>
              <a:t>为</a:t>
            </a:r>
            <a:r>
              <a:rPr lang="en-US" altLang="zh-CN" sz="2000" dirty="0" smtClean="0">
                <a:sym typeface="Symbol" pitchFamily="18" charset="2"/>
              </a:rPr>
              <a:t>M</a:t>
            </a:r>
            <a:r>
              <a:rPr lang="zh-CN" altLang="en-US" sz="2000" dirty="0" smtClean="0">
                <a:sym typeface="Symbol" pitchFamily="18" charset="2"/>
              </a:rPr>
              <a:t>的</a:t>
            </a:r>
            <a:r>
              <a:rPr lang="zh-CN" altLang="en-US" sz="2000" dirty="0" smtClean="0">
                <a:solidFill>
                  <a:srgbClr val="FF0000"/>
                </a:solidFill>
                <a:sym typeface="Symbol" pitchFamily="18" charset="2"/>
              </a:rPr>
              <a:t>开始状态</a:t>
            </a:r>
            <a:r>
              <a:rPr lang="zh-CN" altLang="en-US" sz="2000" dirty="0" smtClean="0">
                <a:sym typeface="Symbol" pitchFamily="18" charset="2"/>
              </a:rPr>
              <a:t>；</a:t>
            </a:r>
            <a:endParaRPr lang="en-US" altLang="zh-CN" sz="2000" dirty="0" smtClean="0">
              <a:sym typeface="Symbol" pitchFamily="18" charset="2"/>
            </a:endParaRPr>
          </a:p>
          <a:p>
            <a:pPr marL="914400" lvl="1" indent="-457200">
              <a:lnSpc>
                <a:spcPct val="140000"/>
              </a:lnSpc>
              <a:buFontTx/>
              <a:buAutoNum type="arabicPeriod"/>
            </a:pPr>
            <a:r>
              <a:rPr lang="zh-CN" altLang="en-US" sz="2000" dirty="0">
                <a:solidFill>
                  <a:srgbClr val="FF0000"/>
                </a:solidFill>
              </a:rPr>
              <a:t>转换函数</a:t>
            </a:r>
            <a:r>
              <a:rPr lang="zh-CN" altLang="en-US" sz="2000" dirty="0"/>
              <a:t>是这样定义的：</a:t>
            </a:r>
            <a:r>
              <a:rPr lang="en-US" altLang="zh-CN" sz="2000" dirty="0"/>
              <a:t>d(</a:t>
            </a:r>
            <a:r>
              <a:rPr lang="en-US" altLang="zh-CN" sz="2000" dirty="0" err="1">
                <a:sym typeface="Symbol" pitchFamily="18" charset="2"/>
              </a:rPr>
              <a:t>S</a:t>
            </a:r>
            <a:r>
              <a:rPr lang="en-US" altLang="zh-CN" sz="2000" baseline="-25000" dirty="0" err="1">
                <a:sym typeface="Symbol" pitchFamily="18" charset="2"/>
              </a:rPr>
              <a:t>i</a:t>
            </a:r>
            <a:r>
              <a:rPr lang="en-US" altLang="zh-CN" sz="2000" dirty="0" err="1"/>
              <a:t>,a</a:t>
            </a:r>
            <a:r>
              <a:rPr lang="en-US" altLang="zh-CN" sz="2000" dirty="0"/>
              <a:t>)= </a:t>
            </a:r>
            <a:r>
              <a:rPr lang="en-US" altLang="zh-CN" sz="2000" dirty="0" err="1"/>
              <a:t>R</a:t>
            </a:r>
            <a:r>
              <a:rPr lang="en-US" altLang="zh-CN" sz="2000" baseline="-25000" dirty="0" err="1">
                <a:sym typeface="Symbol" pitchFamily="18" charset="2"/>
              </a:rPr>
              <a:t>i</a:t>
            </a:r>
            <a:r>
              <a:rPr lang="zh-CN" altLang="zh-CN" sz="2000" dirty="0">
                <a:sym typeface="Symbol" pitchFamily="18" charset="2"/>
              </a:rPr>
              <a:t>，</a:t>
            </a:r>
            <a:r>
              <a:rPr lang="en-US" altLang="zh-CN" sz="2000" dirty="0">
                <a:sym typeface="Symbol" pitchFamily="18" charset="2"/>
              </a:rPr>
              <a:t>S</a:t>
            </a:r>
            <a:r>
              <a:rPr lang="en-US" altLang="zh-CN" sz="2000" baseline="-25000" dirty="0">
                <a:sym typeface="Symbol" pitchFamily="18" charset="2"/>
              </a:rPr>
              <a:t>i</a:t>
            </a:r>
            <a:r>
              <a:rPr lang="en-US" altLang="zh-CN" sz="2000" dirty="0">
                <a:sym typeface="Symbol" pitchFamily="18" charset="2"/>
              </a:rPr>
              <a:t>={K</a:t>
            </a:r>
            <a:r>
              <a:rPr lang="en-US" altLang="zh-CN" sz="2000" baseline="-25000" dirty="0">
                <a:sym typeface="Symbol" pitchFamily="18" charset="2"/>
              </a:rPr>
              <a:t>1</a:t>
            </a:r>
            <a:r>
              <a:rPr lang="en-US" altLang="zh-CN" sz="2000" dirty="0">
                <a:sym typeface="Symbol" pitchFamily="18" charset="2"/>
              </a:rPr>
              <a:t>, K</a:t>
            </a:r>
            <a:r>
              <a:rPr lang="en-US" altLang="zh-CN" sz="2000" baseline="-25000" dirty="0">
                <a:sym typeface="Symbol" pitchFamily="18" charset="2"/>
              </a:rPr>
              <a:t>2,</a:t>
            </a:r>
            <a:r>
              <a:rPr lang="en-US" altLang="zh-CN" sz="2000" dirty="0">
                <a:sym typeface="Symbol" pitchFamily="18" charset="2"/>
              </a:rPr>
              <a:t>,...</a:t>
            </a:r>
            <a:r>
              <a:rPr lang="en-US" altLang="zh-CN" sz="2000" baseline="-25000" dirty="0">
                <a:sym typeface="Symbol" pitchFamily="18" charset="2"/>
              </a:rPr>
              <a:t> </a:t>
            </a:r>
            <a:r>
              <a:rPr lang="en-US" altLang="zh-CN" sz="2000" dirty="0" err="1">
                <a:sym typeface="Symbol" pitchFamily="18" charset="2"/>
              </a:rPr>
              <a:t>K</a:t>
            </a:r>
            <a:r>
              <a:rPr lang="en-US" altLang="zh-CN" sz="2000" baseline="-25000" dirty="0" err="1">
                <a:sym typeface="Symbol" pitchFamily="18" charset="2"/>
              </a:rPr>
              <a:t>j</a:t>
            </a:r>
            <a:r>
              <a:rPr lang="en-US" altLang="zh-CN" sz="2000" dirty="0">
                <a:sym typeface="Symbol" pitchFamily="18" charset="2"/>
              </a:rPr>
              <a:t>}</a:t>
            </a:r>
            <a:r>
              <a:rPr lang="en-US" altLang="zh-CN" sz="2000" dirty="0"/>
              <a:t>	</a:t>
            </a:r>
          </a:p>
          <a:p>
            <a:pPr marL="914400" lvl="1" indent="-457200">
              <a:lnSpc>
                <a:spcPct val="140000"/>
              </a:lnSpc>
              <a:buFontTx/>
              <a:buNone/>
            </a:pPr>
            <a:r>
              <a:rPr lang="en-US" altLang="zh-CN" sz="2000" dirty="0" smtClean="0"/>
              <a:t>               </a:t>
            </a:r>
            <a:r>
              <a:rPr lang="en-US" altLang="zh-CN" sz="2000" dirty="0" err="1" smtClean="0"/>
              <a:t>R</a:t>
            </a:r>
            <a:r>
              <a:rPr lang="en-US" altLang="zh-CN" sz="2000" baseline="-25000" dirty="0" err="1" smtClean="0">
                <a:sym typeface="Symbol" pitchFamily="18" charset="2"/>
              </a:rPr>
              <a:t>i</a:t>
            </a:r>
            <a:r>
              <a:rPr lang="en-US" altLang="zh-CN" sz="2000" dirty="0"/>
              <a:t>=</a:t>
            </a:r>
            <a:r>
              <a:rPr lang="zh-CN" altLang="zh-CN" sz="2000" dirty="0"/>
              <a:t> </a:t>
            </a:r>
            <a:r>
              <a:rPr lang="en-US" altLang="zh-CN" sz="2000" dirty="0"/>
              <a:t>(</a:t>
            </a:r>
            <a:r>
              <a:rPr lang="en-US" altLang="zh-CN" sz="2000" dirty="0">
                <a:sym typeface="Symbol" pitchFamily="18" charset="2"/>
              </a:rPr>
              <a:t>S</a:t>
            </a:r>
            <a:r>
              <a:rPr lang="en-US" altLang="zh-CN" sz="2000" baseline="-25000" dirty="0">
                <a:sym typeface="Symbol" pitchFamily="18" charset="2"/>
              </a:rPr>
              <a:t>i</a:t>
            </a:r>
            <a:r>
              <a:rPr lang="en-US" altLang="zh-CN" sz="2000" dirty="0">
                <a:sym typeface="Symbol" pitchFamily="18" charset="2"/>
              </a:rPr>
              <a:t>) </a:t>
            </a:r>
            <a:r>
              <a:rPr lang="en-US" altLang="zh-CN" sz="2000" baseline="-25000" dirty="0">
                <a:sym typeface="Symbol" pitchFamily="18" charset="2"/>
              </a:rPr>
              <a:t>a</a:t>
            </a:r>
            <a:r>
              <a:rPr lang="en-US" altLang="zh-CN" sz="2000" dirty="0">
                <a:sym typeface="Symbol" pitchFamily="18" charset="2"/>
              </a:rPr>
              <a:t> = -closure(f</a:t>
            </a:r>
            <a:r>
              <a:rPr lang="en-US" altLang="zh-CN" sz="2000" dirty="0"/>
              <a:t>({</a:t>
            </a:r>
            <a:r>
              <a:rPr lang="en-US" altLang="zh-CN" sz="2000" dirty="0">
                <a:sym typeface="Symbol" pitchFamily="18" charset="2"/>
              </a:rPr>
              <a:t>K</a:t>
            </a:r>
            <a:r>
              <a:rPr lang="en-US" altLang="zh-CN" sz="2000" baseline="-25000" dirty="0">
                <a:sym typeface="Symbol" pitchFamily="18" charset="2"/>
              </a:rPr>
              <a:t>1</a:t>
            </a:r>
            <a:r>
              <a:rPr lang="en-US" altLang="zh-CN" sz="2000" dirty="0">
                <a:sym typeface="Symbol" pitchFamily="18" charset="2"/>
              </a:rPr>
              <a:t>, K</a:t>
            </a:r>
            <a:r>
              <a:rPr lang="en-US" altLang="zh-CN" sz="2000" baseline="-25000" dirty="0">
                <a:sym typeface="Symbol" pitchFamily="18" charset="2"/>
              </a:rPr>
              <a:t>2,</a:t>
            </a:r>
            <a:r>
              <a:rPr lang="en-US" altLang="zh-CN" sz="2000" dirty="0">
                <a:sym typeface="Symbol" pitchFamily="18" charset="2"/>
              </a:rPr>
              <a:t>,...</a:t>
            </a:r>
            <a:r>
              <a:rPr lang="en-US" altLang="zh-CN" sz="2000" baseline="-25000" dirty="0">
                <a:sym typeface="Symbol" pitchFamily="18" charset="2"/>
              </a:rPr>
              <a:t> </a:t>
            </a:r>
            <a:r>
              <a:rPr lang="en-US" altLang="zh-CN" sz="2000" dirty="0" err="1">
                <a:sym typeface="Symbol" pitchFamily="18" charset="2"/>
              </a:rPr>
              <a:t>K</a:t>
            </a:r>
            <a:r>
              <a:rPr lang="en-US" altLang="zh-CN" sz="2000" baseline="-25000" dirty="0" err="1">
                <a:sym typeface="Symbol" pitchFamily="18" charset="2"/>
              </a:rPr>
              <a:t>j</a:t>
            </a:r>
            <a:r>
              <a:rPr lang="en-US" altLang="zh-CN" sz="2000" dirty="0">
                <a:sym typeface="Symbol" pitchFamily="18" charset="2"/>
              </a:rPr>
              <a:t>}</a:t>
            </a:r>
            <a:r>
              <a:rPr lang="en-US" altLang="zh-CN" sz="2000" dirty="0"/>
              <a:t>,a</a:t>
            </a:r>
            <a:r>
              <a:rPr lang="en-US" altLang="zh-CN" sz="2000" dirty="0" smtClean="0"/>
              <a:t>))</a:t>
            </a:r>
          </a:p>
          <a:p>
            <a:pPr marL="914400" lvl="1" indent="-457200">
              <a:lnSpc>
                <a:spcPct val="140000"/>
              </a:lnSpc>
              <a:buFont typeface="+mj-lt"/>
              <a:buAutoNum type="arabicPeriod" startAt="5"/>
            </a:pPr>
            <a:r>
              <a:rPr lang="zh-CN" altLang="en-US" sz="2000" dirty="0" smtClean="0">
                <a:solidFill>
                  <a:srgbClr val="FF0000"/>
                </a:solidFill>
                <a:sym typeface="Symbol" pitchFamily="18" charset="2"/>
              </a:rPr>
              <a:t>终态</a:t>
            </a:r>
            <a:r>
              <a:rPr lang="en-US" altLang="zh-CN" sz="2000" dirty="0" smtClean="0">
                <a:sym typeface="Symbol" pitchFamily="18" charset="2"/>
              </a:rPr>
              <a:t>S</a:t>
            </a:r>
            <a:r>
              <a:rPr lang="en-US" altLang="zh-CN" sz="2000" baseline="-25000" dirty="0" smtClean="0">
                <a:sym typeface="Symbol" pitchFamily="18" charset="2"/>
              </a:rPr>
              <a:t>t</a:t>
            </a:r>
            <a:r>
              <a:rPr lang="en-US" altLang="zh-CN" sz="2000" dirty="0"/>
              <a:t>={[</a:t>
            </a:r>
            <a:r>
              <a:rPr lang="en-US" altLang="zh-CN" sz="2000" dirty="0">
                <a:sym typeface="Symbol" pitchFamily="18" charset="2"/>
              </a:rPr>
              <a:t>S</a:t>
            </a:r>
            <a:r>
              <a:rPr lang="en-US" altLang="zh-CN" sz="2000" baseline="-25000" dirty="0">
                <a:sym typeface="Symbol" pitchFamily="18" charset="2"/>
              </a:rPr>
              <a:t>i</a:t>
            </a:r>
            <a:r>
              <a:rPr lang="en-US" altLang="zh-CN" sz="2000" dirty="0">
                <a:sym typeface="Symbol" pitchFamily="18" charset="2"/>
              </a:rPr>
              <a:t> S</a:t>
            </a:r>
            <a:r>
              <a:rPr lang="en-US" altLang="zh-CN" sz="2000" baseline="-25000" dirty="0">
                <a:sym typeface="Symbol" pitchFamily="18" charset="2"/>
              </a:rPr>
              <a:t>k</a:t>
            </a:r>
            <a:r>
              <a:rPr lang="en-US" altLang="zh-CN" sz="2000" dirty="0">
                <a:sym typeface="Symbol" pitchFamily="18" charset="2"/>
              </a:rPr>
              <a:t>...</a:t>
            </a:r>
            <a:r>
              <a:rPr lang="en-US" altLang="zh-CN" sz="2000" baseline="-25000" dirty="0">
                <a:sym typeface="Symbol" pitchFamily="18" charset="2"/>
              </a:rPr>
              <a:t> </a:t>
            </a:r>
            <a:r>
              <a:rPr lang="en-US" altLang="zh-CN" sz="2000" dirty="0">
                <a:sym typeface="Symbol" pitchFamily="18" charset="2"/>
              </a:rPr>
              <a:t>S</a:t>
            </a:r>
            <a:r>
              <a:rPr lang="en-US" altLang="zh-CN" sz="2000" baseline="-25000" dirty="0">
                <a:sym typeface="Symbol" pitchFamily="18" charset="2"/>
              </a:rPr>
              <a:t>e</a:t>
            </a:r>
            <a:r>
              <a:rPr lang="en-US" altLang="zh-CN" sz="2000" dirty="0"/>
              <a:t>]</a:t>
            </a:r>
            <a:r>
              <a:rPr lang="zh-CN" altLang="en-US" sz="2000" dirty="0"/>
              <a:t>，其中</a:t>
            </a:r>
            <a:r>
              <a:rPr lang="en-US" altLang="zh-CN" sz="2000" dirty="0"/>
              <a:t>[</a:t>
            </a:r>
            <a:r>
              <a:rPr lang="en-US" altLang="zh-CN" sz="2000" dirty="0">
                <a:sym typeface="Symbol" pitchFamily="18" charset="2"/>
              </a:rPr>
              <a:t>S</a:t>
            </a:r>
            <a:r>
              <a:rPr lang="en-US" altLang="zh-CN" sz="2000" baseline="-25000" dirty="0">
                <a:sym typeface="Symbol" pitchFamily="18" charset="2"/>
              </a:rPr>
              <a:t>i</a:t>
            </a:r>
            <a:r>
              <a:rPr lang="en-US" altLang="zh-CN" sz="2000" dirty="0"/>
              <a:t> </a:t>
            </a:r>
            <a:r>
              <a:rPr lang="en-US" altLang="zh-CN" sz="2000" dirty="0">
                <a:sym typeface="Symbol" pitchFamily="18" charset="2"/>
              </a:rPr>
              <a:t> S</a:t>
            </a:r>
            <a:r>
              <a:rPr lang="en-US" altLang="zh-CN" sz="2000" baseline="-25000" dirty="0">
                <a:sym typeface="Symbol" pitchFamily="18" charset="2"/>
              </a:rPr>
              <a:t>k</a:t>
            </a:r>
            <a:r>
              <a:rPr lang="en-US" altLang="zh-CN" sz="2000" dirty="0">
                <a:sym typeface="Symbol" pitchFamily="18" charset="2"/>
              </a:rPr>
              <a:t>...</a:t>
            </a:r>
            <a:r>
              <a:rPr lang="en-US" altLang="zh-CN" sz="2000" baseline="-25000" dirty="0">
                <a:sym typeface="Symbol" pitchFamily="18" charset="2"/>
              </a:rPr>
              <a:t> </a:t>
            </a:r>
            <a:r>
              <a:rPr lang="en-US" altLang="zh-CN" sz="2000" dirty="0">
                <a:sym typeface="Symbol" pitchFamily="18" charset="2"/>
              </a:rPr>
              <a:t>S</a:t>
            </a:r>
            <a:r>
              <a:rPr lang="en-US" altLang="zh-CN" sz="2000" baseline="-25000" dirty="0">
                <a:sym typeface="Symbol" pitchFamily="18" charset="2"/>
              </a:rPr>
              <a:t>e</a:t>
            </a:r>
            <a:r>
              <a:rPr lang="en-US" altLang="zh-CN" sz="2000" dirty="0"/>
              <a:t>]</a:t>
            </a:r>
            <a:r>
              <a:rPr lang="en-US" altLang="zh-CN" sz="2000" dirty="0">
                <a:sym typeface="Symbol" pitchFamily="18" charset="2"/>
              </a:rPr>
              <a:t></a:t>
            </a:r>
            <a:r>
              <a:rPr lang="en-US" altLang="en-US" sz="2000" dirty="0">
                <a:sym typeface="Symbol" pitchFamily="18" charset="2"/>
              </a:rPr>
              <a:t>S</a:t>
            </a:r>
            <a:r>
              <a:rPr lang="zh-CN" altLang="en-US" sz="2000" dirty="0" smtClean="0">
                <a:sym typeface="Symbol" pitchFamily="18" charset="2"/>
              </a:rPr>
              <a:t>且</a:t>
            </a:r>
            <a:r>
              <a:rPr lang="en-US" altLang="zh-CN" sz="2000" dirty="0" smtClean="0">
                <a:sym typeface="Symbol" pitchFamily="18" charset="2"/>
              </a:rPr>
              <a:t>S</a:t>
            </a:r>
            <a:r>
              <a:rPr lang="en-US" altLang="zh-CN" sz="2000" baseline="-25000" dirty="0" smtClean="0">
                <a:sym typeface="Symbol" pitchFamily="18" charset="2"/>
              </a:rPr>
              <a:t>i</a:t>
            </a:r>
            <a:r>
              <a:rPr lang="en-US" altLang="zh-CN" sz="2000" dirty="0" smtClean="0">
                <a:sym typeface="Symbol" pitchFamily="18" charset="2"/>
              </a:rPr>
              <a:t> </a:t>
            </a:r>
            <a:r>
              <a:rPr lang="en-US" altLang="zh-CN" sz="2000" dirty="0">
                <a:sym typeface="Symbol" pitchFamily="18" charset="2"/>
              </a:rPr>
              <a:t>, </a:t>
            </a:r>
            <a:r>
              <a:rPr lang="en-US" altLang="zh-CN" sz="2000" dirty="0" err="1">
                <a:sym typeface="Symbol" pitchFamily="18" charset="2"/>
              </a:rPr>
              <a:t>S</a:t>
            </a:r>
            <a:r>
              <a:rPr lang="en-US" altLang="zh-CN" sz="2000" baseline="-25000" dirty="0" err="1">
                <a:sym typeface="Symbol" pitchFamily="18" charset="2"/>
              </a:rPr>
              <a:t>k</a:t>
            </a:r>
            <a:r>
              <a:rPr lang="en-US" altLang="zh-CN" sz="2000" baseline="-25000" dirty="0">
                <a:sym typeface="Symbol" pitchFamily="18" charset="2"/>
              </a:rPr>
              <a:t>,</a:t>
            </a:r>
            <a:r>
              <a:rPr lang="en-US" altLang="zh-CN" sz="2000" dirty="0">
                <a:sym typeface="Symbol" pitchFamily="18" charset="2"/>
              </a:rPr>
              <a:t>,...</a:t>
            </a:r>
            <a:r>
              <a:rPr lang="en-US" altLang="zh-CN" sz="2000" baseline="-25000" dirty="0">
                <a:sym typeface="Symbol" pitchFamily="18" charset="2"/>
              </a:rPr>
              <a:t> </a:t>
            </a:r>
            <a:r>
              <a:rPr lang="en-US" altLang="zh-CN" sz="2000" dirty="0" err="1" smtClean="0">
                <a:sym typeface="Symbol" pitchFamily="18" charset="2"/>
              </a:rPr>
              <a:t>S</a:t>
            </a:r>
            <a:r>
              <a:rPr lang="en-US" altLang="zh-CN" sz="2000" baseline="-25000" dirty="0" err="1" smtClean="0">
                <a:sym typeface="Symbol" pitchFamily="18" charset="2"/>
              </a:rPr>
              <a:t>e</a:t>
            </a:r>
            <a:r>
              <a:rPr lang="en-US" altLang="zh-CN" sz="2000" dirty="0" err="1" smtClean="0">
                <a:sym typeface="Symbol" pitchFamily="18" charset="2"/>
              </a:rPr>
              <a:t></a:t>
            </a:r>
            <a:r>
              <a:rPr lang="en-US" altLang="zh-CN" sz="2000" dirty="0" err="1">
                <a:sym typeface="Symbol" pitchFamily="18" charset="2"/>
              </a:rPr>
              <a:t>K</a:t>
            </a:r>
            <a:r>
              <a:rPr lang="en-US" altLang="zh-CN" sz="2000" baseline="-25000" dirty="0" err="1">
                <a:sym typeface="Symbol" pitchFamily="18" charset="2"/>
              </a:rPr>
              <a:t>t</a:t>
            </a:r>
            <a:r>
              <a:rPr lang="en-US" altLang="zh-CN" sz="2000" dirty="0">
                <a:sym typeface="Symbol" pitchFamily="18" charset="2"/>
              </a:rPr>
              <a:t></a:t>
            </a:r>
            <a:r>
              <a:rPr lang="en-US" altLang="zh-CN" sz="2000" dirty="0"/>
              <a:t>}</a:t>
            </a:r>
          </a:p>
        </p:txBody>
      </p:sp>
      <p:sp>
        <p:nvSpPr>
          <p:cNvPr id="5" name="灯片编号占位符 5"/>
          <p:cNvSpPr>
            <a:spLocks noGrp="1"/>
          </p:cNvSpPr>
          <p:nvPr>
            <p:ph type="sldNum" sz="quarter" idx="12"/>
          </p:nvPr>
        </p:nvSpPr>
        <p:spPr/>
        <p:txBody>
          <a:bodyPr/>
          <a:lstStyle/>
          <a:p>
            <a:fld id="{E5E3F4FD-DADD-4B2A-AF38-8D2D38FA3358}" type="slidenum">
              <a:rPr lang="en-US" altLang="zh-CN"/>
              <a:pPr/>
              <a:t>53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4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44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44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44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44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44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44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altLang="zh-CN" dirty="0"/>
              <a:t>NFA</a:t>
            </a:r>
            <a:r>
              <a:rPr lang="zh-CN" altLang="en-US" dirty="0"/>
              <a:t>确定化算法</a:t>
            </a:r>
          </a:p>
        </p:txBody>
      </p:sp>
      <p:sp>
        <p:nvSpPr>
          <p:cNvPr id="237571" name="Rectangle 3"/>
          <p:cNvSpPr>
            <a:spLocks noGrp="1" noChangeArrowheads="1"/>
          </p:cNvSpPr>
          <p:nvPr>
            <p:ph idx="1"/>
          </p:nvPr>
        </p:nvSpPr>
        <p:spPr>
          <a:xfrm>
            <a:off x="549274" y="1600200"/>
            <a:ext cx="8289925" cy="5029199"/>
          </a:xfrm>
        </p:spPr>
        <p:txBody>
          <a:bodyPr>
            <a:normAutofit fontScale="92500" lnSpcReduction="20000"/>
          </a:bodyPr>
          <a:lstStyle/>
          <a:p>
            <a:pPr>
              <a:lnSpc>
                <a:spcPct val="140000"/>
              </a:lnSpc>
            </a:pPr>
            <a:r>
              <a:rPr lang="zh-CN" altLang="en-US" sz="2800" dirty="0"/>
              <a:t>构造</a:t>
            </a:r>
            <a:r>
              <a:rPr lang="en-US" altLang="zh-CN" sz="2800" dirty="0"/>
              <a:t>NFA  N</a:t>
            </a:r>
            <a:r>
              <a:rPr lang="zh-CN" altLang="en-US" sz="2800" dirty="0" smtClean="0"/>
              <a:t>的</a:t>
            </a:r>
            <a:r>
              <a:rPr lang="zh-CN" altLang="en-US" sz="2800" b="1" dirty="0" smtClean="0">
                <a:latin typeface="楷体_GB2312" pitchFamily="49" charset="-122"/>
              </a:rPr>
              <a:t>状态集</a:t>
            </a:r>
            <a:r>
              <a:rPr lang="en-US" altLang="zh-CN" sz="2800" b="1" dirty="0" smtClean="0">
                <a:latin typeface="楷体_GB2312" pitchFamily="49" charset="-122"/>
              </a:rPr>
              <a:t>K</a:t>
            </a:r>
            <a:r>
              <a:rPr lang="zh-CN" altLang="en-US" sz="2800" b="1" dirty="0" smtClean="0">
                <a:latin typeface="楷体_GB2312" pitchFamily="49" charset="-122"/>
              </a:rPr>
              <a:t>的子集</a:t>
            </a:r>
            <a:r>
              <a:rPr lang="zh-CN" altLang="en-US" sz="2800" dirty="0" smtClean="0"/>
              <a:t>的算法：</a:t>
            </a:r>
            <a:endParaRPr lang="zh-CN" altLang="en-US" sz="2800" dirty="0"/>
          </a:p>
          <a:p>
            <a:pPr lvl="1">
              <a:lnSpc>
                <a:spcPct val="140000"/>
              </a:lnSpc>
            </a:pPr>
            <a:r>
              <a:rPr lang="zh-CN" altLang="en-US" sz="2400" dirty="0"/>
              <a:t>假定所构造的子集族为</a:t>
            </a:r>
            <a:r>
              <a:rPr lang="en-US" altLang="zh-CN" sz="2400" dirty="0"/>
              <a:t>C</a:t>
            </a:r>
            <a:r>
              <a:rPr lang="zh-CN" altLang="en-US" sz="2400" dirty="0"/>
              <a:t>，即</a:t>
            </a:r>
            <a:r>
              <a:rPr lang="en-US" altLang="zh-CN" sz="2400" dirty="0"/>
              <a:t>C= (</a:t>
            </a:r>
            <a:r>
              <a:rPr lang="en-US" altLang="zh-CN" sz="2400" dirty="0" smtClean="0"/>
              <a:t>T</a:t>
            </a:r>
            <a:r>
              <a:rPr lang="en-US" altLang="zh-CN" sz="2400" baseline="-25000" dirty="0" smtClean="0"/>
              <a:t>1</a:t>
            </a:r>
            <a:r>
              <a:rPr lang="en-US" altLang="zh-CN" sz="2400" dirty="0" smtClean="0">
                <a:sym typeface="Symbol" pitchFamily="18" charset="2"/>
              </a:rPr>
              <a:t>, T</a:t>
            </a:r>
            <a:r>
              <a:rPr lang="zh-CN" altLang="zh-CN" sz="2400" baseline="-25000" dirty="0">
                <a:sym typeface="Symbol" pitchFamily="18" charset="2"/>
              </a:rPr>
              <a:t>2</a:t>
            </a:r>
            <a:r>
              <a:rPr lang="en-US" altLang="zh-CN" sz="2400" baseline="-25000" dirty="0" smtClean="0">
                <a:sym typeface="Symbol" pitchFamily="18" charset="2"/>
              </a:rPr>
              <a:t>,</a:t>
            </a:r>
            <a:r>
              <a:rPr lang="en-US" altLang="zh-CN" sz="2400" dirty="0">
                <a:sym typeface="Symbol" pitchFamily="18" charset="2"/>
              </a:rPr>
              <a:t>,...</a:t>
            </a:r>
            <a:r>
              <a:rPr lang="en-US" altLang="zh-CN" sz="2400" baseline="-25000" dirty="0">
                <a:sym typeface="Symbol" pitchFamily="18" charset="2"/>
              </a:rPr>
              <a:t> </a:t>
            </a:r>
            <a:r>
              <a:rPr lang="en-US" altLang="zh-CN" sz="2400" dirty="0">
                <a:sym typeface="Symbol" pitchFamily="18" charset="2"/>
              </a:rPr>
              <a:t>T</a:t>
            </a:r>
            <a:r>
              <a:rPr lang="en-US" altLang="zh-CN" sz="2400" baseline="-25000" dirty="0">
                <a:sym typeface="Symbol" pitchFamily="18" charset="2"/>
              </a:rPr>
              <a:t>i</a:t>
            </a:r>
            <a:r>
              <a:rPr lang="en-US" altLang="zh-CN" sz="2400" dirty="0"/>
              <a:t>),</a:t>
            </a:r>
            <a:r>
              <a:rPr lang="zh-CN" altLang="en-US" sz="2400" dirty="0"/>
              <a:t>其</a:t>
            </a:r>
            <a:r>
              <a:rPr lang="zh-CN" altLang="en-US" sz="2400" dirty="0" smtClean="0"/>
              <a:t>中</a:t>
            </a:r>
            <a:r>
              <a:rPr lang="en-US" altLang="zh-CN" sz="2400" dirty="0"/>
              <a:t>T</a:t>
            </a:r>
            <a:r>
              <a:rPr lang="en-US" altLang="zh-CN" sz="2400" baseline="-25000" dirty="0"/>
              <a:t>1</a:t>
            </a:r>
            <a:r>
              <a:rPr lang="en-US" altLang="zh-CN" sz="2400" dirty="0">
                <a:sym typeface="Symbol" pitchFamily="18" charset="2"/>
              </a:rPr>
              <a:t>, T</a:t>
            </a:r>
            <a:r>
              <a:rPr lang="zh-CN" altLang="zh-CN" sz="2400" baseline="-25000" dirty="0">
                <a:sym typeface="Symbol" pitchFamily="18" charset="2"/>
              </a:rPr>
              <a:t>2</a:t>
            </a:r>
            <a:r>
              <a:rPr lang="en-US" altLang="zh-CN" sz="2400" baseline="-25000" dirty="0">
                <a:sym typeface="Symbol" pitchFamily="18" charset="2"/>
              </a:rPr>
              <a:t>,</a:t>
            </a:r>
            <a:r>
              <a:rPr lang="en-US" altLang="zh-CN" sz="2400" dirty="0">
                <a:sym typeface="Symbol" pitchFamily="18" charset="2"/>
              </a:rPr>
              <a:t>,...</a:t>
            </a:r>
            <a:r>
              <a:rPr lang="en-US" altLang="zh-CN" sz="2400" baseline="-25000" dirty="0">
                <a:sym typeface="Symbol" pitchFamily="18" charset="2"/>
              </a:rPr>
              <a:t> </a:t>
            </a:r>
            <a:r>
              <a:rPr lang="en-US" altLang="zh-CN" sz="2400" dirty="0">
                <a:sym typeface="Symbol" pitchFamily="18" charset="2"/>
              </a:rPr>
              <a:t>T</a:t>
            </a:r>
            <a:r>
              <a:rPr lang="en-US" altLang="zh-CN" sz="2400" baseline="-25000" dirty="0">
                <a:sym typeface="Symbol" pitchFamily="18" charset="2"/>
              </a:rPr>
              <a:t>i</a:t>
            </a:r>
            <a:r>
              <a:rPr lang="zh-CN" altLang="en-US" sz="2400" dirty="0" smtClean="0"/>
              <a:t>为</a:t>
            </a:r>
            <a:r>
              <a:rPr lang="en-US" altLang="zh-CN" sz="2400" dirty="0" smtClean="0"/>
              <a:t>K</a:t>
            </a:r>
            <a:r>
              <a:rPr lang="zh-CN" altLang="en-US" sz="2400" dirty="0"/>
              <a:t>的子集。</a:t>
            </a:r>
          </a:p>
          <a:p>
            <a:pPr lvl="2">
              <a:lnSpc>
                <a:spcPct val="140000"/>
              </a:lnSpc>
              <a:buFontTx/>
              <a:buNone/>
            </a:pPr>
            <a:r>
              <a:rPr lang="en-US" altLang="zh-CN" sz="2000" dirty="0"/>
              <a:t>1, </a:t>
            </a:r>
            <a:r>
              <a:rPr lang="zh-CN" altLang="en-US" sz="2000" dirty="0"/>
              <a:t>开始，</a:t>
            </a:r>
            <a:r>
              <a:rPr lang="zh-CN" altLang="en-US" sz="2000" dirty="0" smtClean="0"/>
              <a:t>令</a:t>
            </a:r>
            <a:r>
              <a:rPr lang="en-US" altLang="zh-CN" sz="2000" dirty="0" smtClean="0"/>
              <a:t>T</a:t>
            </a:r>
            <a:r>
              <a:rPr lang="en-US" altLang="zh-CN" sz="2000" baseline="-25000" dirty="0" smtClean="0"/>
              <a:t>1</a:t>
            </a:r>
            <a:r>
              <a:rPr lang="en-US" altLang="zh-CN" sz="2000" dirty="0" smtClean="0"/>
              <a:t>=</a:t>
            </a:r>
            <a:r>
              <a:rPr lang="zh-CN" altLang="en-US" sz="2000" dirty="0" smtClean="0">
                <a:sym typeface="Symbol" pitchFamily="18" charset="2"/>
              </a:rPr>
              <a:t></a:t>
            </a:r>
            <a:r>
              <a:rPr lang="en-US" altLang="zh-CN" sz="2000" dirty="0">
                <a:sym typeface="Symbol" pitchFamily="18" charset="2"/>
              </a:rPr>
              <a:t>-closure(K</a:t>
            </a:r>
            <a:r>
              <a:rPr lang="en-US" altLang="zh-CN" sz="2000" baseline="-25000" dirty="0">
                <a:sym typeface="Symbol" pitchFamily="18" charset="2"/>
              </a:rPr>
              <a:t>0</a:t>
            </a:r>
            <a:r>
              <a:rPr lang="en-US" altLang="zh-CN" sz="2000" dirty="0">
                <a:sym typeface="Symbol" pitchFamily="18" charset="2"/>
              </a:rPr>
              <a:t>)</a:t>
            </a:r>
            <a:r>
              <a:rPr lang="zh-CN" altLang="en-US" sz="2000" dirty="0"/>
              <a:t>为</a:t>
            </a:r>
            <a:r>
              <a:rPr lang="en-US" altLang="zh-CN" sz="2000" dirty="0"/>
              <a:t>C</a:t>
            </a:r>
            <a:r>
              <a:rPr lang="zh-CN" altLang="en-US" sz="2000" dirty="0"/>
              <a:t>中唯一成员，并且它是未被标记的。</a:t>
            </a:r>
          </a:p>
          <a:p>
            <a:pPr lvl="2">
              <a:lnSpc>
                <a:spcPct val="140000"/>
              </a:lnSpc>
              <a:buFontTx/>
              <a:buNone/>
            </a:pPr>
            <a:r>
              <a:rPr lang="en-US" altLang="zh-CN" sz="2000" dirty="0"/>
              <a:t>2,  while </a:t>
            </a:r>
            <a:r>
              <a:rPr lang="zh-CN" altLang="en-US" sz="2000" dirty="0"/>
              <a:t>（</a:t>
            </a:r>
            <a:r>
              <a:rPr lang="en-US" altLang="zh-CN" sz="2000" dirty="0"/>
              <a:t>C</a:t>
            </a:r>
            <a:r>
              <a:rPr lang="zh-CN" altLang="en-US" sz="2000" dirty="0"/>
              <a:t>中存在尚未被标记的子集</a:t>
            </a:r>
            <a:r>
              <a:rPr lang="en-US" altLang="zh-CN" sz="2000" dirty="0" smtClean="0"/>
              <a:t>T</a:t>
            </a:r>
            <a:r>
              <a:rPr lang="en-US" altLang="zh-CN" sz="2000" baseline="-25000" dirty="0" smtClean="0"/>
              <a:t>i</a:t>
            </a:r>
            <a:r>
              <a:rPr lang="zh-CN" altLang="en-US" sz="2000" dirty="0" smtClean="0"/>
              <a:t>）</a:t>
            </a:r>
            <a:r>
              <a:rPr lang="en-US" altLang="zh-CN" sz="2000" dirty="0"/>
              <a:t>do	</a:t>
            </a:r>
          </a:p>
          <a:p>
            <a:pPr lvl="2">
              <a:lnSpc>
                <a:spcPct val="140000"/>
              </a:lnSpc>
              <a:buFontTx/>
              <a:buNone/>
            </a:pPr>
            <a:r>
              <a:rPr lang="en-US" altLang="zh-CN" sz="2000" dirty="0"/>
              <a:t>   {	</a:t>
            </a:r>
            <a:r>
              <a:rPr lang="zh-CN" altLang="en-US" sz="2000" dirty="0"/>
              <a:t>标记</a:t>
            </a:r>
            <a:r>
              <a:rPr lang="en-US" altLang="zh-CN" sz="2000" dirty="0" smtClean="0"/>
              <a:t>T</a:t>
            </a:r>
            <a:r>
              <a:rPr lang="en-US" altLang="zh-CN" sz="2000" baseline="-25000" dirty="0" smtClean="0"/>
              <a:t>i</a:t>
            </a:r>
            <a:r>
              <a:rPr lang="zh-CN" altLang="en-US" sz="2000" dirty="0" smtClean="0"/>
              <a:t>；</a:t>
            </a:r>
            <a:r>
              <a:rPr lang="zh-CN" altLang="en-US" sz="2000" dirty="0"/>
              <a:t>						 </a:t>
            </a:r>
            <a:endParaRPr lang="en-US" altLang="zh-CN" sz="2000" dirty="0" smtClean="0"/>
          </a:p>
          <a:p>
            <a:pPr lvl="2">
              <a:lnSpc>
                <a:spcPct val="140000"/>
              </a:lnSpc>
              <a:buFontTx/>
              <a:buNone/>
            </a:pPr>
            <a:r>
              <a:rPr lang="zh-CN" altLang="zh-CN" dirty="0"/>
              <a:t> </a:t>
            </a:r>
            <a:r>
              <a:rPr lang="en-US" altLang="zh-CN" dirty="0" smtClean="0"/>
              <a:t>	</a:t>
            </a:r>
            <a:r>
              <a:rPr lang="en-US" altLang="zh-CN" sz="2000" dirty="0" smtClean="0"/>
              <a:t>for </a:t>
            </a:r>
            <a:r>
              <a:rPr lang="zh-CN" altLang="en-US" sz="2000" dirty="0" smtClean="0"/>
              <a:t>字母表中每个字母</a:t>
            </a:r>
            <a:r>
              <a:rPr lang="en-US" altLang="zh-CN" sz="2000" dirty="0"/>
              <a:t>a   do				</a:t>
            </a:r>
            <a:endParaRPr lang="en-US" altLang="zh-CN" sz="2000" dirty="0" smtClean="0"/>
          </a:p>
          <a:p>
            <a:pPr lvl="2">
              <a:lnSpc>
                <a:spcPct val="140000"/>
              </a:lnSpc>
              <a:buFontTx/>
              <a:buNone/>
            </a:pPr>
            <a:r>
              <a:rPr lang="en-US" altLang="zh-CN" sz="2000" dirty="0"/>
              <a:t>	{    U:= </a:t>
            </a:r>
            <a:r>
              <a:rPr lang="zh-CN" altLang="en-US" sz="2000" dirty="0"/>
              <a:t>(</a:t>
            </a:r>
            <a:r>
              <a:rPr lang="en-US" altLang="zh-CN" sz="2000" dirty="0" smtClean="0">
                <a:sym typeface="Symbol" pitchFamily="18" charset="2"/>
              </a:rPr>
              <a:t>T</a:t>
            </a:r>
            <a:r>
              <a:rPr lang="en-US" altLang="zh-CN" sz="2000" baseline="-25000" dirty="0" smtClean="0">
                <a:sym typeface="Symbol" pitchFamily="18" charset="2"/>
              </a:rPr>
              <a:t>i</a:t>
            </a:r>
            <a:r>
              <a:rPr lang="en-US" altLang="zh-CN" sz="2000" dirty="0" smtClean="0">
                <a:sym typeface="Symbol" pitchFamily="18" charset="2"/>
              </a:rPr>
              <a:t>)</a:t>
            </a:r>
            <a:r>
              <a:rPr lang="en-US" altLang="zh-CN" sz="2000" baseline="-25000" dirty="0" smtClean="0">
                <a:sym typeface="Symbol" pitchFamily="18" charset="2"/>
              </a:rPr>
              <a:t>a</a:t>
            </a:r>
            <a:r>
              <a:rPr lang="zh-CN" altLang="en-US" sz="2000" dirty="0">
                <a:sym typeface="Symbol" pitchFamily="18" charset="2"/>
              </a:rPr>
              <a:t>；</a:t>
            </a:r>
          </a:p>
          <a:p>
            <a:pPr lvl="2">
              <a:lnSpc>
                <a:spcPct val="140000"/>
              </a:lnSpc>
              <a:buFontTx/>
              <a:buNone/>
            </a:pPr>
            <a:r>
              <a:rPr lang="zh-CN" altLang="en-US" sz="2000" dirty="0">
                <a:sym typeface="Symbol" pitchFamily="18" charset="2"/>
              </a:rPr>
              <a:t>	   </a:t>
            </a:r>
            <a:r>
              <a:rPr lang="zh-CN" altLang="en-US" sz="2000" dirty="0" smtClean="0">
                <a:sym typeface="Symbol" pitchFamily="18" charset="2"/>
              </a:rPr>
              <a:t> </a:t>
            </a:r>
            <a:r>
              <a:rPr lang="en-US" altLang="zh-CN" sz="2000" dirty="0">
                <a:sym typeface="Symbol" pitchFamily="18" charset="2"/>
              </a:rPr>
              <a:t>if  U</a:t>
            </a:r>
            <a:r>
              <a:rPr lang="zh-CN" altLang="en-US" sz="2000" dirty="0">
                <a:sym typeface="Symbol" pitchFamily="18" charset="2"/>
              </a:rPr>
              <a:t>不在</a:t>
            </a:r>
            <a:r>
              <a:rPr lang="en-US" altLang="zh-CN" sz="2000" dirty="0">
                <a:sym typeface="Symbol" pitchFamily="18" charset="2"/>
              </a:rPr>
              <a:t>C</a:t>
            </a:r>
            <a:r>
              <a:rPr lang="zh-CN" altLang="en-US" sz="2000" dirty="0">
                <a:sym typeface="Symbol" pitchFamily="18" charset="2"/>
              </a:rPr>
              <a:t>中   </a:t>
            </a:r>
            <a:r>
              <a:rPr lang="en-US" altLang="zh-CN" sz="2000" dirty="0">
                <a:sym typeface="Symbol" pitchFamily="18" charset="2"/>
              </a:rPr>
              <a:t>then </a:t>
            </a:r>
            <a:r>
              <a:rPr lang="zh-CN" altLang="en-US" sz="2000" dirty="0" smtClean="0">
                <a:sym typeface="Symbol" pitchFamily="18" charset="2"/>
              </a:rPr>
              <a:t>将</a:t>
            </a:r>
            <a:r>
              <a:rPr lang="en-US" altLang="zh-CN" sz="2000" dirty="0">
                <a:sym typeface="Symbol" pitchFamily="18" charset="2"/>
              </a:rPr>
              <a:t>U</a:t>
            </a:r>
            <a:r>
              <a:rPr lang="zh-CN" altLang="en-US" sz="2000" dirty="0">
                <a:sym typeface="Symbol" pitchFamily="18" charset="2"/>
              </a:rPr>
              <a:t>作为未标记的子集加在</a:t>
            </a:r>
            <a:r>
              <a:rPr lang="en-US" altLang="zh-CN" sz="2000" dirty="0">
                <a:sym typeface="Symbol" pitchFamily="18" charset="2"/>
              </a:rPr>
              <a:t>C</a:t>
            </a:r>
            <a:r>
              <a:rPr lang="zh-CN" altLang="en-US" sz="2000" dirty="0">
                <a:sym typeface="Symbol" pitchFamily="18" charset="2"/>
              </a:rPr>
              <a:t>中</a:t>
            </a:r>
            <a:r>
              <a:rPr lang="en-US" altLang="zh-CN" sz="2000" dirty="0">
                <a:sym typeface="Symbol" pitchFamily="18" charset="2"/>
              </a:rPr>
              <a:t>;</a:t>
            </a:r>
          </a:p>
          <a:p>
            <a:pPr lvl="2">
              <a:lnSpc>
                <a:spcPct val="140000"/>
              </a:lnSpc>
              <a:buFontTx/>
              <a:buNone/>
            </a:pPr>
            <a:r>
              <a:rPr lang="en-US" altLang="zh-CN" dirty="0">
                <a:sym typeface="Symbol" pitchFamily="18" charset="2"/>
              </a:rPr>
              <a:t>	</a:t>
            </a:r>
            <a:r>
              <a:rPr lang="en-US" altLang="zh-CN" sz="2000" dirty="0" smtClean="0">
                <a:sym typeface="Symbol" pitchFamily="18" charset="2"/>
              </a:rPr>
              <a:t>}</a:t>
            </a:r>
            <a:r>
              <a:rPr lang="en-US" altLang="zh-CN" sz="2000" dirty="0">
                <a:sym typeface="Symbol" pitchFamily="18" charset="2"/>
              </a:rPr>
              <a:t>					</a:t>
            </a:r>
          </a:p>
          <a:p>
            <a:pPr lvl="2">
              <a:lnSpc>
                <a:spcPct val="140000"/>
              </a:lnSpc>
              <a:buFontTx/>
              <a:buNone/>
            </a:pPr>
            <a:r>
              <a:rPr lang="en-US" altLang="zh-CN" sz="2000" dirty="0">
                <a:sym typeface="Symbol" pitchFamily="18" charset="2"/>
              </a:rPr>
              <a:t>   </a:t>
            </a:r>
            <a:r>
              <a:rPr lang="en-US" altLang="zh-CN" sz="2000" dirty="0" smtClean="0">
                <a:sym typeface="Symbol" pitchFamily="18" charset="2"/>
              </a:rPr>
              <a:t>}</a:t>
            </a:r>
            <a:endParaRPr lang="en-US" altLang="zh-CN" sz="2000" dirty="0"/>
          </a:p>
        </p:txBody>
      </p:sp>
      <p:sp>
        <p:nvSpPr>
          <p:cNvPr id="5" name="灯片编号占位符 5"/>
          <p:cNvSpPr>
            <a:spLocks noGrp="1"/>
          </p:cNvSpPr>
          <p:nvPr>
            <p:ph type="sldNum" sz="quarter" idx="12"/>
          </p:nvPr>
        </p:nvSpPr>
        <p:spPr/>
        <p:txBody>
          <a:bodyPr/>
          <a:lstStyle/>
          <a:p>
            <a:fld id="{E48356A1-DC70-481B-AEAB-444DF5188E15}" type="slidenum">
              <a:rPr lang="en-US" altLang="zh-CN"/>
              <a:pPr/>
              <a:t>54</a:t>
            </a:fld>
            <a:endParaRPr lang="en-US" altLang="zh-C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609600" y="152400"/>
            <a:ext cx="7772400" cy="1143000"/>
          </a:xfrm>
        </p:spPr>
        <p:txBody>
          <a:bodyPr/>
          <a:lstStyle/>
          <a:p>
            <a:r>
              <a:rPr lang="en-US" altLang="zh-CN" dirty="0"/>
              <a:t>NFA</a:t>
            </a:r>
            <a:r>
              <a:rPr lang="zh-CN" altLang="en-US" dirty="0"/>
              <a:t>确定化算法</a:t>
            </a:r>
          </a:p>
        </p:txBody>
      </p:sp>
      <p:sp>
        <p:nvSpPr>
          <p:cNvPr id="239619" name="Rectangle 3"/>
          <p:cNvSpPr>
            <a:spLocks noGrp="1" noChangeArrowheads="1"/>
          </p:cNvSpPr>
          <p:nvPr>
            <p:ph type="body" sz="half" idx="1"/>
          </p:nvPr>
        </p:nvSpPr>
        <p:spPr>
          <a:xfrm>
            <a:off x="609600" y="1676400"/>
            <a:ext cx="3810000" cy="4114800"/>
          </a:xfrm>
        </p:spPr>
        <p:txBody>
          <a:bodyPr/>
          <a:lstStyle/>
          <a:p>
            <a:r>
              <a:rPr lang="zh-CN" altLang="en-US" sz="2800"/>
              <a:t>例：</a:t>
            </a:r>
          </a:p>
        </p:txBody>
      </p:sp>
      <p:sp>
        <p:nvSpPr>
          <p:cNvPr id="42" name="灯片编号占位符 7"/>
          <p:cNvSpPr>
            <a:spLocks noGrp="1"/>
          </p:cNvSpPr>
          <p:nvPr>
            <p:ph type="sldNum" sz="quarter" idx="12"/>
          </p:nvPr>
        </p:nvSpPr>
        <p:spPr/>
        <p:txBody>
          <a:bodyPr/>
          <a:lstStyle/>
          <a:p>
            <a:fld id="{9D1469A3-51D8-4C39-8E01-E60E152DD2F9}" type="slidenum">
              <a:rPr lang="en-US" altLang="zh-CN"/>
              <a:pPr/>
              <a:t>55</a:t>
            </a:fld>
            <a:endParaRPr lang="en-US" altLang="zh-CN"/>
          </a:p>
        </p:txBody>
      </p:sp>
      <p:grpSp>
        <p:nvGrpSpPr>
          <p:cNvPr id="239620" name="Group 4"/>
          <p:cNvGrpSpPr>
            <a:grpSpLocks/>
          </p:cNvGrpSpPr>
          <p:nvPr/>
        </p:nvGrpSpPr>
        <p:grpSpPr bwMode="auto">
          <a:xfrm>
            <a:off x="1295400" y="1543110"/>
            <a:ext cx="6553200" cy="1533465"/>
            <a:chOff x="768" y="1800"/>
            <a:chExt cx="4704" cy="1320"/>
          </a:xfrm>
        </p:grpSpPr>
        <p:sp>
          <p:nvSpPr>
            <p:cNvPr id="239621" name="Oval 5"/>
            <p:cNvSpPr>
              <a:spLocks noChangeArrowheads="1"/>
            </p:cNvSpPr>
            <p:nvPr/>
          </p:nvSpPr>
          <p:spPr bwMode="auto">
            <a:xfrm>
              <a:off x="2928" y="2784"/>
              <a:ext cx="336" cy="336"/>
            </a:xfrm>
            <a:prstGeom prst="ellipse">
              <a:avLst/>
            </a:prstGeom>
            <a:solidFill>
              <a:srgbClr val="00B0F0"/>
            </a:solidFill>
            <a:ln w="9525">
              <a:solidFill>
                <a:schemeClr val="tx1"/>
              </a:solidFill>
              <a:round/>
              <a:headEnd/>
              <a:tailEnd/>
            </a:ln>
            <a:effectLst/>
          </p:spPr>
          <p:txBody>
            <a:bodyPr wrap="none" anchor="ctr"/>
            <a:lstStyle/>
            <a:p>
              <a:pPr algn="ctr"/>
              <a:r>
                <a:rPr kumimoji="1" lang="en-US" altLang="zh-CN" sz="2400">
                  <a:latin typeface="Times New Roman" pitchFamily="18" charset="0"/>
                </a:rPr>
                <a:t>4</a:t>
              </a:r>
            </a:p>
          </p:txBody>
        </p:sp>
        <p:grpSp>
          <p:nvGrpSpPr>
            <p:cNvPr id="239622" name="Group 6"/>
            <p:cNvGrpSpPr>
              <a:grpSpLocks/>
            </p:cNvGrpSpPr>
            <p:nvPr/>
          </p:nvGrpSpPr>
          <p:grpSpPr bwMode="auto">
            <a:xfrm>
              <a:off x="5136" y="2304"/>
              <a:ext cx="336" cy="336"/>
              <a:chOff x="3264" y="2256"/>
              <a:chExt cx="336" cy="336"/>
            </a:xfrm>
          </p:grpSpPr>
          <p:sp>
            <p:nvSpPr>
              <p:cNvPr id="239623" name="Oval 7"/>
              <p:cNvSpPr>
                <a:spLocks noChangeArrowheads="1"/>
              </p:cNvSpPr>
              <p:nvPr/>
            </p:nvSpPr>
            <p:spPr bwMode="auto">
              <a:xfrm>
                <a:off x="3264" y="2256"/>
                <a:ext cx="336" cy="336"/>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39624" name="Oval 8"/>
              <p:cNvSpPr>
                <a:spLocks noChangeArrowheads="1"/>
              </p:cNvSpPr>
              <p:nvPr/>
            </p:nvSpPr>
            <p:spPr bwMode="auto">
              <a:xfrm>
                <a:off x="3312" y="2304"/>
                <a:ext cx="240" cy="240"/>
              </a:xfrm>
              <a:prstGeom prst="ellipse">
                <a:avLst/>
              </a:prstGeom>
              <a:solidFill>
                <a:srgbClr val="00B0F0"/>
              </a:solidFill>
              <a:ln w="9525">
                <a:solidFill>
                  <a:schemeClr val="tx1"/>
                </a:solidFill>
                <a:round/>
                <a:headEnd/>
                <a:tailEnd/>
              </a:ln>
              <a:effectLst/>
            </p:spPr>
            <p:txBody>
              <a:bodyPr wrap="none" anchor="ctr"/>
              <a:lstStyle/>
              <a:p>
                <a:pPr algn="ctr"/>
                <a:r>
                  <a:rPr kumimoji="1" lang="en-US" altLang="zh-CN" sz="2400">
                    <a:latin typeface="Times New Roman" pitchFamily="18" charset="0"/>
                  </a:rPr>
                  <a:t>f</a:t>
                </a:r>
              </a:p>
            </p:txBody>
          </p:sp>
        </p:grpSp>
        <p:sp>
          <p:nvSpPr>
            <p:cNvPr id="239625" name="Oval 9"/>
            <p:cNvSpPr>
              <a:spLocks noChangeArrowheads="1"/>
            </p:cNvSpPr>
            <p:nvPr/>
          </p:nvSpPr>
          <p:spPr bwMode="auto">
            <a:xfrm>
              <a:off x="2928" y="1872"/>
              <a:ext cx="336" cy="336"/>
            </a:xfrm>
            <a:prstGeom prst="ellipse">
              <a:avLst/>
            </a:prstGeom>
            <a:solidFill>
              <a:srgbClr val="00B0F0"/>
            </a:solidFill>
            <a:ln w="9525">
              <a:solidFill>
                <a:schemeClr val="tx1"/>
              </a:solidFill>
              <a:round/>
              <a:headEnd/>
              <a:tailEnd/>
            </a:ln>
            <a:effectLst/>
          </p:spPr>
          <p:txBody>
            <a:bodyPr wrap="none" anchor="ctr"/>
            <a:lstStyle/>
            <a:p>
              <a:pPr algn="ctr"/>
              <a:r>
                <a:rPr kumimoji="1" lang="en-US" altLang="zh-CN" sz="2400">
                  <a:latin typeface="Times New Roman" pitchFamily="18" charset="0"/>
                </a:rPr>
                <a:t>3</a:t>
              </a:r>
            </a:p>
          </p:txBody>
        </p:sp>
        <p:sp>
          <p:nvSpPr>
            <p:cNvPr id="239626" name="Oval 10"/>
            <p:cNvSpPr>
              <a:spLocks noChangeArrowheads="1"/>
            </p:cNvSpPr>
            <p:nvPr/>
          </p:nvSpPr>
          <p:spPr bwMode="auto">
            <a:xfrm>
              <a:off x="3648" y="2304"/>
              <a:ext cx="336" cy="336"/>
            </a:xfrm>
            <a:prstGeom prst="ellipse">
              <a:avLst/>
            </a:prstGeom>
            <a:solidFill>
              <a:srgbClr val="00B0F0"/>
            </a:solidFill>
            <a:ln w="9525">
              <a:solidFill>
                <a:schemeClr val="tx1"/>
              </a:solidFill>
              <a:round/>
              <a:headEnd/>
              <a:tailEnd/>
            </a:ln>
            <a:effectLst/>
          </p:spPr>
          <p:txBody>
            <a:bodyPr wrap="none" anchor="ctr"/>
            <a:lstStyle/>
            <a:p>
              <a:pPr algn="ctr"/>
              <a:r>
                <a:rPr kumimoji="1" lang="en-US" altLang="zh-CN" sz="2400">
                  <a:latin typeface="Times New Roman" pitchFamily="18" charset="0"/>
                </a:rPr>
                <a:t>5</a:t>
              </a:r>
            </a:p>
          </p:txBody>
        </p:sp>
        <p:sp>
          <p:nvSpPr>
            <p:cNvPr id="239627" name="Oval 11"/>
            <p:cNvSpPr>
              <a:spLocks noChangeArrowheads="1"/>
            </p:cNvSpPr>
            <p:nvPr/>
          </p:nvSpPr>
          <p:spPr bwMode="auto">
            <a:xfrm>
              <a:off x="4416" y="2304"/>
              <a:ext cx="336" cy="336"/>
            </a:xfrm>
            <a:prstGeom prst="ellipse">
              <a:avLst/>
            </a:prstGeom>
            <a:solidFill>
              <a:srgbClr val="00B0F0"/>
            </a:solidFill>
            <a:ln w="9525">
              <a:solidFill>
                <a:schemeClr val="tx1"/>
              </a:solidFill>
              <a:round/>
              <a:headEnd/>
              <a:tailEnd/>
            </a:ln>
            <a:effectLst/>
          </p:spPr>
          <p:txBody>
            <a:bodyPr wrap="none" anchor="ctr"/>
            <a:lstStyle/>
            <a:p>
              <a:pPr algn="ctr"/>
              <a:r>
                <a:rPr kumimoji="1" lang="en-US" altLang="zh-CN" sz="2400">
                  <a:latin typeface="Times New Roman" pitchFamily="18" charset="0"/>
                </a:rPr>
                <a:t>6</a:t>
              </a:r>
            </a:p>
          </p:txBody>
        </p:sp>
        <p:sp>
          <p:nvSpPr>
            <p:cNvPr id="239628" name="Oval 12"/>
            <p:cNvSpPr>
              <a:spLocks noChangeArrowheads="1"/>
            </p:cNvSpPr>
            <p:nvPr/>
          </p:nvSpPr>
          <p:spPr bwMode="auto">
            <a:xfrm>
              <a:off x="2160" y="2304"/>
              <a:ext cx="336" cy="336"/>
            </a:xfrm>
            <a:prstGeom prst="ellipse">
              <a:avLst/>
            </a:prstGeom>
            <a:solidFill>
              <a:srgbClr val="00B0F0"/>
            </a:solidFill>
            <a:ln w="9525">
              <a:solidFill>
                <a:schemeClr val="tx1"/>
              </a:solidFill>
              <a:round/>
              <a:headEnd/>
              <a:tailEnd/>
            </a:ln>
            <a:effectLst/>
          </p:spPr>
          <p:txBody>
            <a:bodyPr wrap="none" anchor="ctr"/>
            <a:lstStyle/>
            <a:p>
              <a:pPr algn="ctr"/>
              <a:r>
                <a:rPr kumimoji="1" lang="en-US" altLang="zh-CN" sz="2400">
                  <a:latin typeface="Times New Roman" pitchFamily="18" charset="0"/>
                </a:rPr>
                <a:t>2</a:t>
              </a:r>
            </a:p>
          </p:txBody>
        </p:sp>
        <p:sp>
          <p:nvSpPr>
            <p:cNvPr id="239629" name="Oval 13"/>
            <p:cNvSpPr>
              <a:spLocks noChangeArrowheads="1"/>
            </p:cNvSpPr>
            <p:nvPr/>
          </p:nvSpPr>
          <p:spPr bwMode="auto">
            <a:xfrm>
              <a:off x="1536" y="2304"/>
              <a:ext cx="336" cy="336"/>
            </a:xfrm>
            <a:prstGeom prst="ellipse">
              <a:avLst/>
            </a:prstGeom>
            <a:solidFill>
              <a:srgbClr val="00B0F0"/>
            </a:solidFill>
            <a:ln w="9525">
              <a:solidFill>
                <a:schemeClr val="tx1"/>
              </a:solidFill>
              <a:round/>
              <a:headEnd/>
              <a:tailEnd/>
            </a:ln>
            <a:effectLst/>
          </p:spPr>
          <p:txBody>
            <a:bodyPr wrap="none" anchor="ctr"/>
            <a:lstStyle/>
            <a:p>
              <a:pPr algn="ctr"/>
              <a:r>
                <a:rPr kumimoji="1" lang="en-US" altLang="zh-CN" sz="2400">
                  <a:latin typeface="Times New Roman" pitchFamily="18" charset="0"/>
                </a:rPr>
                <a:t>1</a:t>
              </a:r>
            </a:p>
          </p:txBody>
        </p:sp>
        <p:sp>
          <p:nvSpPr>
            <p:cNvPr id="239630" name="Oval 14"/>
            <p:cNvSpPr>
              <a:spLocks noChangeArrowheads="1"/>
            </p:cNvSpPr>
            <p:nvPr/>
          </p:nvSpPr>
          <p:spPr bwMode="auto">
            <a:xfrm>
              <a:off x="768" y="2304"/>
              <a:ext cx="336" cy="336"/>
            </a:xfrm>
            <a:prstGeom prst="ellipse">
              <a:avLst/>
            </a:prstGeom>
            <a:solidFill>
              <a:srgbClr val="00B0F0"/>
            </a:solidFill>
            <a:ln w="9525">
              <a:solidFill>
                <a:schemeClr val="tx1"/>
              </a:solidFill>
              <a:round/>
              <a:headEnd/>
              <a:tailEnd/>
            </a:ln>
            <a:effectLst/>
          </p:spPr>
          <p:txBody>
            <a:bodyPr wrap="none" anchor="ctr"/>
            <a:lstStyle/>
            <a:p>
              <a:pPr algn="ctr"/>
              <a:r>
                <a:rPr kumimoji="1" lang="en-US" altLang="zh-CN" sz="2400">
                  <a:latin typeface="Times New Roman" pitchFamily="18" charset="0"/>
                </a:rPr>
                <a:t>i</a:t>
              </a:r>
            </a:p>
          </p:txBody>
        </p:sp>
        <p:cxnSp>
          <p:nvCxnSpPr>
            <p:cNvPr id="239631" name="AutoShape 15"/>
            <p:cNvCxnSpPr>
              <a:cxnSpLocks noChangeShapeType="1"/>
              <a:stCxn id="239630" idx="6"/>
              <a:endCxn id="239629" idx="2"/>
            </p:cNvCxnSpPr>
            <p:nvPr/>
          </p:nvCxnSpPr>
          <p:spPr bwMode="auto">
            <a:xfrm>
              <a:off x="1104" y="2472"/>
              <a:ext cx="432" cy="0"/>
            </a:xfrm>
            <a:prstGeom prst="straightConnector1">
              <a:avLst/>
            </a:prstGeom>
            <a:noFill/>
            <a:ln w="9525">
              <a:solidFill>
                <a:schemeClr val="tx1"/>
              </a:solidFill>
              <a:round/>
              <a:headEnd/>
              <a:tailEnd type="triangle" w="med" len="med"/>
            </a:ln>
            <a:effectLst/>
          </p:spPr>
        </p:cxnSp>
        <p:cxnSp>
          <p:nvCxnSpPr>
            <p:cNvPr id="239632" name="AutoShape 16"/>
            <p:cNvCxnSpPr>
              <a:cxnSpLocks noChangeShapeType="1"/>
              <a:stCxn id="239629" idx="3"/>
              <a:endCxn id="239629" idx="5"/>
            </p:cNvCxnSpPr>
            <p:nvPr/>
          </p:nvCxnSpPr>
          <p:spPr bwMode="auto">
            <a:xfrm rot="16200000" flipH="1">
              <a:off x="1703" y="2473"/>
              <a:ext cx="1" cy="238"/>
            </a:xfrm>
            <a:prstGeom prst="curvedConnector3">
              <a:avLst>
                <a:gd name="adj1" fmla="val 19300000"/>
              </a:avLst>
            </a:prstGeom>
            <a:noFill/>
            <a:ln w="9525">
              <a:solidFill>
                <a:schemeClr val="tx1"/>
              </a:solidFill>
              <a:round/>
              <a:headEnd/>
              <a:tailEnd type="triangle" w="med" len="med"/>
            </a:ln>
            <a:effectLst/>
          </p:spPr>
        </p:cxnSp>
        <p:cxnSp>
          <p:nvCxnSpPr>
            <p:cNvPr id="239633" name="AutoShape 17"/>
            <p:cNvCxnSpPr>
              <a:cxnSpLocks noChangeShapeType="1"/>
              <a:stCxn id="239629" idx="6"/>
              <a:endCxn id="239628" idx="2"/>
            </p:cNvCxnSpPr>
            <p:nvPr/>
          </p:nvCxnSpPr>
          <p:spPr bwMode="auto">
            <a:xfrm>
              <a:off x="1872" y="2472"/>
              <a:ext cx="288" cy="0"/>
            </a:xfrm>
            <a:prstGeom prst="straightConnector1">
              <a:avLst/>
            </a:prstGeom>
            <a:noFill/>
            <a:ln w="9525">
              <a:solidFill>
                <a:schemeClr val="tx1"/>
              </a:solidFill>
              <a:round/>
              <a:headEnd/>
              <a:tailEnd type="triangle" w="med" len="med"/>
            </a:ln>
            <a:effectLst/>
          </p:spPr>
        </p:cxnSp>
        <p:cxnSp>
          <p:nvCxnSpPr>
            <p:cNvPr id="239634" name="AutoShape 18"/>
            <p:cNvCxnSpPr>
              <a:cxnSpLocks noChangeShapeType="1"/>
              <a:stCxn id="239628" idx="7"/>
              <a:endCxn id="239625" idx="2"/>
            </p:cNvCxnSpPr>
            <p:nvPr/>
          </p:nvCxnSpPr>
          <p:spPr bwMode="auto">
            <a:xfrm rot="16200000">
              <a:off x="2531" y="1956"/>
              <a:ext cx="313" cy="481"/>
            </a:xfrm>
            <a:prstGeom prst="curvedConnector2">
              <a:avLst/>
            </a:prstGeom>
            <a:noFill/>
            <a:ln w="9525">
              <a:solidFill>
                <a:schemeClr val="tx1"/>
              </a:solidFill>
              <a:round/>
              <a:headEnd/>
              <a:tailEnd type="triangle" w="med" len="med"/>
            </a:ln>
            <a:effectLst/>
          </p:spPr>
        </p:cxnSp>
        <p:cxnSp>
          <p:nvCxnSpPr>
            <p:cNvPr id="239635" name="AutoShape 19"/>
            <p:cNvCxnSpPr>
              <a:cxnSpLocks noChangeShapeType="1"/>
              <a:stCxn id="239628" idx="5"/>
              <a:endCxn id="239621" idx="2"/>
            </p:cNvCxnSpPr>
            <p:nvPr/>
          </p:nvCxnSpPr>
          <p:spPr bwMode="auto">
            <a:xfrm rot="16200000" flipH="1">
              <a:off x="2507" y="2531"/>
              <a:ext cx="361" cy="481"/>
            </a:xfrm>
            <a:prstGeom prst="curvedConnector2">
              <a:avLst/>
            </a:prstGeom>
            <a:noFill/>
            <a:ln w="9525">
              <a:solidFill>
                <a:schemeClr val="tx1"/>
              </a:solidFill>
              <a:round/>
              <a:headEnd/>
              <a:tailEnd type="triangle" w="med" len="med"/>
            </a:ln>
            <a:effectLst/>
          </p:spPr>
        </p:cxnSp>
        <p:cxnSp>
          <p:nvCxnSpPr>
            <p:cNvPr id="239636" name="AutoShape 20"/>
            <p:cNvCxnSpPr>
              <a:cxnSpLocks noChangeShapeType="1"/>
              <a:stCxn id="239625" idx="6"/>
              <a:endCxn id="239626" idx="1"/>
            </p:cNvCxnSpPr>
            <p:nvPr/>
          </p:nvCxnSpPr>
          <p:spPr bwMode="auto">
            <a:xfrm>
              <a:off x="3264" y="2040"/>
              <a:ext cx="433" cy="313"/>
            </a:xfrm>
            <a:prstGeom prst="curvedConnector2">
              <a:avLst/>
            </a:prstGeom>
            <a:noFill/>
            <a:ln w="9525">
              <a:solidFill>
                <a:schemeClr val="tx1"/>
              </a:solidFill>
              <a:round/>
              <a:headEnd/>
              <a:tailEnd type="triangle" w="med" len="med"/>
            </a:ln>
            <a:effectLst/>
          </p:spPr>
        </p:cxnSp>
        <p:cxnSp>
          <p:nvCxnSpPr>
            <p:cNvPr id="239637" name="AutoShape 21"/>
            <p:cNvCxnSpPr>
              <a:cxnSpLocks noChangeShapeType="1"/>
              <a:stCxn id="239621" idx="6"/>
              <a:endCxn id="239626" idx="3"/>
            </p:cNvCxnSpPr>
            <p:nvPr/>
          </p:nvCxnSpPr>
          <p:spPr bwMode="auto">
            <a:xfrm flipV="1">
              <a:off x="3264" y="2591"/>
              <a:ext cx="433" cy="361"/>
            </a:xfrm>
            <a:prstGeom prst="curvedConnector2">
              <a:avLst/>
            </a:prstGeom>
            <a:noFill/>
            <a:ln w="9525">
              <a:solidFill>
                <a:schemeClr val="tx1"/>
              </a:solidFill>
              <a:round/>
              <a:headEnd/>
              <a:tailEnd type="triangle" w="med" len="med"/>
            </a:ln>
            <a:effectLst/>
          </p:spPr>
        </p:cxnSp>
        <p:cxnSp>
          <p:nvCxnSpPr>
            <p:cNvPr id="239638" name="AutoShape 22"/>
            <p:cNvCxnSpPr>
              <a:cxnSpLocks noChangeShapeType="1"/>
              <a:stCxn id="239626" idx="6"/>
              <a:endCxn id="239627" idx="2"/>
            </p:cNvCxnSpPr>
            <p:nvPr/>
          </p:nvCxnSpPr>
          <p:spPr bwMode="auto">
            <a:xfrm>
              <a:off x="3984" y="2472"/>
              <a:ext cx="432" cy="0"/>
            </a:xfrm>
            <a:prstGeom prst="straightConnector1">
              <a:avLst/>
            </a:prstGeom>
            <a:noFill/>
            <a:ln w="9525">
              <a:solidFill>
                <a:schemeClr val="tx1"/>
              </a:solidFill>
              <a:round/>
              <a:headEnd/>
              <a:tailEnd type="triangle" w="med" len="med"/>
            </a:ln>
            <a:effectLst/>
          </p:spPr>
        </p:cxnSp>
        <p:cxnSp>
          <p:nvCxnSpPr>
            <p:cNvPr id="239639" name="AutoShape 23"/>
            <p:cNvCxnSpPr>
              <a:cxnSpLocks noChangeShapeType="1"/>
              <a:stCxn id="239627" idx="6"/>
              <a:endCxn id="239623" idx="2"/>
            </p:cNvCxnSpPr>
            <p:nvPr/>
          </p:nvCxnSpPr>
          <p:spPr bwMode="auto">
            <a:xfrm>
              <a:off x="4752" y="2472"/>
              <a:ext cx="384" cy="0"/>
            </a:xfrm>
            <a:prstGeom prst="straightConnector1">
              <a:avLst/>
            </a:prstGeom>
            <a:noFill/>
            <a:ln w="9525">
              <a:solidFill>
                <a:schemeClr val="tx1"/>
              </a:solidFill>
              <a:round/>
              <a:headEnd/>
              <a:tailEnd type="triangle" w="med" len="med"/>
            </a:ln>
            <a:effectLst/>
          </p:spPr>
        </p:cxnSp>
        <p:cxnSp>
          <p:nvCxnSpPr>
            <p:cNvPr id="239640" name="AutoShape 24"/>
            <p:cNvCxnSpPr>
              <a:cxnSpLocks noChangeShapeType="1"/>
              <a:stCxn id="239629" idx="1"/>
              <a:endCxn id="239629" idx="7"/>
            </p:cNvCxnSpPr>
            <p:nvPr/>
          </p:nvCxnSpPr>
          <p:spPr bwMode="auto">
            <a:xfrm rot="5400000" flipV="1">
              <a:off x="1703" y="2235"/>
              <a:ext cx="1" cy="238"/>
            </a:xfrm>
            <a:prstGeom prst="curvedConnector3">
              <a:avLst>
                <a:gd name="adj1" fmla="val -19300000"/>
              </a:avLst>
            </a:prstGeom>
            <a:noFill/>
            <a:ln w="9525">
              <a:solidFill>
                <a:schemeClr val="tx1"/>
              </a:solidFill>
              <a:round/>
              <a:headEnd/>
              <a:tailEnd type="triangle" w="med" len="med"/>
            </a:ln>
            <a:effectLst/>
          </p:spPr>
        </p:cxnSp>
        <p:sp>
          <p:nvSpPr>
            <p:cNvPr id="239641" name="Text Box 25"/>
            <p:cNvSpPr txBox="1">
              <a:spLocks noChangeArrowheads="1"/>
            </p:cNvSpPr>
            <p:nvPr/>
          </p:nvSpPr>
          <p:spPr bwMode="auto">
            <a:xfrm>
              <a:off x="1190" y="2182"/>
              <a:ext cx="223" cy="339"/>
            </a:xfrm>
            <a:prstGeom prst="rect">
              <a:avLst/>
            </a:prstGeom>
            <a:noFill/>
            <a:ln w="9525">
              <a:noFill/>
              <a:miter lim="800000"/>
              <a:headEnd/>
              <a:tailEnd/>
            </a:ln>
            <a:effectLst/>
          </p:spPr>
          <p:txBody>
            <a:bodyPr wrap="none" anchor="ctr">
              <a:spAutoFit/>
            </a:bodyPr>
            <a:lstStyle/>
            <a:p>
              <a:pPr algn="ctr"/>
              <a:r>
                <a:rPr kumimoji="1" lang="en-US" altLang="zh-CN" sz="2400">
                  <a:latin typeface="Times New Roman" pitchFamily="18" charset="0"/>
                  <a:sym typeface="Symbol" pitchFamily="18" charset="2"/>
                </a:rPr>
                <a:t></a:t>
              </a:r>
              <a:endParaRPr kumimoji="1" lang="en-US" altLang="zh-CN" sz="2400">
                <a:latin typeface="Times New Roman" pitchFamily="18" charset="0"/>
              </a:endParaRPr>
            </a:p>
          </p:txBody>
        </p:sp>
        <p:sp>
          <p:nvSpPr>
            <p:cNvPr id="239642" name="Text Box 26"/>
            <p:cNvSpPr txBox="1">
              <a:spLocks noChangeArrowheads="1"/>
            </p:cNvSpPr>
            <p:nvPr/>
          </p:nvSpPr>
          <p:spPr bwMode="auto">
            <a:xfrm>
              <a:off x="1909" y="2182"/>
              <a:ext cx="223" cy="339"/>
            </a:xfrm>
            <a:prstGeom prst="rect">
              <a:avLst/>
            </a:prstGeom>
            <a:noFill/>
            <a:ln w="9525">
              <a:noFill/>
              <a:miter lim="800000"/>
              <a:headEnd/>
              <a:tailEnd/>
            </a:ln>
            <a:effectLst/>
          </p:spPr>
          <p:txBody>
            <a:bodyPr wrap="none" anchor="ctr">
              <a:spAutoFit/>
            </a:bodyPr>
            <a:lstStyle/>
            <a:p>
              <a:pPr algn="ctr"/>
              <a:r>
                <a:rPr kumimoji="1" lang="en-US" altLang="zh-CN" sz="2400">
                  <a:latin typeface="Times New Roman" pitchFamily="18" charset="0"/>
                  <a:sym typeface="Symbol" pitchFamily="18" charset="2"/>
                </a:rPr>
                <a:t></a:t>
              </a:r>
              <a:endParaRPr kumimoji="1" lang="en-US" altLang="zh-CN" sz="2400">
                <a:latin typeface="Times New Roman" pitchFamily="18" charset="0"/>
              </a:endParaRPr>
            </a:p>
          </p:txBody>
        </p:sp>
        <p:sp>
          <p:nvSpPr>
            <p:cNvPr id="239643" name="Text Box 27"/>
            <p:cNvSpPr txBox="1">
              <a:spLocks noChangeArrowheads="1"/>
            </p:cNvSpPr>
            <p:nvPr/>
          </p:nvSpPr>
          <p:spPr bwMode="auto">
            <a:xfrm>
              <a:off x="4070" y="2182"/>
              <a:ext cx="223" cy="339"/>
            </a:xfrm>
            <a:prstGeom prst="rect">
              <a:avLst/>
            </a:prstGeom>
            <a:noFill/>
            <a:ln w="9525">
              <a:noFill/>
              <a:miter lim="800000"/>
              <a:headEnd/>
              <a:tailEnd/>
            </a:ln>
            <a:effectLst/>
          </p:spPr>
          <p:txBody>
            <a:bodyPr wrap="none" anchor="ctr">
              <a:spAutoFit/>
            </a:bodyPr>
            <a:lstStyle/>
            <a:p>
              <a:pPr algn="ctr"/>
              <a:r>
                <a:rPr kumimoji="1" lang="en-US" altLang="zh-CN" sz="2400">
                  <a:latin typeface="Times New Roman" pitchFamily="18" charset="0"/>
                  <a:sym typeface="Symbol" pitchFamily="18" charset="2"/>
                </a:rPr>
                <a:t></a:t>
              </a:r>
              <a:endParaRPr kumimoji="1" lang="en-US" altLang="zh-CN" sz="2400">
                <a:latin typeface="Times New Roman" pitchFamily="18" charset="0"/>
              </a:endParaRPr>
            </a:p>
          </p:txBody>
        </p:sp>
        <p:sp>
          <p:nvSpPr>
            <p:cNvPr id="239644" name="Text Box 28"/>
            <p:cNvSpPr txBox="1">
              <a:spLocks noChangeArrowheads="1"/>
            </p:cNvSpPr>
            <p:nvPr/>
          </p:nvSpPr>
          <p:spPr bwMode="auto">
            <a:xfrm>
              <a:off x="4836" y="2182"/>
              <a:ext cx="223" cy="339"/>
            </a:xfrm>
            <a:prstGeom prst="rect">
              <a:avLst/>
            </a:prstGeom>
            <a:noFill/>
            <a:ln w="9525">
              <a:noFill/>
              <a:miter lim="800000"/>
              <a:headEnd/>
              <a:tailEnd/>
            </a:ln>
            <a:effectLst/>
          </p:spPr>
          <p:txBody>
            <a:bodyPr wrap="none" anchor="ctr">
              <a:spAutoFit/>
            </a:bodyPr>
            <a:lstStyle/>
            <a:p>
              <a:pPr algn="ctr"/>
              <a:r>
                <a:rPr kumimoji="1" lang="en-US" altLang="zh-CN" sz="2400">
                  <a:latin typeface="Times New Roman" pitchFamily="18" charset="0"/>
                  <a:sym typeface="Symbol" pitchFamily="18" charset="2"/>
                </a:rPr>
                <a:t></a:t>
              </a:r>
              <a:endParaRPr kumimoji="1" lang="en-US" altLang="zh-CN" sz="2400">
                <a:latin typeface="Times New Roman" pitchFamily="18" charset="0"/>
              </a:endParaRPr>
            </a:p>
          </p:txBody>
        </p:sp>
        <p:sp>
          <p:nvSpPr>
            <p:cNvPr id="239645" name="Text Box 29"/>
            <p:cNvSpPr txBox="1">
              <a:spLocks noChangeArrowheads="1"/>
            </p:cNvSpPr>
            <p:nvPr/>
          </p:nvSpPr>
          <p:spPr bwMode="auto">
            <a:xfrm>
              <a:off x="1523" y="1894"/>
              <a:ext cx="224" cy="339"/>
            </a:xfrm>
            <a:prstGeom prst="rect">
              <a:avLst/>
            </a:prstGeom>
            <a:noFill/>
            <a:ln w="9525">
              <a:noFill/>
              <a:miter lim="800000"/>
              <a:headEnd/>
              <a:tailEnd/>
            </a:ln>
            <a:effectLst/>
          </p:spPr>
          <p:txBody>
            <a:bodyPr wrap="none" anchor="ctr">
              <a:spAutoFit/>
            </a:bodyPr>
            <a:lstStyle/>
            <a:p>
              <a:pPr algn="ctr"/>
              <a:r>
                <a:rPr kumimoji="1" lang="en-US" altLang="zh-CN" sz="2400">
                  <a:latin typeface="Times New Roman" pitchFamily="18" charset="0"/>
                </a:rPr>
                <a:t>a</a:t>
              </a:r>
            </a:p>
          </p:txBody>
        </p:sp>
        <p:sp>
          <p:nvSpPr>
            <p:cNvPr id="239646" name="Text Box 30"/>
            <p:cNvSpPr txBox="1">
              <a:spLocks noChangeArrowheads="1"/>
            </p:cNvSpPr>
            <p:nvPr/>
          </p:nvSpPr>
          <p:spPr bwMode="auto">
            <a:xfrm>
              <a:off x="3397" y="1800"/>
              <a:ext cx="224" cy="339"/>
            </a:xfrm>
            <a:prstGeom prst="rect">
              <a:avLst/>
            </a:prstGeom>
            <a:noFill/>
            <a:ln w="9525">
              <a:noFill/>
              <a:miter lim="800000"/>
              <a:headEnd/>
              <a:tailEnd/>
            </a:ln>
            <a:effectLst/>
          </p:spPr>
          <p:txBody>
            <a:bodyPr wrap="none" anchor="ctr">
              <a:spAutoFit/>
            </a:bodyPr>
            <a:lstStyle/>
            <a:p>
              <a:pPr algn="ctr"/>
              <a:r>
                <a:rPr kumimoji="1" lang="en-US" altLang="zh-CN" sz="2400">
                  <a:latin typeface="Times New Roman" pitchFamily="18" charset="0"/>
                </a:rPr>
                <a:t>a</a:t>
              </a:r>
            </a:p>
          </p:txBody>
        </p:sp>
        <p:sp>
          <p:nvSpPr>
            <p:cNvPr id="239647" name="Text Box 31"/>
            <p:cNvSpPr txBox="1">
              <a:spLocks noChangeArrowheads="1"/>
            </p:cNvSpPr>
            <p:nvPr/>
          </p:nvSpPr>
          <p:spPr bwMode="auto">
            <a:xfrm>
              <a:off x="4502" y="1894"/>
              <a:ext cx="224" cy="339"/>
            </a:xfrm>
            <a:prstGeom prst="rect">
              <a:avLst/>
            </a:prstGeom>
            <a:noFill/>
            <a:ln w="9525">
              <a:noFill/>
              <a:miter lim="800000"/>
              <a:headEnd/>
              <a:tailEnd/>
            </a:ln>
            <a:effectLst/>
          </p:spPr>
          <p:txBody>
            <a:bodyPr wrap="none" anchor="ctr">
              <a:spAutoFit/>
            </a:bodyPr>
            <a:lstStyle/>
            <a:p>
              <a:pPr algn="ctr"/>
              <a:r>
                <a:rPr kumimoji="1" lang="en-US" altLang="zh-CN" sz="2400">
                  <a:latin typeface="Times New Roman" pitchFamily="18" charset="0"/>
                </a:rPr>
                <a:t>a</a:t>
              </a:r>
            </a:p>
          </p:txBody>
        </p:sp>
        <p:sp>
          <p:nvSpPr>
            <p:cNvPr id="239648" name="Text Box 32"/>
            <p:cNvSpPr txBox="1">
              <a:spLocks noChangeArrowheads="1"/>
            </p:cNvSpPr>
            <p:nvPr/>
          </p:nvSpPr>
          <p:spPr bwMode="auto">
            <a:xfrm>
              <a:off x="2485" y="1800"/>
              <a:ext cx="224" cy="339"/>
            </a:xfrm>
            <a:prstGeom prst="rect">
              <a:avLst/>
            </a:prstGeom>
            <a:noFill/>
            <a:ln w="9525">
              <a:noFill/>
              <a:miter lim="800000"/>
              <a:headEnd/>
              <a:tailEnd/>
            </a:ln>
            <a:effectLst/>
          </p:spPr>
          <p:txBody>
            <a:bodyPr wrap="none" anchor="ctr">
              <a:spAutoFit/>
            </a:bodyPr>
            <a:lstStyle/>
            <a:p>
              <a:pPr algn="ctr"/>
              <a:r>
                <a:rPr kumimoji="1" lang="en-US" altLang="zh-CN" sz="2400" dirty="0">
                  <a:latin typeface="Times New Roman" pitchFamily="18" charset="0"/>
                </a:rPr>
                <a:t>a</a:t>
              </a:r>
            </a:p>
          </p:txBody>
        </p:sp>
        <p:cxnSp>
          <p:nvCxnSpPr>
            <p:cNvPr id="239649" name="AutoShape 33"/>
            <p:cNvCxnSpPr>
              <a:cxnSpLocks noChangeShapeType="1"/>
              <a:stCxn id="239627" idx="1"/>
              <a:endCxn id="239627" idx="7"/>
            </p:cNvCxnSpPr>
            <p:nvPr/>
          </p:nvCxnSpPr>
          <p:spPr bwMode="auto">
            <a:xfrm rot="5400000" flipV="1">
              <a:off x="4583" y="2235"/>
              <a:ext cx="1" cy="238"/>
            </a:xfrm>
            <a:prstGeom prst="curvedConnector3">
              <a:avLst>
                <a:gd name="adj1" fmla="val -19300000"/>
              </a:avLst>
            </a:prstGeom>
            <a:noFill/>
            <a:ln w="9525">
              <a:solidFill>
                <a:schemeClr val="tx1"/>
              </a:solidFill>
              <a:round/>
              <a:headEnd/>
              <a:tailEnd type="triangle" w="med" len="med"/>
            </a:ln>
            <a:effectLst/>
          </p:spPr>
        </p:cxnSp>
        <p:cxnSp>
          <p:nvCxnSpPr>
            <p:cNvPr id="239650" name="AutoShape 34"/>
            <p:cNvCxnSpPr>
              <a:cxnSpLocks noChangeShapeType="1"/>
              <a:stCxn id="239627" idx="3"/>
              <a:endCxn id="239627" idx="5"/>
            </p:cNvCxnSpPr>
            <p:nvPr/>
          </p:nvCxnSpPr>
          <p:spPr bwMode="auto">
            <a:xfrm rot="16200000" flipH="1">
              <a:off x="4583" y="2473"/>
              <a:ext cx="1" cy="238"/>
            </a:xfrm>
            <a:prstGeom prst="curvedConnector3">
              <a:avLst>
                <a:gd name="adj1" fmla="val 19300000"/>
              </a:avLst>
            </a:prstGeom>
            <a:noFill/>
            <a:ln w="9525">
              <a:solidFill>
                <a:schemeClr val="tx1"/>
              </a:solidFill>
              <a:round/>
              <a:headEnd/>
              <a:tailEnd type="triangle" w="med" len="med"/>
            </a:ln>
            <a:effectLst/>
          </p:spPr>
        </p:cxnSp>
        <p:sp>
          <p:nvSpPr>
            <p:cNvPr id="239651" name="Text Box 35"/>
            <p:cNvSpPr txBox="1">
              <a:spLocks noChangeArrowheads="1"/>
            </p:cNvSpPr>
            <p:nvPr/>
          </p:nvSpPr>
          <p:spPr bwMode="auto">
            <a:xfrm>
              <a:off x="1471" y="2614"/>
              <a:ext cx="236" cy="339"/>
            </a:xfrm>
            <a:prstGeom prst="rect">
              <a:avLst/>
            </a:prstGeom>
            <a:noFill/>
            <a:ln w="9525">
              <a:noFill/>
              <a:miter lim="800000"/>
              <a:headEnd/>
              <a:tailEnd/>
            </a:ln>
            <a:effectLst/>
          </p:spPr>
          <p:txBody>
            <a:bodyPr wrap="none" anchor="ctr">
              <a:spAutoFit/>
            </a:bodyPr>
            <a:lstStyle/>
            <a:p>
              <a:pPr algn="ctr"/>
              <a:r>
                <a:rPr kumimoji="1" lang="en-US" altLang="zh-CN" sz="2400">
                  <a:latin typeface="Times New Roman" pitchFamily="18" charset="0"/>
                </a:rPr>
                <a:t>b</a:t>
              </a:r>
            </a:p>
          </p:txBody>
        </p:sp>
        <p:sp>
          <p:nvSpPr>
            <p:cNvPr id="239652" name="Text Box 36"/>
            <p:cNvSpPr txBox="1">
              <a:spLocks noChangeArrowheads="1"/>
            </p:cNvSpPr>
            <p:nvPr/>
          </p:nvSpPr>
          <p:spPr bwMode="auto">
            <a:xfrm>
              <a:off x="2484" y="2760"/>
              <a:ext cx="236" cy="339"/>
            </a:xfrm>
            <a:prstGeom prst="rect">
              <a:avLst/>
            </a:prstGeom>
            <a:noFill/>
            <a:ln w="9525">
              <a:noFill/>
              <a:miter lim="800000"/>
              <a:headEnd/>
              <a:tailEnd/>
            </a:ln>
            <a:effectLst/>
          </p:spPr>
          <p:txBody>
            <a:bodyPr wrap="none" anchor="ctr">
              <a:spAutoFit/>
            </a:bodyPr>
            <a:lstStyle/>
            <a:p>
              <a:pPr algn="ctr"/>
              <a:r>
                <a:rPr kumimoji="1" lang="en-US" altLang="zh-CN" sz="2400">
                  <a:latin typeface="Times New Roman" pitchFamily="18" charset="0"/>
                </a:rPr>
                <a:t>b</a:t>
              </a:r>
            </a:p>
          </p:txBody>
        </p:sp>
        <p:sp>
          <p:nvSpPr>
            <p:cNvPr id="239653" name="Text Box 37"/>
            <p:cNvSpPr txBox="1">
              <a:spLocks noChangeArrowheads="1"/>
            </p:cNvSpPr>
            <p:nvPr/>
          </p:nvSpPr>
          <p:spPr bwMode="auto">
            <a:xfrm>
              <a:off x="3542" y="2713"/>
              <a:ext cx="236" cy="339"/>
            </a:xfrm>
            <a:prstGeom prst="rect">
              <a:avLst/>
            </a:prstGeom>
            <a:noFill/>
            <a:ln w="9525">
              <a:noFill/>
              <a:miter lim="800000"/>
              <a:headEnd/>
              <a:tailEnd/>
            </a:ln>
            <a:effectLst/>
          </p:spPr>
          <p:txBody>
            <a:bodyPr wrap="none" anchor="ctr">
              <a:spAutoFit/>
            </a:bodyPr>
            <a:lstStyle/>
            <a:p>
              <a:pPr algn="ctr"/>
              <a:r>
                <a:rPr kumimoji="1" lang="en-US" altLang="zh-CN" sz="2400">
                  <a:latin typeface="Times New Roman" pitchFamily="18" charset="0"/>
                </a:rPr>
                <a:t>b</a:t>
              </a:r>
            </a:p>
          </p:txBody>
        </p:sp>
        <p:sp>
          <p:nvSpPr>
            <p:cNvPr id="239654" name="Text Box 38"/>
            <p:cNvSpPr txBox="1">
              <a:spLocks noChangeArrowheads="1"/>
            </p:cNvSpPr>
            <p:nvPr/>
          </p:nvSpPr>
          <p:spPr bwMode="auto">
            <a:xfrm>
              <a:off x="4501" y="2713"/>
              <a:ext cx="236" cy="339"/>
            </a:xfrm>
            <a:prstGeom prst="rect">
              <a:avLst/>
            </a:prstGeom>
            <a:noFill/>
            <a:ln w="9525">
              <a:noFill/>
              <a:miter lim="800000"/>
              <a:headEnd/>
              <a:tailEnd/>
            </a:ln>
            <a:effectLst/>
          </p:spPr>
          <p:txBody>
            <a:bodyPr wrap="none" anchor="ctr">
              <a:spAutoFit/>
            </a:bodyPr>
            <a:lstStyle/>
            <a:p>
              <a:pPr algn="ctr"/>
              <a:r>
                <a:rPr kumimoji="1" lang="en-US" altLang="zh-CN" sz="2400">
                  <a:latin typeface="Times New Roman" pitchFamily="18" charset="0"/>
                </a:rPr>
                <a:t>b</a:t>
              </a:r>
            </a:p>
          </p:txBody>
        </p:sp>
      </p:grpSp>
      <p:graphicFrame>
        <p:nvGraphicFramePr>
          <p:cNvPr id="4" name="表格 3"/>
          <p:cNvGraphicFramePr>
            <a:graphicFrameLocks noGrp="1"/>
          </p:cNvGraphicFramePr>
          <p:nvPr>
            <p:extLst>
              <p:ext uri="{D42A27DB-BD31-4B8C-83A1-F6EECF244321}">
                <p14:modId xmlns:p14="http://schemas.microsoft.com/office/powerpoint/2010/main" val="901617302"/>
              </p:ext>
            </p:extLst>
          </p:nvPr>
        </p:nvGraphicFramePr>
        <p:xfrm>
          <a:off x="990600" y="3276600"/>
          <a:ext cx="6781800" cy="2971800"/>
        </p:xfrm>
        <a:graphic>
          <a:graphicData uri="http://schemas.openxmlformats.org/drawingml/2006/table">
            <a:tbl>
              <a:tblPr firstRow="1" bandRow="1">
                <a:tableStyleId>{5C22544A-7EE6-4342-B048-85BDC9FD1C3A}</a:tableStyleId>
              </a:tblPr>
              <a:tblGrid>
                <a:gridCol w="2119398">
                  <a:extLst>
                    <a:ext uri="{9D8B030D-6E8A-4147-A177-3AD203B41FA5}">
                      <a16:colId xmlns:a16="http://schemas.microsoft.com/office/drawing/2014/main" val="20000"/>
                    </a:ext>
                  </a:extLst>
                </a:gridCol>
                <a:gridCol w="2119398">
                  <a:extLst>
                    <a:ext uri="{9D8B030D-6E8A-4147-A177-3AD203B41FA5}">
                      <a16:colId xmlns:a16="http://schemas.microsoft.com/office/drawing/2014/main" val="20001"/>
                    </a:ext>
                  </a:extLst>
                </a:gridCol>
                <a:gridCol w="2543004">
                  <a:extLst>
                    <a:ext uri="{9D8B030D-6E8A-4147-A177-3AD203B41FA5}">
                      <a16:colId xmlns:a16="http://schemas.microsoft.com/office/drawing/2014/main" val="20002"/>
                    </a:ext>
                  </a:extLst>
                </a:gridCol>
              </a:tblGrid>
              <a:tr h="357352">
                <a:tc>
                  <a:txBody>
                    <a:bodyPr/>
                    <a:lstStyle/>
                    <a:p>
                      <a:endParaRPr lang="zh-CN" altLang="en-US" dirty="0"/>
                    </a:p>
                  </a:txBody>
                  <a:tcPr/>
                </a:tc>
                <a:tc>
                  <a:txBody>
                    <a:bodyPr/>
                    <a:lstStyle/>
                    <a:p>
                      <a:pPr algn="ctr"/>
                      <a:r>
                        <a:rPr lang="en-US" altLang="zh-CN" sz="1800" b="1" kern="1200" dirty="0" err="1" smtClean="0">
                          <a:solidFill>
                            <a:schemeClr val="lt1"/>
                          </a:solidFill>
                          <a:effectLst/>
                          <a:latin typeface="+mn-lt"/>
                          <a:ea typeface="+mn-ea"/>
                          <a:cs typeface="+mn-cs"/>
                        </a:rPr>
                        <a:t>Ia</a:t>
                      </a:r>
                      <a:r>
                        <a:rPr lang="zh-CN" altLang="zh-CN" dirty="0" smtClean="0">
                          <a:effectLst/>
                        </a:rPr>
                        <a:t> </a:t>
                      </a:r>
                      <a:endParaRPr lang="zh-CN" altLang="en-US" dirty="0"/>
                    </a:p>
                  </a:txBody>
                  <a:tcPr/>
                </a:tc>
                <a:tc>
                  <a:txBody>
                    <a:bodyPr/>
                    <a:lstStyle/>
                    <a:p>
                      <a:pPr algn="ctr"/>
                      <a:r>
                        <a:rPr lang="en-US" altLang="zh-CN" sz="1800" b="1" kern="1200" dirty="0" err="1" smtClean="0">
                          <a:solidFill>
                            <a:schemeClr val="lt1"/>
                          </a:solidFill>
                          <a:effectLst/>
                          <a:latin typeface="+mn-lt"/>
                          <a:ea typeface="+mn-ea"/>
                          <a:cs typeface="+mn-cs"/>
                        </a:rPr>
                        <a:t>Ib</a:t>
                      </a:r>
                      <a:r>
                        <a:rPr lang="zh-CN" altLang="zh-CN" dirty="0" smtClean="0">
                          <a:effectLst/>
                        </a:rPr>
                        <a:t> </a:t>
                      </a:r>
                      <a:endParaRPr lang="zh-CN" altLang="en-US" dirty="0"/>
                    </a:p>
                  </a:txBody>
                  <a:tcPr/>
                </a:tc>
                <a:extLst>
                  <a:ext uri="{0D108BD9-81ED-4DB2-BD59-A6C34878D82A}">
                    <a16:rowId xmlns:a16="http://schemas.microsoft.com/office/drawing/2014/main" val="10000"/>
                  </a:ext>
                </a:extLst>
              </a:tr>
              <a:tr h="374727">
                <a:tc>
                  <a:txBody>
                    <a:bodyPr/>
                    <a:lstStyle/>
                    <a:p>
                      <a:pPr indent="274320" algn="just">
                        <a:spcAft>
                          <a:spcPts val="0"/>
                        </a:spcAft>
                      </a:pPr>
                      <a:endParaRPr lang="zh-CN" sz="1100" kern="100" dirty="0">
                        <a:effectLst/>
                        <a:latin typeface="Times New Roman"/>
                        <a:ea typeface="宋体"/>
                      </a:endParaRPr>
                    </a:p>
                  </a:txBody>
                  <a:tcPr marL="68580" marR="68580" marT="0" marB="0"/>
                </a:tc>
                <a:tc>
                  <a:txBody>
                    <a:bodyPr/>
                    <a:lstStyle/>
                    <a:p>
                      <a:endParaRPr lang="zh-CN" altLang="en-US" dirty="0"/>
                    </a:p>
                  </a:txBody>
                  <a:tcPr marL="68580" marR="68580" marT="0" marB="0"/>
                </a:tc>
                <a:tc>
                  <a:txBody>
                    <a:bodyPr/>
                    <a:lstStyle/>
                    <a:p>
                      <a:endParaRPr lang="zh-CN" altLang="en-US" dirty="0"/>
                    </a:p>
                  </a:txBody>
                  <a:tcPr marL="68580" marR="68580" marT="0" marB="0"/>
                </a:tc>
                <a:extLst>
                  <a:ext uri="{0D108BD9-81ED-4DB2-BD59-A6C34878D82A}">
                    <a16:rowId xmlns:a16="http://schemas.microsoft.com/office/drawing/2014/main" val="10001"/>
                  </a:ext>
                </a:extLst>
              </a:tr>
              <a:tr h="326313">
                <a:tc>
                  <a:txBody>
                    <a:bodyPr/>
                    <a:lstStyle/>
                    <a:p>
                      <a:endParaRPr lang="zh-CN" altLang="en-US" dirty="0"/>
                    </a:p>
                  </a:txBody>
                  <a:tcPr marL="68580" marR="68580" marT="0" marB="0"/>
                </a:tc>
                <a:tc>
                  <a:txBody>
                    <a:bodyPr/>
                    <a:lstStyle/>
                    <a:p>
                      <a:endParaRPr lang="zh-CN" altLang="en-US" dirty="0"/>
                    </a:p>
                  </a:txBody>
                  <a:tcPr marL="68580" marR="68580" marT="0" marB="0"/>
                </a:tc>
                <a:tc>
                  <a:txBody>
                    <a:bodyPr/>
                    <a:lstStyle/>
                    <a:p>
                      <a:endParaRPr lang="zh-CN" altLang="en-US" dirty="0"/>
                    </a:p>
                  </a:txBody>
                  <a:tcPr marL="68580" marR="68580" marT="0" marB="0"/>
                </a:tc>
                <a:extLst>
                  <a:ext uri="{0D108BD9-81ED-4DB2-BD59-A6C34878D82A}">
                    <a16:rowId xmlns:a16="http://schemas.microsoft.com/office/drawing/2014/main" val="10002"/>
                  </a:ext>
                </a:extLst>
              </a:tr>
              <a:tr h="374727">
                <a:tc>
                  <a:txBody>
                    <a:bodyPr/>
                    <a:lstStyle/>
                    <a:p>
                      <a:endParaRPr lang="zh-CN" altLang="en-US" dirty="0"/>
                    </a:p>
                  </a:txBody>
                  <a:tcPr marL="68580" marR="68580" marT="0" marB="0"/>
                </a:tc>
                <a:tc>
                  <a:txBody>
                    <a:bodyPr/>
                    <a:lstStyle/>
                    <a:p>
                      <a:endParaRPr lang="zh-CN" altLang="en-US" dirty="0"/>
                    </a:p>
                  </a:txBody>
                  <a:tcPr marL="68580" marR="68580" marT="0" marB="0"/>
                </a:tc>
                <a:tc>
                  <a:txBody>
                    <a:bodyPr/>
                    <a:lstStyle/>
                    <a:p>
                      <a:endParaRPr lang="zh-CN" altLang="en-US"/>
                    </a:p>
                  </a:txBody>
                  <a:tcPr marL="68580" marR="68580" marT="0" marB="0"/>
                </a:tc>
                <a:extLst>
                  <a:ext uri="{0D108BD9-81ED-4DB2-BD59-A6C34878D82A}">
                    <a16:rowId xmlns:a16="http://schemas.microsoft.com/office/drawing/2014/main" val="10003"/>
                  </a:ext>
                </a:extLst>
              </a:tr>
              <a:tr h="387273">
                <a:tc>
                  <a:txBody>
                    <a:bodyPr/>
                    <a:lstStyle/>
                    <a:p>
                      <a:endParaRPr lang="zh-CN" altLang="en-US" dirty="0"/>
                    </a:p>
                  </a:txBody>
                  <a:tcPr marL="68580" marR="68580" marT="0" marB="0"/>
                </a:tc>
                <a:tc>
                  <a:txBody>
                    <a:bodyPr/>
                    <a:lstStyle/>
                    <a:p>
                      <a:endParaRPr lang="zh-CN" altLang="en-US" dirty="0"/>
                    </a:p>
                  </a:txBody>
                  <a:tcPr marL="68580" marR="68580" marT="0" marB="0"/>
                </a:tc>
                <a:tc>
                  <a:txBody>
                    <a:bodyPr/>
                    <a:lstStyle/>
                    <a:p>
                      <a:endParaRPr lang="zh-CN" altLang="en-US" dirty="0"/>
                    </a:p>
                  </a:txBody>
                  <a:tcPr marL="68580" marR="68580" marT="0" marB="0"/>
                </a:tc>
                <a:extLst>
                  <a:ext uri="{0D108BD9-81ED-4DB2-BD59-A6C34878D82A}">
                    <a16:rowId xmlns:a16="http://schemas.microsoft.com/office/drawing/2014/main" val="10004"/>
                  </a:ext>
                </a:extLst>
              </a:tr>
              <a:tr h="432377">
                <a:tc>
                  <a:txBody>
                    <a:bodyPr/>
                    <a:lstStyle/>
                    <a:p>
                      <a:endParaRPr lang="zh-CN" altLang="en-US" dirty="0"/>
                    </a:p>
                  </a:txBody>
                  <a:tcPr marL="68580" marR="68580" marT="0" marB="0"/>
                </a:tc>
                <a:tc>
                  <a:txBody>
                    <a:bodyPr/>
                    <a:lstStyle/>
                    <a:p>
                      <a:endParaRPr lang="zh-CN" altLang="en-US" dirty="0"/>
                    </a:p>
                  </a:txBody>
                  <a:tcPr marL="68580" marR="68580" marT="0" marB="0"/>
                </a:tc>
                <a:tc>
                  <a:txBody>
                    <a:bodyPr/>
                    <a:lstStyle/>
                    <a:p>
                      <a:endParaRPr lang="zh-CN" altLang="en-US" dirty="0"/>
                    </a:p>
                  </a:txBody>
                  <a:tcPr marL="68580" marR="68580" marT="0" marB="0"/>
                </a:tc>
                <a:extLst>
                  <a:ext uri="{0D108BD9-81ED-4DB2-BD59-A6C34878D82A}">
                    <a16:rowId xmlns:a16="http://schemas.microsoft.com/office/drawing/2014/main" val="10005"/>
                  </a:ext>
                </a:extLst>
              </a:tr>
              <a:tr h="374727">
                <a:tc>
                  <a:txBody>
                    <a:bodyPr/>
                    <a:lstStyle/>
                    <a:p>
                      <a:endParaRPr lang="zh-CN" altLang="en-US" dirty="0"/>
                    </a:p>
                  </a:txBody>
                  <a:tcPr marL="68580" marR="68580" marT="0" marB="0"/>
                </a:tc>
                <a:tc>
                  <a:txBody>
                    <a:bodyPr/>
                    <a:lstStyle/>
                    <a:p>
                      <a:endParaRPr lang="zh-CN" altLang="en-US" dirty="0"/>
                    </a:p>
                  </a:txBody>
                  <a:tcPr marL="68580" marR="68580" marT="0" marB="0"/>
                </a:tc>
                <a:tc>
                  <a:txBody>
                    <a:bodyPr/>
                    <a:lstStyle/>
                    <a:p>
                      <a:endParaRPr lang="zh-CN" altLang="en-US" dirty="0"/>
                    </a:p>
                  </a:txBody>
                  <a:tcPr marL="68580" marR="68580" marT="0" marB="0"/>
                </a:tc>
                <a:extLst>
                  <a:ext uri="{0D108BD9-81ED-4DB2-BD59-A6C34878D82A}">
                    <a16:rowId xmlns:a16="http://schemas.microsoft.com/office/drawing/2014/main" val="10006"/>
                  </a:ext>
                </a:extLst>
              </a:tr>
              <a:tr h="335896">
                <a:tc>
                  <a:txBody>
                    <a:bodyPr/>
                    <a:lstStyle/>
                    <a:p>
                      <a:pPr indent="274320" algn="just">
                        <a:spcAft>
                          <a:spcPts val="0"/>
                        </a:spcAft>
                      </a:pPr>
                      <a:endParaRPr lang="zh-CN" sz="1100" kern="100" dirty="0">
                        <a:effectLst/>
                        <a:latin typeface="Times New Roman"/>
                        <a:ea typeface="宋体"/>
                      </a:endParaRPr>
                    </a:p>
                  </a:txBody>
                  <a:tcPr marL="68580" marR="68580" marT="0" marB="0"/>
                </a:tc>
                <a:tc>
                  <a:txBody>
                    <a:bodyPr/>
                    <a:lstStyle/>
                    <a:p>
                      <a:endParaRPr lang="zh-CN" altLang="en-US" dirty="0"/>
                    </a:p>
                  </a:txBody>
                  <a:tcPr marL="68580" marR="68580" marT="0" marB="0"/>
                </a:tc>
                <a:tc>
                  <a:txBody>
                    <a:bodyPr/>
                    <a:lstStyle/>
                    <a:p>
                      <a:endParaRPr lang="zh-CN" altLang="en-US" dirty="0"/>
                    </a:p>
                  </a:txBody>
                  <a:tcPr marL="68580" marR="68580" marT="0" marB="0"/>
                </a:tc>
                <a:extLst>
                  <a:ext uri="{0D108BD9-81ED-4DB2-BD59-A6C34878D82A}">
                    <a16:rowId xmlns:a16="http://schemas.microsoft.com/office/drawing/2014/main" val="10007"/>
                  </a:ext>
                </a:extLst>
              </a:tr>
            </a:tbl>
          </a:graphicData>
        </a:graphic>
      </p:graphicFrame>
      <p:sp>
        <p:nvSpPr>
          <p:cNvPr id="2" name="文本框 1"/>
          <p:cNvSpPr txBox="1"/>
          <p:nvPr/>
        </p:nvSpPr>
        <p:spPr>
          <a:xfrm>
            <a:off x="914400" y="3657600"/>
            <a:ext cx="1905000" cy="400110"/>
          </a:xfrm>
          <a:prstGeom prst="rect">
            <a:avLst/>
          </a:prstGeom>
          <a:noFill/>
        </p:spPr>
        <p:txBody>
          <a:bodyPr wrap="square" rtlCol="0">
            <a:spAutoFit/>
          </a:bodyPr>
          <a:lstStyle/>
          <a:p>
            <a:pPr indent="274320" algn="just">
              <a:spcAft>
                <a:spcPts val="0"/>
              </a:spcAft>
            </a:pPr>
            <a:r>
              <a:rPr lang="en-US" altLang="zh-CN" sz="2000" kern="100" dirty="0">
                <a:latin typeface="Times New Roman"/>
                <a:ea typeface="宋体"/>
              </a:rPr>
              <a:t>{i,1,2}      </a:t>
            </a:r>
            <a:endParaRPr lang="zh-CN" altLang="zh-CN" sz="1050" kern="100" dirty="0">
              <a:latin typeface="Times New Roman"/>
              <a:ea typeface="宋体"/>
            </a:endParaRPr>
          </a:p>
        </p:txBody>
      </p:sp>
      <p:sp>
        <p:nvSpPr>
          <p:cNvPr id="43" name="文本框 42"/>
          <p:cNvSpPr txBox="1"/>
          <p:nvPr/>
        </p:nvSpPr>
        <p:spPr>
          <a:xfrm>
            <a:off x="2971800" y="3657600"/>
            <a:ext cx="1905000" cy="400110"/>
          </a:xfrm>
          <a:prstGeom prst="rect">
            <a:avLst/>
          </a:prstGeom>
          <a:noFill/>
        </p:spPr>
        <p:txBody>
          <a:bodyPr wrap="square" rtlCol="0">
            <a:spAutoFit/>
          </a:bodyPr>
          <a:lstStyle/>
          <a:p>
            <a:pPr indent="274320" algn="just">
              <a:spcAft>
                <a:spcPts val="0"/>
              </a:spcAft>
            </a:pPr>
            <a:r>
              <a:rPr lang="en-US" altLang="zh-CN" sz="2000" kern="100" dirty="0">
                <a:latin typeface="Times New Roman"/>
                <a:ea typeface="宋体"/>
              </a:rPr>
              <a:t>{1,2,3}</a:t>
            </a:r>
            <a:endParaRPr lang="zh-CN" altLang="zh-CN" sz="1050" kern="100" dirty="0">
              <a:latin typeface="Times New Roman"/>
              <a:ea typeface="宋体"/>
            </a:endParaRPr>
          </a:p>
        </p:txBody>
      </p:sp>
      <p:sp>
        <p:nvSpPr>
          <p:cNvPr id="44" name="文本框 43"/>
          <p:cNvSpPr txBox="1"/>
          <p:nvPr/>
        </p:nvSpPr>
        <p:spPr>
          <a:xfrm>
            <a:off x="914400" y="3962400"/>
            <a:ext cx="1905000" cy="400110"/>
          </a:xfrm>
          <a:prstGeom prst="rect">
            <a:avLst/>
          </a:prstGeom>
          <a:noFill/>
        </p:spPr>
        <p:txBody>
          <a:bodyPr wrap="square" rtlCol="0">
            <a:spAutoFit/>
          </a:bodyPr>
          <a:lstStyle/>
          <a:p>
            <a:pPr indent="274320" algn="just">
              <a:spcAft>
                <a:spcPts val="0"/>
              </a:spcAft>
            </a:pPr>
            <a:r>
              <a:rPr lang="en-US" altLang="zh-CN" sz="2000" kern="100" dirty="0">
                <a:latin typeface="Times New Roman"/>
                <a:ea typeface="宋体"/>
              </a:rPr>
              <a:t>{1,2,3}</a:t>
            </a:r>
            <a:endParaRPr lang="zh-CN" altLang="zh-CN" sz="1050" kern="100" dirty="0">
              <a:latin typeface="Times New Roman"/>
              <a:ea typeface="宋体"/>
            </a:endParaRPr>
          </a:p>
        </p:txBody>
      </p:sp>
      <p:sp>
        <p:nvSpPr>
          <p:cNvPr id="45" name="文本框 44"/>
          <p:cNvSpPr txBox="1"/>
          <p:nvPr/>
        </p:nvSpPr>
        <p:spPr>
          <a:xfrm>
            <a:off x="5181600" y="3657600"/>
            <a:ext cx="1905000" cy="400110"/>
          </a:xfrm>
          <a:prstGeom prst="rect">
            <a:avLst/>
          </a:prstGeom>
          <a:noFill/>
        </p:spPr>
        <p:txBody>
          <a:bodyPr wrap="square" rtlCol="0">
            <a:spAutoFit/>
          </a:bodyPr>
          <a:lstStyle/>
          <a:p>
            <a:pPr indent="274320" algn="just">
              <a:spcAft>
                <a:spcPts val="0"/>
              </a:spcAft>
            </a:pPr>
            <a:r>
              <a:rPr lang="en-US" altLang="zh-CN" sz="2000" kern="100" dirty="0">
                <a:latin typeface="Times New Roman"/>
                <a:ea typeface="宋体"/>
              </a:rPr>
              <a:t>{1,2,4}</a:t>
            </a:r>
            <a:endParaRPr lang="zh-CN" altLang="zh-CN" sz="1050" kern="100" dirty="0">
              <a:latin typeface="Times New Roman"/>
              <a:ea typeface="宋体"/>
            </a:endParaRPr>
          </a:p>
        </p:txBody>
      </p:sp>
      <p:sp>
        <p:nvSpPr>
          <p:cNvPr id="46" name="文本框 45"/>
          <p:cNvSpPr txBox="1"/>
          <p:nvPr/>
        </p:nvSpPr>
        <p:spPr>
          <a:xfrm>
            <a:off x="914400" y="4343400"/>
            <a:ext cx="1905000" cy="400110"/>
          </a:xfrm>
          <a:prstGeom prst="rect">
            <a:avLst/>
          </a:prstGeom>
          <a:noFill/>
        </p:spPr>
        <p:txBody>
          <a:bodyPr wrap="square" rtlCol="0">
            <a:spAutoFit/>
          </a:bodyPr>
          <a:lstStyle/>
          <a:p>
            <a:pPr indent="274320" algn="just">
              <a:spcAft>
                <a:spcPts val="0"/>
              </a:spcAft>
            </a:pPr>
            <a:r>
              <a:rPr lang="en-US" altLang="zh-CN" sz="2000" kern="100" dirty="0">
                <a:latin typeface="Times New Roman"/>
                <a:ea typeface="宋体"/>
              </a:rPr>
              <a:t>{1,2,4}</a:t>
            </a:r>
            <a:endParaRPr lang="zh-CN" altLang="zh-CN" sz="1050" kern="100" dirty="0">
              <a:latin typeface="Times New Roman"/>
              <a:ea typeface="宋体"/>
            </a:endParaRPr>
          </a:p>
        </p:txBody>
      </p:sp>
      <p:sp>
        <p:nvSpPr>
          <p:cNvPr id="47" name="文本框 46"/>
          <p:cNvSpPr txBox="1"/>
          <p:nvPr/>
        </p:nvSpPr>
        <p:spPr>
          <a:xfrm>
            <a:off x="2971800" y="3962400"/>
            <a:ext cx="1905000" cy="400110"/>
          </a:xfrm>
          <a:prstGeom prst="rect">
            <a:avLst/>
          </a:prstGeom>
          <a:noFill/>
        </p:spPr>
        <p:txBody>
          <a:bodyPr wrap="square" rtlCol="0">
            <a:spAutoFit/>
          </a:bodyPr>
          <a:lstStyle/>
          <a:p>
            <a:pPr indent="274320" algn="just">
              <a:spcAft>
                <a:spcPts val="0"/>
              </a:spcAft>
            </a:pPr>
            <a:r>
              <a:rPr lang="en-US" altLang="zh-CN" sz="2000" kern="100" dirty="0">
                <a:latin typeface="Times New Roman"/>
                <a:ea typeface="宋体"/>
              </a:rPr>
              <a:t>{1,2,3,5,6,f}</a:t>
            </a:r>
            <a:endParaRPr lang="zh-CN" altLang="zh-CN" sz="1050" kern="100" dirty="0">
              <a:latin typeface="Times New Roman"/>
              <a:ea typeface="宋体"/>
            </a:endParaRPr>
          </a:p>
        </p:txBody>
      </p:sp>
      <p:sp>
        <p:nvSpPr>
          <p:cNvPr id="48" name="文本框 47"/>
          <p:cNvSpPr txBox="1"/>
          <p:nvPr/>
        </p:nvSpPr>
        <p:spPr>
          <a:xfrm>
            <a:off x="914400" y="4724400"/>
            <a:ext cx="1905000" cy="400110"/>
          </a:xfrm>
          <a:prstGeom prst="rect">
            <a:avLst/>
          </a:prstGeom>
          <a:noFill/>
        </p:spPr>
        <p:txBody>
          <a:bodyPr wrap="square" rtlCol="0">
            <a:spAutoFit/>
          </a:bodyPr>
          <a:lstStyle/>
          <a:p>
            <a:pPr indent="274320" algn="just">
              <a:spcAft>
                <a:spcPts val="0"/>
              </a:spcAft>
            </a:pPr>
            <a:r>
              <a:rPr lang="en-US" altLang="zh-CN" sz="2000" kern="100" dirty="0">
                <a:latin typeface="Times New Roman"/>
                <a:ea typeface="宋体"/>
              </a:rPr>
              <a:t>{1,2,3,5,6,f}</a:t>
            </a:r>
            <a:endParaRPr lang="zh-CN" altLang="zh-CN" sz="1050" kern="100" dirty="0">
              <a:latin typeface="Times New Roman"/>
              <a:ea typeface="宋体"/>
            </a:endParaRPr>
          </a:p>
        </p:txBody>
      </p:sp>
      <p:sp>
        <p:nvSpPr>
          <p:cNvPr id="49" name="文本框 48"/>
          <p:cNvSpPr txBox="1"/>
          <p:nvPr/>
        </p:nvSpPr>
        <p:spPr>
          <a:xfrm>
            <a:off x="5181600" y="3962400"/>
            <a:ext cx="1905000" cy="400110"/>
          </a:xfrm>
          <a:prstGeom prst="rect">
            <a:avLst/>
          </a:prstGeom>
          <a:noFill/>
        </p:spPr>
        <p:txBody>
          <a:bodyPr wrap="square" rtlCol="0">
            <a:spAutoFit/>
          </a:bodyPr>
          <a:lstStyle/>
          <a:p>
            <a:pPr indent="274320" algn="just">
              <a:spcAft>
                <a:spcPts val="0"/>
              </a:spcAft>
            </a:pPr>
            <a:r>
              <a:rPr lang="en-US" altLang="zh-CN" sz="2000" kern="100" dirty="0">
                <a:latin typeface="Times New Roman"/>
                <a:ea typeface="宋体"/>
              </a:rPr>
              <a:t>{1,2,4}</a:t>
            </a:r>
            <a:endParaRPr lang="zh-CN" altLang="zh-CN" sz="1050" kern="100" dirty="0">
              <a:latin typeface="Times New Roman"/>
              <a:ea typeface="宋体"/>
            </a:endParaRPr>
          </a:p>
        </p:txBody>
      </p:sp>
      <p:sp>
        <p:nvSpPr>
          <p:cNvPr id="50" name="文本框 49"/>
          <p:cNvSpPr txBox="1"/>
          <p:nvPr/>
        </p:nvSpPr>
        <p:spPr>
          <a:xfrm>
            <a:off x="2971800" y="4343400"/>
            <a:ext cx="1905000" cy="400110"/>
          </a:xfrm>
          <a:prstGeom prst="rect">
            <a:avLst/>
          </a:prstGeom>
          <a:noFill/>
        </p:spPr>
        <p:txBody>
          <a:bodyPr wrap="square" rtlCol="0">
            <a:spAutoFit/>
          </a:bodyPr>
          <a:lstStyle/>
          <a:p>
            <a:pPr indent="274320" algn="just">
              <a:spcAft>
                <a:spcPts val="0"/>
              </a:spcAft>
            </a:pPr>
            <a:r>
              <a:rPr lang="en-US" altLang="zh-CN" sz="2000" kern="100" dirty="0">
                <a:latin typeface="Times New Roman"/>
                <a:ea typeface="宋体"/>
              </a:rPr>
              <a:t>{1,2,3}</a:t>
            </a:r>
            <a:endParaRPr lang="zh-CN" altLang="zh-CN" sz="1050" kern="100" dirty="0">
              <a:latin typeface="Times New Roman"/>
              <a:ea typeface="宋体"/>
            </a:endParaRPr>
          </a:p>
        </p:txBody>
      </p:sp>
      <p:sp>
        <p:nvSpPr>
          <p:cNvPr id="51" name="文本框 50"/>
          <p:cNvSpPr txBox="1"/>
          <p:nvPr/>
        </p:nvSpPr>
        <p:spPr>
          <a:xfrm>
            <a:off x="5181600" y="4324290"/>
            <a:ext cx="1905000" cy="400110"/>
          </a:xfrm>
          <a:prstGeom prst="rect">
            <a:avLst/>
          </a:prstGeom>
          <a:noFill/>
        </p:spPr>
        <p:txBody>
          <a:bodyPr wrap="square" rtlCol="0">
            <a:spAutoFit/>
          </a:bodyPr>
          <a:lstStyle/>
          <a:p>
            <a:pPr indent="274320" algn="just">
              <a:spcAft>
                <a:spcPts val="0"/>
              </a:spcAft>
            </a:pPr>
            <a:r>
              <a:rPr lang="en-US" altLang="zh-CN" sz="2000" kern="100" dirty="0">
                <a:latin typeface="Times New Roman"/>
                <a:ea typeface="宋体"/>
              </a:rPr>
              <a:t>{1,2,4,5,6,f}</a:t>
            </a:r>
            <a:endParaRPr lang="zh-CN" altLang="zh-CN" sz="1050" kern="100" dirty="0">
              <a:latin typeface="Times New Roman"/>
              <a:ea typeface="宋体"/>
            </a:endParaRPr>
          </a:p>
        </p:txBody>
      </p:sp>
      <p:sp>
        <p:nvSpPr>
          <p:cNvPr id="52" name="文本框 51"/>
          <p:cNvSpPr txBox="1"/>
          <p:nvPr/>
        </p:nvSpPr>
        <p:spPr>
          <a:xfrm>
            <a:off x="914400" y="5105400"/>
            <a:ext cx="1905000" cy="400110"/>
          </a:xfrm>
          <a:prstGeom prst="rect">
            <a:avLst/>
          </a:prstGeom>
          <a:noFill/>
        </p:spPr>
        <p:txBody>
          <a:bodyPr wrap="square" rtlCol="0">
            <a:spAutoFit/>
          </a:bodyPr>
          <a:lstStyle/>
          <a:p>
            <a:pPr indent="274320" algn="just">
              <a:spcAft>
                <a:spcPts val="0"/>
              </a:spcAft>
            </a:pPr>
            <a:r>
              <a:rPr lang="en-US" altLang="zh-CN" sz="2000" kern="100" dirty="0">
                <a:latin typeface="Times New Roman"/>
                <a:ea typeface="宋体"/>
              </a:rPr>
              <a:t>{1,2,4,5,6,f}</a:t>
            </a:r>
            <a:endParaRPr lang="zh-CN" altLang="zh-CN" sz="1050" kern="100" dirty="0">
              <a:latin typeface="Times New Roman"/>
              <a:ea typeface="宋体"/>
            </a:endParaRPr>
          </a:p>
        </p:txBody>
      </p:sp>
      <p:sp>
        <p:nvSpPr>
          <p:cNvPr id="53" name="文本框 52"/>
          <p:cNvSpPr txBox="1"/>
          <p:nvPr/>
        </p:nvSpPr>
        <p:spPr>
          <a:xfrm>
            <a:off x="2971800" y="4724400"/>
            <a:ext cx="1905000" cy="400110"/>
          </a:xfrm>
          <a:prstGeom prst="rect">
            <a:avLst/>
          </a:prstGeom>
          <a:noFill/>
        </p:spPr>
        <p:txBody>
          <a:bodyPr wrap="square" rtlCol="0">
            <a:spAutoFit/>
          </a:bodyPr>
          <a:lstStyle/>
          <a:p>
            <a:pPr indent="274320" algn="just">
              <a:spcAft>
                <a:spcPts val="0"/>
              </a:spcAft>
            </a:pPr>
            <a:r>
              <a:rPr lang="en-US" altLang="zh-CN" sz="2000" kern="100" dirty="0">
                <a:latin typeface="Times New Roman"/>
                <a:ea typeface="宋体"/>
              </a:rPr>
              <a:t>{1,2,3,5,6,f}</a:t>
            </a:r>
            <a:endParaRPr lang="zh-CN" altLang="zh-CN" sz="1050" kern="100" dirty="0">
              <a:latin typeface="Times New Roman"/>
              <a:ea typeface="宋体"/>
            </a:endParaRPr>
          </a:p>
        </p:txBody>
      </p:sp>
      <p:sp>
        <p:nvSpPr>
          <p:cNvPr id="54" name="文本框 53"/>
          <p:cNvSpPr txBox="1"/>
          <p:nvPr/>
        </p:nvSpPr>
        <p:spPr>
          <a:xfrm>
            <a:off x="5181600" y="4724400"/>
            <a:ext cx="1905000" cy="400110"/>
          </a:xfrm>
          <a:prstGeom prst="rect">
            <a:avLst/>
          </a:prstGeom>
          <a:noFill/>
        </p:spPr>
        <p:txBody>
          <a:bodyPr wrap="square" rtlCol="0">
            <a:spAutoFit/>
          </a:bodyPr>
          <a:lstStyle/>
          <a:p>
            <a:pPr indent="274320" algn="just">
              <a:spcAft>
                <a:spcPts val="0"/>
              </a:spcAft>
            </a:pPr>
            <a:r>
              <a:rPr lang="en-US" altLang="zh-CN" sz="2000" kern="100" dirty="0">
                <a:latin typeface="Times New Roman"/>
                <a:ea typeface="宋体"/>
              </a:rPr>
              <a:t>{1,2,4,6,f}</a:t>
            </a:r>
            <a:endParaRPr lang="zh-CN" altLang="zh-CN" sz="1050" kern="100" dirty="0">
              <a:latin typeface="Times New Roman"/>
              <a:ea typeface="宋体"/>
            </a:endParaRPr>
          </a:p>
        </p:txBody>
      </p:sp>
      <p:sp>
        <p:nvSpPr>
          <p:cNvPr id="55" name="文本框 54"/>
          <p:cNvSpPr txBox="1"/>
          <p:nvPr/>
        </p:nvSpPr>
        <p:spPr>
          <a:xfrm>
            <a:off x="914400" y="5562600"/>
            <a:ext cx="1905000" cy="400110"/>
          </a:xfrm>
          <a:prstGeom prst="rect">
            <a:avLst/>
          </a:prstGeom>
          <a:noFill/>
        </p:spPr>
        <p:txBody>
          <a:bodyPr wrap="square" rtlCol="0">
            <a:spAutoFit/>
          </a:bodyPr>
          <a:lstStyle/>
          <a:p>
            <a:pPr indent="274320" algn="just">
              <a:spcAft>
                <a:spcPts val="0"/>
              </a:spcAft>
            </a:pPr>
            <a:r>
              <a:rPr lang="en-US" altLang="zh-CN" sz="2000" kern="100" dirty="0">
                <a:latin typeface="Times New Roman"/>
                <a:ea typeface="宋体"/>
              </a:rPr>
              <a:t>{1,2,4,6,f}</a:t>
            </a:r>
            <a:endParaRPr lang="zh-CN" altLang="zh-CN" sz="1050" kern="100" dirty="0">
              <a:latin typeface="Times New Roman"/>
              <a:ea typeface="宋体"/>
            </a:endParaRPr>
          </a:p>
        </p:txBody>
      </p:sp>
      <p:sp>
        <p:nvSpPr>
          <p:cNvPr id="56" name="文本框 55"/>
          <p:cNvSpPr txBox="1"/>
          <p:nvPr/>
        </p:nvSpPr>
        <p:spPr>
          <a:xfrm>
            <a:off x="2971800" y="5105400"/>
            <a:ext cx="1905000" cy="400110"/>
          </a:xfrm>
          <a:prstGeom prst="rect">
            <a:avLst/>
          </a:prstGeom>
          <a:noFill/>
        </p:spPr>
        <p:txBody>
          <a:bodyPr wrap="square" rtlCol="0">
            <a:spAutoFit/>
          </a:bodyPr>
          <a:lstStyle/>
          <a:p>
            <a:pPr indent="274320" algn="just">
              <a:spcAft>
                <a:spcPts val="0"/>
              </a:spcAft>
            </a:pPr>
            <a:r>
              <a:rPr lang="en-US" altLang="zh-CN" sz="2000" kern="100" dirty="0">
                <a:latin typeface="Times New Roman"/>
                <a:ea typeface="宋体"/>
              </a:rPr>
              <a:t>{</a:t>
            </a:r>
            <a:r>
              <a:rPr lang="en-US" altLang="zh-CN" sz="2000" kern="100" dirty="0" smtClean="0">
                <a:latin typeface="Times New Roman"/>
                <a:ea typeface="宋体"/>
              </a:rPr>
              <a:t>1,2,3,6</a:t>
            </a:r>
            <a:r>
              <a:rPr lang="en-US" altLang="zh-CN" sz="2000" kern="100" dirty="0">
                <a:latin typeface="Times New Roman"/>
                <a:ea typeface="宋体"/>
              </a:rPr>
              <a:t>,f}</a:t>
            </a:r>
            <a:endParaRPr lang="zh-CN" altLang="zh-CN" sz="1050" kern="100" dirty="0">
              <a:latin typeface="Times New Roman"/>
              <a:ea typeface="宋体"/>
            </a:endParaRPr>
          </a:p>
        </p:txBody>
      </p:sp>
      <p:sp>
        <p:nvSpPr>
          <p:cNvPr id="57" name="文本框 56"/>
          <p:cNvSpPr txBox="1"/>
          <p:nvPr/>
        </p:nvSpPr>
        <p:spPr>
          <a:xfrm>
            <a:off x="914400" y="5924490"/>
            <a:ext cx="1905000" cy="400110"/>
          </a:xfrm>
          <a:prstGeom prst="rect">
            <a:avLst/>
          </a:prstGeom>
          <a:noFill/>
        </p:spPr>
        <p:txBody>
          <a:bodyPr wrap="square" rtlCol="0">
            <a:spAutoFit/>
          </a:bodyPr>
          <a:lstStyle/>
          <a:p>
            <a:pPr indent="274320" algn="just">
              <a:spcAft>
                <a:spcPts val="0"/>
              </a:spcAft>
            </a:pPr>
            <a:r>
              <a:rPr lang="en-US" altLang="zh-CN" sz="2000" kern="100" dirty="0">
                <a:latin typeface="Times New Roman"/>
                <a:ea typeface="宋体"/>
              </a:rPr>
              <a:t>{</a:t>
            </a:r>
            <a:r>
              <a:rPr lang="en-US" altLang="zh-CN" sz="2000" kern="100" dirty="0" smtClean="0">
                <a:latin typeface="Times New Roman"/>
                <a:ea typeface="宋体"/>
              </a:rPr>
              <a:t>1,2,3,6</a:t>
            </a:r>
            <a:r>
              <a:rPr lang="en-US" altLang="zh-CN" sz="2000" kern="100" dirty="0">
                <a:latin typeface="Times New Roman"/>
                <a:ea typeface="宋体"/>
              </a:rPr>
              <a:t>,f}</a:t>
            </a:r>
            <a:endParaRPr lang="zh-CN" altLang="zh-CN" sz="1050" kern="100" dirty="0">
              <a:latin typeface="Times New Roman"/>
              <a:ea typeface="宋体"/>
            </a:endParaRPr>
          </a:p>
        </p:txBody>
      </p:sp>
      <p:sp>
        <p:nvSpPr>
          <p:cNvPr id="58" name="文本框 57"/>
          <p:cNvSpPr txBox="1"/>
          <p:nvPr/>
        </p:nvSpPr>
        <p:spPr>
          <a:xfrm>
            <a:off x="5181600" y="5105400"/>
            <a:ext cx="1905000" cy="400110"/>
          </a:xfrm>
          <a:prstGeom prst="rect">
            <a:avLst/>
          </a:prstGeom>
          <a:noFill/>
        </p:spPr>
        <p:txBody>
          <a:bodyPr wrap="square" rtlCol="0">
            <a:spAutoFit/>
          </a:bodyPr>
          <a:lstStyle/>
          <a:p>
            <a:pPr indent="274320" algn="just">
              <a:spcAft>
                <a:spcPts val="0"/>
              </a:spcAft>
            </a:pPr>
            <a:r>
              <a:rPr lang="en-US" altLang="zh-CN" sz="2000" kern="100" dirty="0">
                <a:latin typeface="Times New Roman"/>
                <a:ea typeface="宋体"/>
              </a:rPr>
              <a:t>{1,2,4,5,6,f}</a:t>
            </a:r>
            <a:endParaRPr lang="zh-CN" altLang="zh-CN" sz="1050" kern="100" dirty="0">
              <a:latin typeface="Times New Roman"/>
              <a:ea typeface="宋体"/>
            </a:endParaRPr>
          </a:p>
        </p:txBody>
      </p:sp>
      <p:sp>
        <p:nvSpPr>
          <p:cNvPr id="59" name="文本框 58"/>
          <p:cNvSpPr txBox="1"/>
          <p:nvPr/>
        </p:nvSpPr>
        <p:spPr>
          <a:xfrm>
            <a:off x="2971800" y="5562600"/>
            <a:ext cx="1905000" cy="400110"/>
          </a:xfrm>
          <a:prstGeom prst="rect">
            <a:avLst/>
          </a:prstGeom>
          <a:noFill/>
        </p:spPr>
        <p:txBody>
          <a:bodyPr wrap="square" rtlCol="0">
            <a:spAutoFit/>
          </a:bodyPr>
          <a:lstStyle/>
          <a:p>
            <a:pPr indent="274320" algn="just">
              <a:spcAft>
                <a:spcPts val="0"/>
              </a:spcAft>
            </a:pPr>
            <a:r>
              <a:rPr lang="en-US" altLang="zh-CN" sz="2000" kern="100" dirty="0">
                <a:latin typeface="Times New Roman"/>
                <a:ea typeface="宋体"/>
              </a:rPr>
              <a:t>{</a:t>
            </a:r>
            <a:r>
              <a:rPr lang="en-US" altLang="zh-CN" sz="2000" kern="100" dirty="0" smtClean="0">
                <a:latin typeface="Times New Roman"/>
                <a:ea typeface="宋体"/>
              </a:rPr>
              <a:t>1,2,3,6</a:t>
            </a:r>
            <a:r>
              <a:rPr lang="en-US" altLang="zh-CN" sz="2000" kern="100" dirty="0">
                <a:latin typeface="Times New Roman"/>
                <a:ea typeface="宋体"/>
              </a:rPr>
              <a:t>,f}</a:t>
            </a:r>
            <a:endParaRPr lang="zh-CN" altLang="zh-CN" sz="1050" kern="100" dirty="0">
              <a:latin typeface="Times New Roman"/>
              <a:ea typeface="宋体"/>
            </a:endParaRPr>
          </a:p>
        </p:txBody>
      </p:sp>
      <p:sp>
        <p:nvSpPr>
          <p:cNvPr id="60" name="文本框 59"/>
          <p:cNvSpPr txBox="1"/>
          <p:nvPr/>
        </p:nvSpPr>
        <p:spPr>
          <a:xfrm>
            <a:off x="5181600" y="5562600"/>
            <a:ext cx="1905000" cy="400110"/>
          </a:xfrm>
          <a:prstGeom prst="rect">
            <a:avLst/>
          </a:prstGeom>
          <a:noFill/>
        </p:spPr>
        <p:txBody>
          <a:bodyPr wrap="square" rtlCol="0">
            <a:spAutoFit/>
          </a:bodyPr>
          <a:lstStyle/>
          <a:p>
            <a:pPr indent="274320" algn="just">
              <a:spcAft>
                <a:spcPts val="0"/>
              </a:spcAft>
            </a:pPr>
            <a:r>
              <a:rPr lang="en-US" altLang="zh-CN" sz="2000" kern="100" dirty="0">
                <a:latin typeface="Times New Roman"/>
                <a:ea typeface="宋体"/>
              </a:rPr>
              <a:t>{1,2,4,5,6,f}</a:t>
            </a:r>
            <a:endParaRPr lang="zh-CN" altLang="zh-CN" sz="1050" kern="100" dirty="0">
              <a:latin typeface="Times New Roman"/>
              <a:ea typeface="宋体"/>
            </a:endParaRPr>
          </a:p>
        </p:txBody>
      </p:sp>
      <p:sp>
        <p:nvSpPr>
          <p:cNvPr id="61" name="文本框 60"/>
          <p:cNvSpPr txBox="1"/>
          <p:nvPr/>
        </p:nvSpPr>
        <p:spPr>
          <a:xfrm>
            <a:off x="2971800" y="5924490"/>
            <a:ext cx="1905000" cy="400110"/>
          </a:xfrm>
          <a:prstGeom prst="rect">
            <a:avLst/>
          </a:prstGeom>
          <a:noFill/>
        </p:spPr>
        <p:txBody>
          <a:bodyPr wrap="square" rtlCol="0">
            <a:spAutoFit/>
          </a:bodyPr>
          <a:lstStyle/>
          <a:p>
            <a:pPr indent="274320" algn="just">
              <a:spcAft>
                <a:spcPts val="0"/>
              </a:spcAft>
            </a:pPr>
            <a:r>
              <a:rPr lang="en-US" altLang="zh-CN" sz="2000" kern="100" dirty="0">
                <a:latin typeface="Times New Roman"/>
                <a:ea typeface="宋体"/>
              </a:rPr>
              <a:t>{1,2,3,5,6,f}</a:t>
            </a:r>
            <a:endParaRPr lang="zh-CN" altLang="zh-CN" sz="1050" kern="100" dirty="0">
              <a:latin typeface="Times New Roman"/>
              <a:ea typeface="宋体"/>
            </a:endParaRPr>
          </a:p>
        </p:txBody>
      </p:sp>
      <p:sp>
        <p:nvSpPr>
          <p:cNvPr id="62" name="文本框 61"/>
          <p:cNvSpPr txBox="1"/>
          <p:nvPr/>
        </p:nvSpPr>
        <p:spPr>
          <a:xfrm>
            <a:off x="5181600" y="5924490"/>
            <a:ext cx="1905000" cy="400110"/>
          </a:xfrm>
          <a:prstGeom prst="rect">
            <a:avLst/>
          </a:prstGeom>
          <a:noFill/>
        </p:spPr>
        <p:txBody>
          <a:bodyPr wrap="square" rtlCol="0">
            <a:spAutoFit/>
          </a:bodyPr>
          <a:lstStyle/>
          <a:p>
            <a:pPr indent="274320" algn="just">
              <a:spcAft>
                <a:spcPts val="0"/>
              </a:spcAft>
            </a:pPr>
            <a:r>
              <a:rPr lang="en-US" altLang="zh-CN" sz="2000" kern="100" dirty="0">
                <a:latin typeface="Times New Roman"/>
                <a:ea typeface="宋体"/>
              </a:rPr>
              <a:t>{</a:t>
            </a:r>
            <a:r>
              <a:rPr lang="en-US" altLang="zh-CN" sz="2000" kern="100" dirty="0" smtClean="0">
                <a:latin typeface="Times New Roman"/>
                <a:ea typeface="宋体"/>
              </a:rPr>
              <a:t>1,2,4,6</a:t>
            </a:r>
            <a:r>
              <a:rPr lang="en-US" altLang="zh-CN" sz="2000" kern="100" dirty="0">
                <a:latin typeface="Times New Roman"/>
                <a:ea typeface="宋体"/>
              </a:rPr>
              <a:t>,f}</a:t>
            </a:r>
            <a:endParaRPr lang="zh-CN" altLang="zh-CN" sz="1050" kern="100" dirty="0">
              <a:latin typeface="Times New Roman"/>
              <a:ea typeface="宋体"/>
            </a:endParaRPr>
          </a:p>
        </p:txBody>
      </p:sp>
      <p:graphicFrame>
        <p:nvGraphicFramePr>
          <p:cNvPr id="63" name="Object 39"/>
          <p:cNvGraphicFramePr>
            <a:graphicFrameLocks noGrp="1" noChangeAspect="1"/>
          </p:cNvGraphicFramePr>
          <p:nvPr>
            <p:ph sz="quarter" idx="2"/>
            <p:extLst>
              <p:ext uri="{D42A27DB-BD31-4B8C-83A1-F6EECF244321}">
                <p14:modId xmlns:p14="http://schemas.microsoft.com/office/powerpoint/2010/main" val="1222779679"/>
              </p:ext>
            </p:extLst>
          </p:nvPr>
        </p:nvGraphicFramePr>
        <p:xfrm>
          <a:off x="838200" y="3302000"/>
          <a:ext cx="6781800" cy="3098800"/>
        </p:xfrm>
        <a:graphic>
          <a:graphicData uri="http://schemas.openxmlformats.org/presentationml/2006/ole">
            <mc:AlternateContent xmlns:mc="http://schemas.openxmlformats.org/markup-compatibility/2006">
              <mc:Choice xmlns:v="urn:schemas-microsoft-com:vml" Requires="v">
                <p:oleObj spid="_x0000_s273632" name="文档" r:id="rId3" imgW="7950200" imgH="3632200" progId="Word.Document.8">
                  <p:embed/>
                </p:oleObj>
              </mc:Choice>
              <mc:Fallback>
                <p:oleObj name="文档" r:id="rId3" imgW="7950200" imgH="3632200" progId="Word.Document.8">
                  <p:embed/>
                  <p:pic>
                    <p:nvPicPr>
                      <p:cNvPr id="0" name=""/>
                      <p:cNvPicPr>
                        <a:picLocks noChangeAspect="1" noChangeArrowheads="1"/>
                      </p:cNvPicPr>
                      <p:nvPr/>
                    </p:nvPicPr>
                    <p:blipFill>
                      <a:blip r:embed="rId4"/>
                      <a:srcRect/>
                      <a:stretch>
                        <a:fillRect/>
                      </a:stretch>
                    </p:blipFill>
                    <p:spPr bwMode="auto">
                      <a:xfrm>
                        <a:off x="838200" y="3302000"/>
                        <a:ext cx="6781800" cy="3098800"/>
                      </a:xfrm>
                      <a:prstGeom prst="rect">
                        <a:avLst/>
                      </a:prstGeom>
                      <a:noFill/>
                      <a:extLst/>
                    </p:spPr>
                  </p:pic>
                </p:oleObj>
              </mc:Fallback>
            </mc:AlternateContent>
          </a:graphicData>
        </a:graphic>
      </p:graphicFrame>
    </p:spTree>
    <p:extLst>
      <p:ext uri="{BB962C8B-B14F-4D97-AF65-F5344CB8AC3E}">
        <p14:creationId xmlns:p14="http://schemas.microsoft.com/office/powerpoint/2010/main" val="238862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6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63"/>
                                        </p:tgtEl>
                                        <p:attrNameLst>
                                          <p:attrName>style.visibility</p:attrName>
                                        </p:attrNameLst>
                                      </p:cBhvr>
                                      <p:to>
                                        <p:strVal val="visible"/>
                                      </p:to>
                                    </p:set>
                                    <p:anim calcmode="lin" valueType="num">
                                      <p:cBhvr additive="base">
                                        <p:cTn id="91" dur="500" fill="hold"/>
                                        <p:tgtEl>
                                          <p:spTgt spid="63"/>
                                        </p:tgtEl>
                                        <p:attrNameLst>
                                          <p:attrName>ppt_x</p:attrName>
                                        </p:attrNameLst>
                                      </p:cBhvr>
                                      <p:tavLst>
                                        <p:tav tm="0">
                                          <p:val>
                                            <p:strVal val="#ppt_x"/>
                                          </p:val>
                                        </p:tav>
                                        <p:tav tm="100000">
                                          <p:val>
                                            <p:strVal val="#ppt_x"/>
                                          </p:val>
                                        </p:tav>
                                      </p:tavLst>
                                    </p:anim>
                                    <p:anim calcmode="lin" valueType="num">
                                      <p:cBhvr additive="base">
                                        <p:cTn id="92"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P spid="58" grpId="0"/>
      <p:bldP spid="59" grpId="0"/>
      <p:bldP spid="60" grpId="0"/>
      <p:bldP spid="61" grpId="0"/>
      <p:bldP spid="6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altLang="zh-CN" dirty="0"/>
              <a:t>NFA</a:t>
            </a:r>
            <a:r>
              <a:rPr lang="zh-CN" altLang="en-US" dirty="0"/>
              <a:t>确定化算法</a:t>
            </a:r>
            <a:endParaRPr lang="zh-CN" altLang="en-US" sz="4000" dirty="0"/>
          </a:p>
        </p:txBody>
      </p:sp>
      <p:sp>
        <p:nvSpPr>
          <p:cNvPr id="238595" name="Rectangle 3"/>
          <p:cNvSpPr>
            <a:spLocks noGrp="1" noChangeArrowheads="1"/>
          </p:cNvSpPr>
          <p:nvPr>
            <p:ph idx="1"/>
          </p:nvPr>
        </p:nvSpPr>
        <p:spPr/>
        <p:txBody>
          <a:bodyPr/>
          <a:lstStyle/>
          <a:p>
            <a:r>
              <a:rPr lang="zh-CN" altLang="en-US" dirty="0"/>
              <a:t>等价的</a:t>
            </a:r>
            <a:r>
              <a:rPr lang="en-US" altLang="zh-CN" dirty="0"/>
              <a:t>DFA</a:t>
            </a:r>
          </a:p>
          <a:p>
            <a:pPr lvl="1"/>
            <a:endParaRPr lang="en-US" altLang="zh-CN" dirty="0"/>
          </a:p>
        </p:txBody>
      </p:sp>
      <p:sp>
        <p:nvSpPr>
          <p:cNvPr id="50" name="灯片编号占位符 5"/>
          <p:cNvSpPr>
            <a:spLocks noGrp="1"/>
          </p:cNvSpPr>
          <p:nvPr>
            <p:ph type="sldNum" sz="quarter" idx="12"/>
          </p:nvPr>
        </p:nvSpPr>
        <p:spPr/>
        <p:txBody>
          <a:bodyPr/>
          <a:lstStyle/>
          <a:p>
            <a:fld id="{6344F082-0051-400D-8840-B815B20C66EE}" type="slidenum">
              <a:rPr lang="en-US" altLang="zh-CN"/>
              <a:pPr/>
              <a:t>56</a:t>
            </a:fld>
            <a:endParaRPr lang="en-US" altLang="zh-CN"/>
          </a:p>
        </p:txBody>
      </p:sp>
      <p:grpSp>
        <p:nvGrpSpPr>
          <p:cNvPr id="238643" name="Group 51"/>
          <p:cNvGrpSpPr>
            <a:grpSpLocks/>
          </p:cNvGrpSpPr>
          <p:nvPr/>
        </p:nvGrpSpPr>
        <p:grpSpPr bwMode="auto">
          <a:xfrm>
            <a:off x="2895600" y="2520950"/>
            <a:ext cx="5511800" cy="2889250"/>
            <a:chOff x="624" y="1296"/>
            <a:chExt cx="4063" cy="1820"/>
          </a:xfrm>
        </p:grpSpPr>
        <p:grpSp>
          <p:nvGrpSpPr>
            <p:cNvPr id="238597" name="Group 5"/>
            <p:cNvGrpSpPr>
              <a:grpSpLocks/>
            </p:cNvGrpSpPr>
            <p:nvPr/>
          </p:nvGrpSpPr>
          <p:grpSpPr bwMode="auto">
            <a:xfrm>
              <a:off x="2759" y="1632"/>
              <a:ext cx="385" cy="302"/>
              <a:chOff x="4320" y="2160"/>
              <a:chExt cx="432" cy="432"/>
            </a:xfrm>
          </p:grpSpPr>
          <p:sp>
            <p:nvSpPr>
              <p:cNvPr id="238598" name="Oval 6"/>
              <p:cNvSpPr>
                <a:spLocks noChangeArrowheads="1"/>
              </p:cNvSpPr>
              <p:nvPr/>
            </p:nvSpPr>
            <p:spPr bwMode="auto">
              <a:xfrm>
                <a:off x="4320" y="2160"/>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38599" name="Oval 7"/>
              <p:cNvSpPr>
                <a:spLocks noChangeArrowheads="1"/>
              </p:cNvSpPr>
              <p:nvPr/>
            </p:nvSpPr>
            <p:spPr bwMode="auto">
              <a:xfrm>
                <a:off x="4368" y="2208"/>
                <a:ext cx="336" cy="336"/>
              </a:xfrm>
              <a:prstGeom prst="ellipse">
                <a:avLst/>
              </a:prstGeom>
              <a:solidFill>
                <a:schemeClr val="accent1"/>
              </a:solidFill>
              <a:ln w="9525">
                <a:solidFill>
                  <a:schemeClr val="tx1"/>
                </a:solidFill>
                <a:round/>
                <a:headEnd/>
                <a:tailEnd/>
              </a:ln>
              <a:effectLst/>
            </p:spPr>
            <p:txBody>
              <a:bodyPr wrap="none" anchor="ctr"/>
              <a:lstStyle/>
              <a:p>
                <a:pPr algn="ctr"/>
                <a:r>
                  <a:rPr kumimoji="1" lang="en-US" altLang="zh-CN" sz="2400">
                    <a:latin typeface="Times New Roman" pitchFamily="18" charset="0"/>
                  </a:rPr>
                  <a:t>C</a:t>
                </a:r>
              </a:p>
            </p:txBody>
          </p:sp>
        </p:grpSp>
        <p:grpSp>
          <p:nvGrpSpPr>
            <p:cNvPr id="238600" name="Group 8"/>
            <p:cNvGrpSpPr>
              <a:grpSpLocks/>
            </p:cNvGrpSpPr>
            <p:nvPr/>
          </p:nvGrpSpPr>
          <p:grpSpPr bwMode="auto">
            <a:xfrm>
              <a:off x="2759" y="2503"/>
              <a:ext cx="385" cy="301"/>
              <a:chOff x="3456" y="2688"/>
              <a:chExt cx="432" cy="432"/>
            </a:xfrm>
          </p:grpSpPr>
          <p:sp>
            <p:nvSpPr>
              <p:cNvPr id="238601" name="Oval 9"/>
              <p:cNvSpPr>
                <a:spLocks noChangeArrowheads="1"/>
              </p:cNvSpPr>
              <p:nvPr/>
            </p:nvSpPr>
            <p:spPr bwMode="auto">
              <a:xfrm>
                <a:off x="3456"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38602" name="Oval 10"/>
              <p:cNvSpPr>
                <a:spLocks noChangeArrowheads="1"/>
              </p:cNvSpPr>
              <p:nvPr/>
            </p:nvSpPr>
            <p:spPr bwMode="auto">
              <a:xfrm>
                <a:off x="3504" y="2736"/>
                <a:ext cx="336" cy="336"/>
              </a:xfrm>
              <a:prstGeom prst="ellipse">
                <a:avLst/>
              </a:prstGeom>
              <a:solidFill>
                <a:schemeClr val="accent1"/>
              </a:solidFill>
              <a:ln w="9525">
                <a:solidFill>
                  <a:schemeClr val="tx1"/>
                </a:solidFill>
                <a:round/>
                <a:headEnd/>
                <a:tailEnd/>
              </a:ln>
              <a:effectLst/>
            </p:spPr>
            <p:txBody>
              <a:bodyPr wrap="none" anchor="ctr"/>
              <a:lstStyle/>
              <a:p>
                <a:pPr algn="ctr"/>
                <a:r>
                  <a:rPr kumimoji="1" lang="en-US" altLang="zh-CN" sz="2400">
                    <a:latin typeface="Times New Roman" pitchFamily="18" charset="0"/>
                  </a:rPr>
                  <a:t>D</a:t>
                </a:r>
              </a:p>
            </p:txBody>
          </p:sp>
        </p:grpSp>
        <p:sp>
          <p:nvSpPr>
            <p:cNvPr id="238603" name="Oval 11"/>
            <p:cNvSpPr>
              <a:spLocks noChangeArrowheads="1"/>
            </p:cNvSpPr>
            <p:nvPr/>
          </p:nvSpPr>
          <p:spPr bwMode="auto">
            <a:xfrm>
              <a:off x="1521" y="2503"/>
              <a:ext cx="384" cy="301"/>
            </a:xfrm>
            <a:prstGeom prst="ellipse">
              <a:avLst/>
            </a:prstGeom>
            <a:solidFill>
              <a:schemeClr val="accent1"/>
            </a:solidFill>
            <a:ln w="9525">
              <a:solidFill>
                <a:schemeClr val="tx1"/>
              </a:solidFill>
              <a:round/>
              <a:headEnd/>
              <a:tailEnd/>
            </a:ln>
            <a:effectLst/>
          </p:spPr>
          <p:txBody>
            <a:bodyPr wrap="none" anchor="ctr"/>
            <a:lstStyle/>
            <a:p>
              <a:pPr algn="ctr"/>
              <a:r>
                <a:rPr kumimoji="1" lang="en-US" altLang="zh-CN" sz="2400">
                  <a:latin typeface="Times New Roman" pitchFamily="18" charset="0"/>
                </a:rPr>
                <a:t>B</a:t>
              </a:r>
            </a:p>
          </p:txBody>
        </p:sp>
        <p:sp>
          <p:nvSpPr>
            <p:cNvPr id="238604" name="Oval 12"/>
            <p:cNvSpPr>
              <a:spLocks noChangeArrowheads="1"/>
            </p:cNvSpPr>
            <p:nvPr/>
          </p:nvSpPr>
          <p:spPr bwMode="auto">
            <a:xfrm>
              <a:off x="1521" y="1632"/>
              <a:ext cx="384" cy="302"/>
            </a:xfrm>
            <a:prstGeom prst="ellipse">
              <a:avLst/>
            </a:prstGeom>
            <a:solidFill>
              <a:schemeClr val="accent1"/>
            </a:solidFill>
            <a:ln w="9525">
              <a:solidFill>
                <a:schemeClr val="tx1"/>
              </a:solidFill>
              <a:round/>
              <a:headEnd/>
              <a:tailEnd/>
            </a:ln>
            <a:effectLst/>
          </p:spPr>
          <p:txBody>
            <a:bodyPr wrap="none" anchor="ctr"/>
            <a:lstStyle/>
            <a:p>
              <a:pPr algn="ctr"/>
              <a:r>
                <a:rPr kumimoji="1" lang="en-US" altLang="zh-CN" sz="2400">
                  <a:latin typeface="Times New Roman" pitchFamily="18" charset="0"/>
                </a:rPr>
                <a:t>A</a:t>
              </a:r>
            </a:p>
          </p:txBody>
        </p:sp>
        <p:grpSp>
          <p:nvGrpSpPr>
            <p:cNvPr id="238605" name="Group 13"/>
            <p:cNvGrpSpPr>
              <a:grpSpLocks/>
            </p:cNvGrpSpPr>
            <p:nvPr/>
          </p:nvGrpSpPr>
          <p:grpSpPr bwMode="auto">
            <a:xfrm>
              <a:off x="3955" y="1632"/>
              <a:ext cx="385" cy="302"/>
              <a:chOff x="3120" y="1536"/>
              <a:chExt cx="432" cy="432"/>
            </a:xfrm>
          </p:grpSpPr>
          <p:sp>
            <p:nvSpPr>
              <p:cNvPr id="238606" name="Oval 14"/>
              <p:cNvSpPr>
                <a:spLocks noChangeArrowheads="1"/>
              </p:cNvSpPr>
              <p:nvPr/>
            </p:nvSpPr>
            <p:spPr bwMode="auto">
              <a:xfrm>
                <a:off x="3120" y="1536"/>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38607" name="Oval 15"/>
              <p:cNvSpPr>
                <a:spLocks noChangeArrowheads="1"/>
              </p:cNvSpPr>
              <p:nvPr/>
            </p:nvSpPr>
            <p:spPr bwMode="auto">
              <a:xfrm>
                <a:off x="3168" y="1584"/>
                <a:ext cx="336" cy="336"/>
              </a:xfrm>
              <a:prstGeom prst="ellipse">
                <a:avLst/>
              </a:prstGeom>
              <a:solidFill>
                <a:schemeClr val="accent1"/>
              </a:solidFill>
              <a:ln w="9525">
                <a:solidFill>
                  <a:schemeClr val="tx1"/>
                </a:solidFill>
                <a:round/>
                <a:headEnd/>
                <a:tailEnd/>
              </a:ln>
              <a:effectLst/>
            </p:spPr>
            <p:txBody>
              <a:bodyPr wrap="none" anchor="ctr"/>
              <a:lstStyle/>
              <a:p>
                <a:pPr algn="ctr"/>
                <a:r>
                  <a:rPr kumimoji="1" lang="en-US" altLang="zh-CN" sz="2400">
                    <a:latin typeface="Times New Roman" pitchFamily="18" charset="0"/>
                  </a:rPr>
                  <a:t>E</a:t>
                </a:r>
              </a:p>
            </p:txBody>
          </p:sp>
        </p:grpSp>
        <p:grpSp>
          <p:nvGrpSpPr>
            <p:cNvPr id="238608" name="Group 16"/>
            <p:cNvGrpSpPr>
              <a:grpSpLocks/>
            </p:cNvGrpSpPr>
            <p:nvPr/>
          </p:nvGrpSpPr>
          <p:grpSpPr bwMode="auto">
            <a:xfrm>
              <a:off x="3955" y="2503"/>
              <a:ext cx="385" cy="301"/>
              <a:chOff x="4224" y="2688"/>
              <a:chExt cx="432" cy="432"/>
            </a:xfrm>
          </p:grpSpPr>
          <p:sp>
            <p:nvSpPr>
              <p:cNvPr id="238609" name="Oval 17"/>
              <p:cNvSpPr>
                <a:spLocks noChangeArrowheads="1"/>
              </p:cNvSpPr>
              <p:nvPr/>
            </p:nvSpPr>
            <p:spPr bwMode="auto">
              <a:xfrm>
                <a:off x="4224"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38610" name="Oval 18"/>
              <p:cNvSpPr>
                <a:spLocks noChangeArrowheads="1"/>
              </p:cNvSpPr>
              <p:nvPr/>
            </p:nvSpPr>
            <p:spPr bwMode="auto">
              <a:xfrm>
                <a:off x="4272" y="2736"/>
                <a:ext cx="336" cy="336"/>
              </a:xfrm>
              <a:prstGeom prst="ellipse">
                <a:avLst/>
              </a:prstGeom>
              <a:solidFill>
                <a:schemeClr val="accent1"/>
              </a:solidFill>
              <a:ln w="9525">
                <a:solidFill>
                  <a:schemeClr val="tx1"/>
                </a:solidFill>
                <a:round/>
                <a:headEnd/>
                <a:tailEnd/>
              </a:ln>
              <a:effectLst/>
            </p:spPr>
            <p:txBody>
              <a:bodyPr wrap="none" anchor="ctr"/>
              <a:lstStyle/>
              <a:p>
                <a:pPr algn="ctr"/>
                <a:r>
                  <a:rPr kumimoji="1" lang="en-US" altLang="zh-CN" sz="2400">
                    <a:latin typeface="Times New Roman" pitchFamily="18" charset="0"/>
                  </a:rPr>
                  <a:t>F</a:t>
                </a:r>
              </a:p>
            </p:txBody>
          </p:sp>
        </p:grpSp>
        <p:sp>
          <p:nvSpPr>
            <p:cNvPr id="238611" name="Oval 19"/>
            <p:cNvSpPr>
              <a:spLocks noChangeArrowheads="1"/>
            </p:cNvSpPr>
            <p:nvPr/>
          </p:nvSpPr>
          <p:spPr bwMode="auto">
            <a:xfrm>
              <a:off x="624" y="2101"/>
              <a:ext cx="384" cy="301"/>
            </a:xfrm>
            <a:prstGeom prst="ellipse">
              <a:avLst/>
            </a:prstGeom>
            <a:solidFill>
              <a:schemeClr val="accent1"/>
            </a:solidFill>
            <a:ln w="9525">
              <a:solidFill>
                <a:schemeClr val="tx1"/>
              </a:solidFill>
              <a:round/>
              <a:headEnd/>
              <a:tailEnd/>
            </a:ln>
            <a:effectLst/>
          </p:spPr>
          <p:txBody>
            <a:bodyPr wrap="none" anchor="ctr"/>
            <a:lstStyle/>
            <a:p>
              <a:pPr algn="ctr"/>
              <a:r>
                <a:rPr kumimoji="1" lang="en-US" altLang="zh-CN" sz="2400">
                  <a:latin typeface="Times New Roman" pitchFamily="18" charset="0"/>
                </a:rPr>
                <a:t>S</a:t>
              </a:r>
            </a:p>
          </p:txBody>
        </p:sp>
        <p:cxnSp>
          <p:nvCxnSpPr>
            <p:cNvPr id="238612" name="AutoShape 20"/>
            <p:cNvCxnSpPr>
              <a:cxnSpLocks noChangeShapeType="1"/>
              <a:stCxn id="238611" idx="0"/>
              <a:endCxn id="238604" idx="2"/>
            </p:cNvCxnSpPr>
            <p:nvPr/>
          </p:nvCxnSpPr>
          <p:spPr bwMode="auto">
            <a:xfrm rot="16200000">
              <a:off x="1010" y="1589"/>
              <a:ext cx="318" cy="705"/>
            </a:xfrm>
            <a:prstGeom prst="curvedConnector2">
              <a:avLst/>
            </a:prstGeom>
            <a:noFill/>
            <a:ln w="9525">
              <a:solidFill>
                <a:schemeClr val="tx1"/>
              </a:solidFill>
              <a:round/>
              <a:headEnd/>
              <a:tailEnd type="triangle" w="med" len="med"/>
            </a:ln>
            <a:effectLst/>
          </p:spPr>
        </p:cxnSp>
        <p:cxnSp>
          <p:nvCxnSpPr>
            <p:cNvPr id="238613" name="AutoShape 21"/>
            <p:cNvCxnSpPr>
              <a:cxnSpLocks noChangeShapeType="1"/>
              <a:stCxn id="238611" idx="4"/>
              <a:endCxn id="238603" idx="2"/>
            </p:cNvCxnSpPr>
            <p:nvPr/>
          </p:nvCxnSpPr>
          <p:spPr bwMode="auto">
            <a:xfrm rot="16200000" flipH="1">
              <a:off x="1043" y="2175"/>
              <a:ext cx="252" cy="705"/>
            </a:xfrm>
            <a:prstGeom prst="curvedConnector2">
              <a:avLst/>
            </a:prstGeom>
            <a:noFill/>
            <a:ln w="9525">
              <a:solidFill>
                <a:schemeClr val="tx1"/>
              </a:solidFill>
              <a:round/>
              <a:headEnd/>
              <a:tailEnd type="triangle" w="med" len="med"/>
            </a:ln>
            <a:effectLst/>
          </p:spPr>
        </p:cxnSp>
        <p:cxnSp>
          <p:nvCxnSpPr>
            <p:cNvPr id="238614" name="AutoShape 22"/>
            <p:cNvCxnSpPr>
              <a:cxnSpLocks noChangeShapeType="1"/>
              <a:stCxn id="238603" idx="7"/>
              <a:endCxn id="238604" idx="5"/>
            </p:cNvCxnSpPr>
            <p:nvPr/>
          </p:nvCxnSpPr>
          <p:spPr bwMode="auto">
            <a:xfrm rot="16200000">
              <a:off x="1520" y="2219"/>
              <a:ext cx="657" cy="0"/>
            </a:xfrm>
            <a:prstGeom prst="straightConnector1">
              <a:avLst/>
            </a:prstGeom>
            <a:noFill/>
            <a:ln w="9525">
              <a:solidFill>
                <a:schemeClr val="tx1"/>
              </a:solidFill>
              <a:round/>
              <a:headEnd/>
              <a:tailEnd type="triangle" w="med" len="med"/>
            </a:ln>
            <a:effectLst/>
          </p:spPr>
        </p:cxnSp>
        <p:cxnSp>
          <p:nvCxnSpPr>
            <p:cNvPr id="238615" name="AutoShape 23"/>
            <p:cNvCxnSpPr>
              <a:cxnSpLocks noChangeShapeType="1"/>
              <a:stCxn id="238604" idx="3"/>
              <a:endCxn id="238603" idx="1"/>
            </p:cNvCxnSpPr>
            <p:nvPr/>
          </p:nvCxnSpPr>
          <p:spPr bwMode="auto">
            <a:xfrm rot="5400000">
              <a:off x="1248" y="2219"/>
              <a:ext cx="657" cy="0"/>
            </a:xfrm>
            <a:prstGeom prst="straightConnector1">
              <a:avLst/>
            </a:prstGeom>
            <a:noFill/>
            <a:ln w="9525">
              <a:solidFill>
                <a:schemeClr val="tx1"/>
              </a:solidFill>
              <a:round/>
              <a:headEnd/>
              <a:tailEnd type="triangle" w="med" len="med"/>
            </a:ln>
            <a:effectLst/>
          </p:spPr>
        </p:cxnSp>
        <p:cxnSp>
          <p:nvCxnSpPr>
            <p:cNvPr id="238616" name="AutoShape 24"/>
            <p:cNvCxnSpPr>
              <a:cxnSpLocks noChangeShapeType="1"/>
              <a:stCxn id="238604" idx="6"/>
              <a:endCxn id="238598" idx="2"/>
            </p:cNvCxnSpPr>
            <p:nvPr/>
          </p:nvCxnSpPr>
          <p:spPr bwMode="auto">
            <a:xfrm>
              <a:off x="1905" y="1783"/>
              <a:ext cx="854" cy="0"/>
            </a:xfrm>
            <a:prstGeom prst="straightConnector1">
              <a:avLst/>
            </a:prstGeom>
            <a:noFill/>
            <a:ln w="9525">
              <a:solidFill>
                <a:schemeClr val="tx1"/>
              </a:solidFill>
              <a:round/>
              <a:headEnd/>
              <a:tailEnd type="triangle" w="med" len="med"/>
            </a:ln>
            <a:effectLst/>
          </p:spPr>
        </p:cxnSp>
        <p:cxnSp>
          <p:nvCxnSpPr>
            <p:cNvPr id="238617" name="AutoShape 25"/>
            <p:cNvCxnSpPr>
              <a:cxnSpLocks noChangeShapeType="1"/>
              <a:stCxn id="238603" idx="6"/>
              <a:endCxn id="238601" idx="2"/>
            </p:cNvCxnSpPr>
            <p:nvPr/>
          </p:nvCxnSpPr>
          <p:spPr bwMode="auto">
            <a:xfrm>
              <a:off x="1905" y="2654"/>
              <a:ext cx="854" cy="0"/>
            </a:xfrm>
            <a:prstGeom prst="straightConnector1">
              <a:avLst/>
            </a:prstGeom>
            <a:noFill/>
            <a:ln w="9525">
              <a:solidFill>
                <a:schemeClr val="tx1"/>
              </a:solidFill>
              <a:round/>
              <a:headEnd/>
              <a:tailEnd type="triangle" w="med" len="med"/>
            </a:ln>
            <a:effectLst/>
          </p:spPr>
        </p:cxnSp>
        <p:cxnSp>
          <p:nvCxnSpPr>
            <p:cNvPr id="238618" name="AutoShape 26"/>
            <p:cNvCxnSpPr>
              <a:cxnSpLocks noChangeShapeType="1"/>
              <a:stCxn id="238601" idx="6"/>
              <a:endCxn id="238609" idx="2"/>
            </p:cNvCxnSpPr>
            <p:nvPr/>
          </p:nvCxnSpPr>
          <p:spPr bwMode="auto">
            <a:xfrm>
              <a:off x="3144" y="2654"/>
              <a:ext cx="811" cy="0"/>
            </a:xfrm>
            <a:prstGeom prst="straightConnector1">
              <a:avLst/>
            </a:prstGeom>
            <a:noFill/>
            <a:ln w="9525">
              <a:solidFill>
                <a:schemeClr val="tx1"/>
              </a:solidFill>
              <a:round/>
              <a:headEnd/>
              <a:tailEnd type="triangle" w="med" len="med"/>
            </a:ln>
            <a:effectLst/>
          </p:spPr>
        </p:cxnSp>
        <p:cxnSp>
          <p:nvCxnSpPr>
            <p:cNvPr id="238619" name="AutoShape 27"/>
            <p:cNvCxnSpPr>
              <a:cxnSpLocks noChangeShapeType="1"/>
              <a:stCxn id="238598" idx="6"/>
              <a:endCxn id="238606" idx="2"/>
            </p:cNvCxnSpPr>
            <p:nvPr/>
          </p:nvCxnSpPr>
          <p:spPr bwMode="auto">
            <a:xfrm>
              <a:off x="3144" y="1783"/>
              <a:ext cx="811" cy="0"/>
            </a:xfrm>
            <a:prstGeom prst="straightConnector1">
              <a:avLst/>
            </a:prstGeom>
            <a:noFill/>
            <a:ln w="9525">
              <a:solidFill>
                <a:schemeClr val="tx1"/>
              </a:solidFill>
              <a:round/>
              <a:headEnd/>
              <a:tailEnd type="triangle" w="med" len="med"/>
            </a:ln>
            <a:effectLst/>
          </p:spPr>
        </p:cxnSp>
        <p:cxnSp>
          <p:nvCxnSpPr>
            <p:cNvPr id="238620" name="AutoShape 28"/>
            <p:cNvCxnSpPr>
              <a:cxnSpLocks noChangeShapeType="1"/>
              <a:stCxn id="238606" idx="4"/>
              <a:endCxn id="238609" idx="0"/>
            </p:cNvCxnSpPr>
            <p:nvPr/>
          </p:nvCxnSpPr>
          <p:spPr bwMode="auto">
            <a:xfrm rot="5400000">
              <a:off x="3862" y="2219"/>
              <a:ext cx="569" cy="0"/>
            </a:xfrm>
            <a:prstGeom prst="straightConnector1">
              <a:avLst/>
            </a:prstGeom>
            <a:noFill/>
            <a:ln w="9525">
              <a:solidFill>
                <a:schemeClr val="tx1"/>
              </a:solidFill>
              <a:round/>
              <a:headEnd/>
              <a:tailEnd type="triangle" w="med" len="med"/>
            </a:ln>
            <a:effectLst/>
          </p:spPr>
        </p:cxnSp>
        <p:cxnSp>
          <p:nvCxnSpPr>
            <p:cNvPr id="238621" name="AutoShape 29"/>
            <p:cNvCxnSpPr>
              <a:cxnSpLocks noChangeShapeType="1"/>
              <a:stCxn id="238609" idx="6"/>
              <a:endCxn id="238606" idx="6"/>
            </p:cNvCxnSpPr>
            <p:nvPr/>
          </p:nvCxnSpPr>
          <p:spPr bwMode="auto">
            <a:xfrm flipV="1">
              <a:off x="4340" y="1783"/>
              <a:ext cx="1" cy="871"/>
            </a:xfrm>
            <a:prstGeom prst="curvedConnector3">
              <a:avLst>
                <a:gd name="adj1" fmla="val 14400000"/>
              </a:avLst>
            </a:prstGeom>
            <a:noFill/>
            <a:ln w="9525">
              <a:solidFill>
                <a:schemeClr val="tx1"/>
              </a:solidFill>
              <a:round/>
              <a:headEnd/>
              <a:tailEnd type="triangle" w="med" len="med"/>
            </a:ln>
            <a:effectLst/>
          </p:spPr>
        </p:cxnSp>
        <p:cxnSp>
          <p:nvCxnSpPr>
            <p:cNvPr id="238622" name="AutoShape 30"/>
            <p:cNvCxnSpPr>
              <a:cxnSpLocks noChangeShapeType="1"/>
              <a:stCxn id="238598" idx="1"/>
              <a:endCxn id="238599" idx="7"/>
            </p:cNvCxnSpPr>
            <p:nvPr/>
          </p:nvCxnSpPr>
          <p:spPr bwMode="auto">
            <a:xfrm rot="5400000" flipV="1">
              <a:off x="2925" y="1567"/>
              <a:ext cx="24" cy="242"/>
            </a:xfrm>
            <a:prstGeom prst="curvedConnector3">
              <a:avLst>
                <a:gd name="adj1" fmla="val -608824"/>
              </a:avLst>
            </a:prstGeom>
            <a:noFill/>
            <a:ln w="9525">
              <a:solidFill>
                <a:schemeClr val="tx1"/>
              </a:solidFill>
              <a:round/>
              <a:headEnd/>
              <a:tailEnd type="triangle" w="med" len="med"/>
            </a:ln>
            <a:effectLst/>
          </p:spPr>
        </p:cxnSp>
        <p:cxnSp>
          <p:nvCxnSpPr>
            <p:cNvPr id="238623" name="AutoShape 31"/>
            <p:cNvCxnSpPr>
              <a:cxnSpLocks noChangeShapeType="1"/>
              <a:stCxn id="238601" idx="3"/>
              <a:endCxn id="238601" idx="5"/>
            </p:cNvCxnSpPr>
            <p:nvPr/>
          </p:nvCxnSpPr>
          <p:spPr bwMode="auto">
            <a:xfrm rot="16200000" flipH="1">
              <a:off x="2951" y="2625"/>
              <a:ext cx="1" cy="272"/>
            </a:xfrm>
            <a:prstGeom prst="curvedConnector3">
              <a:avLst>
                <a:gd name="adj1" fmla="val 20700000"/>
              </a:avLst>
            </a:prstGeom>
            <a:noFill/>
            <a:ln w="9525">
              <a:solidFill>
                <a:schemeClr val="tx1"/>
              </a:solidFill>
              <a:round/>
              <a:headEnd/>
              <a:tailEnd type="triangle" w="med" len="med"/>
            </a:ln>
            <a:effectLst/>
          </p:spPr>
        </p:cxnSp>
        <p:sp>
          <p:nvSpPr>
            <p:cNvPr id="238624" name="Text Box 32"/>
            <p:cNvSpPr txBox="1">
              <a:spLocks noChangeArrowheads="1"/>
            </p:cNvSpPr>
            <p:nvPr/>
          </p:nvSpPr>
          <p:spPr bwMode="auto">
            <a:xfrm>
              <a:off x="4439" y="2125"/>
              <a:ext cx="248" cy="288"/>
            </a:xfrm>
            <a:prstGeom prst="rect">
              <a:avLst/>
            </a:prstGeom>
            <a:noFill/>
            <a:ln w="9525">
              <a:noFill/>
              <a:miter lim="800000"/>
              <a:headEnd/>
              <a:tailEnd/>
            </a:ln>
            <a:effectLst/>
          </p:spPr>
          <p:txBody>
            <a:bodyPr wrap="none" anchor="ctr">
              <a:spAutoFit/>
            </a:bodyPr>
            <a:lstStyle/>
            <a:p>
              <a:pPr algn="ctr"/>
              <a:r>
                <a:rPr kumimoji="1" lang="en-US" altLang="zh-CN" sz="2400">
                  <a:latin typeface="Times New Roman" pitchFamily="18" charset="0"/>
                </a:rPr>
                <a:t>b</a:t>
              </a:r>
            </a:p>
          </p:txBody>
        </p:sp>
        <p:sp>
          <p:nvSpPr>
            <p:cNvPr id="238625" name="Text Box 33"/>
            <p:cNvSpPr txBox="1">
              <a:spLocks noChangeArrowheads="1"/>
            </p:cNvSpPr>
            <p:nvPr/>
          </p:nvSpPr>
          <p:spPr bwMode="auto">
            <a:xfrm>
              <a:off x="895" y="1656"/>
              <a:ext cx="236" cy="288"/>
            </a:xfrm>
            <a:prstGeom prst="rect">
              <a:avLst/>
            </a:prstGeom>
            <a:noFill/>
            <a:ln w="9525">
              <a:noFill/>
              <a:miter lim="800000"/>
              <a:headEnd/>
              <a:tailEnd/>
            </a:ln>
            <a:effectLst/>
          </p:spPr>
          <p:txBody>
            <a:bodyPr wrap="none" anchor="ctr">
              <a:spAutoFit/>
            </a:bodyPr>
            <a:lstStyle/>
            <a:p>
              <a:pPr algn="ctr"/>
              <a:r>
                <a:rPr kumimoji="1" lang="en-US" altLang="zh-CN" sz="2400">
                  <a:latin typeface="Times New Roman" pitchFamily="18" charset="0"/>
                </a:rPr>
                <a:t>a</a:t>
              </a:r>
            </a:p>
          </p:txBody>
        </p:sp>
        <p:sp>
          <p:nvSpPr>
            <p:cNvPr id="238626" name="Text Box 34"/>
            <p:cNvSpPr txBox="1">
              <a:spLocks noChangeArrowheads="1"/>
            </p:cNvSpPr>
            <p:nvPr/>
          </p:nvSpPr>
          <p:spPr bwMode="auto">
            <a:xfrm>
              <a:off x="1792" y="2091"/>
              <a:ext cx="235" cy="288"/>
            </a:xfrm>
            <a:prstGeom prst="rect">
              <a:avLst/>
            </a:prstGeom>
            <a:noFill/>
            <a:ln w="9525">
              <a:noFill/>
              <a:miter lim="800000"/>
              <a:headEnd/>
              <a:tailEnd/>
            </a:ln>
            <a:effectLst/>
          </p:spPr>
          <p:txBody>
            <a:bodyPr wrap="none" anchor="ctr">
              <a:spAutoFit/>
            </a:bodyPr>
            <a:lstStyle/>
            <a:p>
              <a:pPr algn="ctr"/>
              <a:r>
                <a:rPr kumimoji="1" lang="en-US" altLang="zh-CN" sz="2400">
                  <a:latin typeface="Times New Roman" pitchFamily="18" charset="0"/>
                </a:rPr>
                <a:t>a</a:t>
              </a:r>
            </a:p>
          </p:txBody>
        </p:sp>
        <p:sp>
          <p:nvSpPr>
            <p:cNvPr id="238627" name="Text Box 35"/>
            <p:cNvSpPr txBox="1">
              <a:spLocks noChangeArrowheads="1"/>
            </p:cNvSpPr>
            <p:nvPr/>
          </p:nvSpPr>
          <p:spPr bwMode="auto">
            <a:xfrm>
              <a:off x="2261" y="1589"/>
              <a:ext cx="235" cy="288"/>
            </a:xfrm>
            <a:prstGeom prst="rect">
              <a:avLst/>
            </a:prstGeom>
            <a:noFill/>
            <a:ln w="9525">
              <a:noFill/>
              <a:miter lim="800000"/>
              <a:headEnd/>
              <a:tailEnd/>
            </a:ln>
            <a:effectLst/>
          </p:spPr>
          <p:txBody>
            <a:bodyPr wrap="none" anchor="ctr">
              <a:spAutoFit/>
            </a:bodyPr>
            <a:lstStyle/>
            <a:p>
              <a:pPr algn="ctr"/>
              <a:r>
                <a:rPr kumimoji="1" lang="en-US" altLang="zh-CN" sz="2400">
                  <a:latin typeface="Times New Roman" pitchFamily="18" charset="0"/>
                </a:rPr>
                <a:t>a</a:t>
              </a:r>
            </a:p>
          </p:txBody>
        </p:sp>
        <p:sp>
          <p:nvSpPr>
            <p:cNvPr id="238628" name="Text Box 36"/>
            <p:cNvSpPr txBox="1">
              <a:spLocks noChangeArrowheads="1"/>
            </p:cNvSpPr>
            <p:nvPr/>
          </p:nvSpPr>
          <p:spPr bwMode="auto">
            <a:xfrm>
              <a:off x="3971" y="2091"/>
              <a:ext cx="235" cy="288"/>
            </a:xfrm>
            <a:prstGeom prst="rect">
              <a:avLst/>
            </a:prstGeom>
            <a:noFill/>
            <a:ln w="9525">
              <a:noFill/>
              <a:miter lim="800000"/>
              <a:headEnd/>
              <a:tailEnd/>
            </a:ln>
            <a:effectLst/>
          </p:spPr>
          <p:txBody>
            <a:bodyPr wrap="none" anchor="ctr">
              <a:spAutoFit/>
            </a:bodyPr>
            <a:lstStyle/>
            <a:p>
              <a:pPr algn="ctr"/>
              <a:r>
                <a:rPr kumimoji="1" lang="en-US" altLang="zh-CN" sz="2400">
                  <a:latin typeface="Times New Roman" pitchFamily="18" charset="0"/>
                </a:rPr>
                <a:t>a</a:t>
              </a:r>
            </a:p>
          </p:txBody>
        </p:sp>
        <p:sp>
          <p:nvSpPr>
            <p:cNvPr id="238629" name="Text Box 37"/>
            <p:cNvSpPr txBox="1">
              <a:spLocks noChangeArrowheads="1"/>
            </p:cNvSpPr>
            <p:nvPr/>
          </p:nvSpPr>
          <p:spPr bwMode="auto">
            <a:xfrm>
              <a:off x="3543" y="2560"/>
              <a:ext cx="236" cy="288"/>
            </a:xfrm>
            <a:prstGeom prst="rect">
              <a:avLst/>
            </a:prstGeom>
            <a:noFill/>
            <a:ln w="9525">
              <a:noFill/>
              <a:miter lim="800000"/>
              <a:headEnd/>
              <a:tailEnd/>
            </a:ln>
            <a:effectLst/>
          </p:spPr>
          <p:txBody>
            <a:bodyPr wrap="none" anchor="ctr">
              <a:spAutoFit/>
            </a:bodyPr>
            <a:lstStyle/>
            <a:p>
              <a:pPr algn="ctr"/>
              <a:r>
                <a:rPr kumimoji="1" lang="en-US" altLang="zh-CN" sz="2400">
                  <a:latin typeface="Times New Roman" pitchFamily="18" charset="0"/>
                </a:rPr>
                <a:t>a</a:t>
              </a:r>
            </a:p>
          </p:txBody>
        </p:sp>
        <p:sp>
          <p:nvSpPr>
            <p:cNvPr id="238630" name="Text Box 38"/>
            <p:cNvSpPr txBox="1">
              <a:spLocks noChangeArrowheads="1"/>
            </p:cNvSpPr>
            <p:nvPr/>
          </p:nvSpPr>
          <p:spPr bwMode="auto">
            <a:xfrm>
              <a:off x="1023" y="2527"/>
              <a:ext cx="248" cy="288"/>
            </a:xfrm>
            <a:prstGeom prst="rect">
              <a:avLst/>
            </a:prstGeom>
            <a:noFill/>
            <a:ln w="9525">
              <a:noFill/>
              <a:miter lim="800000"/>
              <a:headEnd/>
              <a:tailEnd/>
            </a:ln>
            <a:effectLst/>
          </p:spPr>
          <p:txBody>
            <a:bodyPr wrap="none" anchor="ctr">
              <a:spAutoFit/>
            </a:bodyPr>
            <a:lstStyle/>
            <a:p>
              <a:pPr algn="ctr"/>
              <a:r>
                <a:rPr kumimoji="1" lang="en-US" altLang="zh-CN" sz="2400">
                  <a:latin typeface="Times New Roman" pitchFamily="18" charset="0"/>
                </a:rPr>
                <a:t>b</a:t>
              </a:r>
            </a:p>
          </p:txBody>
        </p:sp>
        <p:sp>
          <p:nvSpPr>
            <p:cNvPr id="238631" name="Text Box 39"/>
            <p:cNvSpPr txBox="1">
              <a:spLocks noChangeArrowheads="1"/>
            </p:cNvSpPr>
            <p:nvPr/>
          </p:nvSpPr>
          <p:spPr bwMode="auto">
            <a:xfrm>
              <a:off x="1364" y="2125"/>
              <a:ext cx="248" cy="288"/>
            </a:xfrm>
            <a:prstGeom prst="rect">
              <a:avLst/>
            </a:prstGeom>
            <a:noFill/>
            <a:ln w="9525">
              <a:noFill/>
              <a:miter lim="800000"/>
              <a:headEnd/>
              <a:tailEnd/>
            </a:ln>
            <a:effectLst/>
          </p:spPr>
          <p:txBody>
            <a:bodyPr wrap="none" anchor="ctr">
              <a:spAutoFit/>
            </a:bodyPr>
            <a:lstStyle/>
            <a:p>
              <a:pPr algn="ctr"/>
              <a:r>
                <a:rPr kumimoji="1" lang="en-US" altLang="zh-CN" sz="2400">
                  <a:latin typeface="Times New Roman" pitchFamily="18" charset="0"/>
                </a:rPr>
                <a:t>b</a:t>
              </a:r>
            </a:p>
          </p:txBody>
        </p:sp>
        <p:sp>
          <p:nvSpPr>
            <p:cNvPr id="238632" name="Text Box 40"/>
            <p:cNvSpPr txBox="1">
              <a:spLocks noChangeArrowheads="1"/>
            </p:cNvSpPr>
            <p:nvPr/>
          </p:nvSpPr>
          <p:spPr bwMode="auto">
            <a:xfrm>
              <a:off x="2303" y="2594"/>
              <a:ext cx="248" cy="288"/>
            </a:xfrm>
            <a:prstGeom prst="rect">
              <a:avLst/>
            </a:prstGeom>
            <a:noFill/>
            <a:ln w="9525">
              <a:noFill/>
              <a:miter lim="800000"/>
              <a:headEnd/>
              <a:tailEnd/>
            </a:ln>
            <a:effectLst/>
          </p:spPr>
          <p:txBody>
            <a:bodyPr wrap="none" anchor="ctr">
              <a:spAutoFit/>
            </a:bodyPr>
            <a:lstStyle/>
            <a:p>
              <a:pPr algn="ctr"/>
              <a:r>
                <a:rPr kumimoji="1" lang="en-US" altLang="zh-CN" sz="2400">
                  <a:latin typeface="Times New Roman" pitchFamily="18" charset="0"/>
                </a:rPr>
                <a:t>b</a:t>
              </a:r>
            </a:p>
          </p:txBody>
        </p:sp>
        <p:sp>
          <p:nvSpPr>
            <p:cNvPr id="238633" name="Text Box 41"/>
            <p:cNvSpPr txBox="1">
              <a:spLocks noChangeArrowheads="1"/>
            </p:cNvSpPr>
            <p:nvPr/>
          </p:nvSpPr>
          <p:spPr bwMode="auto">
            <a:xfrm>
              <a:off x="3457" y="1589"/>
              <a:ext cx="248" cy="288"/>
            </a:xfrm>
            <a:prstGeom prst="rect">
              <a:avLst/>
            </a:prstGeom>
            <a:noFill/>
            <a:ln w="9525">
              <a:noFill/>
              <a:miter lim="800000"/>
              <a:headEnd/>
              <a:tailEnd/>
            </a:ln>
            <a:effectLst/>
          </p:spPr>
          <p:txBody>
            <a:bodyPr wrap="none" anchor="ctr">
              <a:spAutoFit/>
            </a:bodyPr>
            <a:lstStyle/>
            <a:p>
              <a:pPr algn="ctr"/>
              <a:r>
                <a:rPr kumimoji="1" lang="en-US" altLang="zh-CN" sz="2400">
                  <a:latin typeface="Times New Roman" pitchFamily="18" charset="0"/>
                </a:rPr>
                <a:t>b</a:t>
              </a:r>
            </a:p>
          </p:txBody>
        </p:sp>
        <p:sp>
          <p:nvSpPr>
            <p:cNvPr id="238634" name="Text Box 42"/>
            <p:cNvSpPr txBox="1">
              <a:spLocks noChangeArrowheads="1"/>
            </p:cNvSpPr>
            <p:nvPr/>
          </p:nvSpPr>
          <p:spPr bwMode="auto">
            <a:xfrm>
              <a:off x="2859" y="2828"/>
              <a:ext cx="248" cy="288"/>
            </a:xfrm>
            <a:prstGeom prst="rect">
              <a:avLst/>
            </a:prstGeom>
            <a:noFill/>
            <a:ln w="9525">
              <a:noFill/>
              <a:miter lim="800000"/>
              <a:headEnd/>
              <a:tailEnd/>
            </a:ln>
            <a:effectLst/>
          </p:spPr>
          <p:txBody>
            <a:bodyPr wrap="none" anchor="ctr">
              <a:spAutoFit/>
            </a:bodyPr>
            <a:lstStyle/>
            <a:p>
              <a:pPr algn="ctr"/>
              <a:r>
                <a:rPr kumimoji="1" lang="en-US" altLang="zh-CN" sz="2400">
                  <a:latin typeface="Times New Roman" pitchFamily="18" charset="0"/>
                </a:rPr>
                <a:t>b</a:t>
              </a:r>
            </a:p>
          </p:txBody>
        </p:sp>
        <p:sp>
          <p:nvSpPr>
            <p:cNvPr id="238636" name="Line 44"/>
            <p:cNvSpPr>
              <a:spLocks noChangeShapeType="1"/>
            </p:cNvSpPr>
            <p:nvPr/>
          </p:nvSpPr>
          <p:spPr bwMode="auto">
            <a:xfrm flipH="1">
              <a:off x="2976" y="1920"/>
              <a:ext cx="1008" cy="576"/>
            </a:xfrm>
            <a:prstGeom prst="line">
              <a:avLst/>
            </a:prstGeom>
            <a:noFill/>
            <a:ln w="9525">
              <a:solidFill>
                <a:schemeClr val="tx1"/>
              </a:solidFill>
              <a:round/>
              <a:headEnd/>
              <a:tailEnd type="triangle" w="med" len="med"/>
            </a:ln>
            <a:effectLst/>
          </p:spPr>
          <p:txBody>
            <a:bodyPr>
              <a:spAutoFit/>
            </a:bodyPr>
            <a:lstStyle/>
            <a:p>
              <a:endParaRPr lang="zh-CN" altLang="en-US"/>
            </a:p>
          </p:txBody>
        </p:sp>
        <p:sp>
          <p:nvSpPr>
            <p:cNvPr id="238637" name="Line 45"/>
            <p:cNvSpPr>
              <a:spLocks noChangeShapeType="1"/>
            </p:cNvSpPr>
            <p:nvPr/>
          </p:nvSpPr>
          <p:spPr bwMode="auto">
            <a:xfrm flipH="1" flipV="1">
              <a:off x="3120" y="1920"/>
              <a:ext cx="816" cy="624"/>
            </a:xfrm>
            <a:prstGeom prst="line">
              <a:avLst/>
            </a:prstGeom>
            <a:noFill/>
            <a:ln w="9525">
              <a:solidFill>
                <a:schemeClr val="tx1"/>
              </a:solidFill>
              <a:round/>
              <a:headEnd/>
              <a:tailEnd type="triangle" w="med" len="med"/>
            </a:ln>
            <a:effectLst/>
          </p:spPr>
          <p:txBody>
            <a:bodyPr>
              <a:spAutoFit/>
            </a:bodyPr>
            <a:lstStyle/>
            <a:p>
              <a:endParaRPr lang="zh-CN" altLang="en-US"/>
            </a:p>
          </p:txBody>
        </p:sp>
        <p:sp>
          <p:nvSpPr>
            <p:cNvPr id="238638" name="Text Box 46"/>
            <p:cNvSpPr txBox="1">
              <a:spLocks noChangeArrowheads="1"/>
            </p:cNvSpPr>
            <p:nvPr/>
          </p:nvSpPr>
          <p:spPr bwMode="auto">
            <a:xfrm>
              <a:off x="3199" y="1776"/>
              <a:ext cx="236" cy="288"/>
            </a:xfrm>
            <a:prstGeom prst="rect">
              <a:avLst/>
            </a:prstGeom>
            <a:noFill/>
            <a:ln w="9525">
              <a:noFill/>
              <a:miter lim="800000"/>
              <a:headEnd/>
              <a:tailEnd/>
            </a:ln>
            <a:effectLst/>
          </p:spPr>
          <p:txBody>
            <a:bodyPr wrap="none" anchor="ctr">
              <a:spAutoFit/>
            </a:bodyPr>
            <a:lstStyle/>
            <a:p>
              <a:pPr algn="ctr"/>
              <a:r>
                <a:rPr kumimoji="1" lang="en-US" altLang="zh-CN" sz="2400">
                  <a:latin typeface="Times New Roman" pitchFamily="18" charset="0"/>
                </a:rPr>
                <a:t>a</a:t>
              </a:r>
            </a:p>
          </p:txBody>
        </p:sp>
        <p:sp>
          <p:nvSpPr>
            <p:cNvPr id="238639" name="Text Box 47"/>
            <p:cNvSpPr txBox="1">
              <a:spLocks noChangeArrowheads="1"/>
            </p:cNvSpPr>
            <p:nvPr/>
          </p:nvSpPr>
          <p:spPr bwMode="auto">
            <a:xfrm>
              <a:off x="3129" y="2304"/>
              <a:ext cx="248" cy="288"/>
            </a:xfrm>
            <a:prstGeom prst="rect">
              <a:avLst/>
            </a:prstGeom>
            <a:noFill/>
            <a:ln w="9525">
              <a:noFill/>
              <a:miter lim="800000"/>
              <a:headEnd/>
              <a:tailEnd/>
            </a:ln>
            <a:effectLst/>
          </p:spPr>
          <p:txBody>
            <a:bodyPr wrap="none" anchor="ctr">
              <a:spAutoFit/>
            </a:bodyPr>
            <a:lstStyle/>
            <a:p>
              <a:pPr algn="ctr"/>
              <a:r>
                <a:rPr kumimoji="1" lang="en-US" altLang="zh-CN" sz="2400">
                  <a:latin typeface="Times New Roman" pitchFamily="18" charset="0"/>
                </a:rPr>
                <a:t>b</a:t>
              </a:r>
            </a:p>
          </p:txBody>
        </p:sp>
        <p:sp>
          <p:nvSpPr>
            <p:cNvPr id="238640" name="Text Box 48"/>
            <p:cNvSpPr txBox="1">
              <a:spLocks noChangeArrowheads="1"/>
            </p:cNvSpPr>
            <p:nvPr/>
          </p:nvSpPr>
          <p:spPr bwMode="auto">
            <a:xfrm>
              <a:off x="2816" y="1296"/>
              <a:ext cx="235" cy="288"/>
            </a:xfrm>
            <a:prstGeom prst="rect">
              <a:avLst/>
            </a:prstGeom>
            <a:noFill/>
            <a:ln w="9525">
              <a:noFill/>
              <a:miter lim="800000"/>
              <a:headEnd/>
              <a:tailEnd/>
            </a:ln>
            <a:effectLst/>
          </p:spPr>
          <p:txBody>
            <a:bodyPr wrap="none" anchor="ctr">
              <a:spAutoFit/>
            </a:bodyPr>
            <a:lstStyle/>
            <a:p>
              <a:pPr algn="ctr"/>
              <a:r>
                <a:rPr kumimoji="1" lang="en-US" altLang="zh-CN" sz="2400">
                  <a:latin typeface="Times New Roman" pitchFamily="18" charset="0"/>
                </a:rPr>
                <a:t>a</a:t>
              </a:r>
            </a:p>
          </p:txBody>
        </p:sp>
      </p:grpSp>
      <p:graphicFrame>
        <p:nvGraphicFramePr>
          <p:cNvPr id="238642" name="Object 50"/>
          <p:cNvGraphicFramePr>
            <a:graphicFrameLocks noChangeAspect="1"/>
          </p:cNvGraphicFramePr>
          <p:nvPr/>
        </p:nvGraphicFramePr>
        <p:xfrm>
          <a:off x="533400" y="2757488"/>
          <a:ext cx="6629400" cy="4557712"/>
        </p:xfrm>
        <a:graphic>
          <a:graphicData uri="http://schemas.openxmlformats.org/presentationml/2006/ole">
            <mc:AlternateContent xmlns:mc="http://schemas.openxmlformats.org/markup-compatibility/2006">
              <mc:Choice xmlns:v="urn:schemas-microsoft-com:vml" Requires="v">
                <p:oleObj spid="_x0000_s238907" name="Document" r:id="rId3" imgW="8259480" imgH="5671440" progId="Word.Document.8">
                  <p:embed/>
                </p:oleObj>
              </mc:Choice>
              <mc:Fallback>
                <p:oleObj name="Document" r:id="rId3" imgW="8259480" imgH="5671440" progId="Word.Document.8">
                  <p:embed/>
                  <p:pic>
                    <p:nvPicPr>
                      <p:cNvPr id="0"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757488"/>
                        <a:ext cx="6629400" cy="4557712"/>
                      </a:xfrm>
                      <a:prstGeom prst="rect">
                        <a:avLst/>
                      </a:prstGeom>
                      <a:noFill/>
                      <a:extLst>
                        <a:ext uri="{909E8E84-426E-40dd-AFC4-6F175D3DCCD1}">
                          <a14:hiddenFill xmlns="" xmlns:a14="http://schemas.microsoft.com/office/drawing/2010/main">
                            <a:solidFill>
                              <a:srgbClr val="6699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0238" y="1143000"/>
            <a:ext cx="8042276" cy="4343400"/>
          </a:xfrm>
        </p:spPr>
        <p:txBody>
          <a:bodyPr/>
          <a:lstStyle/>
          <a:p>
            <a:pPr>
              <a:lnSpc>
                <a:spcPct val="150000"/>
              </a:lnSpc>
              <a:spcAft>
                <a:spcPts val="600"/>
              </a:spcAft>
            </a:pPr>
            <a:r>
              <a:rPr kumimoji="1" lang="en-US" altLang="zh-CN" sz="2800" dirty="0" smtClean="0">
                <a:solidFill>
                  <a:srgbClr val="FF0000"/>
                </a:solidFill>
                <a:latin typeface="华文楷体" panose="02010600040101010101" pitchFamily="2" charset="-122"/>
                <a:ea typeface="华文楷体" panose="02010600040101010101" pitchFamily="2" charset="-122"/>
              </a:rPr>
              <a:t>NFA N </a:t>
            </a:r>
            <a:r>
              <a:rPr kumimoji="1" lang="zh-CN" altLang="en-US" sz="2800" dirty="0" smtClean="0">
                <a:solidFill>
                  <a:srgbClr val="FF0000"/>
                </a:solidFill>
                <a:latin typeface="华文楷体" panose="02010600040101010101" pitchFamily="2" charset="-122"/>
                <a:ea typeface="华文楷体" panose="02010600040101010101" pitchFamily="2" charset="-122"/>
              </a:rPr>
              <a:t>通过</a:t>
            </a:r>
            <a:r>
              <a:rPr kumimoji="1" lang="en-US" altLang="en-US" sz="2800" dirty="0" err="1" smtClean="0">
                <a:solidFill>
                  <a:srgbClr val="FF0000"/>
                </a:solidFill>
                <a:latin typeface="华文楷体" panose="02010600040101010101" pitchFamily="2" charset="-122"/>
                <a:ea typeface="华文楷体" panose="02010600040101010101" pitchFamily="2" charset="-122"/>
              </a:rPr>
              <a:t>子集法构造的DFA</a:t>
            </a:r>
            <a:r>
              <a:rPr kumimoji="1" lang="zh-CN" altLang="en-US" sz="2800" dirty="0" smtClean="0">
                <a:solidFill>
                  <a:srgbClr val="FF0000"/>
                </a:solidFill>
                <a:latin typeface="华文楷体" panose="02010600040101010101" pitchFamily="2" charset="-122"/>
                <a:ea typeface="华文楷体" panose="02010600040101010101" pitchFamily="2" charset="-122"/>
              </a:rPr>
              <a:t> </a:t>
            </a:r>
            <a:r>
              <a:rPr kumimoji="1" lang="en-US" altLang="zh-CN" sz="2800" dirty="0" smtClean="0">
                <a:solidFill>
                  <a:srgbClr val="FF0000"/>
                </a:solidFill>
                <a:latin typeface="华文楷体" panose="02010600040101010101" pitchFamily="2" charset="-122"/>
                <a:ea typeface="华文楷体" panose="02010600040101010101" pitchFamily="2" charset="-122"/>
              </a:rPr>
              <a:t>M</a:t>
            </a:r>
            <a:r>
              <a:rPr kumimoji="1" lang="zh-CN" altLang="en-US" sz="2800" dirty="0">
                <a:solidFill>
                  <a:srgbClr val="FF0000"/>
                </a:solidFill>
                <a:latin typeface="华文楷体" panose="02010600040101010101" pitchFamily="2" charset="-122"/>
                <a:ea typeface="华文楷体" panose="02010600040101010101" pitchFamily="2" charset="-122"/>
              </a:rPr>
              <a:t> </a:t>
            </a:r>
            <a:r>
              <a:rPr kumimoji="1" lang="zh-CN" altLang="en-US" sz="2800" dirty="0" smtClean="0">
                <a:solidFill>
                  <a:srgbClr val="FF0000"/>
                </a:solidFill>
                <a:latin typeface="华文楷体" panose="02010600040101010101" pitchFamily="2" charset="-122"/>
                <a:ea typeface="华文楷体" panose="02010600040101010101" pitchFamily="2" charset="-122"/>
              </a:rPr>
              <a:t>与</a:t>
            </a:r>
            <a:r>
              <a:rPr kumimoji="1" lang="en-US" altLang="zh-CN" sz="2800" dirty="0" smtClean="0">
                <a:solidFill>
                  <a:srgbClr val="FF0000"/>
                </a:solidFill>
                <a:latin typeface="华文楷体" panose="02010600040101010101" pitchFamily="2" charset="-122"/>
                <a:ea typeface="华文楷体" panose="02010600040101010101" pitchFamily="2" charset="-122"/>
              </a:rPr>
              <a:t>N</a:t>
            </a:r>
            <a:r>
              <a:rPr kumimoji="1" lang="zh-CN" altLang="en-US" sz="2800" dirty="0" smtClean="0">
                <a:solidFill>
                  <a:srgbClr val="FF0000"/>
                </a:solidFill>
                <a:latin typeface="华文楷体" panose="02010600040101010101" pitchFamily="2" charset="-122"/>
                <a:ea typeface="华文楷体" panose="02010600040101010101" pitchFamily="2" charset="-122"/>
              </a:rPr>
              <a:t>等价</a:t>
            </a:r>
            <a:endParaRPr kumimoji="1" lang="en-US" altLang="zh-CN" sz="2800" dirty="0" smtClean="0">
              <a:solidFill>
                <a:srgbClr val="FF0000"/>
              </a:solidFill>
              <a:latin typeface="华文楷体" panose="02010600040101010101" pitchFamily="2" charset="-122"/>
              <a:ea typeface="华文楷体" panose="02010600040101010101" pitchFamily="2" charset="-122"/>
            </a:endParaRPr>
          </a:p>
          <a:p>
            <a:pPr lvl="1">
              <a:lnSpc>
                <a:spcPct val="150000"/>
              </a:lnSpc>
              <a:spcAft>
                <a:spcPts val="600"/>
              </a:spcAft>
            </a:pPr>
            <a:r>
              <a:rPr kumimoji="1" lang="zh-CN" altLang="en-US" dirty="0" smtClean="0"/>
              <a:t>两个</a:t>
            </a:r>
            <a:r>
              <a:rPr kumimoji="1" lang="en-US" altLang="zh-CN" dirty="0" smtClean="0"/>
              <a:t>FA</a:t>
            </a:r>
            <a:r>
              <a:rPr kumimoji="1" lang="zh-CN" altLang="en-US" dirty="0" smtClean="0"/>
              <a:t>等价的条件：</a:t>
            </a:r>
            <a:r>
              <a:rPr lang="en-US" altLang="zh-CN" dirty="0"/>
              <a:t>L</a:t>
            </a:r>
            <a:r>
              <a:rPr lang="en-US" altLang="zh-CN" dirty="0" smtClean="0"/>
              <a:t>(M)</a:t>
            </a:r>
            <a:r>
              <a:rPr lang="en-US" altLang="zh-CN" dirty="0"/>
              <a:t>=L</a:t>
            </a:r>
            <a:r>
              <a:rPr lang="en-US" altLang="zh-CN" dirty="0" smtClean="0"/>
              <a:t>(</a:t>
            </a:r>
            <a:r>
              <a:rPr lang="en-US" altLang="zh-CN" dirty="0"/>
              <a:t>N</a:t>
            </a:r>
            <a:r>
              <a:rPr lang="en-US" altLang="zh-CN" dirty="0" smtClean="0"/>
              <a:t>)</a:t>
            </a:r>
            <a:r>
              <a:rPr lang="zh-CN" altLang="en-US" dirty="0"/>
              <a:t>，则称</a:t>
            </a:r>
            <a:r>
              <a:rPr lang="en-US" altLang="zh-CN" dirty="0"/>
              <a:t>M</a:t>
            </a:r>
            <a:r>
              <a:rPr lang="zh-CN" altLang="en-US" dirty="0" smtClean="0"/>
              <a:t>与</a:t>
            </a:r>
            <a:r>
              <a:rPr lang="en-US" altLang="zh-CN" dirty="0" smtClean="0"/>
              <a:t>N</a:t>
            </a:r>
            <a:r>
              <a:rPr lang="zh-CN" altLang="en-US" dirty="0" smtClean="0"/>
              <a:t>是等价</a:t>
            </a:r>
            <a:r>
              <a:rPr lang="zh-CN" altLang="en-US" dirty="0"/>
              <a:t>的</a:t>
            </a:r>
            <a:r>
              <a:rPr lang="en-US" altLang="zh-CN" dirty="0"/>
              <a:t>.</a:t>
            </a:r>
            <a:r>
              <a:rPr lang="zh-CN" altLang="zh-CN" dirty="0"/>
              <a:t> </a:t>
            </a:r>
            <a:endParaRPr lang="en-US" altLang="zh-CN" dirty="0" smtClean="0"/>
          </a:p>
          <a:p>
            <a:pPr lvl="2">
              <a:lnSpc>
                <a:spcPct val="150000"/>
              </a:lnSpc>
              <a:spcAft>
                <a:spcPts val="600"/>
              </a:spcAft>
            </a:pPr>
            <a:r>
              <a:rPr lang="en-US" altLang="zh-CN" dirty="0"/>
              <a:t>M</a:t>
            </a:r>
            <a:r>
              <a:rPr lang="zh-CN" altLang="en-US" dirty="0"/>
              <a:t>所能接受的符</a:t>
            </a:r>
            <a:r>
              <a:rPr lang="zh-CN" altLang="en-US" dirty="0">
                <a:latin typeface="宋体" pitchFamily="2" charset="-122"/>
              </a:rPr>
              <a:t>号</a:t>
            </a:r>
            <a:r>
              <a:rPr lang="zh-CN" altLang="en-US" dirty="0" smtClean="0"/>
              <a:t>串的全体记为</a:t>
            </a:r>
            <a:r>
              <a:rPr lang="en-US" altLang="zh-CN" dirty="0"/>
              <a:t>L(M</a:t>
            </a:r>
            <a:r>
              <a:rPr lang="en-US" altLang="zh-CN" dirty="0" smtClean="0"/>
              <a:t>)</a:t>
            </a:r>
          </a:p>
          <a:p>
            <a:pPr lvl="2">
              <a:lnSpc>
                <a:spcPct val="150000"/>
              </a:lnSpc>
              <a:spcAft>
                <a:spcPts val="600"/>
              </a:spcAft>
            </a:pPr>
            <a:r>
              <a:rPr lang="zh-CN" altLang="en-US" dirty="0"/>
              <a:t>若存在一条从某一</a:t>
            </a:r>
            <a:r>
              <a:rPr lang="zh-CN" altLang="en-US" dirty="0" smtClean="0"/>
              <a:t>初态到</a:t>
            </a:r>
            <a:r>
              <a:rPr lang="zh-CN" altLang="en-US" dirty="0"/>
              <a:t>某一</a:t>
            </a:r>
            <a:r>
              <a:rPr lang="zh-CN" altLang="en-US" dirty="0" smtClean="0"/>
              <a:t>终态的</a:t>
            </a:r>
            <a:r>
              <a:rPr lang="zh-CN" altLang="en-US" dirty="0"/>
              <a:t>道路，且这条道路上所有弧的标记字依序连接</a:t>
            </a:r>
            <a:r>
              <a:rPr lang="zh-CN" altLang="en-US" dirty="0" smtClean="0"/>
              <a:t>成的串等于</a:t>
            </a:r>
            <a:r>
              <a:rPr lang="en-US" altLang="zh-CN" dirty="0"/>
              <a:t>t</a:t>
            </a:r>
            <a:r>
              <a:rPr lang="zh-CN" altLang="en-US" dirty="0"/>
              <a:t>，则称</a:t>
            </a:r>
            <a:r>
              <a:rPr lang="en-US" altLang="zh-CN" dirty="0"/>
              <a:t>t</a:t>
            </a:r>
            <a:r>
              <a:rPr lang="zh-CN" altLang="en-US" dirty="0"/>
              <a:t>可为</a:t>
            </a:r>
            <a:r>
              <a:rPr lang="en-US" altLang="zh-CN" dirty="0"/>
              <a:t>NFA M</a:t>
            </a:r>
            <a:r>
              <a:rPr lang="zh-CN" altLang="en-US" dirty="0"/>
              <a:t>所识别</a:t>
            </a:r>
            <a:r>
              <a:rPr lang="en-US" altLang="zh-CN" dirty="0"/>
              <a:t>(</a:t>
            </a:r>
            <a:r>
              <a:rPr lang="zh-CN" altLang="en-US" dirty="0"/>
              <a:t>读出或接受</a:t>
            </a:r>
            <a:r>
              <a:rPr lang="en-US" altLang="zh-CN" dirty="0"/>
              <a:t>)</a:t>
            </a:r>
            <a:r>
              <a:rPr lang="zh-CN" altLang="en-US" dirty="0"/>
              <a:t>。</a:t>
            </a:r>
          </a:p>
          <a:p>
            <a:pPr lvl="1"/>
            <a:endParaRPr lang="en-US" altLang="zh-CN" dirty="0" smtClean="0"/>
          </a:p>
          <a:p>
            <a:pPr lvl="1"/>
            <a:endParaRPr lang="en-US" altLang="zh-CN" dirty="0" smtClean="0"/>
          </a:p>
          <a:p>
            <a:pPr lvl="1"/>
            <a:endParaRPr kumimoji="1" lang="zh-CN" altLang="en-US" dirty="0"/>
          </a:p>
        </p:txBody>
      </p:sp>
      <p:sp>
        <p:nvSpPr>
          <p:cNvPr id="4" name="幻灯片编号占位符 3"/>
          <p:cNvSpPr>
            <a:spLocks noGrp="1"/>
          </p:cNvSpPr>
          <p:nvPr>
            <p:ph type="sldNum" sz="quarter" idx="12"/>
          </p:nvPr>
        </p:nvSpPr>
        <p:spPr/>
        <p:txBody>
          <a:bodyPr/>
          <a:lstStyle/>
          <a:p>
            <a:fld id="{58B9003D-8F33-4A1C-B97F-3F3C18EC6CAD}" type="slidenum">
              <a:rPr lang="en-US" altLang="zh-CN" smtClean="0"/>
              <a:pPr/>
              <a:t>57</a:t>
            </a:fld>
            <a:endParaRPr lang="en-US" altLang="zh-CN"/>
          </a:p>
        </p:txBody>
      </p:sp>
    </p:spTree>
    <p:extLst>
      <p:ext uri="{BB962C8B-B14F-4D97-AF65-F5344CB8AC3E}">
        <p14:creationId xmlns:p14="http://schemas.microsoft.com/office/powerpoint/2010/main" val="220379194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zh-CN" altLang="en-US" dirty="0" smtClean="0"/>
              <a:t>正则式与有穷自动机的</a:t>
            </a:r>
            <a:r>
              <a:rPr lang="zh-CN" altLang="en-US" dirty="0"/>
              <a:t>等价性</a:t>
            </a:r>
          </a:p>
        </p:txBody>
      </p:sp>
      <p:sp>
        <p:nvSpPr>
          <p:cNvPr id="243715" name="Rectangle 3"/>
          <p:cNvSpPr>
            <a:spLocks noGrp="1" noChangeArrowheads="1"/>
          </p:cNvSpPr>
          <p:nvPr>
            <p:ph idx="1"/>
          </p:nvPr>
        </p:nvSpPr>
        <p:spPr/>
        <p:txBody>
          <a:bodyPr/>
          <a:lstStyle/>
          <a:p>
            <a:r>
              <a:rPr lang="zh-CN" altLang="en-US" sz="2800" dirty="0"/>
              <a:t>定理：</a:t>
            </a:r>
          </a:p>
          <a:p>
            <a:pPr lvl="1"/>
            <a:r>
              <a:rPr lang="zh-CN" altLang="en-US" sz="2400" dirty="0"/>
              <a:t>对任何</a:t>
            </a:r>
            <a:r>
              <a:rPr lang="en-US" altLang="zh-CN" sz="2400" dirty="0"/>
              <a:t>FA M</a:t>
            </a:r>
            <a:r>
              <a:rPr lang="zh-CN" altLang="en-US" sz="2400" dirty="0"/>
              <a:t>，都存在一</a:t>
            </a:r>
            <a:r>
              <a:rPr lang="zh-CN" altLang="en-US" sz="2400" dirty="0" smtClean="0"/>
              <a:t>个正则式</a:t>
            </a:r>
            <a:r>
              <a:rPr lang="en-US" altLang="zh-CN" sz="2400" dirty="0"/>
              <a:t>r</a:t>
            </a:r>
            <a:r>
              <a:rPr lang="zh-CN" altLang="en-US" sz="2400" dirty="0"/>
              <a:t>，使得</a:t>
            </a:r>
            <a:r>
              <a:rPr lang="en-US" altLang="zh-CN" sz="2400" dirty="0"/>
              <a:t>L(r)=L(M)</a:t>
            </a:r>
          </a:p>
          <a:p>
            <a:pPr lvl="2"/>
            <a:r>
              <a:rPr lang="zh-CN" altLang="en-US" sz="2000" dirty="0"/>
              <a:t>自动机</a:t>
            </a:r>
            <a:r>
              <a:rPr lang="zh-CN" altLang="en-US" sz="2000" dirty="0" smtClean="0"/>
              <a:t>状态图结点</a:t>
            </a:r>
            <a:r>
              <a:rPr lang="zh-CN" altLang="en-US" sz="2000" dirty="0"/>
              <a:t>和边的关系</a:t>
            </a:r>
            <a:r>
              <a:rPr lang="zh-CN" altLang="en-US" sz="2000" dirty="0" smtClean="0"/>
              <a:t>与正则式</a:t>
            </a:r>
            <a:r>
              <a:rPr lang="zh-CN" altLang="en-US" sz="2000" dirty="0"/>
              <a:t>的三种运算对应。</a:t>
            </a:r>
          </a:p>
          <a:p>
            <a:pPr lvl="1"/>
            <a:r>
              <a:rPr lang="zh-CN" altLang="en-US" sz="2400" dirty="0"/>
              <a:t>对</a:t>
            </a:r>
            <a:r>
              <a:rPr lang="zh-CN" altLang="en-US" sz="2400" dirty="0" smtClean="0"/>
              <a:t>任何正则式</a:t>
            </a:r>
            <a:r>
              <a:rPr lang="en-US" altLang="zh-CN" sz="2400" dirty="0"/>
              <a:t>r</a:t>
            </a:r>
            <a:r>
              <a:rPr lang="zh-CN" altLang="en-US" sz="2400" dirty="0"/>
              <a:t>，都存在一个</a:t>
            </a:r>
            <a:r>
              <a:rPr lang="en-US" altLang="zh-CN" sz="2400" dirty="0"/>
              <a:t>FA M </a:t>
            </a:r>
            <a:r>
              <a:rPr lang="zh-CN" altLang="en-US" sz="2400" dirty="0"/>
              <a:t>，使得</a:t>
            </a:r>
            <a:r>
              <a:rPr lang="en-US" altLang="zh-CN" sz="2400" dirty="0"/>
              <a:t>L(M)=L(r)</a:t>
            </a:r>
          </a:p>
          <a:p>
            <a:pPr lvl="2"/>
            <a:r>
              <a:rPr lang="zh-CN" altLang="en-US" sz="2000" dirty="0"/>
              <a:t>根据运算符个数归纳法证明</a:t>
            </a:r>
          </a:p>
          <a:p>
            <a:pPr lvl="2"/>
            <a:r>
              <a:rPr lang="zh-CN" altLang="en-US" sz="2000" dirty="0" smtClean="0"/>
              <a:t>正则式</a:t>
            </a:r>
            <a:r>
              <a:rPr lang="zh-CN" altLang="en-US" sz="2000" dirty="0"/>
              <a:t>的三种运算在状态图中的表示</a:t>
            </a:r>
          </a:p>
          <a:p>
            <a:pPr lvl="1">
              <a:buFontTx/>
              <a:buNone/>
            </a:pPr>
            <a:endParaRPr lang="zh-CN" altLang="en-US" sz="2400" dirty="0"/>
          </a:p>
          <a:p>
            <a:r>
              <a:rPr lang="zh-CN" altLang="en-US" sz="2800" dirty="0"/>
              <a:t>结论</a:t>
            </a:r>
            <a:r>
              <a:rPr lang="zh-CN" altLang="en-US" sz="2800" dirty="0" smtClean="0"/>
              <a:t>：正则文法、正则式、确定有穷自动机</a:t>
            </a:r>
            <a:r>
              <a:rPr lang="zh-CN" altLang="en-US" sz="2800" dirty="0"/>
              <a:t>和</a:t>
            </a:r>
            <a:r>
              <a:rPr lang="zh-CN" altLang="en-US" sz="2800" dirty="0" smtClean="0"/>
              <a:t>非确定有穷自动机</a:t>
            </a:r>
            <a:r>
              <a:rPr lang="zh-CN" altLang="en-US" sz="2800" dirty="0"/>
              <a:t>在接收语言的能力上互相等价。</a:t>
            </a:r>
          </a:p>
        </p:txBody>
      </p:sp>
      <p:sp>
        <p:nvSpPr>
          <p:cNvPr id="5" name="灯片编号占位符 5"/>
          <p:cNvSpPr>
            <a:spLocks noGrp="1"/>
          </p:cNvSpPr>
          <p:nvPr>
            <p:ph type="sldNum" sz="quarter" idx="12"/>
          </p:nvPr>
        </p:nvSpPr>
        <p:spPr/>
        <p:txBody>
          <a:bodyPr/>
          <a:lstStyle/>
          <a:p>
            <a:fld id="{3B33D717-B93E-4418-B2EE-4AC46AD9B753}" type="slidenum">
              <a:rPr lang="en-US" altLang="zh-CN"/>
              <a:pPr/>
              <a:t>58</a:t>
            </a:fld>
            <a:endParaRPr lang="en-US" altLang="zh-CN"/>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内容占位符 2"/>
          <p:cNvSpPr>
            <a:spLocks noGrp="1"/>
          </p:cNvSpPr>
          <p:nvPr>
            <p:ph idx="1"/>
          </p:nvPr>
        </p:nvSpPr>
        <p:spPr>
          <a:xfrm>
            <a:off x="340222" y="1696276"/>
            <a:ext cx="7700963" cy="3179442"/>
          </a:xfrm>
        </p:spPr>
        <p:txBody>
          <a:bodyPr>
            <a:normAutofit/>
          </a:bodyPr>
          <a:lstStyle/>
          <a:p>
            <a:pPr eaLnBrk="1" hangingPunct="1">
              <a:buClrTx/>
              <a:buFont typeface="Wingdings" panose="05000000000000000000" pitchFamily="2" charset="2"/>
              <a:buChar char="Ø"/>
            </a:pPr>
            <a:r>
              <a:rPr lang="zh-CN" altLang="en-US" sz="2800" b="1" dirty="0"/>
              <a:t> </a:t>
            </a:r>
            <a:r>
              <a:rPr lang="en-US" altLang="zh-CN" i="1" dirty="0" smtClean="0">
                <a:solidFill>
                  <a:srgbClr val="FF0000"/>
                </a:solidFill>
                <a:ea typeface="楷体_GB2312"/>
                <a:cs typeface="楷体_GB2312"/>
              </a:rPr>
              <a:t>ε </a:t>
            </a:r>
            <a:r>
              <a:rPr lang="zh-CN" altLang="en-US" dirty="0" smtClean="0"/>
              <a:t>对应</a:t>
            </a:r>
            <a:r>
              <a:rPr lang="zh-CN" altLang="en-US" dirty="0"/>
              <a:t>的</a:t>
            </a:r>
            <a:r>
              <a:rPr lang="en-US" altLang="zh-CN" i="1" dirty="0" smtClean="0"/>
              <a:t>NFA</a:t>
            </a:r>
          </a:p>
          <a:p>
            <a:pPr eaLnBrk="1" hangingPunct="1">
              <a:buClrTx/>
              <a:buFont typeface="Wingdings" panose="05000000000000000000" pitchFamily="2" charset="2"/>
              <a:buChar char="Ø"/>
            </a:pPr>
            <a:endParaRPr lang="en-US" altLang="zh-CN" dirty="0"/>
          </a:p>
          <a:p>
            <a:pPr eaLnBrk="1" hangingPunct="1">
              <a:buClrTx/>
              <a:buFont typeface="Wingdings" panose="05000000000000000000" pitchFamily="2" charset="2"/>
              <a:buChar char="Ø"/>
            </a:pPr>
            <a:r>
              <a:rPr lang="zh-CN" altLang="en-US" dirty="0" smtClean="0"/>
              <a:t>字母表</a:t>
            </a:r>
            <a:r>
              <a:rPr lang="en-US" altLang="zh-CN" i="1" dirty="0"/>
              <a:t>Σ</a:t>
            </a:r>
            <a:r>
              <a:rPr lang="zh-CN" altLang="en-US" dirty="0"/>
              <a:t>中符号</a:t>
            </a:r>
            <a:r>
              <a:rPr lang="en-US" altLang="zh-CN" i="1" dirty="0">
                <a:solidFill>
                  <a:srgbClr val="FF0000"/>
                </a:solidFill>
              </a:rPr>
              <a:t>a</a:t>
            </a:r>
            <a:r>
              <a:rPr lang="zh-CN" altLang="en-US" dirty="0"/>
              <a:t>对应的</a:t>
            </a:r>
            <a:r>
              <a:rPr lang="en-US" altLang="zh-CN" i="1" dirty="0" smtClean="0"/>
              <a:t>NFA</a:t>
            </a:r>
          </a:p>
          <a:p>
            <a:pPr eaLnBrk="1" hangingPunct="1">
              <a:buClrTx/>
              <a:buFont typeface="Wingdings" panose="05000000000000000000" pitchFamily="2" charset="2"/>
              <a:buChar char="Ø"/>
            </a:pPr>
            <a:endParaRPr lang="en-US" altLang="zh-CN" i="1" dirty="0" smtClean="0"/>
          </a:p>
          <a:p>
            <a:pPr marL="274320" indent="-274320">
              <a:buClrTx/>
              <a:buFont typeface="Wingdings" pitchFamily="2" charset="2"/>
              <a:buChar char="Ø"/>
              <a:defRPr/>
            </a:pPr>
            <a:r>
              <a:rPr lang="en-US" altLang="zh-CN" i="1" dirty="0">
                <a:ea typeface="楷体_GB2312"/>
                <a:cs typeface="楷体_GB2312"/>
              </a:rPr>
              <a:t>r </a:t>
            </a:r>
            <a:r>
              <a:rPr lang="en-US" altLang="zh-CN" dirty="0">
                <a:ea typeface="楷体_GB2312"/>
                <a:cs typeface="楷体_GB2312"/>
              </a:rPr>
              <a:t>= </a:t>
            </a:r>
            <a:r>
              <a:rPr lang="en-US" altLang="zh-CN" i="1" dirty="0">
                <a:ea typeface="楷体_GB2312"/>
                <a:cs typeface="楷体_GB2312"/>
              </a:rPr>
              <a:t>r</a:t>
            </a:r>
            <a:r>
              <a:rPr lang="en-US" altLang="zh-CN" baseline="-25000" dirty="0">
                <a:ea typeface="楷体_GB2312"/>
                <a:cs typeface="楷体_GB2312"/>
              </a:rPr>
              <a:t>1</a:t>
            </a:r>
            <a:r>
              <a:rPr lang="en-US" altLang="zh-CN" i="1" dirty="0">
                <a:ea typeface="楷体_GB2312"/>
                <a:cs typeface="楷体_GB2312"/>
              </a:rPr>
              <a:t>r</a:t>
            </a:r>
            <a:r>
              <a:rPr lang="en-US" altLang="zh-CN" baseline="-25000" dirty="0">
                <a:ea typeface="楷体_GB2312"/>
                <a:cs typeface="楷体_GB2312"/>
              </a:rPr>
              <a:t>2</a:t>
            </a:r>
            <a:r>
              <a:rPr lang="zh-CN" altLang="en-US" sz="2000" dirty="0">
                <a:solidFill>
                  <a:prstClr val="black"/>
                </a:solidFill>
              </a:rPr>
              <a:t>对应的</a:t>
            </a:r>
            <a:r>
              <a:rPr lang="en-US" altLang="zh-CN" sz="2000" i="1" dirty="0" smtClean="0">
                <a:solidFill>
                  <a:prstClr val="black"/>
                </a:solidFill>
              </a:rPr>
              <a:t>NFA</a:t>
            </a:r>
          </a:p>
          <a:p>
            <a:pPr marL="274320" indent="-274320">
              <a:buClrTx/>
              <a:buFont typeface="Wingdings" pitchFamily="2" charset="2"/>
              <a:buChar char="Ø"/>
              <a:defRPr/>
            </a:pPr>
            <a:endParaRPr lang="en-US" altLang="zh-CN" sz="2800" b="1" i="1" dirty="0">
              <a:ea typeface="楷体_GB2312"/>
              <a:cs typeface="楷体_GB2312"/>
            </a:endParaRPr>
          </a:p>
          <a:p>
            <a:pPr eaLnBrk="1" hangingPunct="1">
              <a:buClrTx/>
              <a:buFont typeface="Wingdings" panose="05000000000000000000" pitchFamily="2" charset="2"/>
              <a:buChar char="Ø"/>
            </a:pPr>
            <a:endParaRPr lang="en-US" altLang="zh-CN" sz="2800" b="1" i="1" dirty="0"/>
          </a:p>
        </p:txBody>
      </p:sp>
      <p:grpSp>
        <p:nvGrpSpPr>
          <p:cNvPr id="11" name="组合 10"/>
          <p:cNvGrpSpPr/>
          <p:nvPr/>
        </p:nvGrpSpPr>
        <p:grpSpPr>
          <a:xfrm>
            <a:off x="3186358" y="1532759"/>
            <a:ext cx="3338513" cy="830263"/>
            <a:chOff x="3201359" y="1580489"/>
            <a:chExt cx="3338513" cy="830263"/>
          </a:xfrm>
        </p:grpSpPr>
        <p:sp>
          <p:nvSpPr>
            <p:cNvPr id="81936" name="Oval 10"/>
            <p:cNvSpPr>
              <a:spLocks noChangeArrowheads="1"/>
            </p:cNvSpPr>
            <p:nvPr/>
          </p:nvSpPr>
          <p:spPr bwMode="auto">
            <a:xfrm>
              <a:off x="4339916" y="1728202"/>
              <a:ext cx="617356" cy="591197"/>
            </a:xfrm>
            <a:prstGeom prst="ellipse">
              <a:avLst/>
            </a:prstGeom>
            <a:solidFill>
              <a:schemeClr val="bg1"/>
            </a:solidFill>
            <a:ln w="12700">
              <a:solidFill>
                <a:schemeClr val="tx1"/>
              </a:solidFill>
              <a:round/>
              <a:headEnd/>
              <a:tailEnd/>
            </a:ln>
          </p:spPr>
          <p:txBody>
            <a:bodyPr wrap="none"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b="1" i="1" dirty="0">
                  <a:latin typeface="Times New Roman" panose="02020603050405020304" pitchFamily="18" charset="0"/>
                  <a:ea typeface="楷体_GB2312"/>
                  <a:cs typeface="楷体_GB2312"/>
                </a:rPr>
                <a:t>q</a:t>
              </a:r>
              <a:r>
                <a:rPr lang="en-US" altLang="zh-CN" sz="2400" b="1" i="1" baseline="-25000" dirty="0">
                  <a:latin typeface="Times New Roman" panose="02020603050405020304" pitchFamily="18" charset="0"/>
                  <a:ea typeface="楷体_GB2312"/>
                  <a:cs typeface="楷体_GB2312"/>
                </a:rPr>
                <a:t>0</a:t>
              </a:r>
            </a:p>
          </p:txBody>
        </p:sp>
        <p:sp>
          <p:nvSpPr>
            <p:cNvPr id="81937" name="Line 13"/>
            <p:cNvSpPr>
              <a:spLocks noChangeShapeType="1"/>
            </p:cNvSpPr>
            <p:nvPr/>
          </p:nvSpPr>
          <p:spPr bwMode="auto">
            <a:xfrm>
              <a:off x="4957273" y="2028667"/>
              <a:ext cx="727558"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sz="1600"/>
            </a:p>
          </p:txBody>
        </p:sp>
        <p:sp>
          <p:nvSpPr>
            <p:cNvPr id="81938" name="Rectangle 14"/>
            <p:cNvSpPr>
              <a:spLocks noChangeArrowheads="1"/>
            </p:cNvSpPr>
            <p:nvPr/>
          </p:nvSpPr>
          <p:spPr bwMode="auto">
            <a:xfrm>
              <a:off x="4944157" y="1580489"/>
              <a:ext cx="727558" cy="471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b="1" i="1">
                  <a:latin typeface="Times New Roman" panose="02020603050405020304" pitchFamily="18" charset="0"/>
                  <a:ea typeface="楷体_GB2312"/>
                  <a:cs typeface="Times New Roman" panose="02020603050405020304" pitchFamily="18" charset="0"/>
                </a:rPr>
                <a:t>ε</a:t>
              </a:r>
              <a:endParaRPr lang="en-US" altLang="zh-CN" sz="2400" b="1">
                <a:latin typeface="Times New Roman" panose="02020603050405020304" pitchFamily="18" charset="0"/>
                <a:ea typeface="楷体_GB2312"/>
                <a:cs typeface="Times New Roman" panose="02020603050405020304" pitchFamily="18" charset="0"/>
              </a:endParaRPr>
            </a:p>
          </p:txBody>
        </p:sp>
        <p:sp>
          <p:nvSpPr>
            <p:cNvPr id="81939" name="Oval 15"/>
            <p:cNvSpPr>
              <a:spLocks noChangeArrowheads="1"/>
            </p:cNvSpPr>
            <p:nvPr/>
          </p:nvSpPr>
          <p:spPr bwMode="auto">
            <a:xfrm>
              <a:off x="5793335" y="1717567"/>
              <a:ext cx="625212" cy="591196"/>
            </a:xfrm>
            <a:prstGeom prst="ellipse">
              <a:avLst/>
            </a:prstGeom>
            <a:solidFill>
              <a:schemeClr val="bg1"/>
            </a:solidFill>
            <a:ln w="12700">
              <a:solidFill>
                <a:schemeClr val="tx1"/>
              </a:solidFill>
              <a:round/>
              <a:headEnd/>
              <a:tailEnd/>
            </a:ln>
          </p:spPr>
          <p:txBody>
            <a:bodyPr wrap="none"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b="1" i="1">
                  <a:latin typeface="Times New Roman" panose="02020603050405020304" pitchFamily="18" charset="0"/>
                  <a:ea typeface="楷体_GB2312"/>
                  <a:cs typeface="楷体_GB2312"/>
                </a:rPr>
                <a:t>q</a:t>
              </a:r>
              <a:r>
                <a:rPr lang="en-US" altLang="zh-CN" sz="2400" b="1" i="1" baseline="-25000">
                  <a:latin typeface="Times New Roman" panose="02020603050405020304" pitchFamily="18" charset="0"/>
                  <a:ea typeface="楷体_GB2312"/>
                  <a:cs typeface="楷体_GB2312"/>
                </a:rPr>
                <a:t>f</a:t>
              </a:r>
            </a:p>
          </p:txBody>
        </p:sp>
        <p:sp>
          <p:nvSpPr>
            <p:cNvPr id="81940" name="Rectangle 22"/>
            <p:cNvSpPr>
              <a:spLocks noChangeArrowheads="1"/>
            </p:cNvSpPr>
            <p:nvPr/>
          </p:nvSpPr>
          <p:spPr bwMode="auto">
            <a:xfrm>
              <a:off x="3201359" y="1767744"/>
              <a:ext cx="727704" cy="47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b="1" i="1">
                  <a:solidFill>
                    <a:srgbClr val="000000"/>
                  </a:solidFill>
                  <a:latin typeface="Times New Roman" panose="02020603050405020304" pitchFamily="18" charset="0"/>
                  <a:ea typeface="楷体_GB2312"/>
                  <a:cs typeface="楷体_GB2312"/>
                </a:rPr>
                <a:t>start</a:t>
              </a:r>
            </a:p>
          </p:txBody>
        </p:sp>
        <p:sp>
          <p:nvSpPr>
            <p:cNvPr id="81941" name="Line 21"/>
            <p:cNvSpPr>
              <a:spLocks noChangeShapeType="1"/>
            </p:cNvSpPr>
            <p:nvPr/>
          </p:nvSpPr>
          <p:spPr bwMode="auto">
            <a:xfrm flipV="1">
              <a:off x="3929063" y="2025944"/>
              <a:ext cx="363853"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sz="1600"/>
            </a:p>
          </p:txBody>
        </p:sp>
        <p:sp>
          <p:nvSpPr>
            <p:cNvPr id="81942" name="Oval 39"/>
            <p:cNvSpPr>
              <a:spLocks noChangeArrowheads="1"/>
            </p:cNvSpPr>
            <p:nvPr/>
          </p:nvSpPr>
          <p:spPr bwMode="auto">
            <a:xfrm>
              <a:off x="5671714" y="1585160"/>
              <a:ext cx="868158" cy="82559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z="1600" i="1">
                <a:latin typeface="Times New Roman" panose="02020603050405020304" pitchFamily="18" charset="0"/>
                <a:cs typeface="Times New Roman" panose="02020603050405020304" pitchFamily="18" charset="0"/>
              </a:endParaRPr>
            </a:p>
          </p:txBody>
        </p:sp>
      </p:grpSp>
      <p:grpSp>
        <p:nvGrpSpPr>
          <p:cNvPr id="3" name="组合 27"/>
          <p:cNvGrpSpPr>
            <a:grpSpLocks/>
          </p:cNvGrpSpPr>
          <p:nvPr/>
        </p:nvGrpSpPr>
        <p:grpSpPr bwMode="auto">
          <a:xfrm>
            <a:off x="5352135" y="2857372"/>
            <a:ext cx="3294063" cy="857250"/>
            <a:chOff x="3227737" y="3199654"/>
            <a:chExt cx="3293528" cy="1144483"/>
          </a:xfrm>
        </p:grpSpPr>
        <p:sp>
          <p:nvSpPr>
            <p:cNvPr id="81929" name="Oval 10"/>
            <p:cNvSpPr>
              <a:spLocks noChangeArrowheads="1"/>
            </p:cNvSpPr>
            <p:nvPr/>
          </p:nvSpPr>
          <p:spPr bwMode="auto">
            <a:xfrm>
              <a:off x="4367793" y="3428987"/>
              <a:ext cx="591326" cy="706207"/>
            </a:xfrm>
            <a:prstGeom prst="ellipse">
              <a:avLst/>
            </a:prstGeom>
            <a:solidFill>
              <a:schemeClr val="bg1"/>
            </a:solidFill>
            <a:ln w="12700">
              <a:solidFill>
                <a:schemeClr val="tx1"/>
              </a:solidFill>
              <a:round/>
              <a:headEnd/>
              <a:tailEnd/>
            </a:ln>
          </p:spPr>
          <p:txBody>
            <a:bodyPr wrap="none"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b="1" i="1">
                  <a:latin typeface="Times New Roman" panose="02020603050405020304" pitchFamily="18" charset="0"/>
                  <a:ea typeface="楷体_GB2312"/>
                  <a:cs typeface="楷体_GB2312"/>
                </a:rPr>
                <a:t>q</a:t>
              </a:r>
              <a:r>
                <a:rPr lang="en-US" altLang="zh-CN" sz="2400" b="1" i="1" baseline="-25000">
                  <a:latin typeface="Times New Roman" panose="02020603050405020304" pitchFamily="18" charset="0"/>
                  <a:ea typeface="楷体_GB2312"/>
                  <a:cs typeface="楷体_GB2312"/>
                </a:rPr>
                <a:t>0</a:t>
              </a:r>
            </a:p>
          </p:txBody>
        </p:sp>
        <p:sp>
          <p:nvSpPr>
            <p:cNvPr id="81930" name="Line 13"/>
            <p:cNvSpPr>
              <a:spLocks noChangeShapeType="1"/>
            </p:cNvSpPr>
            <p:nvPr/>
          </p:nvSpPr>
          <p:spPr bwMode="auto">
            <a:xfrm>
              <a:off x="4959119" y="3768594"/>
              <a:ext cx="659634"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sz="1600"/>
            </a:p>
          </p:txBody>
        </p:sp>
        <p:sp>
          <p:nvSpPr>
            <p:cNvPr id="81931" name="Rectangle 14"/>
            <p:cNvSpPr>
              <a:spLocks noChangeArrowheads="1"/>
            </p:cNvSpPr>
            <p:nvPr/>
          </p:nvSpPr>
          <p:spPr bwMode="auto">
            <a:xfrm>
              <a:off x="4887678" y="3199654"/>
              <a:ext cx="659634" cy="41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b="1" i="1">
                  <a:latin typeface="Times New Roman" panose="02020603050405020304" pitchFamily="18" charset="0"/>
                  <a:ea typeface="楷体_GB2312"/>
                  <a:cs typeface="楷体_GB2312"/>
                </a:rPr>
                <a:t>a</a:t>
              </a:r>
              <a:endParaRPr lang="en-US" altLang="zh-CN" sz="2400" b="1">
                <a:latin typeface="Times New Roman" panose="02020603050405020304" pitchFamily="18" charset="0"/>
                <a:ea typeface="楷体_GB2312"/>
                <a:cs typeface="楷体_GB2312"/>
              </a:endParaRPr>
            </a:p>
          </p:txBody>
        </p:sp>
        <p:sp>
          <p:nvSpPr>
            <p:cNvPr id="81932" name="Oval 15"/>
            <p:cNvSpPr>
              <a:spLocks noChangeArrowheads="1"/>
            </p:cNvSpPr>
            <p:nvPr/>
          </p:nvSpPr>
          <p:spPr bwMode="auto">
            <a:xfrm>
              <a:off x="5756606" y="3403932"/>
              <a:ext cx="643043" cy="792043"/>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b="1" i="1" dirty="0" err="1">
                  <a:latin typeface="Times New Roman" panose="02020603050405020304" pitchFamily="18" charset="0"/>
                  <a:ea typeface="楷体_GB2312"/>
                  <a:cs typeface="楷体_GB2312"/>
                </a:rPr>
                <a:t>q</a:t>
              </a:r>
              <a:r>
                <a:rPr lang="en-US" altLang="zh-CN" sz="2400" b="1" i="1" baseline="-25000" dirty="0" err="1">
                  <a:latin typeface="Times New Roman" panose="02020603050405020304" pitchFamily="18" charset="0"/>
                  <a:ea typeface="楷体_GB2312"/>
                  <a:cs typeface="楷体_GB2312"/>
                </a:rPr>
                <a:t>f</a:t>
              </a:r>
              <a:endParaRPr lang="en-US" altLang="zh-CN" sz="2400" b="1" i="1" baseline="-25000" dirty="0">
                <a:latin typeface="Times New Roman" panose="02020603050405020304" pitchFamily="18" charset="0"/>
                <a:ea typeface="楷体_GB2312"/>
                <a:cs typeface="楷体_GB2312"/>
              </a:endParaRPr>
            </a:p>
          </p:txBody>
        </p:sp>
        <p:sp>
          <p:nvSpPr>
            <p:cNvPr id="81933" name="Rectangle 22"/>
            <p:cNvSpPr>
              <a:spLocks noChangeArrowheads="1"/>
            </p:cNvSpPr>
            <p:nvPr/>
          </p:nvSpPr>
          <p:spPr bwMode="auto">
            <a:xfrm>
              <a:off x="3227737" y="3559290"/>
              <a:ext cx="659767" cy="414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b="1" i="1">
                  <a:solidFill>
                    <a:srgbClr val="000000"/>
                  </a:solidFill>
                  <a:latin typeface="Times New Roman" panose="02020603050405020304" pitchFamily="18" charset="0"/>
                  <a:ea typeface="楷体_GB2312"/>
                  <a:cs typeface="楷体_GB2312"/>
                </a:rPr>
                <a:t>start</a:t>
              </a:r>
            </a:p>
          </p:txBody>
        </p:sp>
        <p:sp>
          <p:nvSpPr>
            <p:cNvPr id="81934" name="Line 21"/>
            <p:cNvSpPr>
              <a:spLocks noChangeShapeType="1"/>
            </p:cNvSpPr>
            <p:nvPr/>
          </p:nvSpPr>
          <p:spPr bwMode="auto">
            <a:xfrm flipV="1">
              <a:off x="3986266" y="3766195"/>
              <a:ext cx="329884"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sz="1600"/>
            </a:p>
          </p:txBody>
        </p:sp>
        <p:sp>
          <p:nvSpPr>
            <p:cNvPr id="81935" name="Oval 39"/>
            <p:cNvSpPr>
              <a:spLocks noChangeArrowheads="1"/>
            </p:cNvSpPr>
            <p:nvPr/>
          </p:nvSpPr>
          <p:spPr bwMode="auto">
            <a:xfrm>
              <a:off x="5644622" y="3254746"/>
              <a:ext cx="876643" cy="108939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z="1600" i="1">
                <a:latin typeface="Times New Roman" panose="02020603050405020304" pitchFamily="18" charset="0"/>
                <a:cs typeface="Times New Roman" panose="02020603050405020304" pitchFamily="18" charset="0"/>
              </a:endParaRPr>
            </a:p>
          </p:txBody>
        </p:sp>
      </p:grpSp>
      <p:sp>
        <p:nvSpPr>
          <p:cNvPr id="4" name="灯片编号占位符 3"/>
          <p:cNvSpPr>
            <a:spLocks noGrp="1"/>
          </p:cNvSpPr>
          <p:nvPr>
            <p:ph type="sldNum" sz="quarter" idx="12"/>
          </p:nvPr>
        </p:nvSpPr>
        <p:spPr/>
        <p:txBody>
          <a:bodyPr/>
          <a:lstStyle/>
          <a:p>
            <a:fld id="{58B9003D-8F33-4A1C-B97F-3F3C18EC6CAD}" type="slidenum">
              <a:rPr lang="en-US" altLang="zh-CN" smtClean="0"/>
              <a:pPr/>
              <a:t>59</a:t>
            </a:fld>
            <a:endParaRPr lang="en-US" altLang="zh-CN" dirty="0"/>
          </a:p>
        </p:txBody>
      </p:sp>
      <p:sp>
        <p:nvSpPr>
          <p:cNvPr id="5" name="标题 4"/>
          <p:cNvSpPr>
            <a:spLocks noGrp="1"/>
          </p:cNvSpPr>
          <p:nvPr>
            <p:ph type="title"/>
          </p:nvPr>
        </p:nvSpPr>
        <p:spPr>
          <a:xfrm>
            <a:off x="517886" y="138669"/>
            <a:ext cx="8042276" cy="1336956"/>
          </a:xfrm>
        </p:spPr>
        <p:txBody>
          <a:bodyPr/>
          <a:lstStyle/>
          <a:p>
            <a:r>
              <a:rPr lang="zh-CN" altLang="en-US" dirty="0" smtClean="0"/>
              <a:t>由正则式构造</a:t>
            </a:r>
            <a:r>
              <a:rPr lang="en-US" altLang="zh-CN" dirty="0"/>
              <a:t>NFA</a:t>
            </a:r>
            <a:endParaRPr lang="zh-CN" altLang="en-US" dirty="0"/>
          </a:p>
        </p:txBody>
      </p:sp>
      <p:grpSp>
        <p:nvGrpSpPr>
          <p:cNvPr id="10" name="组合 9"/>
          <p:cNvGrpSpPr/>
          <p:nvPr/>
        </p:nvGrpSpPr>
        <p:grpSpPr>
          <a:xfrm>
            <a:off x="3024682" y="4539261"/>
            <a:ext cx="5314780" cy="602509"/>
            <a:chOff x="1369353" y="4897009"/>
            <a:chExt cx="6537187" cy="951104"/>
          </a:xfrm>
        </p:grpSpPr>
        <p:sp>
          <p:nvSpPr>
            <p:cNvPr id="8" name="椭圆 7"/>
            <p:cNvSpPr/>
            <p:nvPr/>
          </p:nvSpPr>
          <p:spPr>
            <a:xfrm>
              <a:off x="5238461" y="4897009"/>
              <a:ext cx="2668079" cy="951104"/>
            </a:xfrm>
            <a:prstGeom prst="ellipse">
              <a:avLst/>
            </a:prstGeom>
            <a:solidFill>
              <a:schemeClr val="bg2">
                <a:lumMod val="90000"/>
              </a:schemeClr>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7" name="椭圆 6"/>
            <p:cNvSpPr/>
            <p:nvPr/>
          </p:nvSpPr>
          <p:spPr>
            <a:xfrm>
              <a:off x="2376399" y="4969650"/>
              <a:ext cx="2229220" cy="870963"/>
            </a:xfrm>
            <a:prstGeom prst="ellipse">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2" name="Oval 10"/>
            <p:cNvSpPr>
              <a:spLocks noChangeArrowheads="1"/>
            </p:cNvSpPr>
            <p:nvPr/>
          </p:nvSpPr>
          <p:spPr bwMode="auto">
            <a:xfrm>
              <a:off x="2506230" y="5130625"/>
              <a:ext cx="616445" cy="501379"/>
            </a:xfrm>
            <a:prstGeom prst="ellipse">
              <a:avLst/>
            </a:prstGeom>
            <a:solidFill>
              <a:schemeClr val="bg1"/>
            </a:solidFill>
            <a:ln w="12700">
              <a:solidFill>
                <a:schemeClr val="tx1"/>
              </a:solidFill>
              <a:round/>
              <a:headEnd/>
              <a:tailEnd/>
            </a:ln>
          </p:spPr>
          <p:txBody>
            <a:bodyPr wrap="none"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500" b="1" i="1" dirty="0">
                  <a:latin typeface="Times New Roman" panose="02020603050405020304" pitchFamily="18" charset="0"/>
                  <a:ea typeface="楷体_GB2312"/>
                  <a:cs typeface="楷体_GB2312"/>
                </a:rPr>
                <a:t>q</a:t>
              </a:r>
              <a:r>
                <a:rPr lang="en-US" altLang="zh-CN" sz="2500" b="1" baseline="-25000" dirty="0">
                  <a:latin typeface="Times New Roman" panose="02020603050405020304" pitchFamily="18" charset="0"/>
                  <a:ea typeface="楷体_GB2312"/>
                  <a:cs typeface="楷体_GB2312"/>
                </a:rPr>
                <a:t>0</a:t>
              </a:r>
            </a:p>
          </p:txBody>
        </p:sp>
        <p:sp>
          <p:nvSpPr>
            <p:cNvPr id="33" name="Line 13"/>
            <p:cNvSpPr>
              <a:spLocks noChangeShapeType="1"/>
            </p:cNvSpPr>
            <p:nvPr/>
          </p:nvSpPr>
          <p:spPr bwMode="auto">
            <a:xfrm>
              <a:off x="3122676" y="5385441"/>
              <a:ext cx="726484"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4" name="Rectangle 14"/>
            <p:cNvSpPr>
              <a:spLocks noChangeArrowheads="1"/>
            </p:cNvSpPr>
            <p:nvPr/>
          </p:nvSpPr>
          <p:spPr bwMode="auto">
            <a:xfrm>
              <a:off x="3109579" y="5005353"/>
              <a:ext cx="726484" cy="399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500" b="1" i="1">
                  <a:latin typeface="Times New Roman" panose="02020603050405020304" pitchFamily="18" charset="0"/>
                  <a:ea typeface="楷体_GB2312"/>
                  <a:cs typeface="楷体_GB2312"/>
                </a:rPr>
                <a:t>r</a:t>
              </a:r>
              <a:r>
                <a:rPr lang="en-US" altLang="zh-CN" sz="2500" b="1" baseline="-25000">
                  <a:latin typeface="Times New Roman" panose="02020603050405020304" pitchFamily="18" charset="0"/>
                  <a:ea typeface="楷体_GB2312"/>
                  <a:cs typeface="楷体_GB2312"/>
                </a:rPr>
                <a:t>1</a:t>
              </a:r>
            </a:p>
          </p:txBody>
        </p:sp>
        <p:sp>
          <p:nvSpPr>
            <p:cNvPr id="35" name="Rectangle 22"/>
            <p:cNvSpPr>
              <a:spLocks noChangeArrowheads="1"/>
            </p:cNvSpPr>
            <p:nvPr/>
          </p:nvSpPr>
          <p:spPr bwMode="auto">
            <a:xfrm>
              <a:off x="1369353" y="5164159"/>
              <a:ext cx="726631" cy="399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500" b="1" i="1">
                  <a:solidFill>
                    <a:srgbClr val="000000"/>
                  </a:solidFill>
                  <a:latin typeface="Times New Roman" panose="02020603050405020304" pitchFamily="18" charset="0"/>
                  <a:ea typeface="楷体_GB2312"/>
                  <a:cs typeface="楷体_GB2312"/>
                </a:rPr>
                <a:t>start</a:t>
              </a:r>
            </a:p>
          </p:txBody>
        </p:sp>
        <p:sp>
          <p:nvSpPr>
            <p:cNvPr id="36" name="Line 21"/>
            <p:cNvSpPr>
              <a:spLocks noChangeShapeType="1"/>
            </p:cNvSpPr>
            <p:nvPr/>
          </p:nvSpPr>
          <p:spPr bwMode="auto">
            <a:xfrm flipV="1">
              <a:off x="2095984" y="5383133"/>
              <a:ext cx="363316"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7" name="Oval 39"/>
            <p:cNvSpPr>
              <a:spLocks noChangeArrowheads="1"/>
            </p:cNvSpPr>
            <p:nvPr/>
          </p:nvSpPr>
          <p:spPr bwMode="auto">
            <a:xfrm>
              <a:off x="6701614" y="5051092"/>
              <a:ext cx="866878" cy="700164"/>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i="1">
                <a:latin typeface="Times New Roman" panose="02020603050405020304" pitchFamily="18" charset="0"/>
                <a:cs typeface="Times New Roman" panose="02020603050405020304" pitchFamily="18" charset="0"/>
              </a:endParaRPr>
            </a:p>
          </p:txBody>
        </p:sp>
        <p:sp>
          <p:nvSpPr>
            <p:cNvPr id="38" name="Oval 15"/>
            <p:cNvSpPr>
              <a:spLocks noChangeArrowheads="1"/>
            </p:cNvSpPr>
            <p:nvPr/>
          </p:nvSpPr>
          <p:spPr bwMode="auto">
            <a:xfrm>
              <a:off x="6836152" y="5150485"/>
              <a:ext cx="624290" cy="501379"/>
            </a:xfrm>
            <a:prstGeom prst="ellipse">
              <a:avLst/>
            </a:prstGeom>
            <a:solidFill>
              <a:schemeClr val="bg1"/>
            </a:solidFill>
            <a:ln w="12700">
              <a:solidFill>
                <a:schemeClr val="tx1"/>
              </a:solidFill>
              <a:round/>
              <a:headEnd/>
              <a:tailEnd/>
            </a:ln>
          </p:spPr>
          <p:txBody>
            <a:bodyPr wrap="none"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500" b="1" i="1">
                  <a:latin typeface="Times New Roman" panose="02020603050405020304" pitchFamily="18" charset="0"/>
                  <a:ea typeface="楷体_GB2312"/>
                  <a:cs typeface="楷体_GB2312"/>
                </a:rPr>
                <a:t>q</a:t>
              </a:r>
              <a:r>
                <a:rPr lang="en-US" altLang="zh-CN" sz="2500" b="1" i="1" baseline="-25000">
                  <a:latin typeface="Times New Roman" panose="02020603050405020304" pitchFamily="18" charset="0"/>
                  <a:ea typeface="楷体_GB2312"/>
                  <a:cs typeface="楷体_GB2312"/>
                </a:rPr>
                <a:t>f</a:t>
              </a:r>
            </a:p>
          </p:txBody>
        </p:sp>
        <p:sp>
          <p:nvSpPr>
            <p:cNvPr id="29" name="Line 13"/>
            <p:cNvSpPr>
              <a:spLocks noChangeShapeType="1"/>
            </p:cNvSpPr>
            <p:nvPr/>
          </p:nvSpPr>
          <p:spPr bwMode="auto">
            <a:xfrm>
              <a:off x="5988226" y="5405301"/>
              <a:ext cx="726486"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0" name="Rectangle 14"/>
            <p:cNvSpPr>
              <a:spLocks noChangeArrowheads="1"/>
            </p:cNvSpPr>
            <p:nvPr/>
          </p:nvSpPr>
          <p:spPr bwMode="auto">
            <a:xfrm>
              <a:off x="5975129" y="5025212"/>
              <a:ext cx="726486" cy="399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500" b="1" i="1">
                  <a:latin typeface="Times New Roman" panose="02020603050405020304" pitchFamily="18" charset="0"/>
                  <a:ea typeface="楷体_GB2312"/>
                  <a:cs typeface="楷体_GB2312"/>
                </a:rPr>
                <a:t>r</a:t>
              </a:r>
              <a:r>
                <a:rPr lang="en-US" altLang="zh-CN" sz="2500" b="1" baseline="-25000">
                  <a:latin typeface="Times New Roman" panose="02020603050405020304" pitchFamily="18" charset="0"/>
                  <a:ea typeface="楷体_GB2312"/>
                  <a:cs typeface="楷体_GB2312"/>
                </a:rPr>
                <a:t>2</a:t>
              </a:r>
            </a:p>
          </p:txBody>
        </p:sp>
        <p:sp>
          <p:nvSpPr>
            <p:cNvPr id="31" name="Oval 10"/>
            <p:cNvSpPr>
              <a:spLocks noChangeArrowheads="1"/>
            </p:cNvSpPr>
            <p:nvPr/>
          </p:nvSpPr>
          <p:spPr bwMode="auto">
            <a:xfrm>
              <a:off x="3872345" y="5154441"/>
              <a:ext cx="616446" cy="501380"/>
            </a:xfrm>
            <a:prstGeom prst="ellipse">
              <a:avLst/>
            </a:prstGeom>
            <a:solidFill>
              <a:schemeClr val="bg1"/>
            </a:solidFill>
            <a:ln w="12700">
              <a:solidFill>
                <a:schemeClr val="tx1"/>
              </a:solidFill>
              <a:round/>
              <a:headEnd/>
              <a:tailEnd/>
            </a:ln>
          </p:spPr>
          <p:txBody>
            <a:bodyPr wrap="none"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en-US" altLang="zh-CN" sz="2500" b="1" baseline="-25000" dirty="0">
                <a:latin typeface="Times New Roman" panose="02020603050405020304" pitchFamily="18" charset="0"/>
                <a:ea typeface="楷体_GB2312"/>
                <a:cs typeface="楷体_GB2312"/>
              </a:endParaRPr>
            </a:p>
          </p:txBody>
        </p:sp>
        <p:sp>
          <p:nvSpPr>
            <p:cNvPr id="39" name="Oval 10"/>
            <p:cNvSpPr>
              <a:spLocks noChangeArrowheads="1"/>
            </p:cNvSpPr>
            <p:nvPr/>
          </p:nvSpPr>
          <p:spPr bwMode="auto">
            <a:xfrm>
              <a:off x="5352135" y="5130624"/>
              <a:ext cx="616446" cy="501380"/>
            </a:xfrm>
            <a:prstGeom prst="ellipse">
              <a:avLst/>
            </a:prstGeom>
            <a:solidFill>
              <a:schemeClr val="bg1"/>
            </a:solidFill>
            <a:ln w="12700">
              <a:solidFill>
                <a:schemeClr val="tx1"/>
              </a:solidFill>
              <a:round/>
              <a:headEnd/>
              <a:tailEnd/>
            </a:ln>
          </p:spPr>
          <p:txBody>
            <a:bodyPr wrap="none"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en-US" altLang="zh-CN" sz="2500" b="1" baseline="-25000" dirty="0">
                <a:latin typeface="Times New Roman" panose="02020603050405020304" pitchFamily="18" charset="0"/>
                <a:ea typeface="楷体_GB2312"/>
                <a:cs typeface="楷体_GB2312"/>
              </a:endParaRPr>
            </a:p>
          </p:txBody>
        </p:sp>
        <p:sp>
          <p:nvSpPr>
            <p:cNvPr id="40" name="Line 13"/>
            <p:cNvSpPr>
              <a:spLocks noChangeShapeType="1"/>
            </p:cNvSpPr>
            <p:nvPr/>
          </p:nvSpPr>
          <p:spPr bwMode="auto">
            <a:xfrm flipV="1">
              <a:off x="4622571" y="5405132"/>
              <a:ext cx="615889" cy="12674"/>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sz="1600"/>
            </a:p>
          </p:txBody>
        </p:sp>
        <p:sp>
          <p:nvSpPr>
            <p:cNvPr id="41" name="Rectangle 14"/>
            <p:cNvSpPr>
              <a:spLocks noChangeArrowheads="1"/>
            </p:cNvSpPr>
            <p:nvPr/>
          </p:nvSpPr>
          <p:spPr bwMode="auto">
            <a:xfrm>
              <a:off x="4529618" y="4955974"/>
              <a:ext cx="727558" cy="471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b="1" i="1" dirty="0">
                  <a:latin typeface="Times New Roman" panose="02020603050405020304" pitchFamily="18" charset="0"/>
                  <a:ea typeface="楷体_GB2312"/>
                  <a:cs typeface="Times New Roman" panose="02020603050405020304" pitchFamily="18" charset="0"/>
                </a:rPr>
                <a:t>ε</a:t>
              </a:r>
              <a:endParaRPr lang="en-US" altLang="zh-CN" sz="2400" b="1" dirty="0">
                <a:latin typeface="Times New Roman" panose="02020603050405020304" pitchFamily="18" charset="0"/>
                <a:ea typeface="楷体_GB2312"/>
                <a:cs typeface="Times New Roman" panose="02020603050405020304" pitchFamily="18" charset="0"/>
              </a:endParaRPr>
            </a:p>
          </p:txBody>
        </p:sp>
      </p:grpSp>
      <p:sp>
        <p:nvSpPr>
          <p:cNvPr id="43" name="矩形 42"/>
          <p:cNvSpPr/>
          <p:nvPr/>
        </p:nvSpPr>
        <p:spPr>
          <a:xfrm>
            <a:off x="953992" y="5470601"/>
            <a:ext cx="4835525" cy="968375"/>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44" name="组合 25"/>
          <p:cNvGrpSpPr>
            <a:grpSpLocks/>
          </p:cNvGrpSpPr>
          <p:nvPr/>
        </p:nvGrpSpPr>
        <p:grpSpPr bwMode="auto">
          <a:xfrm>
            <a:off x="965104" y="5535689"/>
            <a:ext cx="4694238" cy="855662"/>
            <a:chOff x="2805123" y="71420"/>
            <a:chExt cx="4693620" cy="856108"/>
          </a:xfrm>
        </p:grpSpPr>
        <p:grpSp>
          <p:nvGrpSpPr>
            <p:cNvPr id="45" name="组合 14"/>
            <p:cNvGrpSpPr>
              <a:grpSpLocks/>
            </p:cNvGrpSpPr>
            <p:nvPr/>
          </p:nvGrpSpPr>
          <p:grpSpPr bwMode="auto">
            <a:xfrm>
              <a:off x="2805123" y="71421"/>
              <a:ext cx="4693620" cy="856107"/>
              <a:chOff x="3131840" y="3373964"/>
              <a:chExt cx="4255438" cy="753824"/>
            </a:xfrm>
          </p:grpSpPr>
          <p:sp>
            <p:nvSpPr>
              <p:cNvPr id="49" name="Oval 10"/>
              <p:cNvSpPr>
                <a:spLocks noChangeArrowheads="1"/>
              </p:cNvSpPr>
              <p:nvPr/>
            </p:nvSpPr>
            <p:spPr bwMode="auto">
              <a:xfrm>
                <a:off x="4164103" y="3504029"/>
                <a:ext cx="559721" cy="520564"/>
              </a:xfrm>
              <a:prstGeom prst="ellipse">
                <a:avLst/>
              </a:prstGeom>
              <a:solidFill>
                <a:schemeClr val="bg1"/>
              </a:solidFill>
              <a:ln w="12700">
                <a:solidFill>
                  <a:schemeClr val="tx1"/>
                </a:solidFill>
                <a:round/>
                <a:headEnd/>
                <a:tailEnd/>
              </a:ln>
            </p:spPr>
            <p:txBody>
              <a:bodyPr wrap="none"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500" b="1" i="1">
                    <a:latin typeface="Times New Roman" panose="02020603050405020304" pitchFamily="18" charset="0"/>
                    <a:ea typeface="楷体_GB2312"/>
                    <a:cs typeface="楷体_GB2312"/>
                  </a:rPr>
                  <a:t>q</a:t>
                </a:r>
                <a:r>
                  <a:rPr lang="en-US" altLang="zh-CN" sz="2500" b="1" baseline="-25000">
                    <a:latin typeface="Times New Roman" panose="02020603050405020304" pitchFamily="18" charset="0"/>
                    <a:ea typeface="楷体_GB2312"/>
                    <a:cs typeface="楷体_GB2312"/>
                  </a:rPr>
                  <a:t>0</a:t>
                </a:r>
              </a:p>
            </p:txBody>
          </p:sp>
          <p:sp>
            <p:nvSpPr>
              <p:cNvPr id="50" name="Line 13"/>
              <p:cNvSpPr>
                <a:spLocks noChangeShapeType="1"/>
              </p:cNvSpPr>
              <p:nvPr/>
            </p:nvSpPr>
            <p:spPr bwMode="auto">
              <a:xfrm>
                <a:off x="4723825" y="3768596"/>
                <a:ext cx="659634"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1" name="Rectangle 14"/>
              <p:cNvSpPr>
                <a:spLocks noChangeArrowheads="1"/>
              </p:cNvSpPr>
              <p:nvPr/>
            </p:nvSpPr>
            <p:spPr bwMode="auto">
              <a:xfrm>
                <a:off x="4711933" y="3373964"/>
                <a:ext cx="659634" cy="41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500" b="1" i="1">
                    <a:latin typeface="Times New Roman" panose="02020603050405020304" pitchFamily="18" charset="0"/>
                    <a:ea typeface="楷体_GB2312"/>
                    <a:cs typeface="楷体_GB2312"/>
                  </a:rPr>
                  <a:t>r</a:t>
                </a:r>
                <a:r>
                  <a:rPr lang="en-US" altLang="zh-CN" sz="2500" b="1" baseline="-25000">
                    <a:latin typeface="Times New Roman" panose="02020603050405020304" pitchFamily="18" charset="0"/>
                    <a:ea typeface="楷体_GB2312"/>
                    <a:cs typeface="楷体_GB2312"/>
                  </a:rPr>
                  <a:t>1</a:t>
                </a:r>
              </a:p>
            </p:txBody>
          </p:sp>
          <p:sp>
            <p:nvSpPr>
              <p:cNvPr id="52" name="Rectangle 22"/>
              <p:cNvSpPr>
                <a:spLocks noChangeArrowheads="1"/>
              </p:cNvSpPr>
              <p:nvPr/>
            </p:nvSpPr>
            <p:spPr bwMode="auto">
              <a:xfrm>
                <a:off x="3131840" y="3538847"/>
                <a:ext cx="659767" cy="414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500" b="1" i="1">
                    <a:solidFill>
                      <a:srgbClr val="000000"/>
                    </a:solidFill>
                    <a:latin typeface="Times New Roman" panose="02020603050405020304" pitchFamily="18" charset="0"/>
                    <a:ea typeface="楷体_GB2312"/>
                    <a:cs typeface="楷体_GB2312"/>
                  </a:rPr>
                  <a:t>start</a:t>
                </a:r>
              </a:p>
            </p:txBody>
          </p:sp>
          <p:sp>
            <p:nvSpPr>
              <p:cNvPr id="53" name="Line 21"/>
              <p:cNvSpPr>
                <a:spLocks noChangeShapeType="1"/>
              </p:cNvSpPr>
              <p:nvPr/>
            </p:nvSpPr>
            <p:spPr bwMode="auto">
              <a:xfrm flipV="1">
                <a:off x="3791607" y="3766199"/>
                <a:ext cx="329884"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4" name="Oval 39"/>
              <p:cNvSpPr>
                <a:spLocks noChangeArrowheads="1"/>
              </p:cNvSpPr>
              <p:nvPr/>
            </p:nvSpPr>
            <p:spPr bwMode="auto">
              <a:xfrm>
                <a:off x="6600169" y="3400833"/>
                <a:ext cx="787109" cy="726955"/>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i="1">
                  <a:latin typeface="Times New Roman" panose="02020603050405020304" pitchFamily="18" charset="0"/>
                  <a:cs typeface="Times New Roman" panose="02020603050405020304" pitchFamily="18" charset="0"/>
                </a:endParaRPr>
              </a:p>
            </p:txBody>
          </p:sp>
          <p:sp>
            <p:nvSpPr>
              <p:cNvPr id="55" name="Oval 15"/>
              <p:cNvSpPr>
                <a:spLocks noChangeArrowheads="1"/>
              </p:cNvSpPr>
              <p:nvPr/>
            </p:nvSpPr>
            <p:spPr bwMode="auto">
              <a:xfrm>
                <a:off x="6722327" y="3504029"/>
                <a:ext cx="566844" cy="520564"/>
              </a:xfrm>
              <a:prstGeom prst="ellipse">
                <a:avLst/>
              </a:prstGeom>
              <a:solidFill>
                <a:schemeClr val="bg1"/>
              </a:solidFill>
              <a:ln w="12700">
                <a:solidFill>
                  <a:schemeClr val="tx1"/>
                </a:solidFill>
                <a:round/>
                <a:headEnd/>
                <a:tailEnd/>
              </a:ln>
            </p:spPr>
            <p:txBody>
              <a:bodyPr wrap="none"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500" b="1" i="1">
                    <a:latin typeface="Times New Roman" panose="02020603050405020304" pitchFamily="18" charset="0"/>
                    <a:ea typeface="楷体_GB2312"/>
                    <a:cs typeface="楷体_GB2312"/>
                  </a:rPr>
                  <a:t>q</a:t>
                </a:r>
                <a:r>
                  <a:rPr lang="en-US" altLang="zh-CN" sz="2500" b="1" i="1" baseline="-25000">
                    <a:latin typeface="Times New Roman" panose="02020603050405020304" pitchFamily="18" charset="0"/>
                    <a:ea typeface="楷体_GB2312"/>
                    <a:cs typeface="楷体_GB2312"/>
                  </a:rPr>
                  <a:t>f</a:t>
                </a:r>
              </a:p>
            </p:txBody>
          </p:sp>
        </p:grpSp>
        <p:sp>
          <p:nvSpPr>
            <p:cNvPr id="46" name="Line 13"/>
            <p:cNvSpPr>
              <a:spLocks noChangeShapeType="1"/>
            </p:cNvSpPr>
            <p:nvPr/>
          </p:nvSpPr>
          <p:spPr bwMode="auto">
            <a:xfrm>
              <a:off x="5916144" y="519598"/>
              <a:ext cx="727558"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47" name="Rectangle 14"/>
            <p:cNvSpPr>
              <a:spLocks noChangeArrowheads="1"/>
            </p:cNvSpPr>
            <p:nvPr/>
          </p:nvSpPr>
          <p:spPr bwMode="auto">
            <a:xfrm>
              <a:off x="5903028" y="71420"/>
              <a:ext cx="727558" cy="471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500" b="1" i="1">
                  <a:latin typeface="Times New Roman" panose="02020603050405020304" pitchFamily="18" charset="0"/>
                  <a:ea typeface="楷体_GB2312"/>
                  <a:cs typeface="楷体_GB2312"/>
                </a:rPr>
                <a:t>r</a:t>
              </a:r>
              <a:r>
                <a:rPr lang="en-US" altLang="zh-CN" sz="2500" b="1" baseline="-25000">
                  <a:latin typeface="Times New Roman" panose="02020603050405020304" pitchFamily="18" charset="0"/>
                  <a:ea typeface="楷体_GB2312"/>
                  <a:cs typeface="楷体_GB2312"/>
                </a:rPr>
                <a:t>2</a:t>
              </a:r>
            </a:p>
          </p:txBody>
        </p:sp>
        <p:sp>
          <p:nvSpPr>
            <p:cNvPr id="48" name="Oval 10"/>
            <p:cNvSpPr>
              <a:spLocks noChangeArrowheads="1"/>
            </p:cNvSpPr>
            <p:nvPr/>
          </p:nvSpPr>
          <p:spPr bwMode="auto">
            <a:xfrm>
              <a:off x="5298787" y="219133"/>
              <a:ext cx="617356" cy="591197"/>
            </a:xfrm>
            <a:prstGeom prst="ellipse">
              <a:avLst/>
            </a:prstGeom>
            <a:solidFill>
              <a:schemeClr val="bg1"/>
            </a:solidFill>
            <a:ln w="12700">
              <a:solidFill>
                <a:schemeClr val="tx1"/>
              </a:solidFill>
              <a:round/>
              <a:headEnd/>
              <a:tailEnd/>
            </a:ln>
          </p:spPr>
          <p:txBody>
            <a:bodyPr wrap="none"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500" b="1" i="1">
                  <a:latin typeface="Times New Roman" panose="02020603050405020304" pitchFamily="18" charset="0"/>
                  <a:ea typeface="楷体_GB2312"/>
                  <a:cs typeface="楷体_GB2312"/>
                </a:rPr>
                <a:t>q</a:t>
              </a:r>
              <a:r>
                <a:rPr lang="en-US" altLang="zh-CN" sz="2500" b="1" baseline="-25000">
                  <a:latin typeface="Times New Roman" panose="02020603050405020304" pitchFamily="18" charset="0"/>
                  <a:ea typeface="楷体_GB2312"/>
                  <a:cs typeface="楷体_GB2312"/>
                </a:rPr>
                <a:t>1</a:t>
              </a:r>
            </a:p>
          </p:txBody>
        </p:sp>
      </p:grpSp>
    </p:spTree>
    <p:extLst>
      <p:ext uri="{BB962C8B-B14F-4D97-AF65-F5344CB8AC3E}">
        <p14:creationId xmlns:p14="http://schemas.microsoft.com/office/powerpoint/2010/main" val="37048461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zh-CN" altLang="en-US"/>
              <a:t>词法分析器的要求</a:t>
            </a:r>
          </a:p>
        </p:txBody>
      </p:sp>
      <p:sp>
        <p:nvSpPr>
          <p:cNvPr id="205827" name="Rectangle 3"/>
          <p:cNvSpPr>
            <a:spLocks noGrp="1" noChangeArrowheads="1"/>
          </p:cNvSpPr>
          <p:nvPr>
            <p:ph idx="1"/>
          </p:nvPr>
        </p:nvSpPr>
        <p:spPr/>
        <p:txBody>
          <a:bodyPr/>
          <a:lstStyle/>
          <a:p>
            <a:pPr>
              <a:lnSpc>
                <a:spcPct val="90000"/>
              </a:lnSpc>
            </a:pPr>
            <a:r>
              <a:rPr lang="zh-CN" altLang="en-US" sz="2800" dirty="0">
                <a:solidFill>
                  <a:schemeClr val="tx1"/>
                </a:solidFill>
              </a:rPr>
              <a:t>例：</a:t>
            </a:r>
          </a:p>
          <a:p>
            <a:pPr lvl="1">
              <a:lnSpc>
                <a:spcPct val="90000"/>
              </a:lnSpc>
              <a:buFontTx/>
              <a:buNone/>
            </a:pPr>
            <a:r>
              <a:rPr lang="en-US" altLang="zh-CN" sz="2400" dirty="0">
                <a:solidFill>
                  <a:schemeClr val="tx1"/>
                </a:solidFill>
              </a:rPr>
              <a:t>C</a:t>
            </a:r>
            <a:r>
              <a:rPr lang="zh-CN" altLang="en-US" sz="2400" dirty="0">
                <a:solidFill>
                  <a:schemeClr val="tx1"/>
                </a:solidFill>
              </a:rPr>
              <a:t>代码段：</a:t>
            </a:r>
            <a:r>
              <a:rPr lang="en-US" altLang="zh-CN" sz="2400" dirty="0">
                <a:solidFill>
                  <a:schemeClr val="tx1"/>
                </a:solidFill>
              </a:rPr>
              <a:t>While (</a:t>
            </a:r>
            <a:r>
              <a:rPr lang="en-US" altLang="zh-CN" sz="2400" dirty="0" err="1">
                <a:solidFill>
                  <a:schemeClr val="tx1"/>
                </a:solidFill>
              </a:rPr>
              <a:t>i</a:t>
            </a:r>
            <a:r>
              <a:rPr lang="en-US" altLang="zh-CN" sz="2400" dirty="0">
                <a:solidFill>
                  <a:schemeClr val="tx1"/>
                </a:solidFill>
              </a:rPr>
              <a:t>=j) </a:t>
            </a:r>
            <a:r>
              <a:rPr lang="en-US" altLang="zh-CN" sz="2400" dirty="0" err="1">
                <a:solidFill>
                  <a:schemeClr val="tx1"/>
                </a:solidFill>
              </a:rPr>
              <a:t>i</a:t>
            </a:r>
            <a:r>
              <a:rPr lang="en-US" altLang="zh-CN" sz="2400" dirty="0">
                <a:solidFill>
                  <a:schemeClr val="tx1"/>
                </a:solidFill>
              </a:rPr>
              <a:t>--;</a:t>
            </a:r>
          </a:p>
          <a:p>
            <a:pPr lvl="1">
              <a:lnSpc>
                <a:spcPct val="90000"/>
              </a:lnSpc>
              <a:buFontTx/>
              <a:buNone/>
            </a:pPr>
            <a:r>
              <a:rPr lang="zh-CN" altLang="en-US" sz="2400" dirty="0">
                <a:solidFill>
                  <a:schemeClr val="tx1"/>
                </a:solidFill>
              </a:rPr>
              <a:t>词法分析处理后的单词符号序列：</a:t>
            </a:r>
          </a:p>
          <a:p>
            <a:pPr lvl="3">
              <a:lnSpc>
                <a:spcPct val="90000"/>
              </a:lnSpc>
              <a:buFontTx/>
              <a:buNone/>
            </a:pPr>
            <a:r>
              <a:rPr lang="en-US" altLang="zh-CN" sz="1800" dirty="0">
                <a:solidFill>
                  <a:schemeClr val="tx1"/>
                </a:solidFill>
              </a:rPr>
              <a:t>&lt;while, -&gt;		</a:t>
            </a:r>
          </a:p>
          <a:p>
            <a:pPr lvl="3">
              <a:lnSpc>
                <a:spcPct val="90000"/>
              </a:lnSpc>
              <a:buFontTx/>
              <a:buNone/>
            </a:pPr>
            <a:r>
              <a:rPr lang="en-US" altLang="zh-CN" sz="1800" dirty="0">
                <a:solidFill>
                  <a:schemeClr val="tx1"/>
                </a:solidFill>
              </a:rPr>
              <a:t>&lt; (,  -&gt;		</a:t>
            </a:r>
          </a:p>
          <a:p>
            <a:pPr lvl="3">
              <a:lnSpc>
                <a:spcPct val="90000"/>
              </a:lnSpc>
              <a:buFontTx/>
              <a:buNone/>
            </a:pPr>
            <a:r>
              <a:rPr lang="en-US" altLang="zh-CN" sz="1800" dirty="0">
                <a:solidFill>
                  <a:schemeClr val="tx1"/>
                </a:solidFill>
              </a:rPr>
              <a:t>&lt;id, </a:t>
            </a:r>
            <a:r>
              <a:rPr lang="zh-CN" altLang="en-US" sz="1800" dirty="0">
                <a:solidFill>
                  <a:schemeClr val="tx1"/>
                </a:solidFill>
              </a:rPr>
              <a:t>指向</a:t>
            </a:r>
            <a:r>
              <a:rPr lang="en-US" altLang="zh-CN" sz="1800" dirty="0" err="1">
                <a:solidFill>
                  <a:schemeClr val="tx1"/>
                </a:solidFill>
              </a:rPr>
              <a:t>i</a:t>
            </a:r>
            <a:r>
              <a:rPr lang="zh-CN" altLang="en-US" sz="1800" dirty="0">
                <a:solidFill>
                  <a:schemeClr val="tx1"/>
                </a:solidFill>
              </a:rPr>
              <a:t>的符号表项的指针</a:t>
            </a:r>
            <a:r>
              <a:rPr lang="en-US" altLang="zh-CN" sz="1800" dirty="0">
                <a:solidFill>
                  <a:schemeClr val="tx1"/>
                </a:solidFill>
              </a:rPr>
              <a:t>&gt;</a:t>
            </a:r>
          </a:p>
          <a:p>
            <a:pPr lvl="3">
              <a:lnSpc>
                <a:spcPct val="90000"/>
              </a:lnSpc>
              <a:buFontTx/>
              <a:buNone/>
            </a:pPr>
            <a:r>
              <a:rPr lang="en-US" altLang="zh-CN" sz="1800" dirty="0">
                <a:solidFill>
                  <a:schemeClr val="tx1"/>
                </a:solidFill>
              </a:rPr>
              <a:t>&lt;</a:t>
            </a:r>
            <a:r>
              <a:rPr lang="zh-CN" altLang="en-US" sz="1800" dirty="0">
                <a:solidFill>
                  <a:schemeClr val="tx1"/>
                </a:solidFill>
              </a:rPr>
              <a:t>＝</a:t>
            </a:r>
            <a:r>
              <a:rPr lang="en-US" altLang="zh-CN" sz="1800" dirty="0">
                <a:solidFill>
                  <a:schemeClr val="tx1"/>
                </a:solidFill>
              </a:rPr>
              <a:t>, -&gt;		</a:t>
            </a:r>
          </a:p>
          <a:p>
            <a:pPr lvl="3">
              <a:lnSpc>
                <a:spcPct val="90000"/>
              </a:lnSpc>
              <a:buFontTx/>
              <a:buNone/>
            </a:pPr>
            <a:r>
              <a:rPr lang="en-US" altLang="zh-CN" sz="1800" dirty="0">
                <a:solidFill>
                  <a:schemeClr val="tx1"/>
                </a:solidFill>
              </a:rPr>
              <a:t>&lt; id, </a:t>
            </a:r>
            <a:r>
              <a:rPr lang="zh-CN" altLang="en-US" sz="1800" dirty="0">
                <a:solidFill>
                  <a:schemeClr val="tx1"/>
                </a:solidFill>
              </a:rPr>
              <a:t>指向</a:t>
            </a:r>
            <a:r>
              <a:rPr lang="en-US" altLang="zh-CN" sz="1800" dirty="0">
                <a:solidFill>
                  <a:schemeClr val="tx1"/>
                </a:solidFill>
              </a:rPr>
              <a:t>j</a:t>
            </a:r>
            <a:r>
              <a:rPr lang="zh-CN" altLang="en-US" sz="1800" dirty="0">
                <a:solidFill>
                  <a:schemeClr val="tx1"/>
                </a:solidFill>
              </a:rPr>
              <a:t>的符号表项的指针</a:t>
            </a:r>
            <a:r>
              <a:rPr lang="en-US" altLang="zh-CN" sz="1800" dirty="0">
                <a:solidFill>
                  <a:schemeClr val="tx1"/>
                </a:solidFill>
              </a:rPr>
              <a:t>&gt;</a:t>
            </a:r>
          </a:p>
          <a:p>
            <a:pPr lvl="3">
              <a:lnSpc>
                <a:spcPct val="90000"/>
              </a:lnSpc>
              <a:buFontTx/>
              <a:buNone/>
            </a:pPr>
            <a:r>
              <a:rPr lang="en-US" altLang="zh-CN" sz="1800" dirty="0">
                <a:solidFill>
                  <a:schemeClr val="tx1"/>
                </a:solidFill>
              </a:rPr>
              <a:t>&lt;), -&gt;		</a:t>
            </a:r>
          </a:p>
          <a:p>
            <a:pPr lvl="3">
              <a:lnSpc>
                <a:spcPct val="90000"/>
              </a:lnSpc>
              <a:buFontTx/>
              <a:buNone/>
            </a:pPr>
            <a:r>
              <a:rPr lang="en-US" altLang="zh-CN" sz="1800" dirty="0">
                <a:solidFill>
                  <a:schemeClr val="tx1"/>
                </a:solidFill>
              </a:rPr>
              <a:t> &lt;id, </a:t>
            </a:r>
            <a:r>
              <a:rPr lang="zh-CN" altLang="en-US" sz="1800" dirty="0">
                <a:solidFill>
                  <a:schemeClr val="tx1"/>
                </a:solidFill>
              </a:rPr>
              <a:t>指向</a:t>
            </a:r>
            <a:r>
              <a:rPr lang="en-US" altLang="zh-CN" sz="1800" dirty="0" err="1">
                <a:solidFill>
                  <a:schemeClr val="tx1"/>
                </a:solidFill>
              </a:rPr>
              <a:t>i</a:t>
            </a:r>
            <a:r>
              <a:rPr lang="zh-CN" altLang="en-US" sz="1800" dirty="0">
                <a:solidFill>
                  <a:schemeClr val="tx1"/>
                </a:solidFill>
              </a:rPr>
              <a:t>的符号表项的指针</a:t>
            </a:r>
            <a:r>
              <a:rPr lang="en-US" altLang="zh-CN" sz="1800" dirty="0">
                <a:solidFill>
                  <a:schemeClr val="tx1"/>
                </a:solidFill>
              </a:rPr>
              <a:t>&gt;</a:t>
            </a:r>
          </a:p>
          <a:p>
            <a:pPr lvl="3">
              <a:lnSpc>
                <a:spcPct val="90000"/>
              </a:lnSpc>
              <a:buFontTx/>
              <a:buNone/>
            </a:pPr>
            <a:r>
              <a:rPr lang="en-US" altLang="zh-CN" sz="1800" dirty="0">
                <a:solidFill>
                  <a:schemeClr val="tx1"/>
                </a:solidFill>
              </a:rPr>
              <a:t>&lt;- -, -&gt;</a:t>
            </a:r>
          </a:p>
          <a:p>
            <a:pPr lvl="3">
              <a:lnSpc>
                <a:spcPct val="90000"/>
              </a:lnSpc>
              <a:buFontTx/>
              <a:buNone/>
            </a:pPr>
            <a:r>
              <a:rPr lang="en-US" altLang="zh-CN" sz="1800" dirty="0">
                <a:solidFill>
                  <a:schemeClr val="tx1"/>
                </a:solidFill>
              </a:rPr>
              <a:t>&lt;;, -&gt;</a:t>
            </a:r>
          </a:p>
        </p:txBody>
      </p:sp>
      <p:sp>
        <p:nvSpPr>
          <p:cNvPr id="5" name="灯片编号占位符 5"/>
          <p:cNvSpPr>
            <a:spLocks noGrp="1"/>
          </p:cNvSpPr>
          <p:nvPr>
            <p:ph type="sldNum" sz="quarter" idx="12"/>
          </p:nvPr>
        </p:nvSpPr>
        <p:spPr/>
        <p:txBody>
          <a:bodyPr/>
          <a:lstStyle/>
          <a:p>
            <a:fld id="{2F410213-AD0D-4FDF-B784-CB84D4C6646C}" type="slidenum">
              <a:rPr lang="en-US" altLang="zh-CN"/>
              <a:pPr/>
              <a:t>6</a:t>
            </a:fld>
            <a:endParaRPr lang="en-US" altLang="zh-C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6987" y="566434"/>
            <a:ext cx="8042276" cy="4343400"/>
          </a:xfrm>
        </p:spPr>
        <p:txBody>
          <a:bodyPr/>
          <a:lstStyle/>
          <a:p>
            <a:pPr marL="274320" indent="-274320">
              <a:buClrTx/>
              <a:buFont typeface="Wingdings" pitchFamily="2" charset="2"/>
              <a:buChar char="Ø"/>
              <a:defRPr/>
            </a:pPr>
            <a:r>
              <a:rPr lang="en-US" altLang="zh-CN" b="1" i="1" dirty="0">
                <a:ea typeface="楷体_GB2312"/>
                <a:cs typeface="楷体_GB2312"/>
              </a:rPr>
              <a:t>r </a:t>
            </a:r>
            <a:r>
              <a:rPr lang="en-US" altLang="zh-CN" b="1" dirty="0">
                <a:ea typeface="楷体_GB2312"/>
                <a:cs typeface="楷体_GB2312"/>
              </a:rPr>
              <a:t>= </a:t>
            </a:r>
            <a:r>
              <a:rPr lang="en-US" altLang="zh-CN" b="1" i="1" dirty="0">
                <a:ea typeface="楷体_GB2312"/>
                <a:cs typeface="楷体_GB2312"/>
              </a:rPr>
              <a:t>r</a:t>
            </a:r>
            <a:r>
              <a:rPr lang="en-US" altLang="zh-CN" b="1" baseline="-25000" dirty="0">
                <a:ea typeface="楷体_GB2312"/>
                <a:cs typeface="楷体_GB2312"/>
              </a:rPr>
              <a:t>1</a:t>
            </a:r>
            <a:r>
              <a:rPr lang="en-US" altLang="zh-CN" b="1" i="1" dirty="0">
                <a:ea typeface="楷体_GB2312"/>
                <a:cs typeface="楷体_GB2312"/>
              </a:rPr>
              <a:t>|r</a:t>
            </a:r>
            <a:r>
              <a:rPr lang="en-US" altLang="zh-CN" b="1" baseline="-25000" dirty="0">
                <a:ea typeface="楷体_GB2312"/>
                <a:cs typeface="楷体_GB2312"/>
              </a:rPr>
              <a:t>2</a:t>
            </a:r>
            <a:r>
              <a:rPr lang="zh-CN" altLang="en-US" sz="2000" b="1" dirty="0">
                <a:solidFill>
                  <a:prstClr val="black"/>
                </a:solidFill>
              </a:rPr>
              <a:t>对应的</a:t>
            </a:r>
            <a:r>
              <a:rPr lang="en-US" altLang="zh-CN" sz="2000" b="1" i="1" dirty="0">
                <a:solidFill>
                  <a:prstClr val="black"/>
                </a:solidFill>
              </a:rPr>
              <a:t>NFA</a:t>
            </a:r>
            <a:endParaRPr lang="en-US" altLang="zh-CN" b="1" i="1" baseline="-25000" dirty="0">
              <a:ea typeface="楷体_GB2312"/>
              <a:cs typeface="楷体_GB2312"/>
            </a:endParaRPr>
          </a:p>
          <a:p>
            <a:pPr marL="0" indent="0">
              <a:buNone/>
              <a:defRPr/>
            </a:pPr>
            <a:endParaRPr lang="en-US" altLang="zh-CN" b="1" i="1" dirty="0">
              <a:ea typeface="楷体_GB2312"/>
              <a:cs typeface="楷体_GB2312"/>
            </a:endParaRPr>
          </a:p>
          <a:p>
            <a:pPr marL="0" indent="0">
              <a:buNone/>
              <a:defRPr/>
            </a:pPr>
            <a:endParaRPr lang="en-US" altLang="zh-CN" b="1" i="1" dirty="0" smtClean="0">
              <a:ea typeface="楷体_GB2312"/>
              <a:cs typeface="楷体_GB2312"/>
            </a:endParaRPr>
          </a:p>
          <a:p>
            <a:pPr marL="0" indent="0">
              <a:buNone/>
              <a:defRPr/>
            </a:pPr>
            <a:endParaRPr lang="en-US" altLang="zh-CN" b="1" i="1" dirty="0">
              <a:ea typeface="楷体_GB2312"/>
              <a:cs typeface="楷体_GB2312"/>
            </a:endParaRPr>
          </a:p>
          <a:p>
            <a:pPr marL="0" indent="0">
              <a:buNone/>
              <a:defRPr/>
            </a:pPr>
            <a:endParaRPr lang="en-US" altLang="zh-CN" b="1" i="1" dirty="0">
              <a:ea typeface="楷体_GB2312"/>
              <a:cs typeface="楷体_GB2312"/>
            </a:endParaRPr>
          </a:p>
          <a:p>
            <a:pPr marL="274320" indent="-274320">
              <a:buClrTx/>
              <a:buFont typeface="Wingdings" pitchFamily="2" charset="2"/>
              <a:buChar char="Ø"/>
              <a:defRPr/>
            </a:pPr>
            <a:r>
              <a:rPr lang="en-US" altLang="zh-CN" b="1" i="1" dirty="0">
                <a:ea typeface="楷体_GB2312"/>
                <a:cs typeface="楷体_GB2312"/>
              </a:rPr>
              <a:t>r </a:t>
            </a:r>
            <a:r>
              <a:rPr lang="en-US" altLang="zh-CN" b="1" dirty="0">
                <a:ea typeface="楷体_GB2312"/>
                <a:cs typeface="楷体_GB2312"/>
              </a:rPr>
              <a:t>= (</a:t>
            </a:r>
            <a:r>
              <a:rPr lang="en-US" altLang="zh-CN" b="1" i="1" dirty="0">
                <a:ea typeface="楷体_GB2312"/>
                <a:cs typeface="楷体_GB2312"/>
              </a:rPr>
              <a:t>r</a:t>
            </a:r>
            <a:r>
              <a:rPr lang="en-US" altLang="zh-CN" b="1" baseline="-25000" dirty="0">
                <a:ea typeface="楷体_GB2312"/>
                <a:cs typeface="楷体_GB2312"/>
              </a:rPr>
              <a:t>1</a:t>
            </a:r>
            <a:r>
              <a:rPr lang="en-US" altLang="zh-CN" b="1" dirty="0">
                <a:ea typeface="楷体_GB2312"/>
                <a:cs typeface="楷体_GB2312"/>
              </a:rPr>
              <a:t>)</a:t>
            </a:r>
            <a:r>
              <a:rPr lang="zh-CN" altLang="en-US" b="1" baseline="30000" dirty="0">
                <a:ea typeface="楷体_GB2312"/>
                <a:cs typeface="楷体_GB2312"/>
              </a:rPr>
              <a:t>*</a:t>
            </a:r>
            <a:r>
              <a:rPr lang="zh-CN" altLang="en-US" sz="2000" b="1" dirty="0">
                <a:solidFill>
                  <a:prstClr val="black"/>
                </a:solidFill>
              </a:rPr>
              <a:t>对应的</a:t>
            </a:r>
            <a:r>
              <a:rPr lang="en-US" altLang="zh-CN" sz="2000" b="1" i="1" dirty="0">
                <a:solidFill>
                  <a:prstClr val="black"/>
                </a:solidFill>
              </a:rPr>
              <a:t>NFA</a:t>
            </a:r>
            <a:endParaRPr lang="en-US" altLang="zh-CN" b="1" baseline="-25000" dirty="0">
              <a:ea typeface="楷体_GB2312"/>
              <a:cs typeface="楷体_GB2312"/>
            </a:endParaRPr>
          </a:p>
          <a:p>
            <a:endParaRPr lang="zh-CN" altLang="en-US" dirty="0"/>
          </a:p>
        </p:txBody>
      </p:sp>
      <p:sp>
        <p:nvSpPr>
          <p:cNvPr id="4" name="灯片编号占位符 3"/>
          <p:cNvSpPr>
            <a:spLocks noGrp="1"/>
          </p:cNvSpPr>
          <p:nvPr>
            <p:ph type="sldNum" sz="quarter" idx="12"/>
          </p:nvPr>
        </p:nvSpPr>
        <p:spPr/>
        <p:txBody>
          <a:bodyPr/>
          <a:lstStyle/>
          <a:p>
            <a:fld id="{58B9003D-8F33-4A1C-B97F-3F3C18EC6CAD}" type="slidenum">
              <a:rPr lang="en-US" altLang="zh-CN" smtClean="0"/>
              <a:pPr/>
              <a:t>60</a:t>
            </a:fld>
            <a:endParaRPr lang="en-US" altLang="zh-CN" dirty="0"/>
          </a:p>
        </p:txBody>
      </p:sp>
      <p:grpSp>
        <p:nvGrpSpPr>
          <p:cNvPr id="8" name="组合 7"/>
          <p:cNvGrpSpPr/>
          <p:nvPr/>
        </p:nvGrpSpPr>
        <p:grpSpPr>
          <a:xfrm>
            <a:off x="3640002" y="332296"/>
            <a:ext cx="5011517" cy="1421846"/>
            <a:chOff x="3441898" y="1564175"/>
            <a:chExt cx="5011517" cy="1421846"/>
          </a:xfrm>
        </p:grpSpPr>
        <p:sp>
          <p:nvSpPr>
            <p:cNvPr id="59" name="矩形 58"/>
            <p:cNvSpPr/>
            <p:nvPr/>
          </p:nvSpPr>
          <p:spPr>
            <a:xfrm>
              <a:off x="5293713" y="2368872"/>
              <a:ext cx="1986218" cy="599572"/>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 name="矩形 4"/>
            <p:cNvSpPr/>
            <p:nvPr/>
          </p:nvSpPr>
          <p:spPr>
            <a:xfrm>
              <a:off x="5257800" y="1655514"/>
              <a:ext cx="1986218" cy="599572"/>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Oval 10"/>
            <p:cNvSpPr>
              <a:spLocks noChangeArrowheads="1"/>
            </p:cNvSpPr>
            <p:nvPr/>
          </p:nvSpPr>
          <p:spPr bwMode="auto">
            <a:xfrm>
              <a:off x="4636976" y="2200617"/>
              <a:ext cx="443363" cy="411449"/>
            </a:xfrm>
            <a:prstGeom prst="ellipse">
              <a:avLst/>
            </a:prstGeom>
            <a:solidFill>
              <a:schemeClr val="bg1"/>
            </a:solidFill>
            <a:ln w="12700">
              <a:solidFill>
                <a:schemeClr val="tx1"/>
              </a:solidFill>
              <a:round/>
              <a:headEnd/>
              <a:tailEnd/>
            </a:ln>
          </p:spPr>
          <p:txBody>
            <a:bodyPr wrap="none"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i="1">
                  <a:latin typeface="Times New Roman" panose="02020603050405020304" pitchFamily="18" charset="0"/>
                  <a:ea typeface="楷体_GB2312"/>
                  <a:cs typeface="楷体_GB2312"/>
                </a:rPr>
                <a:t>q</a:t>
              </a:r>
              <a:r>
                <a:rPr lang="en-US" altLang="zh-CN" b="1" baseline="-25000">
                  <a:latin typeface="Times New Roman" panose="02020603050405020304" pitchFamily="18" charset="0"/>
                  <a:ea typeface="楷体_GB2312"/>
                  <a:cs typeface="楷体_GB2312"/>
                </a:rPr>
                <a:t>0</a:t>
              </a:r>
            </a:p>
          </p:txBody>
        </p:sp>
        <p:sp>
          <p:nvSpPr>
            <p:cNvPr id="13" name="Rectangle 22"/>
            <p:cNvSpPr>
              <a:spLocks noChangeArrowheads="1"/>
            </p:cNvSpPr>
            <p:nvPr/>
          </p:nvSpPr>
          <p:spPr bwMode="auto">
            <a:xfrm>
              <a:off x="3441898" y="2169013"/>
              <a:ext cx="727670" cy="471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i="1" dirty="0">
                  <a:solidFill>
                    <a:srgbClr val="000000"/>
                  </a:solidFill>
                  <a:latin typeface="Times New Roman" panose="02020603050405020304" pitchFamily="18" charset="0"/>
                  <a:ea typeface="楷体_GB2312"/>
                  <a:cs typeface="楷体_GB2312"/>
                </a:rPr>
                <a:t>start</a:t>
              </a:r>
            </a:p>
          </p:txBody>
        </p:sp>
        <p:sp>
          <p:nvSpPr>
            <p:cNvPr id="14" name="Line 21"/>
            <p:cNvSpPr>
              <a:spLocks noChangeShapeType="1"/>
            </p:cNvSpPr>
            <p:nvPr/>
          </p:nvSpPr>
          <p:spPr bwMode="auto">
            <a:xfrm flipV="1">
              <a:off x="4254961" y="2406047"/>
              <a:ext cx="363836"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5" name="Oval 39"/>
            <p:cNvSpPr>
              <a:spLocks noChangeArrowheads="1"/>
            </p:cNvSpPr>
            <p:nvPr/>
          </p:nvSpPr>
          <p:spPr bwMode="auto">
            <a:xfrm>
              <a:off x="7828422" y="2068279"/>
              <a:ext cx="624993" cy="519130"/>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z="1400" i="1">
                <a:latin typeface="Times New Roman" panose="02020603050405020304" pitchFamily="18" charset="0"/>
                <a:cs typeface="Times New Roman" panose="02020603050405020304" pitchFamily="18" charset="0"/>
              </a:endParaRPr>
            </a:p>
          </p:txBody>
        </p:sp>
        <p:sp>
          <p:nvSpPr>
            <p:cNvPr id="16" name="Oval 15"/>
            <p:cNvSpPr>
              <a:spLocks noChangeArrowheads="1"/>
            </p:cNvSpPr>
            <p:nvPr/>
          </p:nvSpPr>
          <p:spPr bwMode="auto">
            <a:xfrm>
              <a:off x="7882001" y="2167809"/>
              <a:ext cx="450094" cy="371742"/>
            </a:xfrm>
            <a:prstGeom prst="ellipse">
              <a:avLst/>
            </a:prstGeom>
            <a:solidFill>
              <a:schemeClr val="bg1"/>
            </a:solidFill>
            <a:ln w="12700">
              <a:solidFill>
                <a:schemeClr val="tx1"/>
              </a:solidFill>
              <a:round/>
              <a:headEnd/>
              <a:tailEnd/>
            </a:ln>
          </p:spPr>
          <p:txBody>
            <a:bodyPr wrap="none"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i="1">
                  <a:latin typeface="Times New Roman" panose="02020603050405020304" pitchFamily="18" charset="0"/>
                  <a:ea typeface="楷体_GB2312"/>
                  <a:cs typeface="楷体_GB2312"/>
                </a:rPr>
                <a:t>q</a:t>
              </a:r>
              <a:r>
                <a:rPr lang="en-US" altLang="zh-CN" sz="2000" b="1" i="1" baseline="-25000">
                  <a:latin typeface="Times New Roman" panose="02020603050405020304" pitchFamily="18" charset="0"/>
                  <a:ea typeface="楷体_GB2312"/>
                  <a:cs typeface="楷体_GB2312"/>
                </a:rPr>
                <a:t>f</a:t>
              </a:r>
            </a:p>
          </p:txBody>
        </p:sp>
        <p:sp>
          <p:nvSpPr>
            <p:cNvPr id="10" name="Rectangle 14"/>
            <p:cNvSpPr>
              <a:spLocks noChangeArrowheads="1"/>
            </p:cNvSpPr>
            <p:nvPr/>
          </p:nvSpPr>
          <p:spPr bwMode="auto">
            <a:xfrm>
              <a:off x="6026234" y="1564175"/>
              <a:ext cx="578744" cy="45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i="1" dirty="0">
                  <a:latin typeface="Times New Roman" panose="02020603050405020304" pitchFamily="18" charset="0"/>
                  <a:ea typeface="楷体_GB2312"/>
                  <a:cs typeface="楷体_GB2312"/>
                </a:rPr>
                <a:t>r</a:t>
              </a:r>
              <a:r>
                <a:rPr lang="en-US" altLang="zh-CN" sz="2000" b="1" baseline="-25000" dirty="0">
                  <a:latin typeface="Times New Roman" panose="02020603050405020304" pitchFamily="18" charset="0"/>
                  <a:ea typeface="楷体_GB2312"/>
                  <a:cs typeface="楷体_GB2312"/>
                </a:rPr>
                <a:t>1</a:t>
              </a:r>
            </a:p>
          </p:txBody>
        </p:sp>
        <p:sp>
          <p:nvSpPr>
            <p:cNvPr id="11" name="Rectangle 14"/>
            <p:cNvSpPr>
              <a:spLocks noChangeArrowheads="1"/>
            </p:cNvSpPr>
            <p:nvPr/>
          </p:nvSpPr>
          <p:spPr bwMode="auto">
            <a:xfrm>
              <a:off x="5980947" y="2514600"/>
              <a:ext cx="727525" cy="47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i="1" dirty="0">
                  <a:latin typeface="Times New Roman" panose="02020603050405020304" pitchFamily="18" charset="0"/>
                  <a:ea typeface="楷体_GB2312"/>
                  <a:cs typeface="楷体_GB2312"/>
                </a:rPr>
                <a:t>r</a:t>
              </a:r>
              <a:r>
                <a:rPr lang="en-US" altLang="zh-CN" sz="2000" b="1" baseline="-25000" dirty="0">
                  <a:latin typeface="Times New Roman" panose="02020603050405020304" pitchFamily="18" charset="0"/>
                  <a:ea typeface="楷体_GB2312"/>
                  <a:cs typeface="楷体_GB2312"/>
                </a:rPr>
                <a:t>2</a:t>
              </a:r>
              <a:endParaRPr lang="en-US" altLang="zh-CN" sz="2500" b="1" baseline="-25000" dirty="0">
                <a:latin typeface="Times New Roman" panose="02020603050405020304" pitchFamily="18" charset="0"/>
                <a:ea typeface="楷体_GB2312"/>
                <a:cs typeface="楷体_GB2312"/>
              </a:endParaRPr>
            </a:p>
          </p:txBody>
        </p:sp>
        <p:sp>
          <p:nvSpPr>
            <p:cNvPr id="25" name="Oval 10"/>
            <p:cNvSpPr>
              <a:spLocks noChangeArrowheads="1"/>
            </p:cNvSpPr>
            <p:nvPr/>
          </p:nvSpPr>
          <p:spPr bwMode="auto">
            <a:xfrm>
              <a:off x="5396849" y="1843637"/>
              <a:ext cx="443363" cy="411449"/>
            </a:xfrm>
            <a:prstGeom prst="ellipse">
              <a:avLst/>
            </a:prstGeom>
            <a:solidFill>
              <a:schemeClr val="bg1"/>
            </a:solidFill>
            <a:ln w="12700">
              <a:solidFill>
                <a:schemeClr val="tx1"/>
              </a:solidFill>
              <a:round/>
              <a:headEnd/>
              <a:tailEnd/>
            </a:ln>
          </p:spPr>
          <p:txBody>
            <a:bodyPr wrap="none"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en-US" altLang="zh-CN" b="1" baseline="-25000" dirty="0">
                <a:latin typeface="Times New Roman" panose="02020603050405020304" pitchFamily="18" charset="0"/>
                <a:ea typeface="楷体_GB2312"/>
                <a:cs typeface="楷体_GB2312"/>
              </a:endParaRPr>
            </a:p>
          </p:txBody>
        </p:sp>
        <p:sp>
          <p:nvSpPr>
            <p:cNvPr id="26" name="Oval 10"/>
            <p:cNvSpPr>
              <a:spLocks noChangeArrowheads="1"/>
            </p:cNvSpPr>
            <p:nvPr/>
          </p:nvSpPr>
          <p:spPr bwMode="auto">
            <a:xfrm>
              <a:off x="5444049" y="2415670"/>
              <a:ext cx="443363" cy="411449"/>
            </a:xfrm>
            <a:prstGeom prst="ellipse">
              <a:avLst/>
            </a:prstGeom>
            <a:solidFill>
              <a:schemeClr val="bg1"/>
            </a:solidFill>
            <a:ln w="12700">
              <a:solidFill>
                <a:schemeClr val="tx1"/>
              </a:solidFill>
              <a:round/>
              <a:headEnd/>
              <a:tailEnd/>
            </a:ln>
          </p:spPr>
          <p:txBody>
            <a:bodyPr wrap="none"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en-US" altLang="zh-CN" b="1" baseline="-25000" dirty="0">
                <a:latin typeface="Times New Roman" panose="02020603050405020304" pitchFamily="18" charset="0"/>
                <a:ea typeface="楷体_GB2312"/>
                <a:cs typeface="楷体_GB2312"/>
              </a:endParaRPr>
            </a:p>
          </p:txBody>
        </p:sp>
        <p:sp>
          <p:nvSpPr>
            <p:cNvPr id="27" name="Line 21"/>
            <p:cNvSpPr>
              <a:spLocks noChangeShapeType="1"/>
            </p:cNvSpPr>
            <p:nvPr/>
          </p:nvSpPr>
          <p:spPr bwMode="auto">
            <a:xfrm flipV="1">
              <a:off x="5033013" y="2128333"/>
              <a:ext cx="411036" cy="126753"/>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28" name="Line 21"/>
            <p:cNvSpPr>
              <a:spLocks noChangeShapeType="1"/>
            </p:cNvSpPr>
            <p:nvPr/>
          </p:nvSpPr>
          <p:spPr bwMode="auto">
            <a:xfrm>
              <a:off x="5054852" y="2496325"/>
              <a:ext cx="417243" cy="132065"/>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29" name="Oval 10"/>
            <p:cNvSpPr>
              <a:spLocks noChangeArrowheads="1"/>
            </p:cNvSpPr>
            <p:nvPr/>
          </p:nvSpPr>
          <p:spPr bwMode="auto">
            <a:xfrm>
              <a:off x="6707648" y="1833943"/>
              <a:ext cx="443363" cy="411449"/>
            </a:xfrm>
            <a:prstGeom prst="ellipse">
              <a:avLst/>
            </a:prstGeom>
            <a:solidFill>
              <a:schemeClr val="bg1"/>
            </a:solidFill>
            <a:ln w="12700">
              <a:solidFill>
                <a:schemeClr val="tx1"/>
              </a:solidFill>
              <a:round/>
              <a:headEnd/>
              <a:tailEnd/>
            </a:ln>
          </p:spPr>
          <p:txBody>
            <a:bodyPr wrap="none"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en-US" altLang="zh-CN" b="1" baseline="-25000" dirty="0">
                <a:latin typeface="Times New Roman" panose="02020603050405020304" pitchFamily="18" charset="0"/>
                <a:ea typeface="楷体_GB2312"/>
                <a:cs typeface="楷体_GB2312"/>
              </a:endParaRPr>
            </a:p>
          </p:txBody>
        </p:sp>
        <p:sp>
          <p:nvSpPr>
            <p:cNvPr id="30" name="Oval 10"/>
            <p:cNvSpPr>
              <a:spLocks noChangeArrowheads="1"/>
            </p:cNvSpPr>
            <p:nvPr/>
          </p:nvSpPr>
          <p:spPr bwMode="auto">
            <a:xfrm>
              <a:off x="6754848" y="2405976"/>
              <a:ext cx="443363" cy="411449"/>
            </a:xfrm>
            <a:prstGeom prst="ellipse">
              <a:avLst/>
            </a:prstGeom>
            <a:solidFill>
              <a:schemeClr val="bg1"/>
            </a:solidFill>
            <a:ln w="12700">
              <a:solidFill>
                <a:schemeClr val="tx1"/>
              </a:solidFill>
              <a:round/>
              <a:headEnd/>
              <a:tailEnd/>
            </a:ln>
          </p:spPr>
          <p:txBody>
            <a:bodyPr wrap="none"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en-US" altLang="zh-CN" b="1" baseline="-25000" dirty="0">
                <a:latin typeface="Times New Roman" panose="02020603050405020304" pitchFamily="18" charset="0"/>
                <a:ea typeface="楷体_GB2312"/>
                <a:cs typeface="楷体_GB2312"/>
              </a:endParaRPr>
            </a:p>
          </p:txBody>
        </p:sp>
        <p:sp>
          <p:nvSpPr>
            <p:cNvPr id="31" name="Line 21"/>
            <p:cNvSpPr>
              <a:spLocks noChangeShapeType="1"/>
            </p:cNvSpPr>
            <p:nvPr/>
          </p:nvSpPr>
          <p:spPr bwMode="auto">
            <a:xfrm flipV="1">
              <a:off x="5844316" y="2018560"/>
              <a:ext cx="863332" cy="21107"/>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2" name="Line 21"/>
            <p:cNvSpPr>
              <a:spLocks noChangeShapeType="1"/>
            </p:cNvSpPr>
            <p:nvPr/>
          </p:nvSpPr>
          <p:spPr bwMode="auto">
            <a:xfrm flipV="1">
              <a:off x="5907865" y="2628390"/>
              <a:ext cx="863332" cy="21107"/>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3" name="Line 21"/>
            <p:cNvSpPr>
              <a:spLocks noChangeShapeType="1"/>
            </p:cNvSpPr>
            <p:nvPr/>
          </p:nvSpPr>
          <p:spPr bwMode="auto">
            <a:xfrm>
              <a:off x="7142623" y="2039667"/>
              <a:ext cx="730990" cy="183297"/>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4" name="Line 21"/>
            <p:cNvSpPr>
              <a:spLocks noChangeShapeType="1"/>
            </p:cNvSpPr>
            <p:nvPr/>
          </p:nvSpPr>
          <p:spPr bwMode="auto">
            <a:xfrm flipV="1">
              <a:off x="7175531" y="2492931"/>
              <a:ext cx="714032" cy="188317"/>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
        <p:nvSpPr>
          <p:cNvPr id="55" name="Rectangle 14"/>
          <p:cNvSpPr>
            <a:spLocks noChangeArrowheads="1"/>
          </p:cNvSpPr>
          <p:nvPr/>
        </p:nvSpPr>
        <p:spPr bwMode="auto">
          <a:xfrm>
            <a:off x="4897704" y="3886200"/>
            <a:ext cx="727525" cy="47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l-GR" altLang="zh-CN" sz="2000" b="1" i="1" dirty="0" smtClean="0">
                <a:latin typeface="Times New Roman" panose="02020603050405020304" pitchFamily="18" charset="0"/>
                <a:ea typeface="楷体_GB2312"/>
                <a:cs typeface="楷体_GB2312"/>
              </a:rPr>
              <a:t>ε</a:t>
            </a:r>
            <a:endParaRPr lang="en-US" altLang="zh-CN" sz="2000" b="1" baseline="-25000" dirty="0">
              <a:latin typeface="Times New Roman" panose="02020603050405020304" pitchFamily="18" charset="0"/>
              <a:ea typeface="楷体_GB2312"/>
              <a:cs typeface="楷体_GB2312"/>
            </a:endParaRPr>
          </a:p>
        </p:txBody>
      </p:sp>
      <p:grpSp>
        <p:nvGrpSpPr>
          <p:cNvPr id="9" name="组合 8"/>
          <p:cNvGrpSpPr/>
          <p:nvPr/>
        </p:nvGrpSpPr>
        <p:grpSpPr>
          <a:xfrm>
            <a:off x="2514337" y="4260155"/>
            <a:ext cx="4248087" cy="1181728"/>
            <a:chOff x="2473178" y="4569364"/>
            <a:chExt cx="4248087" cy="1181728"/>
          </a:xfrm>
        </p:grpSpPr>
        <p:sp>
          <p:nvSpPr>
            <p:cNvPr id="7" name="矩形 6"/>
            <p:cNvSpPr/>
            <p:nvPr/>
          </p:nvSpPr>
          <p:spPr>
            <a:xfrm>
              <a:off x="4354997" y="4740439"/>
              <a:ext cx="1720544" cy="46773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3" name="Oval 10"/>
            <p:cNvSpPr>
              <a:spLocks noChangeArrowheads="1"/>
            </p:cNvSpPr>
            <p:nvPr/>
          </p:nvSpPr>
          <p:spPr bwMode="auto">
            <a:xfrm>
              <a:off x="3565752" y="4807042"/>
              <a:ext cx="470824" cy="423850"/>
            </a:xfrm>
            <a:prstGeom prst="ellipse">
              <a:avLst/>
            </a:prstGeom>
            <a:solidFill>
              <a:schemeClr val="bg1"/>
            </a:solidFill>
            <a:ln w="12700">
              <a:solidFill>
                <a:schemeClr val="tx1"/>
              </a:solidFill>
              <a:round/>
              <a:headEnd/>
              <a:tailEnd/>
            </a:ln>
          </p:spPr>
          <p:txBody>
            <a:bodyPr wrap="none"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i="1" dirty="0">
                  <a:latin typeface="Times New Roman" panose="02020603050405020304" pitchFamily="18" charset="0"/>
                  <a:ea typeface="楷体_GB2312"/>
                  <a:cs typeface="楷体_GB2312"/>
                </a:rPr>
                <a:t>q</a:t>
              </a:r>
              <a:r>
                <a:rPr lang="en-US" altLang="zh-CN" sz="2000" b="1" baseline="-25000" dirty="0">
                  <a:latin typeface="Times New Roman" panose="02020603050405020304" pitchFamily="18" charset="0"/>
                  <a:ea typeface="楷体_GB2312"/>
                  <a:cs typeface="楷体_GB2312"/>
                </a:rPr>
                <a:t>0</a:t>
              </a:r>
            </a:p>
          </p:txBody>
        </p:sp>
        <p:sp>
          <p:nvSpPr>
            <p:cNvPr id="44" name="Rectangle 22"/>
            <p:cNvSpPr>
              <a:spLocks noChangeArrowheads="1"/>
            </p:cNvSpPr>
            <p:nvPr/>
          </p:nvSpPr>
          <p:spPr bwMode="auto">
            <a:xfrm>
              <a:off x="2473178" y="4740439"/>
              <a:ext cx="727670" cy="471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i="1" dirty="0">
                  <a:solidFill>
                    <a:srgbClr val="000000"/>
                  </a:solidFill>
                  <a:latin typeface="Times New Roman" panose="02020603050405020304" pitchFamily="18" charset="0"/>
                  <a:ea typeface="楷体_GB2312"/>
                  <a:cs typeface="楷体_GB2312"/>
                </a:rPr>
                <a:t>start</a:t>
              </a:r>
            </a:p>
          </p:txBody>
        </p:sp>
        <p:sp>
          <p:nvSpPr>
            <p:cNvPr id="45" name="Line 21"/>
            <p:cNvSpPr>
              <a:spLocks noChangeShapeType="1"/>
            </p:cNvSpPr>
            <p:nvPr/>
          </p:nvSpPr>
          <p:spPr bwMode="auto">
            <a:xfrm flipV="1">
              <a:off x="3200848" y="5020842"/>
              <a:ext cx="363836"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nvGrpSpPr>
            <p:cNvPr id="50" name="组合 49"/>
            <p:cNvGrpSpPr/>
            <p:nvPr/>
          </p:nvGrpSpPr>
          <p:grpSpPr>
            <a:xfrm>
              <a:off x="6345879" y="4807974"/>
              <a:ext cx="375386" cy="500129"/>
              <a:chOff x="6177814" y="4833871"/>
              <a:chExt cx="375386" cy="500129"/>
            </a:xfrm>
          </p:grpSpPr>
          <p:sp>
            <p:nvSpPr>
              <p:cNvPr id="46" name="Oval 39"/>
              <p:cNvSpPr>
                <a:spLocks noChangeArrowheads="1"/>
              </p:cNvSpPr>
              <p:nvPr/>
            </p:nvSpPr>
            <p:spPr bwMode="auto">
              <a:xfrm>
                <a:off x="6177814" y="4833871"/>
                <a:ext cx="375386" cy="500129"/>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z="2000" i="1">
                  <a:latin typeface="Times New Roman" panose="02020603050405020304" pitchFamily="18" charset="0"/>
                  <a:cs typeface="Times New Roman" panose="02020603050405020304" pitchFamily="18" charset="0"/>
                </a:endParaRPr>
              </a:p>
            </p:txBody>
          </p:sp>
          <p:sp>
            <p:nvSpPr>
              <p:cNvPr id="47" name="Oval 15"/>
              <p:cNvSpPr>
                <a:spLocks noChangeArrowheads="1"/>
              </p:cNvSpPr>
              <p:nvPr/>
            </p:nvSpPr>
            <p:spPr bwMode="auto">
              <a:xfrm>
                <a:off x="6223229" y="4895850"/>
                <a:ext cx="270338" cy="358136"/>
              </a:xfrm>
              <a:prstGeom prst="ellipse">
                <a:avLst/>
              </a:prstGeom>
              <a:solidFill>
                <a:schemeClr val="bg1"/>
              </a:solidFill>
              <a:ln w="12700">
                <a:solidFill>
                  <a:schemeClr val="tx1"/>
                </a:solidFill>
                <a:round/>
                <a:headEnd/>
                <a:tailEnd/>
              </a:ln>
            </p:spPr>
            <p:txBody>
              <a:bodyPr wrap="none"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i="1">
                    <a:latin typeface="Times New Roman" panose="02020603050405020304" pitchFamily="18" charset="0"/>
                    <a:ea typeface="楷体_GB2312"/>
                    <a:cs typeface="楷体_GB2312"/>
                  </a:rPr>
                  <a:t>q</a:t>
                </a:r>
                <a:r>
                  <a:rPr lang="en-US" altLang="zh-CN" sz="2000" b="1" i="1" baseline="-25000">
                    <a:latin typeface="Times New Roman" panose="02020603050405020304" pitchFamily="18" charset="0"/>
                    <a:ea typeface="楷体_GB2312"/>
                    <a:cs typeface="楷体_GB2312"/>
                  </a:rPr>
                  <a:t>f</a:t>
                </a:r>
              </a:p>
            </p:txBody>
          </p:sp>
        </p:grpSp>
        <p:sp>
          <p:nvSpPr>
            <p:cNvPr id="39" name="任意多边形 38"/>
            <p:cNvSpPr/>
            <p:nvPr/>
          </p:nvSpPr>
          <p:spPr bwMode="auto">
            <a:xfrm rot="10800000">
              <a:off x="4729380" y="4569364"/>
              <a:ext cx="1088151" cy="225828"/>
            </a:xfrm>
            <a:custGeom>
              <a:avLst/>
              <a:gdLst>
                <a:gd name="connsiteX0" fmla="*/ 0 w 1669143"/>
                <a:gd name="connsiteY0" fmla="*/ 0 h 349055"/>
                <a:gd name="connsiteX1" fmla="*/ 870857 w 1669143"/>
                <a:gd name="connsiteY1" fmla="*/ 348343 h 349055"/>
                <a:gd name="connsiteX2" fmla="*/ 1669143 w 1669143"/>
                <a:gd name="connsiteY2" fmla="*/ 72571 h 349055"/>
              </a:gdLst>
              <a:ahLst/>
              <a:cxnLst>
                <a:cxn ang="0">
                  <a:pos x="connsiteX0" y="connsiteY0"/>
                </a:cxn>
                <a:cxn ang="0">
                  <a:pos x="connsiteX1" y="connsiteY1"/>
                </a:cxn>
                <a:cxn ang="0">
                  <a:pos x="connsiteX2" y="connsiteY2"/>
                </a:cxn>
              </a:cxnLst>
              <a:rect l="l" t="t" r="r" b="b"/>
              <a:pathLst>
                <a:path w="1669143" h="349055">
                  <a:moveTo>
                    <a:pt x="0" y="0"/>
                  </a:moveTo>
                  <a:cubicBezTo>
                    <a:pt x="296333" y="168124"/>
                    <a:pt x="592667" y="336248"/>
                    <a:pt x="870857" y="348343"/>
                  </a:cubicBezTo>
                  <a:cubicBezTo>
                    <a:pt x="1149047" y="360438"/>
                    <a:pt x="1409095" y="216504"/>
                    <a:pt x="1669143" y="72571"/>
                  </a:cubicBezTo>
                </a:path>
              </a:pathLst>
            </a:cu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sp>
          <p:nvSpPr>
            <p:cNvPr id="41" name="Rectangle 14"/>
            <p:cNvSpPr>
              <a:spLocks noChangeArrowheads="1"/>
            </p:cNvSpPr>
            <p:nvPr/>
          </p:nvSpPr>
          <p:spPr bwMode="auto">
            <a:xfrm>
              <a:off x="4877031" y="4605722"/>
              <a:ext cx="727524" cy="47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i="1" dirty="0">
                  <a:latin typeface="Times New Roman" panose="02020603050405020304" pitchFamily="18" charset="0"/>
                  <a:ea typeface="楷体_GB2312"/>
                  <a:cs typeface="楷体_GB2312"/>
                </a:rPr>
                <a:t>r</a:t>
              </a:r>
              <a:r>
                <a:rPr lang="en-US" altLang="zh-CN" sz="2000" b="1" baseline="-25000" dirty="0">
                  <a:latin typeface="Times New Roman" panose="02020603050405020304" pitchFamily="18" charset="0"/>
                  <a:ea typeface="楷体_GB2312"/>
                  <a:cs typeface="楷体_GB2312"/>
                </a:rPr>
                <a:t>1</a:t>
              </a:r>
            </a:p>
          </p:txBody>
        </p:sp>
        <p:sp>
          <p:nvSpPr>
            <p:cNvPr id="42" name="Rectangle 14"/>
            <p:cNvSpPr>
              <a:spLocks noChangeArrowheads="1"/>
            </p:cNvSpPr>
            <p:nvPr/>
          </p:nvSpPr>
          <p:spPr bwMode="auto">
            <a:xfrm>
              <a:off x="4925546" y="5279671"/>
              <a:ext cx="727525" cy="47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l-GR" altLang="zh-CN" sz="2000" b="1" i="1" dirty="0" smtClean="0">
                  <a:latin typeface="Times New Roman" panose="02020603050405020304" pitchFamily="18" charset="0"/>
                  <a:ea typeface="楷体_GB2312"/>
                  <a:cs typeface="楷体_GB2312"/>
                </a:rPr>
                <a:t>ε</a:t>
              </a:r>
              <a:endParaRPr lang="en-US" altLang="zh-CN" sz="2000" b="1" baseline="-25000" dirty="0">
                <a:latin typeface="Times New Roman" panose="02020603050405020304" pitchFamily="18" charset="0"/>
                <a:ea typeface="楷体_GB2312"/>
                <a:cs typeface="楷体_GB2312"/>
              </a:endParaRPr>
            </a:p>
          </p:txBody>
        </p:sp>
        <p:sp>
          <p:nvSpPr>
            <p:cNvPr id="48" name="Oval 10"/>
            <p:cNvSpPr>
              <a:spLocks noChangeArrowheads="1"/>
            </p:cNvSpPr>
            <p:nvPr/>
          </p:nvSpPr>
          <p:spPr bwMode="auto">
            <a:xfrm>
              <a:off x="4383296" y="4746204"/>
              <a:ext cx="470824" cy="423850"/>
            </a:xfrm>
            <a:prstGeom prst="ellipse">
              <a:avLst/>
            </a:prstGeom>
            <a:solidFill>
              <a:schemeClr val="bg1"/>
            </a:solidFill>
            <a:ln w="12700">
              <a:solidFill>
                <a:schemeClr val="tx1"/>
              </a:solidFill>
              <a:round/>
              <a:headEnd/>
              <a:tailEnd/>
            </a:ln>
          </p:spPr>
          <p:txBody>
            <a:bodyPr wrap="none"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en-US" altLang="zh-CN" sz="2000" b="1" baseline="-25000" dirty="0">
                <a:latin typeface="Times New Roman" panose="02020603050405020304" pitchFamily="18" charset="0"/>
                <a:ea typeface="楷体_GB2312"/>
                <a:cs typeface="楷体_GB2312"/>
              </a:endParaRPr>
            </a:p>
          </p:txBody>
        </p:sp>
        <p:sp>
          <p:nvSpPr>
            <p:cNvPr id="49" name="Oval 10"/>
            <p:cNvSpPr>
              <a:spLocks noChangeArrowheads="1"/>
            </p:cNvSpPr>
            <p:nvPr/>
          </p:nvSpPr>
          <p:spPr bwMode="auto">
            <a:xfrm>
              <a:off x="5542516" y="4795193"/>
              <a:ext cx="470824" cy="423850"/>
            </a:xfrm>
            <a:prstGeom prst="ellipse">
              <a:avLst/>
            </a:prstGeom>
            <a:solidFill>
              <a:schemeClr val="bg1"/>
            </a:solidFill>
            <a:ln w="12700">
              <a:solidFill>
                <a:schemeClr val="tx1"/>
              </a:solidFill>
              <a:round/>
              <a:headEnd/>
              <a:tailEnd/>
            </a:ln>
          </p:spPr>
          <p:txBody>
            <a:bodyPr wrap="none"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en-US" altLang="zh-CN" sz="2000" b="1" baseline="-25000" dirty="0">
                <a:latin typeface="Times New Roman" panose="02020603050405020304" pitchFamily="18" charset="0"/>
                <a:ea typeface="楷体_GB2312"/>
                <a:cs typeface="楷体_GB2312"/>
              </a:endParaRPr>
            </a:p>
          </p:txBody>
        </p:sp>
        <p:sp>
          <p:nvSpPr>
            <p:cNvPr id="51" name="Line 21"/>
            <p:cNvSpPr>
              <a:spLocks noChangeShapeType="1"/>
            </p:cNvSpPr>
            <p:nvPr/>
          </p:nvSpPr>
          <p:spPr bwMode="auto">
            <a:xfrm flipV="1">
              <a:off x="4015048" y="5032296"/>
              <a:ext cx="363836"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2" name="Line 21"/>
            <p:cNvSpPr>
              <a:spLocks noChangeShapeType="1"/>
            </p:cNvSpPr>
            <p:nvPr/>
          </p:nvSpPr>
          <p:spPr bwMode="auto">
            <a:xfrm flipV="1">
              <a:off x="6027458" y="5020842"/>
              <a:ext cx="363836"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3" name="Line 21"/>
            <p:cNvSpPr>
              <a:spLocks noChangeShapeType="1"/>
            </p:cNvSpPr>
            <p:nvPr/>
          </p:nvSpPr>
          <p:spPr bwMode="auto">
            <a:xfrm flipV="1">
              <a:off x="4875741" y="5020842"/>
              <a:ext cx="666775" cy="11454"/>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4" name="任意多边形 53"/>
            <p:cNvSpPr/>
            <p:nvPr/>
          </p:nvSpPr>
          <p:spPr bwMode="auto">
            <a:xfrm>
              <a:off x="3991256" y="5185421"/>
              <a:ext cx="2400038" cy="233529"/>
            </a:xfrm>
            <a:custGeom>
              <a:avLst/>
              <a:gdLst>
                <a:gd name="connsiteX0" fmla="*/ 0 w 1669143"/>
                <a:gd name="connsiteY0" fmla="*/ 0 h 349055"/>
                <a:gd name="connsiteX1" fmla="*/ 870857 w 1669143"/>
                <a:gd name="connsiteY1" fmla="*/ 348343 h 349055"/>
                <a:gd name="connsiteX2" fmla="*/ 1669143 w 1669143"/>
                <a:gd name="connsiteY2" fmla="*/ 72571 h 349055"/>
              </a:gdLst>
              <a:ahLst/>
              <a:cxnLst>
                <a:cxn ang="0">
                  <a:pos x="connsiteX0" y="connsiteY0"/>
                </a:cxn>
                <a:cxn ang="0">
                  <a:pos x="connsiteX1" y="connsiteY1"/>
                </a:cxn>
                <a:cxn ang="0">
                  <a:pos x="connsiteX2" y="connsiteY2"/>
                </a:cxn>
              </a:cxnLst>
              <a:rect l="l" t="t" r="r" b="b"/>
              <a:pathLst>
                <a:path w="1669143" h="349055">
                  <a:moveTo>
                    <a:pt x="0" y="0"/>
                  </a:moveTo>
                  <a:cubicBezTo>
                    <a:pt x="296333" y="168124"/>
                    <a:pt x="592667" y="336248"/>
                    <a:pt x="870857" y="348343"/>
                  </a:cubicBezTo>
                  <a:cubicBezTo>
                    <a:pt x="1149047" y="360438"/>
                    <a:pt x="1409095" y="216504"/>
                    <a:pt x="1669143" y="72571"/>
                  </a:cubicBezTo>
                </a:path>
              </a:pathLst>
            </a:cu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sp>
          <p:nvSpPr>
            <p:cNvPr id="56" name="Rectangle 14"/>
            <p:cNvSpPr>
              <a:spLocks noChangeArrowheads="1"/>
            </p:cNvSpPr>
            <p:nvPr/>
          </p:nvSpPr>
          <p:spPr bwMode="auto">
            <a:xfrm>
              <a:off x="5815847" y="4590522"/>
              <a:ext cx="727525" cy="47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l-GR" altLang="zh-CN" sz="2000" b="1" i="1" dirty="0" smtClean="0">
                  <a:latin typeface="Times New Roman" panose="02020603050405020304" pitchFamily="18" charset="0"/>
                  <a:ea typeface="楷体_GB2312"/>
                  <a:cs typeface="楷体_GB2312"/>
                </a:rPr>
                <a:t>ε</a:t>
              </a:r>
              <a:endParaRPr lang="en-US" altLang="zh-CN" sz="2000" b="1" baseline="-25000" dirty="0">
                <a:latin typeface="Times New Roman" panose="02020603050405020304" pitchFamily="18" charset="0"/>
                <a:ea typeface="楷体_GB2312"/>
                <a:cs typeface="楷体_GB2312"/>
              </a:endParaRPr>
            </a:p>
          </p:txBody>
        </p:sp>
        <p:sp>
          <p:nvSpPr>
            <p:cNvPr id="57" name="Rectangle 14"/>
            <p:cNvSpPr>
              <a:spLocks noChangeArrowheads="1"/>
            </p:cNvSpPr>
            <p:nvPr/>
          </p:nvSpPr>
          <p:spPr bwMode="auto">
            <a:xfrm>
              <a:off x="3899502" y="4577600"/>
              <a:ext cx="727525" cy="47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l-GR" altLang="zh-CN" sz="2000" b="1" i="1" dirty="0" smtClean="0">
                  <a:latin typeface="Times New Roman" panose="02020603050405020304" pitchFamily="18" charset="0"/>
                  <a:ea typeface="楷体_GB2312"/>
                  <a:cs typeface="楷体_GB2312"/>
                </a:rPr>
                <a:t>ε</a:t>
              </a:r>
              <a:endParaRPr lang="en-US" altLang="zh-CN" sz="2000" b="1" baseline="-25000" dirty="0">
                <a:latin typeface="Times New Roman" panose="02020603050405020304" pitchFamily="18" charset="0"/>
                <a:ea typeface="楷体_GB2312"/>
                <a:cs typeface="楷体_GB2312"/>
              </a:endParaRPr>
            </a:p>
          </p:txBody>
        </p:sp>
      </p:grpSp>
      <p:grpSp>
        <p:nvGrpSpPr>
          <p:cNvPr id="58" name="组合 1"/>
          <p:cNvGrpSpPr>
            <a:grpSpLocks/>
          </p:cNvGrpSpPr>
          <p:nvPr/>
        </p:nvGrpSpPr>
        <p:grpSpPr bwMode="auto">
          <a:xfrm>
            <a:off x="890963" y="5187062"/>
            <a:ext cx="2990788" cy="1170839"/>
            <a:chOff x="4024605" y="3363913"/>
            <a:chExt cx="3284968" cy="1715293"/>
          </a:xfrm>
        </p:grpSpPr>
        <p:sp>
          <p:nvSpPr>
            <p:cNvPr id="60" name="矩形 59"/>
            <p:cNvSpPr/>
            <p:nvPr/>
          </p:nvSpPr>
          <p:spPr bwMode="auto">
            <a:xfrm>
              <a:off x="4024605" y="3521869"/>
              <a:ext cx="3284968" cy="1557337"/>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1" name="Oval 39"/>
            <p:cNvSpPr>
              <a:spLocks noChangeArrowheads="1"/>
            </p:cNvSpPr>
            <p:nvPr/>
          </p:nvSpPr>
          <p:spPr bwMode="auto">
            <a:xfrm>
              <a:off x="5789656" y="4181067"/>
              <a:ext cx="867642" cy="825260"/>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i="1">
                <a:latin typeface="Times New Roman" panose="02020603050405020304" pitchFamily="18" charset="0"/>
                <a:cs typeface="Times New Roman" panose="02020603050405020304" pitchFamily="18" charset="0"/>
              </a:endParaRPr>
            </a:p>
          </p:txBody>
        </p:sp>
        <p:sp>
          <p:nvSpPr>
            <p:cNvPr id="62" name="Freeform 11"/>
            <p:cNvSpPr>
              <a:spLocks/>
            </p:cNvSpPr>
            <p:nvPr/>
          </p:nvSpPr>
          <p:spPr bwMode="auto">
            <a:xfrm>
              <a:off x="6005219" y="3792369"/>
              <a:ext cx="499770" cy="383294"/>
            </a:xfrm>
            <a:custGeom>
              <a:avLst/>
              <a:gdLst>
                <a:gd name="T0" fmla="*/ 2147483646 w 241"/>
                <a:gd name="T1" fmla="*/ 2147483646 h 189"/>
                <a:gd name="T2" fmla="*/ 2147483646 w 241"/>
                <a:gd name="T3" fmla="*/ 2147483646 h 189"/>
                <a:gd name="T4" fmla="*/ 2147483646 w 241"/>
                <a:gd name="T5" fmla="*/ 2147483646 h 189"/>
                <a:gd name="T6" fmla="*/ 2147483646 w 241"/>
                <a:gd name="T7" fmla="*/ 2147483646 h 189"/>
                <a:gd name="T8" fmla="*/ 2147483646 w 241"/>
                <a:gd name="T9" fmla="*/ 2147483646 h 189"/>
                <a:gd name="T10" fmla="*/ 0 60000 65536"/>
                <a:gd name="T11" fmla="*/ 0 60000 65536"/>
                <a:gd name="T12" fmla="*/ 0 60000 65536"/>
                <a:gd name="T13" fmla="*/ 0 60000 65536"/>
                <a:gd name="T14" fmla="*/ 0 60000 65536"/>
                <a:gd name="T15" fmla="*/ 0 w 241"/>
                <a:gd name="T16" fmla="*/ 0 h 189"/>
                <a:gd name="T17" fmla="*/ 241 w 241"/>
                <a:gd name="T18" fmla="*/ 189 h 189"/>
              </a:gdLst>
              <a:ahLst/>
              <a:cxnLst>
                <a:cxn ang="T10">
                  <a:pos x="T0" y="T1"/>
                </a:cxn>
                <a:cxn ang="T11">
                  <a:pos x="T2" y="T3"/>
                </a:cxn>
                <a:cxn ang="T12">
                  <a:pos x="T4" y="T5"/>
                </a:cxn>
                <a:cxn ang="T13">
                  <a:pos x="T6" y="T7"/>
                </a:cxn>
                <a:cxn ang="T14">
                  <a:pos x="T8" y="T9"/>
                </a:cxn>
              </a:cxnLst>
              <a:rect l="T15" t="T16" r="T17" b="T18"/>
              <a:pathLst>
                <a:path w="241" h="189">
                  <a:moveTo>
                    <a:pt x="52" y="189"/>
                  </a:moveTo>
                  <a:cubicBezTo>
                    <a:pt x="26" y="181"/>
                    <a:pt x="0" y="173"/>
                    <a:pt x="7" y="143"/>
                  </a:cubicBezTo>
                  <a:cubicBezTo>
                    <a:pt x="14" y="113"/>
                    <a:pt x="59" y="14"/>
                    <a:pt x="97" y="7"/>
                  </a:cubicBezTo>
                  <a:cubicBezTo>
                    <a:pt x="135" y="0"/>
                    <a:pt x="225" y="68"/>
                    <a:pt x="233" y="98"/>
                  </a:cubicBezTo>
                  <a:cubicBezTo>
                    <a:pt x="241" y="128"/>
                    <a:pt x="192" y="158"/>
                    <a:pt x="143" y="189"/>
                  </a:cubicBezTo>
                </a:path>
              </a:pathLst>
            </a:custGeom>
            <a:noFill/>
            <a:ln w="254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 name="Rectangle 14"/>
            <p:cNvSpPr>
              <a:spLocks noChangeArrowheads="1"/>
            </p:cNvSpPr>
            <p:nvPr/>
          </p:nvSpPr>
          <p:spPr bwMode="auto">
            <a:xfrm>
              <a:off x="5932448" y="3363913"/>
              <a:ext cx="727125" cy="471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500" b="1" i="1">
                  <a:latin typeface="Times New Roman" panose="02020603050405020304" pitchFamily="18" charset="0"/>
                  <a:ea typeface="楷体_GB2312"/>
                  <a:cs typeface="楷体_GB2312"/>
                </a:rPr>
                <a:t>r</a:t>
              </a:r>
              <a:r>
                <a:rPr lang="en-US" altLang="zh-CN" sz="2500" b="1" baseline="-25000">
                  <a:latin typeface="Times New Roman" panose="02020603050405020304" pitchFamily="18" charset="0"/>
                  <a:ea typeface="楷体_GB2312"/>
                  <a:cs typeface="楷体_GB2312"/>
                </a:rPr>
                <a:t>1</a:t>
              </a:r>
            </a:p>
          </p:txBody>
        </p:sp>
        <p:sp>
          <p:nvSpPr>
            <p:cNvPr id="64" name="Oval 15"/>
            <p:cNvSpPr>
              <a:spLocks noChangeArrowheads="1"/>
            </p:cNvSpPr>
            <p:nvPr/>
          </p:nvSpPr>
          <p:spPr bwMode="auto">
            <a:xfrm>
              <a:off x="5911205" y="4313420"/>
              <a:ext cx="624841" cy="590958"/>
            </a:xfrm>
            <a:prstGeom prst="ellipse">
              <a:avLst/>
            </a:prstGeom>
            <a:solidFill>
              <a:schemeClr val="bg1"/>
            </a:solidFill>
            <a:ln w="12700">
              <a:solidFill>
                <a:schemeClr val="tx1"/>
              </a:solidFill>
              <a:round/>
              <a:headEnd/>
              <a:tailEnd/>
            </a:ln>
          </p:spPr>
          <p:txBody>
            <a:bodyPr wrap="none"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500" b="1" i="1">
                  <a:latin typeface="Times New Roman" panose="02020603050405020304" pitchFamily="18" charset="0"/>
                  <a:ea typeface="楷体_GB2312"/>
                  <a:cs typeface="楷体_GB2312"/>
                </a:rPr>
                <a:t>q</a:t>
              </a:r>
              <a:r>
                <a:rPr lang="en-US" altLang="zh-CN" sz="2500" b="1" baseline="-25000">
                  <a:latin typeface="Times New Roman" panose="02020603050405020304" pitchFamily="18" charset="0"/>
                  <a:ea typeface="楷体_GB2312"/>
                  <a:cs typeface="楷体_GB2312"/>
                </a:rPr>
                <a:t>0</a:t>
              </a:r>
            </a:p>
          </p:txBody>
        </p:sp>
        <p:sp>
          <p:nvSpPr>
            <p:cNvPr id="65" name="Rectangle 22"/>
            <p:cNvSpPr>
              <a:spLocks noChangeArrowheads="1"/>
            </p:cNvSpPr>
            <p:nvPr/>
          </p:nvSpPr>
          <p:spPr bwMode="auto">
            <a:xfrm>
              <a:off x="4705350" y="4300538"/>
              <a:ext cx="72707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500" b="1" i="1">
                  <a:solidFill>
                    <a:srgbClr val="000000"/>
                  </a:solidFill>
                  <a:latin typeface="Times New Roman" panose="02020603050405020304" pitchFamily="18" charset="0"/>
                  <a:ea typeface="楷体_GB2312"/>
                  <a:cs typeface="楷体_GB2312"/>
                </a:rPr>
                <a:t>start</a:t>
              </a:r>
            </a:p>
          </p:txBody>
        </p:sp>
        <p:sp>
          <p:nvSpPr>
            <p:cNvPr id="66" name="Line 21"/>
            <p:cNvSpPr>
              <a:spLocks noChangeShapeType="1"/>
            </p:cNvSpPr>
            <p:nvPr/>
          </p:nvSpPr>
          <p:spPr bwMode="auto">
            <a:xfrm flipV="1">
              <a:off x="5432425" y="4557713"/>
              <a:ext cx="363538"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68" name="组合 67"/>
          <p:cNvGrpSpPr>
            <a:grpSpLocks/>
          </p:cNvGrpSpPr>
          <p:nvPr/>
        </p:nvGrpSpPr>
        <p:grpSpPr bwMode="auto">
          <a:xfrm>
            <a:off x="379514" y="1954544"/>
            <a:ext cx="4355511" cy="1219517"/>
            <a:chOff x="3912751" y="1813322"/>
            <a:chExt cx="4835713" cy="1614488"/>
          </a:xfrm>
        </p:grpSpPr>
        <p:sp>
          <p:nvSpPr>
            <p:cNvPr id="69" name="矩形 68"/>
            <p:cNvSpPr/>
            <p:nvPr/>
          </p:nvSpPr>
          <p:spPr>
            <a:xfrm>
              <a:off x="3912751" y="1892697"/>
              <a:ext cx="4835713" cy="1535113"/>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70" name="组合 29"/>
            <p:cNvGrpSpPr>
              <a:grpSpLocks/>
            </p:cNvGrpSpPr>
            <p:nvPr/>
          </p:nvGrpSpPr>
          <p:grpSpPr bwMode="auto">
            <a:xfrm>
              <a:off x="4283968" y="2284743"/>
              <a:ext cx="4071937" cy="825635"/>
              <a:chOff x="3131840" y="3436867"/>
              <a:chExt cx="3691818" cy="726955"/>
            </a:xfrm>
          </p:grpSpPr>
          <p:sp>
            <p:nvSpPr>
              <p:cNvPr id="75" name="Oval 10"/>
              <p:cNvSpPr>
                <a:spLocks noChangeArrowheads="1"/>
              </p:cNvSpPr>
              <p:nvPr/>
            </p:nvSpPr>
            <p:spPr bwMode="auto">
              <a:xfrm>
                <a:off x="4164103" y="3504029"/>
                <a:ext cx="559721" cy="520564"/>
              </a:xfrm>
              <a:prstGeom prst="ellipse">
                <a:avLst/>
              </a:prstGeom>
              <a:solidFill>
                <a:schemeClr val="bg1"/>
              </a:solidFill>
              <a:ln w="12700">
                <a:solidFill>
                  <a:schemeClr val="tx1"/>
                </a:solidFill>
                <a:round/>
                <a:headEnd/>
                <a:tailEnd/>
              </a:ln>
            </p:spPr>
            <p:txBody>
              <a:bodyPr wrap="none"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500" b="1" i="1">
                    <a:latin typeface="Times New Roman" panose="02020603050405020304" pitchFamily="18" charset="0"/>
                    <a:ea typeface="楷体_GB2312"/>
                    <a:cs typeface="楷体_GB2312"/>
                  </a:rPr>
                  <a:t>q</a:t>
                </a:r>
                <a:r>
                  <a:rPr lang="en-US" altLang="zh-CN" sz="2500" b="1" baseline="-25000">
                    <a:latin typeface="Times New Roman" panose="02020603050405020304" pitchFamily="18" charset="0"/>
                    <a:ea typeface="楷体_GB2312"/>
                    <a:cs typeface="楷体_GB2312"/>
                  </a:rPr>
                  <a:t>0</a:t>
                </a:r>
              </a:p>
            </p:txBody>
          </p:sp>
          <p:sp>
            <p:nvSpPr>
              <p:cNvPr id="76" name="Rectangle 22"/>
              <p:cNvSpPr>
                <a:spLocks noChangeArrowheads="1"/>
              </p:cNvSpPr>
              <p:nvPr/>
            </p:nvSpPr>
            <p:spPr bwMode="auto">
              <a:xfrm>
                <a:off x="3131840" y="3538847"/>
                <a:ext cx="659767" cy="414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500" b="1" i="1">
                    <a:solidFill>
                      <a:srgbClr val="000000"/>
                    </a:solidFill>
                    <a:latin typeface="Times New Roman" panose="02020603050405020304" pitchFamily="18" charset="0"/>
                    <a:ea typeface="楷体_GB2312"/>
                    <a:cs typeface="楷体_GB2312"/>
                  </a:rPr>
                  <a:t>start</a:t>
                </a:r>
              </a:p>
            </p:txBody>
          </p:sp>
          <p:sp>
            <p:nvSpPr>
              <p:cNvPr id="77" name="Line 21"/>
              <p:cNvSpPr>
                <a:spLocks noChangeShapeType="1"/>
              </p:cNvSpPr>
              <p:nvPr/>
            </p:nvSpPr>
            <p:spPr bwMode="auto">
              <a:xfrm flipV="1">
                <a:off x="3791607" y="3766199"/>
                <a:ext cx="329884"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78" name="Oval 39"/>
              <p:cNvSpPr>
                <a:spLocks noChangeArrowheads="1"/>
              </p:cNvSpPr>
              <p:nvPr/>
            </p:nvSpPr>
            <p:spPr bwMode="auto">
              <a:xfrm>
                <a:off x="6036549" y="3436867"/>
                <a:ext cx="787109" cy="726955"/>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i="1">
                  <a:latin typeface="Times New Roman" panose="02020603050405020304" pitchFamily="18" charset="0"/>
                  <a:cs typeface="Times New Roman" panose="02020603050405020304" pitchFamily="18" charset="0"/>
                </a:endParaRPr>
              </a:p>
            </p:txBody>
          </p:sp>
          <p:sp>
            <p:nvSpPr>
              <p:cNvPr id="79" name="Oval 15"/>
              <p:cNvSpPr>
                <a:spLocks noChangeArrowheads="1"/>
              </p:cNvSpPr>
              <p:nvPr/>
            </p:nvSpPr>
            <p:spPr bwMode="auto">
              <a:xfrm>
                <a:off x="6146815" y="3553455"/>
                <a:ext cx="566844" cy="520563"/>
              </a:xfrm>
              <a:prstGeom prst="ellipse">
                <a:avLst/>
              </a:prstGeom>
              <a:solidFill>
                <a:schemeClr val="bg1"/>
              </a:solidFill>
              <a:ln w="12700">
                <a:solidFill>
                  <a:schemeClr val="tx1"/>
                </a:solidFill>
                <a:round/>
                <a:headEnd/>
                <a:tailEnd/>
              </a:ln>
            </p:spPr>
            <p:txBody>
              <a:bodyPr wrap="none"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500" b="1" i="1">
                    <a:latin typeface="Times New Roman" panose="02020603050405020304" pitchFamily="18" charset="0"/>
                    <a:ea typeface="楷体_GB2312"/>
                    <a:cs typeface="楷体_GB2312"/>
                  </a:rPr>
                  <a:t>q</a:t>
                </a:r>
                <a:r>
                  <a:rPr lang="en-US" altLang="zh-CN" sz="2500" b="1" i="1" baseline="-25000">
                    <a:latin typeface="Times New Roman" panose="02020603050405020304" pitchFamily="18" charset="0"/>
                    <a:ea typeface="楷体_GB2312"/>
                    <a:cs typeface="楷体_GB2312"/>
                  </a:rPr>
                  <a:t>f</a:t>
                </a:r>
              </a:p>
            </p:txBody>
          </p:sp>
        </p:grpSp>
        <p:sp>
          <p:nvSpPr>
            <p:cNvPr id="71" name="任意多边形 70"/>
            <p:cNvSpPr/>
            <p:nvPr/>
          </p:nvSpPr>
          <p:spPr bwMode="auto">
            <a:xfrm flipV="1">
              <a:off x="6030558" y="2284810"/>
              <a:ext cx="1484370" cy="317500"/>
            </a:xfrm>
            <a:custGeom>
              <a:avLst/>
              <a:gdLst>
                <a:gd name="connsiteX0" fmla="*/ 0 w 1669143"/>
                <a:gd name="connsiteY0" fmla="*/ 0 h 349055"/>
                <a:gd name="connsiteX1" fmla="*/ 870857 w 1669143"/>
                <a:gd name="connsiteY1" fmla="*/ 348343 h 349055"/>
                <a:gd name="connsiteX2" fmla="*/ 1669143 w 1669143"/>
                <a:gd name="connsiteY2" fmla="*/ 72571 h 349055"/>
              </a:gdLst>
              <a:ahLst/>
              <a:cxnLst>
                <a:cxn ang="0">
                  <a:pos x="connsiteX0" y="connsiteY0"/>
                </a:cxn>
                <a:cxn ang="0">
                  <a:pos x="connsiteX1" y="connsiteY1"/>
                </a:cxn>
                <a:cxn ang="0">
                  <a:pos x="connsiteX2" y="connsiteY2"/>
                </a:cxn>
              </a:cxnLst>
              <a:rect l="l" t="t" r="r" b="b"/>
              <a:pathLst>
                <a:path w="1669143" h="349055">
                  <a:moveTo>
                    <a:pt x="0" y="0"/>
                  </a:moveTo>
                  <a:cubicBezTo>
                    <a:pt x="296333" y="168124"/>
                    <a:pt x="592667" y="336248"/>
                    <a:pt x="870857" y="348343"/>
                  </a:cubicBezTo>
                  <a:cubicBezTo>
                    <a:pt x="1149047" y="360438"/>
                    <a:pt x="1409095" y="216504"/>
                    <a:pt x="1669143" y="72571"/>
                  </a:cubicBezTo>
                </a:path>
              </a:pathLst>
            </a:cu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sp>
          <p:nvSpPr>
            <p:cNvPr id="72" name="任意多边形 71"/>
            <p:cNvSpPr/>
            <p:nvPr/>
          </p:nvSpPr>
          <p:spPr bwMode="auto">
            <a:xfrm>
              <a:off x="6014683" y="2784872"/>
              <a:ext cx="1484370" cy="285750"/>
            </a:xfrm>
            <a:custGeom>
              <a:avLst/>
              <a:gdLst>
                <a:gd name="connsiteX0" fmla="*/ 0 w 1669143"/>
                <a:gd name="connsiteY0" fmla="*/ 0 h 349055"/>
                <a:gd name="connsiteX1" fmla="*/ 870857 w 1669143"/>
                <a:gd name="connsiteY1" fmla="*/ 348343 h 349055"/>
                <a:gd name="connsiteX2" fmla="*/ 1669143 w 1669143"/>
                <a:gd name="connsiteY2" fmla="*/ 72571 h 349055"/>
              </a:gdLst>
              <a:ahLst/>
              <a:cxnLst>
                <a:cxn ang="0">
                  <a:pos x="connsiteX0" y="connsiteY0"/>
                </a:cxn>
                <a:cxn ang="0">
                  <a:pos x="connsiteX1" y="connsiteY1"/>
                </a:cxn>
                <a:cxn ang="0">
                  <a:pos x="connsiteX2" y="connsiteY2"/>
                </a:cxn>
              </a:cxnLst>
              <a:rect l="l" t="t" r="r" b="b"/>
              <a:pathLst>
                <a:path w="1669143" h="349055">
                  <a:moveTo>
                    <a:pt x="0" y="0"/>
                  </a:moveTo>
                  <a:cubicBezTo>
                    <a:pt x="296333" y="168124"/>
                    <a:pt x="592667" y="336248"/>
                    <a:pt x="870857" y="348343"/>
                  </a:cubicBezTo>
                  <a:cubicBezTo>
                    <a:pt x="1149047" y="360438"/>
                    <a:pt x="1409095" y="216504"/>
                    <a:pt x="1669143" y="72571"/>
                  </a:cubicBezTo>
                </a:path>
              </a:pathLst>
            </a:cu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sp>
          <p:nvSpPr>
            <p:cNvPr id="73" name="Rectangle 14"/>
            <p:cNvSpPr>
              <a:spLocks noChangeArrowheads="1"/>
            </p:cNvSpPr>
            <p:nvPr/>
          </p:nvSpPr>
          <p:spPr bwMode="auto">
            <a:xfrm>
              <a:off x="6485353" y="1813322"/>
              <a:ext cx="727552" cy="47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500" b="1" i="1">
                  <a:latin typeface="Times New Roman" panose="02020603050405020304" pitchFamily="18" charset="0"/>
                  <a:ea typeface="楷体_GB2312"/>
                  <a:cs typeface="楷体_GB2312"/>
                </a:rPr>
                <a:t>r</a:t>
              </a:r>
              <a:r>
                <a:rPr lang="en-US" altLang="zh-CN" sz="2500" b="1" baseline="-25000">
                  <a:latin typeface="Times New Roman" panose="02020603050405020304" pitchFamily="18" charset="0"/>
                  <a:ea typeface="楷体_GB2312"/>
                  <a:cs typeface="楷体_GB2312"/>
                </a:rPr>
                <a:t>1</a:t>
              </a:r>
            </a:p>
          </p:txBody>
        </p:sp>
        <p:sp>
          <p:nvSpPr>
            <p:cNvPr id="74" name="Rectangle 14"/>
            <p:cNvSpPr>
              <a:spLocks noChangeArrowheads="1"/>
            </p:cNvSpPr>
            <p:nvPr/>
          </p:nvSpPr>
          <p:spPr bwMode="auto">
            <a:xfrm>
              <a:off x="6427092" y="2956389"/>
              <a:ext cx="727553" cy="47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500" b="1" i="1">
                  <a:latin typeface="Times New Roman" panose="02020603050405020304" pitchFamily="18" charset="0"/>
                  <a:ea typeface="楷体_GB2312"/>
                  <a:cs typeface="楷体_GB2312"/>
                </a:rPr>
                <a:t>r</a:t>
              </a:r>
              <a:r>
                <a:rPr lang="en-US" altLang="zh-CN" sz="2500" b="1" baseline="-25000">
                  <a:latin typeface="Times New Roman" panose="02020603050405020304" pitchFamily="18" charset="0"/>
                  <a:ea typeface="楷体_GB2312"/>
                  <a:cs typeface="楷体_GB2312"/>
                </a:rPr>
                <a:t>2</a:t>
              </a:r>
            </a:p>
          </p:txBody>
        </p:sp>
      </p:grpSp>
      <p:sp>
        <p:nvSpPr>
          <p:cNvPr id="80" name="Rectangle 14"/>
          <p:cNvSpPr>
            <a:spLocks noChangeArrowheads="1"/>
          </p:cNvSpPr>
          <p:nvPr/>
        </p:nvSpPr>
        <p:spPr bwMode="auto">
          <a:xfrm>
            <a:off x="4952076" y="491788"/>
            <a:ext cx="727525" cy="47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l-GR" altLang="zh-CN" sz="2000" b="1" i="1" dirty="0" smtClean="0">
                <a:latin typeface="Times New Roman" panose="02020603050405020304" pitchFamily="18" charset="0"/>
                <a:ea typeface="楷体_GB2312"/>
                <a:cs typeface="楷体_GB2312"/>
              </a:rPr>
              <a:t>ε</a:t>
            </a:r>
            <a:endParaRPr lang="en-US" altLang="zh-CN" sz="2000" b="1" baseline="-25000" dirty="0">
              <a:latin typeface="Times New Roman" panose="02020603050405020304" pitchFamily="18" charset="0"/>
              <a:ea typeface="楷体_GB2312"/>
              <a:cs typeface="楷体_GB2312"/>
            </a:endParaRPr>
          </a:p>
        </p:txBody>
      </p:sp>
      <p:sp>
        <p:nvSpPr>
          <p:cNvPr id="81" name="Rectangle 14"/>
          <p:cNvSpPr>
            <a:spLocks noChangeArrowheads="1"/>
          </p:cNvSpPr>
          <p:nvPr/>
        </p:nvSpPr>
        <p:spPr bwMode="auto">
          <a:xfrm>
            <a:off x="7478035" y="442168"/>
            <a:ext cx="767372" cy="47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l-GR" altLang="zh-CN" sz="2000" b="1" i="1" dirty="0" smtClean="0">
                <a:latin typeface="Times New Roman" panose="02020603050405020304" pitchFamily="18" charset="0"/>
                <a:ea typeface="楷体_GB2312"/>
                <a:cs typeface="楷体_GB2312"/>
              </a:rPr>
              <a:t>ε</a:t>
            </a:r>
            <a:endParaRPr lang="en-US" altLang="zh-CN" sz="2000" b="1" baseline="-25000" dirty="0">
              <a:latin typeface="Times New Roman" panose="02020603050405020304" pitchFamily="18" charset="0"/>
              <a:ea typeface="楷体_GB2312"/>
              <a:cs typeface="楷体_GB2312"/>
            </a:endParaRPr>
          </a:p>
        </p:txBody>
      </p:sp>
      <p:sp>
        <p:nvSpPr>
          <p:cNvPr id="82" name="Rectangle 14"/>
          <p:cNvSpPr>
            <a:spLocks noChangeArrowheads="1"/>
          </p:cNvSpPr>
          <p:nvPr/>
        </p:nvSpPr>
        <p:spPr bwMode="auto">
          <a:xfrm>
            <a:off x="4972203" y="1359529"/>
            <a:ext cx="727525" cy="47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l-GR" altLang="zh-CN" sz="2000" b="1" i="1" dirty="0" smtClean="0">
                <a:latin typeface="Times New Roman" panose="02020603050405020304" pitchFamily="18" charset="0"/>
                <a:ea typeface="楷体_GB2312"/>
                <a:cs typeface="楷体_GB2312"/>
              </a:rPr>
              <a:t>ε</a:t>
            </a:r>
            <a:endParaRPr lang="en-US" altLang="zh-CN" sz="2000" b="1" baseline="-25000" dirty="0">
              <a:latin typeface="Times New Roman" panose="02020603050405020304" pitchFamily="18" charset="0"/>
              <a:ea typeface="楷体_GB2312"/>
              <a:cs typeface="楷体_GB2312"/>
            </a:endParaRPr>
          </a:p>
        </p:txBody>
      </p:sp>
      <p:sp>
        <p:nvSpPr>
          <p:cNvPr id="83" name="Rectangle 14"/>
          <p:cNvSpPr>
            <a:spLocks noChangeArrowheads="1"/>
          </p:cNvSpPr>
          <p:nvPr/>
        </p:nvSpPr>
        <p:spPr bwMode="auto">
          <a:xfrm>
            <a:off x="7442122" y="1355080"/>
            <a:ext cx="727525" cy="47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l-GR" altLang="zh-CN" sz="2000" b="1" i="1" dirty="0" smtClean="0">
                <a:latin typeface="Times New Roman" panose="02020603050405020304" pitchFamily="18" charset="0"/>
                <a:ea typeface="楷体_GB2312"/>
                <a:cs typeface="楷体_GB2312"/>
              </a:rPr>
              <a:t>ε</a:t>
            </a:r>
            <a:endParaRPr lang="en-US" altLang="zh-CN" sz="2000" b="1" baseline="-25000" dirty="0">
              <a:latin typeface="Times New Roman" panose="02020603050405020304" pitchFamily="18" charset="0"/>
              <a:ea typeface="楷体_GB2312"/>
              <a:cs typeface="楷体_GB2312"/>
            </a:endParaRPr>
          </a:p>
        </p:txBody>
      </p:sp>
    </p:spTree>
    <p:extLst>
      <p:ext uri="{BB962C8B-B14F-4D97-AF65-F5344CB8AC3E}">
        <p14:creationId xmlns:p14="http://schemas.microsoft.com/office/powerpoint/2010/main" val="838196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68"/>
                                        </p:tgtEl>
                                        <p:attrNameLst>
                                          <p:attrName>style.visibility</p:attrName>
                                        </p:attrNameLst>
                                      </p:cBhvr>
                                      <p:to>
                                        <p:strVal val="visible"/>
                                      </p:to>
                                    </p:set>
                                    <p:anim calcmode="lin" valueType="num">
                                      <p:cBhvr>
                                        <p:cTn id="23" dur="500" fill="hold"/>
                                        <p:tgtEl>
                                          <p:spTgt spid="68"/>
                                        </p:tgtEl>
                                        <p:attrNameLst>
                                          <p:attrName>ppt_w</p:attrName>
                                        </p:attrNameLst>
                                      </p:cBhvr>
                                      <p:tavLst>
                                        <p:tav tm="0">
                                          <p:val>
                                            <p:fltVal val="0"/>
                                          </p:val>
                                        </p:tav>
                                        <p:tav tm="100000">
                                          <p:val>
                                            <p:strVal val="#ppt_w"/>
                                          </p:val>
                                        </p:tav>
                                      </p:tavLst>
                                    </p:anim>
                                    <p:anim calcmode="lin" valueType="num">
                                      <p:cBhvr>
                                        <p:cTn id="24" dur="500" fill="hold"/>
                                        <p:tgtEl>
                                          <p:spTgt spid="68"/>
                                        </p:tgtEl>
                                        <p:attrNameLst>
                                          <p:attrName>ppt_h</p:attrName>
                                        </p:attrNameLst>
                                      </p:cBhvr>
                                      <p:tavLst>
                                        <p:tav tm="0">
                                          <p:val>
                                            <p:fltVal val="0"/>
                                          </p:val>
                                        </p:tav>
                                        <p:tav tm="100000">
                                          <p:val>
                                            <p:strVal val="#ppt_h"/>
                                          </p:val>
                                        </p:tav>
                                      </p:tavLst>
                                    </p:anim>
                                    <p:animEffect transition="in" filter="fade">
                                      <p:cBhvr>
                                        <p:cTn id="25" dur="500"/>
                                        <p:tgtEl>
                                          <p:spTgt spid="6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55"/>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58"/>
                                        </p:tgtEl>
                                        <p:attrNameLst>
                                          <p:attrName>style.visibility</p:attrName>
                                        </p:attrNameLst>
                                      </p:cBhvr>
                                      <p:to>
                                        <p:strVal val="visible"/>
                                      </p:to>
                                    </p:set>
                                    <p:anim calcmode="lin" valueType="num">
                                      <p:cBhvr>
                                        <p:cTn id="40" dur="500" fill="hold"/>
                                        <p:tgtEl>
                                          <p:spTgt spid="58"/>
                                        </p:tgtEl>
                                        <p:attrNameLst>
                                          <p:attrName>ppt_w</p:attrName>
                                        </p:attrNameLst>
                                      </p:cBhvr>
                                      <p:tavLst>
                                        <p:tav tm="0">
                                          <p:val>
                                            <p:fltVal val="0"/>
                                          </p:val>
                                        </p:tav>
                                        <p:tav tm="100000">
                                          <p:val>
                                            <p:strVal val="#ppt_w"/>
                                          </p:val>
                                        </p:tav>
                                      </p:tavLst>
                                    </p:anim>
                                    <p:anim calcmode="lin" valueType="num">
                                      <p:cBhvr>
                                        <p:cTn id="41" dur="500" fill="hold"/>
                                        <p:tgtEl>
                                          <p:spTgt spid="58"/>
                                        </p:tgtEl>
                                        <p:attrNameLst>
                                          <p:attrName>ppt_h</p:attrName>
                                        </p:attrNameLst>
                                      </p:cBhvr>
                                      <p:tavLst>
                                        <p:tav tm="0">
                                          <p:val>
                                            <p:fltVal val="0"/>
                                          </p:val>
                                        </p:tav>
                                        <p:tav tm="100000">
                                          <p:val>
                                            <p:strVal val="#ppt_h"/>
                                          </p:val>
                                        </p:tav>
                                      </p:tavLst>
                                    </p:anim>
                                    <p:animEffect transition="in" filter="fade">
                                      <p:cBhvr>
                                        <p:cTn id="4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80" grpId="0"/>
      <p:bldP spid="81" grpId="0"/>
      <p:bldP spid="82" grpId="0"/>
      <p:bldP spid="8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title"/>
          </p:nvPr>
        </p:nvSpPr>
        <p:spPr>
          <a:xfrm>
            <a:off x="755650" y="1125539"/>
            <a:ext cx="7931150" cy="358775"/>
          </a:xfrm>
        </p:spPr>
        <p:txBody>
          <a:bodyPr/>
          <a:lstStyle/>
          <a:p>
            <a:pPr eaLnBrk="1" hangingPunct="1">
              <a:defRPr/>
            </a:pPr>
            <a:r>
              <a:rPr lang="zh-CN" altLang="en-US" sz="3000" spc="300" dirty="0">
                <a:solidFill>
                  <a:schemeClr val="tx1"/>
                </a:solidFill>
                <a:ea typeface="微软雅黑" pitchFamily="34" charset="-122"/>
                <a:cs typeface="Times New Roman" panose="02020603050405020304" pitchFamily="18" charset="0"/>
              </a:rPr>
              <a:t>例</a:t>
            </a:r>
            <a:r>
              <a:rPr lang="en-US" altLang="zh-CN" sz="3000" spc="300" dirty="0">
                <a:solidFill>
                  <a:schemeClr val="tx1"/>
                </a:solidFill>
                <a:ea typeface="微软雅黑" pitchFamily="34" charset="-122"/>
                <a:cs typeface="Times New Roman" panose="02020603050405020304" pitchFamily="18" charset="0"/>
              </a:rPr>
              <a:t>:</a:t>
            </a:r>
            <a:r>
              <a:rPr lang="en-US" altLang="zh-CN" sz="3000" i="1" spc="300" dirty="0">
                <a:solidFill>
                  <a:schemeClr val="tx1"/>
                </a:solidFill>
                <a:ea typeface="微软雅黑" pitchFamily="34" charset="-122"/>
                <a:cs typeface="Times New Roman" panose="02020603050405020304" pitchFamily="18" charset="0"/>
              </a:rPr>
              <a:t>r</a:t>
            </a:r>
            <a:r>
              <a:rPr lang="en-US" altLang="zh-CN" sz="3000" spc="300" dirty="0">
                <a:solidFill>
                  <a:schemeClr val="tx1"/>
                </a:solidFill>
                <a:ea typeface="微软雅黑" pitchFamily="34" charset="-122"/>
                <a:cs typeface="Times New Roman" panose="02020603050405020304" pitchFamily="18" charset="0"/>
              </a:rPr>
              <a:t>=(</a:t>
            </a:r>
            <a:r>
              <a:rPr lang="en-US" altLang="zh-CN" sz="3000" i="1" spc="300" dirty="0" err="1">
                <a:solidFill>
                  <a:schemeClr val="tx1"/>
                </a:solidFill>
                <a:ea typeface="微软雅黑" pitchFamily="34" charset="-122"/>
                <a:cs typeface="Times New Roman" panose="02020603050405020304" pitchFamily="18" charset="0"/>
              </a:rPr>
              <a:t>a</a:t>
            </a:r>
            <a:r>
              <a:rPr lang="en-US" altLang="zh-CN" sz="3000" spc="300" dirty="0" err="1">
                <a:solidFill>
                  <a:schemeClr val="tx1"/>
                </a:solidFill>
                <a:ea typeface="微软雅黑" pitchFamily="34" charset="-122"/>
                <a:cs typeface="Times New Roman" panose="02020603050405020304" pitchFamily="18" charset="0"/>
              </a:rPr>
              <a:t>|</a:t>
            </a:r>
            <a:r>
              <a:rPr lang="en-US" altLang="zh-CN" sz="3000" i="1" spc="300" dirty="0" err="1">
                <a:solidFill>
                  <a:schemeClr val="tx1"/>
                </a:solidFill>
                <a:ea typeface="微软雅黑" pitchFamily="34" charset="-122"/>
                <a:cs typeface="Times New Roman" panose="02020603050405020304" pitchFamily="18" charset="0"/>
              </a:rPr>
              <a:t>b</a:t>
            </a:r>
            <a:r>
              <a:rPr lang="en-US" altLang="zh-CN" sz="3000" spc="300" dirty="0">
                <a:solidFill>
                  <a:schemeClr val="tx1"/>
                </a:solidFill>
                <a:ea typeface="微软雅黑" pitchFamily="34" charset="-122"/>
                <a:cs typeface="Times New Roman" panose="02020603050405020304" pitchFamily="18" charset="0"/>
              </a:rPr>
              <a:t>)</a:t>
            </a:r>
            <a:r>
              <a:rPr lang="en-US" altLang="zh-CN" sz="3000" spc="300" baseline="30000" dirty="0">
                <a:solidFill>
                  <a:schemeClr val="tx1"/>
                </a:solidFill>
                <a:ea typeface="微软雅黑" pitchFamily="34" charset="-122"/>
                <a:cs typeface="Times New Roman" panose="02020603050405020304" pitchFamily="18" charset="0"/>
              </a:rPr>
              <a:t>*</a:t>
            </a:r>
            <a:r>
              <a:rPr lang="en-US" altLang="zh-CN" sz="3000" i="1" dirty="0" err="1">
                <a:solidFill>
                  <a:schemeClr val="tx1"/>
                </a:solidFill>
                <a:ea typeface="微软雅黑" pitchFamily="34" charset="-122"/>
                <a:cs typeface="Times New Roman" panose="02020603050405020304" pitchFamily="18" charset="0"/>
              </a:rPr>
              <a:t>abb</a:t>
            </a:r>
            <a:r>
              <a:rPr lang="en-US" altLang="zh-CN" sz="3000" i="1" dirty="0">
                <a:solidFill>
                  <a:schemeClr val="tx1"/>
                </a:solidFill>
                <a:ea typeface="微软雅黑" pitchFamily="34" charset="-122"/>
                <a:cs typeface="Times New Roman" panose="02020603050405020304" pitchFamily="18" charset="0"/>
              </a:rPr>
              <a:t> </a:t>
            </a:r>
            <a:r>
              <a:rPr lang="zh-CN" altLang="en-US" sz="3000" spc="300" dirty="0">
                <a:solidFill>
                  <a:schemeClr val="tx1"/>
                </a:solidFill>
                <a:ea typeface="微软雅黑" pitchFamily="34" charset="-122"/>
                <a:cs typeface="Times New Roman" panose="02020603050405020304" pitchFamily="18" charset="0"/>
              </a:rPr>
              <a:t>对应的</a:t>
            </a:r>
            <a:r>
              <a:rPr lang="en-US" altLang="zh-CN" sz="3000" i="1" spc="300" dirty="0">
                <a:solidFill>
                  <a:schemeClr val="tx1"/>
                </a:solidFill>
                <a:ea typeface="微软雅黑" pitchFamily="34" charset="-122"/>
                <a:cs typeface="Times New Roman" panose="02020603050405020304" pitchFamily="18" charset="0"/>
              </a:rPr>
              <a:t>NFA</a:t>
            </a:r>
            <a:endParaRPr lang="zh-CN" altLang="en-US" sz="3000" i="1" spc="300" dirty="0">
              <a:solidFill>
                <a:schemeClr val="tx1"/>
              </a:solidFill>
              <a:ea typeface="微软雅黑" pitchFamily="34" charset="-122"/>
              <a:cs typeface="Times New Roman" panose="02020603050405020304" pitchFamily="18" charset="0"/>
            </a:endParaRPr>
          </a:p>
        </p:txBody>
      </p:sp>
      <p:grpSp>
        <p:nvGrpSpPr>
          <p:cNvPr id="5" name="组合 16"/>
          <p:cNvGrpSpPr>
            <a:grpSpLocks/>
          </p:cNvGrpSpPr>
          <p:nvPr/>
        </p:nvGrpSpPr>
        <p:grpSpPr bwMode="auto">
          <a:xfrm>
            <a:off x="2555876" y="1785938"/>
            <a:ext cx="3529013" cy="469900"/>
            <a:chOff x="2555776" y="1071397"/>
            <a:chExt cx="3528392" cy="470323"/>
          </a:xfrm>
        </p:grpSpPr>
        <p:sp>
          <p:nvSpPr>
            <p:cNvPr id="86078" name="Oval 10"/>
            <p:cNvSpPr>
              <a:spLocks noChangeArrowheads="1"/>
            </p:cNvSpPr>
            <p:nvPr/>
          </p:nvSpPr>
          <p:spPr bwMode="auto">
            <a:xfrm>
              <a:off x="3545582" y="1323219"/>
              <a:ext cx="175142" cy="176387"/>
            </a:xfrm>
            <a:prstGeom prst="ellipse">
              <a:avLst/>
            </a:prstGeom>
            <a:solidFill>
              <a:schemeClr val="bg1"/>
            </a:solidFill>
            <a:ln w="12700">
              <a:solidFill>
                <a:schemeClr val="tx1"/>
              </a:solidFill>
              <a:round/>
              <a:headEnd/>
              <a:tailEnd/>
            </a:ln>
          </p:spPr>
          <p:txBody>
            <a:bodyPr wrap="none"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en-US" altLang="zh-CN" sz="2000" b="1" i="1" baseline="-25000">
                <a:latin typeface="Times New Roman" panose="02020603050405020304" pitchFamily="18" charset="0"/>
                <a:ea typeface="楷体_GB2312"/>
                <a:cs typeface="楷体_GB2312"/>
              </a:endParaRPr>
            </a:p>
          </p:txBody>
        </p:sp>
        <p:sp>
          <p:nvSpPr>
            <p:cNvPr id="86079" name="Line 13"/>
            <p:cNvSpPr>
              <a:spLocks noChangeShapeType="1"/>
            </p:cNvSpPr>
            <p:nvPr/>
          </p:nvSpPr>
          <p:spPr bwMode="auto">
            <a:xfrm flipV="1">
              <a:off x="3723173" y="1427598"/>
              <a:ext cx="2095310" cy="3"/>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6080" name="Rectangle 14"/>
            <p:cNvSpPr>
              <a:spLocks noChangeArrowheads="1"/>
            </p:cNvSpPr>
            <p:nvPr/>
          </p:nvSpPr>
          <p:spPr bwMode="auto">
            <a:xfrm>
              <a:off x="4202197" y="1071397"/>
              <a:ext cx="990898" cy="310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a:latin typeface="Times New Roman" panose="02020603050405020304" pitchFamily="18" charset="0"/>
                  <a:ea typeface="楷体_GB2312"/>
                  <a:cs typeface="楷体_GB2312"/>
                </a:rPr>
                <a:t>(</a:t>
              </a:r>
              <a:r>
                <a:rPr lang="en-US" altLang="zh-CN" sz="2000" b="1" i="1">
                  <a:latin typeface="Times New Roman" panose="02020603050405020304" pitchFamily="18" charset="0"/>
                  <a:ea typeface="楷体_GB2312"/>
                  <a:cs typeface="楷体_GB2312"/>
                </a:rPr>
                <a:t>a|b</a:t>
              </a:r>
              <a:r>
                <a:rPr lang="en-US" altLang="zh-CN" sz="2000" b="1">
                  <a:latin typeface="Times New Roman" panose="02020603050405020304" pitchFamily="18" charset="0"/>
                  <a:ea typeface="楷体_GB2312"/>
                  <a:cs typeface="楷体_GB2312"/>
                </a:rPr>
                <a:t>)</a:t>
              </a:r>
              <a:r>
                <a:rPr lang="en-US" altLang="zh-CN" sz="2000" b="1" i="1" baseline="30000">
                  <a:latin typeface="Times New Roman" panose="02020603050405020304" pitchFamily="18" charset="0"/>
                  <a:ea typeface="楷体_GB2312"/>
                  <a:cs typeface="楷体_GB2312"/>
                </a:rPr>
                <a:t>*</a:t>
              </a:r>
              <a:r>
                <a:rPr lang="en-US" altLang="zh-CN" sz="2000" b="1" i="1">
                  <a:latin typeface="Times New Roman" panose="02020603050405020304" pitchFamily="18" charset="0"/>
                  <a:ea typeface="楷体_GB2312"/>
                  <a:cs typeface="楷体_GB2312"/>
                </a:rPr>
                <a:t>abb</a:t>
              </a:r>
              <a:endParaRPr lang="en-US" altLang="zh-CN" sz="2000" b="1">
                <a:latin typeface="Times New Roman" panose="02020603050405020304" pitchFamily="18" charset="0"/>
                <a:ea typeface="楷体_GB2312"/>
                <a:cs typeface="楷体_GB2312"/>
              </a:endParaRPr>
            </a:p>
          </p:txBody>
        </p:sp>
        <p:sp>
          <p:nvSpPr>
            <p:cNvPr id="86081" name="Rectangle 22"/>
            <p:cNvSpPr>
              <a:spLocks noChangeArrowheads="1"/>
            </p:cNvSpPr>
            <p:nvPr/>
          </p:nvSpPr>
          <p:spPr bwMode="auto">
            <a:xfrm>
              <a:off x="2555776" y="1211578"/>
              <a:ext cx="659874" cy="310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i="1">
                  <a:solidFill>
                    <a:srgbClr val="000000"/>
                  </a:solidFill>
                  <a:latin typeface="Times New Roman" panose="02020603050405020304" pitchFamily="18" charset="0"/>
                  <a:ea typeface="楷体_GB2312"/>
                  <a:cs typeface="楷体_GB2312"/>
                </a:rPr>
                <a:t>start</a:t>
              </a:r>
            </a:p>
          </p:txBody>
        </p:sp>
        <p:sp>
          <p:nvSpPr>
            <p:cNvPr id="86082" name="Line 21"/>
            <p:cNvSpPr>
              <a:spLocks noChangeShapeType="1"/>
            </p:cNvSpPr>
            <p:nvPr/>
          </p:nvSpPr>
          <p:spPr bwMode="auto">
            <a:xfrm flipV="1">
              <a:off x="3173743" y="1427602"/>
              <a:ext cx="329937"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6083" name="Oval 10"/>
            <p:cNvSpPr>
              <a:spLocks noChangeArrowheads="1"/>
            </p:cNvSpPr>
            <p:nvPr/>
          </p:nvSpPr>
          <p:spPr bwMode="auto">
            <a:xfrm>
              <a:off x="5818483" y="1262281"/>
              <a:ext cx="265685" cy="279439"/>
            </a:xfrm>
            <a:prstGeom prst="ellipse">
              <a:avLst/>
            </a:prstGeom>
            <a:solidFill>
              <a:schemeClr val="bg1"/>
            </a:solidFill>
            <a:ln w="12700">
              <a:solidFill>
                <a:schemeClr val="tx1"/>
              </a:solidFill>
              <a:round/>
              <a:headEnd/>
              <a:tailEnd/>
            </a:ln>
          </p:spPr>
          <p:txBody>
            <a:bodyPr wrap="none"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en-US" altLang="zh-CN" sz="2400" b="1" i="1" baseline="-25000">
                <a:latin typeface="Times New Roman" panose="02020603050405020304" pitchFamily="18" charset="0"/>
                <a:ea typeface="楷体_GB2312"/>
                <a:cs typeface="楷体_GB2312"/>
              </a:endParaRPr>
            </a:p>
          </p:txBody>
        </p:sp>
        <p:sp>
          <p:nvSpPr>
            <p:cNvPr id="86084" name="Oval 10"/>
            <p:cNvSpPr>
              <a:spLocks noChangeArrowheads="1"/>
            </p:cNvSpPr>
            <p:nvPr/>
          </p:nvSpPr>
          <p:spPr bwMode="auto">
            <a:xfrm>
              <a:off x="5871165" y="1315243"/>
              <a:ext cx="175142" cy="176387"/>
            </a:xfrm>
            <a:prstGeom prst="ellipse">
              <a:avLst/>
            </a:prstGeom>
            <a:solidFill>
              <a:schemeClr val="bg1"/>
            </a:solidFill>
            <a:ln w="12700">
              <a:solidFill>
                <a:schemeClr val="tx1"/>
              </a:solidFill>
              <a:round/>
              <a:headEnd/>
              <a:tailEnd/>
            </a:ln>
          </p:spPr>
          <p:txBody>
            <a:bodyPr wrap="none"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en-US" altLang="zh-CN" sz="2000" b="1" i="1" baseline="-25000">
                <a:latin typeface="Times New Roman" panose="02020603050405020304" pitchFamily="18" charset="0"/>
                <a:ea typeface="楷体_GB2312"/>
                <a:cs typeface="楷体_GB2312"/>
              </a:endParaRPr>
            </a:p>
          </p:txBody>
        </p:sp>
      </p:grpSp>
      <p:grpSp>
        <p:nvGrpSpPr>
          <p:cNvPr id="6" name="组合 12"/>
          <p:cNvGrpSpPr>
            <a:grpSpLocks/>
          </p:cNvGrpSpPr>
          <p:nvPr/>
        </p:nvGrpSpPr>
        <p:grpSpPr bwMode="auto">
          <a:xfrm>
            <a:off x="2555876" y="2740026"/>
            <a:ext cx="3529013" cy="614363"/>
            <a:chOff x="2267744" y="2026119"/>
            <a:chExt cx="3528392" cy="614476"/>
          </a:xfrm>
        </p:grpSpPr>
        <p:sp>
          <p:nvSpPr>
            <p:cNvPr id="86061" name="Rectangle 14"/>
            <p:cNvSpPr>
              <a:spLocks noChangeArrowheads="1"/>
            </p:cNvSpPr>
            <p:nvPr/>
          </p:nvSpPr>
          <p:spPr bwMode="auto">
            <a:xfrm>
              <a:off x="2329494" y="2329691"/>
              <a:ext cx="659741" cy="310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en-US" altLang="zh-CN" sz="2500" b="1">
                <a:latin typeface="Times New Roman" panose="02020603050405020304" pitchFamily="18" charset="0"/>
                <a:ea typeface="楷体_GB2312"/>
                <a:cs typeface="楷体_GB2312"/>
              </a:endParaRPr>
            </a:p>
          </p:txBody>
        </p:sp>
        <p:sp>
          <p:nvSpPr>
            <p:cNvPr id="86062" name="Rectangle 22"/>
            <p:cNvSpPr>
              <a:spLocks noChangeArrowheads="1"/>
            </p:cNvSpPr>
            <p:nvPr/>
          </p:nvSpPr>
          <p:spPr bwMode="auto">
            <a:xfrm>
              <a:off x="2267744" y="2159796"/>
              <a:ext cx="659874" cy="310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i="1">
                  <a:solidFill>
                    <a:srgbClr val="000000"/>
                  </a:solidFill>
                  <a:latin typeface="Times New Roman" panose="02020603050405020304" pitchFamily="18" charset="0"/>
                  <a:ea typeface="楷体_GB2312"/>
                  <a:cs typeface="楷体_GB2312"/>
                </a:rPr>
                <a:t>start</a:t>
              </a:r>
            </a:p>
          </p:txBody>
        </p:sp>
        <p:sp>
          <p:nvSpPr>
            <p:cNvPr id="86063" name="Line 21"/>
            <p:cNvSpPr>
              <a:spLocks noChangeShapeType="1"/>
            </p:cNvSpPr>
            <p:nvPr/>
          </p:nvSpPr>
          <p:spPr bwMode="auto">
            <a:xfrm flipV="1">
              <a:off x="2885711" y="2357977"/>
              <a:ext cx="329937"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6064" name="Rectangle 14"/>
            <p:cNvSpPr>
              <a:spLocks noChangeArrowheads="1"/>
            </p:cNvSpPr>
            <p:nvPr/>
          </p:nvSpPr>
          <p:spPr bwMode="auto">
            <a:xfrm>
              <a:off x="4079744" y="2026119"/>
              <a:ext cx="659741" cy="310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b="1" i="1">
                  <a:latin typeface="Times New Roman" panose="02020603050405020304" pitchFamily="18" charset="0"/>
                  <a:ea typeface="楷体_GB2312"/>
                  <a:cs typeface="楷体_GB2312"/>
                </a:rPr>
                <a:t>a</a:t>
              </a:r>
              <a:endParaRPr lang="en-US" altLang="zh-CN" sz="2400" b="1">
                <a:latin typeface="Times New Roman" panose="02020603050405020304" pitchFamily="18" charset="0"/>
                <a:ea typeface="楷体_GB2312"/>
                <a:cs typeface="楷体_GB2312"/>
              </a:endParaRPr>
            </a:p>
          </p:txBody>
        </p:sp>
        <p:sp>
          <p:nvSpPr>
            <p:cNvPr id="86065" name="Line 21"/>
            <p:cNvSpPr>
              <a:spLocks noChangeShapeType="1"/>
            </p:cNvSpPr>
            <p:nvPr/>
          </p:nvSpPr>
          <p:spPr bwMode="auto">
            <a:xfrm flipV="1">
              <a:off x="4253863" y="2354203"/>
              <a:ext cx="329937"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6066" name="Rectangle 14"/>
            <p:cNvSpPr>
              <a:spLocks noChangeArrowheads="1"/>
            </p:cNvSpPr>
            <p:nvPr/>
          </p:nvSpPr>
          <p:spPr bwMode="auto">
            <a:xfrm>
              <a:off x="4583800" y="2039611"/>
              <a:ext cx="659741" cy="310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b="1" i="1">
                  <a:latin typeface="Times New Roman" panose="02020603050405020304" pitchFamily="18" charset="0"/>
                  <a:ea typeface="楷体_GB2312"/>
                  <a:cs typeface="楷体_GB2312"/>
                </a:rPr>
                <a:t>b</a:t>
              </a:r>
              <a:endParaRPr lang="en-US" altLang="zh-CN" sz="2400" b="1">
                <a:latin typeface="Times New Roman" panose="02020603050405020304" pitchFamily="18" charset="0"/>
                <a:ea typeface="楷体_GB2312"/>
                <a:cs typeface="楷体_GB2312"/>
              </a:endParaRPr>
            </a:p>
          </p:txBody>
        </p:sp>
        <p:sp>
          <p:nvSpPr>
            <p:cNvPr id="86067" name="Line 21"/>
            <p:cNvSpPr>
              <a:spLocks noChangeShapeType="1"/>
            </p:cNvSpPr>
            <p:nvPr/>
          </p:nvSpPr>
          <p:spPr bwMode="auto">
            <a:xfrm flipV="1">
              <a:off x="4757919" y="2367695"/>
              <a:ext cx="329937"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6068" name="Rectangle 14"/>
            <p:cNvSpPr>
              <a:spLocks noChangeArrowheads="1"/>
            </p:cNvSpPr>
            <p:nvPr/>
          </p:nvSpPr>
          <p:spPr bwMode="auto">
            <a:xfrm>
              <a:off x="5087856" y="2035618"/>
              <a:ext cx="659741" cy="310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b="1" i="1">
                  <a:latin typeface="Times New Roman" panose="02020603050405020304" pitchFamily="18" charset="0"/>
                  <a:ea typeface="楷体_GB2312"/>
                  <a:cs typeface="楷体_GB2312"/>
                </a:rPr>
                <a:t>b</a:t>
              </a:r>
              <a:endParaRPr lang="en-US" altLang="zh-CN" sz="2400" b="1">
                <a:latin typeface="Times New Roman" panose="02020603050405020304" pitchFamily="18" charset="0"/>
                <a:ea typeface="楷体_GB2312"/>
                <a:cs typeface="楷体_GB2312"/>
              </a:endParaRPr>
            </a:p>
          </p:txBody>
        </p:sp>
        <p:sp>
          <p:nvSpPr>
            <p:cNvPr id="86069" name="Line 21"/>
            <p:cNvSpPr>
              <a:spLocks noChangeShapeType="1"/>
            </p:cNvSpPr>
            <p:nvPr/>
          </p:nvSpPr>
          <p:spPr bwMode="auto">
            <a:xfrm flipV="1">
              <a:off x="5261975" y="2363702"/>
              <a:ext cx="329937"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6070" name="Rectangle 14"/>
            <p:cNvSpPr>
              <a:spLocks noChangeArrowheads="1"/>
            </p:cNvSpPr>
            <p:nvPr/>
          </p:nvSpPr>
          <p:spPr bwMode="auto">
            <a:xfrm>
              <a:off x="3420003" y="2027387"/>
              <a:ext cx="659741" cy="310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a:solidFill>
                    <a:srgbClr val="000000"/>
                  </a:solidFill>
                  <a:latin typeface="Times New Roman" panose="02020603050405020304" pitchFamily="18" charset="0"/>
                  <a:ea typeface="楷体_GB2312"/>
                  <a:cs typeface="楷体_GB2312"/>
                </a:rPr>
                <a:t> (</a:t>
              </a:r>
              <a:r>
                <a:rPr lang="en-US" altLang="zh-CN" sz="2000" b="1" i="1">
                  <a:solidFill>
                    <a:srgbClr val="000000"/>
                  </a:solidFill>
                  <a:latin typeface="Times New Roman" panose="02020603050405020304" pitchFamily="18" charset="0"/>
                  <a:ea typeface="楷体_GB2312"/>
                  <a:cs typeface="楷体_GB2312"/>
                </a:rPr>
                <a:t>a|b</a:t>
              </a:r>
              <a:r>
                <a:rPr lang="en-US" altLang="zh-CN" sz="2000" b="1">
                  <a:solidFill>
                    <a:srgbClr val="000000"/>
                  </a:solidFill>
                  <a:latin typeface="Times New Roman" panose="02020603050405020304" pitchFamily="18" charset="0"/>
                  <a:ea typeface="楷体_GB2312"/>
                  <a:cs typeface="楷体_GB2312"/>
                </a:rPr>
                <a:t>)</a:t>
              </a:r>
              <a:r>
                <a:rPr lang="en-US" altLang="zh-CN" sz="2000" b="1" i="1" baseline="30000">
                  <a:solidFill>
                    <a:srgbClr val="000000"/>
                  </a:solidFill>
                  <a:latin typeface="Times New Roman" panose="02020603050405020304" pitchFamily="18" charset="0"/>
                  <a:ea typeface="楷体_GB2312"/>
                  <a:cs typeface="楷体_GB2312"/>
                </a:rPr>
                <a:t>*</a:t>
              </a:r>
              <a:endParaRPr lang="en-US" altLang="zh-CN" sz="2400" b="1">
                <a:latin typeface="Times New Roman" panose="02020603050405020304" pitchFamily="18" charset="0"/>
                <a:ea typeface="楷体_GB2312"/>
                <a:cs typeface="楷体_GB2312"/>
              </a:endParaRPr>
            </a:p>
          </p:txBody>
        </p:sp>
        <p:sp>
          <p:nvSpPr>
            <p:cNvPr id="86071" name="Line 21"/>
            <p:cNvSpPr>
              <a:spLocks noChangeShapeType="1"/>
            </p:cNvSpPr>
            <p:nvPr/>
          </p:nvSpPr>
          <p:spPr bwMode="auto">
            <a:xfrm>
              <a:off x="3446031" y="2350515"/>
              <a:ext cx="649936"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6072" name="Oval 10"/>
            <p:cNvSpPr>
              <a:spLocks noChangeArrowheads="1"/>
            </p:cNvSpPr>
            <p:nvPr/>
          </p:nvSpPr>
          <p:spPr bwMode="auto">
            <a:xfrm>
              <a:off x="3256530" y="2259323"/>
              <a:ext cx="175142" cy="176387"/>
            </a:xfrm>
            <a:prstGeom prst="ellipse">
              <a:avLst/>
            </a:prstGeom>
            <a:solidFill>
              <a:schemeClr val="bg1"/>
            </a:solidFill>
            <a:ln w="12700">
              <a:solidFill>
                <a:schemeClr val="tx1"/>
              </a:solidFill>
              <a:round/>
              <a:headEnd/>
              <a:tailEnd/>
            </a:ln>
          </p:spPr>
          <p:txBody>
            <a:bodyPr wrap="none"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en-US" altLang="zh-CN" sz="2000" b="1" i="1" baseline="-25000">
                <a:latin typeface="Times New Roman" panose="02020603050405020304" pitchFamily="18" charset="0"/>
                <a:ea typeface="楷体_GB2312"/>
                <a:cs typeface="楷体_GB2312"/>
              </a:endParaRPr>
            </a:p>
          </p:txBody>
        </p:sp>
        <p:sp>
          <p:nvSpPr>
            <p:cNvPr id="86073" name="Oval 10"/>
            <p:cNvSpPr>
              <a:spLocks noChangeArrowheads="1"/>
            </p:cNvSpPr>
            <p:nvPr/>
          </p:nvSpPr>
          <p:spPr bwMode="auto">
            <a:xfrm>
              <a:off x="4079744" y="2259323"/>
              <a:ext cx="175142" cy="176387"/>
            </a:xfrm>
            <a:prstGeom prst="ellipse">
              <a:avLst/>
            </a:prstGeom>
            <a:solidFill>
              <a:schemeClr val="bg1"/>
            </a:solidFill>
            <a:ln w="12700">
              <a:solidFill>
                <a:schemeClr val="tx1"/>
              </a:solidFill>
              <a:round/>
              <a:headEnd/>
              <a:tailEnd/>
            </a:ln>
          </p:spPr>
          <p:txBody>
            <a:bodyPr wrap="none"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en-US" altLang="zh-CN" sz="2000" b="1" i="1" baseline="-25000">
                <a:latin typeface="Times New Roman" panose="02020603050405020304" pitchFamily="18" charset="0"/>
                <a:ea typeface="楷体_GB2312"/>
                <a:cs typeface="楷体_GB2312"/>
              </a:endParaRPr>
            </a:p>
          </p:txBody>
        </p:sp>
        <p:sp>
          <p:nvSpPr>
            <p:cNvPr id="86074" name="Oval 10"/>
            <p:cNvSpPr>
              <a:spLocks noChangeArrowheads="1"/>
            </p:cNvSpPr>
            <p:nvPr/>
          </p:nvSpPr>
          <p:spPr bwMode="auto">
            <a:xfrm>
              <a:off x="4583800" y="2259323"/>
              <a:ext cx="175142" cy="176387"/>
            </a:xfrm>
            <a:prstGeom prst="ellipse">
              <a:avLst/>
            </a:prstGeom>
            <a:solidFill>
              <a:schemeClr val="bg1"/>
            </a:solidFill>
            <a:ln w="12700">
              <a:solidFill>
                <a:schemeClr val="tx1"/>
              </a:solidFill>
              <a:round/>
              <a:headEnd/>
              <a:tailEnd/>
            </a:ln>
          </p:spPr>
          <p:txBody>
            <a:bodyPr wrap="none"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en-US" altLang="zh-CN" sz="2000" b="1" i="1" baseline="-25000">
                <a:latin typeface="Times New Roman" panose="02020603050405020304" pitchFamily="18" charset="0"/>
                <a:ea typeface="楷体_GB2312"/>
                <a:cs typeface="楷体_GB2312"/>
              </a:endParaRPr>
            </a:p>
          </p:txBody>
        </p:sp>
        <p:sp>
          <p:nvSpPr>
            <p:cNvPr id="86075" name="Oval 10"/>
            <p:cNvSpPr>
              <a:spLocks noChangeArrowheads="1"/>
            </p:cNvSpPr>
            <p:nvPr/>
          </p:nvSpPr>
          <p:spPr bwMode="auto">
            <a:xfrm>
              <a:off x="5087856" y="2259323"/>
              <a:ext cx="175142" cy="176387"/>
            </a:xfrm>
            <a:prstGeom prst="ellipse">
              <a:avLst/>
            </a:prstGeom>
            <a:solidFill>
              <a:schemeClr val="bg1"/>
            </a:solidFill>
            <a:ln w="12700">
              <a:solidFill>
                <a:schemeClr val="tx1"/>
              </a:solidFill>
              <a:round/>
              <a:headEnd/>
              <a:tailEnd/>
            </a:ln>
          </p:spPr>
          <p:txBody>
            <a:bodyPr wrap="none"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en-US" altLang="zh-CN" sz="2000" b="1" i="1" baseline="-25000">
                <a:latin typeface="Times New Roman" panose="02020603050405020304" pitchFamily="18" charset="0"/>
                <a:ea typeface="楷体_GB2312"/>
                <a:cs typeface="楷体_GB2312"/>
              </a:endParaRPr>
            </a:p>
          </p:txBody>
        </p:sp>
        <p:sp>
          <p:nvSpPr>
            <p:cNvPr id="86076" name="Oval 10"/>
            <p:cNvSpPr>
              <a:spLocks noChangeArrowheads="1"/>
            </p:cNvSpPr>
            <p:nvPr/>
          </p:nvSpPr>
          <p:spPr bwMode="auto">
            <a:xfrm>
              <a:off x="5530451" y="2220303"/>
              <a:ext cx="265685" cy="279439"/>
            </a:xfrm>
            <a:prstGeom prst="ellipse">
              <a:avLst/>
            </a:prstGeom>
            <a:solidFill>
              <a:schemeClr val="bg1"/>
            </a:solidFill>
            <a:ln w="12700">
              <a:solidFill>
                <a:schemeClr val="tx1"/>
              </a:solidFill>
              <a:round/>
              <a:headEnd/>
              <a:tailEnd/>
            </a:ln>
          </p:spPr>
          <p:txBody>
            <a:bodyPr wrap="none"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en-US" altLang="zh-CN" sz="2400" b="1" i="1" baseline="-25000">
                <a:latin typeface="Times New Roman" panose="02020603050405020304" pitchFamily="18" charset="0"/>
                <a:ea typeface="楷体_GB2312"/>
                <a:cs typeface="楷体_GB2312"/>
              </a:endParaRPr>
            </a:p>
          </p:txBody>
        </p:sp>
        <p:sp>
          <p:nvSpPr>
            <p:cNvPr id="86077" name="Oval 10"/>
            <p:cNvSpPr>
              <a:spLocks noChangeArrowheads="1"/>
            </p:cNvSpPr>
            <p:nvPr/>
          </p:nvSpPr>
          <p:spPr bwMode="auto">
            <a:xfrm>
              <a:off x="5571333" y="2273265"/>
              <a:ext cx="175142" cy="176387"/>
            </a:xfrm>
            <a:prstGeom prst="ellipse">
              <a:avLst/>
            </a:prstGeom>
            <a:solidFill>
              <a:schemeClr val="bg1"/>
            </a:solidFill>
            <a:ln w="12700">
              <a:solidFill>
                <a:schemeClr val="tx1"/>
              </a:solidFill>
              <a:round/>
              <a:headEnd/>
              <a:tailEnd/>
            </a:ln>
          </p:spPr>
          <p:txBody>
            <a:bodyPr wrap="none"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en-US" altLang="zh-CN" sz="2000" b="1" i="1" baseline="-25000">
                <a:latin typeface="Times New Roman" panose="02020603050405020304" pitchFamily="18" charset="0"/>
                <a:ea typeface="楷体_GB2312"/>
                <a:cs typeface="楷体_GB2312"/>
              </a:endParaRPr>
            </a:p>
          </p:txBody>
        </p:sp>
      </p:grpSp>
      <p:grpSp>
        <p:nvGrpSpPr>
          <p:cNvPr id="8" name="组合 9"/>
          <p:cNvGrpSpPr>
            <a:grpSpLocks/>
          </p:cNvGrpSpPr>
          <p:nvPr/>
        </p:nvGrpSpPr>
        <p:grpSpPr bwMode="auto">
          <a:xfrm>
            <a:off x="3065463" y="3576639"/>
            <a:ext cx="3090862" cy="941387"/>
            <a:chOff x="3115617" y="2862915"/>
            <a:chExt cx="3090220" cy="940947"/>
          </a:xfrm>
        </p:grpSpPr>
        <p:sp>
          <p:nvSpPr>
            <p:cNvPr id="86045" name="Rectangle 14"/>
            <p:cNvSpPr>
              <a:spLocks noChangeArrowheads="1"/>
            </p:cNvSpPr>
            <p:nvPr/>
          </p:nvSpPr>
          <p:spPr bwMode="auto">
            <a:xfrm>
              <a:off x="3177367" y="3492958"/>
              <a:ext cx="659741" cy="310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en-US" altLang="zh-CN" sz="2500" b="1">
                <a:latin typeface="Times New Roman" panose="02020603050405020304" pitchFamily="18" charset="0"/>
                <a:ea typeface="楷体_GB2312"/>
                <a:cs typeface="楷体_GB2312"/>
              </a:endParaRPr>
            </a:p>
          </p:txBody>
        </p:sp>
        <p:sp>
          <p:nvSpPr>
            <p:cNvPr id="86046" name="Rectangle 22"/>
            <p:cNvSpPr>
              <a:spLocks noChangeArrowheads="1"/>
            </p:cNvSpPr>
            <p:nvPr/>
          </p:nvSpPr>
          <p:spPr bwMode="auto">
            <a:xfrm>
              <a:off x="3115617" y="3323063"/>
              <a:ext cx="659874" cy="310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i="1">
                  <a:solidFill>
                    <a:srgbClr val="000000"/>
                  </a:solidFill>
                  <a:latin typeface="Times New Roman" panose="02020603050405020304" pitchFamily="18" charset="0"/>
                  <a:ea typeface="楷体_GB2312"/>
                  <a:cs typeface="楷体_GB2312"/>
                </a:rPr>
                <a:t>start</a:t>
              </a:r>
            </a:p>
          </p:txBody>
        </p:sp>
        <p:sp>
          <p:nvSpPr>
            <p:cNvPr id="86047" name="Line 21"/>
            <p:cNvSpPr>
              <a:spLocks noChangeShapeType="1"/>
            </p:cNvSpPr>
            <p:nvPr/>
          </p:nvSpPr>
          <p:spPr bwMode="auto">
            <a:xfrm flipV="1">
              <a:off x="3733584" y="3517579"/>
              <a:ext cx="329937"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6048" name="Rectangle 14"/>
            <p:cNvSpPr>
              <a:spLocks noChangeArrowheads="1"/>
            </p:cNvSpPr>
            <p:nvPr/>
          </p:nvSpPr>
          <p:spPr bwMode="auto">
            <a:xfrm>
              <a:off x="4439784" y="3189386"/>
              <a:ext cx="659741" cy="310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b="1" i="1">
                  <a:latin typeface="Times New Roman" panose="02020603050405020304" pitchFamily="18" charset="0"/>
                  <a:ea typeface="楷体_GB2312"/>
                  <a:cs typeface="楷体_GB2312"/>
                </a:rPr>
                <a:t>a</a:t>
              </a:r>
              <a:endParaRPr lang="en-US" altLang="zh-CN" sz="2400" b="1">
                <a:latin typeface="Times New Roman" panose="02020603050405020304" pitchFamily="18" charset="0"/>
                <a:ea typeface="楷体_GB2312"/>
                <a:cs typeface="楷体_GB2312"/>
              </a:endParaRPr>
            </a:p>
          </p:txBody>
        </p:sp>
        <p:sp>
          <p:nvSpPr>
            <p:cNvPr id="86049" name="Rectangle 14"/>
            <p:cNvSpPr>
              <a:spLocks noChangeArrowheads="1"/>
            </p:cNvSpPr>
            <p:nvPr/>
          </p:nvSpPr>
          <p:spPr bwMode="auto">
            <a:xfrm>
              <a:off x="4943840" y="3202878"/>
              <a:ext cx="659741" cy="310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b="1" i="1">
                  <a:latin typeface="Times New Roman" panose="02020603050405020304" pitchFamily="18" charset="0"/>
                  <a:ea typeface="楷体_GB2312"/>
                  <a:cs typeface="楷体_GB2312"/>
                </a:rPr>
                <a:t>b</a:t>
              </a:r>
              <a:endParaRPr lang="en-US" altLang="zh-CN" sz="2400" b="1">
                <a:latin typeface="Times New Roman" panose="02020603050405020304" pitchFamily="18" charset="0"/>
                <a:ea typeface="楷体_GB2312"/>
                <a:cs typeface="楷体_GB2312"/>
              </a:endParaRPr>
            </a:p>
          </p:txBody>
        </p:sp>
        <p:sp>
          <p:nvSpPr>
            <p:cNvPr id="86050" name="Line 21"/>
            <p:cNvSpPr>
              <a:spLocks noChangeShapeType="1"/>
            </p:cNvSpPr>
            <p:nvPr/>
          </p:nvSpPr>
          <p:spPr bwMode="auto">
            <a:xfrm flipV="1">
              <a:off x="5117959" y="3530962"/>
              <a:ext cx="329937"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6051" name="Rectangle 14"/>
            <p:cNvSpPr>
              <a:spLocks noChangeArrowheads="1"/>
            </p:cNvSpPr>
            <p:nvPr/>
          </p:nvSpPr>
          <p:spPr bwMode="auto">
            <a:xfrm>
              <a:off x="5447896" y="3198885"/>
              <a:ext cx="659741" cy="310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b="1" i="1">
                  <a:latin typeface="Times New Roman" panose="02020603050405020304" pitchFamily="18" charset="0"/>
                  <a:ea typeface="楷体_GB2312"/>
                  <a:cs typeface="楷体_GB2312"/>
                </a:rPr>
                <a:t>b</a:t>
              </a:r>
              <a:endParaRPr lang="en-US" altLang="zh-CN" sz="2400" b="1">
                <a:latin typeface="Times New Roman" panose="02020603050405020304" pitchFamily="18" charset="0"/>
                <a:ea typeface="楷体_GB2312"/>
                <a:cs typeface="楷体_GB2312"/>
              </a:endParaRPr>
            </a:p>
          </p:txBody>
        </p:sp>
        <p:sp>
          <p:nvSpPr>
            <p:cNvPr id="86052" name="Line 21"/>
            <p:cNvSpPr>
              <a:spLocks noChangeShapeType="1"/>
            </p:cNvSpPr>
            <p:nvPr/>
          </p:nvSpPr>
          <p:spPr bwMode="auto">
            <a:xfrm flipV="1">
              <a:off x="5622015" y="3526969"/>
              <a:ext cx="329937"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6053" name="Rectangle 14"/>
            <p:cNvSpPr>
              <a:spLocks noChangeArrowheads="1"/>
            </p:cNvSpPr>
            <p:nvPr/>
          </p:nvSpPr>
          <p:spPr bwMode="auto">
            <a:xfrm>
              <a:off x="3835828" y="2862915"/>
              <a:ext cx="659741" cy="310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a:solidFill>
                    <a:srgbClr val="000000"/>
                  </a:solidFill>
                  <a:latin typeface="Times New Roman" panose="02020603050405020304" pitchFamily="18" charset="0"/>
                  <a:ea typeface="楷体_GB2312"/>
                  <a:cs typeface="楷体_GB2312"/>
                </a:rPr>
                <a:t> </a:t>
              </a:r>
              <a:r>
                <a:rPr lang="en-US" altLang="zh-CN" sz="2000" b="1" i="1">
                  <a:solidFill>
                    <a:srgbClr val="000000"/>
                  </a:solidFill>
                  <a:latin typeface="Times New Roman" panose="02020603050405020304" pitchFamily="18" charset="0"/>
                  <a:ea typeface="楷体_GB2312"/>
                  <a:cs typeface="楷体_GB2312"/>
                </a:rPr>
                <a:t>a|b</a:t>
              </a:r>
              <a:endParaRPr lang="en-US" altLang="zh-CN" sz="2400" b="1">
                <a:latin typeface="Times New Roman" panose="02020603050405020304" pitchFamily="18" charset="0"/>
                <a:ea typeface="楷体_GB2312"/>
                <a:cs typeface="楷体_GB2312"/>
              </a:endParaRPr>
            </a:p>
          </p:txBody>
        </p:sp>
        <p:sp>
          <p:nvSpPr>
            <p:cNvPr id="86054" name="Line 21"/>
            <p:cNvSpPr>
              <a:spLocks noChangeShapeType="1"/>
            </p:cNvSpPr>
            <p:nvPr/>
          </p:nvSpPr>
          <p:spPr bwMode="auto">
            <a:xfrm>
              <a:off x="4293904" y="3513782"/>
              <a:ext cx="649936"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6055" name="Oval 10"/>
            <p:cNvSpPr>
              <a:spLocks noChangeArrowheads="1"/>
            </p:cNvSpPr>
            <p:nvPr/>
          </p:nvSpPr>
          <p:spPr bwMode="auto">
            <a:xfrm>
              <a:off x="4104403" y="3422590"/>
              <a:ext cx="175142" cy="176387"/>
            </a:xfrm>
            <a:prstGeom prst="ellipse">
              <a:avLst/>
            </a:prstGeom>
            <a:solidFill>
              <a:schemeClr val="bg1"/>
            </a:solidFill>
            <a:ln w="12700">
              <a:solidFill>
                <a:schemeClr val="tx1"/>
              </a:solidFill>
              <a:round/>
              <a:headEnd/>
              <a:tailEnd/>
            </a:ln>
          </p:spPr>
          <p:txBody>
            <a:bodyPr wrap="none"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en-US" altLang="zh-CN" sz="2000" b="1" i="1" baseline="-25000">
                <a:latin typeface="Times New Roman" panose="02020603050405020304" pitchFamily="18" charset="0"/>
                <a:ea typeface="楷体_GB2312"/>
                <a:cs typeface="楷体_GB2312"/>
              </a:endParaRPr>
            </a:p>
          </p:txBody>
        </p:sp>
        <p:sp>
          <p:nvSpPr>
            <p:cNvPr id="86056" name="Oval 10"/>
            <p:cNvSpPr>
              <a:spLocks noChangeArrowheads="1"/>
            </p:cNvSpPr>
            <p:nvPr/>
          </p:nvSpPr>
          <p:spPr bwMode="auto">
            <a:xfrm>
              <a:off x="4943840" y="3422590"/>
              <a:ext cx="175142" cy="176387"/>
            </a:xfrm>
            <a:prstGeom prst="ellipse">
              <a:avLst/>
            </a:prstGeom>
            <a:solidFill>
              <a:schemeClr val="bg1"/>
            </a:solidFill>
            <a:ln w="12700">
              <a:solidFill>
                <a:schemeClr val="tx1"/>
              </a:solidFill>
              <a:round/>
              <a:headEnd/>
              <a:tailEnd/>
            </a:ln>
          </p:spPr>
          <p:txBody>
            <a:bodyPr wrap="none"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en-US" altLang="zh-CN" sz="2000" b="1" i="1" baseline="-25000">
                <a:latin typeface="Times New Roman" panose="02020603050405020304" pitchFamily="18" charset="0"/>
                <a:ea typeface="楷体_GB2312"/>
                <a:cs typeface="楷体_GB2312"/>
              </a:endParaRPr>
            </a:p>
          </p:txBody>
        </p:sp>
        <p:sp>
          <p:nvSpPr>
            <p:cNvPr id="86057" name="Oval 10"/>
            <p:cNvSpPr>
              <a:spLocks noChangeArrowheads="1"/>
            </p:cNvSpPr>
            <p:nvPr/>
          </p:nvSpPr>
          <p:spPr bwMode="auto">
            <a:xfrm>
              <a:off x="5447896" y="3422590"/>
              <a:ext cx="175142" cy="176387"/>
            </a:xfrm>
            <a:prstGeom prst="ellipse">
              <a:avLst/>
            </a:prstGeom>
            <a:solidFill>
              <a:schemeClr val="bg1"/>
            </a:solidFill>
            <a:ln w="12700">
              <a:solidFill>
                <a:schemeClr val="tx1"/>
              </a:solidFill>
              <a:round/>
              <a:headEnd/>
              <a:tailEnd/>
            </a:ln>
          </p:spPr>
          <p:txBody>
            <a:bodyPr wrap="none"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en-US" altLang="zh-CN" sz="2000" b="1" i="1" baseline="-25000">
                <a:latin typeface="Times New Roman" panose="02020603050405020304" pitchFamily="18" charset="0"/>
                <a:ea typeface="楷体_GB2312"/>
                <a:cs typeface="楷体_GB2312"/>
              </a:endParaRPr>
            </a:p>
          </p:txBody>
        </p:sp>
        <p:sp>
          <p:nvSpPr>
            <p:cNvPr id="3" name="任意多边形 2"/>
            <p:cNvSpPr/>
            <p:nvPr/>
          </p:nvSpPr>
          <p:spPr>
            <a:xfrm>
              <a:off x="3955230" y="3189787"/>
              <a:ext cx="442821" cy="271335"/>
            </a:xfrm>
            <a:custGeom>
              <a:avLst/>
              <a:gdLst>
                <a:gd name="connsiteX0" fmla="*/ 212698 w 602308"/>
                <a:gd name="connsiteY0" fmla="*/ 462993 h 462993"/>
                <a:gd name="connsiteX1" fmla="*/ 2491 w 602308"/>
                <a:gd name="connsiteY1" fmla="*/ 168704 h 462993"/>
                <a:gd name="connsiteX2" fmla="*/ 338822 w 602308"/>
                <a:gd name="connsiteY2" fmla="*/ 538 h 462993"/>
                <a:gd name="connsiteX3" fmla="*/ 601581 w 602308"/>
                <a:gd name="connsiteY3" fmla="*/ 221255 h 462993"/>
                <a:gd name="connsiteX4" fmla="*/ 401884 w 602308"/>
                <a:gd name="connsiteY4" fmla="*/ 441973 h 462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308" h="462993">
                  <a:moveTo>
                    <a:pt x="212698" y="462993"/>
                  </a:moveTo>
                  <a:cubicBezTo>
                    <a:pt x="97084" y="354386"/>
                    <a:pt x="-18530" y="245780"/>
                    <a:pt x="2491" y="168704"/>
                  </a:cubicBezTo>
                  <a:cubicBezTo>
                    <a:pt x="23512" y="91628"/>
                    <a:pt x="238974" y="-8221"/>
                    <a:pt x="338822" y="538"/>
                  </a:cubicBezTo>
                  <a:cubicBezTo>
                    <a:pt x="438670" y="9296"/>
                    <a:pt x="591071" y="147683"/>
                    <a:pt x="601581" y="221255"/>
                  </a:cubicBezTo>
                  <a:cubicBezTo>
                    <a:pt x="612091" y="294827"/>
                    <a:pt x="506987" y="368400"/>
                    <a:pt x="401884" y="441973"/>
                  </a:cubicBezTo>
                </a:path>
              </a:pathLst>
            </a:custGeom>
            <a:noFill/>
            <a:ln w="25400">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6059" name="Oval 10"/>
            <p:cNvSpPr>
              <a:spLocks noChangeArrowheads="1"/>
            </p:cNvSpPr>
            <p:nvPr/>
          </p:nvSpPr>
          <p:spPr bwMode="auto">
            <a:xfrm>
              <a:off x="5940152" y="3372431"/>
              <a:ext cx="265685" cy="279439"/>
            </a:xfrm>
            <a:prstGeom prst="ellipse">
              <a:avLst/>
            </a:prstGeom>
            <a:solidFill>
              <a:schemeClr val="bg1"/>
            </a:solidFill>
            <a:ln w="12700">
              <a:solidFill>
                <a:schemeClr val="tx1"/>
              </a:solidFill>
              <a:round/>
              <a:headEnd/>
              <a:tailEnd/>
            </a:ln>
          </p:spPr>
          <p:txBody>
            <a:bodyPr wrap="none"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en-US" altLang="zh-CN" sz="2400" b="1" i="1" baseline="-25000">
                <a:latin typeface="Times New Roman" panose="02020603050405020304" pitchFamily="18" charset="0"/>
                <a:ea typeface="楷体_GB2312"/>
                <a:cs typeface="楷体_GB2312"/>
              </a:endParaRPr>
            </a:p>
          </p:txBody>
        </p:sp>
        <p:sp>
          <p:nvSpPr>
            <p:cNvPr id="86060" name="Oval 10"/>
            <p:cNvSpPr>
              <a:spLocks noChangeArrowheads="1"/>
            </p:cNvSpPr>
            <p:nvPr/>
          </p:nvSpPr>
          <p:spPr bwMode="auto">
            <a:xfrm>
              <a:off x="5981034" y="3425393"/>
              <a:ext cx="175142" cy="176387"/>
            </a:xfrm>
            <a:prstGeom prst="ellipse">
              <a:avLst/>
            </a:prstGeom>
            <a:solidFill>
              <a:schemeClr val="bg1"/>
            </a:solidFill>
            <a:ln w="12700">
              <a:solidFill>
                <a:schemeClr val="tx1"/>
              </a:solidFill>
              <a:round/>
              <a:headEnd/>
              <a:tailEnd/>
            </a:ln>
          </p:spPr>
          <p:txBody>
            <a:bodyPr wrap="none"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en-US" altLang="zh-CN" sz="2000" b="1" i="1" baseline="-25000">
                <a:latin typeface="Times New Roman" panose="02020603050405020304" pitchFamily="18" charset="0"/>
                <a:ea typeface="楷体_GB2312"/>
                <a:cs typeface="楷体_GB2312"/>
              </a:endParaRPr>
            </a:p>
          </p:txBody>
        </p:sp>
      </p:grpSp>
      <p:grpSp>
        <p:nvGrpSpPr>
          <p:cNvPr id="10" name="组合 7"/>
          <p:cNvGrpSpPr>
            <a:grpSpLocks/>
          </p:cNvGrpSpPr>
          <p:nvPr/>
        </p:nvGrpSpPr>
        <p:grpSpPr bwMode="auto">
          <a:xfrm>
            <a:off x="3065464" y="4513263"/>
            <a:ext cx="3062287" cy="1293812"/>
            <a:chOff x="3143640" y="3799019"/>
            <a:chExt cx="3062197" cy="1293011"/>
          </a:xfrm>
        </p:grpSpPr>
        <p:sp>
          <p:nvSpPr>
            <p:cNvPr id="86027" name="Rectangle 14"/>
            <p:cNvSpPr>
              <a:spLocks noChangeArrowheads="1"/>
            </p:cNvSpPr>
            <p:nvPr/>
          </p:nvSpPr>
          <p:spPr bwMode="auto">
            <a:xfrm>
              <a:off x="3205390" y="4429062"/>
              <a:ext cx="659741" cy="310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en-US" altLang="zh-CN" sz="2500" b="1">
                <a:latin typeface="Times New Roman" panose="02020603050405020304" pitchFamily="18" charset="0"/>
                <a:ea typeface="楷体_GB2312"/>
                <a:cs typeface="楷体_GB2312"/>
              </a:endParaRPr>
            </a:p>
          </p:txBody>
        </p:sp>
        <p:sp>
          <p:nvSpPr>
            <p:cNvPr id="86028" name="Rectangle 22"/>
            <p:cNvSpPr>
              <a:spLocks noChangeArrowheads="1"/>
            </p:cNvSpPr>
            <p:nvPr/>
          </p:nvSpPr>
          <p:spPr bwMode="auto">
            <a:xfrm>
              <a:off x="3143640" y="4259167"/>
              <a:ext cx="659874" cy="310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i="1">
                  <a:solidFill>
                    <a:srgbClr val="000000"/>
                  </a:solidFill>
                  <a:latin typeface="Times New Roman" panose="02020603050405020304" pitchFamily="18" charset="0"/>
                  <a:ea typeface="楷体_GB2312"/>
                  <a:cs typeface="楷体_GB2312"/>
                </a:rPr>
                <a:t>start</a:t>
              </a:r>
            </a:p>
          </p:txBody>
        </p:sp>
        <p:sp>
          <p:nvSpPr>
            <p:cNvPr id="86029" name="Line 21"/>
            <p:cNvSpPr>
              <a:spLocks noChangeShapeType="1"/>
            </p:cNvSpPr>
            <p:nvPr/>
          </p:nvSpPr>
          <p:spPr bwMode="auto">
            <a:xfrm flipV="1">
              <a:off x="3761607" y="4445657"/>
              <a:ext cx="329937"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6030" name="Rectangle 14"/>
            <p:cNvSpPr>
              <a:spLocks noChangeArrowheads="1"/>
            </p:cNvSpPr>
            <p:nvPr/>
          </p:nvSpPr>
          <p:spPr bwMode="auto">
            <a:xfrm>
              <a:off x="4467807" y="4125490"/>
              <a:ext cx="659741" cy="310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b="1" i="1">
                  <a:latin typeface="Times New Roman" panose="02020603050405020304" pitchFamily="18" charset="0"/>
                  <a:ea typeface="楷体_GB2312"/>
                  <a:cs typeface="楷体_GB2312"/>
                </a:rPr>
                <a:t>a</a:t>
              </a:r>
              <a:endParaRPr lang="en-US" altLang="zh-CN" sz="2400" b="1">
                <a:latin typeface="Times New Roman" panose="02020603050405020304" pitchFamily="18" charset="0"/>
                <a:ea typeface="楷体_GB2312"/>
                <a:cs typeface="楷体_GB2312"/>
              </a:endParaRPr>
            </a:p>
          </p:txBody>
        </p:sp>
        <p:sp>
          <p:nvSpPr>
            <p:cNvPr id="86031" name="Rectangle 14"/>
            <p:cNvSpPr>
              <a:spLocks noChangeArrowheads="1"/>
            </p:cNvSpPr>
            <p:nvPr/>
          </p:nvSpPr>
          <p:spPr bwMode="auto">
            <a:xfrm>
              <a:off x="4971863" y="4138982"/>
              <a:ext cx="659741" cy="310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b="1" i="1">
                  <a:latin typeface="Times New Roman" panose="02020603050405020304" pitchFamily="18" charset="0"/>
                  <a:ea typeface="楷体_GB2312"/>
                  <a:cs typeface="楷体_GB2312"/>
                </a:rPr>
                <a:t>b</a:t>
              </a:r>
              <a:endParaRPr lang="en-US" altLang="zh-CN" sz="2400" b="1">
                <a:latin typeface="Times New Roman" panose="02020603050405020304" pitchFamily="18" charset="0"/>
                <a:ea typeface="楷体_GB2312"/>
                <a:cs typeface="楷体_GB2312"/>
              </a:endParaRPr>
            </a:p>
          </p:txBody>
        </p:sp>
        <p:sp>
          <p:nvSpPr>
            <p:cNvPr id="86032" name="Line 21"/>
            <p:cNvSpPr>
              <a:spLocks noChangeShapeType="1"/>
            </p:cNvSpPr>
            <p:nvPr/>
          </p:nvSpPr>
          <p:spPr bwMode="auto">
            <a:xfrm flipV="1">
              <a:off x="5145982" y="4467066"/>
              <a:ext cx="329937"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6033" name="Rectangle 14"/>
            <p:cNvSpPr>
              <a:spLocks noChangeArrowheads="1"/>
            </p:cNvSpPr>
            <p:nvPr/>
          </p:nvSpPr>
          <p:spPr bwMode="auto">
            <a:xfrm>
              <a:off x="5475919" y="4134989"/>
              <a:ext cx="659741" cy="310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b="1" i="1">
                  <a:latin typeface="Times New Roman" panose="02020603050405020304" pitchFamily="18" charset="0"/>
                  <a:ea typeface="楷体_GB2312"/>
                  <a:cs typeface="楷体_GB2312"/>
                </a:rPr>
                <a:t>b</a:t>
              </a:r>
              <a:endParaRPr lang="en-US" altLang="zh-CN" sz="2400" b="1">
                <a:latin typeface="Times New Roman" panose="02020603050405020304" pitchFamily="18" charset="0"/>
                <a:ea typeface="楷体_GB2312"/>
                <a:cs typeface="楷体_GB2312"/>
              </a:endParaRPr>
            </a:p>
          </p:txBody>
        </p:sp>
        <p:sp>
          <p:nvSpPr>
            <p:cNvPr id="86034" name="Line 21"/>
            <p:cNvSpPr>
              <a:spLocks noChangeShapeType="1"/>
            </p:cNvSpPr>
            <p:nvPr/>
          </p:nvSpPr>
          <p:spPr bwMode="auto">
            <a:xfrm flipV="1">
              <a:off x="5650038" y="4463073"/>
              <a:ext cx="329937"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6035" name="Rectangle 14"/>
            <p:cNvSpPr>
              <a:spLocks noChangeArrowheads="1"/>
            </p:cNvSpPr>
            <p:nvPr/>
          </p:nvSpPr>
          <p:spPr bwMode="auto">
            <a:xfrm>
              <a:off x="3863851" y="3799019"/>
              <a:ext cx="659741" cy="310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a:solidFill>
                    <a:srgbClr val="000000"/>
                  </a:solidFill>
                  <a:latin typeface="Times New Roman" panose="02020603050405020304" pitchFamily="18" charset="0"/>
                  <a:ea typeface="楷体_GB2312"/>
                  <a:cs typeface="楷体_GB2312"/>
                </a:rPr>
                <a:t> </a:t>
              </a:r>
              <a:r>
                <a:rPr lang="en-US" altLang="zh-CN" sz="2000" b="1" i="1">
                  <a:solidFill>
                    <a:srgbClr val="000000"/>
                  </a:solidFill>
                  <a:latin typeface="Times New Roman" panose="02020603050405020304" pitchFamily="18" charset="0"/>
                  <a:ea typeface="楷体_GB2312"/>
                  <a:cs typeface="楷体_GB2312"/>
                </a:rPr>
                <a:t>a</a:t>
              </a:r>
              <a:endParaRPr lang="en-US" altLang="zh-CN" sz="2400" b="1">
                <a:latin typeface="Times New Roman" panose="02020603050405020304" pitchFamily="18" charset="0"/>
                <a:ea typeface="楷体_GB2312"/>
                <a:cs typeface="楷体_GB2312"/>
              </a:endParaRPr>
            </a:p>
          </p:txBody>
        </p:sp>
        <p:sp>
          <p:nvSpPr>
            <p:cNvPr id="86036" name="Line 21"/>
            <p:cNvSpPr>
              <a:spLocks noChangeShapeType="1"/>
            </p:cNvSpPr>
            <p:nvPr/>
          </p:nvSpPr>
          <p:spPr bwMode="auto">
            <a:xfrm>
              <a:off x="4321927" y="4449886"/>
              <a:ext cx="649936"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6037" name="Oval 10"/>
            <p:cNvSpPr>
              <a:spLocks noChangeArrowheads="1"/>
            </p:cNvSpPr>
            <p:nvPr/>
          </p:nvSpPr>
          <p:spPr bwMode="auto">
            <a:xfrm>
              <a:off x="4132426" y="4358694"/>
              <a:ext cx="175142" cy="176387"/>
            </a:xfrm>
            <a:prstGeom prst="ellipse">
              <a:avLst/>
            </a:prstGeom>
            <a:solidFill>
              <a:schemeClr val="bg1"/>
            </a:solidFill>
            <a:ln w="12700">
              <a:solidFill>
                <a:schemeClr val="tx1"/>
              </a:solidFill>
              <a:round/>
              <a:headEnd/>
              <a:tailEnd/>
            </a:ln>
          </p:spPr>
          <p:txBody>
            <a:bodyPr wrap="none"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en-US" altLang="zh-CN" sz="2000" b="1" i="1" baseline="-25000">
                <a:latin typeface="Times New Roman" panose="02020603050405020304" pitchFamily="18" charset="0"/>
                <a:ea typeface="楷体_GB2312"/>
                <a:cs typeface="楷体_GB2312"/>
              </a:endParaRPr>
            </a:p>
          </p:txBody>
        </p:sp>
        <p:sp>
          <p:nvSpPr>
            <p:cNvPr id="86038" name="Oval 10"/>
            <p:cNvSpPr>
              <a:spLocks noChangeArrowheads="1"/>
            </p:cNvSpPr>
            <p:nvPr/>
          </p:nvSpPr>
          <p:spPr bwMode="auto">
            <a:xfrm>
              <a:off x="4971863" y="4358694"/>
              <a:ext cx="175142" cy="176387"/>
            </a:xfrm>
            <a:prstGeom prst="ellipse">
              <a:avLst/>
            </a:prstGeom>
            <a:solidFill>
              <a:schemeClr val="bg1"/>
            </a:solidFill>
            <a:ln w="12700">
              <a:solidFill>
                <a:schemeClr val="tx1"/>
              </a:solidFill>
              <a:round/>
              <a:headEnd/>
              <a:tailEnd/>
            </a:ln>
          </p:spPr>
          <p:txBody>
            <a:bodyPr wrap="none"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en-US" altLang="zh-CN" sz="2000" b="1" i="1" baseline="-25000">
                <a:latin typeface="Times New Roman" panose="02020603050405020304" pitchFamily="18" charset="0"/>
                <a:ea typeface="楷体_GB2312"/>
                <a:cs typeface="楷体_GB2312"/>
              </a:endParaRPr>
            </a:p>
          </p:txBody>
        </p:sp>
        <p:sp>
          <p:nvSpPr>
            <p:cNvPr id="86039" name="Oval 10"/>
            <p:cNvSpPr>
              <a:spLocks noChangeArrowheads="1"/>
            </p:cNvSpPr>
            <p:nvPr/>
          </p:nvSpPr>
          <p:spPr bwMode="auto">
            <a:xfrm>
              <a:off x="5475919" y="4358694"/>
              <a:ext cx="175142" cy="176387"/>
            </a:xfrm>
            <a:prstGeom prst="ellipse">
              <a:avLst/>
            </a:prstGeom>
            <a:solidFill>
              <a:schemeClr val="bg1"/>
            </a:solidFill>
            <a:ln w="12700">
              <a:solidFill>
                <a:schemeClr val="tx1"/>
              </a:solidFill>
              <a:round/>
              <a:headEnd/>
              <a:tailEnd/>
            </a:ln>
          </p:spPr>
          <p:txBody>
            <a:bodyPr wrap="none"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en-US" altLang="zh-CN" sz="2000" b="1" i="1" baseline="-25000">
                <a:latin typeface="Times New Roman" panose="02020603050405020304" pitchFamily="18" charset="0"/>
                <a:ea typeface="楷体_GB2312"/>
                <a:cs typeface="楷体_GB2312"/>
              </a:endParaRPr>
            </a:p>
          </p:txBody>
        </p:sp>
        <p:sp>
          <p:nvSpPr>
            <p:cNvPr id="173" name="任意多边形 172"/>
            <p:cNvSpPr/>
            <p:nvPr/>
          </p:nvSpPr>
          <p:spPr>
            <a:xfrm>
              <a:off x="3991340" y="4125842"/>
              <a:ext cx="442899" cy="271294"/>
            </a:xfrm>
            <a:custGeom>
              <a:avLst/>
              <a:gdLst>
                <a:gd name="connsiteX0" fmla="*/ 212698 w 602308"/>
                <a:gd name="connsiteY0" fmla="*/ 462993 h 462993"/>
                <a:gd name="connsiteX1" fmla="*/ 2491 w 602308"/>
                <a:gd name="connsiteY1" fmla="*/ 168704 h 462993"/>
                <a:gd name="connsiteX2" fmla="*/ 338822 w 602308"/>
                <a:gd name="connsiteY2" fmla="*/ 538 h 462993"/>
                <a:gd name="connsiteX3" fmla="*/ 601581 w 602308"/>
                <a:gd name="connsiteY3" fmla="*/ 221255 h 462993"/>
                <a:gd name="connsiteX4" fmla="*/ 401884 w 602308"/>
                <a:gd name="connsiteY4" fmla="*/ 441973 h 462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308" h="462993">
                  <a:moveTo>
                    <a:pt x="212698" y="462993"/>
                  </a:moveTo>
                  <a:cubicBezTo>
                    <a:pt x="97084" y="354386"/>
                    <a:pt x="-18530" y="245780"/>
                    <a:pt x="2491" y="168704"/>
                  </a:cubicBezTo>
                  <a:cubicBezTo>
                    <a:pt x="23512" y="91628"/>
                    <a:pt x="238974" y="-8221"/>
                    <a:pt x="338822" y="538"/>
                  </a:cubicBezTo>
                  <a:cubicBezTo>
                    <a:pt x="438670" y="9296"/>
                    <a:pt x="591071" y="147683"/>
                    <a:pt x="601581" y="221255"/>
                  </a:cubicBezTo>
                  <a:cubicBezTo>
                    <a:pt x="612091" y="294827"/>
                    <a:pt x="506987" y="368400"/>
                    <a:pt x="401884" y="441973"/>
                  </a:cubicBezTo>
                </a:path>
              </a:pathLst>
            </a:custGeom>
            <a:noFill/>
            <a:ln w="25400">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任意多边形 3"/>
            <p:cNvSpPr/>
            <p:nvPr/>
          </p:nvSpPr>
          <p:spPr>
            <a:xfrm>
              <a:off x="4013564" y="4508192"/>
              <a:ext cx="419088" cy="266535"/>
            </a:xfrm>
            <a:custGeom>
              <a:avLst/>
              <a:gdLst>
                <a:gd name="connsiteX0" fmla="*/ 120338 w 418828"/>
                <a:gd name="connsiteY0" fmla="*/ 0 h 266168"/>
                <a:gd name="connsiteX1" fmla="*/ 3380 w 418828"/>
                <a:gd name="connsiteY1" fmla="*/ 127591 h 266168"/>
                <a:gd name="connsiteX2" fmla="*/ 237296 w 418828"/>
                <a:gd name="connsiteY2" fmla="*/ 265814 h 266168"/>
                <a:gd name="connsiteX3" fmla="*/ 418049 w 418828"/>
                <a:gd name="connsiteY3" fmla="*/ 85060 h 266168"/>
                <a:gd name="connsiteX4" fmla="*/ 290459 w 418828"/>
                <a:gd name="connsiteY4" fmla="*/ 0 h 266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828" h="266168">
                  <a:moveTo>
                    <a:pt x="120338" y="0"/>
                  </a:moveTo>
                  <a:cubicBezTo>
                    <a:pt x="52112" y="41644"/>
                    <a:pt x="-16113" y="83289"/>
                    <a:pt x="3380" y="127591"/>
                  </a:cubicBezTo>
                  <a:cubicBezTo>
                    <a:pt x="22873" y="171893"/>
                    <a:pt x="168185" y="272902"/>
                    <a:pt x="237296" y="265814"/>
                  </a:cubicBezTo>
                  <a:cubicBezTo>
                    <a:pt x="306407" y="258726"/>
                    <a:pt x="409189" y="129362"/>
                    <a:pt x="418049" y="85060"/>
                  </a:cubicBezTo>
                  <a:cubicBezTo>
                    <a:pt x="426910" y="40758"/>
                    <a:pt x="358684" y="20379"/>
                    <a:pt x="290459" y="0"/>
                  </a:cubicBezTo>
                </a:path>
              </a:pathLst>
            </a:custGeom>
            <a:noFill/>
            <a:ln w="25400">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6042" name="Rectangle 14"/>
            <p:cNvSpPr>
              <a:spLocks noChangeArrowheads="1"/>
            </p:cNvSpPr>
            <p:nvPr/>
          </p:nvSpPr>
          <p:spPr bwMode="auto">
            <a:xfrm>
              <a:off x="3898552" y="4781126"/>
              <a:ext cx="659741" cy="310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i="1">
                  <a:latin typeface="Times New Roman" panose="02020603050405020304" pitchFamily="18" charset="0"/>
                  <a:ea typeface="楷体_GB2312"/>
                  <a:cs typeface="楷体_GB2312"/>
                </a:rPr>
                <a:t>b</a:t>
              </a:r>
              <a:endParaRPr lang="en-US" altLang="zh-CN" sz="2000" b="1">
                <a:latin typeface="Times New Roman" panose="02020603050405020304" pitchFamily="18" charset="0"/>
                <a:ea typeface="楷体_GB2312"/>
                <a:cs typeface="楷体_GB2312"/>
              </a:endParaRPr>
            </a:p>
          </p:txBody>
        </p:sp>
        <p:sp>
          <p:nvSpPr>
            <p:cNvPr id="86043" name="Oval 10"/>
            <p:cNvSpPr>
              <a:spLocks noChangeArrowheads="1"/>
            </p:cNvSpPr>
            <p:nvPr/>
          </p:nvSpPr>
          <p:spPr bwMode="auto">
            <a:xfrm>
              <a:off x="5940152" y="4308535"/>
              <a:ext cx="265685" cy="279439"/>
            </a:xfrm>
            <a:prstGeom prst="ellipse">
              <a:avLst/>
            </a:prstGeom>
            <a:solidFill>
              <a:schemeClr val="bg1"/>
            </a:solidFill>
            <a:ln w="12700">
              <a:solidFill>
                <a:schemeClr val="tx1"/>
              </a:solidFill>
              <a:round/>
              <a:headEnd/>
              <a:tailEnd/>
            </a:ln>
          </p:spPr>
          <p:txBody>
            <a:bodyPr wrap="none"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en-US" altLang="zh-CN" sz="2400" b="1" i="1" baseline="-25000">
                <a:latin typeface="Times New Roman" panose="02020603050405020304" pitchFamily="18" charset="0"/>
                <a:ea typeface="楷体_GB2312"/>
                <a:cs typeface="楷体_GB2312"/>
              </a:endParaRPr>
            </a:p>
          </p:txBody>
        </p:sp>
        <p:sp>
          <p:nvSpPr>
            <p:cNvPr id="86044" name="Oval 10"/>
            <p:cNvSpPr>
              <a:spLocks noChangeArrowheads="1"/>
            </p:cNvSpPr>
            <p:nvPr/>
          </p:nvSpPr>
          <p:spPr bwMode="auto">
            <a:xfrm>
              <a:off x="5981034" y="4361497"/>
              <a:ext cx="175142" cy="176387"/>
            </a:xfrm>
            <a:prstGeom prst="ellipse">
              <a:avLst/>
            </a:prstGeom>
            <a:solidFill>
              <a:schemeClr val="bg1"/>
            </a:solidFill>
            <a:ln w="12700">
              <a:solidFill>
                <a:schemeClr val="tx1"/>
              </a:solidFill>
              <a:round/>
              <a:headEnd/>
              <a:tailEnd/>
            </a:ln>
          </p:spPr>
          <p:txBody>
            <a:bodyPr wrap="none"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en-US" altLang="zh-CN" sz="2000" b="1" i="1" baseline="-25000">
                <a:latin typeface="Times New Roman" panose="02020603050405020304" pitchFamily="18" charset="0"/>
                <a:ea typeface="楷体_GB2312"/>
                <a:cs typeface="楷体_GB2312"/>
              </a:endParaRPr>
            </a:p>
          </p:txBody>
        </p:sp>
      </p:grpSp>
      <p:sp>
        <p:nvSpPr>
          <p:cNvPr id="18" name="下箭头 17"/>
          <p:cNvSpPr/>
          <p:nvPr/>
        </p:nvSpPr>
        <p:spPr>
          <a:xfrm>
            <a:off x="4384676" y="2349500"/>
            <a:ext cx="334963" cy="215900"/>
          </a:xfrm>
          <a:prstGeom prst="downArrow">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1" name="下箭头 180"/>
          <p:cNvSpPr/>
          <p:nvPr/>
        </p:nvSpPr>
        <p:spPr>
          <a:xfrm>
            <a:off x="4379913" y="3502025"/>
            <a:ext cx="336550" cy="215900"/>
          </a:xfrm>
          <a:prstGeom prst="downArrow">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2" name="下箭头 181"/>
          <p:cNvSpPr/>
          <p:nvPr/>
        </p:nvSpPr>
        <p:spPr>
          <a:xfrm>
            <a:off x="4379913" y="4510088"/>
            <a:ext cx="336550" cy="215900"/>
          </a:xfrm>
          <a:prstGeom prst="downArrow">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18906784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 calcmode="lin" valueType="num">
                                      <p:cBhvr>
                                        <p:cTn id="14" dur="500" fill="hold"/>
                                        <p:tgtEl>
                                          <p:spTgt spid="18"/>
                                        </p:tgtEl>
                                        <p:attrNameLst>
                                          <p:attrName>ppt_w</p:attrName>
                                        </p:attrNameLst>
                                      </p:cBhvr>
                                      <p:tavLst>
                                        <p:tav tm="0">
                                          <p:val>
                                            <p:fltVal val="0"/>
                                          </p:val>
                                        </p:tav>
                                        <p:tav tm="100000">
                                          <p:val>
                                            <p:strVal val="#ppt_w"/>
                                          </p:val>
                                        </p:tav>
                                      </p:tavLst>
                                    </p:anim>
                                    <p:anim calcmode="lin" valueType="num">
                                      <p:cBhvr>
                                        <p:cTn id="15" dur="500" fill="hold"/>
                                        <p:tgtEl>
                                          <p:spTgt spid="18"/>
                                        </p:tgtEl>
                                        <p:attrNameLst>
                                          <p:attrName>ppt_h</p:attrName>
                                        </p:attrNameLst>
                                      </p:cBhvr>
                                      <p:tavLst>
                                        <p:tav tm="0">
                                          <p:val>
                                            <p:fltVal val="0"/>
                                          </p:val>
                                        </p:tav>
                                        <p:tav tm="100000">
                                          <p:val>
                                            <p:strVal val="#ppt_h"/>
                                          </p:val>
                                        </p:tav>
                                      </p:tavLst>
                                    </p:anim>
                                    <p:animEffect transition="in" filter="fade">
                                      <p:cBhvr>
                                        <p:cTn id="16" dur="500"/>
                                        <p:tgtEl>
                                          <p:spTgt spid="18"/>
                                        </p:tgtEl>
                                      </p:cBhvr>
                                    </p:animEffect>
                                  </p:childTnLst>
                                </p:cTn>
                              </p:par>
                              <p:par>
                                <p:cTn id="17" presetID="53" presetClass="entr" presetSubtype="16"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81"/>
                                        </p:tgtEl>
                                        <p:attrNameLst>
                                          <p:attrName>style.visibility</p:attrName>
                                        </p:attrNameLst>
                                      </p:cBhvr>
                                      <p:to>
                                        <p:strVal val="visible"/>
                                      </p:to>
                                    </p:set>
                                    <p:anim calcmode="lin" valueType="num">
                                      <p:cBhvr>
                                        <p:cTn id="26" dur="500" fill="hold"/>
                                        <p:tgtEl>
                                          <p:spTgt spid="181"/>
                                        </p:tgtEl>
                                        <p:attrNameLst>
                                          <p:attrName>ppt_w</p:attrName>
                                        </p:attrNameLst>
                                      </p:cBhvr>
                                      <p:tavLst>
                                        <p:tav tm="0">
                                          <p:val>
                                            <p:fltVal val="0"/>
                                          </p:val>
                                        </p:tav>
                                        <p:tav tm="100000">
                                          <p:val>
                                            <p:strVal val="#ppt_w"/>
                                          </p:val>
                                        </p:tav>
                                      </p:tavLst>
                                    </p:anim>
                                    <p:anim calcmode="lin" valueType="num">
                                      <p:cBhvr>
                                        <p:cTn id="27" dur="500" fill="hold"/>
                                        <p:tgtEl>
                                          <p:spTgt spid="181"/>
                                        </p:tgtEl>
                                        <p:attrNameLst>
                                          <p:attrName>ppt_h</p:attrName>
                                        </p:attrNameLst>
                                      </p:cBhvr>
                                      <p:tavLst>
                                        <p:tav tm="0">
                                          <p:val>
                                            <p:fltVal val="0"/>
                                          </p:val>
                                        </p:tav>
                                        <p:tav tm="100000">
                                          <p:val>
                                            <p:strVal val="#ppt_h"/>
                                          </p:val>
                                        </p:tav>
                                      </p:tavLst>
                                    </p:anim>
                                    <p:animEffect transition="in" filter="fade">
                                      <p:cBhvr>
                                        <p:cTn id="28" dur="500"/>
                                        <p:tgtEl>
                                          <p:spTgt spid="181"/>
                                        </p:tgtEl>
                                      </p:cBhvr>
                                    </p:animEffect>
                                  </p:childTnLst>
                                </p:cTn>
                              </p:par>
                              <p:par>
                                <p:cTn id="29" presetID="53" presetClass="entr" presetSubtype="16"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182"/>
                                        </p:tgtEl>
                                        <p:attrNameLst>
                                          <p:attrName>style.visibility</p:attrName>
                                        </p:attrNameLst>
                                      </p:cBhvr>
                                      <p:to>
                                        <p:strVal val="visible"/>
                                      </p:to>
                                    </p:set>
                                    <p:anim calcmode="lin" valueType="num">
                                      <p:cBhvr>
                                        <p:cTn id="38" dur="500" fill="hold"/>
                                        <p:tgtEl>
                                          <p:spTgt spid="182"/>
                                        </p:tgtEl>
                                        <p:attrNameLst>
                                          <p:attrName>ppt_w</p:attrName>
                                        </p:attrNameLst>
                                      </p:cBhvr>
                                      <p:tavLst>
                                        <p:tav tm="0">
                                          <p:val>
                                            <p:fltVal val="0"/>
                                          </p:val>
                                        </p:tav>
                                        <p:tav tm="100000">
                                          <p:val>
                                            <p:strVal val="#ppt_w"/>
                                          </p:val>
                                        </p:tav>
                                      </p:tavLst>
                                    </p:anim>
                                    <p:anim calcmode="lin" valueType="num">
                                      <p:cBhvr>
                                        <p:cTn id="39" dur="500" fill="hold"/>
                                        <p:tgtEl>
                                          <p:spTgt spid="182"/>
                                        </p:tgtEl>
                                        <p:attrNameLst>
                                          <p:attrName>ppt_h</p:attrName>
                                        </p:attrNameLst>
                                      </p:cBhvr>
                                      <p:tavLst>
                                        <p:tav tm="0">
                                          <p:val>
                                            <p:fltVal val="0"/>
                                          </p:val>
                                        </p:tav>
                                        <p:tav tm="100000">
                                          <p:val>
                                            <p:strVal val="#ppt_h"/>
                                          </p:val>
                                        </p:tav>
                                      </p:tavLst>
                                    </p:anim>
                                    <p:animEffect transition="in" filter="fade">
                                      <p:cBhvr>
                                        <p:cTn id="40" dur="500"/>
                                        <p:tgtEl>
                                          <p:spTgt spid="182"/>
                                        </p:tgtEl>
                                      </p:cBhvr>
                                    </p:animEffect>
                                  </p:childTnLst>
                                </p:cTn>
                              </p:par>
                              <p:par>
                                <p:cTn id="41" presetID="53" presetClass="entr" presetSubtype="16"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1" grpId="0" animBg="1"/>
      <p:bldP spid="18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用抽象语法树表示正则式</a:t>
            </a:r>
            <a:endParaRPr lang="zh-CN" altLang="en-US" dirty="0"/>
          </a:p>
        </p:txBody>
      </p:sp>
      <p:sp>
        <p:nvSpPr>
          <p:cNvPr id="3" name="内容占位符 2"/>
          <p:cNvSpPr>
            <a:spLocks noGrp="1"/>
          </p:cNvSpPr>
          <p:nvPr>
            <p:ph idx="1"/>
          </p:nvPr>
        </p:nvSpPr>
        <p:spPr>
          <a:xfrm>
            <a:off x="517126" y="1444532"/>
            <a:ext cx="8042276" cy="1676399"/>
          </a:xfrm>
        </p:spPr>
        <p:txBody>
          <a:bodyPr>
            <a:normAutofit fontScale="92500" lnSpcReduction="20000"/>
          </a:bodyPr>
          <a:lstStyle/>
          <a:p>
            <a:pPr>
              <a:buFont typeface="Wingdings" panose="05000000000000000000" pitchFamily="2" charset="2"/>
              <a:buChar char="l"/>
            </a:pPr>
            <a:r>
              <a:rPr lang="zh-CN" altLang="en-US" dirty="0" smtClean="0"/>
              <a:t>抽象语法树</a:t>
            </a:r>
            <a:endParaRPr lang="en-US" altLang="zh-CN" dirty="0" smtClean="0"/>
          </a:p>
          <a:p>
            <a:pPr marL="793750" lvl="1" indent="-457200">
              <a:buFont typeface="Wingdings" panose="05000000000000000000" pitchFamily="2" charset="2"/>
              <a:buChar char="n"/>
            </a:pPr>
            <a:r>
              <a:rPr lang="zh-CN" altLang="en-US" dirty="0" smtClean="0"/>
              <a:t>用 </a:t>
            </a:r>
            <a:r>
              <a:rPr lang="zh-CN" altLang="en-US" b="1" dirty="0" smtClean="0"/>
              <a:t>操作数</a:t>
            </a:r>
            <a:r>
              <a:rPr lang="zh-CN" altLang="en-US" dirty="0" smtClean="0"/>
              <a:t> 作为</a:t>
            </a:r>
            <a:r>
              <a:rPr lang="zh-CN" altLang="en-US" b="1" dirty="0" smtClean="0"/>
              <a:t>叶子节点</a:t>
            </a:r>
            <a:r>
              <a:rPr lang="zh-CN" altLang="en-US" dirty="0"/>
              <a:t>，</a:t>
            </a:r>
            <a:r>
              <a:rPr lang="zh-CN" altLang="en-US" dirty="0" smtClean="0"/>
              <a:t> </a:t>
            </a:r>
            <a:r>
              <a:rPr lang="zh-CN" altLang="en-US" b="1" dirty="0" smtClean="0"/>
              <a:t>运算符</a:t>
            </a:r>
            <a:r>
              <a:rPr lang="zh-CN" altLang="en-US" dirty="0" smtClean="0"/>
              <a:t> 作为 </a:t>
            </a:r>
            <a:r>
              <a:rPr lang="zh-CN" altLang="en-US" b="1" dirty="0" smtClean="0"/>
              <a:t>内部节点 </a:t>
            </a:r>
            <a:r>
              <a:rPr lang="zh-CN" altLang="en-US" dirty="0" smtClean="0"/>
              <a:t>来连接叶子节点的一种树。</a:t>
            </a:r>
            <a:endParaRPr lang="en-US" altLang="zh-CN" dirty="0" smtClean="0"/>
          </a:p>
          <a:p>
            <a:pPr marL="793750" lvl="1" indent="-457200">
              <a:buFont typeface="Wingdings" panose="05000000000000000000" pitchFamily="2" charset="2"/>
              <a:buChar char="n"/>
            </a:pPr>
            <a:r>
              <a:rPr lang="zh-CN" altLang="en-US" dirty="0" smtClean="0"/>
              <a:t>例如：</a:t>
            </a:r>
            <a:r>
              <a:rPr lang="en-US" altLang="zh-CN" dirty="0"/>
              <a:t>(</a:t>
            </a:r>
            <a:r>
              <a:rPr lang="en-US" altLang="zh-CN" dirty="0" err="1"/>
              <a:t>a|b</a:t>
            </a:r>
            <a:r>
              <a:rPr lang="en-US" altLang="zh-CN" dirty="0"/>
              <a:t>)*</a:t>
            </a:r>
            <a:r>
              <a:rPr lang="en-US" altLang="zh-CN" dirty="0" err="1" smtClean="0"/>
              <a:t>abb</a:t>
            </a:r>
            <a:r>
              <a:rPr lang="en-US" altLang="zh-CN" dirty="0" smtClean="0"/>
              <a:t>#</a:t>
            </a:r>
            <a:r>
              <a:rPr lang="zh-CN" altLang="en-US" dirty="0" smtClean="0"/>
              <a:t>的</a:t>
            </a:r>
            <a:r>
              <a:rPr lang="zh-CN" altLang="en-US" dirty="0"/>
              <a:t>抽象语法</a:t>
            </a:r>
            <a:r>
              <a:rPr lang="zh-CN" altLang="en-US" dirty="0" smtClean="0"/>
              <a:t>树</a:t>
            </a:r>
            <a:endParaRPr lang="en-US" altLang="zh-CN" dirty="0" smtClean="0"/>
          </a:p>
          <a:p>
            <a:pPr marL="1076325" lvl="2" indent="-457200">
              <a:buFont typeface="Wingdings" panose="05000000000000000000" pitchFamily="2" charset="2"/>
              <a:buChar char="n"/>
            </a:pPr>
            <a:r>
              <a:rPr lang="zh-CN" altLang="en-US" dirty="0" smtClean="0"/>
              <a:t>“</a:t>
            </a:r>
            <a:r>
              <a:rPr lang="en-US" altLang="zh-CN" dirty="0" smtClean="0"/>
              <a:t>#</a:t>
            </a:r>
            <a:r>
              <a:rPr lang="zh-CN" altLang="en-US" dirty="0" smtClean="0"/>
              <a:t>”为字符串的结束标记</a:t>
            </a:r>
            <a:endParaRPr lang="zh-CN" altLang="en-US" dirty="0"/>
          </a:p>
        </p:txBody>
      </p:sp>
      <p:sp>
        <p:nvSpPr>
          <p:cNvPr id="4" name="灯片编号占位符 3"/>
          <p:cNvSpPr>
            <a:spLocks noGrp="1"/>
          </p:cNvSpPr>
          <p:nvPr>
            <p:ph type="sldNum" sz="quarter" idx="12"/>
          </p:nvPr>
        </p:nvSpPr>
        <p:spPr/>
        <p:txBody>
          <a:bodyPr/>
          <a:lstStyle/>
          <a:p>
            <a:fld id="{58B9003D-8F33-4A1C-B97F-3F3C18EC6CAD}" type="slidenum">
              <a:rPr lang="en-US" altLang="zh-CN" smtClean="0"/>
              <a:pPr/>
              <a:t>62</a:t>
            </a:fld>
            <a:endParaRPr lang="en-US" altLang="zh-CN" dirty="0"/>
          </a:p>
        </p:txBody>
      </p:sp>
      <p:pic>
        <p:nvPicPr>
          <p:cNvPr id="7" name="图片 6"/>
          <p:cNvPicPr>
            <a:picLocks noChangeAspect="1"/>
          </p:cNvPicPr>
          <p:nvPr/>
        </p:nvPicPr>
        <p:blipFill>
          <a:blip r:embed="rId2"/>
          <a:stretch>
            <a:fillRect/>
          </a:stretch>
        </p:blipFill>
        <p:spPr>
          <a:xfrm>
            <a:off x="2819400" y="3467380"/>
            <a:ext cx="3028950" cy="2990850"/>
          </a:xfrm>
          <a:prstGeom prst="rect">
            <a:avLst/>
          </a:prstGeom>
        </p:spPr>
      </p:pic>
    </p:spTree>
    <p:extLst>
      <p:ext uri="{BB962C8B-B14F-4D97-AF65-F5344CB8AC3E}">
        <p14:creationId xmlns:p14="http://schemas.microsoft.com/office/powerpoint/2010/main" val="186391780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用抽象语法树表示正则式</a:t>
            </a:r>
          </a:p>
        </p:txBody>
      </p:sp>
      <p:sp>
        <p:nvSpPr>
          <p:cNvPr id="3" name="内容占位符 2"/>
          <p:cNvSpPr>
            <a:spLocks noGrp="1"/>
          </p:cNvSpPr>
          <p:nvPr>
            <p:ph idx="1"/>
          </p:nvPr>
        </p:nvSpPr>
        <p:spPr/>
        <p:txBody>
          <a:bodyPr>
            <a:normAutofit fontScale="92500" lnSpcReduction="10000"/>
          </a:bodyPr>
          <a:lstStyle/>
          <a:p>
            <a:r>
              <a:rPr lang="zh-CN" altLang="en-US" dirty="0" smtClean="0"/>
              <a:t>对于抽象语法树：</a:t>
            </a:r>
            <a:endParaRPr lang="en-US" altLang="zh-CN" dirty="0" smtClean="0"/>
          </a:p>
          <a:p>
            <a:pPr lvl="1"/>
            <a:r>
              <a:rPr lang="en-US" altLang="zh-CN" i="1" dirty="0" err="1" smtClean="0">
                <a:solidFill>
                  <a:srgbClr val="00B0F0"/>
                </a:solidFill>
              </a:rPr>
              <a:t>nullable</a:t>
            </a:r>
            <a:r>
              <a:rPr lang="en-US" altLang="zh-CN" i="1" dirty="0" smtClean="0">
                <a:solidFill>
                  <a:srgbClr val="00B0F0"/>
                </a:solidFill>
              </a:rPr>
              <a:t>(n)</a:t>
            </a:r>
            <a:r>
              <a:rPr lang="zh-CN" altLang="en-US" dirty="0" smtClean="0"/>
              <a:t>：布尔函数，</a:t>
            </a:r>
            <a:r>
              <a:rPr lang="zh-CN" altLang="en-US" b="1" dirty="0" smtClean="0"/>
              <a:t>为真</a:t>
            </a:r>
            <a:r>
              <a:rPr lang="zh-CN" altLang="en-US" dirty="0" smtClean="0"/>
              <a:t>时当且仅当结点</a:t>
            </a:r>
            <a:r>
              <a:rPr lang="en-US" altLang="zh-CN" dirty="0" smtClean="0"/>
              <a:t>n</a:t>
            </a:r>
            <a:r>
              <a:rPr lang="zh-CN" altLang="en-US" dirty="0" smtClean="0"/>
              <a:t>代表的子表达式的语言中</a:t>
            </a:r>
            <a:r>
              <a:rPr lang="zh-CN" altLang="en-US" b="1" dirty="0" smtClean="0"/>
              <a:t>包含空串</a:t>
            </a:r>
            <a:r>
              <a:rPr lang="el-GR" altLang="zh-CN" b="1" dirty="0" smtClean="0">
                <a:latin typeface="等线" panose="02010600030101010101" pitchFamily="2" charset="-122"/>
                <a:ea typeface="等线" panose="02010600030101010101" pitchFamily="2" charset="-122"/>
                <a:sym typeface="Symbol" pitchFamily="18" charset="2"/>
              </a:rPr>
              <a:t>ε</a:t>
            </a:r>
            <a:r>
              <a:rPr lang="en-US" altLang="zh-CN" b="1" dirty="0" smtClean="0">
                <a:latin typeface="等线" panose="02010600030101010101" pitchFamily="2" charset="-122"/>
                <a:ea typeface="等线" panose="02010600030101010101" pitchFamily="2" charset="-122"/>
                <a:sym typeface="Symbol" pitchFamily="18" charset="2"/>
              </a:rPr>
              <a:t> </a:t>
            </a:r>
            <a:r>
              <a:rPr lang="zh-CN" altLang="en-US" dirty="0" smtClean="0">
                <a:latin typeface="等线" panose="02010600030101010101" pitchFamily="2" charset="-122"/>
                <a:ea typeface="等线" panose="02010600030101010101" pitchFamily="2" charset="-122"/>
                <a:sym typeface="Symbol" pitchFamily="18" charset="2"/>
              </a:rPr>
              <a:t>。</a:t>
            </a:r>
            <a:endParaRPr lang="en-US" altLang="zh-CN" dirty="0" smtClean="0"/>
          </a:p>
          <a:p>
            <a:pPr lvl="1"/>
            <a:r>
              <a:rPr lang="en-US" altLang="zh-CN" i="1" dirty="0" err="1">
                <a:solidFill>
                  <a:srgbClr val="00B0F0"/>
                </a:solidFill>
              </a:rPr>
              <a:t>firstpos</a:t>
            </a:r>
            <a:r>
              <a:rPr lang="en-US" altLang="zh-CN" i="1" dirty="0">
                <a:solidFill>
                  <a:srgbClr val="00B0F0"/>
                </a:solidFill>
              </a:rPr>
              <a:t>(n)</a:t>
            </a:r>
            <a:r>
              <a:rPr lang="zh-CN" altLang="en-US" dirty="0" smtClean="0"/>
              <a:t>：定义一个位置集合</a:t>
            </a:r>
            <a:endParaRPr lang="en-US" altLang="zh-CN" dirty="0"/>
          </a:p>
          <a:p>
            <a:pPr lvl="2"/>
            <a:r>
              <a:rPr lang="zh-CN" altLang="en-US" dirty="0" smtClean="0"/>
              <a:t>以结点</a:t>
            </a:r>
            <a:r>
              <a:rPr lang="en-US" altLang="zh-CN" dirty="0" smtClean="0"/>
              <a:t>n</a:t>
            </a:r>
            <a:r>
              <a:rPr lang="zh-CN" altLang="en-US" dirty="0" smtClean="0"/>
              <a:t>为根的子表达式对应的语言所包含的串的</a:t>
            </a:r>
            <a:r>
              <a:rPr lang="zh-CN" altLang="en-US" b="1" dirty="0" smtClean="0"/>
              <a:t>第一个符号所在的位置集合</a:t>
            </a:r>
            <a:r>
              <a:rPr lang="zh-CN" altLang="en-US" dirty="0" smtClean="0"/>
              <a:t>。</a:t>
            </a:r>
            <a:endParaRPr lang="en-US" altLang="zh-CN" dirty="0" smtClean="0"/>
          </a:p>
          <a:p>
            <a:pPr lvl="1"/>
            <a:r>
              <a:rPr lang="en-US" altLang="zh-CN" i="1" dirty="0" err="1">
                <a:solidFill>
                  <a:srgbClr val="00B0F0"/>
                </a:solidFill>
              </a:rPr>
              <a:t>lastpos</a:t>
            </a:r>
            <a:r>
              <a:rPr lang="en-US" altLang="zh-CN" i="1" dirty="0">
                <a:solidFill>
                  <a:srgbClr val="00B0F0"/>
                </a:solidFill>
              </a:rPr>
              <a:t>(n) </a:t>
            </a:r>
            <a:r>
              <a:rPr lang="zh-CN" altLang="en-US" dirty="0" smtClean="0"/>
              <a:t>：定义一个位置集合</a:t>
            </a:r>
            <a:endParaRPr lang="en-US" altLang="zh-CN" dirty="0"/>
          </a:p>
          <a:p>
            <a:pPr lvl="2"/>
            <a:r>
              <a:rPr lang="zh-CN" altLang="en-US" dirty="0" smtClean="0"/>
              <a:t>以</a:t>
            </a:r>
            <a:r>
              <a:rPr lang="zh-CN" altLang="en-US" dirty="0"/>
              <a:t>结点</a:t>
            </a:r>
            <a:r>
              <a:rPr lang="en-US" altLang="zh-CN" dirty="0"/>
              <a:t>n</a:t>
            </a:r>
            <a:r>
              <a:rPr lang="zh-CN" altLang="en-US" dirty="0"/>
              <a:t>为根的子表达式的语言所包含的串</a:t>
            </a:r>
            <a:r>
              <a:rPr lang="zh-CN" altLang="en-US" dirty="0" smtClean="0"/>
              <a:t>的</a:t>
            </a:r>
            <a:r>
              <a:rPr lang="zh-CN" altLang="en-US" b="1" dirty="0" smtClean="0"/>
              <a:t>最后一个符号所在的</a:t>
            </a:r>
            <a:r>
              <a:rPr lang="zh-CN" altLang="en-US" b="1" dirty="0"/>
              <a:t>位置集合</a:t>
            </a:r>
            <a:r>
              <a:rPr lang="zh-CN" altLang="en-US" dirty="0" smtClean="0"/>
              <a:t>。</a:t>
            </a:r>
            <a:endParaRPr lang="en-US" altLang="zh-CN" dirty="0" smtClean="0"/>
          </a:p>
          <a:p>
            <a:pPr lvl="1"/>
            <a:r>
              <a:rPr lang="en-US" altLang="zh-CN" i="1" dirty="0" err="1">
                <a:solidFill>
                  <a:srgbClr val="00B0F0"/>
                </a:solidFill>
              </a:rPr>
              <a:t>followpos</a:t>
            </a:r>
            <a:r>
              <a:rPr lang="en-US" altLang="zh-CN" i="1" dirty="0">
                <a:solidFill>
                  <a:srgbClr val="00B0F0"/>
                </a:solidFill>
              </a:rPr>
              <a:t>(p)</a:t>
            </a:r>
            <a:r>
              <a:rPr lang="zh-CN" altLang="en-US" dirty="0" smtClean="0"/>
              <a:t>：定义与位置 </a:t>
            </a:r>
            <a:r>
              <a:rPr lang="en-US" altLang="zh-CN" i="1" dirty="0" smtClean="0"/>
              <a:t>p </a:t>
            </a:r>
            <a:r>
              <a:rPr lang="zh-CN" altLang="en-US" dirty="0" smtClean="0"/>
              <a:t>相关的位置集合</a:t>
            </a:r>
            <a:endParaRPr lang="en-US" altLang="zh-CN" dirty="0" smtClean="0"/>
          </a:p>
          <a:p>
            <a:pPr lvl="2"/>
            <a:r>
              <a:rPr lang="zh-CN" altLang="en-US" dirty="0" smtClean="0"/>
              <a:t>对于正则式 </a:t>
            </a:r>
            <a:r>
              <a:rPr lang="en-US" altLang="zh-CN" i="1" dirty="0" smtClean="0"/>
              <a:t>r  </a:t>
            </a:r>
            <a:r>
              <a:rPr lang="zh-CN" altLang="en-US" dirty="0" smtClean="0"/>
              <a:t>对应的语言 </a:t>
            </a:r>
            <a:r>
              <a:rPr lang="en-US" altLang="zh-CN" i="1" dirty="0" smtClean="0"/>
              <a:t>L(r) </a:t>
            </a:r>
            <a:r>
              <a:rPr lang="en-US" altLang="zh-CN" dirty="0" smtClean="0"/>
              <a:t> </a:t>
            </a:r>
            <a:r>
              <a:rPr lang="zh-CN" altLang="en-US" dirty="0" smtClean="0"/>
              <a:t>中的某个串 </a:t>
            </a:r>
            <a:r>
              <a:rPr lang="en-US" altLang="zh-CN" i="1" dirty="0" smtClean="0"/>
              <a:t>x=a</a:t>
            </a:r>
            <a:r>
              <a:rPr lang="en-US" altLang="zh-CN" i="1" baseline="-25000" dirty="0" smtClean="0"/>
              <a:t>1</a:t>
            </a:r>
            <a:r>
              <a:rPr lang="en-US" altLang="zh-CN" i="1" dirty="0" smtClean="0"/>
              <a:t>a</a:t>
            </a:r>
            <a:r>
              <a:rPr lang="en-US" altLang="zh-CN" i="1" baseline="-25000" dirty="0" smtClean="0"/>
              <a:t>2</a:t>
            </a:r>
            <a:r>
              <a:rPr lang="en-US" altLang="zh-CN" i="1" dirty="0" smtClean="0"/>
              <a:t>…a</a:t>
            </a:r>
            <a:r>
              <a:rPr lang="en-US" altLang="zh-CN" i="1" baseline="-25000" dirty="0" smtClean="0"/>
              <a:t>n </a:t>
            </a:r>
            <a:r>
              <a:rPr lang="zh-CN" altLang="en-US" dirty="0" smtClean="0"/>
              <a:t>，若 </a:t>
            </a:r>
            <a:r>
              <a:rPr lang="en-US" altLang="zh-CN" b="1" i="1" dirty="0" err="1" smtClean="0"/>
              <a:t>a</a:t>
            </a:r>
            <a:r>
              <a:rPr lang="en-US" altLang="zh-CN" b="1" i="1" baseline="-25000" dirty="0" err="1" smtClean="0"/>
              <a:t>i</a:t>
            </a:r>
            <a:r>
              <a:rPr lang="en-US" altLang="zh-CN" b="1" i="1" baseline="-25000" dirty="0" smtClean="0"/>
              <a:t> </a:t>
            </a:r>
            <a:r>
              <a:rPr lang="en-US" altLang="zh-CN" i="1" baseline="-25000" dirty="0" smtClean="0"/>
              <a:t> </a:t>
            </a:r>
            <a:r>
              <a:rPr lang="zh-CN" altLang="en-US" dirty="0" smtClean="0"/>
              <a:t>在抽象语法树中</a:t>
            </a:r>
            <a:r>
              <a:rPr lang="zh-CN" altLang="en-US" b="1" dirty="0" smtClean="0"/>
              <a:t>与位置 </a:t>
            </a:r>
            <a:r>
              <a:rPr lang="en-US" altLang="zh-CN" b="1" i="1" dirty="0" smtClean="0"/>
              <a:t>p</a:t>
            </a:r>
            <a:r>
              <a:rPr lang="en-US" altLang="zh-CN" b="1" dirty="0" smtClean="0"/>
              <a:t> </a:t>
            </a:r>
            <a:r>
              <a:rPr lang="zh-CN" altLang="en-US" b="1" dirty="0" smtClean="0"/>
              <a:t>匹配</a:t>
            </a:r>
            <a:r>
              <a:rPr lang="zh-CN" altLang="en-US" dirty="0" smtClean="0"/>
              <a:t>，则一个位置</a:t>
            </a:r>
            <a:r>
              <a:rPr lang="en-US" altLang="zh-CN" b="1" i="1" dirty="0" smtClean="0"/>
              <a:t>q</a:t>
            </a:r>
            <a:r>
              <a:rPr lang="en-US" altLang="zh-CN" b="1" i="1" dirty="0"/>
              <a:t> </a:t>
            </a:r>
            <a:r>
              <a:rPr lang="zh-CN" altLang="en-US" b="1" dirty="0" smtClean="0"/>
              <a:t>在 </a:t>
            </a:r>
            <a:r>
              <a:rPr lang="en-US" altLang="zh-CN" b="1" dirty="0" err="1"/>
              <a:t>followpos</a:t>
            </a:r>
            <a:r>
              <a:rPr lang="en-US" altLang="zh-CN" b="1" dirty="0"/>
              <a:t>(p</a:t>
            </a:r>
            <a:r>
              <a:rPr lang="en-US" altLang="zh-CN" b="1" dirty="0" smtClean="0"/>
              <a:t>) </a:t>
            </a:r>
            <a:r>
              <a:rPr lang="zh-CN" altLang="en-US" dirty="0" smtClean="0"/>
              <a:t>当且仅当 </a:t>
            </a:r>
            <a:r>
              <a:rPr lang="en-US" altLang="zh-CN" b="1" i="1" dirty="0" smtClean="0"/>
              <a:t>a</a:t>
            </a:r>
            <a:r>
              <a:rPr lang="en-US" altLang="zh-CN" b="1" i="1" baseline="-25000" dirty="0" smtClean="0"/>
              <a:t>i+1 </a:t>
            </a:r>
            <a:r>
              <a:rPr lang="zh-CN" altLang="en-US" b="1" dirty="0" smtClean="0"/>
              <a:t>与位置 </a:t>
            </a:r>
            <a:r>
              <a:rPr lang="en-US" altLang="zh-CN" b="1" i="1" dirty="0" smtClean="0"/>
              <a:t>q</a:t>
            </a:r>
            <a:r>
              <a:rPr lang="en-US" altLang="zh-CN" b="1" dirty="0" smtClean="0"/>
              <a:t> </a:t>
            </a:r>
            <a:r>
              <a:rPr lang="zh-CN" altLang="en-US" b="1" dirty="0" smtClean="0"/>
              <a:t>匹配</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58B9003D-8F33-4A1C-B97F-3F3C18EC6CAD}" type="slidenum">
              <a:rPr lang="en-US" altLang="zh-CN" smtClean="0"/>
              <a:pPr/>
              <a:t>63</a:t>
            </a:fld>
            <a:endParaRPr lang="en-US" altLang="zh-CN" dirty="0"/>
          </a:p>
        </p:txBody>
      </p:sp>
    </p:spTree>
    <p:extLst>
      <p:ext uri="{BB962C8B-B14F-4D97-AF65-F5344CB8AC3E}">
        <p14:creationId xmlns:p14="http://schemas.microsoft.com/office/powerpoint/2010/main" val="231622458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用抽象语法树表示正则式</a:t>
            </a:r>
          </a:p>
        </p:txBody>
      </p:sp>
      <p:sp>
        <p:nvSpPr>
          <p:cNvPr id="4" name="灯片编号占位符 3"/>
          <p:cNvSpPr>
            <a:spLocks noGrp="1"/>
          </p:cNvSpPr>
          <p:nvPr>
            <p:ph type="sldNum" sz="quarter" idx="12"/>
          </p:nvPr>
        </p:nvSpPr>
        <p:spPr/>
        <p:txBody>
          <a:bodyPr/>
          <a:lstStyle/>
          <a:p>
            <a:fld id="{58B9003D-8F33-4A1C-B97F-3F3C18EC6CAD}" type="slidenum">
              <a:rPr lang="en-US" altLang="zh-CN" smtClean="0"/>
              <a:pPr/>
              <a:t>64</a:t>
            </a:fld>
            <a:endParaRPr lang="en-US" altLang="zh-CN" dirty="0"/>
          </a:p>
        </p:txBody>
      </p:sp>
      <p:graphicFrame>
        <p:nvGraphicFramePr>
          <p:cNvPr id="6" name="表格 5"/>
          <p:cNvGraphicFramePr>
            <a:graphicFrameLocks noGrp="1"/>
          </p:cNvGraphicFramePr>
          <p:nvPr>
            <p:extLst>
              <p:ext uri="{D42A27DB-BD31-4B8C-83A1-F6EECF244321}">
                <p14:modId xmlns:p14="http://schemas.microsoft.com/office/powerpoint/2010/main" val="499031943"/>
              </p:ext>
            </p:extLst>
          </p:nvPr>
        </p:nvGraphicFramePr>
        <p:xfrm>
          <a:off x="467200" y="1295400"/>
          <a:ext cx="8594727" cy="3283495"/>
        </p:xfrm>
        <a:graphic>
          <a:graphicData uri="http://schemas.openxmlformats.org/drawingml/2006/table">
            <a:tbl>
              <a:tblPr firstRow="1" bandRow="1">
                <a:tableStyleId>{5C22544A-7EE6-4342-B048-85BDC9FD1C3A}</a:tableStyleId>
              </a:tblPr>
              <a:tblGrid>
                <a:gridCol w="1022351">
                  <a:extLst>
                    <a:ext uri="{9D8B030D-6E8A-4147-A177-3AD203B41FA5}">
                      <a16:colId xmlns:a16="http://schemas.microsoft.com/office/drawing/2014/main" val="3392425323"/>
                    </a:ext>
                  </a:extLst>
                </a:gridCol>
                <a:gridCol w="1676400">
                  <a:extLst>
                    <a:ext uri="{9D8B030D-6E8A-4147-A177-3AD203B41FA5}">
                      <a16:colId xmlns:a16="http://schemas.microsoft.com/office/drawing/2014/main" val="939577901"/>
                    </a:ext>
                  </a:extLst>
                </a:gridCol>
                <a:gridCol w="2971800">
                  <a:extLst>
                    <a:ext uri="{9D8B030D-6E8A-4147-A177-3AD203B41FA5}">
                      <a16:colId xmlns:a16="http://schemas.microsoft.com/office/drawing/2014/main" val="3621999080"/>
                    </a:ext>
                  </a:extLst>
                </a:gridCol>
                <a:gridCol w="2924176">
                  <a:extLst>
                    <a:ext uri="{9D8B030D-6E8A-4147-A177-3AD203B41FA5}">
                      <a16:colId xmlns:a16="http://schemas.microsoft.com/office/drawing/2014/main" val="2105408450"/>
                    </a:ext>
                  </a:extLst>
                </a:gridCol>
              </a:tblGrid>
              <a:tr h="483101">
                <a:tc>
                  <a:txBody>
                    <a:bodyPr/>
                    <a:lstStyle/>
                    <a:p>
                      <a:r>
                        <a:rPr lang="zh-CN" altLang="en-US" dirty="0" smtClean="0"/>
                        <a:t>结点</a:t>
                      </a:r>
                      <a:r>
                        <a:rPr lang="en-US" altLang="zh-CN" dirty="0" smtClean="0"/>
                        <a:t>n</a:t>
                      </a:r>
                      <a:endParaRPr lang="zh-CN" altLang="en-US" dirty="0"/>
                    </a:p>
                  </a:txBody>
                  <a:tcPr/>
                </a:tc>
                <a:tc>
                  <a:txBody>
                    <a:bodyPr/>
                    <a:lstStyle/>
                    <a:p>
                      <a:r>
                        <a:rPr lang="en-US" altLang="zh-CN" dirty="0" err="1" smtClean="0"/>
                        <a:t>nullable</a:t>
                      </a:r>
                      <a:r>
                        <a:rPr lang="en-US" altLang="zh-CN" dirty="0" smtClean="0"/>
                        <a:t>(n)</a:t>
                      </a:r>
                      <a:endParaRPr lang="zh-CN" altLang="en-US" dirty="0"/>
                    </a:p>
                  </a:txBody>
                  <a:tcPr/>
                </a:tc>
                <a:tc>
                  <a:txBody>
                    <a:bodyPr/>
                    <a:lstStyle/>
                    <a:p>
                      <a:r>
                        <a:rPr lang="en-US" altLang="zh-CN" dirty="0" err="1" smtClean="0"/>
                        <a:t>firstpos</a:t>
                      </a:r>
                      <a:r>
                        <a:rPr lang="en-US" altLang="zh-CN" dirty="0" smtClean="0"/>
                        <a:t>(n)</a:t>
                      </a:r>
                      <a:endParaRPr lang="zh-CN" altLang="en-US" dirty="0"/>
                    </a:p>
                  </a:txBody>
                  <a:tcPr/>
                </a:tc>
                <a:tc>
                  <a:txBody>
                    <a:bodyPr/>
                    <a:lstStyle/>
                    <a:p>
                      <a:r>
                        <a:rPr lang="en-US" altLang="zh-CN" dirty="0" err="1" smtClean="0"/>
                        <a:t>lastpos</a:t>
                      </a:r>
                      <a:r>
                        <a:rPr lang="en-US" altLang="zh-CN" dirty="0" smtClean="0"/>
                        <a:t>(n)</a:t>
                      </a:r>
                      <a:endParaRPr lang="zh-CN" altLang="en-US" dirty="0"/>
                    </a:p>
                  </a:txBody>
                  <a:tcPr/>
                </a:tc>
                <a:extLst>
                  <a:ext uri="{0D108BD9-81ED-4DB2-BD59-A6C34878D82A}">
                    <a16:rowId xmlns:a16="http://schemas.microsoft.com/office/drawing/2014/main" val="976906950"/>
                  </a:ext>
                </a:extLst>
              </a:tr>
              <a:tr h="374045">
                <a:tc>
                  <a:txBody>
                    <a:bodyPr/>
                    <a:lstStyle/>
                    <a:p>
                      <a:r>
                        <a:rPr lang="zh-CN" altLang="en-US" dirty="0" smtClean="0"/>
                        <a:t>标号为</a:t>
                      </a:r>
                      <a:r>
                        <a:rPr lang="el-GR" altLang="zh-CN" dirty="0" smtClean="0"/>
                        <a:t>ε</a:t>
                      </a:r>
                      <a:endParaRPr lang="zh-CN" altLang="en-US" dirty="0"/>
                    </a:p>
                  </a:txBody>
                  <a:tcPr/>
                </a:tc>
                <a:tc>
                  <a:txBody>
                    <a:bodyPr/>
                    <a:lstStyle/>
                    <a:p>
                      <a:r>
                        <a:rPr lang="en-US" altLang="zh-CN" dirty="0" smtClean="0"/>
                        <a:t> true</a:t>
                      </a:r>
                      <a:endParaRPr lang="zh-CN" altLang="en-US" dirty="0"/>
                    </a:p>
                  </a:txBody>
                  <a:tcPr/>
                </a:tc>
                <a:tc>
                  <a:txBody>
                    <a:bodyPr/>
                    <a:lstStyle/>
                    <a:p>
                      <a:r>
                        <a:rPr lang="az-Cyrl-AZ" altLang="zh-CN" dirty="0" smtClean="0"/>
                        <a:t>Ф</a:t>
                      </a:r>
                      <a:endParaRPr lang="zh-CN" altLang="en-US" dirty="0"/>
                    </a:p>
                  </a:txBody>
                  <a:tcPr/>
                </a:tc>
                <a:tc>
                  <a:txBody>
                    <a:bodyPr/>
                    <a:lstStyle/>
                    <a:p>
                      <a:r>
                        <a:rPr lang="az-Cyrl-AZ" altLang="zh-CN" dirty="0" smtClean="0"/>
                        <a:t>Ф</a:t>
                      </a:r>
                      <a:endParaRPr lang="zh-CN" altLang="en-US" dirty="0"/>
                    </a:p>
                  </a:txBody>
                  <a:tcPr/>
                </a:tc>
                <a:extLst>
                  <a:ext uri="{0D108BD9-81ED-4DB2-BD59-A6C34878D82A}">
                    <a16:rowId xmlns:a16="http://schemas.microsoft.com/office/drawing/2014/main" val="228635571"/>
                  </a:ext>
                </a:extLst>
              </a:tr>
              <a:tr h="367446">
                <a:tc>
                  <a:txBody>
                    <a:bodyPr/>
                    <a:lstStyle/>
                    <a:p>
                      <a:r>
                        <a:rPr lang="zh-CN" altLang="en-US" dirty="0" smtClean="0"/>
                        <a:t>位置为</a:t>
                      </a:r>
                      <a:r>
                        <a:rPr lang="en-US" altLang="zh-CN" dirty="0" err="1" smtClean="0"/>
                        <a:t>i</a:t>
                      </a:r>
                      <a:endParaRPr lang="zh-CN" altLang="en-US" dirty="0"/>
                    </a:p>
                  </a:txBody>
                  <a:tcPr/>
                </a:tc>
                <a:tc>
                  <a:txBody>
                    <a:bodyPr/>
                    <a:lstStyle/>
                    <a:p>
                      <a:r>
                        <a:rPr lang="en-US" altLang="zh-CN" dirty="0" smtClean="0"/>
                        <a:t>false</a:t>
                      </a:r>
                      <a:endParaRPr lang="zh-CN" altLang="en-US" dirty="0"/>
                    </a:p>
                  </a:txBody>
                  <a:tcPr/>
                </a:tc>
                <a:tc>
                  <a:txBody>
                    <a:bodyPr/>
                    <a:lstStyle/>
                    <a:p>
                      <a:r>
                        <a:rPr lang="en-US" altLang="zh-CN" dirty="0" smtClean="0"/>
                        <a:t>{ </a:t>
                      </a:r>
                      <a:r>
                        <a:rPr lang="en-US" altLang="zh-CN" dirty="0" err="1" smtClean="0"/>
                        <a:t>i</a:t>
                      </a:r>
                      <a:r>
                        <a:rPr lang="en-US" altLang="zh-CN" dirty="0" smtClean="0"/>
                        <a:t> }</a:t>
                      </a:r>
                      <a:endParaRPr lang="zh-CN" altLang="en-US" dirty="0"/>
                    </a:p>
                  </a:txBody>
                  <a:tcPr/>
                </a:tc>
                <a:tc>
                  <a:txBody>
                    <a:bodyPr/>
                    <a:lstStyle/>
                    <a:p>
                      <a:r>
                        <a:rPr lang="en-US" altLang="zh-CN" dirty="0" smtClean="0"/>
                        <a:t>{ </a:t>
                      </a:r>
                      <a:r>
                        <a:rPr lang="en-US" altLang="zh-CN" dirty="0" err="1" smtClean="0"/>
                        <a:t>i</a:t>
                      </a:r>
                      <a:r>
                        <a:rPr lang="en-US" altLang="zh-CN" dirty="0" smtClean="0"/>
                        <a:t> }</a:t>
                      </a:r>
                      <a:endParaRPr lang="zh-CN" altLang="en-US" dirty="0"/>
                    </a:p>
                  </a:txBody>
                  <a:tcPr/>
                </a:tc>
                <a:extLst>
                  <a:ext uri="{0D108BD9-81ED-4DB2-BD59-A6C34878D82A}">
                    <a16:rowId xmlns:a16="http://schemas.microsoft.com/office/drawing/2014/main" val="3555084051"/>
                  </a:ext>
                </a:extLst>
              </a:tr>
              <a:tr h="661402">
                <a:tc>
                  <a:txBody>
                    <a:bodyPr/>
                    <a:lstStyle/>
                    <a:p>
                      <a:r>
                        <a:rPr lang="en-US" altLang="zh-CN" dirty="0" smtClean="0"/>
                        <a:t>n=C1 |C2</a:t>
                      </a:r>
                      <a:endParaRPr lang="zh-CN" altLang="en-US" dirty="0"/>
                    </a:p>
                  </a:txBody>
                  <a:tcPr/>
                </a:tc>
                <a:tc>
                  <a:txBody>
                    <a:bodyPr/>
                    <a:lstStyle/>
                    <a:p>
                      <a:r>
                        <a:rPr lang="en-US" altLang="zh-CN" dirty="0" err="1" smtClean="0"/>
                        <a:t>nullable</a:t>
                      </a:r>
                      <a:r>
                        <a:rPr lang="en-US" altLang="zh-CN" dirty="0" smtClean="0"/>
                        <a:t>(c1) or </a:t>
                      </a:r>
                      <a:r>
                        <a:rPr lang="en-US" altLang="zh-CN" dirty="0" err="1" smtClean="0"/>
                        <a:t>nullable</a:t>
                      </a:r>
                      <a:r>
                        <a:rPr lang="en-US" altLang="zh-CN" dirty="0" smtClean="0"/>
                        <a:t>(c1) </a:t>
                      </a:r>
                      <a:endParaRPr lang="zh-CN" altLang="en-US" dirty="0"/>
                    </a:p>
                  </a:txBody>
                  <a:tcPr/>
                </a:tc>
                <a:tc>
                  <a:txBody>
                    <a:bodyPr/>
                    <a:lstStyle/>
                    <a:p>
                      <a:r>
                        <a:rPr lang="en-US" altLang="zh-CN" dirty="0" err="1" smtClean="0"/>
                        <a:t>firstpos</a:t>
                      </a:r>
                      <a:r>
                        <a:rPr lang="en-US" altLang="zh-CN" dirty="0" smtClean="0"/>
                        <a:t>(c1) ∪ </a:t>
                      </a:r>
                      <a:r>
                        <a:rPr lang="en-US" altLang="zh-CN" dirty="0" err="1" smtClean="0"/>
                        <a:t>firstpos</a:t>
                      </a:r>
                      <a:r>
                        <a:rPr lang="en-US" altLang="zh-CN" dirty="0" smtClean="0"/>
                        <a:t>(c2)</a:t>
                      </a:r>
                      <a:endParaRPr lang="zh-CN" altLang="en-US" dirty="0"/>
                    </a:p>
                  </a:txBody>
                  <a:tcPr/>
                </a:tc>
                <a:tc>
                  <a:txBody>
                    <a:bodyPr/>
                    <a:lstStyle/>
                    <a:p>
                      <a:r>
                        <a:rPr lang="en-US" altLang="zh-CN" dirty="0" err="1" smtClean="0"/>
                        <a:t>lastpos</a:t>
                      </a:r>
                      <a:r>
                        <a:rPr lang="en-US" altLang="zh-CN" dirty="0" smtClean="0"/>
                        <a:t>(c1) ∪ </a:t>
                      </a:r>
                      <a:r>
                        <a:rPr lang="en-US" altLang="zh-CN" dirty="0" err="1" smtClean="0"/>
                        <a:t>lastpos</a:t>
                      </a:r>
                      <a:r>
                        <a:rPr lang="en-US" altLang="zh-CN" dirty="0" smtClean="0"/>
                        <a:t>(c2)</a:t>
                      </a:r>
                      <a:endParaRPr lang="zh-CN" altLang="en-US" dirty="0"/>
                    </a:p>
                  </a:txBody>
                  <a:tcPr/>
                </a:tc>
                <a:extLst>
                  <a:ext uri="{0D108BD9-81ED-4DB2-BD59-A6C34878D82A}">
                    <a16:rowId xmlns:a16="http://schemas.microsoft.com/office/drawing/2014/main" val="3856078976"/>
                  </a:ext>
                </a:extLst>
              </a:tr>
              <a:tr h="8818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n=C1 C2</a:t>
                      </a:r>
                      <a:endParaRPr lang="zh-CN" altLang="en-US" dirty="0" smtClean="0"/>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nullable</a:t>
                      </a:r>
                      <a:r>
                        <a:rPr lang="en-US" altLang="zh-CN" dirty="0" smtClean="0"/>
                        <a:t>(c1) and </a:t>
                      </a:r>
                      <a:r>
                        <a:rPr lang="en-US" altLang="zh-CN" dirty="0" err="1" smtClean="0"/>
                        <a:t>nullable</a:t>
                      </a:r>
                      <a:r>
                        <a:rPr lang="en-US" altLang="zh-CN" dirty="0" smtClean="0"/>
                        <a:t>(c1) </a:t>
                      </a:r>
                      <a:endParaRPr lang="zh-CN" altLang="en-US" dirty="0" smtClean="0"/>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If  (</a:t>
                      </a:r>
                      <a:r>
                        <a:rPr lang="en-US" altLang="zh-CN" dirty="0" err="1" smtClean="0"/>
                        <a:t>nullable</a:t>
                      </a:r>
                      <a:r>
                        <a:rPr lang="en-US" altLang="zh-CN" dirty="0" smtClean="0"/>
                        <a:t>(c1)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   </a:t>
                      </a:r>
                      <a:r>
                        <a:rPr lang="en-US" altLang="zh-CN" dirty="0" smtClean="0"/>
                        <a:t> </a:t>
                      </a:r>
                      <a:r>
                        <a:rPr lang="en-US" altLang="zh-CN" dirty="0" err="1" smtClean="0"/>
                        <a:t>firstpos</a:t>
                      </a:r>
                      <a:r>
                        <a:rPr lang="en-US" altLang="zh-CN" dirty="0" smtClean="0"/>
                        <a:t>(c1) ∪  </a:t>
                      </a:r>
                      <a:r>
                        <a:rPr lang="en-US" altLang="zh-CN" dirty="0" err="1" smtClean="0"/>
                        <a:t>firstpos</a:t>
                      </a:r>
                      <a:r>
                        <a:rPr lang="en-US" altLang="zh-CN" dirty="0" smtClean="0"/>
                        <a:t>(c2)</a:t>
                      </a:r>
                      <a:endParaRPr lang="zh-CN" altLang="en-US" dirty="0" smtClean="0"/>
                    </a:p>
                    <a:p>
                      <a:r>
                        <a:rPr lang="en-US" altLang="zh-CN" dirty="0" smtClean="0"/>
                        <a:t> else</a:t>
                      </a:r>
                      <a:r>
                        <a:rPr lang="en-US" altLang="zh-CN" baseline="0" dirty="0" smtClean="0"/>
                        <a:t>  </a:t>
                      </a:r>
                      <a:r>
                        <a:rPr lang="en-US" altLang="zh-CN" dirty="0" err="1" smtClean="0"/>
                        <a:t>firstpos</a:t>
                      </a:r>
                      <a:r>
                        <a:rPr lang="en-US" altLang="zh-CN" dirty="0" smtClean="0"/>
                        <a:t>(c1) </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If (</a:t>
                      </a:r>
                      <a:r>
                        <a:rPr lang="en-US" altLang="zh-CN" dirty="0" err="1" smtClean="0"/>
                        <a:t>nullable</a:t>
                      </a:r>
                      <a:r>
                        <a:rPr lang="en-US" altLang="zh-CN" dirty="0" smtClean="0"/>
                        <a:t>(c2)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     </a:t>
                      </a:r>
                      <a:r>
                        <a:rPr lang="en-US" altLang="zh-CN" dirty="0" err="1" smtClean="0"/>
                        <a:t>lastpos</a:t>
                      </a:r>
                      <a:r>
                        <a:rPr lang="en-US" altLang="zh-CN" dirty="0" smtClean="0"/>
                        <a:t>(c1) ∪ </a:t>
                      </a:r>
                      <a:r>
                        <a:rPr lang="en-US" altLang="zh-CN" dirty="0" err="1" smtClean="0"/>
                        <a:t>lastpos</a:t>
                      </a:r>
                      <a:r>
                        <a:rPr lang="en-US" altLang="zh-CN" dirty="0" smtClean="0"/>
                        <a:t>(c2)</a:t>
                      </a:r>
                      <a:endParaRPr lang="zh-CN" altLang="en-US" dirty="0" smtClean="0"/>
                    </a:p>
                    <a:p>
                      <a:r>
                        <a:rPr lang="en-US" altLang="zh-CN" dirty="0" smtClean="0"/>
                        <a:t> else</a:t>
                      </a:r>
                      <a:r>
                        <a:rPr lang="en-US" altLang="zh-CN" baseline="0" dirty="0" smtClean="0"/>
                        <a:t>  </a:t>
                      </a:r>
                      <a:r>
                        <a:rPr lang="en-US" altLang="zh-CN" baseline="0" dirty="0" err="1" smtClean="0"/>
                        <a:t>lastpos</a:t>
                      </a:r>
                      <a:r>
                        <a:rPr lang="en-US" altLang="zh-CN" dirty="0" smtClean="0"/>
                        <a:t>(c2) </a:t>
                      </a:r>
                      <a:endParaRPr lang="zh-CN" altLang="en-US" dirty="0"/>
                    </a:p>
                  </a:txBody>
                  <a:tcPr/>
                </a:tc>
                <a:extLst>
                  <a:ext uri="{0D108BD9-81ED-4DB2-BD59-A6C34878D82A}">
                    <a16:rowId xmlns:a16="http://schemas.microsoft.com/office/drawing/2014/main" val="3852549997"/>
                  </a:ext>
                </a:extLst>
              </a:tr>
              <a:tr h="4831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n=C1 </a:t>
                      </a:r>
                      <a:r>
                        <a:rPr lang="zh-CN" altLang="en-US" dirty="0" smtClean="0"/>
                        <a:t>*</a:t>
                      </a:r>
                    </a:p>
                  </a:txBody>
                  <a:tcPr/>
                </a:tc>
                <a:tc>
                  <a:txBody>
                    <a:bodyPr/>
                    <a:lstStyle/>
                    <a:p>
                      <a:r>
                        <a:rPr lang="en-US" altLang="zh-CN" dirty="0" smtClean="0"/>
                        <a:t>true</a:t>
                      </a:r>
                      <a:endParaRPr lang="zh-CN" altLang="en-US" dirty="0"/>
                    </a:p>
                  </a:txBody>
                  <a:tcPr/>
                </a:tc>
                <a:tc>
                  <a:txBody>
                    <a:bodyPr/>
                    <a:lstStyle/>
                    <a:p>
                      <a:r>
                        <a:rPr lang="en-US" altLang="zh-CN" dirty="0" err="1" smtClean="0"/>
                        <a:t>firstpos</a:t>
                      </a:r>
                      <a:r>
                        <a:rPr lang="en-US" altLang="zh-CN" dirty="0" smtClean="0"/>
                        <a:t>(c1)</a:t>
                      </a:r>
                      <a:endParaRPr lang="zh-CN" altLang="en-US" dirty="0"/>
                    </a:p>
                  </a:txBody>
                  <a:tcPr/>
                </a:tc>
                <a:tc>
                  <a:txBody>
                    <a:bodyPr/>
                    <a:lstStyle/>
                    <a:p>
                      <a:r>
                        <a:rPr lang="en-US" altLang="zh-CN" dirty="0" err="1" smtClean="0"/>
                        <a:t>lastpos</a:t>
                      </a:r>
                      <a:r>
                        <a:rPr lang="en-US" altLang="zh-CN" dirty="0" smtClean="0"/>
                        <a:t>(c1)</a:t>
                      </a:r>
                      <a:endParaRPr lang="zh-CN" altLang="en-US" dirty="0"/>
                    </a:p>
                  </a:txBody>
                  <a:tcPr/>
                </a:tc>
                <a:extLst>
                  <a:ext uri="{0D108BD9-81ED-4DB2-BD59-A6C34878D82A}">
                    <a16:rowId xmlns:a16="http://schemas.microsoft.com/office/drawing/2014/main" val="1134774191"/>
                  </a:ext>
                </a:extLst>
              </a:tr>
            </a:tbl>
          </a:graphicData>
        </a:graphic>
      </p:graphicFrame>
      <p:sp>
        <p:nvSpPr>
          <p:cNvPr id="8" name="文本框 7"/>
          <p:cNvSpPr txBox="1"/>
          <p:nvPr/>
        </p:nvSpPr>
        <p:spPr>
          <a:xfrm>
            <a:off x="400797" y="4827014"/>
            <a:ext cx="8339231" cy="1631216"/>
          </a:xfrm>
          <a:prstGeom prst="rect">
            <a:avLst/>
          </a:prstGeom>
          <a:noFill/>
        </p:spPr>
        <p:txBody>
          <a:bodyPr wrap="square" rtlCol="0">
            <a:spAutoFit/>
          </a:bodyPr>
          <a:lstStyle/>
          <a:p>
            <a:r>
              <a:rPr lang="en-US" altLang="zh-CN" sz="2000" b="1" dirty="0" err="1" smtClean="0"/>
              <a:t>followpos</a:t>
            </a:r>
            <a:r>
              <a:rPr lang="zh-CN" altLang="en-US" sz="2000" b="1" dirty="0" smtClean="0"/>
              <a:t>：</a:t>
            </a:r>
            <a:endParaRPr lang="en-US" altLang="zh-CN" sz="2000" b="1" dirty="0" smtClean="0"/>
          </a:p>
          <a:p>
            <a:pPr marL="342900" indent="-342900">
              <a:buFont typeface="Wingdings" panose="05000000000000000000" pitchFamily="2" charset="2"/>
              <a:buChar char="Ø"/>
            </a:pPr>
            <a:r>
              <a:rPr lang="en-US" altLang="zh-CN" sz="2000" dirty="0" smtClean="0"/>
              <a:t> </a:t>
            </a:r>
            <a:r>
              <a:rPr lang="zh-CN" altLang="en-US" sz="2000" dirty="0" smtClean="0"/>
              <a:t>若</a:t>
            </a:r>
            <a:r>
              <a:rPr lang="en-US" altLang="zh-CN" sz="2000" i="1" dirty="0" smtClean="0"/>
              <a:t>n=c</a:t>
            </a:r>
            <a:r>
              <a:rPr lang="en-US" altLang="zh-CN" sz="2000" i="1" baseline="-25000" dirty="0" smtClean="0"/>
              <a:t>1</a:t>
            </a:r>
            <a:r>
              <a:rPr lang="en-US" altLang="zh-CN" sz="2000" i="1" dirty="0" smtClean="0"/>
              <a:t>c</a:t>
            </a:r>
            <a:r>
              <a:rPr lang="en-US" altLang="zh-CN" sz="2000" i="1" baseline="-25000" dirty="0" smtClean="0"/>
              <a:t>2</a:t>
            </a:r>
            <a:r>
              <a:rPr lang="zh-CN" altLang="en-US" sz="2000" dirty="0" smtClean="0"/>
              <a:t>，则</a:t>
            </a:r>
            <a:r>
              <a:rPr lang="zh-CN" altLang="en-US" sz="2000" dirty="0"/>
              <a:t>对于</a:t>
            </a:r>
            <a:r>
              <a:rPr lang="en-US" altLang="zh-CN" sz="2000" i="1" dirty="0" err="1" smtClean="0"/>
              <a:t>lastpos</a:t>
            </a:r>
            <a:r>
              <a:rPr lang="en-US" altLang="zh-CN" sz="2000" i="1" dirty="0" smtClean="0"/>
              <a:t>(c</a:t>
            </a:r>
            <a:r>
              <a:rPr lang="en-US" altLang="zh-CN" sz="2000" i="1" baseline="-25000" dirty="0"/>
              <a:t>1</a:t>
            </a:r>
            <a:r>
              <a:rPr lang="en-US" altLang="zh-CN" sz="2000" i="1" dirty="0" smtClean="0"/>
              <a:t>)</a:t>
            </a:r>
            <a:r>
              <a:rPr lang="zh-CN" altLang="en-US" sz="2000" dirty="0" smtClean="0"/>
              <a:t>的每个位置 </a:t>
            </a:r>
            <a:r>
              <a:rPr lang="en-US" altLang="zh-CN" sz="2000" i="1" dirty="0" smtClean="0"/>
              <a:t>p</a:t>
            </a:r>
            <a:r>
              <a:rPr lang="zh-CN" altLang="en-US" sz="2000" dirty="0" smtClean="0"/>
              <a:t>，</a:t>
            </a:r>
            <a:r>
              <a:rPr lang="en-US" altLang="zh-CN" sz="2000" i="1" dirty="0" err="1" smtClean="0"/>
              <a:t>firstpos</a:t>
            </a:r>
            <a:r>
              <a:rPr lang="en-US" altLang="zh-CN" sz="2000" i="1" dirty="0" smtClean="0"/>
              <a:t>(c</a:t>
            </a:r>
            <a:r>
              <a:rPr lang="en-US" altLang="zh-CN" sz="2000" i="1" baseline="-25000" dirty="0"/>
              <a:t>2</a:t>
            </a:r>
            <a:r>
              <a:rPr lang="en-US" altLang="zh-CN" sz="2000" i="1" dirty="0" smtClean="0"/>
              <a:t>)</a:t>
            </a:r>
            <a:r>
              <a:rPr lang="en-US" altLang="zh-CN" sz="2000" dirty="0" smtClean="0"/>
              <a:t> </a:t>
            </a:r>
            <a:r>
              <a:rPr lang="zh-CN" altLang="en-US" sz="2000" dirty="0" smtClean="0"/>
              <a:t>的所有位置都在 </a:t>
            </a:r>
            <a:r>
              <a:rPr lang="en-US" altLang="zh-CN" sz="2000" i="1" dirty="0" err="1" smtClean="0"/>
              <a:t>followpos</a:t>
            </a:r>
            <a:r>
              <a:rPr lang="en-US" altLang="zh-CN" sz="2000" i="1" dirty="0" smtClean="0"/>
              <a:t>(p) </a:t>
            </a:r>
          </a:p>
          <a:p>
            <a:pPr marL="342900" indent="-342900">
              <a:buFont typeface="Wingdings" panose="05000000000000000000" pitchFamily="2" charset="2"/>
              <a:buChar char="Ø"/>
            </a:pPr>
            <a:r>
              <a:rPr lang="zh-CN" altLang="en-US" sz="2000" dirty="0" smtClean="0"/>
              <a:t>若</a:t>
            </a:r>
            <a:r>
              <a:rPr lang="en-US" altLang="zh-CN" sz="2000" i="1" dirty="0" smtClean="0"/>
              <a:t>n</a:t>
            </a:r>
            <a:r>
              <a:rPr lang="en-US" altLang="zh-CN" sz="2000" i="1" dirty="0"/>
              <a:t> </a:t>
            </a:r>
            <a:r>
              <a:rPr lang="en-US" altLang="zh-CN" sz="2000" i="1" dirty="0" smtClean="0"/>
              <a:t>=</a:t>
            </a:r>
            <a:r>
              <a:rPr lang="en-US" altLang="zh-CN" sz="2000" i="1" dirty="0"/>
              <a:t>c</a:t>
            </a:r>
            <a:r>
              <a:rPr lang="en-US" altLang="zh-CN" sz="2000" i="1" baseline="-25000" dirty="0"/>
              <a:t>1</a:t>
            </a:r>
            <a:r>
              <a:rPr lang="en-US" altLang="zh-CN" sz="2000" dirty="0" smtClean="0"/>
              <a:t> </a:t>
            </a:r>
            <a:r>
              <a:rPr lang="zh-CN" altLang="en-US" sz="2000" dirty="0" smtClean="0"/>
              <a:t>*，</a:t>
            </a:r>
            <a:r>
              <a:rPr lang="en-US" altLang="zh-CN" sz="2000" dirty="0" smtClean="0"/>
              <a:t> </a:t>
            </a:r>
            <a:r>
              <a:rPr lang="en-US" altLang="zh-CN" sz="2000" i="1" dirty="0" err="1" smtClean="0"/>
              <a:t>i</a:t>
            </a:r>
            <a:r>
              <a:rPr lang="en-US" altLang="zh-CN" sz="2000" dirty="0" smtClean="0"/>
              <a:t> </a:t>
            </a:r>
            <a:r>
              <a:rPr lang="zh-CN" altLang="en-US" sz="2000" dirty="0" smtClean="0"/>
              <a:t>是</a:t>
            </a:r>
            <a:r>
              <a:rPr lang="en-US" altLang="zh-CN" sz="2000" i="1" dirty="0" err="1" smtClean="0"/>
              <a:t>lastpos</a:t>
            </a:r>
            <a:r>
              <a:rPr lang="en-US" altLang="zh-CN" sz="2000" dirty="0" smtClean="0"/>
              <a:t>(</a:t>
            </a:r>
            <a:r>
              <a:rPr lang="en-US" altLang="zh-CN" sz="2000" i="1" dirty="0" smtClean="0"/>
              <a:t>c</a:t>
            </a:r>
            <a:r>
              <a:rPr lang="en-US" altLang="zh-CN" sz="2000" i="1" baseline="-25000" dirty="0" smtClean="0"/>
              <a:t>1</a:t>
            </a:r>
            <a:r>
              <a:rPr lang="en-US" altLang="zh-CN" sz="2000" dirty="0" smtClean="0"/>
              <a:t>)</a:t>
            </a:r>
            <a:r>
              <a:rPr lang="zh-CN" altLang="en-US" sz="2000" dirty="0" smtClean="0"/>
              <a:t>的一个位置，则 </a:t>
            </a:r>
            <a:r>
              <a:rPr lang="en-US" altLang="zh-CN" sz="2000" i="1" dirty="0" err="1" smtClean="0"/>
              <a:t>firstpos</a:t>
            </a:r>
            <a:r>
              <a:rPr lang="en-US" altLang="zh-CN" sz="2000" i="1" dirty="0" smtClean="0"/>
              <a:t>(n)</a:t>
            </a:r>
            <a:r>
              <a:rPr lang="en-US" altLang="zh-CN" sz="2000" dirty="0" smtClean="0"/>
              <a:t> </a:t>
            </a:r>
            <a:r>
              <a:rPr lang="zh-CN" altLang="en-US" sz="2000" dirty="0" smtClean="0"/>
              <a:t>的所有位置都在 </a:t>
            </a:r>
            <a:r>
              <a:rPr lang="en-US" altLang="zh-CN" sz="2000" i="1" dirty="0" err="1" smtClean="0"/>
              <a:t>followpos</a:t>
            </a:r>
            <a:r>
              <a:rPr lang="en-US" altLang="zh-CN" sz="2000" i="1" dirty="0" smtClean="0"/>
              <a:t>(</a:t>
            </a:r>
            <a:r>
              <a:rPr lang="en-US" altLang="zh-CN" sz="2000" i="1" dirty="0" err="1" smtClean="0"/>
              <a:t>i</a:t>
            </a:r>
            <a:r>
              <a:rPr lang="en-US" altLang="zh-CN" sz="2000" i="1" dirty="0" smtClean="0"/>
              <a:t>)</a:t>
            </a:r>
            <a:endParaRPr lang="zh-CN" altLang="en-US" sz="2000" dirty="0"/>
          </a:p>
        </p:txBody>
      </p:sp>
    </p:spTree>
    <p:extLst>
      <p:ext uri="{BB962C8B-B14F-4D97-AF65-F5344CB8AC3E}">
        <p14:creationId xmlns:p14="http://schemas.microsoft.com/office/powerpoint/2010/main" val="301629810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用抽象语法树表示正则式</a:t>
            </a:r>
          </a:p>
        </p:txBody>
      </p:sp>
      <p:sp>
        <p:nvSpPr>
          <p:cNvPr id="4" name="灯片编号占位符 3"/>
          <p:cNvSpPr>
            <a:spLocks noGrp="1"/>
          </p:cNvSpPr>
          <p:nvPr>
            <p:ph type="sldNum" sz="quarter" idx="12"/>
          </p:nvPr>
        </p:nvSpPr>
        <p:spPr/>
        <p:txBody>
          <a:bodyPr/>
          <a:lstStyle/>
          <a:p>
            <a:fld id="{58B9003D-8F33-4A1C-B97F-3F3C18EC6CAD}" type="slidenum">
              <a:rPr lang="en-US" altLang="zh-CN" smtClean="0"/>
              <a:pPr/>
              <a:t>65</a:t>
            </a:fld>
            <a:endParaRPr lang="en-US" altLang="zh-CN" dirty="0"/>
          </a:p>
        </p:txBody>
      </p:sp>
      <p:sp>
        <p:nvSpPr>
          <p:cNvPr id="6" name="内容占位符 5"/>
          <p:cNvSpPr>
            <a:spLocks noGrp="1"/>
          </p:cNvSpPr>
          <p:nvPr>
            <p:ph idx="1"/>
          </p:nvPr>
        </p:nvSpPr>
        <p:spPr>
          <a:xfrm>
            <a:off x="549275" y="1600201"/>
            <a:ext cx="8042276" cy="457199"/>
          </a:xfrm>
        </p:spPr>
        <p:txBody>
          <a:bodyPr>
            <a:normAutofit/>
          </a:bodyPr>
          <a:lstStyle/>
          <a:p>
            <a:r>
              <a:rPr lang="zh-CN" altLang="en-US" sz="2000" dirty="0" smtClean="0"/>
              <a:t>范例：节点左边标记为其</a:t>
            </a:r>
            <a:r>
              <a:rPr lang="en-US" altLang="zh-CN" sz="2000" dirty="0" err="1" smtClean="0"/>
              <a:t>firstops</a:t>
            </a:r>
            <a:r>
              <a:rPr lang="zh-CN" altLang="en-US" sz="2000" dirty="0" smtClean="0"/>
              <a:t>，右边标记为其</a:t>
            </a:r>
            <a:r>
              <a:rPr lang="en-US" altLang="zh-CN" sz="2000" dirty="0" err="1" smtClean="0"/>
              <a:t>lastops</a:t>
            </a:r>
            <a:endParaRPr lang="zh-CN" altLang="en-US" sz="2000" dirty="0"/>
          </a:p>
        </p:txBody>
      </p:sp>
      <p:pic>
        <p:nvPicPr>
          <p:cNvPr id="8" name="图片 7"/>
          <p:cNvPicPr>
            <a:picLocks noChangeAspect="1"/>
          </p:cNvPicPr>
          <p:nvPr/>
        </p:nvPicPr>
        <p:blipFill>
          <a:blip r:embed="rId2"/>
          <a:stretch>
            <a:fillRect/>
          </a:stretch>
        </p:blipFill>
        <p:spPr>
          <a:xfrm>
            <a:off x="304800" y="2220951"/>
            <a:ext cx="5445526" cy="4356421"/>
          </a:xfrm>
          <a:prstGeom prst="rect">
            <a:avLst/>
          </a:prstGeom>
        </p:spPr>
      </p:pic>
      <p:pic>
        <p:nvPicPr>
          <p:cNvPr id="9" name="图片 8"/>
          <p:cNvPicPr>
            <a:picLocks noChangeAspect="1"/>
          </p:cNvPicPr>
          <p:nvPr/>
        </p:nvPicPr>
        <p:blipFill>
          <a:blip r:embed="rId3"/>
          <a:stretch>
            <a:fillRect/>
          </a:stretch>
        </p:blipFill>
        <p:spPr>
          <a:xfrm>
            <a:off x="5750326" y="2590800"/>
            <a:ext cx="2871576" cy="2286000"/>
          </a:xfrm>
          <a:prstGeom prst="rect">
            <a:avLst/>
          </a:prstGeom>
        </p:spPr>
      </p:pic>
    </p:spTree>
    <p:extLst>
      <p:ext uri="{BB962C8B-B14F-4D97-AF65-F5344CB8AC3E}">
        <p14:creationId xmlns:p14="http://schemas.microsoft.com/office/powerpoint/2010/main" val="279719773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9274" y="0"/>
            <a:ext cx="8042276" cy="1336956"/>
          </a:xfrm>
        </p:spPr>
        <p:txBody>
          <a:bodyPr/>
          <a:lstStyle/>
          <a:p>
            <a:r>
              <a:rPr lang="zh-CN" altLang="en-US" dirty="0" smtClean="0"/>
              <a:t>由正则式直接构造</a:t>
            </a:r>
            <a:r>
              <a:rPr lang="en-US" altLang="zh-CN" dirty="0" smtClean="0"/>
              <a:t>DFA</a:t>
            </a:r>
            <a:r>
              <a:rPr lang="zh-CN" altLang="en-US" dirty="0" smtClean="0"/>
              <a:t>算法</a:t>
            </a:r>
            <a:endParaRPr lang="zh-CN" altLang="en-US" dirty="0"/>
          </a:p>
        </p:txBody>
      </p:sp>
      <p:sp>
        <p:nvSpPr>
          <p:cNvPr id="3" name="内容占位符 2"/>
          <p:cNvSpPr>
            <a:spLocks noGrp="1"/>
          </p:cNvSpPr>
          <p:nvPr>
            <p:ph idx="1"/>
          </p:nvPr>
        </p:nvSpPr>
        <p:spPr>
          <a:xfrm>
            <a:off x="135915" y="1298779"/>
            <a:ext cx="8868989" cy="1637627"/>
          </a:xfrm>
        </p:spPr>
        <p:txBody>
          <a:bodyPr>
            <a:noAutofit/>
          </a:bodyPr>
          <a:lstStyle/>
          <a:p>
            <a:pPr marL="342900" indent="-342900">
              <a:spcBef>
                <a:spcPts val="600"/>
              </a:spcBef>
              <a:buClr>
                <a:srgbClr val="C00000"/>
              </a:buClr>
              <a:buFont typeface="+mj-lt"/>
              <a:buAutoNum type="arabicPeriod"/>
            </a:pPr>
            <a:r>
              <a:rPr lang="zh-CN" altLang="en-US" sz="1800" dirty="0" smtClean="0"/>
              <a:t>根据扩展的正则式 </a:t>
            </a:r>
            <a:r>
              <a:rPr lang="en-US" altLang="zh-CN" sz="1800" dirty="0" smtClean="0"/>
              <a:t>(r)# </a:t>
            </a:r>
            <a:r>
              <a:rPr lang="zh-CN" altLang="en-US" sz="1800" dirty="0" smtClean="0"/>
              <a:t>构造出一棵抽象语法树</a:t>
            </a:r>
            <a:r>
              <a:rPr lang="en-US" altLang="zh-CN" sz="1800" dirty="0" smtClean="0"/>
              <a:t>T</a:t>
            </a:r>
            <a:r>
              <a:rPr lang="zh-CN" altLang="en-US" sz="1800" dirty="0" smtClean="0"/>
              <a:t>。</a:t>
            </a:r>
            <a:endParaRPr lang="en-US" altLang="zh-CN" sz="1800" dirty="0" smtClean="0"/>
          </a:p>
          <a:p>
            <a:pPr marL="342900" indent="-342900">
              <a:spcBef>
                <a:spcPts val="600"/>
              </a:spcBef>
              <a:buClr>
                <a:srgbClr val="C00000"/>
              </a:buClr>
              <a:buFont typeface="+mj-lt"/>
              <a:buAutoNum type="arabicPeriod"/>
            </a:pPr>
            <a:r>
              <a:rPr lang="zh-CN" altLang="en-US" sz="1800" dirty="0" smtClean="0"/>
              <a:t>计算</a:t>
            </a:r>
            <a:r>
              <a:rPr lang="en-US" altLang="zh-CN" sz="1800" dirty="0" smtClean="0"/>
              <a:t>T</a:t>
            </a:r>
            <a:r>
              <a:rPr lang="zh-CN" altLang="en-US" sz="1800" dirty="0" smtClean="0"/>
              <a:t>的 </a:t>
            </a:r>
            <a:r>
              <a:rPr lang="en-US" altLang="zh-CN" sz="1800" dirty="0" err="1" smtClean="0"/>
              <a:t>nullable</a:t>
            </a:r>
            <a:r>
              <a:rPr lang="zh-CN" altLang="en-US" sz="1800" dirty="0" smtClean="0"/>
              <a:t>，</a:t>
            </a:r>
            <a:r>
              <a:rPr lang="en-US" altLang="zh-CN" sz="1800" dirty="0" err="1"/>
              <a:t>firstpos</a:t>
            </a:r>
            <a:r>
              <a:rPr lang="zh-CN" altLang="en-US" sz="1800" dirty="0" smtClean="0"/>
              <a:t>，</a:t>
            </a:r>
            <a:r>
              <a:rPr lang="en-US" altLang="zh-CN" sz="1800" dirty="0" err="1"/>
              <a:t>lastpos</a:t>
            </a:r>
            <a:r>
              <a:rPr lang="zh-CN" altLang="en-US" sz="1800" dirty="0" smtClean="0"/>
              <a:t>，得到 </a:t>
            </a:r>
            <a:r>
              <a:rPr lang="en-US" altLang="zh-CN" sz="1800" dirty="0" err="1"/>
              <a:t>followpos</a:t>
            </a:r>
            <a:r>
              <a:rPr lang="zh-CN" altLang="en-US" sz="1800" dirty="0" smtClean="0"/>
              <a:t>。</a:t>
            </a:r>
            <a:endParaRPr lang="en-US" altLang="zh-CN" sz="1800" dirty="0" smtClean="0"/>
          </a:p>
          <a:p>
            <a:pPr marL="342900" indent="-342900">
              <a:spcBef>
                <a:spcPts val="600"/>
              </a:spcBef>
              <a:buClr>
                <a:srgbClr val="C00000"/>
              </a:buClr>
              <a:buFont typeface="+mj-lt"/>
              <a:buAutoNum type="arabicPeriod"/>
            </a:pPr>
            <a:r>
              <a:rPr lang="zh-CN" altLang="en-US" sz="1800" dirty="0" smtClean="0"/>
              <a:t>构造</a:t>
            </a:r>
            <a:r>
              <a:rPr lang="en-US" altLang="zh-CN" sz="1800" dirty="0" smtClean="0"/>
              <a:t>DFA D</a:t>
            </a:r>
            <a:r>
              <a:rPr lang="zh-CN" altLang="en-US" sz="1800" dirty="0" smtClean="0"/>
              <a:t>的状态</a:t>
            </a:r>
            <a:r>
              <a:rPr lang="zh-CN" altLang="en-US" sz="1800" dirty="0"/>
              <a:t>集</a:t>
            </a:r>
            <a:r>
              <a:rPr lang="en-US" altLang="zh-CN" sz="1800" dirty="0" err="1" smtClean="0"/>
              <a:t>Dstates</a:t>
            </a:r>
            <a:r>
              <a:rPr lang="en-US" altLang="zh-CN" sz="1800" dirty="0" smtClean="0"/>
              <a:t> </a:t>
            </a:r>
            <a:r>
              <a:rPr lang="zh-CN" altLang="en-US" sz="1800" dirty="0" smtClean="0"/>
              <a:t>和 转换函数 </a:t>
            </a:r>
            <a:r>
              <a:rPr lang="en-US" altLang="zh-CN" sz="1800" dirty="0" err="1" smtClean="0"/>
              <a:t>Dtran</a:t>
            </a:r>
            <a:r>
              <a:rPr lang="zh-CN" altLang="en-US" sz="1800" dirty="0" smtClean="0"/>
              <a:t>。</a:t>
            </a:r>
            <a:r>
              <a:rPr lang="en-US" altLang="zh-CN" sz="1800" dirty="0" smtClean="0"/>
              <a:t>D</a:t>
            </a:r>
            <a:r>
              <a:rPr lang="zh-CN" altLang="en-US" sz="1800" dirty="0" smtClean="0"/>
              <a:t>的状态对应</a:t>
            </a:r>
            <a:r>
              <a:rPr lang="en-US" altLang="zh-CN" sz="1800" dirty="0" smtClean="0"/>
              <a:t>T</a:t>
            </a:r>
            <a:r>
              <a:rPr lang="zh-CN" altLang="en-US" sz="1800" dirty="0" smtClean="0"/>
              <a:t>的位置集合。每个状态最初都是“</a:t>
            </a:r>
            <a:r>
              <a:rPr lang="zh-CN" altLang="en-US" sz="1800" dirty="0"/>
              <a:t>未标记的</a:t>
            </a:r>
            <a:r>
              <a:rPr lang="zh-CN" altLang="en-US" sz="1800" dirty="0" smtClean="0"/>
              <a:t>” ，考虑某个状态的转换时，此状态为“已标记”。</a:t>
            </a:r>
            <a:endParaRPr lang="en-US" altLang="zh-CN" sz="1800" dirty="0" smtClean="0"/>
          </a:p>
          <a:p>
            <a:pPr marL="622300" lvl="1" indent="-285750">
              <a:buClr>
                <a:srgbClr val="C00000"/>
              </a:buClr>
            </a:pPr>
            <a:r>
              <a:rPr lang="en-US" altLang="zh-CN" sz="1600" dirty="0" smtClean="0"/>
              <a:t>DFA</a:t>
            </a:r>
            <a:r>
              <a:rPr lang="zh-CN" altLang="en-US" sz="1600" dirty="0" smtClean="0"/>
              <a:t>中</a:t>
            </a:r>
            <a:r>
              <a:rPr lang="zh-CN" altLang="en-US" sz="1600" b="1" dirty="0" smtClean="0"/>
              <a:t>包含了结束标记“</a:t>
            </a:r>
            <a:r>
              <a:rPr lang="en-US" altLang="zh-CN" sz="1600" b="1" dirty="0" smtClean="0"/>
              <a:t>#</a:t>
            </a:r>
            <a:r>
              <a:rPr lang="zh-CN" altLang="en-US" sz="1600" b="1" dirty="0" smtClean="0"/>
              <a:t>”，对应位置的状态为终态</a:t>
            </a:r>
            <a:r>
              <a:rPr lang="zh-CN" altLang="en-US" sz="1600" dirty="0" smtClean="0"/>
              <a:t>。</a:t>
            </a:r>
            <a:endParaRPr lang="en-US" altLang="zh-CN" sz="1600" dirty="0" smtClean="0"/>
          </a:p>
        </p:txBody>
      </p:sp>
      <p:sp>
        <p:nvSpPr>
          <p:cNvPr id="4" name="灯片编号占位符 3"/>
          <p:cNvSpPr>
            <a:spLocks noGrp="1"/>
          </p:cNvSpPr>
          <p:nvPr>
            <p:ph type="sldNum" sz="quarter" idx="12"/>
          </p:nvPr>
        </p:nvSpPr>
        <p:spPr/>
        <p:txBody>
          <a:bodyPr/>
          <a:lstStyle/>
          <a:p>
            <a:fld id="{58B9003D-8F33-4A1C-B97F-3F3C18EC6CAD}" type="slidenum">
              <a:rPr lang="en-US" altLang="zh-CN" smtClean="0"/>
              <a:pPr/>
              <a:t>66</a:t>
            </a:fld>
            <a:endParaRPr lang="en-US" altLang="zh-CN" dirty="0"/>
          </a:p>
        </p:txBody>
      </p:sp>
      <p:sp>
        <p:nvSpPr>
          <p:cNvPr id="5" name="内容占位符 2"/>
          <p:cNvSpPr txBox="1">
            <a:spLocks/>
          </p:cNvSpPr>
          <p:nvPr/>
        </p:nvSpPr>
        <p:spPr>
          <a:xfrm>
            <a:off x="1283843" y="3077413"/>
            <a:ext cx="6945757" cy="3704387"/>
          </a:xfrm>
          <a:prstGeom prst="rect">
            <a:avLst/>
          </a:prstGeom>
          <a:solidFill>
            <a:schemeClr val="accent4">
              <a:lumMod val="20000"/>
              <a:lumOff val="80000"/>
            </a:schemeClr>
          </a:solidFill>
          <a:ln>
            <a:solidFill>
              <a:schemeClr val="tx1"/>
            </a:solidFill>
          </a:ln>
        </p:spPr>
        <p:txBody>
          <a:bodyPr vert="horz" lIns="91440" tIns="45720" rIns="91440" bIns="45720" rtlCol="0">
            <a:no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solidFill>
                <a:latin typeface="微软雅黑" panose="020B0503020204020204" pitchFamily="34" charset="-122"/>
                <a:ea typeface="微软雅黑" panose="020B0503020204020204" pitchFamily="34" charset="-122"/>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fontAlgn="auto">
              <a:spcBef>
                <a:spcPts val="600"/>
              </a:spcBef>
              <a:spcAft>
                <a:spcPts val="0"/>
              </a:spcAft>
              <a:buFont typeface="Wingdings 2" pitchFamily="18" charset="2"/>
              <a:buNone/>
            </a:pPr>
            <a:r>
              <a:rPr lang="zh-CN" altLang="en-US" sz="1600" dirty="0" smtClean="0"/>
              <a:t>初始化</a:t>
            </a:r>
            <a:r>
              <a:rPr lang="en-US" altLang="zh-CN" sz="1600" dirty="0" err="1" smtClean="0"/>
              <a:t>Dstates</a:t>
            </a:r>
            <a:r>
              <a:rPr lang="zh-CN" altLang="en-US" sz="1600" dirty="0" smtClean="0"/>
              <a:t>，使之只包含未标记的状态 </a:t>
            </a:r>
            <a:r>
              <a:rPr lang="en-US" altLang="zh-CN" sz="1600" dirty="0" err="1" smtClean="0"/>
              <a:t>firstpos</a:t>
            </a:r>
            <a:r>
              <a:rPr lang="en-US" altLang="zh-CN" sz="1600" dirty="0" smtClean="0"/>
              <a:t>(n</a:t>
            </a:r>
            <a:r>
              <a:rPr lang="en-US" altLang="zh-CN" sz="1600" baseline="-25000" dirty="0" smtClean="0"/>
              <a:t>0</a:t>
            </a:r>
            <a:r>
              <a:rPr lang="en-US" altLang="zh-CN" sz="1600" dirty="0" smtClean="0"/>
              <a:t>)</a:t>
            </a:r>
            <a:r>
              <a:rPr lang="zh-CN" altLang="en-US" sz="1600" dirty="0" smtClean="0"/>
              <a:t>，</a:t>
            </a:r>
            <a:endParaRPr lang="en-US" altLang="zh-CN" sz="1600" dirty="0" smtClean="0"/>
          </a:p>
          <a:p>
            <a:pPr marL="0" indent="0" fontAlgn="auto">
              <a:spcBef>
                <a:spcPts val="600"/>
              </a:spcBef>
              <a:spcAft>
                <a:spcPts val="0"/>
              </a:spcAft>
              <a:buFont typeface="Wingdings 2" pitchFamily="18" charset="2"/>
              <a:buNone/>
            </a:pPr>
            <a:r>
              <a:rPr lang="en-US" altLang="zh-CN" sz="1600" dirty="0" smtClean="0"/>
              <a:t>	</a:t>
            </a:r>
            <a:r>
              <a:rPr lang="zh-CN" altLang="en-US" sz="1600" dirty="0" smtClean="0"/>
              <a:t>其中</a:t>
            </a:r>
            <a:r>
              <a:rPr lang="en-US" altLang="zh-CN" sz="1600" dirty="0" smtClean="0"/>
              <a:t>n</a:t>
            </a:r>
            <a:r>
              <a:rPr lang="en-US" altLang="zh-CN" sz="1600" baseline="-25000" dirty="0" smtClean="0"/>
              <a:t>0</a:t>
            </a:r>
            <a:r>
              <a:rPr lang="zh-CN" altLang="en-US" sz="1600" dirty="0" smtClean="0"/>
              <a:t>是抽象语法树的根节点；</a:t>
            </a:r>
            <a:endParaRPr lang="en-US" altLang="zh-CN" sz="1600" dirty="0" smtClean="0"/>
          </a:p>
          <a:p>
            <a:pPr marL="0" indent="0" fontAlgn="auto">
              <a:spcBef>
                <a:spcPts val="600"/>
              </a:spcBef>
              <a:spcAft>
                <a:spcPts val="0"/>
              </a:spcAft>
              <a:buFont typeface="Wingdings 2" pitchFamily="18" charset="2"/>
              <a:buNone/>
            </a:pPr>
            <a:r>
              <a:rPr lang="en-US" altLang="zh-CN" sz="1600" dirty="0" smtClean="0"/>
              <a:t>while( </a:t>
            </a:r>
            <a:r>
              <a:rPr lang="en-US" altLang="zh-CN" sz="1600" dirty="0" err="1" smtClean="0"/>
              <a:t>Dstates</a:t>
            </a:r>
            <a:r>
              <a:rPr lang="zh-CN" altLang="en-US" sz="1600" dirty="0" smtClean="0"/>
              <a:t>中存在未标记的状态</a:t>
            </a:r>
            <a:r>
              <a:rPr lang="en-US" altLang="zh-CN" sz="1600" dirty="0" smtClean="0"/>
              <a:t>S ) {</a:t>
            </a:r>
          </a:p>
          <a:p>
            <a:pPr marL="0" indent="0" fontAlgn="auto">
              <a:spcBef>
                <a:spcPts val="600"/>
              </a:spcBef>
              <a:spcAft>
                <a:spcPts val="0"/>
              </a:spcAft>
              <a:buFont typeface="Wingdings 2" pitchFamily="18" charset="2"/>
              <a:buNone/>
            </a:pPr>
            <a:r>
              <a:rPr lang="en-US" altLang="zh-CN" sz="1600" dirty="0" smtClean="0"/>
              <a:t>         </a:t>
            </a:r>
            <a:r>
              <a:rPr lang="zh-CN" altLang="en-US" sz="1600" dirty="0" smtClean="0"/>
              <a:t>标记</a:t>
            </a:r>
            <a:r>
              <a:rPr lang="en-US" altLang="zh-CN" sz="1600" dirty="0" smtClean="0"/>
              <a:t>S;   </a:t>
            </a:r>
          </a:p>
          <a:p>
            <a:pPr marL="0" indent="0" fontAlgn="auto">
              <a:spcBef>
                <a:spcPts val="600"/>
              </a:spcBef>
              <a:spcAft>
                <a:spcPts val="0"/>
              </a:spcAft>
              <a:buFont typeface="Wingdings 2" pitchFamily="18" charset="2"/>
              <a:buNone/>
            </a:pPr>
            <a:r>
              <a:rPr lang="en-US" altLang="zh-CN" sz="1600" dirty="0" smtClean="0"/>
              <a:t>         for(</a:t>
            </a:r>
            <a:r>
              <a:rPr lang="zh-CN" altLang="en-US" sz="1600" dirty="0" smtClean="0"/>
              <a:t>每个输入符号</a:t>
            </a:r>
            <a:r>
              <a:rPr lang="en-US" altLang="zh-CN" sz="1600" dirty="0" smtClean="0"/>
              <a:t>a)  { </a:t>
            </a:r>
          </a:p>
          <a:p>
            <a:pPr marL="0" indent="0" fontAlgn="auto">
              <a:spcBef>
                <a:spcPts val="600"/>
              </a:spcBef>
              <a:spcAft>
                <a:spcPts val="0"/>
              </a:spcAft>
              <a:buFont typeface="Wingdings 2" pitchFamily="18" charset="2"/>
              <a:buNone/>
            </a:pPr>
            <a:r>
              <a:rPr lang="en-US" altLang="zh-CN" sz="1600" dirty="0" smtClean="0"/>
              <a:t>	</a:t>
            </a:r>
            <a:r>
              <a:rPr lang="zh-CN" altLang="en-US" sz="1600" b="1" dirty="0" smtClean="0"/>
              <a:t>令 </a:t>
            </a:r>
            <a:r>
              <a:rPr lang="en-US" altLang="zh-CN" sz="1600" b="1" dirty="0" smtClean="0"/>
              <a:t>U </a:t>
            </a:r>
            <a:r>
              <a:rPr lang="zh-CN" altLang="en-US" sz="1600" b="1" dirty="0" smtClean="0"/>
              <a:t>为</a:t>
            </a:r>
            <a:r>
              <a:rPr lang="en-US" altLang="zh-CN" sz="1600" b="1" dirty="0" smtClean="0"/>
              <a:t> S</a:t>
            </a:r>
            <a:r>
              <a:rPr lang="zh-CN" altLang="en-US" sz="1600" b="1" dirty="0" smtClean="0"/>
              <a:t>中与</a:t>
            </a:r>
            <a:r>
              <a:rPr lang="en-US" altLang="zh-CN" sz="1600" b="1" dirty="0" smtClean="0"/>
              <a:t>a</a:t>
            </a:r>
            <a:r>
              <a:rPr lang="zh-CN" altLang="en-US" sz="1600" b="1" dirty="0" smtClean="0"/>
              <a:t>对应的所有位置 </a:t>
            </a:r>
            <a:r>
              <a:rPr lang="en-US" altLang="zh-CN" sz="1600" b="1" dirty="0" smtClean="0"/>
              <a:t>p </a:t>
            </a:r>
            <a:r>
              <a:rPr lang="zh-CN" altLang="en-US" sz="1600" b="1" dirty="0" smtClean="0"/>
              <a:t>的 </a:t>
            </a:r>
            <a:r>
              <a:rPr lang="en-US" altLang="zh-CN" sz="1600" b="1" dirty="0" err="1" smtClean="0"/>
              <a:t>followpos</a:t>
            </a:r>
            <a:r>
              <a:rPr lang="en-US" altLang="zh-CN" sz="1600" b="1" dirty="0" smtClean="0"/>
              <a:t>(p)</a:t>
            </a:r>
            <a:r>
              <a:rPr lang="zh-CN" altLang="en-US" sz="1600" b="1" dirty="0" smtClean="0"/>
              <a:t>的并集</a:t>
            </a:r>
            <a:r>
              <a:rPr lang="zh-CN" altLang="en-US" sz="1600" dirty="0" smtClean="0"/>
              <a:t>；  </a:t>
            </a:r>
            <a:endParaRPr lang="en-US" altLang="zh-CN" sz="1600" dirty="0" smtClean="0"/>
          </a:p>
          <a:p>
            <a:pPr marL="0" indent="0" fontAlgn="auto">
              <a:spcBef>
                <a:spcPts val="600"/>
              </a:spcBef>
              <a:spcAft>
                <a:spcPts val="0"/>
              </a:spcAft>
              <a:buFont typeface="Wingdings 2" pitchFamily="18" charset="2"/>
              <a:buNone/>
            </a:pPr>
            <a:r>
              <a:rPr lang="en-US" altLang="zh-CN" sz="1600" dirty="0" smtClean="0"/>
              <a:t>	if ( U </a:t>
            </a:r>
            <a:r>
              <a:rPr lang="zh-CN" altLang="en-US" sz="1600" dirty="0" smtClean="0"/>
              <a:t>不在 </a:t>
            </a:r>
            <a:r>
              <a:rPr lang="en-US" altLang="zh-CN" sz="1600" dirty="0" err="1" smtClean="0"/>
              <a:t>Dstates</a:t>
            </a:r>
            <a:r>
              <a:rPr lang="zh-CN" altLang="en-US" sz="1600" dirty="0" smtClean="0"/>
              <a:t>中</a:t>
            </a:r>
            <a:r>
              <a:rPr lang="en-US" altLang="zh-CN" sz="1600" dirty="0" smtClean="0"/>
              <a:t>)           </a:t>
            </a:r>
          </a:p>
          <a:p>
            <a:pPr marL="0" indent="0" fontAlgn="auto">
              <a:spcBef>
                <a:spcPts val="600"/>
              </a:spcBef>
              <a:spcAft>
                <a:spcPts val="0"/>
              </a:spcAft>
              <a:buFont typeface="Wingdings 2" pitchFamily="18" charset="2"/>
              <a:buNone/>
            </a:pPr>
            <a:r>
              <a:rPr lang="en-US" altLang="zh-CN" sz="1600" dirty="0" smtClean="0"/>
              <a:t>		 </a:t>
            </a:r>
            <a:r>
              <a:rPr lang="zh-CN" altLang="en-US" sz="1600" dirty="0" smtClean="0"/>
              <a:t>将</a:t>
            </a:r>
            <a:r>
              <a:rPr lang="en-US" altLang="zh-CN" sz="1600" dirty="0" smtClean="0"/>
              <a:t>U</a:t>
            </a:r>
            <a:r>
              <a:rPr lang="zh-CN" altLang="en-US" sz="1600" dirty="0" smtClean="0"/>
              <a:t>作为未标记的状态加入到</a:t>
            </a:r>
            <a:r>
              <a:rPr lang="en-US" altLang="zh-CN" sz="1600" dirty="0" err="1" smtClean="0"/>
              <a:t>Dstates</a:t>
            </a:r>
            <a:r>
              <a:rPr lang="zh-CN" altLang="en-US" sz="1600" dirty="0" smtClean="0"/>
              <a:t>中；       </a:t>
            </a:r>
            <a:endParaRPr lang="en-US" altLang="zh-CN" sz="1600" dirty="0" smtClean="0"/>
          </a:p>
          <a:p>
            <a:pPr marL="0" indent="0" fontAlgn="auto">
              <a:spcBef>
                <a:spcPts val="600"/>
              </a:spcBef>
              <a:spcAft>
                <a:spcPts val="0"/>
              </a:spcAft>
              <a:buFont typeface="Wingdings 2" pitchFamily="18" charset="2"/>
              <a:buNone/>
            </a:pPr>
            <a:r>
              <a:rPr lang="en-US" altLang="zh-CN" sz="1600" dirty="0" smtClean="0"/>
              <a:t>	</a:t>
            </a:r>
            <a:r>
              <a:rPr lang="zh-CN" altLang="en-US" sz="1600" dirty="0" smtClean="0"/>
              <a:t> </a:t>
            </a:r>
            <a:r>
              <a:rPr lang="en-US" altLang="zh-CN" sz="1600" dirty="0" err="1" smtClean="0"/>
              <a:t>Dtran</a:t>
            </a:r>
            <a:r>
              <a:rPr lang="en-US" altLang="zh-CN" sz="1600" dirty="0" smtClean="0"/>
              <a:t>[S, a] = U;    </a:t>
            </a:r>
          </a:p>
          <a:p>
            <a:pPr marL="0" indent="0" fontAlgn="auto">
              <a:spcBef>
                <a:spcPts val="600"/>
              </a:spcBef>
              <a:spcAft>
                <a:spcPts val="0"/>
              </a:spcAft>
              <a:buFont typeface="Wingdings 2" pitchFamily="18" charset="2"/>
              <a:buNone/>
            </a:pPr>
            <a:r>
              <a:rPr lang="en-US" altLang="zh-CN" sz="1600" dirty="0" smtClean="0"/>
              <a:t>	}</a:t>
            </a:r>
          </a:p>
          <a:p>
            <a:pPr marL="0" indent="0" fontAlgn="auto">
              <a:spcBef>
                <a:spcPts val="600"/>
              </a:spcBef>
              <a:spcAft>
                <a:spcPts val="0"/>
              </a:spcAft>
              <a:buFont typeface="Wingdings 2" pitchFamily="18" charset="2"/>
              <a:buNone/>
            </a:pPr>
            <a:r>
              <a:rPr lang="en-US" altLang="zh-CN" sz="1600" dirty="0" smtClean="0"/>
              <a:t>   }</a:t>
            </a:r>
            <a:endParaRPr lang="zh-CN" altLang="en-US" sz="1600" dirty="0"/>
          </a:p>
        </p:txBody>
      </p:sp>
    </p:spTree>
    <p:extLst>
      <p:ext uri="{BB962C8B-B14F-4D97-AF65-F5344CB8AC3E}">
        <p14:creationId xmlns:p14="http://schemas.microsoft.com/office/powerpoint/2010/main" val="91124452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直接由正则表达式构造</a:t>
            </a:r>
            <a:r>
              <a:rPr lang="en-US" altLang="zh-CN" dirty="0"/>
              <a:t>DFA</a:t>
            </a:r>
            <a:r>
              <a:rPr lang="zh-CN" altLang="en-US" dirty="0"/>
              <a:t>的算法</a:t>
            </a:r>
          </a:p>
        </p:txBody>
      </p:sp>
      <p:sp>
        <p:nvSpPr>
          <p:cNvPr id="3" name="内容占位符 2"/>
          <p:cNvSpPr>
            <a:spLocks noGrp="1"/>
          </p:cNvSpPr>
          <p:nvPr>
            <p:ph idx="1"/>
          </p:nvPr>
        </p:nvSpPr>
        <p:spPr>
          <a:xfrm>
            <a:off x="517126" y="1444532"/>
            <a:ext cx="8042276" cy="1676399"/>
          </a:xfrm>
        </p:spPr>
        <p:txBody>
          <a:bodyPr/>
          <a:lstStyle/>
          <a:p>
            <a:pPr>
              <a:buFont typeface="Wingdings" panose="05000000000000000000" pitchFamily="2" charset="2"/>
              <a:buChar char="l"/>
            </a:pPr>
            <a:r>
              <a:rPr lang="zh-CN" altLang="en-US" dirty="0" smtClean="0"/>
              <a:t>范例</a:t>
            </a:r>
            <a:endParaRPr lang="zh-CN" altLang="en-US" dirty="0"/>
          </a:p>
        </p:txBody>
      </p:sp>
      <p:sp>
        <p:nvSpPr>
          <p:cNvPr id="4" name="灯片编号占位符 3"/>
          <p:cNvSpPr>
            <a:spLocks noGrp="1"/>
          </p:cNvSpPr>
          <p:nvPr>
            <p:ph type="sldNum" sz="quarter" idx="12"/>
          </p:nvPr>
        </p:nvSpPr>
        <p:spPr/>
        <p:txBody>
          <a:bodyPr/>
          <a:lstStyle/>
          <a:p>
            <a:fld id="{58B9003D-8F33-4A1C-B97F-3F3C18EC6CAD}" type="slidenum">
              <a:rPr lang="en-US" altLang="zh-CN" smtClean="0"/>
              <a:pPr/>
              <a:t>67</a:t>
            </a:fld>
            <a:endParaRPr lang="en-US" altLang="zh-CN" dirty="0"/>
          </a:p>
        </p:txBody>
      </p:sp>
      <p:pic>
        <p:nvPicPr>
          <p:cNvPr id="6" name="图片 5"/>
          <p:cNvPicPr>
            <a:picLocks noChangeAspect="1"/>
          </p:cNvPicPr>
          <p:nvPr/>
        </p:nvPicPr>
        <p:blipFill>
          <a:blip r:embed="rId3"/>
          <a:stretch>
            <a:fillRect/>
          </a:stretch>
        </p:blipFill>
        <p:spPr>
          <a:xfrm>
            <a:off x="145010" y="1981200"/>
            <a:ext cx="4283258" cy="422938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8975" y="4172230"/>
            <a:ext cx="5915025" cy="2038350"/>
          </a:xfrm>
          <a:prstGeom prst="rect">
            <a:avLst/>
          </a:prstGeom>
        </p:spPr>
      </p:pic>
      <p:pic>
        <p:nvPicPr>
          <p:cNvPr id="9" name="图片 8"/>
          <p:cNvPicPr>
            <a:picLocks noChangeAspect="1"/>
          </p:cNvPicPr>
          <p:nvPr/>
        </p:nvPicPr>
        <p:blipFill>
          <a:blip r:embed="rId5"/>
          <a:stretch>
            <a:fillRect/>
          </a:stretch>
        </p:blipFill>
        <p:spPr>
          <a:xfrm>
            <a:off x="5381877" y="1509620"/>
            <a:ext cx="2871576" cy="2286000"/>
          </a:xfrm>
          <a:prstGeom prst="rect">
            <a:avLst/>
          </a:prstGeom>
        </p:spPr>
      </p:pic>
      <p:cxnSp>
        <p:nvCxnSpPr>
          <p:cNvPr id="12" name="直接箭头连接符 11"/>
          <p:cNvCxnSpPr/>
          <p:nvPr/>
        </p:nvCxnSpPr>
        <p:spPr>
          <a:xfrm flipH="1" flipV="1">
            <a:off x="-236483" y="4319752"/>
            <a:ext cx="7883" cy="236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直接箭头连接符 13"/>
          <p:cNvCxnSpPr/>
          <p:nvPr/>
        </p:nvCxnSpPr>
        <p:spPr>
          <a:xfrm flipH="1">
            <a:off x="5249917" y="6458230"/>
            <a:ext cx="7883" cy="686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569415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zh-CN" altLang="en-US" sz="4000" dirty="0" smtClean="0"/>
              <a:t>正则文法与有穷自动机的</a:t>
            </a:r>
            <a:r>
              <a:rPr lang="zh-CN" altLang="en-US" sz="4000" dirty="0"/>
              <a:t>等价性</a:t>
            </a:r>
          </a:p>
        </p:txBody>
      </p:sp>
      <p:sp>
        <p:nvSpPr>
          <p:cNvPr id="242691" name="Rectangle 3"/>
          <p:cNvSpPr>
            <a:spLocks noGrp="1" noChangeArrowheads="1"/>
          </p:cNvSpPr>
          <p:nvPr>
            <p:ph idx="1"/>
          </p:nvPr>
        </p:nvSpPr>
        <p:spPr/>
        <p:txBody>
          <a:bodyPr/>
          <a:lstStyle/>
          <a:p>
            <a:pPr>
              <a:lnSpc>
                <a:spcPct val="140000"/>
              </a:lnSpc>
            </a:pPr>
            <a:r>
              <a:rPr lang="zh-CN" altLang="en-US" dirty="0" smtClean="0"/>
              <a:t>对于正则文法</a:t>
            </a:r>
            <a:r>
              <a:rPr lang="en-US" altLang="zh-CN" dirty="0" smtClean="0"/>
              <a:t>G</a:t>
            </a:r>
            <a:r>
              <a:rPr lang="zh-CN" altLang="en-US" dirty="0" smtClean="0"/>
              <a:t>和有穷自动机</a:t>
            </a:r>
            <a:r>
              <a:rPr lang="en-US" altLang="zh-CN" dirty="0" smtClean="0"/>
              <a:t>M</a:t>
            </a:r>
            <a:r>
              <a:rPr lang="zh-CN" altLang="en-US" dirty="0"/>
              <a:t>，如果</a:t>
            </a:r>
            <a:r>
              <a:rPr lang="en-US" altLang="zh-CN" dirty="0"/>
              <a:t>L(G)=L(M)</a:t>
            </a:r>
            <a:r>
              <a:rPr lang="zh-CN" altLang="en-US" dirty="0"/>
              <a:t>，则称</a:t>
            </a:r>
            <a:r>
              <a:rPr lang="en-US" altLang="zh-CN" dirty="0"/>
              <a:t>G</a:t>
            </a:r>
            <a:r>
              <a:rPr lang="zh-CN" altLang="en-US" dirty="0"/>
              <a:t>和</a:t>
            </a:r>
            <a:r>
              <a:rPr lang="en-US" altLang="zh-CN" dirty="0"/>
              <a:t>M</a:t>
            </a:r>
            <a:r>
              <a:rPr lang="zh-CN" altLang="en-US" dirty="0"/>
              <a:t>是等价的。</a:t>
            </a:r>
          </a:p>
          <a:p>
            <a:pPr>
              <a:lnSpc>
                <a:spcPct val="140000"/>
              </a:lnSpc>
            </a:pPr>
            <a:r>
              <a:rPr lang="zh-CN" altLang="en-US" dirty="0"/>
              <a:t>结论：</a:t>
            </a:r>
          </a:p>
          <a:p>
            <a:pPr lvl="1">
              <a:lnSpc>
                <a:spcPct val="140000"/>
              </a:lnSpc>
            </a:pPr>
            <a:r>
              <a:rPr lang="zh-CN" altLang="en-US" dirty="0"/>
              <a:t>对每一个右</a:t>
            </a:r>
            <a:r>
              <a:rPr lang="zh-CN" altLang="en-US" dirty="0" smtClean="0"/>
              <a:t>线性正则文法</a:t>
            </a:r>
            <a:r>
              <a:rPr lang="en-US" altLang="zh-CN" dirty="0" smtClean="0"/>
              <a:t>G</a:t>
            </a:r>
            <a:r>
              <a:rPr lang="zh-CN" altLang="en-US" dirty="0"/>
              <a:t>或左</a:t>
            </a:r>
            <a:r>
              <a:rPr lang="zh-CN" altLang="en-US" dirty="0" smtClean="0"/>
              <a:t>线性正则文法</a:t>
            </a:r>
            <a:r>
              <a:rPr lang="en-US" altLang="zh-CN" dirty="0" smtClean="0"/>
              <a:t>G</a:t>
            </a:r>
            <a:r>
              <a:rPr lang="zh-CN" altLang="en-US" dirty="0"/>
              <a:t>，都存在一</a:t>
            </a:r>
            <a:r>
              <a:rPr lang="zh-CN" altLang="en-US" dirty="0" smtClean="0"/>
              <a:t>个有穷自动机</a:t>
            </a:r>
            <a:r>
              <a:rPr lang="en-US" altLang="zh-CN" dirty="0" smtClean="0"/>
              <a:t>FA  </a:t>
            </a:r>
            <a:r>
              <a:rPr lang="en-US" altLang="zh-CN" dirty="0"/>
              <a:t>M</a:t>
            </a:r>
            <a:r>
              <a:rPr lang="zh-CN" altLang="en-US" dirty="0"/>
              <a:t>，使得</a:t>
            </a:r>
            <a:r>
              <a:rPr lang="en-US" altLang="zh-CN" dirty="0"/>
              <a:t>L(M)</a:t>
            </a:r>
            <a:r>
              <a:rPr lang="zh-CN" altLang="en-US" dirty="0"/>
              <a:t>＝ </a:t>
            </a:r>
            <a:r>
              <a:rPr lang="en-US" altLang="zh-CN" dirty="0"/>
              <a:t>L(G)</a:t>
            </a:r>
          </a:p>
          <a:p>
            <a:pPr lvl="1">
              <a:lnSpc>
                <a:spcPct val="140000"/>
              </a:lnSpc>
            </a:pPr>
            <a:r>
              <a:rPr lang="zh-CN" altLang="en-US" dirty="0"/>
              <a:t>对每个</a:t>
            </a:r>
            <a:r>
              <a:rPr lang="en-US" altLang="zh-CN" dirty="0"/>
              <a:t>FA M</a:t>
            </a:r>
            <a:r>
              <a:rPr lang="zh-CN" altLang="en-US" dirty="0"/>
              <a:t>，都存在一个右</a:t>
            </a:r>
            <a:r>
              <a:rPr lang="zh-CN" altLang="en-US" dirty="0" smtClean="0"/>
              <a:t>线性正则文法</a:t>
            </a:r>
            <a:r>
              <a:rPr lang="en-US" altLang="zh-CN" dirty="0" smtClean="0"/>
              <a:t>G</a:t>
            </a:r>
            <a:r>
              <a:rPr lang="en-US" altLang="zh-CN" baseline="-25000" dirty="0" smtClean="0"/>
              <a:t>R</a:t>
            </a:r>
            <a:r>
              <a:rPr lang="zh-CN" altLang="en-US" dirty="0"/>
              <a:t>和左</a:t>
            </a:r>
            <a:r>
              <a:rPr lang="zh-CN" altLang="en-US" dirty="0" smtClean="0"/>
              <a:t>线性正则文法</a:t>
            </a:r>
            <a:r>
              <a:rPr lang="en-US" altLang="zh-CN" dirty="0" smtClean="0"/>
              <a:t>G</a:t>
            </a:r>
            <a:r>
              <a:rPr lang="en-US" altLang="zh-CN" baseline="-25000" dirty="0" smtClean="0"/>
              <a:t>L</a:t>
            </a:r>
            <a:r>
              <a:rPr lang="en-US" altLang="zh-CN" dirty="0" smtClean="0"/>
              <a:t> </a:t>
            </a:r>
            <a:r>
              <a:rPr lang="zh-CN" altLang="en-US" dirty="0"/>
              <a:t>，使得</a:t>
            </a:r>
            <a:r>
              <a:rPr lang="en-US" altLang="zh-CN" dirty="0"/>
              <a:t>L(M)</a:t>
            </a:r>
            <a:r>
              <a:rPr lang="zh-CN" altLang="en-US" dirty="0"/>
              <a:t>＝ </a:t>
            </a:r>
            <a:r>
              <a:rPr lang="en-US" altLang="zh-CN" dirty="0"/>
              <a:t>L(G</a:t>
            </a:r>
            <a:r>
              <a:rPr lang="en-US" altLang="zh-CN" baseline="-25000" dirty="0"/>
              <a:t>R</a:t>
            </a:r>
            <a:r>
              <a:rPr lang="en-US" altLang="zh-CN" dirty="0"/>
              <a:t>) </a:t>
            </a:r>
            <a:r>
              <a:rPr lang="zh-CN" altLang="en-US" dirty="0"/>
              <a:t>＝ </a:t>
            </a:r>
            <a:r>
              <a:rPr lang="en-US" altLang="zh-CN" dirty="0"/>
              <a:t>L(G</a:t>
            </a:r>
            <a:r>
              <a:rPr lang="en-US" altLang="zh-CN" baseline="-25000" dirty="0"/>
              <a:t>L</a:t>
            </a:r>
            <a:r>
              <a:rPr lang="en-US" altLang="zh-CN" dirty="0"/>
              <a:t>)</a:t>
            </a:r>
          </a:p>
          <a:p>
            <a:pPr>
              <a:lnSpc>
                <a:spcPct val="90000"/>
              </a:lnSpc>
            </a:pPr>
            <a:endParaRPr lang="en-US" altLang="zh-CN" dirty="0"/>
          </a:p>
        </p:txBody>
      </p:sp>
      <p:sp>
        <p:nvSpPr>
          <p:cNvPr id="5" name="灯片编号占位符 5"/>
          <p:cNvSpPr>
            <a:spLocks noGrp="1"/>
          </p:cNvSpPr>
          <p:nvPr>
            <p:ph type="sldNum" sz="quarter" idx="12"/>
          </p:nvPr>
        </p:nvSpPr>
        <p:spPr/>
        <p:txBody>
          <a:bodyPr/>
          <a:lstStyle/>
          <a:p>
            <a:fld id="{1A223B4A-C8D8-465B-9FA7-C7AEBCFBE9EB}" type="slidenum">
              <a:rPr lang="en-US" altLang="zh-CN"/>
              <a:pPr/>
              <a:t>68</a:t>
            </a:fld>
            <a:endParaRPr lang="en-US" altLang="zh-CN"/>
          </a:p>
        </p:txBody>
      </p:sp>
    </p:spTree>
    <p:extLst>
      <p:ext uri="{BB962C8B-B14F-4D97-AF65-F5344CB8AC3E}">
        <p14:creationId xmlns:p14="http://schemas.microsoft.com/office/powerpoint/2010/main" val="12986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2691">
                                            <p:txEl>
                                              <p:pRg st="0" end="0"/>
                                            </p:txEl>
                                          </p:spTgt>
                                        </p:tgtEl>
                                        <p:attrNameLst>
                                          <p:attrName>style.visibility</p:attrName>
                                        </p:attrNameLst>
                                      </p:cBhvr>
                                      <p:to>
                                        <p:strVal val="visible"/>
                                      </p:to>
                                    </p:set>
                                    <p:animEffect transition="in" filter="blinds(horizontal)">
                                      <p:cBhvr>
                                        <p:cTn id="7" dur="500"/>
                                        <p:tgtEl>
                                          <p:spTgt spid="2426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2691">
                                            <p:txEl>
                                              <p:pRg st="1" end="1"/>
                                            </p:txEl>
                                          </p:spTgt>
                                        </p:tgtEl>
                                        <p:attrNameLst>
                                          <p:attrName>style.visibility</p:attrName>
                                        </p:attrNameLst>
                                      </p:cBhvr>
                                      <p:to>
                                        <p:strVal val="visible"/>
                                      </p:to>
                                    </p:set>
                                    <p:animEffect transition="in" filter="blinds(horizontal)">
                                      <p:cBhvr>
                                        <p:cTn id="12" dur="500"/>
                                        <p:tgtEl>
                                          <p:spTgt spid="242691">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42691">
                                            <p:txEl>
                                              <p:pRg st="2" end="2"/>
                                            </p:txEl>
                                          </p:spTgt>
                                        </p:tgtEl>
                                        <p:attrNameLst>
                                          <p:attrName>style.visibility</p:attrName>
                                        </p:attrNameLst>
                                      </p:cBhvr>
                                      <p:to>
                                        <p:strVal val="visible"/>
                                      </p:to>
                                    </p:set>
                                    <p:animEffect transition="in" filter="blinds(horizontal)">
                                      <p:cBhvr>
                                        <p:cTn id="15" dur="500"/>
                                        <p:tgtEl>
                                          <p:spTgt spid="242691">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42691">
                                            <p:txEl>
                                              <p:pRg st="3" end="3"/>
                                            </p:txEl>
                                          </p:spTgt>
                                        </p:tgtEl>
                                        <p:attrNameLst>
                                          <p:attrName>style.visibility</p:attrName>
                                        </p:attrNameLst>
                                      </p:cBhvr>
                                      <p:to>
                                        <p:strVal val="visible"/>
                                      </p:to>
                                    </p:set>
                                    <p:animEffect transition="in" filter="blinds(horizontal)">
                                      <p:cBhvr>
                                        <p:cTn id="18" dur="500"/>
                                        <p:tgtEl>
                                          <p:spTgt spid="2426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549275" y="12895"/>
            <a:ext cx="8042276" cy="1336956"/>
          </a:xfrm>
        </p:spPr>
        <p:txBody>
          <a:bodyPr/>
          <a:lstStyle/>
          <a:p>
            <a:r>
              <a:rPr lang="zh-CN" altLang="en-US" sz="4000" dirty="0" smtClean="0"/>
              <a:t>由正则文法构造有穷自动机</a:t>
            </a:r>
            <a:endParaRPr lang="zh-CN" altLang="en-US" sz="4000" dirty="0"/>
          </a:p>
        </p:txBody>
      </p:sp>
      <p:sp>
        <p:nvSpPr>
          <p:cNvPr id="292867" name="Rectangle 3"/>
          <p:cNvSpPr>
            <a:spLocks noGrp="1" noChangeArrowheads="1"/>
          </p:cNvSpPr>
          <p:nvPr>
            <p:ph idx="1"/>
          </p:nvPr>
        </p:nvSpPr>
        <p:spPr/>
        <p:txBody>
          <a:bodyPr>
            <a:normAutofit fontScale="85000" lnSpcReduction="20000"/>
          </a:bodyPr>
          <a:lstStyle/>
          <a:p>
            <a:pPr>
              <a:lnSpc>
                <a:spcPct val="90000"/>
              </a:lnSpc>
            </a:pPr>
            <a:r>
              <a:rPr lang="zh-CN" altLang="en-US" sz="2400" dirty="0"/>
              <a:t>对于</a:t>
            </a:r>
            <a:r>
              <a:rPr lang="zh-CN" altLang="en-US" sz="2400" b="1" u="sng" dirty="0"/>
              <a:t>右线性文法</a:t>
            </a:r>
            <a:r>
              <a:rPr lang="en-US" altLang="zh-CN" sz="2400" dirty="0"/>
              <a:t>:G=&lt;V</a:t>
            </a:r>
            <a:r>
              <a:rPr lang="en-US" altLang="zh-CN" sz="2400" baseline="-25000" dirty="0"/>
              <a:t>N</a:t>
            </a:r>
            <a:r>
              <a:rPr lang="en-US" altLang="zh-CN" sz="2400" dirty="0"/>
              <a:t>,V</a:t>
            </a:r>
            <a:r>
              <a:rPr lang="en-US" altLang="zh-CN" sz="2400" baseline="-25000" dirty="0"/>
              <a:t>T</a:t>
            </a:r>
            <a:r>
              <a:rPr lang="en-US" altLang="zh-CN" sz="2400" dirty="0"/>
              <a:t>,P,S&gt;</a:t>
            </a:r>
            <a:r>
              <a:rPr lang="zh-CN" altLang="en-US" sz="2400" dirty="0"/>
              <a:t>，设</a:t>
            </a:r>
            <a:r>
              <a:rPr lang="en-US" altLang="zh-CN" sz="2400" dirty="0"/>
              <a:t>|V</a:t>
            </a:r>
            <a:r>
              <a:rPr lang="en-US" altLang="zh-CN" sz="2400" baseline="-25000" dirty="0"/>
              <a:t>N</a:t>
            </a:r>
            <a:r>
              <a:rPr lang="en-US" altLang="zh-CN" sz="2400" dirty="0"/>
              <a:t>|=k, </a:t>
            </a:r>
          </a:p>
          <a:p>
            <a:pPr>
              <a:lnSpc>
                <a:spcPct val="90000"/>
              </a:lnSpc>
            </a:pPr>
            <a:r>
              <a:rPr lang="zh-CN" altLang="en-US" sz="2400" b="1" dirty="0"/>
              <a:t>对应</a:t>
            </a:r>
            <a:r>
              <a:rPr lang="zh-CN" altLang="en-US" sz="2400" b="1" dirty="0" smtClean="0"/>
              <a:t>的有穷自动机</a:t>
            </a:r>
            <a:endParaRPr lang="zh-CN" altLang="en-US" sz="2400" b="1" dirty="0"/>
          </a:p>
          <a:p>
            <a:pPr>
              <a:lnSpc>
                <a:spcPct val="90000"/>
              </a:lnSpc>
              <a:buFontTx/>
              <a:buNone/>
            </a:pPr>
            <a:r>
              <a:rPr lang="zh-CN" altLang="en-US" sz="2400" dirty="0"/>
              <a:t>	</a:t>
            </a:r>
            <a:r>
              <a:rPr lang="zh-CN" altLang="en-US" sz="2400" b="1" u="sng" dirty="0"/>
              <a:t>状态集合</a:t>
            </a:r>
            <a:r>
              <a:rPr lang="zh-CN" altLang="en-US" sz="2400" dirty="0"/>
              <a:t>：除</a:t>
            </a:r>
            <a:r>
              <a:rPr lang="en-US" altLang="zh-CN" sz="2400" dirty="0"/>
              <a:t>V</a:t>
            </a:r>
            <a:r>
              <a:rPr lang="en-US" altLang="zh-CN" sz="2400" baseline="-25000" dirty="0"/>
              <a:t>N</a:t>
            </a:r>
            <a:r>
              <a:rPr lang="zh-CN" altLang="en-US" sz="2400" dirty="0"/>
              <a:t>表示的</a:t>
            </a:r>
            <a:r>
              <a:rPr lang="en-US" altLang="zh-CN" sz="2400" dirty="0"/>
              <a:t>k</a:t>
            </a:r>
            <a:r>
              <a:rPr lang="zh-CN" altLang="en-US" sz="2400" dirty="0"/>
              <a:t>个状态外，引入一个状态</a:t>
            </a:r>
            <a:r>
              <a:rPr lang="en-US" altLang="zh-CN" sz="2400" dirty="0"/>
              <a:t>f</a:t>
            </a:r>
            <a:r>
              <a:rPr lang="zh-CN" altLang="en-US" sz="2400" dirty="0"/>
              <a:t>，共有</a:t>
            </a:r>
            <a:r>
              <a:rPr lang="en-US" altLang="zh-CN" sz="2400" dirty="0"/>
              <a:t>k +1</a:t>
            </a:r>
            <a:r>
              <a:rPr lang="zh-CN" altLang="en-US" sz="2400" dirty="0"/>
              <a:t>个状态</a:t>
            </a:r>
            <a:r>
              <a:rPr lang="en-US" altLang="zh-CN" sz="2400" dirty="0"/>
              <a:t>.</a:t>
            </a:r>
          </a:p>
          <a:p>
            <a:pPr>
              <a:lnSpc>
                <a:spcPct val="90000"/>
              </a:lnSpc>
              <a:buFontTx/>
              <a:buNone/>
            </a:pPr>
            <a:r>
              <a:rPr lang="en-US" altLang="zh-CN" sz="2400" dirty="0"/>
              <a:t>    </a:t>
            </a:r>
            <a:r>
              <a:rPr lang="zh-CN" altLang="en-US" sz="2400" b="1" u="sng" dirty="0"/>
              <a:t>初态</a:t>
            </a:r>
            <a:r>
              <a:rPr lang="zh-CN" altLang="en-US" sz="2400" dirty="0"/>
              <a:t>：</a:t>
            </a:r>
            <a:r>
              <a:rPr lang="en-US" altLang="zh-CN" sz="2400" dirty="0"/>
              <a:t>G</a:t>
            </a:r>
            <a:r>
              <a:rPr lang="zh-CN" altLang="en-US" sz="2400" dirty="0"/>
              <a:t>的开始</a:t>
            </a:r>
            <a:r>
              <a:rPr lang="zh-CN" altLang="en-US" sz="2400" dirty="0" smtClean="0"/>
              <a:t>符号</a:t>
            </a:r>
            <a:r>
              <a:rPr lang="en-US" altLang="zh-CN" sz="2400" dirty="0" smtClean="0"/>
              <a:t>S</a:t>
            </a:r>
            <a:endParaRPr lang="zh-CN" altLang="en-US" sz="2400" dirty="0"/>
          </a:p>
          <a:p>
            <a:pPr>
              <a:lnSpc>
                <a:spcPct val="90000"/>
              </a:lnSpc>
              <a:buFontTx/>
              <a:buNone/>
            </a:pPr>
            <a:r>
              <a:rPr lang="zh-CN" altLang="en-US" sz="2400" dirty="0"/>
              <a:t>	</a:t>
            </a:r>
            <a:r>
              <a:rPr lang="zh-CN" altLang="en-US" sz="2400" b="1" u="sng" dirty="0" smtClean="0"/>
              <a:t>终态</a:t>
            </a:r>
            <a:r>
              <a:rPr lang="zh-CN" altLang="en-US" sz="2400" dirty="0"/>
              <a:t>：引入的</a:t>
            </a:r>
            <a:r>
              <a:rPr lang="en-US" altLang="zh-CN" sz="2400" dirty="0"/>
              <a:t>f</a:t>
            </a:r>
          </a:p>
          <a:p>
            <a:pPr>
              <a:lnSpc>
                <a:spcPct val="90000"/>
              </a:lnSpc>
              <a:buFontTx/>
              <a:buNone/>
            </a:pPr>
            <a:r>
              <a:rPr lang="en-US" altLang="zh-CN" sz="2400" dirty="0"/>
              <a:t>    </a:t>
            </a:r>
            <a:r>
              <a:rPr lang="zh-CN" altLang="en-US" sz="2400" b="1" u="sng" dirty="0"/>
              <a:t>字母表</a:t>
            </a:r>
            <a:r>
              <a:rPr lang="zh-CN" altLang="en-US" sz="2400" dirty="0"/>
              <a:t>：</a:t>
            </a:r>
            <a:r>
              <a:rPr lang="en-US" altLang="zh-CN" sz="2400" dirty="0"/>
              <a:t>V</a:t>
            </a:r>
            <a:r>
              <a:rPr lang="en-US" altLang="zh-CN" sz="2400" baseline="-25000" dirty="0"/>
              <a:t>T</a:t>
            </a:r>
          </a:p>
          <a:p>
            <a:pPr>
              <a:lnSpc>
                <a:spcPct val="90000"/>
              </a:lnSpc>
              <a:buFontTx/>
              <a:buNone/>
            </a:pPr>
            <a:r>
              <a:rPr lang="en-US" altLang="zh-CN" sz="2400" dirty="0"/>
              <a:t>    </a:t>
            </a:r>
            <a:r>
              <a:rPr lang="zh-CN" altLang="en-US" sz="2400" b="1" u="sng" dirty="0"/>
              <a:t>转换函数</a:t>
            </a:r>
            <a:r>
              <a:rPr lang="zh-CN" altLang="en-US" sz="2400" dirty="0"/>
              <a:t>：</a:t>
            </a:r>
          </a:p>
          <a:p>
            <a:pPr>
              <a:lnSpc>
                <a:spcPct val="120000"/>
              </a:lnSpc>
              <a:buFontTx/>
              <a:buNone/>
            </a:pPr>
            <a:r>
              <a:rPr lang="zh-CN" altLang="en-US" sz="2400" b="1" dirty="0"/>
              <a:t>	</a:t>
            </a:r>
            <a:r>
              <a:rPr lang="zh-CN" altLang="en-US" sz="2400" b="1" dirty="0" smtClean="0"/>
              <a:t>    </a:t>
            </a:r>
            <a:r>
              <a:rPr lang="zh-CN" altLang="en-US" sz="2400" dirty="0" smtClean="0"/>
              <a:t>对于</a:t>
            </a:r>
            <a:r>
              <a:rPr lang="en-US" altLang="zh-CN" sz="2400" dirty="0"/>
              <a:t>G</a:t>
            </a:r>
            <a:r>
              <a:rPr lang="zh-CN" altLang="en-US" sz="2400" dirty="0"/>
              <a:t>中每一形如</a:t>
            </a:r>
            <a:r>
              <a:rPr lang="en-US" altLang="zh-CN" sz="2400" dirty="0" smtClean="0"/>
              <a:t>A </a:t>
            </a:r>
            <a:r>
              <a:rPr lang="en-US" altLang="zh-CN" sz="2400" dirty="0" smtClean="0">
                <a:latin typeface="宋体" pitchFamily="2" charset="-122"/>
              </a:rPr>
              <a:t>→</a:t>
            </a:r>
            <a:r>
              <a:rPr lang="en-US" altLang="zh-CN" sz="2400" dirty="0" err="1" smtClean="0"/>
              <a:t>aB</a:t>
            </a:r>
            <a:r>
              <a:rPr lang="zh-CN" altLang="en-US" sz="2400" dirty="0"/>
              <a:t>的产生式</a:t>
            </a:r>
            <a:r>
              <a:rPr lang="en-US" altLang="zh-CN" sz="2400" dirty="0"/>
              <a:t>,</a:t>
            </a:r>
            <a:r>
              <a:rPr lang="zh-CN" altLang="en-US" sz="2400" dirty="0"/>
              <a:t>令</a:t>
            </a:r>
            <a:r>
              <a:rPr lang="el-GR" altLang="zh-CN" sz="2400" dirty="0"/>
              <a:t>δ</a:t>
            </a:r>
            <a:r>
              <a:rPr lang="en-US" altLang="zh-CN" sz="2400" dirty="0"/>
              <a:t>(</a:t>
            </a:r>
            <a:r>
              <a:rPr lang="en-US" altLang="zh-CN" sz="2400" dirty="0" err="1"/>
              <a:t>A,a</a:t>
            </a:r>
            <a:r>
              <a:rPr lang="en-US" altLang="zh-CN" sz="2400" dirty="0"/>
              <a:t>)=B;</a:t>
            </a:r>
            <a:br>
              <a:rPr lang="en-US" altLang="zh-CN" sz="2400" dirty="0"/>
            </a:br>
            <a:r>
              <a:rPr lang="en-US" altLang="zh-CN" sz="2400" dirty="0"/>
              <a:t>    </a:t>
            </a:r>
            <a:r>
              <a:rPr lang="zh-CN" altLang="en-US" sz="2400" dirty="0" smtClean="0"/>
              <a:t>对于</a:t>
            </a:r>
            <a:r>
              <a:rPr lang="en-US" altLang="zh-CN" sz="2400" dirty="0"/>
              <a:t>G</a:t>
            </a:r>
            <a:r>
              <a:rPr lang="zh-CN" altLang="en-US" sz="2400" dirty="0"/>
              <a:t>中每一形如</a:t>
            </a:r>
            <a:r>
              <a:rPr lang="en-US" altLang="zh-CN" sz="2400" dirty="0"/>
              <a:t>A </a:t>
            </a:r>
            <a:r>
              <a:rPr lang="en-US" altLang="zh-CN" sz="2400" dirty="0">
                <a:latin typeface="宋体" pitchFamily="2" charset="-122"/>
              </a:rPr>
              <a:t>→</a:t>
            </a:r>
            <a:r>
              <a:rPr lang="en-US" altLang="zh-CN" sz="2400" dirty="0" smtClean="0"/>
              <a:t>a </a:t>
            </a:r>
            <a:r>
              <a:rPr lang="zh-CN" altLang="en-US" sz="2400" dirty="0" smtClean="0"/>
              <a:t>的</a:t>
            </a:r>
            <a:r>
              <a:rPr lang="zh-CN" altLang="en-US" sz="2400" dirty="0"/>
              <a:t>产生式</a:t>
            </a:r>
            <a:r>
              <a:rPr lang="en-US" altLang="zh-CN" sz="2400" dirty="0"/>
              <a:t>,</a:t>
            </a:r>
            <a:r>
              <a:rPr lang="zh-CN" altLang="en-US" sz="2400" dirty="0"/>
              <a:t>令</a:t>
            </a:r>
            <a:r>
              <a:rPr lang="el-GR" altLang="zh-CN" sz="2400" dirty="0"/>
              <a:t>δ</a:t>
            </a:r>
            <a:r>
              <a:rPr lang="en-US" altLang="zh-CN" sz="2400" dirty="0"/>
              <a:t>(</a:t>
            </a:r>
            <a:r>
              <a:rPr lang="en-US" altLang="zh-CN" sz="2400" dirty="0" err="1"/>
              <a:t>A,a</a:t>
            </a:r>
            <a:r>
              <a:rPr lang="en-US" altLang="zh-CN" sz="2400" dirty="0"/>
              <a:t>)=f;</a:t>
            </a:r>
          </a:p>
        </p:txBody>
      </p:sp>
      <p:sp>
        <p:nvSpPr>
          <p:cNvPr id="5" name="灯片编号占位符 5"/>
          <p:cNvSpPr>
            <a:spLocks noGrp="1"/>
          </p:cNvSpPr>
          <p:nvPr>
            <p:ph type="sldNum" sz="quarter" idx="12"/>
          </p:nvPr>
        </p:nvSpPr>
        <p:spPr/>
        <p:txBody>
          <a:bodyPr/>
          <a:lstStyle/>
          <a:p>
            <a:fld id="{19FEBD6D-C9B1-4796-8EFA-0B50CC3CEF0B}" type="slidenum">
              <a:rPr lang="en-US" altLang="zh-CN"/>
              <a:pPr/>
              <a:t>69</a:t>
            </a:fld>
            <a:endParaRPr lang="en-US" altLang="zh-CN"/>
          </a:p>
        </p:txBody>
      </p:sp>
    </p:spTree>
    <p:extLst>
      <p:ext uri="{BB962C8B-B14F-4D97-AF65-F5344CB8AC3E}">
        <p14:creationId xmlns:p14="http://schemas.microsoft.com/office/powerpoint/2010/main" val="163863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28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28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292867">
                                            <p:txEl>
                                              <p:pRg st="2" end="2"/>
                                            </p:txEl>
                                          </p:spTgt>
                                        </p:tgtEl>
                                        <p:attrNameLst>
                                          <p:attrName>style.visibility</p:attrName>
                                        </p:attrNameLst>
                                      </p:cBhvr>
                                      <p:to>
                                        <p:strVal val="visible"/>
                                      </p:to>
                                    </p:set>
                                    <p:animEffect transition="in" filter="checkerboard(across)">
                                      <p:cBhvr>
                                        <p:cTn id="13" dur="500"/>
                                        <p:tgtEl>
                                          <p:spTgt spid="29286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292867">
                                            <p:txEl>
                                              <p:pRg st="3" end="3"/>
                                            </p:txEl>
                                          </p:spTgt>
                                        </p:tgtEl>
                                        <p:attrNameLst>
                                          <p:attrName>style.visibility</p:attrName>
                                        </p:attrNameLst>
                                      </p:cBhvr>
                                      <p:to>
                                        <p:strVal val="visible"/>
                                      </p:to>
                                    </p:set>
                                    <p:animEffect transition="in" filter="checkerboard(across)">
                                      <p:cBhvr>
                                        <p:cTn id="18" dur="500"/>
                                        <p:tgtEl>
                                          <p:spTgt spid="29286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292867">
                                            <p:txEl>
                                              <p:pRg st="4" end="4"/>
                                            </p:txEl>
                                          </p:spTgt>
                                        </p:tgtEl>
                                        <p:attrNameLst>
                                          <p:attrName>style.visibility</p:attrName>
                                        </p:attrNameLst>
                                      </p:cBhvr>
                                      <p:to>
                                        <p:strVal val="visible"/>
                                      </p:to>
                                    </p:set>
                                    <p:animEffect transition="in" filter="checkerboard(across)">
                                      <p:cBhvr>
                                        <p:cTn id="23" dur="500"/>
                                        <p:tgtEl>
                                          <p:spTgt spid="29286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292867">
                                            <p:txEl>
                                              <p:pRg st="5" end="5"/>
                                            </p:txEl>
                                          </p:spTgt>
                                        </p:tgtEl>
                                        <p:attrNameLst>
                                          <p:attrName>style.visibility</p:attrName>
                                        </p:attrNameLst>
                                      </p:cBhvr>
                                      <p:to>
                                        <p:strVal val="visible"/>
                                      </p:to>
                                    </p:set>
                                    <p:animEffect transition="in" filter="checkerboard(across)">
                                      <p:cBhvr>
                                        <p:cTn id="28" dur="500"/>
                                        <p:tgtEl>
                                          <p:spTgt spid="292867">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292867">
                                            <p:txEl>
                                              <p:pRg st="6" end="6"/>
                                            </p:txEl>
                                          </p:spTgt>
                                        </p:tgtEl>
                                        <p:attrNameLst>
                                          <p:attrName>style.visibility</p:attrName>
                                        </p:attrNameLst>
                                      </p:cBhvr>
                                      <p:to>
                                        <p:strVal val="visible"/>
                                      </p:to>
                                    </p:set>
                                    <p:animEffect transition="in" filter="checkerboard(across)">
                                      <p:cBhvr>
                                        <p:cTn id="33" dur="500"/>
                                        <p:tgtEl>
                                          <p:spTgt spid="292867">
                                            <p:txEl>
                                              <p:pRg st="6" end="6"/>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292867">
                                            <p:txEl>
                                              <p:pRg st="7" end="7"/>
                                            </p:txEl>
                                          </p:spTgt>
                                        </p:tgtEl>
                                        <p:attrNameLst>
                                          <p:attrName>style.visibility</p:attrName>
                                        </p:attrNameLst>
                                      </p:cBhvr>
                                      <p:to>
                                        <p:strVal val="visible"/>
                                      </p:to>
                                    </p:set>
                                    <p:animEffect transition="in" filter="checkerboard(across)">
                                      <p:cBhvr>
                                        <p:cTn id="36" dur="500"/>
                                        <p:tgtEl>
                                          <p:spTgt spid="2928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685800" y="457200"/>
            <a:ext cx="7772400" cy="1143000"/>
          </a:xfrm>
        </p:spPr>
        <p:txBody>
          <a:bodyPr/>
          <a:lstStyle/>
          <a:p>
            <a:r>
              <a:rPr lang="zh-CN" altLang="en-US"/>
              <a:t>与语法分析程序的关系</a:t>
            </a:r>
          </a:p>
        </p:txBody>
      </p:sp>
      <p:sp>
        <p:nvSpPr>
          <p:cNvPr id="250883" name="Rectangle 3"/>
          <p:cNvSpPr>
            <a:spLocks noGrp="1" noChangeArrowheads="1"/>
          </p:cNvSpPr>
          <p:nvPr>
            <p:ph idx="1"/>
          </p:nvPr>
        </p:nvSpPr>
        <p:spPr>
          <a:xfrm>
            <a:off x="533400" y="1841780"/>
            <a:ext cx="7696200" cy="4572000"/>
          </a:xfrm>
        </p:spPr>
        <p:txBody>
          <a:bodyPr/>
          <a:lstStyle/>
          <a:p>
            <a:r>
              <a:rPr lang="zh-CN" altLang="en-US" dirty="0">
                <a:solidFill>
                  <a:schemeClr val="tx1"/>
                </a:solidFill>
              </a:rPr>
              <a:t>可作为独立的一遍，在语法分析前进行</a:t>
            </a:r>
          </a:p>
          <a:p>
            <a:endParaRPr lang="zh-CN" altLang="en-US" dirty="0">
              <a:solidFill>
                <a:schemeClr val="tx1"/>
              </a:solidFill>
            </a:endParaRPr>
          </a:p>
          <a:p>
            <a:endParaRPr lang="zh-CN" altLang="en-US" dirty="0">
              <a:solidFill>
                <a:schemeClr val="tx1"/>
              </a:solidFill>
            </a:endParaRPr>
          </a:p>
          <a:p>
            <a:r>
              <a:rPr lang="zh-CN" altLang="en-US" dirty="0">
                <a:solidFill>
                  <a:schemeClr val="tx1"/>
                </a:solidFill>
              </a:rPr>
              <a:t>也可和语法分析结合在一起作为一遍。</a:t>
            </a:r>
          </a:p>
          <a:p>
            <a:endParaRPr lang="en-US" altLang="zh-CN" dirty="0">
              <a:solidFill>
                <a:schemeClr val="tx1"/>
              </a:solidFill>
            </a:endParaRPr>
          </a:p>
        </p:txBody>
      </p:sp>
      <p:sp>
        <p:nvSpPr>
          <p:cNvPr id="25" name="灯片编号占位符 5"/>
          <p:cNvSpPr>
            <a:spLocks noGrp="1"/>
          </p:cNvSpPr>
          <p:nvPr>
            <p:ph type="sldNum" sz="quarter" idx="12"/>
          </p:nvPr>
        </p:nvSpPr>
        <p:spPr/>
        <p:txBody>
          <a:bodyPr/>
          <a:lstStyle/>
          <a:p>
            <a:fld id="{29AB6CF7-2FBA-4BA6-BCCA-1BF4CF57282D}" type="slidenum">
              <a:rPr lang="en-US" altLang="zh-CN"/>
              <a:pPr/>
              <a:t>7</a:t>
            </a:fld>
            <a:endParaRPr lang="en-US" altLang="zh-CN"/>
          </a:p>
        </p:txBody>
      </p:sp>
      <p:sp>
        <p:nvSpPr>
          <p:cNvPr id="250884" name="Rectangle 4"/>
          <p:cNvSpPr>
            <a:spLocks noChangeArrowheads="1"/>
          </p:cNvSpPr>
          <p:nvPr/>
        </p:nvSpPr>
        <p:spPr bwMode="auto">
          <a:xfrm>
            <a:off x="971550" y="3810000"/>
            <a:ext cx="7791450" cy="2224088"/>
          </a:xfrm>
          <a:prstGeom prst="rect">
            <a:avLst/>
          </a:prstGeom>
          <a:noFill/>
          <a:ln w="9525">
            <a:noFill/>
            <a:miter lim="800000"/>
            <a:headEnd/>
            <a:tailEnd/>
          </a:ln>
        </p:spPr>
        <p:txBody>
          <a:bodyPr/>
          <a:lstStyle/>
          <a:p>
            <a:endParaRPr lang="zh-CN" altLang="zh-CN"/>
          </a:p>
        </p:txBody>
      </p:sp>
      <p:sp>
        <p:nvSpPr>
          <p:cNvPr id="250886" name="AutoShape 6"/>
          <p:cNvSpPr>
            <a:spLocks noChangeArrowheads="1"/>
          </p:cNvSpPr>
          <p:nvPr/>
        </p:nvSpPr>
        <p:spPr bwMode="auto">
          <a:xfrm>
            <a:off x="2671761" y="4597400"/>
            <a:ext cx="1905000" cy="762000"/>
          </a:xfrm>
          <a:prstGeom prst="roundRect">
            <a:avLst>
              <a:gd name="adj" fmla="val 16667"/>
            </a:avLst>
          </a:prstGeom>
          <a:solidFill>
            <a:srgbClr val="66FFFF"/>
          </a:solidFill>
          <a:ln w="9525">
            <a:solidFill>
              <a:schemeClr val="tx1"/>
            </a:solidFill>
            <a:round/>
            <a:headEnd/>
            <a:tailEnd/>
          </a:ln>
          <a:effectLst/>
        </p:spPr>
        <p:txBody>
          <a:bodyPr wrap="none" anchor="ctr"/>
          <a:lstStyle/>
          <a:p>
            <a:pPr algn="ctr" eaLnBrk="0" hangingPunct="0"/>
            <a:r>
              <a:rPr lang="en-US" altLang="zh-CN" sz="2400">
                <a:latin typeface="Times New Roman" pitchFamily="18" charset="0"/>
              </a:rPr>
              <a:t> </a:t>
            </a:r>
            <a:r>
              <a:rPr lang="zh-CN" altLang="en-US" sz="2400">
                <a:latin typeface="Times New Roman" pitchFamily="18" charset="0"/>
              </a:rPr>
              <a:t>词法分析程序 </a:t>
            </a:r>
            <a:endParaRPr lang="zh-CN" altLang="en-US" sz="3200" b="1" i="1" u="sng">
              <a:latin typeface="Times New Roman" pitchFamily="18" charset="0"/>
            </a:endParaRPr>
          </a:p>
        </p:txBody>
      </p:sp>
      <p:sp>
        <p:nvSpPr>
          <p:cNvPr id="250887" name="AutoShape 7"/>
          <p:cNvSpPr>
            <a:spLocks noChangeArrowheads="1"/>
          </p:cNvSpPr>
          <p:nvPr/>
        </p:nvSpPr>
        <p:spPr bwMode="auto">
          <a:xfrm>
            <a:off x="5930900" y="4648200"/>
            <a:ext cx="1828800" cy="762000"/>
          </a:xfrm>
          <a:prstGeom prst="roundRect">
            <a:avLst>
              <a:gd name="adj" fmla="val 16667"/>
            </a:avLst>
          </a:prstGeom>
          <a:solidFill>
            <a:srgbClr val="66FFFF"/>
          </a:solidFill>
          <a:ln w="9525">
            <a:solidFill>
              <a:schemeClr val="tx1"/>
            </a:solidFill>
            <a:round/>
            <a:headEnd/>
            <a:tailEnd/>
          </a:ln>
          <a:effectLst/>
        </p:spPr>
        <p:txBody>
          <a:bodyPr wrap="none" anchor="ctr"/>
          <a:lstStyle/>
          <a:p>
            <a:pPr algn="ctr" eaLnBrk="0" hangingPunct="0"/>
            <a:r>
              <a:rPr lang="en-US" altLang="zh-CN" sz="2400">
                <a:latin typeface="Times New Roman" pitchFamily="18" charset="0"/>
              </a:rPr>
              <a:t> </a:t>
            </a:r>
            <a:r>
              <a:rPr lang="zh-CN" altLang="en-US" sz="2400">
                <a:latin typeface="Times New Roman" pitchFamily="18" charset="0"/>
              </a:rPr>
              <a:t>语法分析程序 </a:t>
            </a:r>
            <a:endParaRPr lang="zh-CN" altLang="en-US" sz="3200" b="1" i="1" u="sng">
              <a:latin typeface="Times New Roman" pitchFamily="18" charset="0"/>
            </a:endParaRPr>
          </a:p>
        </p:txBody>
      </p:sp>
      <p:sp>
        <p:nvSpPr>
          <p:cNvPr id="250888" name="AutoShape 8"/>
          <p:cNvSpPr>
            <a:spLocks noChangeArrowheads="1"/>
          </p:cNvSpPr>
          <p:nvPr/>
        </p:nvSpPr>
        <p:spPr bwMode="auto">
          <a:xfrm>
            <a:off x="1097188" y="4785207"/>
            <a:ext cx="1512661" cy="365805"/>
          </a:xfrm>
          <a:prstGeom prst="rightArrow">
            <a:avLst>
              <a:gd name="adj1" fmla="val 50000"/>
              <a:gd name="adj2" fmla="val 70000"/>
            </a:avLst>
          </a:prstGeom>
          <a:solidFill>
            <a:srgbClr val="66FFFF"/>
          </a:solidFill>
          <a:ln w="9525">
            <a:solidFill>
              <a:schemeClr val="tx1"/>
            </a:solidFill>
            <a:miter lim="800000"/>
            <a:headEnd/>
            <a:tailEnd/>
          </a:ln>
          <a:effectLst/>
        </p:spPr>
        <p:txBody>
          <a:bodyPr wrap="none" anchor="ctr"/>
          <a:lstStyle/>
          <a:p>
            <a:endParaRPr lang="zh-CN" altLang="en-US"/>
          </a:p>
        </p:txBody>
      </p:sp>
      <p:sp>
        <p:nvSpPr>
          <p:cNvPr id="250889" name="AutoShape 9"/>
          <p:cNvSpPr>
            <a:spLocks noChangeArrowheads="1"/>
          </p:cNvSpPr>
          <p:nvPr/>
        </p:nvSpPr>
        <p:spPr bwMode="auto">
          <a:xfrm>
            <a:off x="4711700" y="4800600"/>
            <a:ext cx="1143000" cy="228600"/>
          </a:xfrm>
          <a:prstGeom prst="rightArrow">
            <a:avLst>
              <a:gd name="adj1" fmla="val 50000"/>
              <a:gd name="adj2" fmla="val 125000"/>
            </a:avLst>
          </a:prstGeom>
          <a:solidFill>
            <a:srgbClr val="66FFFF"/>
          </a:solidFill>
          <a:ln w="9525">
            <a:solidFill>
              <a:schemeClr val="tx1"/>
            </a:solidFill>
            <a:miter lim="800000"/>
            <a:headEnd/>
            <a:tailEnd/>
          </a:ln>
          <a:effectLst/>
        </p:spPr>
        <p:txBody>
          <a:bodyPr wrap="none" anchor="ctr"/>
          <a:lstStyle/>
          <a:p>
            <a:endParaRPr lang="zh-CN" altLang="en-US"/>
          </a:p>
        </p:txBody>
      </p:sp>
      <p:sp>
        <p:nvSpPr>
          <p:cNvPr id="250890" name="Text Box 10"/>
          <p:cNvSpPr txBox="1">
            <a:spLocks noChangeArrowheads="1"/>
          </p:cNvSpPr>
          <p:nvPr/>
        </p:nvSpPr>
        <p:spPr bwMode="auto">
          <a:xfrm>
            <a:off x="4864100" y="4330700"/>
            <a:ext cx="962025" cy="457200"/>
          </a:xfrm>
          <a:prstGeom prst="rect">
            <a:avLst/>
          </a:prstGeom>
          <a:noFill/>
          <a:ln w="9525">
            <a:noFill/>
            <a:miter lim="800000"/>
            <a:headEnd/>
            <a:tailEnd/>
          </a:ln>
          <a:effectLst/>
        </p:spPr>
        <p:txBody>
          <a:bodyPr wrap="none">
            <a:spAutoFit/>
          </a:bodyPr>
          <a:lstStyle/>
          <a:p>
            <a:pPr eaLnBrk="0" hangingPunct="0"/>
            <a:r>
              <a:rPr lang="en-US" altLang="zh-CN" sz="2400">
                <a:latin typeface="Times New Roman" pitchFamily="18" charset="0"/>
              </a:rPr>
              <a:t>Token</a:t>
            </a:r>
            <a:endParaRPr lang="en-US" altLang="zh-CN" sz="3200" b="1" i="1" u="sng">
              <a:latin typeface="Times New Roman" pitchFamily="18" charset="0"/>
            </a:endParaRPr>
          </a:p>
        </p:txBody>
      </p:sp>
      <p:sp>
        <p:nvSpPr>
          <p:cNvPr id="250891" name="Line 11"/>
          <p:cNvSpPr>
            <a:spLocks noChangeShapeType="1"/>
          </p:cNvSpPr>
          <p:nvPr/>
        </p:nvSpPr>
        <p:spPr bwMode="auto">
          <a:xfrm flipH="1">
            <a:off x="4711700" y="5181600"/>
            <a:ext cx="10668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50892" name="Text Box 12"/>
          <p:cNvSpPr txBox="1">
            <a:spLocks noChangeArrowheads="1"/>
          </p:cNvSpPr>
          <p:nvPr/>
        </p:nvSpPr>
        <p:spPr bwMode="auto">
          <a:xfrm>
            <a:off x="4711700" y="5105400"/>
            <a:ext cx="1308100" cy="457200"/>
          </a:xfrm>
          <a:prstGeom prst="rect">
            <a:avLst/>
          </a:prstGeom>
          <a:noFill/>
          <a:ln w="9525">
            <a:noFill/>
            <a:miter lim="800000"/>
            <a:headEnd/>
            <a:tailEnd/>
          </a:ln>
          <a:effectLst/>
        </p:spPr>
        <p:txBody>
          <a:bodyPr wrap="none">
            <a:spAutoFit/>
          </a:bodyPr>
          <a:lstStyle/>
          <a:p>
            <a:pPr eaLnBrk="0" hangingPunct="0"/>
            <a:r>
              <a:rPr lang="en-US" altLang="zh-CN" sz="2400">
                <a:latin typeface="Times New Roman" pitchFamily="18" charset="0"/>
              </a:rPr>
              <a:t>get token</a:t>
            </a:r>
            <a:endParaRPr lang="en-US" altLang="zh-CN" sz="3200" b="1" i="1" u="sng">
              <a:latin typeface="Times New Roman" pitchFamily="18" charset="0"/>
            </a:endParaRPr>
          </a:p>
        </p:txBody>
      </p:sp>
      <p:sp>
        <p:nvSpPr>
          <p:cNvPr id="250893" name="Text Box 13"/>
          <p:cNvSpPr txBox="1">
            <a:spLocks noChangeArrowheads="1"/>
          </p:cNvSpPr>
          <p:nvPr/>
        </p:nvSpPr>
        <p:spPr bwMode="auto">
          <a:xfrm>
            <a:off x="7969250" y="4787900"/>
            <a:ext cx="641350" cy="457200"/>
          </a:xfrm>
          <a:prstGeom prst="rect">
            <a:avLst/>
          </a:prstGeom>
          <a:noFill/>
          <a:ln w="9525">
            <a:noFill/>
            <a:miter lim="800000"/>
            <a:headEnd/>
            <a:tailEnd/>
          </a:ln>
          <a:effectLst/>
        </p:spPr>
        <p:txBody>
          <a:bodyPr wrap="none">
            <a:spAutoFit/>
          </a:bodyPr>
          <a:lstStyle/>
          <a:p>
            <a:pPr eaLnBrk="0" hangingPunct="0"/>
            <a:r>
              <a:rPr lang="en-US" altLang="zh-CN" sz="2400">
                <a:latin typeface="Times New Roman" pitchFamily="18" charset="0"/>
              </a:rPr>
              <a:t>…. </a:t>
            </a:r>
            <a:endParaRPr lang="en-US" altLang="zh-CN" sz="3200" b="1" i="1" u="sng">
              <a:latin typeface="Times New Roman" pitchFamily="18" charset="0"/>
            </a:endParaRPr>
          </a:p>
        </p:txBody>
      </p:sp>
      <p:sp>
        <p:nvSpPr>
          <p:cNvPr id="250895" name="AutoShape 15"/>
          <p:cNvSpPr>
            <a:spLocks noChangeArrowheads="1"/>
          </p:cNvSpPr>
          <p:nvPr/>
        </p:nvSpPr>
        <p:spPr bwMode="auto">
          <a:xfrm>
            <a:off x="2652711" y="4584700"/>
            <a:ext cx="1905000" cy="762000"/>
          </a:xfrm>
          <a:prstGeom prst="roundRect">
            <a:avLst>
              <a:gd name="adj" fmla="val 16667"/>
            </a:avLst>
          </a:prstGeom>
          <a:solidFill>
            <a:srgbClr val="66FFFF"/>
          </a:solidFill>
          <a:ln w="9525">
            <a:solidFill>
              <a:schemeClr val="tx1"/>
            </a:solidFill>
            <a:round/>
            <a:headEnd/>
            <a:tailEnd/>
          </a:ln>
          <a:effectLst/>
        </p:spPr>
        <p:txBody>
          <a:bodyPr wrap="none" anchor="ctr"/>
          <a:lstStyle/>
          <a:p>
            <a:pPr algn="ctr" eaLnBrk="0" hangingPunct="0"/>
            <a:r>
              <a:rPr lang="en-US" altLang="zh-CN" sz="2400">
                <a:latin typeface="Times New Roman" pitchFamily="18" charset="0"/>
              </a:rPr>
              <a:t> </a:t>
            </a:r>
            <a:r>
              <a:rPr lang="zh-CN" altLang="en-US" sz="2400">
                <a:latin typeface="Times New Roman" pitchFamily="18" charset="0"/>
              </a:rPr>
              <a:t>词法分析程序 </a:t>
            </a:r>
            <a:endParaRPr lang="zh-CN" altLang="en-US" sz="3200" b="1" i="1" u="sng">
              <a:latin typeface="Times New Roman" pitchFamily="18" charset="0"/>
            </a:endParaRPr>
          </a:p>
        </p:txBody>
      </p:sp>
      <p:sp>
        <p:nvSpPr>
          <p:cNvPr id="250896" name="AutoShape 16"/>
          <p:cNvSpPr>
            <a:spLocks noChangeArrowheads="1"/>
          </p:cNvSpPr>
          <p:nvPr/>
        </p:nvSpPr>
        <p:spPr bwMode="auto">
          <a:xfrm>
            <a:off x="5911850" y="4635500"/>
            <a:ext cx="1828800" cy="762000"/>
          </a:xfrm>
          <a:prstGeom prst="roundRect">
            <a:avLst>
              <a:gd name="adj" fmla="val 16667"/>
            </a:avLst>
          </a:prstGeom>
          <a:solidFill>
            <a:srgbClr val="66FFFF"/>
          </a:solidFill>
          <a:ln w="9525">
            <a:solidFill>
              <a:schemeClr val="tx1"/>
            </a:solidFill>
            <a:round/>
            <a:headEnd/>
            <a:tailEnd/>
          </a:ln>
          <a:effectLst/>
        </p:spPr>
        <p:txBody>
          <a:bodyPr wrap="none" anchor="ctr"/>
          <a:lstStyle/>
          <a:p>
            <a:pPr algn="ctr" eaLnBrk="0" hangingPunct="0"/>
            <a:r>
              <a:rPr lang="en-US" altLang="zh-CN" sz="2400">
                <a:latin typeface="Times New Roman" pitchFamily="18" charset="0"/>
              </a:rPr>
              <a:t> </a:t>
            </a:r>
            <a:r>
              <a:rPr lang="zh-CN" altLang="en-US" sz="2400">
                <a:latin typeface="Times New Roman" pitchFamily="18" charset="0"/>
              </a:rPr>
              <a:t>语法分析程序 </a:t>
            </a:r>
            <a:endParaRPr lang="zh-CN" altLang="en-US" sz="3200" b="1" i="1" u="sng">
              <a:latin typeface="Times New Roman" pitchFamily="18" charset="0"/>
            </a:endParaRPr>
          </a:p>
        </p:txBody>
      </p:sp>
      <p:sp>
        <p:nvSpPr>
          <p:cNvPr id="250898" name="AutoShape 18"/>
          <p:cNvSpPr>
            <a:spLocks noChangeArrowheads="1"/>
          </p:cNvSpPr>
          <p:nvPr/>
        </p:nvSpPr>
        <p:spPr bwMode="auto">
          <a:xfrm>
            <a:off x="4692650" y="4787900"/>
            <a:ext cx="1143000" cy="228600"/>
          </a:xfrm>
          <a:prstGeom prst="rightArrow">
            <a:avLst>
              <a:gd name="adj1" fmla="val 50000"/>
              <a:gd name="adj2" fmla="val 125000"/>
            </a:avLst>
          </a:prstGeom>
          <a:solidFill>
            <a:srgbClr val="66FFFF"/>
          </a:solidFill>
          <a:ln w="9525">
            <a:solidFill>
              <a:schemeClr val="tx1"/>
            </a:solidFill>
            <a:miter lim="800000"/>
            <a:headEnd/>
            <a:tailEnd/>
          </a:ln>
          <a:effectLst/>
        </p:spPr>
        <p:txBody>
          <a:bodyPr wrap="none" anchor="ctr"/>
          <a:lstStyle/>
          <a:p>
            <a:endParaRPr lang="zh-CN" altLang="en-US"/>
          </a:p>
        </p:txBody>
      </p:sp>
      <p:sp>
        <p:nvSpPr>
          <p:cNvPr id="250899" name="AutoShape 19"/>
          <p:cNvSpPr>
            <a:spLocks noChangeArrowheads="1"/>
          </p:cNvSpPr>
          <p:nvPr/>
        </p:nvSpPr>
        <p:spPr bwMode="auto">
          <a:xfrm>
            <a:off x="4735739" y="2197554"/>
            <a:ext cx="1066800" cy="762000"/>
          </a:xfrm>
          <a:prstGeom prst="roundRect">
            <a:avLst>
              <a:gd name="adj" fmla="val 16667"/>
            </a:avLst>
          </a:prstGeom>
          <a:solidFill>
            <a:schemeClr val="bg1">
              <a:alpha val="50000"/>
            </a:schemeClr>
          </a:solidFill>
          <a:ln w="9525">
            <a:solidFill>
              <a:srgbClr val="FFFFFF"/>
            </a:solidFill>
            <a:round/>
            <a:headEnd/>
            <a:tailEnd/>
          </a:ln>
          <a:effectLst/>
        </p:spPr>
        <p:txBody>
          <a:bodyPr wrap="none" anchor="ctr"/>
          <a:lstStyle/>
          <a:p>
            <a:pPr algn="ctr" eaLnBrk="0" hangingPunct="0"/>
            <a:r>
              <a:rPr lang="en-US" altLang="zh-CN" sz="2400" dirty="0">
                <a:latin typeface="Times New Roman" pitchFamily="18" charset="0"/>
              </a:rPr>
              <a:t> </a:t>
            </a:r>
            <a:r>
              <a:rPr lang="zh-CN" altLang="en-US" sz="2400" dirty="0">
                <a:latin typeface="Times New Roman" pitchFamily="18" charset="0"/>
              </a:rPr>
              <a:t>源程序 </a:t>
            </a:r>
            <a:endParaRPr lang="zh-CN" altLang="en-US" sz="3200" b="1" i="1" u="sng" dirty="0">
              <a:latin typeface="Times New Roman" pitchFamily="18" charset="0"/>
            </a:endParaRPr>
          </a:p>
        </p:txBody>
      </p:sp>
      <p:sp>
        <p:nvSpPr>
          <p:cNvPr id="250900" name="AutoShape 20"/>
          <p:cNvSpPr>
            <a:spLocks noChangeArrowheads="1"/>
          </p:cNvSpPr>
          <p:nvPr/>
        </p:nvSpPr>
        <p:spPr bwMode="auto">
          <a:xfrm>
            <a:off x="2678339" y="2488067"/>
            <a:ext cx="1905000" cy="762000"/>
          </a:xfrm>
          <a:prstGeom prst="roundRect">
            <a:avLst>
              <a:gd name="adj" fmla="val 16667"/>
            </a:avLst>
          </a:prstGeom>
          <a:solidFill>
            <a:srgbClr val="66FFFF"/>
          </a:solidFill>
          <a:ln w="9525">
            <a:solidFill>
              <a:schemeClr val="tx1"/>
            </a:solidFill>
            <a:round/>
            <a:headEnd/>
            <a:tailEnd/>
          </a:ln>
          <a:effectLst/>
        </p:spPr>
        <p:txBody>
          <a:bodyPr wrap="none" anchor="ctr"/>
          <a:lstStyle/>
          <a:p>
            <a:pPr algn="ctr" eaLnBrk="0" hangingPunct="0"/>
            <a:r>
              <a:rPr lang="en-US" altLang="zh-CN" sz="2400">
                <a:latin typeface="Times New Roman" pitchFamily="18" charset="0"/>
              </a:rPr>
              <a:t> </a:t>
            </a:r>
            <a:r>
              <a:rPr lang="zh-CN" altLang="en-US" sz="2400">
                <a:latin typeface="Times New Roman" pitchFamily="18" charset="0"/>
              </a:rPr>
              <a:t>词法分析程序 </a:t>
            </a:r>
            <a:endParaRPr lang="zh-CN" altLang="en-US" sz="3200" b="1" i="1" u="sng">
              <a:latin typeface="Times New Roman" pitchFamily="18" charset="0"/>
            </a:endParaRPr>
          </a:p>
        </p:txBody>
      </p:sp>
      <p:sp>
        <p:nvSpPr>
          <p:cNvPr id="250901" name="AutoShape 21"/>
          <p:cNvSpPr>
            <a:spLocks noChangeArrowheads="1"/>
          </p:cNvSpPr>
          <p:nvPr/>
        </p:nvSpPr>
        <p:spPr bwMode="auto">
          <a:xfrm>
            <a:off x="6400800" y="2514600"/>
            <a:ext cx="1828800" cy="762000"/>
          </a:xfrm>
          <a:prstGeom prst="roundRect">
            <a:avLst>
              <a:gd name="adj" fmla="val 16667"/>
            </a:avLst>
          </a:prstGeom>
          <a:solidFill>
            <a:srgbClr val="66FFFF"/>
          </a:solidFill>
          <a:ln w="9525">
            <a:solidFill>
              <a:schemeClr val="tx1"/>
            </a:solidFill>
            <a:round/>
            <a:headEnd/>
            <a:tailEnd/>
          </a:ln>
          <a:effectLst/>
        </p:spPr>
        <p:txBody>
          <a:bodyPr wrap="none" anchor="ctr"/>
          <a:lstStyle/>
          <a:p>
            <a:pPr algn="ctr" eaLnBrk="0" hangingPunct="0"/>
            <a:r>
              <a:rPr lang="en-US" altLang="zh-CN" sz="2400">
                <a:latin typeface="Times New Roman" pitchFamily="18" charset="0"/>
              </a:rPr>
              <a:t> </a:t>
            </a:r>
            <a:r>
              <a:rPr lang="zh-CN" altLang="en-US" sz="2400">
                <a:latin typeface="Times New Roman" pitchFamily="18" charset="0"/>
              </a:rPr>
              <a:t>语法分析程序 </a:t>
            </a:r>
            <a:endParaRPr lang="zh-CN" altLang="en-US" sz="3200" b="1" i="1" u="sng">
              <a:latin typeface="Times New Roman" pitchFamily="18" charset="0"/>
            </a:endParaRPr>
          </a:p>
        </p:txBody>
      </p:sp>
      <p:sp>
        <p:nvSpPr>
          <p:cNvPr id="250902" name="AutoShape 22"/>
          <p:cNvSpPr>
            <a:spLocks noChangeArrowheads="1"/>
          </p:cNvSpPr>
          <p:nvPr/>
        </p:nvSpPr>
        <p:spPr bwMode="auto">
          <a:xfrm>
            <a:off x="1005114" y="2703967"/>
            <a:ext cx="1660525" cy="381000"/>
          </a:xfrm>
          <a:prstGeom prst="rightArrow">
            <a:avLst>
              <a:gd name="adj1" fmla="val 50000"/>
              <a:gd name="adj2" fmla="val 70000"/>
            </a:avLst>
          </a:prstGeom>
          <a:solidFill>
            <a:srgbClr val="66FFFF"/>
          </a:solidFill>
          <a:ln w="9525">
            <a:solidFill>
              <a:schemeClr val="tx1"/>
            </a:solidFill>
            <a:miter lim="800000"/>
            <a:headEnd/>
            <a:tailEnd/>
          </a:ln>
          <a:effectLst/>
        </p:spPr>
        <p:txBody>
          <a:bodyPr wrap="none" anchor="ctr"/>
          <a:lstStyle/>
          <a:p>
            <a:endParaRPr lang="zh-CN" altLang="en-US"/>
          </a:p>
        </p:txBody>
      </p:sp>
      <p:sp>
        <p:nvSpPr>
          <p:cNvPr id="250903" name="AutoShape 23"/>
          <p:cNvSpPr>
            <a:spLocks noChangeArrowheads="1"/>
          </p:cNvSpPr>
          <p:nvPr/>
        </p:nvSpPr>
        <p:spPr bwMode="auto">
          <a:xfrm>
            <a:off x="4694464" y="2661330"/>
            <a:ext cx="1409700" cy="503238"/>
          </a:xfrm>
          <a:prstGeom prst="rightArrow">
            <a:avLst>
              <a:gd name="adj1" fmla="val 50000"/>
              <a:gd name="adj2" fmla="val 28549"/>
            </a:avLst>
          </a:prstGeom>
          <a:solidFill>
            <a:srgbClr val="66FFFF"/>
          </a:solidFill>
          <a:ln w="9525">
            <a:solidFill>
              <a:schemeClr val="tx1"/>
            </a:solidFill>
            <a:miter lim="800000"/>
            <a:headEnd/>
            <a:tailEnd/>
          </a:ln>
          <a:effectLst/>
        </p:spPr>
        <p:txBody>
          <a:bodyPr wrap="none" anchor="ctr"/>
          <a:lstStyle/>
          <a:p>
            <a:endParaRPr lang="zh-CN" altLang="en-US"/>
          </a:p>
        </p:txBody>
      </p:sp>
      <p:sp>
        <p:nvSpPr>
          <p:cNvPr id="250904" name="AutoShape 24"/>
          <p:cNvSpPr>
            <a:spLocks noChangeArrowheads="1"/>
          </p:cNvSpPr>
          <p:nvPr/>
        </p:nvSpPr>
        <p:spPr bwMode="auto">
          <a:xfrm>
            <a:off x="1252764" y="2180092"/>
            <a:ext cx="1066800" cy="762000"/>
          </a:xfrm>
          <a:prstGeom prst="roundRect">
            <a:avLst>
              <a:gd name="adj" fmla="val 16667"/>
            </a:avLst>
          </a:prstGeom>
          <a:noFill/>
          <a:ln w="9525">
            <a:noFill/>
            <a:round/>
            <a:headEnd/>
            <a:tailEnd/>
          </a:ln>
          <a:effectLst/>
        </p:spPr>
        <p:txBody>
          <a:bodyPr wrap="none" anchor="ctr"/>
          <a:lstStyle/>
          <a:p>
            <a:pPr algn="ctr" eaLnBrk="0" hangingPunct="0"/>
            <a:r>
              <a:rPr lang="en-US" altLang="zh-CN" sz="2400" dirty="0">
                <a:latin typeface="Times New Roman" pitchFamily="18" charset="0"/>
              </a:rPr>
              <a:t> </a:t>
            </a:r>
            <a:r>
              <a:rPr lang="zh-CN" altLang="en-US" sz="2400" dirty="0">
                <a:latin typeface="Times New Roman" pitchFamily="18" charset="0"/>
              </a:rPr>
              <a:t>源程序 </a:t>
            </a:r>
            <a:endParaRPr lang="zh-CN" altLang="en-US" sz="3200" b="1" i="1" u="sng" dirty="0">
              <a:latin typeface="Times New Roman" pitchFamily="18" charset="0"/>
            </a:endParaRPr>
          </a:p>
        </p:txBody>
      </p:sp>
      <p:sp>
        <p:nvSpPr>
          <p:cNvPr id="26" name="AutoShape 24"/>
          <p:cNvSpPr>
            <a:spLocks noChangeArrowheads="1"/>
          </p:cNvSpPr>
          <p:nvPr/>
        </p:nvSpPr>
        <p:spPr bwMode="auto">
          <a:xfrm>
            <a:off x="1343025" y="4236612"/>
            <a:ext cx="1066800" cy="762000"/>
          </a:xfrm>
          <a:prstGeom prst="roundRect">
            <a:avLst>
              <a:gd name="adj" fmla="val 16667"/>
            </a:avLst>
          </a:prstGeom>
          <a:noFill/>
          <a:ln w="9525">
            <a:noFill/>
            <a:round/>
            <a:headEnd/>
            <a:tailEnd/>
          </a:ln>
          <a:effectLst/>
        </p:spPr>
        <p:txBody>
          <a:bodyPr wrap="none" anchor="ctr"/>
          <a:lstStyle/>
          <a:p>
            <a:pPr algn="ctr" eaLnBrk="0" hangingPunct="0"/>
            <a:r>
              <a:rPr lang="en-US" altLang="zh-CN" sz="2400" dirty="0">
                <a:latin typeface="Times New Roman" pitchFamily="18" charset="0"/>
              </a:rPr>
              <a:t> </a:t>
            </a:r>
            <a:r>
              <a:rPr lang="zh-CN" altLang="en-US" sz="2400" dirty="0">
                <a:latin typeface="Times New Roman" pitchFamily="18" charset="0"/>
              </a:rPr>
              <a:t>源程序 </a:t>
            </a:r>
            <a:endParaRPr lang="zh-CN" altLang="en-US" sz="3200" b="1" i="1" u="sng" dirty="0">
              <a:latin typeface="Times New Roman"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r>
              <a:rPr lang="zh-CN" altLang="en-US" dirty="0" smtClean="0"/>
              <a:t>由正则文法构造有穷自动机</a:t>
            </a:r>
            <a:endParaRPr lang="zh-CN" altLang="en-US" dirty="0"/>
          </a:p>
        </p:txBody>
      </p:sp>
      <p:sp>
        <p:nvSpPr>
          <p:cNvPr id="293891" name="Rectangle 3"/>
          <p:cNvSpPr>
            <a:spLocks noGrp="1" noChangeArrowheads="1"/>
          </p:cNvSpPr>
          <p:nvPr>
            <p:ph idx="1"/>
          </p:nvPr>
        </p:nvSpPr>
        <p:spPr/>
        <p:txBody>
          <a:bodyPr>
            <a:normAutofit fontScale="77500" lnSpcReduction="20000"/>
          </a:bodyPr>
          <a:lstStyle/>
          <a:p>
            <a:pPr>
              <a:lnSpc>
                <a:spcPct val="90000"/>
              </a:lnSpc>
            </a:pPr>
            <a:r>
              <a:rPr lang="zh-CN" altLang="en-US" sz="2400" dirty="0"/>
              <a:t>对于</a:t>
            </a:r>
            <a:r>
              <a:rPr lang="zh-CN" altLang="en-US" sz="2400" b="1" u="sng" dirty="0"/>
              <a:t>左线性文法</a:t>
            </a:r>
            <a:r>
              <a:rPr lang="en-US" altLang="zh-CN" sz="2400" dirty="0"/>
              <a:t>: G=&lt;V</a:t>
            </a:r>
            <a:r>
              <a:rPr lang="en-US" altLang="zh-CN" sz="2400" baseline="-25000" dirty="0"/>
              <a:t>N</a:t>
            </a:r>
            <a:r>
              <a:rPr lang="en-US" altLang="zh-CN" sz="2400" dirty="0"/>
              <a:t>,V</a:t>
            </a:r>
            <a:r>
              <a:rPr lang="en-US" altLang="zh-CN" sz="2400" baseline="-25000" dirty="0"/>
              <a:t>T</a:t>
            </a:r>
            <a:r>
              <a:rPr lang="en-US" altLang="zh-CN" sz="2400" dirty="0"/>
              <a:t>,P,S&gt;</a:t>
            </a:r>
            <a:r>
              <a:rPr lang="zh-CN" altLang="en-US" sz="2400" dirty="0"/>
              <a:t>设</a:t>
            </a:r>
            <a:r>
              <a:rPr lang="en-US" altLang="zh-CN" sz="2400" dirty="0"/>
              <a:t>|V</a:t>
            </a:r>
            <a:r>
              <a:rPr lang="en-US" altLang="zh-CN" sz="2400" baseline="-25000" dirty="0"/>
              <a:t>N</a:t>
            </a:r>
            <a:r>
              <a:rPr lang="en-US" altLang="zh-CN" sz="2400" dirty="0"/>
              <a:t>|=k, </a:t>
            </a:r>
          </a:p>
          <a:p>
            <a:pPr>
              <a:lnSpc>
                <a:spcPct val="90000"/>
              </a:lnSpc>
            </a:pPr>
            <a:r>
              <a:rPr lang="zh-CN" altLang="en-US" sz="2400" b="1" dirty="0"/>
              <a:t>对应</a:t>
            </a:r>
            <a:r>
              <a:rPr lang="zh-CN" altLang="en-US" sz="2400" b="1" dirty="0" smtClean="0"/>
              <a:t>的有穷自动机</a:t>
            </a:r>
            <a:endParaRPr lang="zh-CN" altLang="en-US" sz="2400" b="1" dirty="0"/>
          </a:p>
          <a:p>
            <a:pPr>
              <a:lnSpc>
                <a:spcPct val="90000"/>
              </a:lnSpc>
              <a:buFontTx/>
              <a:buNone/>
            </a:pPr>
            <a:r>
              <a:rPr lang="zh-CN" altLang="en-US" sz="2400" dirty="0"/>
              <a:t>	</a:t>
            </a:r>
            <a:r>
              <a:rPr lang="zh-CN" altLang="en-US" sz="2400" b="1" u="sng" dirty="0"/>
              <a:t>状态集合</a:t>
            </a:r>
            <a:r>
              <a:rPr lang="zh-CN" altLang="en-US" sz="2400" dirty="0"/>
              <a:t>：除</a:t>
            </a:r>
            <a:r>
              <a:rPr lang="en-US" altLang="zh-CN" sz="2400" dirty="0"/>
              <a:t>V</a:t>
            </a:r>
            <a:r>
              <a:rPr lang="en-US" altLang="zh-CN" sz="2400" baseline="-25000" dirty="0"/>
              <a:t>N</a:t>
            </a:r>
            <a:r>
              <a:rPr lang="zh-CN" altLang="en-US" sz="2400" dirty="0"/>
              <a:t>表示的</a:t>
            </a:r>
            <a:r>
              <a:rPr lang="en-US" altLang="zh-CN" sz="2400" dirty="0"/>
              <a:t>k</a:t>
            </a:r>
            <a:r>
              <a:rPr lang="zh-CN" altLang="en-US" sz="2400" dirty="0"/>
              <a:t>个状态外，引入一个状态</a:t>
            </a:r>
            <a:r>
              <a:rPr lang="en-US" altLang="zh-CN" sz="2400" dirty="0"/>
              <a:t>q</a:t>
            </a:r>
            <a:r>
              <a:rPr lang="zh-CN" altLang="en-US" sz="2400" dirty="0"/>
              <a:t>，共有</a:t>
            </a:r>
            <a:r>
              <a:rPr lang="en-US" altLang="zh-CN" sz="2400" dirty="0"/>
              <a:t>k +1</a:t>
            </a:r>
            <a:r>
              <a:rPr lang="zh-CN" altLang="en-US" sz="2400" dirty="0"/>
              <a:t>个状态</a:t>
            </a:r>
            <a:r>
              <a:rPr lang="en-US" altLang="zh-CN" sz="2400" dirty="0"/>
              <a:t>.</a:t>
            </a:r>
          </a:p>
          <a:p>
            <a:pPr>
              <a:lnSpc>
                <a:spcPct val="90000"/>
              </a:lnSpc>
              <a:buFontTx/>
              <a:buNone/>
            </a:pPr>
            <a:r>
              <a:rPr lang="en-US" altLang="zh-CN" sz="2400" dirty="0"/>
              <a:t>    </a:t>
            </a:r>
            <a:r>
              <a:rPr lang="zh-CN" altLang="en-US" sz="2400" b="1" u="sng" dirty="0"/>
              <a:t>初态</a:t>
            </a:r>
            <a:r>
              <a:rPr lang="zh-CN" altLang="en-US" sz="2400" dirty="0"/>
              <a:t>：引入的</a:t>
            </a:r>
            <a:r>
              <a:rPr lang="en-US" altLang="zh-CN" sz="2400" dirty="0"/>
              <a:t>q</a:t>
            </a:r>
          </a:p>
          <a:p>
            <a:pPr>
              <a:lnSpc>
                <a:spcPct val="90000"/>
              </a:lnSpc>
              <a:buFontTx/>
              <a:buNone/>
            </a:pPr>
            <a:r>
              <a:rPr lang="en-US" altLang="zh-CN" sz="2400" dirty="0"/>
              <a:t>	</a:t>
            </a:r>
            <a:r>
              <a:rPr lang="zh-CN" altLang="en-US" sz="2400" b="1" u="sng" dirty="0" smtClean="0"/>
              <a:t>终态</a:t>
            </a:r>
            <a:r>
              <a:rPr lang="zh-CN" altLang="en-US" sz="2400" dirty="0"/>
              <a:t>： </a:t>
            </a:r>
            <a:r>
              <a:rPr lang="en-US" altLang="zh-CN" sz="2400" dirty="0"/>
              <a:t>G</a:t>
            </a:r>
            <a:r>
              <a:rPr lang="zh-CN" altLang="en-US" sz="2400" dirty="0"/>
              <a:t>的开始</a:t>
            </a:r>
            <a:r>
              <a:rPr lang="zh-CN" altLang="en-US" sz="2400" dirty="0" smtClean="0"/>
              <a:t>符号</a:t>
            </a:r>
            <a:r>
              <a:rPr lang="en-US" altLang="zh-CN" sz="2400" dirty="0" smtClean="0"/>
              <a:t>S</a:t>
            </a:r>
            <a:endParaRPr lang="zh-CN" altLang="en-US" sz="2400" dirty="0"/>
          </a:p>
          <a:p>
            <a:pPr>
              <a:lnSpc>
                <a:spcPct val="90000"/>
              </a:lnSpc>
              <a:buFontTx/>
              <a:buNone/>
            </a:pPr>
            <a:r>
              <a:rPr lang="zh-CN" altLang="en-US" sz="2400" dirty="0"/>
              <a:t>  </a:t>
            </a:r>
            <a:r>
              <a:rPr lang="zh-CN" altLang="en-US" sz="2400" b="1" u="sng" dirty="0" smtClean="0"/>
              <a:t>字母表</a:t>
            </a:r>
            <a:r>
              <a:rPr lang="zh-CN" altLang="en-US" sz="2400" dirty="0"/>
              <a:t>：</a:t>
            </a:r>
            <a:r>
              <a:rPr lang="en-US" altLang="zh-CN" sz="2400" dirty="0"/>
              <a:t>V</a:t>
            </a:r>
            <a:r>
              <a:rPr lang="en-US" altLang="zh-CN" sz="2400" baseline="-25000" dirty="0"/>
              <a:t>T</a:t>
            </a:r>
          </a:p>
          <a:p>
            <a:pPr>
              <a:lnSpc>
                <a:spcPct val="90000"/>
              </a:lnSpc>
              <a:buFontTx/>
              <a:buNone/>
            </a:pPr>
            <a:r>
              <a:rPr lang="en-US" altLang="zh-CN" sz="2400" dirty="0"/>
              <a:t>    </a:t>
            </a:r>
            <a:r>
              <a:rPr lang="zh-CN" altLang="en-US" sz="2400" b="1" u="sng" dirty="0"/>
              <a:t>转换函数</a:t>
            </a:r>
            <a:r>
              <a:rPr lang="zh-CN" altLang="en-US" sz="2400" dirty="0"/>
              <a:t>：</a:t>
            </a:r>
          </a:p>
          <a:p>
            <a:pPr>
              <a:lnSpc>
                <a:spcPct val="170000"/>
              </a:lnSpc>
              <a:buFontTx/>
              <a:buNone/>
            </a:pPr>
            <a:r>
              <a:rPr lang="zh-CN" altLang="en-US" sz="2400" b="1" dirty="0"/>
              <a:t>	</a:t>
            </a:r>
            <a:r>
              <a:rPr lang="zh-CN" altLang="en-US" sz="2400" b="1" dirty="0" smtClean="0"/>
              <a:t>    </a:t>
            </a:r>
            <a:r>
              <a:rPr lang="zh-CN" altLang="en-US" sz="2400" dirty="0" smtClean="0"/>
              <a:t>对于</a:t>
            </a:r>
            <a:r>
              <a:rPr lang="en-US" altLang="zh-CN" sz="2400" dirty="0"/>
              <a:t>G</a:t>
            </a:r>
            <a:r>
              <a:rPr lang="zh-CN" altLang="en-US" sz="2400" dirty="0"/>
              <a:t>中每一形如</a:t>
            </a:r>
            <a:r>
              <a:rPr lang="en-US" altLang="zh-CN" sz="2400" dirty="0"/>
              <a:t>A</a:t>
            </a:r>
            <a:r>
              <a:rPr lang="en-US" altLang="zh-CN" sz="2400" dirty="0">
                <a:latin typeface="宋体" pitchFamily="2" charset="-122"/>
              </a:rPr>
              <a:t>→</a:t>
            </a:r>
            <a:r>
              <a:rPr lang="en-US" altLang="zh-CN" sz="2400" dirty="0"/>
              <a:t> Ba</a:t>
            </a:r>
            <a:r>
              <a:rPr lang="zh-CN" altLang="en-US" sz="2400" dirty="0"/>
              <a:t>的产生式</a:t>
            </a:r>
            <a:r>
              <a:rPr lang="en-US" altLang="zh-CN" sz="2400" dirty="0"/>
              <a:t>,</a:t>
            </a:r>
            <a:r>
              <a:rPr lang="zh-CN" altLang="en-US" sz="2400" dirty="0"/>
              <a:t>令</a:t>
            </a:r>
            <a:r>
              <a:rPr lang="el-GR" altLang="zh-CN" sz="2400" dirty="0"/>
              <a:t>δ</a:t>
            </a:r>
            <a:r>
              <a:rPr lang="en-US" altLang="zh-CN" sz="2400" dirty="0"/>
              <a:t>(</a:t>
            </a:r>
            <a:r>
              <a:rPr lang="en-US" altLang="zh-CN" sz="2400" dirty="0" err="1"/>
              <a:t>B,a</a:t>
            </a:r>
            <a:r>
              <a:rPr lang="en-US" altLang="zh-CN" sz="2400" dirty="0"/>
              <a:t>)=A;</a:t>
            </a:r>
            <a:br>
              <a:rPr lang="en-US" altLang="zh-CN" sz="2400" dirty="0"/>
            </a:br>
            <a:r>
              <a:rPr lang="en-US" altLang="zh-CN" sz="2400" dirty="0"/>
              <a:t>    </a:t>
            </a:r>
            <a:r>
              <a:rPr lang="zh-CN" altLang="en-US" sz="2400" dirty="0" smtClean="0"/>
              <a:t>对于</a:t>
            </a:r>
            <a:r>
              <a:rPr lang="en-US" altLang="zh-CN" sz="2400" dirty="0"/>
              <a:t>G</a:t>
            </a:r>
            <a:r>
              <a:rPr lang="zh-CN" altLang="en-US" sz="2400" dirty="0"/>
              <a:t>中每一形如</a:t>
            </a:r>
            <a:r>
              <a:rPr lang="en-US" altLang="zh-CN" sz="2400" dirty="0"/>
              <a:t>A </a:t>
            </a:r>
            <a:r>
              <a:rPr lang="en-US" altLang="zh-CN" sz="2400" dirty="0">
                <a:latin typeface="宋体" pitchFamily="2" charset="-122"/>
              </a:rPr>
              <a:t>→</a:t>
            </a:r>
            <a:r>
              <a:rPr lang="en-US" altLang="zh-CN" sz="2400" dirty="0"/>
              <a:t>a</a:t>
            </a:r>
            <a:r>
              <a:rPr lang="zh-CN" altLang="en-US" sz="2400" dirty="0"/>
              <a:t>的产生式</a:t>
            </a:r>
            <a:r>
              <a:rPr lang="en-US" altLang="zh-CN" sz="2400" dirty="0"/>
              <a:t>,</a:t>
            </a:r>
            <a:r>
              <a:rPr lang="zh-CN" altLang="en-US" sz="2400" dirty="0"/>
              <a:t>令</a:t>
            </a:r>
            <a:r>
              <a:rPr lang="el-GR" altLang="zh-CN" sz="2400" dirty="0"/>
              <a:t>δ</a:t>
            </a:r>
            <a:r>
              <a:rPr lang="en-US" altLang="zh-CN" sz="2400" dirty="0"/>
              <a:t>(</a:t>
            </a:r>
            <a:r>
              <a:rPr lang="en-US" altLang="zh-CN" sz="2400" dirty="0" err="1"/>
              <a:t>q,a</a:t>
            </a:r>
            <a:r>
              <a:rPr lang="en-US" altLang="zh-CN" sz="2400" dirty="0"/>
              <a:t>)=A;</a:t>
            </a:r>
          </a:p>
        </p:txBody>
      </p:sp>
      <p:sp>
        <p:nvSpPr>
          <p:cNvPr id="5" name="灯片编号占位符 5"/>
          <p:cNvSpPr>
            <a:spLocks noGrp="1"/>
          </p:cNvSpPr>
          <p:nvPr>
            <p:ph type="sldNum" sz="quarter" idx="12"/>
          </p:nvPr>
        </p:nvSpPr>
        <p:spPr/>
        <p:txBody>
          <a:bodyPr/>
          <a:lstStyle/>
          <a:p>
            <a:fld id="{519AF5C8-56D6-451A-AF4E-587536D624E1}" type="slidenum">
              <a:rPr lang="en-US" altLang="zh-CN"/>
              <a:pPr/>
              <a:t>70</a:t>
            </a:fld>
            <a:endParaRPr lang="en-US" altLang="zh-CN"/>
          </a:p>
        </p:txBody>
      </p:sp>
    </p:spTree>
    <p:extLst>
      <p:ext uri="{BB962C8B-B14F-4D97-AF65-F5344CB8AC3E}">
        <p14:creationId xmlns:p14="http://schemas.microsoft.com/office/powerpoint/2010/main" val="1082627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3891">
                                            <p:txEl>
                                              <p:pRg st="0" end="0"/>
                                            </p:txEl>
                                          </p:spTgt>
                                        </p:tgtEl>
                                        <p:attrNameLst>
                                          <p:attrName>style.visibility</p:attrName>
                                        </p:attrNameLst>
                                      </p:cBhvr>
                                      <p:to>
                                        <p:strVal val="visible"/>
                                      </p:to>
                                    </p:set>
                                    <p:animEffect transition="in" filter="blinds(horizontal)">
                                      <p:cBhvr>
                                        <p:cTn id="7" dur="500"/>
                                        <p:tgtEl>
                                          <p:spTgt spid="29389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93891">
                                            <p:txEl>
                                              <p:pRg st="1" end="1"/>
                                            </p:txEl>
                                          </p:spTgt>
                                        </p:tgtEl>
                                        <p:attrNameLst>
                                          <p:attrName>style.visibility</p:attrName>
                                        </p:attrNameLst>
                                      </p:cBhvr>
                                      <p:to>
                                        <p:strVal val="visible"/>
                                      </p:to>
                                    </p:set>
                                    <p:animEffect transition="in" filter="blinds(horizontal)">
                                      <p:cBhvr>
                                        <p:cTn id="10" dur="500"/>
                                        <p:tgtEl>
                                          <p:spTgt spid="29389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93891">
                                            <p:txEl>
                                              <p:pRg st="2" end="2"/>
                                            </p:txEl>
                                          </p:spTgt>
                                        </p:tgtEl>
                                        <p:attrNameLst>
                                          <p:attrName>style.visibility</p:attrName>
                                        </p:attrNameLst>
                                      </p:cBhvr>
                                      <p:to>
                                        <p:strVal val="visible"/>
                                      </p:to>
                                    </p:set>
                                    <p:animEffect transition="in" filter="blinds(horizontal)">
                                      <p:cBhvr>
                                        <p:cTn id="15" dur="500"/>
                                        <p:tgtEl>
                                          <p:spTgt spid="29389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93891">
                                            <p:txEl>
                                              <p:pRg st="3" end="3"/>
                                            </p:txEl>
                                          </p:spTgt>
                                        </p:tgtEl>
                                        <p:attrNameLst>
                                          <p:attrName>style.visibility</p:attrName>
                                        </p:attrNameLst>
                                      </p:cBhvr>
                                      <p:to>
                                        <p:strVal val="visible"/>
                                      </p:to>
                                    </p:set>
                                    <p:animEffect transition="in" filter="blinds(horizontal)">
                                      <p:cBhvr>
                                        <p:cTn id="20" dur="500"/>
                                        <p:tgtEl>
                                          <p:spTgt spid="29389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93891">
                                            <p:txEl>
                                              <p:pRg st="4" end="4"/>
                                            </p:txEl>
                                          </p:spTgt>
                                        </p:tgtEl>
                                        <p:attrNameLst>
                                          <p:attrName>style.visibility</p:attrName>
                                        </p:attrNameLst>
                                      </p:cBhvr>
                                      <p:to>
                                        <p:strVal val="visible"/>
                                      </p:to>
                                    </p:set>
                                    <p:animEffect transition="in" filter="blinds(horizontal)">
                                      <p:cBhvr>
                                        <p:cTn id="25" dur="500"/>
                                        <p:tgtEl>
                                          <p:spTgt spid="29389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93891">
                                            <p:txEl>
                                              <p:pRg st="5" end="5"/>
                                            </p:txEl>
                                          </p:spTgt>
                                        </p:tgtEl>
                                        <p:attrNameLst>
                                          <p:attrName>style.visibility</p:attrName>
                                        </p:attrNameLst>
                                      </p:cBhvr>
                                      <p:to>
                                        <p:strVal val="visible"/>
                                      </p:to>
                                    </p:set>
                                    <p:animEffect transition="in" filter="blinds(horizontal)">
                                      <p:cBhvr>
                                        <p:cTn id="30" dur="500"/>
                                        <p:tgtEl>
                                          <p:spTgt spid="293891">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93891">
                                            <p:txEl>
                                              <p:pRg st="6" end="6"/>
                                            </p:txEl>
                                          </p:spTgt>
                                        </p:tgtEl>
                                        <p:attrNameLst>
                                          <p:attrName>style.visibility</p:attrName>
                                        </p:attrNameLst>
                                      </p:cBhvr>
                                      <p:to>
                                        <p:strVal val="visible"/>
                                      </p:to>
                                    </p:set>
                                    <p:animEffect transition="in" filter="blinds(horizontal)">
                                      <p:cBhvr>
                                        <p:cTn id="35" dur="500"/>
                                        <p:tgtEl>
                                          <p:spTgt spid="293891">
                                            <p:txEl>
                                              <p:pRg st="6" end="6"/>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293891">
                                            <p:txEl>
                                              <p:pRg st="7" end="7"/>
                                            </p:txEl>
                                          </p:spTgt>
                                        </p:tgtEl>
                                        <p:attrNameLst>
                                          <p:attrName>style.visibility</p:attrName>
                                        </p:attrNameLst>
                                      </p:cBhvr>
                                      <p:to>
                                        <p:strVal val="visible"/>
                                      </p:to>
                                    </p:set>
                                    <p:animEffect transition="in" filter="blinds(horizontal)">
                                      <p:cBhvr>
                                        <p:cTn id="38" dur="500"/>
                                        <p:tgtEl>
                                          <p:spTgt spid="2938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r>
              <a:rPr lang="zh-CN" altLang="en-US" sz="4000" dirty="0" smtClean="0"/>
              <a:t>由确定有穷自动机构造正则文法</a:t>
            </a:r>
            <a:endParaRPr lang="zh-CN" altLang="en-US" sz="4000" dirty="0"/>
          </a:p>
        </p:txBody>
      </p:sp>
      <p:sp>
        <p:nvSpPr>
          <p:cNvPr id="297987" name="Rectangle 3"/>
          <p:cNvSpPr>
            <a:spLocks noGrp="1" noChangeArrowheads="1"/>
          </p:cNvSpPr>
          <p:nvPr>
            <p:ph idx="1"/>
          </p:nvPr>
        </p:nvSpPr>
        <p:spPr/>
        <p:txBody>
          <a:bodyPr>
            <a:normAutofit lnSpcReduction="10000"/>
          </a:bodyPr>
          <a:lstStyle/>
          <a:p>
            <a:r>
              <a:rPr lang="en-US" altLang="zh-CN" sz="2200" dirty="0"/>
              <a:t>DFA M=&lt;</a:t>
            </a:r>
            <a:r>
              <a:rPr lang="en-US" altLang="zh-CN" sz="2200" dirty="0">
                <a:sym typeface="Symbol" pitchFamily="18" charset="2"/>
              </a:rPr>
              <a:t>S,,</a:t>
            </a:r>
            <a:r>
              <a:rPr lang="el-GR" altLang="zh-CN" sz="2200" dirty="0"/>
              <a:t>δ</a:t>
            </a:r>
            <a:r>
              <a:rPr lang="en-US" altLang="zh-CN" sz="2200" dirty="0"/>
              <a:t>,</a:t>
            </a:r>
            <a:r>
              <a:rPr lang="en-US" altLang="zh-CN" sz="2200" dirty="0">
                <a:sym typeface="Symbol" pitchFamily="18" charset="2"/>
              </a:rPr>
              <a:t>S</a:t>
            </a:r>
            <a:r>
              <a:rPr lang="en-US" altLang="zh-CN" sz="2200" baseline="-25000" dirty="0">
                <a:sym typeface="Symbol" pitchFamily="18" charset="2"/>
              </a:rPr>
              <a:t>0</a:t>
            </a:r>
            <a:r>
              <a:rPr lang="en-US" altLang="zh-CN" sz="2200" dirty="0">
                <a:sym typeface="Symbol" pitchFamily="18" charset="2"/>
              </a:rPr>
              <a:t>,F&gt;</a:t>
            </a:r>
          </a:p>
          <a:p>
            <a:r>
              <a:rPr lang="zh-CN" altLang="en-US" sz="2200" dirty="0">
                <a:sym typeface="Symbol" pitchFamily="18" charset="2"/>
              </a:rPr>
              <a:t>构造对应</a:t>
            </a:r>
            <a:r>
              <a:rPr lang="zh-CN" altLang="en-US" sz="2200" dirty="0" smtClean="0">
                <a:sym typeface="Symbol" pitchFamily="18" charset="2"/>
              </a:rPr>
              <a:t>的右线性正则文法： </a:t>
            </a:r>
            <a:r>
              <a:rPr lang="en-US" altLang="zh-CN" sz="2200" dirty="0"/>
              <a:t>G=&lt;V</a:t>
            </a:r>
            <a:r>
              <a:rPr lang="en-US" altLang="zh-CN" sz="2200" baseline="-25000" dirty="0"/>
              <a:t>N</a:t>
            </a:r>
            <a:r>
              <a:rPr lang="en-US" altLang="zh-CN" sz="2200" dirty="0"/>
              <a:t>,V</a:t>
            </a:r>
            <a:r>
              <a:rPr lang="en-US" altLang="zh-CN" sz="2200" baseline="-25000" dirty="0"/>
              <a:t>T</a:t>
            </a:r>
            <a:r>
              <a:rPr lang="en-US" altLang="zh-CN" sz="2200" dirty="0"/>
              <a:t>,P,S</a:t>
            </a:r>
            <a:r>
              <a:rPr lang="en-US" altLang="zh-CN" sz="2200" baseline="-25000" dirty="0"/>
              <a:t>G</a:t>
            </a:r>
            <a:r>
              <a:rPr lang="en-US" altLang="zh-CN" sz="2200" dirty="0" smtClean="0"/>
              <a:t>&gt;</a:t>
            </a:r>
            <a:endParaRPr lang="en-US" altLang="zh-CN" sz="2200" dirty="0"/>
          </a:p>
          <a:p>
            <a:r>
              <a:rPr lang="en-US" altLang="zh-CN" sz="2200" dirty="0"/>
              <a:t>1</a:t>
            </a:r>
            <a:r>
              <a:rPr lang="zh-CN" altLang="en-US" sz="2200" dirty="0"/>
              <a:t>）若</a:t>
            </a:r>
            <a:r>
              <a:rPr lang="en-US" altLang="zh-CN" sz="2200" dirty="0"/>
              <a:t>S</a:t>
            </a:r>
            <a:r>
              <a:rPr lang="en-US" altLang="zh-CN" sz="2200" baseline="-25000" dirty="0"/>
              <a:t>0 </a:t>
            </a:r>
            <a:r>
              <a:rPr lang="en-US" altLang="zh-CN" sz="2200" dirty="0"/>
              <a:t>∈F</a:t>
            </a:r>
            <a:r>
              <a:rPr lang="zh-CN" altLang="en-US" sz="2200" dirty="0"/>
              <a:t>， </a:t>
            </a:r>
            <a:r>
              <a:rPr lang="zh-CN" altLang="en-US" sz="2200" dirty="0">
                <a:sym typeface="Symbol" pitchFamily="18" charset="2"/>
              </a:rPr>
              <a:t>不是文法的句子</a:t>
            </a:r>
            <a:endParaRPr lang="zh-CN" altLang="en-US" sz="2200" dirty="0"/>
          </a:p>
          <a:p>
            <a:pPr>
              <a:buFontTx/>
              <a:buNone/>
            </a:pPr>
            <a:r>
              <a:rPr lang="zh-CN" altLang="en-US" sz="2200" dirty="0"/>
              <a:t>		令</a:t>
            </a:r>
            <a:r>
              <a:rPr lang="en-US" altLang="zh-CN" sz="2200" dirty="0"/>
              <a:t>V</a:t>
            </a:r>
            <a:r>
              <a:rPr lang="en-US" altLang="zh-CN" sz="2200" baseline="-25000" dirty="0"/>
              <a:t>N</a:t>
            </a:r>
            <a:r>
              <a:rPr lang="en-US" altLang="zh-CN" sz="2200" dirty="0"/>
              <a:t>= S</a:t>
            </a:r>
            <a:r>
              <a:rPr lang="zh-CN" altLang="en-US" sz="2200" dirty="0"/>
              <a:t>，</a:t>
            </a:r>
            <a:r>
              <a:rPr lang="en-US" altLang="zh-CN" sz="2200" dirty="0"/>
              <a:t>V</a:t>
            </a:r>
            <a:r>
              <a:rPr lang="en-US" altLang="zh-CN" sz="2200" baseline="-25000" dirty="0"/>
              <a:t>T</a:t>
            </a:r>
            <a:r>
              <a:rPr lang="en-US" altLang="zh-CN" sz="2200" dirty="0"/>
              <a:t>= </a:t>
            </a:r>
            <a:r>
              <a:rPr lang="en-US" altLang="zh-CN" sz="2200" dirty="0">
                <a:sym typeface="Symbol" pitchFamily="18" charset="2"/>
              </a:rPr>
              <a:t></a:t>
            </a:r>
            <a:r>
              <a:rPr lang="zh-CN" altLang="en-US" sz="2200" dirty="0">
                <a:sym typeface="Symbol" pitchFamily="18" charset="2"/>
              </a:rPr>
              <a:t>，</a:t>
            </a:r>
            <a:r>
              <a:rPr lang="en-US" altLang="zh-CN" sz="2200" dirty="0" smtClean="0"/>
              <a:t>S</a:t>
            </a:r>
            <a:r>
              <a:rPr lang="en-US" altLang="zh-CN" sz="2200" baseline="-25000" dirty="0" smtClean="0"/>
              <a:t>G</a:t>
            </a:r>
            <a:r>
              <a:rPr lang="en-US" altLang="zh-CN" sz="2200" dirty="0" smtClean="0"/>
              <a:t>=</a:t>
            </a:r>
            <a:r>
              <a:rPr lang="en-US" altLang="zh-CN" sz="2200" dirty="0" smtClean="0">
                <a:sym typeface="Symbol" pitchFamily="18" charset="2"/>
              </a:rPr>
              <a:t>S</a:t>
            </a:r>
            <a:r>
              <a:rPr lang="en-US" altLang="zh-CN" sz="2200" baseline="-25000" dirty="0" smtClean="0">
                <a:sym typeface="Symbol" pitchFamily="18" charset="2"/>
              </a:rPr>
              <a:t>0</a:t>
            </a:r>
            <a:endParaRPr lang="en-US" altLang="zh-CN" sz="2200" dirty="0"/>
          </a:p>
          <a:p>
            <a:pPr>
              <a:buFontTx/>
              <a:buNone/>
            </a:pPr>
            <a:r>
              <a:rPr lang="en-US" altLang="zh-CN" sz="2200" dirty="0"/>
              <a:t>		</a:t>
            </a:r>
            <a:r>
              <a:rPr lang="zh-CN" altLang="en-US" sz="2200" dirty="0"/>
              <a:t>产生式</a:t>
            </a:r>
            <a:r>
              <a:rPr lang="en-US" altLang="zh-CN" sz="2200" dirty="0"/>
              <a:t>P</a:t>
            </a:r>
            <a:r>
              <a:rPr lang="zh-CN" altLang="en-US" sz="2200" dirty="0"/>
              <a:t>规则：对于</a:t>
            </a:r>
            <a:r>
              <a:rPr lang="el-GR" altLang="zh-CN" sz="2200" dirty="0"/>
              <a:t>δ</a:t>
            </a:r>
            <a:r>
              <a:rPr lang="en-US" altLang="zh-CN" sz="2200" dirty="0"/>
              <a:t>(</a:t>
            </a:r>
            <a:r>
              <a:rPr lang="en-US" altLang="zh-CN" sz="2200" dirty="0" err="1"/>
              <a:t>A,a</a:t>
            </a:r>
            <a:r>
              <a:rPr lang="en-US" altLang="zh-CN" sz="2200" dirty="0"/>
              <a:t>)=B</a:t>
            </a:r>
            <a:r>
              <a:rPr lang="zh-CN" altLang="en-US" sz="2200" dirty="0"/>
              <a:t>，</a:t>
            </a:r>
          </a:p>
          <a:p>
            <a:pPr lvl="2"/>
            <a:r>
              <a:rPr lang="zh-CN" altLang="en-US" sz="2200" dirty="0" smtClean="0"/>
              <a:t>若</a:t>
            </a:r>
            <a:r>
              <a:rPr lang="en-US" altLang="zh-CN" sz="2200" dirty="0" smtClean="0"/>
              <a:t>B</a:t>
            </a:r>
            <a:r>
              <a:rPr lang="en-US" altLang="zh-CN" sz="2200" baseline="-25000" dirty="0" smtClean="0"/>
              <a:t> </a:t>
            </a:r>
            <a:r>
              <a:rPr lang="en-US" altLang="zh-CN" sz="2200" dirty="0" smtClean="0"/>
              <a:t>∈F</a:t>
            </a:r>
            <a:r>
              <a:rPr lang="zh-CN" altLang="en-US" sz="2200" dirty="0"/>
              <a:t>，令</a:t>
            </a:r>
            <a:r>
              <a:rPr lang="en-US" altLang="zh-CN" sz="2200" dirty="0"/>
              <a:t>A</a:t>
            </a:r>
            <a:r>
              <a:rPr lang="en-US" altLang="zh-CN" sz="2200" dirty="0">
                <a:latin typeface="宋体" pitchFamily="2" charset="-122"/>
              </a:rPr>
              <a:t>→</a:t>
            </a:r>
            <a:r>
              <a:rPr lang="en-US" altLang="zh-CN" sz="2200" dirty="0"/>
              <a:t> </a:t>
            </a:r>
            <a:r>
              <a:rPr lang="en-US" altLang="zh-CN" sz="2200" dirty="0" err="1"/>
              <a:t>aB</a:t>
            </a:r>
            <a:endParaRPr lang="en-US" altLang="zh-CN" sz="2200" dirty="0"/>
          </a:p>
          <a:p>
            <a:pPr lvl="2"/>
            <a:r>
              <a:rPr lang="zh-CN" altLang="en-US" sz="2200" dirty="0">
                <a:sym typeface="Symbol" pitchFamily="18" charset="2"/>
              </a:rPr>
              <a:t>若</a:t>
            </a:r>
            <a:r>
              <a:rPr lang="en-US" altLang="zh-CN" sz="2200" dirty="0"/>
              <a:t>B</a:t>
            </a:r>
            <a:r>
              <a:rPr lang="en-US" altLang="zh-CN" sz="2200" baseline="-25000" dirty="0"/>
              <a:t> </a:t>
            </a:r>
            <a:r>
              <a:rPr lang="en-US" altLang="zh-CN" sz="2200" dirty="0"/>
              <a:t>∈F</a:t>
            </a:r>
            <a:r>
              <a:rPr lang="zh-CN" altLang="en-US" sz="2200" dirty="0"/>
              <a:t>，令</a:t>
            </a:r>
            <a:r>
              <a:rPr lang="en-US" altLang="zh-CN" sz="2200" dirty="0"/>
              <a:t>A</a:t>
            </a:r>
            <a:r>
              <a:rPr lang="en-US" altLang="zh-CN" sz="2200" dirty="0">
                <a:latin typeface="宋体" pitchFamily="2" charset="-122"/>
              </a:rPr>
              <a:t>→</a:t>
            </a:r>
            <a:r>
              <a:rPr lang="en-US" altLang="zh-CN" sz="2200" dirty="0"/>
              <a:t> </a:t>
            </a:r>
            <a:r>
              <a:rPr lang="en-US" altLang="zh-CN" sz="2200" dirty="0" err="1"/>
              <a:t>a|</a:t>
            </a:r>
            <a:r>
              <a:rPr lang="en-US" altLang="zh-CN" sz="2200" dirty="0" err="1" smtClean="0"/>
              <a:t>aB</a:t>
            </a:r>
            <a:r>
              <a:rPr lang="zh-CN" altLang="en-US" sz="2200" dirty="0" smtClean="0"/>
              <a:t> （</a:t>
            </a:r>
            <a:r>
              <a:rPr lang="en-US" altLang="zh-CN" sz="2200" dirty="0" smtClean="0"/>
              <a:t>why</a:t>
            </a:r>
            <a:r>
              <a:rPr lang="zh-CN" altLang="en-US" sz="2200" dirty="0" smtClean="0"/>
              <a:t>？）</a:t>
            </a:r>
            <a:endParaRPr lang="en-US" altLang="zh-CN" sz="2200" dirty="0"/>
          </a:p>
          <a:p>
            <a:r>
              <a:rPr lang="en-US" altLang="zh-CN" sz="2200" dirty="0">
                <a:sym typeface="Symbol" pitchFamily="18" charset="2"/>
              </a:rPr>
              <a:t>2</a:t>
            </a:r>
            <a:r>
              <a:rPr lang="zh-CN" altLang="en-US" sz="2200" dirty="0">
                <a:sym typeface="Symbol" pitchFamily="18" charset="2"/>
              </a:rPr>
              <a:t>）</a:t>
            </a:r>
            <a:r>
              <a:rPr lang="zh-CN" altLang="en-US" sz="2200" dirty="0"/>
              <a:t>若</a:t>
            </a:r>
            <a:r>
              <a:rPr lang="en-US" altLang="zh-CN" sz="2200" dirty="0"/>
              <a:t>S</a:t>
            </a:r>
            <a:r>
              <a:rPr lang="en-US" altLang="zh-CN" sz="2200" baseline="-25000" dirty="0"/>
              <a:t>0 </a:t>
            </a:r>
            <a:r>
              <a:rPr lang="en-US" altLang="zh-CN" sz="2200" dirty="0"/>
              <a:t>∈F</a:t>
            </a:r>
            <a:r>
              <a:rPr lang="zh-CN" altLang="en-US" sz="2200" dirty="0"/>
              <a:t>， </a:t>
            </a:r>
            <a:r>
              <a:rPr lang="zh-CN" altLang="en-US" sz="2200" dirty="0">
                <a:sym typeface="Symbol" pitchFamily="18" charset="2"/>
              </a:rPr>
              <a:t>是文法的句子，添加符号</a:t>
            </a:r>
            <a:r>
              <a:rPr lang="en-US" altLang="zh-CN" sz="2200" dirty="0"/>
              <a:t>S’</a:t>
            </a:r>
            <a:r>
              <a:rPr lang="zh-CN" altLang="en-US" sz="2200" baseline="-25000" dirty="0"/>
              <a:t>，</a:t>
            </a:r>
          </a:p>
          <a:p>
            <a:pPr lvl="2"/>
            <a:r>
              <a:rPr lang="zh-CN" altLang="en-US" sz="2200" dirty="0">
                <a:sym typeface="Symbol" pitchFamily="18" charset="2"/>
              </a:rPr>
              <a:t>令</a:t>
            </a:r>
            <a:r>
              <a:rPr lang="en-US" altLang="zh-CN" sz="2200" dirty="0"/>
              <a:t>S’ </a:t>
            </a:r>
            <a:r>
              <a:rPr lang="en-US" altLang="zh-CN" sz="2200" dirty="0">
                <a:latin typeface="宋体" pitchFamily="2" charset="-122"/>
              </a:rPr>
              <a:t>→</a:t>
            </a:r>
            <a:r>
              <a:rPr lang="en-US" altLang="zh-CN" sz="2200" dirty="0"/>
              <a:t> </a:t>
            </a:r>
            <a:r>
              <a:rPr lang="en-US" altLang="zh-CN" sz="2200" dirty="0">
                <a:sym typeface="Symbol" pitchFamily="18" charset="2"/>
              </a:rPr>
              <a:t></a:t>
            </a:r>
            <a:r>
              <a:rPr lang="en-US" altLang="zh-CN" sz="2200" dirty="0"/>
              <a:t> </a:t>
            </a:r>
            <a:r>
              <a:rPr lang="en-US" altLang="zh-CN" sz="2200" dirty="0" smtClean="0"/>
              <a:t>|</a:t>
            </a:r>
            <a:r>
              <a:rPr lang="en-US" altLang="zh-CN" sz="2200" dirty="0" smtClean="0">
                <a:sym typeface="Symbol" pitchFamily="18" charset="2"/>
              </a:rPr>
              <a:t>S</a:t>
            </a:r>
            <a:r>
              <a:rPr lang="en-US" altLang="zh-CN" sz="2200" baseline="-25000" dirty="0" smtClean="0">
                <a:sym typeface="Symbol" pitchFamily="18" charset="2"/>
              </a:rPr>
              <a:t>0</a:t>
            </a:r>
            <a:r>
              <a:rPr lang="zh-CN" altLang="en-US" sz="2200" dirty="0" smtClean="0"/>
              <a:t>， </a:t>
            </a:r>
            <a:r>
              <a:rPr lang="en-US" altLang="zh-CN" sz="2200" dirty="0"/>
              <a:t>S</a:t>
            </a:r>
            <a:r>
              <a:rPr lang="en-US" altLang="zh-CN" sz="2200" baseline="-25000" dirty="0"/>
              <a:t>G</a:t>
            </a:r>
            <a:r>
              <a:rPr lang="en-US" altLang="zh-CN" sz="2200" dirty="0"/>
              <a:t>=S‘</a:t>
            </a:r>
          </a:p>
          <a:p>
            <a:pPr lvl="2"/>
            <a:endParaRPr lang="en-US" altLang="zh-CN" sz="1800" dirty="0">
              <a:sym typeface="Symbol" pitchFamily="18" charset="2"/>
            </a:endParaRPr>
          </a:p>
          <a:p>
            <a:endParaRPr lang="en-US" altLang="zh-CN" dirty="0">
              <a:sym typeface="Symbol" pitchFamily="18" charset="2"/>
            </a:endParaRPr>
          </a:p>
        </p:txBody>
      </p:sp>
      <p:sp>
        <p:nvSpPr>
          <p:cNvPr id="6" name="灯片编号占位符 5"/>
          <p:cNvSpPr>
            <a:spLocks noGrp="1"/>
          </p:cNvSpPr>
          <p:nvPr>
            <p:ph type="sldNum" sz="quarter" idx="12"/>
          </p:nvPr>
        </p:nvSpPr>
        <p:spPr/>
        <p:txBody>
          <a:bodyPr/>
          <a:lstStyle/>
          <a:p>
            <a:fld id="{0DE9EDED-34C4-4A67-B300-7441E0B1EEE8}" type="slidenum">
              <a:rPr lang="en-US" altLang="zh-CN"/>
              <a:pPr/>
              <a:t>71</a:t>
            </a:fld>
            <a:endParaRPr lang="en-US" altLang="zh-CN"/>
          </a:p>
        </p:txBody>
      </p:sp>
      <p:cxnSp>
        <p:nvCxnSpPr>
          <p:cNvPr id="3" name="直线连接符 2"/>
          <p:cNvCxnSpPr/>
          <p:nvPr/>
        </p:nvCxnSpPr>
        <p:spPr>
          <a:xfrm>
            <a:off x="2133600" y="4267200"/>
            <a:ext cx="228600" cy="0"/>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直线连接符 6"/>
          <p:cNvCxnSpPr/>
          <p:nvPr/>
        </p:nvCxnSpPr>
        <p:spPr>
          <a:xfrm>
            <a:off x="2057400" y="2743200"/>
            <a:ext cx="228600" cy="0"/>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761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blinds(horizontal)">
                                      <p:cBhvr>
                                        <p:cTn id="7" dur="500"/>
                                        <p:tgtEl>
                                          <p:spTgt spid="29798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97987">
                                            <p:txEl>
                                              <p:pRg st="1" end="1"/>
                                            </p:txEl>
                                          </p:spTgt>
                                        </p:tgtEl>
                                        <p:attrNameLst>
                                          <p:attrName>style.visibility</p:attrName>
                                        </p:attrNameLst>
                                      </p:cBhvr>
                                      <p:to>
                                        <p:strVal val="visible"/>
                                      </p:to>
                                    </p:set>
                                    <p:animEffect transition="in" filter="blinds(horizontal)">
                                      <p:cBhvr>
                                        <p:cTn id="10" dur="500"/>
                                        <p:tgtEl>
                                          <p:spTgt spid="29798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97987">
                                            <p:txEl>
                                              <p:pRg st="2" end="2"/>
                                            </p:txEl>
                                          </p:spTgt>
                                        </p:tgtEl>
                                        <p:attrNameLst>
                                          <p:attrName>style.visibility</p:attrName>
                                        </p:attrNameLst>
                                      </p:cBhvr>
                                      <p:to>
                                        <p:strVal val="visible"/>
                                      </p:to>
                                    </p:set>
                                    <p:animEffect transition="in" filter="blinds(horizontal)">
                                      <p:cBhvr>
                                        <p:cTn id="15" dur="500"/>
                                        <p:tgtEl>
                                          <p:spTgt spid="297987">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97987">
                                            <p:txEl>
                                              <p:pRg st="3" end="3"/>
                                            </p:txEl>
                                          </p:spTgt>
                                        </p:tgtEl>
                                        <p:attrNameLst>
                                          <p:attrName>style.visibility</p:attrName>
                                        </p:attrNameLst>
                                      </p:cBhvr>
                                      <p:to>
                                        <p:strVal val="visible"/>
                                      </p:to>
                                    </p:set>
                                    <p:animEffect transition="in" filter="blinds(horizontal)">
                                      <p:cBhvr>
                                        <p:cTn id="18" dur="500"/>
                                        <p:tgtEl>
                                          <p:spTgt spid="297987">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97987">
                                            <p:txEl>
                                              <p:pRg st="4" end="4"/>
                                            </p:txEl>
                                          </p:spTgt>
                                        </p:tgtEl>
                                        <p:attrNameLst>
                                          <p:attrName>style.visibility</p:attrName>
                                        </p:attrNameLst>
                                      </p:cBhvr>
                                      <p:to>
                                        <p:strVal val="visible"/>
                                      </p:to>
                                    </p:set>
                                    <p:animEffect transition="in" filter="blinds(horizontal)">
                                      <p:cBhvr>
                                        <p:cTn id="21" dur="500"/>
                                        <p:tgtEl>
                                          <p:spTgt spid="297987">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97987">
                                            <p:txEl>
                                              <p:pRg st="5" end="5"/>
                                            </p:txEl>
                                          </p:spTgt>
                                        </p:tgtEl>
                                        <p:attrNameLst>
                                          <p:attrName>style.visibility</p:attrName>
                                        </p:attrNameLst>
                                      </p:cBhvr>
                                      <p:to>
                                        <p:strVal val="visible"/>
                                      </p:to>
                                    </p:set>
                                    <p:animEffect transition="in" filter="blinds(horizontal)">
                                      <p:cBhvr>
                                        <p:cTn id="24" dur="500"/>
                                        <p:tgtEl>
                                          <p:spTgt spid="297987">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97987">
                                            <p:txEl>
                                              <p:pRg st="6" end="6"/>
                                            </p:txEl>
                                          </p:spTgt>
                                        </p:tgtEl>
                                        <p:attrNameLst>
                                          <p:attrName>style.visibility</p:attrName>
                                        </p:attrNameLst>
                                      </p:cBhvr>
                                      <p:to>
                                        <p:strVal val="visible"/>
                                      </p:to>
                                    </p:set>
                                    <p:animEffect transition="in" filter="blinds(horizontal)">
                                      <p:cBhvr>
                                        <p:cTn id="27" dur="500"/>
                                        <p:tgtEl>
                                          <p:spTgt spid="297987">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97987">
                                            <p:txEl>
                                              <p:pRg st="7" end="7"/>
                                            </p:txEl>
                                          </p:spTgt>
                                        </p:tgtEl>
                                        <p:attrNameLst>
                                          <p:attrName>style.visibility</p:attrName>
                                        </p:attrNameLst>
                                      </p:cBhvr>
                                      <p:to>
                                        <p:strVal val="visible"/>
                                      </p:to>
                                    </p:set>
                                    <p:animEffect transition="in" filter="blinds(horizontal)">
                                      <p:cBhvr>
                                        <p:cTn id="30" dur="500"/>
                                        <p:tgtEl>
                                          <p:spTgt spid="297987">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297987">
                                            <p:txEl>
                                              <p:pRg st="8" end="8"/>
                                            </p:txEl>
                                          </p:spTgt>
                                        </p:tgtEl>
                                        <p:attrNameLst>
                                          <p:attrName>style.visibility</p:attrName>
                                        </p:attrNameLst>
                                      </p:cBhvr>
                                      <p:to>
                                        <p:strVal val="visible"/>
                                      </p:to>
                                    </p:set>
                                    <p:animEffect transition="in" filter="blinds(horizontal)">
                                      <p:cBhvr>
                                        <p:cTn id="33" dur="500"/>
                                        <p:tgtEl>
                                          <p:spTgt spid="297987">
                                            <p:txEl>
                                              <p:pRg st="8" end="8"/>
                                            </p:txEl>
                                          </p:spTgt>
                                        </p:tgtEl>
                                      </p:cBhvr>
                                    </p:animEffect>
                                  </p:childTnLst>
                                </p:cTn>
                              </p:par>
                              <p:par>
                                <p:cTn id="34" presetID="1" presetClass="entr" presetSubtype="0" fill="hold" nodeType="withEffect">
                                  <p:stCondLst>
                                    <p:cond delay="0"/>
                                  </p:stCondLst>
                                  <p:childTnLst>
                                    <p:set>
                                      <p:cBhvr>
                                        <p:cTn id="35" dur="1" fill="hold">
                                          <p:stCondLst>
                                            <p:cond delay="0"/>
                                          </p:stCondLst>
                                        </p:cTn>
                                        <p:tgtEl>
                                          <p:spTgt spid="3"/>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533400" y="381000"/>
            <a:ext cx="7772400" cy="1143000"/>
          </a:xfrm>
        </p:spPr>
        <p:txBody>
          <a:bodyPr/>
          <a:lstStyle/>
          <a:p>
            <a:r>
              <a:rPr lang="zh-CN" altLang="en-US" dirty="0" smtClean="0"/>
              <a:t>确定有穷自动机</a:t>
            </a:r>
            <a:r>
              <a:rPr lang="zh-CN" altLang="en-US" dirty="0"/>
              <a:t>的化简</a:t>
            </a:r>
          </a:p>
        </p:txBody>
      </p:sp>
      <p:sp>
        <p:nvSpPr>
          <p:cNvPr id="244739" name="Rectangle 3"/>
          <p:cNvSpPr>
            <a:spLocks noGrp="1" noChangeArrowheads="1"/>
          </p:cNvSpPr>
          <p:nvPr>
            <p:ph idx="1"/>
          </p:nvPr>
        </p:nvSpPr>
        <p:spPr>
          <a:xfrm>
            <a:off x="419100" y="1497036"/>
            <a:ext cx="8343900" cy="4598963"/>
          </a:xfrm>
        </p:spPr>
        <p:txBody>
          <a:bodyPr>
            <a:normAutofit fontScale="77500" lnSpcReduction="20000"/>
          </a:bodyPr>
          <a:lstStyle/>
          <a:p>
            <a:pPr>
              <a:lnSpc>
                <a:spcPct val="120000"/>
              </a:lnSpc>
              <a:spcBef>
                <a:spcPts val="1200"/>
              </a:spcBef>
            </a:pPr>
            <a:r>
              <a:rPr lang="zh-CN" altLang="en-US" sz="2900" dirty="0" smtClean="0"/>
              <a:t>找到状态数目最少的</a:t>
            </a:r>
            <a:r>
              <a:rPr lang="en-US" altLang="zh-CN" sz="2900" dirty="0" smtClean="0"/>
              <a:t>DFA</a:t>
            </a:r>
            <a:r>
              <a:rPr lang="zh-CN" altLang="en-US" sz="2900" dirty="0" smtClean="0"/>
              <a:t>，简化词法分析器的实现。寻找</a:t>
            </a:r>
            <a:r>
              <a:rPr lang="zh-CN" altLang="en-US" sz="2900" dirty="0"/>
              <a:t>一个状态数比</a:t>
            </a:r>
            <a:r>
              <a:rPr lang="en-US" altLang="zh-CN" sz="2900" dirty="0"/>
              <a:t>M</a:t>
            </a:r>
            <a:r>
              <a:rPr lang="zh-CN" altLang="en-US" sz="2900" dirty="0"/>
              <a:t>少的 </a:t>
            </a:r>
            <a:r>
              <a:rPr lang="en-US" altLang="zh-CN" sz="2900" dirty="0"/>
              <a:t>DFA M’,</a:t>
            </a:r>
            <a:r>
              <a:rPr lang="zh-CN" altLang="en-US" sz="2900" dirty="0"/>
              <a:t>使得</a:t>
            </a:r>
            <a:r>
              <a:rPr lang="en-US" altLang="zh-CN" sz="2900" dirty="0"/>
              <a:t>L(M)=L(M</a:t>
            </a:r>
            <a:r>
              <a:rPr lang="en-US" altLang="zh-CN" sz="2900" dirty="0" smtClean="0"/>
              <a:t>’)</a:t>
            </a:r>
            <a:r>
              <a:rPr lang="zh-CN" altLang="en-US" sz="2900" dirty="0" smtClean="0"/>
              <a:t>。</a:t>
            </a:r>
            <a:endParaRPr lang="en-US" altLang="zh-CN" sz="2900" dirty="0"/>
          </a:p>
          <a:p>
            <a:pPr>
              <a:lnSpc>
                <a:spcPct val="120000"/>
              </a:lnSpc>
              <a:spcBef>
                <a:spcPts val="1200"/>
              </a:spcBef>
            </a:pPr>
            <a:r>
              <a:rPr lang="zh-CN" altLang="en-US" sz="2900" dirty="0" smtClean="0"/>
              <a:t>化简思路：分组，合并等价状态</a:t>
            </a:r>
            <a:endParaRPr lang="en-US" altLang="zh-CN" sz="2900" dirty="0" smtClean="0"/>
          </a:p>
          <a:p>
            <a:pPr lvl="1">
              <a:lnSpc>
                <a:spcPct val="120000"/>
              </a:lnSpc>
              <a:spcBef>
                <a:spcPts val="1200"/>
              </a:spcBef>
            </a:pPr>
            <a:r>
              <a:rPr lang="zh-CN" altLang="en-US" sz="2700" dirty="0" smtClean="0"/>
              <a:t>两个状态</a:t>
            </a:r>
            <a:r>
              <a:rPr lang="en-US" altLang="zh-CN" sz="2700" dirty="0"/>
              <a:t>s</a:t>
            </a:r>
            <a:r>
              <a:rPr lang="zh-CN" altLang="en-US" sz="2700" dirty="0"/>
              <a:t>和</a:t>
            </a:r>
            <a:r>
              <a:rPr lang="en-US" altLang="zh-CN" sz="2700" dirty="0"/>
              <a:t>t</a:t>
            </a:r>
            <a:r>
              <a:rPr lang="zh-CN" altLang="en-US" sz="2700" dirty="0" smtClean="0"/>
              <a:t>等价：从</a:t>
            </a:r>
            <a:r>
              <a:rPr lang="en-US" altLang="zh-CN" sz="2700" dirty="0" smtClean="0"/>
              <a:t>s</a:t>
            </a:r>
            <a:r>
              <a:rPr lang="zh-CN" altLang="en-US" sz="2700" dirty="0" smtClean="0"/>
              <a:t>出发识别的字符串，从</a:t>
            </a:r>
            <a:r>
              <a:rPr lang="en-US" altLang="zh-CN" sz="2700" dirty="0" smtClean="0"/>
              <a:t>t</a:t>
            </a:r>
            <a:r>
              <a:rPr lang="zh-CN" altLang="en-US" sz="2700" dirty="0" smtClean="0"/>
              <a:t>出发也可识别，必然满足</a:t>
            </a:r>
            <a:r>
              <a:rPr lang="zh-CN" altLang="en-US" sz="2700" dirty="0"/>
              <a:t>：</a:t>
            </a:r>
          </a:p>
          <a:p>
            <a:pPr lvl="2">
              <a:lnSpc>
                <a:spcPct val="120000"/>
              </a:lnSpc>
              <a:spcBef>
                <a:spcPts val="1200"/>
              </a:spcBef>
            </a:pPr>
            <a:r>
              <a:rPr lang="zh-CN" altLang="en-US" sz="2300" dirty="0"/>
              <a:t>一致性条件：</a:t>
            </a:r>
            <a:r>
              <a:rPr lang="en-US" altLang="zh-CN" sz="2300" dirty="0"/>
              <a:t>s</a:t>
            </a:r>
            <a:r>
              <a:rPr lang="zh-CN" altLang="en-US" sz="2300" dirty="0"/>
              <a:t>和</a:t>
            </a:r>
            <a:r>
              <a:rPr lang="en-US" altLang="zh-CN" sz="2300" dirty="0"/>
              <a:t>t</a:t>
            </a:r>
            <a:r>
              <a:rPr lang="zh-CN" altLang="en-US" sz="2300" dirty="0"/>
              <a:t>同时为终态或非终态</a:t>
            </a:r>
          </a:p>
          <a:p>
            <a:pPr lvl="2">
              <a:lnSpc>
                <a:spcPct val="120000"/>
              </a:lnSpc>
              <a:spcBef>
                <a:spcPts val="1200"/>
              </a:spcBef>
            </a:pPr>
            <a:r>
              <a:rPr lang="zh-CN" altLang="en-US" sz="2300" dirty="0"/>
              <a:t>蔓延性条件：对于所有的输入符号，</a:t>
            </a:r>
            <a:r>
              <a:rPr lang="en-US" altLang="zh-CN" sz="2300" dirty="0"/>
              <a:t>s</a:t>
            </a:r>
            <a:r>
              <a:rPr lang="zh-CN" altLang="en-US" sz="2300" dirty="0"/>
              <a:t>和</a:t>
            </a:r>
            <a:r>
              <a:rPr lang="en-US" altLang="zh-CN" sz="2300" dirty="0"/>
              <a:t>t</a:t>
            </a:r>
            <a:r>
              <a:rPr lang="zh-CN" altLang="en-US" sz="2300" dirty="0"/>
              <a:t>转换到等价的状态</a:t>
            </a:r>
            <a:endParaRPr lang="zh-CN" altLang="zh-CN" sz="2300" dirty="0">
              <a:sym typeface="Symbol" pitchFamily="18" charset="2"/>
            </a:endParaRPr>
          </a:p>
          <a:p>
            <a:pPr lvl="1">
              <a:lnSpc>
                <a:spcPct val="120000"/>
              </a:lnSpc>
              <a:spcBef>
                <a:spcPts val="1200"/>
              </a:spcBef>
            </a:pPr>
            <a:r>
              <a:rPr lang="zh-CN" altLang="en-US" sz="2700" dirty="0"/>
              <a:t>两个状态</a:t>
            </a:r>
            <a:r>
              <a:rPr lang="en-US" altLang="zh-CN" sz="2700" dirty="0"/>
              <a:t>s</a:t>
            </a:r>
            <a:r>
              <a:rPr lang="zh-CN" altLang="en-US" sz="2700" dirty="0"/>
              <a:t>和</a:t>
            </a:r>
            <a:r>
              <a:rPr lang="en-US" altLang="zh-CN" sz="2700" dirty="0"/>
              <a:t>t</a:t>
            </a:r>
            <a:r>
              <a:rPr lang="zh-CN" altLang="en-US" sz="2700" dirty="0"/>
              <a:t>可区别：</a:t>
            </a:r>
            <a:r>
              <a:rPr lang="en-US" altLang="zh-CN" sz="2700" dirty="0"/>
              <a:t>s</a:t>
            </a:r>
            <a:r>
              <a:rPr lang="zh-CN" altLang="en-US" sz="2700" dirty="0"/>
              <a:t>和</a:t>
            </a:r>
            <a:r>
              <a:rPr lang="en-US" altLang="zh-CN" sz="2700" dirty="0"/>
              <a:t>t</a:t>
            </a:r>
            <a:r>
              <a:rPr lang="zh-CN" altLang="en-US" sz="2700" dirty="0"/>
              <a:t>不等价</a:t>
            </a:r>
          </a:p>
          <a:p>
            <a:pPr>
              <a:lnSpc>
                <a:spcPct val="120000"/>
              </a:lnSpc>
              <a:spcBef>
                <a:spcPts val="1200"/>
              </a:spcBef>
            </a:pPr>
            <a:r>
              <a:rPr lang="en-US" altLang="zh-CN" sz="2900" dirty="0"/>
              <a:t>DFA</a:t>
            </a:r>
            <a:r>
              <a:rPr lang="zh-CN" altLang="en-US" sz="2900" dirty="0"/>
              <a:t>的最小化算法的核心思想</a:t>
            </a:r>
          </a:p>
          <a:p>
            <a:pPr lvl="1">
              <a:lnSpc>
                <a:spcPct val="120000"/>
              </a:lnSpc>
              <a:spcBef>
                <a:spcPts val="1200"/>
              </a:spcBef>
            </a:pPr>
            <a:r>
              <a:rPr lang="zh-CN" altLang="en-US" sz="2500" dirty="0"/>
              <a:t> 把一个</a:t>
            </a:r>
            <a:r>
              <a:rPr lang="en-US" altLang="zh-CN" sz="2500" dirty="0"/>
              <a:t>DFA</a:t>
            </a:r>
            <a:r>
              <a:rPr lang="zh-CN" altLang="en-US" sz="2500" dirty="0"/>
              <a:t>的状态分成一些不相交的子集，使得任何不同的两子集的状态都是可区别的，而同一子集中的任何两个状态都是等价的</a:t>
            </a:r>
            <a:r>
              <a:rPr lang="zh-CN" altLang="en-US" sz="2000" dirty="0"/>
              <a:t>。</a:t>
            </a:r>
            <a:r>
              <a:rPr lang="zh-CN" altLang="en-US" sz="2400" dirty="0"/>
              <a:t>  </a:t>
            </a:r>
          </a:p>
        </p:txBody>
      </p:sp>
      <p:sp>
        <p:nvSpPr>
          <p:cNvPr id="5" name="灯片编号占位符 5"/>
          <p:cNvSpPr>
            <a:spLocks noGrp="1"/>
          </p:cNvSpPr>
          <p:nvPr>
            <p:ph type="sldNum" sz="quarter" idx="12"/>
          </p:nvPr>
        </p:nvSpPr>
        <p:spPr/>
        <p:txBody>
          <a:bodyPr/>
          <a:lstStyle/>
          <a:p>
            <a:fld id="{B2E3575A-047F-410F-9139-C0B8CB884647}" type="slidenum">
              <a:rPr lang="en-US" altLang="zh-CN"/>
              <a:pPr/>
              <a:t>72</a:t>
            </a:fld>
            <a:endParaRPr lang="en-US" altLang="zh-CN"/>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609600" y="533400"/>
            <a:ext cx="7772400" cy="1143000"/>
          </a:xfrm>
        </p:spPr>
        <p:txBody>
          <a:bodyPr/>
          <a:lstStyle/>
          <a:p>
            <a:r>
              <a:rPr lang="zh-CN" altLang="en-US" dirty="0" smtClean="0"/>
              <a:t>确定有穷自动机</a:t>
            </a:r>
            <a:r>
              <a:rPr lang="zh-CN" altLang="en-US" dirty="0"/>
              <a:t>的化简</a:t>
            </a:r>
          </a:p>
        </p:txBody>
      </p:sp>
      <p:sp>
        <p:nvSpPr>
          <p:cNvPr id="245763" name="Rectangle 3"/>
          <p:cNvSpPr>
            <a:spLocks noGrp="1" noChangeArrowheads="1"/>
          </p:cNvSpPr>
          <p:nvPr>
            <p:ph idx="1"/>
          </p:nvPr>
        </p:nvSpPr>
        <p:spPr/>
        <p:txBody>
          <a:bodyPr>
            <a:normAutofit fontScale="85000" lnSpcReduction="10000"/>
          </a:bodyPr>
          <a:lstStyle/>
          <a:p>
            <a:pPr>
              <a:lnSpc>
                <a:spcPct val="140000"/>
              </a:lnSpc>
            </a:pPr>
            <a:r>
              <a:rPr lang="en-US" altLang="zh-CN" sz="2800" dirty="0"/>
              <a:t> </a:t>
            </a:r>
            <a:r>
              <a:rPr lang="en-US" altLang="zh-CN" sz="2400" dirty="0"/>
              <a:t>DFA</a:t>
            </a:r>
            <a:r>
              <a:rPr lang="zh-CN" altLang="en-US" sz="2400" dirty="0"/>
              <a:t>的最小化算法</a:t>
            </a:r>
          </a:p>
          <a:p>
            <a:pPr lvl="1">
              <a:lnSpc>
                <a:spcPct val="140000"/>
              </a:lnSpc>
            </a:pPr>
            <a:r>
              <a:rPr lang="en-US" altLang="zh-CN" sz="2000" dirty="0">
                <a:latin typeface="宋体" pitchFamily="2" charset="-122"/>
              </a:rPr>
              <a:t>DFA M =</a:t>
            </a:r>
            <a:r>
              <a:rPr lang="zh-CN" altLang="en-US" sz="2000" dirty="0">
                <a:latin typeface="宋体" pitchFamily="2" charset="-122"/>
              </a:rPr>
              <a:t>（</a:t>
            </a:r>
            <a:r>
              <a:rPr lang="en-US" altLang="zh-CN" sz="2000" dirty="0" err="1">
                <a:latin typeface="宋体" pitchFamily="2" charset="-122"/>
              </a:rPr>
              <a:t>K,∑,f</a:t>
            </a:r>
            <a:r>
              <a:rPr lang="en-US" altLang="zh-CN" sz="2000" dirty="0">
                <a:latin typeface="宋体" pitchFamily="2" charset="-122"/>
              </a:rPr>
              <a:t>, k</a:t>
            </a:r>
            <a:r>
              <a:rPr lang="en-US" altLang="zh-CN" sz="2000" i="1" baseline="-25000" dirty="0">
                <a:latin typeface="宋体" pitchFamily="2" charset="-122"/>
              </a:rPr>
              <a:t>0</a:t>
            </a:r>
            <a:r>
              <a:rPr lang="en-US" altLang="zh-CN" sz="2000" baseline="-25000" dirty="0">
                <a:latin typeface="宋体" pitchFamily="2" charset="-122"/>
              </a:rPr>
              <a:t>,</a:t>
            </a:r>
            <a:r>
              <a:rPr lang="en-US" altLang="zh-CN" sz="2000" dirty="0">
                <a:latin typeface="宋体" pitchFamily="2" charset="-122"/>
              </a:rPr>
              <a:t>, </a:t>
            </a:r>
            <a:r>
              <a:rPr lang="en-US" altLang="zh-CN" sz="2000" dirty="0" err="1" smtClean="0">
                <a:latin typeface="宋体" pitchFamily="2" charset="-122"/>
              </a:rPr>
              <a:t>k</a:t>
            </a:r>
            <a:r>
              <a:rPr lang="en-US" altLang="zh-CN" sz="2000" baseline="-25000" dirty="0" err="1" smtClean="0">
                <a:latin typeface="宋体" pitchFamily="2" charset="-122"/>
              </a:rPr>
              <a:t>t</a:t>
            </a:r>
            <a:r>
              <a:rPr lang="en-US" altLang="zh-CN" sz="2000" dirty="0" smtClean="0">
                <a:latin typeface="宋体" pitchFamily="2" charset="-122"/>
              </a:rPr>
              <a:t>),</a:t>
            </a:r>
            <a:r>
              <a:rPr lang="zh-CN" altLang="en-US" sz="2000" dirty="0"/>
              <a:t>最小状态</a:t>
            </a:r>
            <a:r>
              <a:rPr lang="en-US" altLang="zh-CN" sz="2000" dirty="0"/>
              <a:t>DFA M’</a:t>
            </a:r>
            <a:r>
              <a:rPr lang="en-US" altLang="zh-CN" sz="2000" i="1" dirty="0">
                <a:latin typeface="宋体" pitchFamily="2" charset="-122"/>
              </a:rPr>
              <a:t>                                       </a:t>
            </a:r>
            <a:r>
              <a:rPr lang="en-US" altLang="zh-CN" sz="2000" dirty="0">
                <a:latin typeface="宋体" pitchFamily="2" charset="-122"/>
              </a:rPr>
              <a:t>1.</a:t>
            </a:r>
            <a:r>
              <a:rPr lang="zh-CN" altLang="zh-CN" sz="2000" dirty="0">
                <a:latin typeface="宋体" pitchFamily="2" charset="-122"/>
              </a:rPr>
              <a:t>构造状态的一初始划分</a:t>
            </a:r>
            <a:r>
              <a:rPr lang="zh-CN" altLang="zh-CN" sz="2000" dirty="0">
                <a:latin typeface="宋体" pitchFamily="2" charset="-122"/>
                <a:sym typeface="Symbol" pitchFamily="18" charset="2"/>
              </a:rPr>
              <a:t>：</a:t>
            </a:r>
            <a:r>
              <a:rPr lang="zh-CN" altLang="en-US" sz="2000" dirty="0">
                <a:latin typeface="宋体" pitchFamily="2" charset="-122"/>
                <a:sym typeface="Symbol" pitchFamily="18" charset="2"/>
              </a:rPr>
              <a:t>终态</a:t>
            </a:r>
            <a:r>
              <a:rPr lang="en-US" altLang="zh-CN" sz="2000" dirty="0" err="1">
                <a:latin typeface="宋体" pitchFamily="2" charset="-122"/>
              </a:rPr>
              <a:t>k</a:t>
            </a:r>
            <a:r>
              <a:rPr lang="en-US" altLang="zh-CN" sz="2000" baseline="-25000" dirty="0" err="1">
                <a:latin typeface="宋体" pitchFamily="2" charset="-122"/>
              </a:rPr>
              <a:t>t</a:t>
            </a:r>
            <a:r>
              <a:rPr lang="en-US" altLang="zh-CN" sz="2000" dirty="0">
                <a:latin typeface="宋体" pitchFamily="2" charset="-122"/>
                <a:sym typeface="Symbol" pitchFamily="18" charset="2"/>
              </a:rPr>
              <a:t> </a:t>
            </a:r>
            <a:r>
              <a:rPr lang="zh-CN" altLang="en-US" sz="2000" dirty="0">
                <a:latin typeface="宋体" pitchFamily="2" charset="-122"/>
                <a:sym typeface="Symbol" pitchFamily="18" charset="2"/>
              </a:rPr>
              <a:t>和非终态</a:t>
            </a:r>
            <a:r>
              <a:rPr lang="en-US" altLang="zh-CN" sz="2000" dirty="0">
                <a:latin typeface="宋体" pitchFamily="2" charset="-122"/>
                <a:sym typeface="Symbol" pitchFamily="18" charset="2"/>
              </a:rPr>
              <a:t>K- </a:t>
            </a:r>
            <a:r>
              <a:rPr lang="en-US" altLang="zh-CN" sz="2000" dirty="0" err="1">
                <a:latin typeface="宋体" pitchFamily="2" charset="-122"/>
              </a:rPr>
              <a:t>k</a:t>
            </a:r>
            <a:r>
              <a:rPr lang="en-US" altLang="zh-CN" sz="2000" baseline="-25000" dirty="0" err="1">
                <a:latin typeface="宋体" pitchFamily="2" charset="-122"/>
              </a:rPr>
              <a:t>t</a:t>
            </a:r>
            <a:r>
              <a:rPr lang="zh-CN" altLang="en-US" sz="2000" dirty="0">
                <a:latin typeface="宋体" pitchFamily="2" charset="-122"/>
                <a:sym typeface="Symbol" pitchFamily="18" charset="2"/>
              </a:rPr>
              <a:t>两组</a:t>
            </a:r>
            <a:r>
              <a:rPr lang="en-US" altLang="zh-CN" sz="2000" dirty="0">
                <a:latin typeface="宋体" pitchFamily="2" charset="-122"/>
                <a:sym typeface="Symbol" pitchFamily="18" charset="2"/>
              </a:rPr>
              <a:t>(group)</a:t>
            </a:r>
          </a:p>
          <a:p>
            <a:pPr lvl="1">
              <a:lnSpc>
                <a:spcPct val="140000"/>
              </a:lnSpc>
              <a:buFontTx/>
              <a:buNone/>
            </a:pPr>
            <a:r>
              <a:rPr lang="en-US" altLang="zh-CN" sz="2000" dirty="0">
                <a:latin typeface="宋体" pitchFamily="2" charset="-122"/>
                <a:sym typeface="Symbol" pitchFamily="18" charset="2"/>
              </a:rPr>
              <a:t>	2.</a:t>
            </a:r>
            <a:r>
              <a:rPr lang="zh-CN" altLang="en-US" sz="2000" dirty="0">
                <a:latin typeface="宋体" pitchFamily="2" charset="-122"/>
                <a:sym typeface="Symbol" pitchFamily="18" charset="2"/>
              </a:rPr>
              <a:t>对</a:t>
            </a:r>
            <a:r>
              <a:rPr lang="zh-CN" altLang="zh-CN" sz="2000" dirty="0">
                <a:latin typeface="宋体" pitchFamily="2" charset="-122"/>
              </a:rPr>
              <a:t>∏施</a:t>
            </a:r>
            <a:r>
              <a:rPr lang="zh-CN" altLang="en-US" sz="2000" dirty="0">
                <a:latin typeface="宋体" pitchFamily="2" charset="-122"/>
                <a:sym typeface="Symbol" pitchFamily="18" charset="2"/>
              </a:rPr>
              <a:t>用</a:t>
            </a:r>
            <a:r>
              <a:rPr lang="en-US" altLang="zh-CN" sz="2000" b="1" dirty="0">
                <a:latin typeface="宋体" pitchFamily="2" charset="-122"/>
                <a:sym typeface="Symbol" pitchFamily="18" charset="2"/>
              </a:rPr>
              <a:t>Partition</a:t>
            </a:r>
            <a:r>
              <a:rPr lang="zh-CN" altLang="en-US" sz="2000" b="1" dirty="0">
                <a:latin typeface="宋体" pitchFamily="2" charset="-122"/>
                <a:sym typeface="Symbol" pitchFamily="18" charset="2"/>
              </a:rPr>
              <a:t>过程</a:t>
            </a:r>
            <a:r>
              <a:rPr lang="zh-CN" altLang="en-US" sz="2000" dirty="0">
                <a:latin typeface="宋体" pitchFamily="2" charset="-122"/>
                <a:sym typeface="Symbol" pitchFamily="18" charset="2"/>
              </a:rPr>
              <a:t>构造新划分</a:t>
            </a:r>
            <a:r>
              <a:rPr lang="zh-CN" altLang="zh-CN" sz="2000" dirty="0">
                <a:latin typeface="宋体" pitchFamily="2" charset="-122"/>
              </a:rPr>
              <a:t>∏</a:t>
            </a:r>
            <a:r>
              <a:rPr lang="en-US" altLang="zh-CN" sz="2000" baseline="-25000" dirty="0">
                <a:latin typeface="宋体" pitchFamily="2" charset="-122"/>
              </a:rPr>
              <a:t>new </a:t>
            </a:r>
          </a:p>
          <a:p>
            <a:pPr lvl="1">
              <a:lnSpc>
                <a:spcPct val="140000"/>
              </a:lnSpc>
              <a:buFontTx/>
              <a:buNone/>
            </a:pPr>
            <a:r>
              <a:rPr lang="en-US" altLang="zh-CN" sz="2000" dirty="0">
                <a:latin typeface="宋体" pitchFamily="2" charset="-122"/>
                <a:sym typeface="Symbol" pitchFamily="18" charset="2"/>
              </a:rPr>
              <a:t>  </a:t>
            </a:r>
            <a:r>
              <a:rPr lang="zh-CN" altLang="en-US" sz="2000" dirty="0" smtClean="0">
                <a:latin typeface="宋体" pitchFamily="2" charset="-122"/>
                <a:sym typeface="Symbol" pitchFamily="18" charset="2"/>
              </a:rPr>
              <a:t> </a:t>
            </a:r>
            <a:r>
              <a:rPr lang="en-US" altLang="zh-CN" sz="2000" dirty="0" smtClean="0">
                <a:latin typeface="宋体" pitchFamily="2" charset="-122"/>
              </a:rPr>
              <a:t>3</a:t>
            </a:r>
            <a:r>
              <a:rPr lang="en-US" altLang="zh-CN" sz="2000" dirty="0"/>
              <a:t>. </a:t>
            </a:r>
            <a:r>
              <a:rPr lang="zh-CN" altLang="en-US" sz="2000" dirty="0"/>
              <a:t>如</a:t>
            </a:r>
            <a:r>
              <a:rPr lang="zh-CN" altLang="zh-CN" sz="2000" dirty="0">
                <a:latin typeface="宋体" pitchFamily="2" charset="-122"/>
              </a:rPr>
              <a:t>∏</a:t>
            </a:r>
            <a:r>
              <a:rPr lang="en-US" altLang="zh-CN" sz="2000" baseline="-25000" dirty="0">
                <a:latin typeface="宋体" pitchFamily="2" charset="-122"/>
              </a:rPr>
              <a:t>new </a:t>
            </a:r>
            <a:r>
              <a:rPr lang="en-US" altLang="zh-CN" sz="2000" dirty="0">
                <a:latin typeface="宋体" pitchFamily="2" charset="-122"/>
              </a:rPr>
              <a:t> =∏,</a:t>
            </a:r>
            <a:r>
              <a:rPr lang="zh-CN" altLang="en-US" sz="2000" dirty="0">
                <a:latin typeface="宋体" pitchFamily="2" charset="-122"/>
              </a:rPr>
              <a:t>则令 ∏</a:t>
            </a:r>
            <a:r>
              <a:rPr lang="en-US" altLang="zh-CN" sz="2000" baseline="-25000" dirty="0">
                <a:latin typeface="宋体" pitchFamily="2" charset="-122"/>
              </a:rPr>
              <a:t>final</a:t>
            </a:r>
            <a:r>
              <a:rPr lang="en-US" altLang="zh-CN" sz="2000" dirty="0">
                <a:latin typeface="宋体" pitchFamily="2" charset="-122"/>
              </a:rPr>
              <a:t>=∏ </a:t>
            </a:r>
            <a:r>
              <a:rPr lang="zh-CN" altLang="en-US" sz="2000" dirty="0">
                <a:latin typeface="宋体" pitchFamily="2" charset="-122"/>
              </a:rPr>
              <a:t>并继续步骤</a:t>
            </a:r>
            <a:r>
              <a:rPr lang="zh-CN" altLang="zh-CN" sz="2000" dirty="0">
                <a:latin typeface="宋体" pitchFamily="2" charset="-122"/>
              </a:rPr>
              <a:t>4，</a:t>
            </a:r>
            <a:r>
              <a:rPr lang="zh-CN" altLang="en-US" sz="2000" dirty="0">
                <a:latin typeface="宋体" pitchFamily="2" charset="-122"/>
              </a:rPr>
              <a:t>否则</a:t>
            </a:r>
            <a:r>
              <a:rPr lang="zh-CN" altLang="zh-CN" sz="2000" dirty="0">
                <a:latin typeface="宋体" pitchFamily="2" charset="-122"/>
              </a:rPr>
              <a:t>∏:</a:t>
            </a:r>
            <a:r>
              <a:rPr lang="en-US" altLang="zh-CN" sz="2000" dirty="0">
                <a:latin typeface="宋体" pitchFamily="2" charset="-122"/>
              </a:rPr>
              <a:t>=∏</a:t>
            </a:r>
            <a:r>
              <a:rPr lang="en-US" altLang="zh-CN" sz="2000" baseline="-25000" dirty="0">
                <a:latin typeface="宋体" pitchFamily="2" charset="-122"/>
              </a:rPr>
              <a:t>new</a:t>
            </a:r>
            <a:r>
              <a:rPr lang="zh-CN" altLang="en-US" sz="2000" dirty="0">
                <a:latin typeface="宋体" pitchFamily="2" charset="-122"/>
              </a:rPr>
              <a:t>重复步骤</a:t>
            </a:r>
            <a:r>
              <a:rPr lang="zh-CN" altLang="zh-CN" sz="2000" dirty="0">
                <a:latin typeface="宋体" pitchFamily="2" charset="-122"/>
              </a:rPr>
              <a:t>2 .</a:t>
            </a:r>
            <a:endParaRPr lang="en-US" altLang="zh-CN" sz="2000" dirty="0">
              <a:latin typeface="宋体" pitchFamily="2" charset="-122"/>
            </a:endParaRPr>
          </a:p>
          <a:p>
            <a:pPr lvl="1">
              <a:lnSpc>
                <a:spcPct val="140000"/>
              </a:lnSpc>
              <a:buFontTx/>
              <a:buNone/>
            </a:pPr>
            <a:r>
              <a:rPr lang="zh-CN" altLang="zh-CN" sz="2000" dirty="0">
                <a:latin typeface="宋体" pitchFamily="2" charset="-122"/>
              </a:rPr>
              <a:t>  </a:t>
            </a:r>
            <a:r>
              <a:rPr lang="zh-CN" altLang="en-US" sz="2000" dirty="0" smtClean="0">
                <a:latin typeface="宋体" pitchFamily="2" charset="-122"/>
              </a:rPr>
              <a:t> </a:t>
            </a:r>
            <a:r>
              <a:rPr lang="zh-CN" altLang="zh-CN" sz="2000" dirty="0" smtClean="0">
                <a:latin typeface="宋体" pitchFamily="2" charset="-122"/>
              </a:rPr>
              <a:t>4</a:t>
            </a:r>
            <a:r>
              <a:rPr lang="zh-CN" altLang="zh-CN" sz="2000" dirty="0">
                <a:latin typeface="宋体" pitchFamily="2" charset="-122"/>
              </a:rPr>
              <a:t>.为</a:t>
            </a:r>
            <a:r>
              <a:rPr lang="zh-CN" altLang="en-US" sz="2000" dirty="0">
                <a:latin typeface="宋体" pitchFamily="2" charset="-122"/>
              </a:rPr>
              <a:t>∏</a:t>
            </a:r>
            <a:r>
              <a:rPr lang="en-US" altLang="zh-CN" sz="2000" baseline="-25000" dirty="0">
                <a:latin typeface="宋体" pitchFamily="2" charset="-122"/>
              </a:rPr>
              <a:t>final</a:t>
            </a:r>
            <a:r>
              <a:rPr lang="zh-CN" altLang="en-US" sz="2000" dirty="0">
                <a:latin typeface="宋体" pitchFamily="2" charset="-122"/>
              </a:rPr>
              <a:t>中的每一组选一代表，这些代表构成</a:t>
            </a:r>
            <a:r>
              <a:rPr lang="en-US" altLang="zh-CN" sz="2000" dirty="0"/>
              <a:t>M’</a:t>
            </a:r>
            <a:r>
              <a:rPr lang="zh-CN" altLang="en-US" sz="2000" dirty="0"/>
              <a:t>的状态。若</a:t>
            </a:r>
            <a:r>
              <a:rPr lang="en-US" altLang="zh-CN" sz="2000" dirty="0"/>
              <a:t>k</a:t>
            </a:r>
            <a:r>
              <a:rPr lang="zh-CN" altLang="en-US" sz="2000" dirty="0"/>
              <a:t>是</a:t>
            </a:r>
            <a:r>
              <a:rPr lang="zh-CN" altLang="en-US" sz="2000" dirty="0">
                <a:latin typeface="宋体" pitchFamily="2" charset="-122"/>
              </a:rPr>
              <a:t>一代表且</a:t>
            </a:r>
            <a:r>
              <a:rPr lang="en-US" altLang="zh-CN" sz="2000" dirty="0">
                <a:latin typeface="宋体" pitchFamily="2" charset="-122"/>
              </a:rPr>
              <a:t>f(</a:t>
            </a:r>
            <a:r>
              <a:rPr lang="en-US" altLang="zh-CN" sz="2000" dirty="0" err="1">
                <a:latin typeface="宋体" pitchFamily="2" charset="-122"/>
              </a:rPr>
              <a:t>k,a</a:t>
            </a:r>
            <a:r>
              <a:rPr lang="en-US" altLang="en-US" sz="2000" dirty="0">
                <a:latin typeface="宋体" pitchFamily="2" charset="-122"/>
              </a:rPr>
              <a:t>)=t,</a:t>
            </a:r>
            <a:r>
              <a:rPr lang="zh-CN" altLang="en-US" sz="2000" dirty="0">
                <a:latin typeface="宋体" pitchFamily="2" charset="-122"/>
              </a:rPr>
              <a:t>令</a:t>
            </a:r>
            <a:r>
              <a:rPr lang="en-US" altLang="en-US" sz="2000" dirty="0">
                <a:latin typeface="宋体" pitchFamily="2" charset="-122"/>
              </a:rPr>
              <a:t>r</a:t>
            </a:r>
            <a:r>
              <a:rPr lang="zh-CN" altLang="en-US" sz="2000" dirty="0"/>
              <a:t>是</a:t>
            </a:r>
            <a:r>
              <a:rPr lang="en-US" altLang="en-US" sz="2000" dirty="0">
                <a:latin typeface="宋体" pitchFamily="2" charset="-122"/>
              </a:rPr>
              <a:t>t</a:t>
            </a:r>
            <a:r>
              <a:rPr lang="zh-CN" altLang="zh-CN" sz="2000" dirty="0">
                <a:latin typeface="宋体" pitchFamily="2" charset="-122"/>
              </a:rPr>
              <a:t>组的</a:t>
            </a:r>
            <a:r>
              <a:rPr lang="zh-CN" altLang="en-US" sz="2000" dirty="0">
                <a:latin typeface="宋体" pitchFamily="2" charset="-122"/>
              </a:rPr>
              <a:t>代表，则</a:t>
            </a:r>
            <a:r>
              <a:rPr lang="en-US" altLang="zh-CN" sz="2000" dirty="0"/>
              <a:t>M’</a:t>
            </a:r>
            <a:r>
              <a:rPr lang="zh-CN" altLang="en-US" sz="2000" dirty="0"/>
              <a:t>中有一转换</a:t>
            </a:r>
            <a:r>
              <a:rPr lang="en-US" altLang="zh-CN" sz="2000" dirty="0"/>
              <a:t>f’</a:t>
            </a:r>
            <a:r>
              <a:rPr lang="en-US" altLang="en-US" sz="2000" dirty="0">
                <a:latin typeface="宋体" pitchFamily="2" charset="-122"/>
              </a:rPr>
              <a:t>(</a:t>
            </a:r>
            <a:r>
              <a:rPr lang="en-US" altLang="zh-CN" sz="2000" dirty="0" err="1">
                <a:latin typeface="宋体" pitchFamily="2" charset="-122"/>
              </a:rPr>
              <a:t>k,a</a:t>
            </a:r>
            <a:r>
              <a:rPr lang="en-US" altLang="en-US" sz="2000" dirty="0">
                <a:latin typeface="宋体" pitchFamily="2" charset="-122"/>
              </a:rPr>
              <a:t>)=</a:t>
            </a:r>
            <a:r>
              <a:rPr lang="en-US" altLang="en-US" sz="2000" dirty="0" err="1">
                <a:latin typeface="宋体" pitchFamily="2" charset="-122"/>
              </a:rPr>
              <a:t>r</a:t>
            </a:r>
            <a:r>
              <a:rPr lang="en-US" altLang="zh-CN" sz="2000" dirty="0" err="1">
                <a:latin typeface="宋体" pitchFamily="2" charset="-122"/>
              </a:rPr>
              <a:t>,M</a:t>
            </a:r>
            <a:r>
              <a:rPr lang="en-US" altLang="zh-CN" sz="2000" dirty="0">
                <a:latin typeface="Arial"/>
              </a:rPr>
              <a:t>’</a:t>
            </a:r>
            <a:r>
              <a:rPr lang="en-US" altLang="zh-CN" sz="2000" dirty="0">
                <a:latin typeface="宋体" pitchFamily="2" charset="-122"/>
              </a:rPr>
              <a:t> </a:t>
            </a:r>
            <a:r>
              <a:rPr lang="zh-CN" altLang="en-US" sz="2000" dirty="0">
                <a:latin typeface="宋体" pitchFamily="2" charset="-122"/>
              </a:rPr>
              <a:t>的开始状态是含有</a:t>
            </a:r>
            <a:r>
              <a:rPr lang="en-US" altLang="zh-CN" sz="2000" dirty="0">
                <a:latin typeface="宋体" pitchFamily="2" charset="-122"/>
              </a:rPr>
              <a:t>S</a:t>
            </a:r>
            <a:r>
              <a:rPr lang="en-US" altLang="zh-CN" sz="2000" i="1" baseline="-25000" dirty="0">
                <a:latin typeface="宋体" pitchFamily="2" charset="-122"/>
              </a:rPr>
              <a:t>0</a:t>
            </a:r>
            <a:r>
              <a:rPr lang="zh-CN" altLang="en-US" sz="2000" dirty="0">
                <a:latin typeface="宋体" pitchFamily="2" charset="-122"/>
              </a:rPr>
              <a:t>的那组的代表， </a:t>
            </a:r>
            <a:r>
              <a:rPr lang="en-US" altLang="zh-CN" sz="2000" dirty="0">
                <a:latin typeface="宋体" pitchFamily="2" charset="-122"/>
              </a:rPr>
              <a:t>M</a:t>
            </a:r>
            <a:r>
              <a:rPr lang="en-US" altLang="zh-CN" sz="2000" dirty="0">
                <a:latin typeface="Arial"/>
              </a:rPr>
              <a:t>’</a:t>
            </a:r>
            <a:r>
              <a:rPr lang="en-US" altLang="zh-CN" sz="2000" dirty="0">
                <a:latin typeface="宋体" pitchFamily="2" charset="-122"/>
              </a:rPr>
              <a:t> </a:t>
            </a:r>
            <a:r>
              <a:rPr lang="zh-CN" altLang="en-US" sz="2000" dirty="0">
                <a:latin typeface="宋体" pitchFamily="2" charset="-122"/>
              </a:rPr>
              <a:t>的终态是含有</a:t>
            </a:r>
            <a:r>
              <a:rPr lang="en-US" altLang="zh-CN" sz="2000" dirty="0">
                <a:latin typeface="宋体" pitchFamily="2" charset="-122"/>
              </a:rPr>
              <a:t>F</a:t>
            </a:r>
            <a:r>
              <a:rPr lang="zh-CN" altLang="en-US" sz="2000" dirty="0">
                <a:latin typeface="宋体" pitchFamily="2" charset="-122"/>
              </a:rPr>
              <a:t>的那组的代表</a:t>
            </a:r>
          </a:p>
          <a:p>
            <a:pPr lvl="1">
              <a:lnSpc>
                <a:spcPct val="140000"/>
              </a:lnSpc>
              <a:buFontTx/>
              <a:buNone/>
            </a:pPr>
            <a:r>
              <a:rPr lang="zh-CN" altLang="en-US" sz="2000" dirty="0">
                <a:latin typeface="宋体" pitchFamily="2" charset="-122"/>
              </a:rPr>
              <a:t>	</a:t>
            </a:r>
            <a:r>
              <a:rPr lang="en-US" altLang="zh-CN" sz="2000" dirty="0">
                <a:latin typeface="宋体" pitchFamily="2" charset="-122"/>
              </a:rPr>
              <a:t>5.</a:t>
            </a:r>
            <a:r>
              <a:rPr lang="zh-CN" altLang="en-US" sz="2000" dirty="0">
                <a:latin typeface="宋体" pitchFamily="2" charset="-122"/>
              </a:rPr>
              <a:t>去掉</a:t>
            </a:r>
            <a:r>
              <a:rPr lang="en-US" altLang="zh-CN" sz="2000" dirty="0">
                <a:latin typeface="宋体" pitchFamily="2" charset="-122"/>
              </a:rPr>
              <a:t>M</a:t>
            </a:r>
            <a:r>
              <a:rPr lang="en-US" altLang="zh-CN" sz="2000" dirty="0">
                <a:latin typeface="Arial"/>
              </a:rPr>
              <a:t>’</a:t>
            </a:r>
            <a:r>
              <a:rPr lang="zh-CN" altLang="en-US" sz="2000" dirty="0">
                <a:latin typeface="宋体" pitchFamily="2" charset="-122"/>
              </a:rPr>
              <a:t>中的无用状态（即从初态开始永远到达不了的那些状态）</a:t>
            </a:r>
            <a:r>
              <a:rPr lang="zh-CN" altLang="zh-CN" sz="2000" dirty="0">
                <a:latin typeface="宋体" pitchFamily="2" charset="-122"/>
              </a:rPr>
              <a:t>.</a:t>
            </a:r>
            <a:endParaRPr lang="en-US" altLang="zh-CN" sz="2000" dirty="0">
              <a:latin typeface="宋体" pitchFamily="2" charset="-122"/>
            </a:endParaRPr>
          </a:p>
        </p:txBody>
      </p:sp>
      <p:sp>
        <p:nvSpPr>
          <p:cNvPr id="5" name="灯片编号占位符 5"/>
          <p:cNvSpPr>
            <a:spLocks noGrp="1"/>
          </p:cNvSpPr>
          <p:nvPr>
            <p:ph type="sldNum" sz="quarter" idx="12"/>
          </p:nvPr>
        </p:nvSpPr>
        <p:spPr/>
        <p:txBody>
          <a:bodyPr/>
          <a:lstStyle/>
          <a:p>
            <a:fld id="{7D74D094-CE8F-4FA7-B02C-8AC05115C9ED}" type="slidenum">
              <a:rPr lang="en-US" altLang="zh-CN"/>
              <a:pPr/>
              <a:t>73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animEffect transition="in" filter="blinds(horizontal)">
                                      <p:cBhvr>
                                        <p:cTn id="7" dur="500"/>
                                        <p:tgtEl>
                                          <p:spTgt spid="2457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763">
                                            <p:txEl>
                                              <p:pRg st="1" end="1"/>
                                            </p:txEl>
                                          </p:spTgt>
                                        </p:tgtEl>
                                        <p:attrNameLst>
                                          <p:attrName>style.visibility</p:attrName>
                                        </p:attrNameLst>
                                      </p:cBhvr>
                                      <p:to>
                                        <p:strVal val="visible"/>
                                      </p:to>
                                    </p:set>
                                    <p:animEffect transition="in" filter="blinds(horizontal)">
                                      <p:cBhvr>
                                        <p:cTn id="12" dur="500"/>
                                        <p:tgtEl>
                                          <p:spTgt spid="2457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5763">
                                            <p:txEl>
                                              <p:pRg st="2" end="2"/>
                                            </p:txEl>
                                          </p:spTgt>
                                        </p:tgtEl>
                                        <p:attrNameLst>
                                          <p:attrName>style.visibility</p:attrName>
                                        </p:attrNameLst>
                                      </p:cBhvr>
                                      <p:to>
                                        <p:strVal val="visible"/>
                                      </p:to>
                                    </p:set>
                                    <p:animEffect transition="in" filter="blinds(horizontal)">
                                      <p:cBhvr>
                                        <p:cTn id="17" dur="500"/>
                                        <p:tgtEl>
                                          <p:spTgt spid="2457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5763">
                                            <p:txEl>
                                              <p:pRg st="3" end="3"/>
                                            </p:txEl>
                                          </p:spTgt>
                                        </p:tgtEl>
                                        <p:attrNameLst>
                                          <p:attrName>style.visibility</p:attrName>
                                        </p:attrNameLst>
                                      </p:cBhvr>
                                      <p:to>
                                        <p:strVal val="visible"/>
                                      </p:to>
                                    </p:set>
                                    <p:animEffect transition="in" filter="blinds(horizontal)">
                                      <p:cBhvr>
                                        <p:cTn id="22" dur="500"/>
                                        <p:tgtEl>
                                          <p:spTgt spid="2457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45763">
                                            <p:txEl>
                                              <p:pRg st="4" end="4"/>
                                            </p:txEl>
                                          </p:spTgt>
                                        </p:tgtEl>
                                        <p:attrNameLst>
                                          <p:attrName>style.visibility</p:attrName>
                                        </p:attrNameLst>
                                      </p:cBhvr>
                                      <p:to>
                                        <p:strVal val="visible"/>
                                      </p:to>
                                    </p:set>
                                    <p:animEffect transition="in" filter="blinds(horizontal)">
                                      <p:cBhvr>
                                        <p:cTn id="27" dur="500"/>
                                        <p:tgtEl>
                                          <p:spTgt spid="24576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45763">
                                            <p:txEl>
                                              <p:pRg st="5" end="5"/>
                                            </p:txEl>
                                          </p:spTgt>
                                        </p:tgtEl>
                                        <p:attrNameLst>
                                          <p:attrName>style.visibility</p:attrName>
                                        </p:attrNameLst>
                                      </p:cBhvr>
                                      <p:to>
                                        <p:strVal val="visible"/>
                                      </p:to>
                                    </p:set>
                                    <p:animEffect transition="in" filter="blinds(horizontal)">
                                      <p:cBhvr>
                                        <p:cTn id="32" dur="500"/>
                                        <p:tgtEl>
                                          <p:spTgt spid="2457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609600" y="533400"/>
            <a:ext cx="7772400" cy="1143000"/>
          </a:xfrm>
        </p:spPr>
        <p:txBody>
          <a:bodyPr/>
          <a:lstStyle/>
          <a:p>
            <a:r>
              <a:rPr lang="zh-CN" altLang="en-US" dirty="0" smtClean="0"/>
              <a:t>确定有穷自动机</a:t>
            </a:r>
            <a:r>
              <a:rPr lang="zh-CN" altLang="en-US" dirty="0"/>
              <a:t>的化简</a:t>
            </a:r>
          </a:p>
        </p:txBody>
      </p:sp>
      <p:sp>
        <p:nvSpPr>
          <p:cNvPr id="246787" name="Rectangle 3"/>
          <p:cNvSpPr>
            <a:spLocks noGrp="1" noChangeArrowheads="1"/>
          </p:cNvSpPr>
          <p:nvPr>
            <p:ph idx="1"/>
          </p:nvPr>
        </p:nvSpPr>
        <p:spPr>
          <a:xfrm>
            <a:off x="609600" y="1932268"/>
            <a:ext cx="8042276" cy="3020732"/>
          </a:xfrm>
        </p:spPr>
        <p:txBody>
          <a:bodyPr/>
          <a:lstStyle/>
          <a:p>
            <a:r>
              <a:rPr lang="zh-CN" altLang="en-US" sz="2800" dirty="0">
                <a:latin typeface="宋体" pitchFamily="2" charset="-122"/>
                <a:sym typeface="Symbol" pitchFamily="18" charset="2"/>
              </a:rPr>
              <a:t>过程</a:t>
            </a:r>
            <a:r>
              <a:rPr lang="en-US" altLang="zh-CN" sz="2800" dirty="0">
                <a:latin typeface="宋体" pitchFamily="2" charset="-122"/>
                <a:sym typeface="Symbol" pitchFamily="18" charset="2"/>
              </a:rPr>
              <a:t>Partition</a:t>
            </a:r>
            <a:r>
              <a:rPr lang="en-US" altLang="zh-CN" sz="2400" dirty="0">
                <a:latin typeface="Letter Gothic" pitchFamily="49" charset="0"/>
              </a:rPr>
              <a:t> </a:t>
            </a:r>
            <a:r>
              <a:rPr lang="zh-CN" altLang="en-US" sz="2400" dirty="0" smtClean="0">
                <a:latin typeface="Letter Gothic" pitchFamily="49" charset="0"/>
              </a:rPr>
              <a:t>：拆分状态集中不等价的状态</a:t>
            </a:r>
            <a:endParaRPr lang="en-US" altLang="zh-CN" sz="2400" dirty="0">
              <a:latin typeface="Letter Gothic" pitchFamily="49" charset="0"/>
            </a:endParaRPr>
          </a:p>
          <a:p>
            <a:pPr lvl="1"/>
            <a:r>
              <a:rPr lang="en-US" altLang="zh-CN" dirty="0"/>
              <a:t>For </a:t>
            </a:r>
            <a:r>
              <a:rPr lang="en-US" altLang="zh-CN" dirty="0" smtClean="0">
                <a:latin typeface="宋体" pitchFamily="2" charset="-122"/>
              </a:rPr>
              <a:t>∏</a:t>
            </a:r>
            <a:r>
              <a:rPr lang="zh-CN" altLang="en-US" dirty="0" smtClean="0"/>
              <a:t>中</a:t>
            </a:r>
            <a:r>
              <a:rPr lang="zh-CN" altLang="en-US" dirty="0"/>
              <a:t>的每个组 </a:t>
            </a:r>
            <a:r>
              <a:rPr lang="en-US" altLang="zh-CN" dirty="0"/>
              <a:t>G  do</a:t>
            </a:r>
          </a:p>
          <a:p>
            <a:pPr lvl="2" algn="just">
              <a:buFontTx/>
              <a:buNone/>
            </a:pPr>
            <a:r>
              <a:rPr lang="en-US" altLang="zh-CN" sz="1800" dirty="0"/>
              <a:t> begin         </a:t>
            </a:r>
          </a:p>
          <a:p>
            <a:pPr lvl="2" algn="just">
              <a:buFontTx/>
              <a:buNone/>
            </a:pPr>
            <a:r>
              <a:rPr lang="en-US" altLang="zh-CN" sz="1800" dirty="0"/>
              <a:t>	1.</a:t>
            </a:r>
            <a:r>
              <a:rPr lang="zh-CN" altLang="en-US" sz="1800" dirty="0"/>
              <a:t>把 </a:t>
            </a:r>
            <a:r>
              <a:rPr lang="en-US" altLang="zh-CN" sz="1800" dirty="0"/>
              <a:t>G </a:t>
            </a:r>
            <a:r>
              <a:rPr lang="zh-CN" altLang="en-US" sz="1800" dirty="0"/>
              <a:t>分为若干个子组：</a:t>
            </a:r>
            <a:r>
              <a:rPr lang="en-US" altLang="zh-CN" sz="1800" dirty="0"/>
              <a:t>G</a:t>
            </a:r>
            <a:r>
              <a:rPr lang="zh-CN" altLang="en-US" sz="1800" dirty="0"/>
              <a:t>中的两个状态 </a:t>
            </a:r>
            <a:r>
              <a:rPr lang="en-US" altLang="zh-CN" sz="1800" dirty="0"/>
              <a:t>s </a:t>
            </a:r>
            <a:r>
              <a:rPr lang="zh-CN" altLang="en-US" sz="1800" dirty="0"/>
              <a:t>和 </a:t>
            </a:r>
            <a:r>
              <a:rPr lang="en-US" altLang="zh-CN" sz="1800" dirty="0"/>
              <a:t>t </a:t>
            </a:r>
            <a:r>
              <a:rPr lang="zh-CN" altLang="en-US" sz="1800" dirty="0"/>
              <a:t>在同一个子组中，当且仅当对于所有输入符号 </a:t>
            </a:r>
            <a:r>
              <a:rPr lang="en-US" altLang="zh-CN" sz="1800" dirty="0"/>
              <a:t>a, </a:t>
            </a:r>
            <a:r>
              <a:rPr lang="zh-CN" altLang="en-US" sz="1800" dirty="0"/>
              <a:t>状态 </a:t>
            </a:r>
            <a:r>
              <a:rPr lang="en-US" altLang="zh-CN" sz="1800" dirty="0"/>
              <a:t>s </a:t>
            </a:r>
            <a:r>
              <a:rPr lang="zh-CN" altLang="en-US" sz="1800" dirty="0"/>
              <a:t>和 </a:t>
            </a:r>
            <a:r>
              <a:rPr lang="en-US" altLang="zh-CN" sz="1800" dirty="0"/>
              <a:t>t </a:t>
            </a:r>
            <a:r>
              <a:rPr lang="zh-CN" altLang="en-US" sz="1800" dirty="0"/>
              <a:t>转换状态</a:t>
            </a:r>
            <a:r>
              <a:rPr lang="zh-CN" altLang="en-US" sz="1800" dirty="0" smtClean="0"/>
              <a:t>在</a:t>
            </a:r>
            <a:r>
              <a:rPr lang="en-US" altLang="zh-CN" sz="1800" dirty="0" smtClean="0">
                <a:latin typeface="宋体" pitchFamily="2" charset="-122"/>
              </a:rPr>
              <a:t>∏</a:t>
            </a:r>
            <a:r>
              <a:rPr lang="zh-CN" altLang="en-US" sz="1800" dirty="0" smtClean="0"/>
              <a:t> </a:t>
            </a:r>
            <a:r>
              <a:rPr lang="zh-CN" altLang="en-US" sz="1800" dirty="0"/>
              <a:t>中同一个组中</a:t>
            </a:r>
            <a:r>
              <a:rPr lang="en-US" altLang="zh-CN" sz="1800" dirty="0"/>
              <a:t>;</a:t>
            </a:r>
          </a:p>
          <a:p>
            <a:pPr lvl="2" algn="just">
              <a:buFontTx/>
              <a:buNone/>
            </a:pPr>
            <a:r>
              <a:rPr lang="en-US" altLang="zh-CN" sz="1800" dirty="0"/>
              <a:t>	2. </a:t>
            </a:r>
            <a:r>
              <a:rPr lang="zh-CN" altLang="en-US" sz="1800" dirty="0"/>
              <a:t>用新生成的子组代替 </a:t>
            </a:r>
            <a:r>
              <a:rPr lang="en-US" altLang="zh-CN" sz="1800" dirty="0"/>
              <a:t>G </a:t>
            </a:r>
            <a:r>
              <a:rPr lang="zh-CN" altLang="en-US" sz="1800" dirty="0"/>
              <a:t>，构成新的</a:t>
            </a:r>
            <a:r>
              <a:rPr lang="zh-CN" altLang="en-US" sz="1800" dirty="0" smtClean="0"/>
              <a:t>划分</a:t>
            </a:r>
            <a:r>
              <a:rPr lang="zh-CN" altLang="zh-CN" sz="1800" dirty="0" smtClean="0">
                <a:latin typeface="宋体" pitchFamily="2" charset="-122"/>
              </a:rPr>
              <a:t>∏</a:t>
            </a:r>
            <a:r>
              <a:rPr lang="en-US" altLang="zh-CN" sz="1800" baseline="-25000" dirty="0" smtClean="0">
                <a:latin typeface="宋体" pitchFamily="2" charset="-122"/>
              </a:rPr>
              <a:t>new </a:t>
            </a:r>
            <a:endParaRPr lang="en-US" altLang="zh-CN" sz="1800" dirty="0"/>
          </a:p>
          <a:p>
            <a:pPr lvl="2" algn="just">
              <a:buFontTx/>
              <a:buNone/>
            </a:pPr>
            <a:r>
              <a:rPr lang="en-US" altLang="zh-CN" sz="1800" dirty="0"/>
              <a:t>end</a:t>
            </a:r>
            <a:r>
              <a:rPr lang="en-US" altLang="zh-CN" dirty="0"/>
              <a:t>	</a:t>
            </a:r>
          </a:p>
        </p:txBody>
      </p:sp>
      <p:sp>
        <p:nvSpPr>
          <p:cNvPr id="5" name="灯片编号占位符 5"/>
          <p:cNvSpPr>
            <a:spLocks noGrp="1"/>
          </p:cNvSpPr>
          <p:nvPr>
            <p:ph type="sldNum" sz="quarter" idx="12"/>
          </p:nvPr>
        </p:nvSpPr>
        <p:spPr/>
        <p:txBody>
          <a:bodyPr/>
          <a:lstStyle/>
          <a:p>
            <a:fld id="{0F5BC80B-F519-4EF8-98CC-F9001F8C352E}" type="slidenum">
              <a:rPr lang="en-US" altLang="zh-CN"/>
              <a:pPr/>
              <a:t>74</a:t>
            </a:fld>
            <a:endParaRPr lang="en-US" altLang="zh-CN"/>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685800" y="381000"/>
            <a:ext cx="7772400" cy="1143000"/>
          </a:xfrm>
        </p:spPr>
        <p:txBody>
          <a:bodyPr/>
          <a:lstStyle/>
          <a:p>
            <a:r>
              <a:rPr lang="zh-CN" altLang="en-US" dirty="0" smtClean="0"/>
              <a:t>确定有穷自动机</a:t>
            </a:r>
            <a:r>
              <a:rPr lang="zh-CN" altLang="en-US" dirty="0"/>
              <a:t>的化简</a:t>
            </a:r>
          </a:p>
        </p:txBody>
      </p:sp>
      <p:sp>
        <p:nvSpPr>
          <p:cNvPr id="247811" name="Rectangle 3"/>
          <p:cNvSpPr>
            <a:spLocks noGrp="1" noChangeArrowheads="1"/>
          </p:cNvSpPr>
          <p:nvPr>
            <p:ph idx="1"/>
          </p:nvPr>
        </p:nvSpPr>
        <p:spPr>
          <a:xfrm>
            <a:off x="457200" y="1600201"/>
            <a:ext cx="3810000" cy="3733800"/>
          </a:xfrm>
        </p:spPr>
        <p:txBody>
          <a:bodyPr>
            <a:normAutofit/>
          </a:bodyPr>
          <a:lstStyle/>
          <a:p>
            <a:pPr>
              <a:lnSpc>
                <a:spcPct val="90000"/>
              </a:lnSpc>
            </a:pPr>
            <a:r>
              <a:rPr lang="zh-CN" altLang="en-US" sz="2400" dirty="0"/>
              <a:t>例：</a:t>
            </a:r>
          </a:p>
          <a:p>
            <a:pPr>
              <a:lnSpc>
                <a:spcPct val="90000"/>
              </a:lnSpc>
              <a:buFontTx/>
              <a:buNone/>
            </a:pPr>
            <a:r>
              <a:rPr lang="zh-CN" altLang="zh-CN" sz="2400" dirty="0">
                <a:ea typeface="GB18030 Bitmap"/>
                <a:cs typeface="GB18030 Bitmap"/>
              </a:rPr>
              <a:t>∏0:{</a:t>
            </a:r>
            <a:r>
              <a:rPr lang="en-US" altLang="zh-CN" sz="2400" dirty="0">
                <a:ea typeface="GB18030 Bitmap"/>
                <a:cs typeface="GB18030 Bitmap"/>
              </a:rPr>
              <a:t>S,A,B</a:t>
            </a:r>
            <a:r>
              <a:rPr lang="en-US" altLang="zh-CN" sz="2400" dirty="0" smtClean="0">
                <a:ea typeface="GB18030 Bitmap"/>
                <a:cs typeface="GB18030 Bitmap"/>
              </a:rPr>
              <a:t>}</a:t>
            </a:r>
            <a:r>
              <a:rPr lang="zh-CN" altLang="en-US" sz="2400" dirty="0" smtClean="0">
                <a:ea typeface="GB18030 Bitmap"/>
                <a:cs typeface="GB18030 Bitmap"/>
              </a:rPr>
              <a:t>       </a:t>
            </a:r>
            <a:r>
              <a:rPr lang="en-US" altLang="zh-CN" sz="2400" dirty="0" smtClean="0">
                <a:ea typeface="GB18030 Bitmap"/>
                <a:cs typeface="GB18030 Bitmap"/>
              </a:rPr>
              <a:t>{</a:t>
            </a:r>
            <a:r>
              <a:rPr lang="en-US" altLang="zh-CN" sz="2400" dirty="0">
                <a:ea typeface="GB18030 Bitmap"/>
                <a:cs typeface="GB18030 Bitmap"/>
              </a:rPr>
              <a:t>C,D,E,F}</a:t>
            </a:r>
          </a:p>
          <a:p>
            <a:pPr>
              <a:lnSpc>
                <a:spcPct val="90000"/>
              </a:lnSpc>
              <a:buFontTx/>
              <a:buNone/>
            </a:pPr>
            <a:r>
              <a:rPr lang="en-US" altLang="zh-CN" sz="2400" dirty="0">
                <a:ea typeface="GB18030 Bitmap"/>
                <a:cs typeface="GB18030 Bitmap"/>
              </a:rPr>
              <a:t>				</a:t>
            </a:r>
          </a:p>
          <a:p>
            <a:pPr>
              <a:lnSpc>
                <a:spcPct val="90000"/>
              </a:lnSpc>
              <a:buNone/>
            </a:pPr>
            <a:r>
              <a:rPr lang="en-US" altLang="zh-CN" sz="2400" dirty="0">
                <a:ea typeface="GB18030 Bitmap"/>
                <a:cs typeface="GB18030 Bitmap"/>
              </a:rPr>
              <a:t>∏1</a:t>
            </a:r>
            <a:r>
              <a:rPr lang="en-US" altLang="zh-CN" sz="2400" dirty="0" smtClean="0">
                <a:ea typeface="GB18030 Bitmap"/>
                <a:cs typeface="GB18030 Bitmap"/>
              </a:rPr>
              <a:t>:</a:t>
            </a:r>
            <a:r>
              <a:rPr lang="en-US" altLang="zh-CN" dirty="0">
                <a:ea typeface="GB18030 Bitmap"/>
                <a:cs typeface="GB18030 Bitmap"/>
              </a:rPr>
              <a:t>{A} {S,B</a:t>
            </a:r>
            <a:r>
              <a:rPr lang="en-US" altLang="zh-CN" dirty="0" smtClean="0">
                <a:ea typeface="GB18030 Bitmap"/>
                <a:cs typeface="GB18030 Bitmap"/>
              </a:rPr>
              <a:t>}</a:t>
            </a:r>
            <a:r>
              <a:rPr lang="zh-CN" altLang="en-US" dirty="0" smtClean="0">
                <a:ea typeface="GB18030 Bitmap"/>
                <a:cs typeface="GB18030 Bitmap"/>
              </a:rPr>
              <a:t>     </a:t>
            </a:r>
            <a:r>
              <a:rPr lang="en-US" altLang="zh-CN" sz="2400" dirty="0" smtClean="0">
                <a:ea typeface="GB18030 Bitmap"/>
                <a:cs typeface="GB18030 Bitmap"/>
              </a:rPr>
              <a:t>{</a:t>
            </a:r>
            <a:r>
              <a:rPr lang="en-US" altLang="zh-CN" sz="2400" dirty="0">
                <a:ea typeface="GB18030 Bitmap"/>
                <a:cs typeface="GB18030 Bitmap"/>
              </a:rPr>
              <a:t>C,D,E,F</a:t>
            </a:r>
            <a:r>
              <a:rPr lang="en-US" altLang="zh-CN" sz="2400" dirty="0" smtClean="0">
                <a:ea typeface="GB18030 Bitmap"/>
                <a:cs typeface="GB18030 Bitmap"/>
              </a:rPr>
              <a:t>}</a:t>
            </a:r>
          </a:p>
          <a:p>
            <a:pPr>
              <a:lnSpc>
                <a:spcPct val="90000"/>
              </a:lnSpc>
              <a:buNone/>
            </a:pPr>
            <a:endParaRPr lang="en-US" altLang="zh-CN" sz="2400" dirty="0" smtClean="0">
              <a:ea typeface="GB18030 Bitmap"/>
              <a:cs typeface="GB18030 Bitmap"/>
            </a:endParaRPr>
          </a:p>
          <a:p>
            <a:pPr>
              <a:lnSpc>
                <a:spcPct val="90000"/>
              </a:lnSpc>
              <a:buNone/>
            </a:pPr>
            <a:r>
              <a:rPr lang="zh-CN" altLang="en-US" dirty="0" smtClean="0">
                <a:ea typeface="GB18030 Bitmap"/>
                <a:cs typeface="GB18030 Bitmap"/>
              </a:rPr>
              <a:t> </a:t>
            </a:r>
            <a:r>
              <a:rPr lang="en-US" altLang="zh-CN" dirty="0" smtClean="0">
                <a:ea typeface="GB18030 Bitmap"/>
                <a:cs typeface="GB18030 Bitmap"/>
              </a:rPr>
              <a:t>∏2:{</a:t>
            </a:r>
            <a:r>
              <a:rPr lang="en-US" altLang="zh-CN" dirty="0">
                <a:ea typeface="GB18030 Bitmap"/>
                <a:cs typeface="GB18030 Bitmap"/>
              </a:rPr>
              <a:t>A}  </a:t>
            </a:r>
            <a:r>
              <a:rPr lang="en-US" altLang="zh-CN" dirty="0" smtClean="0">
                <a:ea typeface="GB18030 Bitmap"/>
                <a:cs typeface="GB18030 Bitmap"/>
              </a:rPr>
              <a:t>{</a:t>
            </a:r>
            <a:r>
              <a:rPr lang="en-US" altLang="zh-CN" dirty="0">
                <a:ea typeface="GB18030 Bitmap"/>
                <a:cs typeface="GB18030 Bitmap"/>
              </a:rPr>
              <a:t>S}{B} </a:t>
            </a:r>
            <a:r>
              <a:rPr lang="zh-CN" altLang="en-US" dirty="0" smtClean="0">
                <a:ea typeface="GB18030 Bitmap"/>
                <a:cs typeface="GB18030 Bitmap"/>
              </a:rPr>
              <a:t>   </a:t>
            </a:r>
            <a:r>
              <a:rPr lang="en-US" altLang="zh-CN" dirty="0" smtClean="0">
                <a:ea typeface="GB18030 Bitmap"/>
                <a:cs typeface="GB18030 Bitmap"/>
              </a:rPr>
              <a:t>{</a:t>
            </a:r>
            <a:r>
              <a:rPr lang="en-US" altLang="zh-CN" dirty="0">
                <a:ea typeface="GB18030 Bitmap"/>
                <a:cs typeface="GB18030 Bitmap"/>
              </a:rPr>
              <a:t>C,D,E,F}</a:t>
            </a:r>
          </a:p>
          <a:p>
            <a:pPr>
              <a:lnSpc>
                <a:spcPct val="90000"/>
              </a:lnSpc>
              <a:buFontTx/>
              <a:buNone/>
            </a:pPr>
            <a:endParaRPr lang="en-US" altLang="zh-CN" sz="2400" dirty="0">
              <a:latin typeface="宋体" pitchFamily="2" charset="-122"/>
            </a:endParaRPr>
          </a:p>
        </p:txBody>
      </p:sp>
      <p:sp>
        <p:nvSpPr>
          <p:cNvPr id="77" name="灯片编号占位符 5"/>
          <p:cNvSpPr>
            <a:spLocks noGrp="1"/>
          </p:cNvSpPr>
          <p:nvPr>
            <p:ph type="sldNum" sz="quarter" idx="12"/>
          </p:nvPr>
        </p:nvSpPr>
        <p:spPr/>
        <p:txBody>
          <a:bodyPr/>
          <a:lstStyle/>
          <a:p>
            <a:fld id="{B1DE38A1-4E0B-450D-90EE-A6CD25A294B7}" type="slidenum">
              <a:rPr lang="en-US" altLang="zh-CN"/>
              <a:pPr/>
              <a:t>75</a:t>
            </a:fld>
            <a:endParaRPr lang="en-US" altLang="zh-CN"/>
          </a:p>
        </p:txBody>
      </p:sp>
      <p:grpSp>
        <p:nvGrpSpPr>
          <p:cNvPr id="247812" name="Group 4"/>
          <p:cNvGrpSpPr>
            <a:grpSpLocks/>
          </p:cNvGrpSpPr>
          <p:nvPr/>
        </p:nvGrpSpPr>
        <p:grpSpPr bwMode="auto">
          <a:xfrm>
            <a:off x="4249738" y="1676400"/>
            <a:ext cx="4284662" cy="2438399"/>
            <a:chOff x="2688" y="1075"/>
            <a:chExt cx="2699" cy="1536"/>
          </a:xfrm>
        </p:grpSpPr>
        <p:grpSp>
          <p:nvGrpSpPr>
            <p:cNvPr id="247813" name="Group 5"/>
            <p:cNvGrpSpPr>
              <a:grpSpLocks/>
            </p:cNvGrpSpPr>
            <p:nvPr/>
          </p:nvGrpSpPr>
          <p:grpSpPr bwMode="auto">
            <a:xfrm>
              <a:off x="4068" y="1208"/>
              <a:ext cx="248" cy="262"/>
              <a:chOff x="4320" y="2160"/>
              <a:chExt cx="432" cy="432"/>
            </a:xfrm>
          </p:grpSpPr>
          <p:sp>
            <p:nvSpPr>
              <p:cNvPr id="247814" name="Oval 6"/>
              <p:cNvSpPr>
                <a:spLocks noChangeArrowheads="1"/>
              </p:cNvSpPr>
              <p:nvPr/>
            </p:nvSpPr>
            <p:spPr bwMode="auto">
              <a:xfrm>
                <a:off x="4320" y="2160"/>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47815" name="Oval 7"/>
              <p:cNvSpPr>
                <a:spLocks noChangeArrowheads="1"/>
              </p:cNvSpPr>
              <p:nvPr/>
            </p:nvSpPr>
            <p:spPr bwMode="auto">
              <a:xfrm>
                <a:off x="4368" y="2208"/>
                <a:ext cx="336" cy="336"/>
              </a:xfrm>
              <a:prstGeom prst="ellipse">
                <a:avLst/>
              </a:prstGeom>
              <a:solidFill>
                <a:schemeClr val="accent1"/>
              </a:solidFill>
              <a:ln w="9525">
                <a:solidFill>
                  <a:schemeClr val="tx1"/>
                </a:solidFill>
                <a:round/>
                <a:headEnd/>
                <a:tailEnd/>
              </a:ln>
              <a:effectLst/>
            </p:spPr>
            <p:txBody>
              <a:bodyPr wrap="none" anchor="ctr"/>
              <a:lstStyle/>
              <a:p>
                <a:pPr algn="ctr"/>
                <a:r>
                  <a:rPr kumimoji="1" lang="en-US" altLang="zh-CN" sz="2400">
                    <a:latin typeface="Times New Roman" pitchFamily="18" charset="0"/>
                  </a:rPr>
                  <a:t>C</a:t>
                </a:r>
              </a:p>
            </p:txBody>
          </p:sp>
        </p:grpSp>
        <p:grpSp>
          <p:nvGrpSpPr>
            <p:cNvPr id="247816" name="Group 8"/>
            <p:cNvGrpSpPr>
              <a:grpSpLocks/>
            </p:cNvGrpSpPr>
            <p:nvPr/>
          </p:nvGrpSpPr>
          <p:grpSpPr bwMode="auto">
            <a:xfrm>
              <a:off x="4068" y="1964"/>
              <a:ext cx="248" cy="262"/>
              <a:chOff x="3456" y="2688"/>
              <a:chExt cx="432" cy="432"/>
            </a:xfrm>
          </p:grpSpPr>
          <p:sp>
            <p:nvSpPr>
              <p:cNvPr id="247817" name="Oval 9"/>
              <p:cNvSpPr>
                <a:spLocks noChangeArrowheads="1"/>
              </p:cNvSpPr>
              <p:nvPr/>
            </p:nvSpPr>
            <p:spPr bwMode="auto">
              <a:xfrm>
                <a:off x="3456"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47818" name="Oval 10"/>
              <p:cNvSpPr>
                <a:spLocks noChangeArrowheads="1"/>
              </p:cNvSpPr>
              <p:nvPr/>
            </p:nvSpPr>
            <p:spPr bwMode="auto">
              <a:xfrm>
                <a:off x="3504" y="2736"/>
                <a:ext cx="336" cy="336"/>
              </a:xfrm>
              <a:prstGeom prst="ellipse">
                <a:avLst/>
              </a:prstGeom>
              <a:solidFill>
                <a:schemeClr val="accent1"/>
              </a:solidFill>
              <a:ln w="9525">
                <a:solidFill>
                  <a:schemeClr val="tx1"/>
                </a:solidFill>
                <a:round/>
                <a:headEnd/>
                <a:tailEnd/>
              </a:ln>
              <a:effectLst/>
            </p:spPr>
            <p:txBody>
              <a:bodyPr wrap="none" anchor="ctr"/>
              <a:lstStyle/>
              <a:p>
                <a:pPr algn="ctr"/>
                <a:r>
                  <a:rPr kumimoji="1" lang="en-US" altLang="zh-CN" sz="2400">
                    <a:latin typeface="Times New Roman" pitchFamily="18" charset="0"/>
                  </a:rPr>
                  <a:t>D</a:t>
                </a:r>
              </a:p>
            </p:txBody>
          </p:sp>
        </p:grpSp>
        <p:sp>
          <p:nvSpPr>
            <p:cNvPr id="247819" name="Oval 11"/>
            <p:cNvSpPr>
              <a:spLocks noChangeArrowheads="1"/>
            </p:cNvSpPr>
            <p:nvPr/>
          </p:nvSpPr>
          <p:spPr bwMode="auto">
            <a:xfrm>
              <a:off x="3267" y="1964"/>
              <a:ext cx="249" cy="262"/>
            </a:xfrm>
            <a:prstGeom prst="ellipse">
              <a:avLst/>
            </a:prstGeom>
            <a:solidFill>
              <a:schemeClr val="accent1"/>
            </a:solidFill>
            <a:ln w="9525">
              <a:solidFill>
                <a:schemeClr val="tx1"/>
              </a:solidFill>
              <a:round/>
              <a:headEnd/>
              <a:tailEnd/>
            </a:ln>
            <a:effectLst/>
          </p:spPr>
          <p:txBody>
            <a:bodyPr wrap="none" anchor="ctr"/>
            <a:lstStyle/>
            <a:p>
              <a:pPr algn="ctr"/>
              <a:r>
                <a:rPr kumimoji="1" lang="en-US" altLang="zh-CN" sz="2400">
                  <a:latin typeface="Times New Roman" pitchFamily="18" charset="0"/>
                </a:rPr>
                <a:t>B</a:t>
              </a:r>
            </a:p>
          </p:txBody>
        </p:sp>
        <p:sp>
          <p:nvSpPr>
            <p:cNvPr id="247820" name="Oval 12"/>
            <p:cNvSpPr>
              <a:spLocks noChangeArrowheads="1"/>
            </p:cNvSpPr>
            <p:nvPr/>
          </p:nvSpPr>
          <p:spPr bwMode="auto">
            <a:xfrm>
              <a:off x="3267" y="1208"/>
              <a:ext cx="249" cy="262"/>
            </a:xfrm>
            <a:prstGeom prst="ellipse">
              <a:avLst/>
            </a:prstGeom>
            <a:solidFill>
              <a:schemeClr val="accent1"/>
            </a:solidFill>
            <a:ln w="9525">
              <a:solidFill>
                <a:schemeClr val="tx1"/>
              </a:solidFill>
              <a:round/>
              <a:headEnd/>
              <a:tailEnd/>
            </a:ln>
            <a:effectLst/>
          </p:spPr>
          <p:txBody>
            <a:bodyPr wrap="none" anchor="ctr"/>
            <a:lstStyle/>
            <a:p>
              <a:pPr algn="ctr"/>
              <a:r>
                <a:rPr kumimoji="1" lang="en-US" altLang="zh-CN" sz="2400">
                  <a:latin typeface="Times New Roman" pitchFamily="18" charset="0"/>
                </a:rPr>
                <a:t>A</a:t>
              </a:r>
            </a:p>
          </p:txBody>
        </p:sp>
        <p:grpSp>
          <p:nvGrpSpPr>
            <p:cNvPr id="247821" name="Group 13"/>
            <p:cNvGrpSpPr>
              <a:grpSpLocks/>
            </p:cNvGrpSpPr>
            <p:nvPr/>
          </p:nvGrpSpPr>
          <p:grpSpPr bwMode="auto">
            <a:xfrm>
              <a:off x="4840" y="1208"/>
              <a:ext cx="248" cy="262"/>
              <a:chOff x="3120" y="1536"/>
              <a:chExt cx="432" cy="432"/>
            </a:xfrm>
          </p:grpSpPr>
          <p:sp>
            <p:nvSpPr>
              <p:cNvPr id="247822" name="Oval 14"/>
              <p:cNvSpPr>
                <a:spLocks noChangeArrowheads="1"/>
              </p:cNvSpPr>
              <p:nvPr/>
            </p:nvSpPr>
            <p:spPr bwMode="auto">
              <a:xfrm>
                <a:off x="3120" y="1536"/>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47823" name="Oval 15"/>
              <p:cNvSpPr>
                <a:spLocks noChangeArrowheads="1"/>
              </p:cNvSpPr>
              <p:nvPr/>
            </p:nvSpPr>
            <p:spPr bwMode="auto">
              <a:xfrm>
                <a:off x="3168" y="1584"/>
                <a:ext cx="336" cy="336"/>
              </a:xfrm>
              <a:prstGeom prst="ellipse">
                <a:avLst/>
              </a:prstGeom>
              <a:solidFill>
                <a:schemeClr val="accent1"/>
              </a:solidFill>
              <a:ln w="9525">
                <a:solidFill>
                  <a:schemeClr val="tx1"/>
                </a:solidFill>
                <a:round/>
                <a:headEnd/>
                <a:tailEnd/>
              </a:ln>
              <a:effectLst/>
            </p:spPr>
            <p:txBody>
              <a:bodyPr wrap="none" anchor="ctr"/>
              <a:lstStyle/>
              <a:p>
                <a:pPr algn="ctr"/>
                <a:r>
                  <a:rPr kumimoji="1" lang="en-US" altLang="zh-CN" sz="2400">
                    <a:latin typeface="Times New Roman" pitchFamily="18" charset="0"/>
                  </a:rPr>
                  <a:t>E</a:t>
                </a:r>
              </a:p>
            </p:txBody>
          </p:sp>
        </p:grpSp>
        <p:grpSp>
          <p:nvGrpSpPr>
            <p:cNvPr id="247824" name="Group 16"/>
            <p:cNvGrpSpPr>
              <a:grpSpLocks/>
            </p:cNvGrpSpPr>
            <p:nvPr/>
          </p:nvGrpSpPr>
          <p:grpSpPr bwMode="auto">
            <a:xfrm>
              <a:off x="4840" y="1964"/>
              <a:ext cx="248" cy="262"/>
              <a:chOff x="4224" y="2688"/>
              <a:chExt cx="432" cy="432"/>
            </a:xfrm>
          </p:grpSpPr>
          <p:sp>
            <p:nvSpPr>
              <p:cNvPr id="247825" name="Oval 17"/>
              <p:cNvSpPr>
                <a:spLocks noChangeArrowheads="1"/>
              </p:cNvSpPr>
              <p:nvPr/>
            </p:nvSpPr>
            <p:spPr bwMode="auto">
              <a:xfrm>
                <a:off x="4224"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47826" name="Oval 18"/>
              <p:cNvSpPr>
                <a:spLocks noChangeArrowheads="1"/>
              </p:cNvSpPr>
              <p:nvPr/>
            </p:nvSpPr>
            <p:spPr bwMode="auto">
              <a:xfrm>
                <a:off x="4272" y="2736"/>
                <a:ext cx="336" cy="336"/>
              </a:xfrm>
              <a:prstGeom prst="ellipse">
                <a:avLst/>
              </a:prstGeom>
              <a:solidFill>
                <a:schemeClr val="accent1"/>
              </a:solidFill>
              <a:ln w="9525">
                <a:solidFill>
                  <a:schemeClr val="tx1"/>
                </a:solidFill>
                <a:round/>
                <a:headEnd/>
                <a:tailEnd/>
              </a:ln>
              <a:effectLst/>
            </p:spPr>
            <p:txBody>
              <a:bodyPr wrap="none" anchor="ctr"/>
              <a:lstStyle/>
              <a:p>
                <a:pPr algn="ctr"/>
                <a:r>
                  <a:rPr kumimoji="1" lang="en-US" altLang="zh-CN" sz="2400">
                    <a:latin typeface="Times New Roman" pitchFamily="18" charset="0"/>
                  </a:rPr>
                  <a:t>F</a:t>
                </a:r>
              </a:p>
            </p:txBody>
          </p:sp>
        </p:grpSp>
        <p:sp>
          <p:nvSpPr>
            <p:cNvPr id="247827" name="Oval 19"/>
            <p:cNvSpPr>
              <a:spLocks noChangeArrowheads="1"/>
            </p:cNvSpPr>
            <p:nvPr/>
          </p:nvSpPr>
          <p:spPr bwMode="auto">
            <a:xfrm>
              <a:off x="2688" y="1615"/>
              <a:ext cx="248" cy="262"/>
            </a:xfrm>
            <a:prstGeom prst="ellipse">
              <a:avLst/>
            </a:prstGeom>
            <a:solidFill>
              <a:schemeClr val="accent1"/>
            </a:solidFill>
            <a:ln w="9525">
              <a:solidFill>
                <a:schemeClr val="tx1"/>
              </a:solidFill>
              <a:round/>
              <a:headEnd/>
              <a:tailEnd/>
            </a:ln>
            <a:effectLst/>
          </p:spPr>
          <p:txBody>
            <a:bodyPr wrap="none" anchor="ctr"/>
            <a:lstStyle/>
            <a:p>
              <a:pPr algn="ctr"/>
              <a:r>
                <a:rPr kumimoji="1" lang="en-US" altLang="zh-CN" sz="2400">
                  <a:latin typeface="Times New Roman" pitchFamily="18" charset="0"/>
                </a:rPr>
                <a:t>S</a:t>
              </a:r>
            </a:p>
          </p:txBody>
        </p:sp>
        <p:cxnSp>
          <p:nvCxnSpPr>
            <p:cNvPr id="247828" name="AutoShape 20"/>
            <p:cNvCxnSpPr>
              <a:cxnSpLocks noChangeShapeType="1"/>
              <a:stCxn id="247827" idx="0"/>
              <a:endCxn id="247820" idx="2"/>
            </p:cNvCxnSpPr>
            <p:nvPr/>
          </p:nvCxnSpPr>
          <p:spPr bwMode="auto">
            <a:xfrm rot="16200000">
              <a:off x="2902" y="1249"/>
              <a:ext cx="276" cy="455"/>
            </a:xfrm>
            <a:prstGeom prst="curvedConnector2">
              <a:avLst/>
            </a:prstGeom>
            <a:noFill/>
            <a:ln w="9525">
              <a:solidFill>
                <a:schemeClr val="tx1"/>
              </a:solidFill>
              <a:round/>
              <a:headEnd/>
              <a:tailEnd type="triangle" w="med" len="med"/>
            </a:ln>
            <a:effectLst/>
          </p:spPr>
        </p:cxnSp>
        <p:cxnSp>
          <p:nvCxnSpPr>
            <p:cNvPr id="247829" name="AutoShape 21"/>
            <p:cNvCxnSpPr>
              <a:cxnSpLocks noChangeShapeType="1"/>
              <a:stCxn id="247827" idx="4"/>
              <a:endCxn id="247819" idx="2"/>
            </p:cNvCxnSpPr>
            <p:nvPr/>
          </p:nvCxnSpPr>
          <p:spPr bwMode="auto">
            <a:xfrm rot="16200000" flipH="1">
              <a:off x="2931" y="1758"/>
              <a:ext cx="218" cy="455"/>
            </a:xfrm>
            <a:prstGeom prst="curvedConnector2">
              <a:avLst/>
            </a:prstGeom>
            <a:noFill/>
            <a:ln w="9525">
              <a:solidFill>
                <a:schemeClr val="tx1"/>
              </a:solidFill>
              <a:round/>
              <a:headEnd/>
              <a:tailEnd type="triangle" w="med" len="med"/>
            </a:ln>
            <a:effectLst/>
          </p:spPr>
        </p:cxnSp>
        <p:cxnSp>
          <p:nvCxnSpPr>
            <p:cNvPr id="247830" name="AutoShape 22"/>
            <p:cNvCxnSpPr>
              <a:cxnSpLocks noChangeShapeType="1"/>
              <a:stCxn id="247819" idx="7"/>
              <a:endCxn id="247820" idx="5"/>
            </p:cNvCxnSpPr>
            <p:nvPr/>
          </p:nvCxnSpPr>
          <p:spPr bwMode="auto">
            <a:xfrm rot="16200000">
              <a:off x="3195" y="1717"/>
              <a:ext cx="570" cy="0"/>
            </a:xfrm>
            <a:prstGeom prst="straightConnector1">
              <a:avLst/>
            </a:prstGeom>
            <a:noFill/>
            <a:ln w="9525">
              <a:solidFill>
                <a:schemeClr val="tx1"/>
              </a:solidFill>
              <a:round/>
              <a:headEnd/>
              <a:tailEnd type="triangle" w="med" len="med"/>
            </a:ln>
            <a:effectLst/>
          </p:spPr>
        </p:cxnSp>
        <p:cxnSp>
          <p:nvCxnSpPr>
            <p:cNvPr id="247831" name="AutoShape 23"/>
            <p:cNvCxnSpPr>
              <a:cxnSpLocks noChangeShapeType="1"/>
              <a:stCxn id="247820" idx="3"/>
              <a:endCxn id="247819" idx="1"/>
            </p:cNvCxnSpPr>
            <p:nvPr/>
          </p:nvCxnSpPr>
          <p:spPr bwMode="auto">
            <a:xfrm rot="5400000">
              <a:off x="3019" y="1717"/>
              <a:ext cx="570" cy="0"/>
            </a:xfrm>
            <a:prstGeom prst="straightConnector1">
              <a:avLst/>
            </a:prstGeom>
            <a:noFill/>
            <a:ln w="9525">
              <a:solidFill>
                <a:schemeClr val="tx1"/>
              </a:solidFill>
              <a:round/>
              <a:headEnd/>
              <a:tailEnd type="triangle" w="med" len="med"/>
            </a:ln>
            <a:effectLst/>
          </p:spPr>
        </p:cxnSp>
        <p:cxnSp>
          <p:nvCxnSpPr>
            <p:cNvPr id="247832" name="AutoShape 24"/>
            <p:cNvCxnSpPr>
              <a:cxnSpLocks noChangeShapeType="1"/>
              <a:stCxn id="247820" idx="6"/>
              <a:endCxn id="247814" idx="2"/>
            </p:cNvCxnSpPr>
            <p:nvPr/>
          </p:nvCxnSpPr>
          <p:spPr bwMode="auto">
            <a:xfrm>
              <a:off x="3516" y="1339"/>
              <a:ext cx="552" cy="0"/>
            </a:xfrm>
            <a:prstGeom prst="straightConnector1">
              <a:avLst/>
            </a:prstGeom>
            <a:noFill/>
            <a:ln w="9525">
              <a:solidFill>
                <a:schemeClr val="tx1"/>
              </a:solidFill>
              <a:round/>
              <a:headEnd/>
              <a:tailEnd type="triangle" w="med" len="med"/>
            </a:ln>
            <a:effectLst/>
          </p:spPr>
        </p:cxnSp>
        <p:cxnSp>
          <p:nvCxnSpPr>
            <p:cNvPr id="247833" name="AutoShape 25"/>
            <p:cNvCxnSpPr>
              <a:cxnSpLocks noChangeShapeType="1"/>
              <a:stCxn id="247819" idx="6"/>
              <a:endCxn id="247817" idx="2"/>
            </p:cNvCxnSpPr>
            <p:nvPr/>
          </p:nvCxnSpPr>
          <p:spPr bwMode="auto">
            <a:xfrm>
              <a:off x="3516" y="2095"/>
              <a:ext cx="552" cy="0"/>
            </a:xfrm>
            <a:prstGeom prst="straightConnector1">
              <a:avLst/>
            </a:prstGeom>
            <a:noFill/>
            <a:ln w="9525">
              <a:solidFill>
                <a:schemeClr val="tx1"/>
              </a:solidFill>
              <a:round/>
              <a:headEnd/>
              <a:tailEnd type="triangle" w="med" len="med"/>
            </a:ln>
            <a:effectLst/>
          </p:spPr>
        </p:cxnSp>
        <p:cxnSp>
          <p:nvCxnSpPr>
            <p:cNvPr id="247834" name="AutoShape 26"/>
            <p:cNvCxnSpPr>
              <a:cxnSpLocks noChangeShapeType="1"/>
              <a:stCxn id="247817" idx="6"/>
              <a:endCxn id="247825" idx="2"/>
            </p:cNvCxnSpPr>
            <p:nvPr/>
          </p:nvCxnSpPr>
          <p:spPr bwMode="auto">
            <a:xfrm>
              <a:off x="4316" y="2095"/>
              <a:ext cx="524" cy="0"/>
            </a:xfrm>
            <a:prstGeom prst="straightConnector1">
              <a:avLst/>
            </a:prstGeom>
            <a:noFill/>
            <a:ln w="9525">
              <a:solidFill>
                <a:schemeClr val="tx1"/>
              </a:solidFill>
              <a:round/>
              <a:headEnd/>
              <a:tailEnd type="triangle" w="med" len="med"/>
            </a:ln>
            <a:effectLst/>
          </p:spPr>
        </p:cxnSp>
        <p:cxnSp>
          <p:nvCxnSpPr>
            <p:cNvPr id="247835" name="AutoShape 27"/>
            <p:cNvCxnSpPr>
              <a:cxnSpLocks noChangeShapeType="1"/>
              <a:stCxn id="247814" idx="6"/>
              <a:endCxn id="247822" idx="2"/>
            </p:cNvCxnSpPr>
            <p:nvPr/>
          </p:nvCxnSpPr>
          <p:spPr bwMode="auto">
            <a:xfrm>
              <a:off x="4316" y="1339"/>
              <a:ext cx="524" cy="0"/>
            </a:xfrm>
            <a:prstGeom prst="straightConnector1">
              <a:avLst/>
            </a:prstGeom>
            <a:noFill/>
            <a:ln w="9525">
              <a:solidFill>
                <a:schemeClr val="tx1"/>
              </a:solidFill>
              <a:round/>
              <a:headEnd/>
              <a:tailEnd type="triangle" w="med" len="med"/>
            </a:ln>
            <a:effectLst/>
          </p:spPr>
        </p:cxnSp>
        <p:cxnSp>
          <p:nvCxnSpPr>
            <p:cNvPr id="247836" name="AutoShape 28"/>
            <p:cNvCxnSpPr>
              <a:cxnSpLocks noChangeShapeType="1"/>
              <a:stCxn id="247822" idx="4"/>
              <a:endCxn id="247825" idx="0"/>
            </p:cNvCxnSpPr>
            <p:nvPr/>
          </p:nvCxnSpPr>
          <p:spPr bwMode="auto">
            <a:xfrm rot="5400000">
              <a:off x="4717" y="1717"/>
              <a:ext cx="494" cy="0"/>
            </a:xfrm>
            <a:prstGeom prst="straightConnector1">
              <a:avLst/>
            </a:prstGeom>
            <a:noFill/>
            <a:ln w="9525">
              <a:solidFill>
                <a:schemeClr val="tx1"/>
              </a:solidFill>
              <a:round/>
              <a:headEnd/>
              <a:tailEnd type="triangle" w="med" len="med"/>
            </a:ln>
            <a:effectLst/>
          </p:spPr>
        </p:cxnSp>
        <p:cxnSp>
          <p:nvCxnSpPr>
            <p:cNvPr id="247837" name="AutoShape 29"/>
            <p:cNvCxnSpPr>
              <a:cxnSpLocks noChangeShapeType="1"/>
              <a:stCxn id="247825" idx="6"/>
              <a:endCxn id="247822" idx="6"/>
            </p:cNvCxnSpPr>
            <p:nvPr/>
          </p:nvCxnSpPr>
          <p:spPr bwMode="auto">
            <a:xfrm flipV="1">
              <a:off x="5088" y="1339"/>
              <a:ext cx="1" cy="756"/>
            </a:xfrm>
            <a:prstGeom prst="curvedConnector3">
              <a:avLst>
                <a:gd name="adj1" fmla="val 14400000"/>
              </a:avLst>
            </a:prstGeom>
            <a:noFill/>
            <a:ln w="9525">
              <a:solidFill>
                <a:schemeClr val="tx1"/>
              </a:solidFill>
              <a:round/>
              <a:headEnd/>
              <a:tailEnd type="triangle" w="med" len="med"/>
            </a:ln>
            <a:effectLst/>
          </p:spPr>
        </p:cxnSp>
        <p:cxnSp>
          <p:nvCxnSpPr>
            <p:cNvPr id="247838" name="AutoShape 30"/>
            <p:cNvCxnSpPr>
              <a:cxnSpLocks noChangeShapeType="1"/>
              <a:stCxn id="247814" idx="1"/>
              <a:endCxn id="247815" idx="7"/>
            </p:cNvCxnSpPr>
            <p:nvPr/>
          </p:nvCxnSpPr>
          <p:spPr bwMode="auto">
            <a:xfrm rot="5400000" flipV="1">
              <a:off x="4171" y="1179"/>
              <a:ext cx="21" cy="156"/>
            </a:xfrm>
            <a:prstGeom prst="curvedConnector3">
              <a:avLst>
                <a:gd name="adj1" fmla="val -608824"/>
              </a:avLst>
            </a:prstGeom>
            <a:noFill/>
            <a:ln w="9525">
              <a:solidFill>
                <a:schemeClr val="tx1"/>
              </a:solidFill>
              <a:round/>
              <a:headEnd/>
              <a:tailEnd type="triangle" w="med" len="med"/>
            </a:ln>
            <a:effectLst/>
          </p:spPr>
        </p:cxnSp>
        <p:cxnSp>
          <p:nvCxnSpPr>
            <p:cNvPr id="247839" name="AutoShape 31"/>
            <p:cNvCxnSpPr>
              <a:cxnSpLocks noChangeShapeType="1"/>
              <a:stCxn id="247817" idx="3"/>
              <a:endCxn id="247817" idx="5"/>
            </p:cNvCxnSpPr>
            <p:nvPr/>
          </p:nvCxnSpPr>
          <p:spPr bwMode="auto">
            <a:xfrm rot="16200000" flipH="1">
              <a:off x="4191" y="2100"/>
              <a:ext cx="1" cy="176"/>
            </a:xfrm>
            <a:prstGeom prst="curvedConnector3">
              <a:avLst>
                <a:gd name="adj1" fmla="val 20700000"/>
              </a:avLst>
            </a:prstGeom>
            <a:noFill/>
            <a:ln w="9525">
              <a:solidFill>
                <a:schemeClr val="tx1"/>
              </a:solidFill>
              <a:round/>
              <a:headEnd/>
              <a:tailEnd type="triangle" w="med" len="med"/>
            </a:ln>
            <a:effectLst/>
          </p:spPr>
        </p:cxnSp>
        <p:sp>
          <p:nvSpPr>
            <p:cNvPr id="247840" name="Text Box 32"/>
            <p:cNvSpPr txBox="1">
              <a:spLocks noChangeArrowheads="1"/>
            </p:cNvSpPr>
            <p:nvPr/>
          </p:nvSpPr>
          <p:spPr bwMode="auto">
            <a:xfrm>
              <a:off x="5175" y="1617"/>
              <a:ext cx="212" cy="288"/>
            </a:xfrm>
            <a:prstGeom prst="rect">
              <a:avLst/>
            </a:prstGeom>
            <a:noFill/>
            <a:ln w="9525">
              <a:noFill/>
              <a:miter lim="800000"/>
              <a:headEnd/>
              <a:tailEnd/>
            </a:ln>
            <a:effectLst/>
          </p:spPr>
          <p:txBody>
            <a:bodyPr wrap="none" anchor="ctr">
              <a:spAutoFit/>
            </a:bodyPr>
            <a:lstStyle/>
            <a:p>
              <a:pPr algn="ctr"/>
              <a:r>
                <a:rPr kumimoji="1" lang="en-US" altLang="zh-CN" sz="2400" dirty="0">
                  <a:latin typeface="Times New Roman" pitchFamily="18" charset="0"/>
                </a:rPr>
                <a:t>b</a:t>
              </a:r>
            </a:p>
          </p:txBody>
        </p:sp>
        <p:sp>
          <p:nvSpPr>
            <p:cNvPr id="247841" name="Text Box 33"/>
            <p:cNvSpPr txBox="1">
              <a:spLocks noChangeArrowheads="1"/>
            </p:cNvSpPr>
            <p:nvPr/>
          </p:nvSpPr>
          <p:spPr bwMode="auto">
            <a:xfrm>
              <a:off x="2839" y="1210"/>
              <a:ext cx="201" cy="288"/>
            </a:xfrm>
            <a:prstGeom prst="rect">
              <a:avLst/>
            </a:prstGeom>
            <a:noFill/>
            <a:ln w="9525">
              <a:noFill/>
              <a:miter lim="800000"/>
              <a:headEnd/>
              <a:tailEnd/>
            </a:ln>
            <a:effectLst/>
          </p:spPr>
          <p:txBody>
            <a:bodyPr wrap="none" anchor="ctr">
              <a:spAutoFit/>
            </a:bodyPr>
            <a:lstStyle/>
            <a:p>
              <a:pPr algn="ctr"/>
              <a:r>
                <a:rPr kumimoji="1" lang="en-US" altLang="zh-CN" sz="2400">
                  <a:latin typeface="Times New Roman" pitchFamily="18" charset="0"/>
                </a:rPr>
                <a:t>a</a:t>
              </a:r>
            </a:p>
          </p:txBody>
        </p:sp>
        <p:sp>
          <p:nvSpPr>
            <p:cNvPr id="247842" name="Text Box 34"/>
            <p:cNvSpPr txBox="1">
              <a:spLocks noChangeArrowheads="1"/>
            </p:cNvSpPr>
            <p:nvPr/>
          </p:nvSpPr>
          <p:spPr bwMode="auto">
            <a:xfrm>
              <a:off x="3419" y="1587"/>
              <a:ext cx="201" cy="288"/>
            </a:xfrm>
            <a:prstGeom prst="rect">
              <a:avLst/>
            </a:prstGeom>
            <a:noFill/>
            <a:ln w="9525">
              <a:noFill/>
              <a:miter lim="800000"/>
              <a:headEnd/>
              <a:tailEnd/>
            </a:ln>
            <a:effectLst/>
          </p:spPr>
          <p:txBody>
            <a:bodyPr wrap="none" anchor="ctr">
              <a:spAutoFit/>
            </a:bodyPr>
            <a:lstStyle/>
            <a:p>
              <a:pPr algn="ctr"/>
              <a:r>
                <a:rPr kumimoji="1" lang="en-US" altLang="zh-CN" sz="2400">
                  <a:latin typeface="Times New Roman" pitchFamily="18" charset="0"/>
                </a:rPr>
                <a:t>a</a:t>
              </a:r>
            </a:p>
          </p:txBody>
        </p:sp>
        <p:sp>
          <p:nvSpPr>
            <p:cNvPr id="247843" name="Text Box 35"/>
            <p:cNvSpPr txBox="1">
              <a:spLocks noChangeArrowheads="1"/>
            </p:cNvSpPr>
            <p:nvPr/>
          </p:nvSpPr>
          <p:spPr bwMode="auto">
            <a:xfrm>
              <a:off x="3722" y="1075"/>
              <a:ext cx="201" cy="288"/>
            </a:xfrm>
            <a:prstGeom prst="rect">
              <a:avLst/>
            </a:prstGeom>
            <a:noFill/>
            <a:ln w="9525">
              <a:noFill/>
              <a:miter lim="800000"/>
              <a:headEnd/>
              <a:tailEnd/>
            </a:ln>
            <a:effectLst/>
          </p:spPr>
          <p:txBody>
            <a:bodyPr wrap="none" anchor="ctr">
              <a:spAutoFit/>
            </a:bodyPr>
            <a:lstStyle/>
            <a:p>
              <a:pPr algn="ctr"/>
              <a:r>
                <a:rPr kumimoji="1" lang="en-US" altLang="zh-CN" sz="2400" dirty="0">
                  <a:latin typeface="Times New Roman" pitchFamily="18" charset="0"/>
                </a:rPr>
                <a:t>a</a:t>
              </a:r>
            </a:p>
          </p:txBody>
        </p:sp>
        <p:sp>
          <p:nvSpPr>
            <p:cNvPr id="247844" name="Text Box 36"/>
            <p:cNvSpPr txBox="1">
              <a:spLocks noChangeArrowheads="1"/>
            </p:cNvSpPr>
            <p:nvPr/>
          </p:nvSpPr>
          <p:spPr bwMode="auto">
            <a:xfrm>
              <a:off x="4320" y="1392"/>
              <a:ext cx="201" cy="288"/>
            </a:xfrm>
            <a:prstGeom prst="rect">
              <a:avLst/>
            </a:prstGeom>
            <a:noFill/>
            <a:ln w="9525">
              <a:noFill/>
              <a:miter lim="800000"/>
              <a:headEnd/>
              <a:tailEnd/>
            </a:ln>
            <a:effectLst/>
          </p:spPr>
          <p:txBody>
            <a:bodyPr wrap="none" anchor="ctr">
              <a:spAutoFit/>
            </a:bodyPr>
            <a:lstStyle/>
            <a:p>
              <a:pPr algn="ctr"/>
              <a:r>
                <a:rPr kumimoji="1" lang="en-US" altLang="zh-CN" sz="2400">
                  <a:latin typeface="Times New Roman" pitchFamily="18" charset="0"/>
                </a:rPr>
                <a:t>a</a:t>
              </a:r>
            </a:p>
          </p:txBody>
        </p:sp>
        <p:sp>
          <p:nvSpPr>
            <p:cNvPr id="247845" name="Text Box 37"/>
            <p:cNvSpPr txBox="1">
              <a:spLocks noChangeArrowheads="1"/>
            </p:cNvSpPr>
            <p:nvPr/>
          </p:nvSpPr>
          <p:spPr bwMode="auto">
            <a:xfrm>
              <a:off x="4825" y="1587"/>
              <a:ext cx="201" cy="288"/>
            </a:xfrm>
            <a:prstGeom prst="rect">
              <a:avLst/>
            </a:prstGeom>
            <a:noFill/>
            <a:ln w="9525">
              <a:noFill/>
              <a:miter lim="800000"/>
              <a:headEnd/>
              <a:tailEnd/>
            </a:ln>
            <a:effectLst/>
          </p:spPr>
          <p:txBody>
            <a:bodyPr wrap="none" anchor="ctr">
              <a:spAutoFit/>
            </a:bodyPr>
            <a:lstStyle/>
            <a:p>
              <a:pPr algn="ctr"/>
              <a:r>
                <a:rPr kumimoji="1" lang="en-US" altLang="zh-CN" sz="2400">
                  <a:latin typeface="Times New Roman" pitchFamily="18" charset="0"/>
                </a:rPr>
                <a:t>a</a:t>
              </a:r>
            </a:p>
          </p:txBody>
        </p:sp>
        <p:sp>
          <p:nvSpPr>
            <p:cNvPr id="247846" name="Text Box 38"/>
            <p:cNvSpPr txBox="1">
              <a:spLocks noChangeArrowheads="1"/>
            </p:cNvSpPr>
            <p:nvPr/>
          </p:nvSpPr>
          <p:spPr bwMode="auto">
            <a:xfrm>
              <a:off x="4549" y="1994"/>
              <a:ext cx="201" cy="288"/>
            </a:xfrm>
            <a:prstGeom prst="rect">
              <a:avLst/>
            </a:prstGeom>
            <a:noFill/>
            <a:ln w="9525">
              <a:noFill/>
              <a:miter lim="800000"/>
              <a:headEnd/>
              <a:tailEnd/>
            </a:ln>
            <a:effectLst/>
          </p:spPr>
          <p:txBody>
            <a:bodyPr wrap="none" anchor="ctr">
              <a:spAutoFit/>
            </a:bodyPr>
            <a:lstStyle/>
            <a:p>
              <a:pPr algn="ctr"/>
              <a:r>
                <a:rPr kumimoji="1" lang="en-US" altLang="zh-CN" sz="2400">
                  <a:latin typeface="Times New Roman" pitchFamily="18" charset="0"/>
                </a:rPr>
                <a:t>a</a:t>
              </a:r>
            </a:p>
          </p:txBody>
        </p:sp>
        <p:sp>
          <p:nvSpPr>
            <p:cNvPr id="247847" name="Text Box 39"/>
            <p:cNvSpPr txBox="1">
              <a:spLocks noChangeArrowheads="1"/>
            </p:cNvSpPr>
            <p:nvPr/>
          </p:nvSpPr>
          <p:spPr bwMode="auto">
            <a:xfrm>
              <a:off x="2919" y="1966"/>
              <a:ext cx="212" cy="288"/>
            </a:xfrm>
            <a:prstGeom prst="rect">
              <a:avLst/>
            </a:prstGeom>
            <a:noFill/>
            <a:ln w="9525">
              <a:noFill/>
              <a:miter lim="800000"/>
              <a:headEnd/>
              <a:tailEnd/>
            </a:ln>
            <a:effectLst/>
          </p:spPr>
          <p:txBody>
            <a:bodyPr wrap="none" anchor="ctr">
              <a:spAutoFit/>
            </a:bodyPr>
            <a:lstStyle/>
            <a:p>
              <a:pPr algn="ctr"/>
              <a:r>
                <a:rPr kumimoji="1" lang="en-US" altLang="zh-CN" sz="2400">
                  <a:latin typeface="Times New Roman" pitchFamily="18" charset="0"/>
                </a:rPr>
                <a:t>b</a:t>
              </a:r>
            </a:p>
          </p:txBody>
        </p:sp>
        <p:sp>
          <p:nvSpPr>
            <p:cNvPr id="247848" name="Text Box 40"/>
            <p:cNvSpPr txBox="1">
              <a:spLocks noChangeArrowheads="1"/>
            </p:cNvSpPr>
            <p:nvPr/>
          </p:nvSpPr>
          <p:spPr bwMode="auto">
            <a:xfrm>
              <a:off x="3140" y="1617"/>
              <a:ext cx="212" cy="288"/>
            </a:xfrm>
            <a:prstGeom prst="rect">
              <a:avLst/>
            </a:prstGeom>
            <a:noFill/>
            <a:ln w="9525">
              <a:noFill/>
              <a:miter lim="800000"/>
              <a:headEnd/>
              <a:tailEnd/>
            </a:ln>
            <a:effectLst/>
          </p:spPr>
          <p:txBody>
            <a:bodyPr wrap="none" anchor="ctr">
              <a:spAutoFit/>
            </a:bodyPr>
            <a:lstStyle/>
            <a:p>
              <a:pPr algn="ctr"/>
              <a:r>
                <a:rPr kumimoji="1" lang="en-US" altLang="zh-CN" sz="2400">
                  <a:latin typeface="Times New Roman" pitchFamily="18" charset="0"/>
                </a:rPr>
                <a:t>b</a:t>
              </a:r>
            </a:p>
          </p:txBody>
        </p:sp>
        <p:sp>
          <p:nvSpPr>
            <p:cNvPr id="247849" name="Text Box 41"/>
            <p:cNvSpPr txBox="1">
              <a:spLocks noChangeArrowheads="1"/>
            </p:cNvSpPr>
            <p:nvPr/>
          </p:nvSpPr>
          <p:spPr bwMode="auto">
            <a:xfrm>
              <a:off x="3747" y="2024"/>
              <a:ext cx="212" cy="288"/>
            </a:xfrm>
            <a:prstGeom prst="rect">
              <a:avLst/>
            </a:prstGeom>
            <a:noFill/>
            <a:ln w="9525">
              <a:noFill/>
              <a:miter lim="800000"/>
              <a:headEnd/>
              <a:tailEnd/>
            </a:ln>
            <a:effectLst/>
          </p:spPr>
          <p:txBody>
            <a:bodyPr wrap="none" anchor="ctr">
              <a:spAutoFit/>
            </a:bodyPr>
            <a:lstStyle/>
            <a:p>
              <a:pPr algn="ctr"/>
              <a:r>
                <a:rPr kumimoji="1" lang="en-US" altLang="zh-CN" sz="2400">
                  <a:latin typeface="Times New Roman" pitchFamily="18" charset="0"/>
                </a:rPr>
                <a:t>b</a:t>
              </a:r>
            </a:p>
          </p:txBody>
        </p:sp>
        <p:sp>
          <p:nvSpPr>
            <p:cNvPr id="247850" name="Text Box 42"/>
            <p:cNvSpPr txBox="1">
              <a:spLocks noChangeArrowheads="1"/>
            </p:cNvSpPr>
            <p:nvPr/>
          </p:nvSpPr>
          <p:spPr bwMode="auto">
            <a:xfrm>
              <a:off x="4272" y="1728"/>
              <a:ext cx="212" cy="288"/>
            </a:xfrm>
            <a:prstGeom prst="rect">
              <a:avLst/>
            </a:prstGeom>
            <a:noFill/>
            <a:ln w="9525">
              <a:noFill/>
              <a:miter lim="800000"/>
              <a:headEnd/>
              <a:tailEnd/>
            </a:ln>
            <a:effectLst/>
          </p:spPr>
          <p:txBody>
            <a:bodyPr wrap="none" anchor="ctr">
              <a:spAutoFit/>
            </a:bodyPr>
            <a:lstStyle/>
            <a:p>
              <a:pPr algn="ctr"/>
              <a:r>
                <a:rPr kumimoji="1" lang="en-US" altLang="zh-CN" sz="2400">
                  <a:latin typeface="Times New Roman" pitchFamily="18" charset="0"/>
                </a:rPr>
                <a:t>b</a:t>
              </a:r>
            </a:p>
          </p:txBody>
        </p:sp>
        <p:sp>
          <p:nvSpPr>
            <p:cNvPr id="247851" name="Text Box 43"/>
            <p:cNvSpPr txBox="1">
              <a:spLocks noChangeArrowheads="1"/>
            </p:cNvSpPr>
            <p:nvPr/>
          </p:nvSpPr>
          <p:spPr bwMode="auto">
            <a:xfrm>
              <a:off x="4491" y="1152"/>
              <a:ext cx="212" cy="288"/>
            </a:xfrm>
            <a:prstGeom prst="rect">
              <a:avLst/>
            </a:prstGeom>
            <a:noFill/>
            <a:ln w="9525">
              <a:noFill/>
              <a:miter lim="800000"/>
              <a:headEnd/>
              <a:tailEnd/>
            </a:ln>
            <a:effectLst/>
          </p:spPr>
          <p:txBody>
            <a:bodyPr wrap="none" anchor="ctr">
              <a:spAutoFit/>
            </a:bodyPr>
            <a:lstStyle/>
            <a:p>
              <a:pPr algn="ctr"/>
              <a:r>
                <a:rPr kumimoji="1" lang="en-US" altLang="zh-CN" sz="2400">
                  <a:latin typeface="Times New Roman" pitchFamily="18" charset="0"/>
                </a:rPr>
                <a:t>b</a:t>
              </a:r>
            </a:p>
          </p:txBody>
        </p:sp>
        <p:sp>
          <p:nvSpPr>
            <p:cNvPr id="247852" name="Text Box 44"/>
            <p:cNvSpPr txBox="1">
              <a:spLocks noChangeArrowheads="1"/>
            </p:cNvSpPr>
            <p:nvPr/>
          </p:nvSpPr>
          <p:spPr bwMode="auto">
            <a:xfrm>
              <a:off x="4105" y="2323"/>
              <a:ext cx="212" cy="288"/>
            </a:xfrm>
            <a:prstGeom prst="rect">
              <a:avLst/>
            </a:prstGeom>
            <a:noFill/>
            <a:ln w="9525">
              <a:noFill/>
              <a:miter lim="800000"/>
              <a:headEnd/>
              <a:tailEnd/>
            </a:ln>
            <a:effectLst/>
          </p:spPr>
          <p:txBody>
            <a:bodyPr wrap="none" anchor="ctr">
              <a:spAutoFit/>
            </a:bodyPr>
            <a:lstStyle/>
            <a:p>
              <a:pPr algn="ctr"/>
              <a:r>
                <a:rPr kumimoji="1" lang="en-US" altLang="zh-CN" sz="2400" dirty="0">
                  <a:latin typeface="Times New Roman" pitchFamily="18" charset="0"/>
                </a:rPr>
                <a:t>b</a:t>
              </a:r>
            </a:p>
          </p:txBody>
        </p:sp>
      </p:grpSp>
      <p:grpSp>
        <p:nvGrpSpPr>
          <p:cNvPr id="247853" name="Group 45"/>
          <p:cNvGrpSpPr>
            <a:grpSpLocks/>
          </p:cNvGrpSpPr>
          <p:nvPr/>
        </p:nvGrpSpPr>
        <p:grpSpPr bwMode="auto">
          <a:xfrm>
            <a:off x="5110163" y="4325938"/>
            <a:ext cx="2586037" cy="2227262"/>
            <a:chOff x="2976" y="2792"/>
            <a:chExt cx="1629" cy="1403"/>
          </a:xfrm>
        </p:grpSpPr>
        <p:grpSp>
          <p:nvGrpSpPr>
            <p:cNvPr id="247854" name="Group 46"/>
            <p:cNvGrpSpPr>
              <a:grpSpLocks/>
            </p:cNvGrpSpPr>
            <p:nvPr/>
          </p:nvGrpSpPr>
          <p:grpSpPr bwMode="auto">
            <a:xfrm>
              <a:off x="4356" y="3548"/>
              <a:ext cx="248" cy="262"/>
              <a:chOff x="3456" y="2688"/>
              <a:chExt cx="432" cy="432"/>
            </a:xfrm>
          </p:grpSpPr>
          <p:sp>
            <p:nvSpPr>
              <p:cNvPr id="247855" name="Oval 47"/>
              <p:cNvSpPr>
                <a:spLocks noChangeArrowheads="1"/>
              </p:cNvSpPr>
              <p:nvPr/>
            </p:nvSpPr>
            <p:spPr bwMode="auto">
              <a:xfrm>
                <a:off x="3456"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47856" name="Oval 48"/>
              <p:cNvSpPr>
                <a:spLocks noChangeArrowheads="1"/>
              </p:cNvSpPr>
              <p:nvPr/>
            </p:nvSpPr>
            <p:spPr bwMode="auto">
              <a:xfrm>
                <a:off x="3504" y="2736"/>
                <a:ext cx="336" cy="336"/>
              </a:xfrm>
              <a:prstGeom prst="ellipse">
                <a:avLst/>
              </a:prstGeom>
              <a:solidFill>
                <a:schemeClr val="accent1"/>
              </a:solidFill>
              <a:ln w="9525">
                <a:solidFill>
                  <a:schemeClr val="tx1"/>
                </a:solidFill>
                <a:round/>
                <a:headEnd/>
                <a:tailEnd/>
              </a:ln>
              <a:effectLst/>
            </p:spPr>
            <p:txBody>
              <a:bodyPr wrap="none" anchor="ctr"/>
              <a:lstStyle/>
              <a:p>
                <a:pPr algn="ctr"/>
                <a:r>
                  <a:rPr kumimoji="1" lang="en-US" altLang="zh-CN" sz="2400">
                    <a:latin typeface="Times New Roman" pitchFamily="18" charset="0"/>
                  </a:rPr>
                  <a:t>D</a:t>
                </a:r>
              </a:p>
            </p:txBody>
          </p:sp>
        </p:grpSp>
        <p:sp>
          <p:nvSpPr>
            <p:cNvPr id="247857" name="Oval 49"/>
            <p:cNvSpPr>
              <a:spLocks noChangeArrowheads="1"/>
            </p:cNvSpPr>
            <p:nvPr/>
          </p:nvSpPr>
          <p:spPr bwMode="auto">
            <a:xfrm>
              <a:off x="3555" y="3548"/>
              <a:ext cx="249" cy="262"/>
            </a:xfrm>
            <a:prstGeom prst="ellipse">
              <a:avLst/>
            </a:prstGeom>
            <a:solidFill>
              <a:schemeClr val="accent1"/>
            </a:solidFill>
            <a:ln w="9525">
              <a:solidFill>
                <a:schemeClr val="tx1"/>
              </a:solidFill>
              <a:round/>
              <a:headEnd/>
              <a:tailEnd/>
            </a:ln>
            <a:effectLst/>
          </p:spPr>
          <p:txBody>
            <a:bodyPr wrap="none" anchor="ctr"/>
            <a:lstStyle/>
            <a:p>
              <a:pPr algn="ctr"/>
              <a:r>
                <a:rPr kumimoji="1" lang="en-US" altLang="zh-CN" sz="2400">
                  <a:latin typeface="Times New Roman" pitchFamily="18" charset="0"/>
                </a:rPr>
                <a:t>B</a:t>
              </a:r>
            </a:p>
          </p:txBody>
        </p:sp>
        <p:sp>
          <p:nvSpPr>
            <p:cNvPr id="247858" name="Oval 50"/>
            <p:cNvSpPr>
              <a:spLocks noChangeArrowheads="1"/>
            </p:cNvSpPr>
            <p:nvPr/>
          </p:nvSpPr>
          <p:spPr bwMode="auto">
            <a:xfrm>
              <a:off x="3555" y="2792"/>
              <a:ext cx="249" cy="262"/>
            </a:xfrm>
            <a:prstGeom prst="ellipse">
              <a:avLst/>
            </a:prstGeom>
            <a:solidFill>
              <a:schemeClr val="accent1"/>
            </a:solidFill>
            <a:ln w="9525">
              <a:solidFill>
                <a:schemeClr val="tx1"/>
              </a:solidFill>
              <a:round/>
              <a:headEnd/>
              <a:tailEnd/>
            </a:ln>
            <a:effectLst/>
          </p:spPr>
          <p:txBody>
            <a:bodyPr wrap="none" anchor="ctr"/>
            <a:lstStyle/>
            <a:p>
              <a:pPr algn="ctr"/>
              <a:r>
                <a:rPr kumimoji="1" lang="en-US" altLang="zh-CN" sz="2400">
                  <a:latin typeface="Times New Roman" pitchFamily="18" charset="0"/>
                </a:rPr>
                <a:t>A</a:t>
              </a:r>
            </a:p>
          </p:txBody>
        </p:sp>
        <p:sp>
          <p:nvSpPr>
            <p:cNvPr id="247859" name="Oval 51"/>
            <p:cNvSpPr>
              <a:spLocks noChangeArrowheads="1"/>
            </p:cNvSpPr>
            <p:nvPr/>
          </p:nvSpPr>
          <p:spPr bwMode="auto">
            <a:xfrm>
              <a:off x="2976" y="3199"/>
              <a:ext cx="248" cy="262"/>
            </a:xfrm>
            <a:prstGeom prst="ellipse">
              <a:avLst/>
            </a:prstGeom>
            <a:solidFill>
              <a:schemeClr val="accent1"/>
            </a:solidFill>
            <a:ln w="9525">
              <a:solidFill>
                <a:schemeClr val="tx1"/>
              </a:solidFill>
              <a:round/>
              <a:headEnd/>
              <a:tailEnd/>
            </a:ln>
            <a:effectLst/>
          </p:spPr>
          <p:txBody>
            <a:bodyPr wrap="none" anchor="ctr"/>
            <a:lstStyle/>
            <a:p>
              <a:pPr algn="ctr"/>
              <a:r>
                <a:rPr kumimoji="1" lang="en-US" altLang="zh-CN" sz="2400">
                  <a:latin typeface="Times New Roman" pitchFamily="18" charset="0"/>
                </a:rPr>
                <a:t>S</a:t>
              </a:r>
            </a:p>
          </p:txBody>
        </p:sp>
        <p:cxnSp>
          <p:nvCxnSpPr>
            <p:cNvPr id="247860" name="AutoShape 52"/>
            <p:cNvCxnSpPr>
              <a:cxnSpLocks noChangeShapeType="1"/>
              <a:stCxn id="247859" idx="0"/>
              <a:endCxn id="247858" idx="2"/>
            </p:cNvCxnSpPr>
            <p:nvPr/>
          </p:nvCxnSpPr>
          <p:spPr bwMode="auto">
            <a:xfrm rot="16200000">
              <a:off x="3190" y="2833"/>
              <a:ext cx="276" cy="455"/>
            </a:xfrm>
            <a:prstGeom prst="curvedConnector2">
              <a:avLst/>
            </a:prstGeom>
            <a:noFill/>
            <a:ln w="9525">
              <a:solidFill>
                <a:schemeClr val="tx1"/>
              </a:solidFill>
              <a:round/>
              <a:headEnd/>
              <a:tailEnd type="triangle" w="med" len="med"/>
            </a:ln>
            <a:effectLst/>
          </p:spPr>
        </p:cxnSp>
        <p:cxnSp>
          <p:nvCxnSpPr>
            <p:cNvPr id="247861" name="AutoShape 53"/>
            <p:cNvCxnSpPr>
              <a:cxnSpLocks noChangeShapeType="1"/>
              <a:stCxn id="247859" idx="4"/>
              <a:endCxn id="247857" idx="2"/>
            </p:cNvCxnSpPr>
            <p:nvPr/>
          </p:nvCxnSpPr>
          <p:spPr bwMode="auto">
            <a:xfrm rot="16200000" flipH="1">
              <a:off x="3219" y="3342"/>
              <a:ext cx="218" cy="455"/>
            </a:xfrm>
            <a:prstGeom prst="curvedConnector2">
              <a:avLst/>
            </a:prstGeom>
            <a:noFill/>
            <a:ln w="9525">
              <a:solidFill>
                <a:schemeClr val="tx1"/>
              </a:solidFill>
              <a:round/>
              <a:headEnd/>
              <a:tailEnd type="triangle" w="med" len="med"/>
            </a:ln>
            <a:effectLst/>
          </p:spPr>
        </p:cxnSp>
        <p:cxnSp>
          <p:nvCxnSpPr>
            <p:cNvPr id="247862" name="AutoShape 54"/>
            <p:cNvCxnSpPr>
              <a:cxnSpLocks noChangeShapeType="1"/>
              <a:stCxn id="247857" idx="7"/>
              <a:endCxn id="247858" idx="5"/>
            </p:cNvCxnSpPr>
            <p:nvPr/>
          </p:nvCxnSpPr>
          <p:spPr bwMode="auto">
            <a:xfrm rot="16200000">
              <a:off x="3483" y="3301"/>
              <a:ext cx="570" cy="0"/>
            </a:xfrm>
            <a:prstGeom prst="straightConnector1">
              <a:avLst/>
            </a:prstGeom>
            <a:noFill/>
            <a:ln w="9525">
              <a:solidFill>
                <a:schemeClr val="tx1"/>
              </a:solidFill>
              <a:round/>
              <a:headEnd/>
              <a:tailEnd type="triangle" w="med" len="med"/>
            </a:ln>
            <a:effectLst/>
          </p:spPr>
        </p:cxnSp>
        <p:cxnSp>
          <p:nvCxnSpPr>
            <p:cNvPr id="247863" name="AutoShape 55"/>
            <p:cNvCxnSpPr>
              <a:cxnSpLocks noChangeShapeType="1"/>
              <a:stCxn id="247858" idx="3"/>
              <a:endCxn id="247857" idx="1"/>
            </p:cNvCxnSpPr>
            <p:nvPr/>
          </p:nvCxnSpPr>
          <p:spPr bwMode="auto">
            <a:xfrm rot="5400000">
              <a:off x="3307" y="3301"/>
              <a:ext cx="570" cy="0"/>
            </a:xfrm>
            <a:prstGeom prst="straightConnector1">
              <a:avLst/>
            </a:prstGeom>
            <a:noFill/>
            <a:ln w="9525">
              <a:solidFill>
                <a:schemeClr val="tx1"/>
              </a:solidFill>
              <a:round/>
              <a:headEnd/>
              <a:tailEnd type="triangle" w="med" len="med"/>
            </a:ln>
            <a:effectLst/>
          </p:spPr>
        </p:cxnSp>
        <p:cxnSp>
          <p:nvCxnSpPr>
            <p:cNvPr id="247864" name="AutoShape 56"/>
            <p:cNvCxnSpPr>
              <a:cxnSpLocks noChangeShapeType="1"/>
              <a:stCxn id="247857" idx="6"/>
              <a:endCxn id="247855" idx="2"/>
            </p:cNvCxnSpPr>
            <p:nvPr/>
          </p:nvCxnSpPr>
          <p:spPr bwMode="auto">
            <a:xfrm>
              <a:off x="3804" y="3679"/>
              <a:ext cx="552" cy="0"/>
            </a:xfrm>
            <a:prstGeom prst="straightConnector1">
              <a:avLst/>
            </a:prstGeom>
            <a:noFill/>
            <a:ln w="9525">
              <a:solidFill>
                <a:schemeClr val="tx1"/>
              </a:solidFill>
              <a:round/>
              <a:headEnd/>
              <a:tailEnd type="triangle" w="med" len="med"/>
            </a:ln>
            <a:effectLst/>
          </p:spPr>
        </p:cxnSp>
        <p:cxnSp>
          <p:nvCxnSpPr>
            <p:cNvPr id="247865" name="AutoShape 57"/>
            <p:cNvCxnSpPr>
              <a:cxnSpLocks noChangeShapeType="1"/>
              <a:stCxn id="247855" idx="3"/>
              <a:endCxn id="247855" idx="5"/>
            </p:cNvCxnSpPr>
            <p:nvPr/>
          </p:nvCxnSpPr>
          <p:spPr bwMode="auto">
            <a:xfrm rot="16200000" flipH="1">
              <a:off x="4479" y="3684"/>
              <a:ext cx="1" cy="176"/>
            </a:xfrm>
            <a:prstGeom prst="curvedConnector3">
              <a:avLst>
                <a:gd name="adj1" fmla="val 20700000"/>
              </a:avLst>
            </a:prstGeom>
            <a:noFill/>
            <a:ln w="9525">
              <a:solidFill>
                <a:schemeClr val="tx1"/>
              </a:solidFill>
              <a:round/>
              <a:headEnd/>
              <a:tailEnd type="triangle" w="med" len="med"/>
            </a:ln>
            <a:effectLst/>
          </p:spPr>
        </p:cxnSp>
        <p:sp>
          <p:nvSpPr>
            <p:cNvPr id="247866" name="Text Box 58"/>
            <p:cNvSpPr txBox="1">
              <a:spLocks noChangeArrowheads="1"/>
            </p:cNvSpPr>
            <p:nvPr/>
          </p:nvSpPr>
          <p:spPr bwMode="auto">
            <a:xfrm>
              <a:off x="3127" y="2794"/>
              <a:ext cx="201" cy="288"/>
            </a:xfrm>
            <a:prstGeom prst="rect">
              <a:avLst/>
            </a:prstGeom>
            <a:noFill/>
            <a:ln w="9525">
              <a:noFill/>
              <a:miter lim="800000"/>
              <a:headEnd/>
              <a:tailEnd/>
            </a:ln>
            <a:effectLst/>
          </p:spPr>
          <p:txBody>
            <a:bodyPr wrap="none" anchor="ctr">
              <a:spAutoFit/>
            </a:bodyPr>
            <a:lstStyle/>
            <a:p>
              <a:pPr algn="ctr"/>
              <a:r>
                <a:rPr kumimoji="1" lang="en-US" altLang="zh-CN" sz="2400">
                  <a:latin typeface="Times New Roman" pitchFamily="18" charset="0"/>
                </a:rPr>
                <a:t>a</a:t>
              </a:r>
            </a:p>
          </p:txBody>
        </p:sp>
        <p:sp>
          <p:nvSpPr>
            <p:cNvPr id="247867" name="Text Box 59"/>
            <p:cNvSpPr txBox="1">
              <a:spLocks noChangeArrowheads="1"/>
            </p:cNvSpPr>
            <p:nvPr/>
          </p:nvSpPr>
          <p:spPr bwMode="auto">
            <a:xfrm>
              <a:off x="3707" y="3171"/>
              <a:ext cx="201" cy="288"/>
            </a:xfrm>
            <a:prstGeom prst="rect">
              <a:avLst/>
            </a:prstGeom>
            <a:noFill/>
            <a:ln w="9525">
              <a:noFill/>
              <a:miter lim="800000"/>
              <a:headEnd/>
              <a:tailEnd/>
            </a:ln>
            <a:effectLst/>
          </p:spPr>
          <p:txBody>
            <a:bodyPr wrap="none" anchor="ctr">
              <a:spAutoFit/>
            </a:bodyPr>
            <a:lstStyle/>
            <a:p>
              <a:pPr algn="ctr"/>
              <a:r>
                <a:rPr kumimoji="1" lang="en-US" altLang="zh-CN" sz="2400">
                  <a:latin typeface="Times New Roman" pitchFamily="18" charset="0"/>
                </a:rPr>
                <a:t>a</a:t>
              </a:r>
            </a:p>
          </p:txBody>
        </p:sp>
        <p:sp>
          <p:nvSpPr>
            <p:cNvPr id="247868" name="Text Box 60"/>
            <p:cNvSpPr txBox="1">
              <a:spLocks noChangeArrowheads="1"/>
            </p:cNvSpPr>
            <p:nvPr/>
          </p:nvSpPr>
          <p:spPr bwMode="auto">
            <a:xfrm>
              <a:off x="4032" y="2976"/>
              <a:ext cx="201" cy="288"/>
            </a:xfrm>
            <a:prstGeom prst="rect">
              <a:avLst/>
            </a:prstGeom>
            <a:noFill/>
            <a:ln w="9525">
              <a:noFill/>
              <a:miter lim="800000"/>
              <a:headEnd/>
              <a:tailEnd/>
            </a:ln>
            <a:effectLst/>
          </p:spPr>
          <p:txBody>
            <a:bodyPr wrap="none" anchor="ctr">
              <a:spAutoFit/>
            </a:bodyPr>
            <a:lstStyle/>
            <a:p>
              <a:pPr algn="ctr"/>
              <a:r>
                <a:rPr kumimoji="1" lang="en-US" altLang="zh-CN" sz="2400">
                  <a:latin typeface="Times New Roman" pitchFamily="18" charset="0"/>
                </a:rPr>
                <a:t>a</a:t>
              </a:r>
            </a:p>
          </p:txBody>
        </p:sp>
        <p:sp>
          <p:nvSpPr>
            <p:cNvPr id="247869" name="Text Box 61"/>
            <p:cNvSpPr txBox="1">
              <a:spLocks noChangeArrowheads="1"/>
            </p:cNvSpPr>
            <p:nvPr/>
          </p:nvSpPr>
          <p:spPr bwMode="auto">
            <a:xfrm>
              <a:off x="3207" y="3550"/>
              <a:ext cx="212" cy="288"/>
            </a:xfrm>
            <a:prstGeom prst="rect">
              <a:avLst/>
            </a:prstGeom>
            <a:noFill/>
            <a:ln w="9525">
              <a:noFill/>
              <a:miter lim="800000"/>
              <a:headEnd/>
              <a:tailEnd/>
            </a:ln>
            <a:effectLst/>
          </p:spPr>
          <p:txBody>
            <a:bodyPr wrap="none" anchor="ctr">
              <a:spAutoFit/>
            </a:bodyPr>
            <a:lstStyle/>
            <a:p>
              <a:pPr algn="ctr"/>
              <a:r>
                <a:rPr kumimoji="1" lang="en-US" altLang="zh-CN" sz="2400">
                  <a:latin typeface="Times New Roman" pitchFamily="18" charset="0"/>
                </a:rPr>
                <a:t>b</a:t>
              </a:r>
            </a:p>
          </p:txBody>
        </p:sp>
        <p:sp>
          <p:nvSpPr>
            <p:cNvPr id="247870" name="Text Box 62"/>
            <p:cNvSpPr txBox="1">
              <a:spLocks noChangeArrowheads="1"/>
            </p:cNvSpPr>
            <p:nvPr/>
          </p:nvSpPr>
          <p:spPr bwMode="auto">
            <a:xfrm>
              <a:off x="3428" y="3201"/>
              <a:ext cx="212" cy="288"/>
            </a:xfrm>
            <a:prstGeom prst="rect">
              <a:avLst/>
            </a:prstGeom>
            <a:noFill/>
            <a:ln w="9525">
              <a:noFill/>
              <a:miter lim="800000"/>
              <a:headEnd/>
              <a:tailEnd/>
            </a:ln>
            <a:effectLst/>
          </p:spPr>
          <p:txBody>
            <a:bodyPr wrap="none" anchor="ctr">
              <a:spAutoFit/>
            </a:bodyPr>
            <a:lstStyle/>
            <a:p>
              <a:pPr algn="ctr"/>
              <a:r>
                <a:rPr kumimoji="1" lang="en-US" altLang="zh-CN" sz="2400">
                  <a:latin typeface="Times New Roman" pitchFamily="18" charset="0"/>
                </a:rPr>
                <a:t>b</a:t>
              </a:r>
            </a:p>
          </p:txBody>
        </p:sp>
        <p:sp>
          <p:nvSpPr>
            <p:cNvPr id="247871" name="Text Box 63"/>
            <p:cNvSpPr txBox="1">
              <a:spLocks noChangeArrowheads="1"/>
            </p:cNvSpPr>
            <p:nvPr/>
          </p:nvSpPr>
          <p:spPr bwMode="auto">
            <a:xfrm>
              <a:off x="4035" y="3608"/>
              <a:ext cx="212" cy="288"/>
            </a:xfrm>
            <a:prstGeom prst="rect">
              <a:avLst/>
            </a:prstGeom>
            <a:noFill/>
            <a:ln w="9525">
              <a:noFill/>
              <a:miter lim="800000"/>
              <a:headEnd/>
              <a:tailEnd/>
            </a:ln>
            <a:effectLst/>
          </p:spPr>
          <p:txBody>
            <a:bodyPr wrap="none" anchor="ctr">
              <a:spAutoFit/>
            </a:bodyPr>
            <a:lstStyle/>
            <a:p>
              <a:pPr algn="ctr"/>
              <a:r>
                <a:rPr kumimoji="1" lang="en-US" altLang="zh-CN" sz="2400">
                  <a:latin typeface="Times New Roman" pitchFamily="18" charset="0"/>
                </a:rPr>
                <a:t>b</a:t>
              </a:r>
            </a:p>
          </p:txBody>
        </p:sp>
        <p:sp>
          <p:nvSpPr>
            <p:cNvPr id="247872" name="Text Box 64"/>
            <p:cNvSpPr txBox="1">
              <a:spLocks noChangeArrowheads="1"/>
            </p:cNvSpPr>
            <p:nvPr/>
          </p:nvSpPr>
          <p:spPr bwMode="auto">
            <a:xfrm>
              <a:off x="4393" y="3907"/>
              <a:ext cx="212" cy="288"/>
            </a:xfrm>
            <a:prstGeom prst="rect">
              <a:avLst/>
            </a:prstGeom>
            <a:noFill/>
            <a:ln w="9525">
              <a:noFill/>
              <a:miter lim="800000"/>
              <a:headEnd/>
              <a:tailEnd/>
            </a:ln>
            <a:effectLst/>
          </p:spPr>
          <p:txBody>
            <a:bodyPr wrap="none" anchor="ctr">
              <a:spAutoFit/>
            </a:bodyPr>
            <a:lstStyle/>
            <a:p>
              <a:pPr algn="ctr"/>
              <a:r>
                <a:rPr kumimoji="1" lang="en-US" altLang="zh-CN" sz="2400" dirty="0">
                  <a:latin typeface="Times New Roman" pitchFamily="18" charset="0"/>
                </a:rPr>
                <a:t>b</a:t>
              </a:r>
            </a:p>
          </p:txBody>
        </p:sp>
      </p:grpSp>
      <p:sp>
        <p:nvSpPr>
          <p:cNvPr id="247873" name="Line 65"/>
          <p:cNvSpPr>
            <a:spLocks noChangeShapeType="1"/>
          </p:cNvSpPr>
          <p:nvPr/>
        </p:nvSpPr>
        <p:spPr bwMode="auto">
          <a:xfrm flipV="1">
            <a:off x="1524000" y="2743200"/>
            <a:ext cx="228600" cy="533400"/>
          </a:xfrm>
          <a:prstGeom prst="line">
            <a:avLst/>
          </a:prstGeom>
          <a:noFill/>
          <a:ln w="9525">
            <a:solidFill>
              <a:schemeClr val="tx1"/>
            </a:solidFill>
            <a:round/>
            <a:headEnd/>
            <a:tailEnd/>
          </a:ln>
          <a:effectLst/>
        </p:spPr>
        <p:txBody>
          <a:bodyPr wrap="none" anchor="ctr"/>
          <a:lstStyle/>
          <a:p>
            <a:endParaRPr lang="zh-CN" altLang="en-US"/>
          </a:p>
        </p:txBody>
      </p:sp>
      <p:sp>
        <p:nvSpPr>
          <p:cNvPr id="247874" name="Rectangle 66"/>
          <p:cNvSpPr>
            <a:spLocks noChangeArrowheads="1"/>
          </p:cNvSpPr>
          <p:nvPr/>
        </p:nvSpPr>
        <p:spPr bwMode="auto">
          <a:xfrm>
            <a:off x="1371600" y="2743200"/>
            <a:ext cx="319088" cy="457200"/>
          </a:xfrm>
          <a:prstGeom prst="rect">
            <a:avLst/>
          </a:prstGeom>
          <a:noFill/>
          <a:ln w="9525">
            <a:noFill/>
            <a:miter lim="800000"/>
            <a:headEnd/>
            <a:tailEnd/>
          </a:ln>
          <a:effectLst/>
        </p:spPr>
        <p:txBody>
          <a:bodyPr wrap="none" anchor="ctr">
            <a:spAutoFit/>
          </a:bodyPr>
          <a:lstStyle/>
          <a:p>
            <a:pPr algn="ctr" eaLnBrk="0" hangingPunct="0"/>
            <a:r>
              <a:rPr lang="en-US" altLang="zh-CN" sz="2400">
                <a:latin typeface="Times New Roman" pitchFamily="18" charset="0"/>
              </a:rPr>
              <a:t>a</a:t>
            </a:r>
          </a:p>
        </p:txBody>
      </p:sp>
      <p:sp>
        <p:nvSpPr>
          <p:cNvPr id="247881" name="Rectangle 73"/>
          <p:cNvSpPr>
            <a:spLocks noChangeArrowheads="1"/>
          </p:cNvSpPr>
          <p:nvPr/>
        </p:nvSpPr>
        <p:spPr bwMode="auto">
          <a:xfrm>
            <a:off x="2057400" y="3962400"/>
            <a:ext cx="336550" cy="457200"/>
          </a:xfrm>
          <a:prstGeom prst="rect">
            <a:avLst/>
          </a:prstGeom>
          <a:noFill/>
          <a:ln w="9525">
            <a:noFill/>
            <a:miter lim="800000"/>
            <a:headEnd/>
            <a:tailEnd/>
          </a:ln>
          <a:effectLst/>
        </p:spPr>
        <p:txBody>
          <a:bodyPr wrap="none" anchor="ctr">
            <a:spAutoFit/>
          </a:bodyPr>
          <a:lstStyle/>
          <a:p>
            <a:pPr algn="ctr" eaLnBrk="0" hangingPunct="0"/>
            <a:r>
              <a:rPr lang="en-US" altLang="zh-CN" sz="2400" dirty="0">
                <a:latin typeface="Times New Roman" pitchFamily="18" charset="0"/>
              </a:rPr>
              <a:t>b</a:t>
            </a:r>
          </a:p>
        </p:txBody>
      </p:sp>
      <p:sp>
        <p:nvSpPr>
          <p:cNvPr id="247882" name="Line 74"/>
          <p:cNvSpPr>
            <a:spLocks noChangeShapeType="1"/>
          </p:cNvSpPr>
          <p:nvPr/>
        </p:nvSpPr>
        <p:spPr bwMode="auto">
          <a:xfrm flipH="1" flipV="1">
            <a:off x="1828800" y="3886200"/>
            <a:ext cx="228600" cy="609600"/>
          </a:xfrm>
          <a:prstGeom prst="line">
            <a:avLst/>
          </a:prstGeom>
          <a:noFill/>
          <a:ln w="9525">
            <a:solidFill>
              <a:schemeClr val="tx1"/>
            </a:solidFill>
            <a:round/>
            <a:headEnd/>
            <a:tailEnd/>
          </a:ln>
          <a:effectLst/>
        </p:spPr>
        <p:txBody>
          <a:bodyPr wrap="none" anchor="ctr"/>
          <a:lstStyle/>
          <a:p>
            <a:endParaRPr lang="zh-CN" altLang="en-US"/>
          </a:p>
        </p:txBody>
      </p:sp>
      <p:sp>
        <p:nvSpPr>
          <p:cNvPr id="247884" name="Line 76"/>
          <p:cNvSpPr>
            <a:spLocks noChangeShapeType="1"/>
          </p:cNvSpPr>
          <p:nvPr/>
        </p:nvSpPr>
        <p:spPr bwMode="auto">
          <a:xfrm>
            <a:off x="6400800" y="4495800"/>
            <a:ext cx="990600" cy="1066800"/>
          </a:xfrm>
          <a:prstGeom prst="line">
            <a:avLst/>
          </a:prstGeom>
          <a:noFill/>
          <a:ln w="9525">
            <a:solidFill>
              <a:schemeClr val="tx1"/>
            </a:solidFill>
            <a:round/>
            <a:headEnd/>
            <a:tailEnd type="triangle" w="med" len="med"/>
          </a:ln>
          <a:effectLst/>
        </p:spPr>
        <p:txBody>
          <a:bodyPr>
            <a:spAutoFit/>
          </a:bodyPr>
          <a:lstStyle/>
          <a:p>
            <a:endParaRPr lang="zh-CN" altLang="en-US"/>
          </a:p>
        </p:txBody>
      </p:sp>
      <p:sp>
        <p:nvSpPr>
          <p:cNvPr id="247895" name="Line 87"/>
          <p:cNvSpPr>
            <a:spLocks noChangeShapeType="1"/>
          </p:cNvSpPr>
          <p:nvPr/>
        </p:nvSpPr>
        <p:spPr bwMode="auto">
          <a:xfrm flipH="1">
            <a:off x="6858000" y="2286000"/>
            <a:ext cx="990600" cy="990600"/>
          </a:xfrm>
          <a:prstGeom prst="line">
            <a:avLst/>
          </a:prstGeom>
          <a:noFill/>
          <a:ln w="9525">
            <a:solidFill>
              <a:schemeClr val="tx1"/>
            </a:solidFill>
            <a:round/>
            <a:headEnd/>
            <a:tailEnd type="triangle" w="med" len="med"/>
          </a:ln>
          <a:effectLst/>
        </p:spPr>
        <p:txBody>
          <a:bodyPr>
            <a:spAutoFit/>
          </a:bodyPr>
          <a:lstStyle/>
          <a:p>
            <a:endParaRPr lang="zh-CN" altLang="en-US"/>
          </a:p>
        </p:txBody>
      </p:sp>
      <p:sp>
        <p:nvSpPr>
          <p:cNvPr id="247896" name="Line 88"/>
          <p:cNvSpPr>
            <a:spLocks noChangeShapeType="1"/>
          </p:cNvSpPr>
          <p:nvPr/>
        </p:nvSpPr>
        <p:spPr bwMode="auto">
          <a:xfrm flipH="1" flipV="1">
            <a:off x="6553200" y="2286000"/>
            <a:ext cx="1143000" cy="838200"/>
          </a:xfrm>
          <a:prstGeom prst="line">
            <a:avLst/>
          </a:prstGeom>
          <a:noFill/>
          <a:ln w="9525">
            <a:solidFill>
              <a:schemeClr val="tx1"/>
            </a:solidFill>
            <a:round/>
            <a:headEnd/>
            <a:tailEnd type="triangle" w="med" len="med"/>
          </a:ln>
          <a:effectLst/>
        </p:spPr>
        <p:txBody>
          <a:bodyPr>
            <a:spAutoFit/>
          </a:bodyPr>
          <a:lstStyle/>
          <a:p>
            <a:endParaRPr lang="zh-CN" altLang="en-US"/>
          </a:p>
        </p:txBody>
      </p:sp>
      <p:sp>
        <p:nvSpPr>
          <p:cNvPr id="247898" name="Text Box 90"/>
          <p:cNvSpPr txBox="1">
            <a:spLocks noChangeArrowheads="1"/>
          </p:cNvSpPr>
          <p:nvPr/>
        </p:nvSpPr>
        <p:spPr bwMode="auto">
          <a:xfrm>
            <a:off x="6477000" y="1447800"/>
            <a:ext cx="457200" cy="366713"/>
          </a:xfrm>
          <a:prstGeom prst="rect">
            <a:avLst/>
          </a:prstGeom>
          <a:noFill/>
          <a:ln w="9525" algn="ctr">
            <a:noFill/>
            <a:miter lim="800000"/>
            <a:headEnd/>
            <a:tailEnd/>
          </a:ln>
          <a:effectLst/>
        </p:spPr>
        <p:txBody>
          <a:bodyPr>
            <a:spAutoFit/>
          </a:bodyPr>
          <a:lstStyle/>
          <a:p>
            <a:pPr>
              <a:spcBef>
                <a:spcPct val="50000"/>
              </a:spcBef>
            </a:pPr>
            <a:r>
              <a:rPr lang="en-US" altLang="zh-CN"/>
              <a:t>a</a:t>
            </a:r>
          </a:p>
        </p:txBody>
      </p:sp>
      <p:cxnSp>
        <p:nvCxnSpPr>
          <p:cNvPr id="74" name="AutoShape 57"/>
          <p:cNvCxnSpPr>
            <a:cxnSpLocks noChangeShapeType="1"/>
          </p:cNvCxnSpPr>
          <p:nvPr/>
        </p:nvCxnSpPr>
        <p:spPr bwMode="auto">
          <a:xfrm rot="16200000" flipH="1">
            <a:off x="7479506" y="5422106"/>
            <a:ext cx="1587" cy="279400"/>
          </a:xfrm>
          <a:prstGeom prst="curvedConnector3">
            <a:avLst>
              <a:gd name="adj1" fmla="val -27543982"/>
            </a:avLst>
          </a:prstGeom>
          <a:noFill/>
          <a:ln w="9525">
            <a:solidFill>
              <a:schemeClr val="tx1"/>
            </a:solidFill>
            <a:round/>
            <a:headEnd/>
            <a:tailEnd type="triangle" w="med" len="med"/>
          </a:ln>
          <a:effectLst/>
        </p:spPr>
      </p:cxnSp>
      <p:sp>
        <p:nvSpPr>
          <p:cNvPr id="76" name="Text Box 64"/>
          <p:cNvSpPr txBox="1">
            <a:spLocks noChangeArrowheads="1"/>
          </p:cNvSpPr>
          <p:nvPr/>
        </p:nvSpPr>
        <p:spPr bwMode="auto">
          <a:xfrm>
            <a:off x="7467600" y="4876800"/>
            <a:ext cx="336550" cy="457200"/>
          </a:xfrm>
          <a:prstGeom prst="rect">
            <a:avLst/>
          </a:prstGeom>
          <a:noFill/>
          <a:ln w="9525">
            <a:noFill/>
            <a:miter lim="800000"/>
            <a:headEnd/>
            <a:tailEnd/>
          </a:ln>
          <a:effectLst/>
        </p:spPr>
        <p:txBody>
          <a:bodyPr wrap="none" anchor="ctr">
            <a:spAutoFit/>
          </a:bodyPr>
          <a:lstStyle/>
          <a:p>
            <a:pPr algn="ctr"/>
            <a:r>
              <a:rPr kumimoji="1" lang="en-US" altLang="zh-CN" sz="2400" dirty="0" smtClean="0">
                <a:latin typeface="Times New Roman" pitchFamily="18" charset="0"/>
              </a:rPr>
              <a:t>a</a:t>
            </a:r>
            <a:endParaRPr kumimoji="1" lang="en-US" altLang="zh-CN" sz="2400" dirty="0">
              <a:latin typeface="Times New Roman" pitchFamily="18"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609600" y="533400"/>
            <a:ext cx="7772400" cy="1143000"/>
          </a:xfrm>
        </p:spPr>
        <p:txBody>
          <a:bodyPr/>
          <a:lstStyle/>
          <a:p>
            <a:r>
              <a:rPr lang="zh-CN" altLang="en-US"/>
              <a:t>词法分析器的自动产生</a:t>
            </a:r>
          </a:p>
        </p:txBody>
      </p:sp>
      <p:sp>
        <p:nvSpPr>
          <p:cNvPr id="249859" name="Rectangle 3"/>
          <p:cNvSpPr>
            <a:spLocks noGrp="1" noChangeArrowheads="1"/>
          </p:cNvSpPr>
          <p:nvPr>
            <p:ph idx="1"/>
          </p:nvPr>
        </p:nvSpPr>
        <p:spPr/>
        <p:txBody>
          <a:bodyPr>
            <a:normAutofit fontScale="92500"/>
          </a:bodyPr>
          <a:lstStyle/>
          <a:p>
            <a:pPr>
              <a:lnSpc>
                <a:spcPct val="90000"/>
              </a:lnSpc>
            </a:pPr>
            <a:r>
              <a:rPr lang="en-US" altLang="zh-CN" sz="2800" dirty="0"/>
              <a:t>LEX</a:t>
            </a:r>
            <a:r>
              <a:rPr lang="zh-CN" altLang="en-US" sz="2800" dirty="0"/>
              <a:t>是一个词法分析器的自动产生系统。</a:t>
            </a:r>
          </a:p>
          <a:p>
            <a:pPr>
              <a:lnSpc>
                <a:spcPct val="90000"/>
              </a:lnSpc>
            </a:pPr>
            <a:endParaRPr lang="zh-CN" altLang="en-US" sz="2800" dirty="0"/>
          </a:p>
          <a:p>
            <a:pPr>
              <a:lnSpc>
                <a:spcPct val="90000"/>
              </a:lnSpc>
            </a:pPr>
            <a:endParaRPr lang="zh-CN" altLang="en-US" sz="2800" dirty="0"/>
          </a:p>
          <a:p>
            <a:pPr>
              <a:lnSpc>
                <a:spcPct val="90000"/>
              </a:lnSpc>
            </a:pPr>
            <a:endParaRPr lang="zh-CN" altLang="en-US" sz="2800" dirty="0"/>
          </a:p>
          <a:p>
            <a:pPr>
              <a:lnSpc>
                <a:spcPct val="90000"/>
              </a:lnSpc>
            </a:pPr>
            <a:endParaRPr lang="zh-CN" altLang="en-US" sz="2800" dirty="0"/>
          </a:p>
          <a:p>
            <a:pPr>
              <a:lnSpc>
                <a:spcPct val="90000"/>
              </a:lnSpc>
            </a:pPr>
            <a:r>
              <a:rPr lang="zh-CN" altLang="en-US" sz="2800" dirty="0" smtClean="0"/>
              <a:t>常见的一个版本</a:t>
            </a:r>
            <a:r>
              <a:rPr lang="zh-CN" altLang="en-US" sz="2800" dirty="0"/>
              <a:t>：</a:t>
            </a:r>
            <a:r>
              <a:rPr lang="en-US" altLang="zh-CN" sz="2800" dirty="0"/>
              <a:t>flex</a:t>
            </a:r>
            <a:r>
              <a:rPr lang="zh-CN" altLang="en-US" sz="2800" dirty="0"/>
              <a:t>（</a:t>
            </a:r>
            <a:r>
              <a:rPr lang="en-US" altLang="zh-CN" sz="2800" dirty="0"/>
              <a:t>Fast </a:t>
            </a:r>
            <a:r>
              <a:rPr lang="en-US" altLang="zh-CN" sz="2800" dirty="0" err="1"/>
              <a:t>Lex</a:t>
            </a:r>
            <a:r>
              <a:rPr lang="zh-CN" altLang="en-US" sz="2800" dirty="0"/>
              <a:t>）</a:t>
            </a:r>
          </a:p>
          <a:p>
            <a:pPr lvl="1">
              <a:lnSpc>
                <a:spcPct val="90000"/>
              </a:lnSpc>
            </a:pPr>
            <a:r>
              <a:rPr lang="zh-CN" altLang="en-US" sz="2400" dirty="0"/>
              <a:t>由</a:t>
            </a:r>
            <a:r>
              <a:rPr lang="en-US" altLang="zh-CN" sz="2400" dirty="0"/>
              <a:t>Free Software Foundation</a:t>
            </a:r>
            <a:r>
              <a:rPr lang="zh-CN" altLang="en-US" sz="2400" dirty="0"/>
              <a:t>创建的</a:t>
            </a:r>
            <a:r>
              <a:rPr lang="en-US" altLang="zh-CN" sz="2400" b="1" dirty="0"/>
              <a:t>Gnu compiler package</a:t>
            </a:r>
            <a:r>
              <a:rPr lang="zh-CN" altLang="en-US" sz="2400" dirty="0"/>
              <a:t>的一部分，可以在许多</a:t>
            </a:r>
            <a:r>
              <a:rPr lang="en-US" altLang="zh-CN" sz="2400" dirty="0"/>
              <a:t>Internet </a:t>
            </a:r>
            <a:r>
              <a:rPr lang="zh-CN" altLang="en-US" sz="2400" dirty="0"/>
              <a:t>站点上免费得到。</a:t>
            </a:r>
          </a:p>
        </p:txBody>
      </p:sp>
      <p:sp>
        <p:nvSpPr>
          <p:cNvPr id="20" name="灯片编号占位符 5"/>
          <p:cNvSpPr>
            <a:spLocks noGrp="1"/>
          </p:cNvSpPr>
          <p:nvPr>
            <p:ph type="sldNum" sz="quarter" idx="12"/>
          </p:nvPr>
        </p:nvSpPr>
        <p:spPr/>
        <p:txBody>
          <a:bodyPr/>
          <a:lstStyle/>
          <a:p>
            <a:fld id="{D9810F22-24A9-47DE-95C6-06FA7F3A623D}" type="slidenum">
              <a:rPr lang="en-US" altLang="zh-CN"/>
              <a:pPr/>
              <a:t>76</a:t>
            </a:fld>
            <a:endParaRPr lang="en-US" altLang="zh-CN"/>
          </a:p>
        </p:txBody>
      </p:sp>
      <p:sp>
        <p:nvSpPr>
          <p:cNvPr id="249860" name="Line 4"/>
          <p:cNvSpPr>
            <a:spLocks noChangeShapeType="1"/>
          </p:cNvSpPr>
          <p:nvPr/>
        </p:nvSpPr>
        <p:spPr bwMode="auto">
          <a:xfrm>
            <a:off x="3124200" y="2819400"/>
            <a:ext cx="8382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49861" name="Rectangle 5"/>
          <p:cNvSpPr>
            <a:spLocks noChangeArrowheads="1"/>
          </p:cNvSpPr>
          <p:nvPr/>
        </p:nvSpPr>
        <p:spPr bwMode="auto">
          <a:xfrm>
            <a:off x="3962400" y="2590800"/>
            <a:ext cx="1066800" cy="457200"/>
          </a:xfrm>
          <a:prstGeom prst="rect">
            <a:avLst/>
          </a:prstGeom>
          <a:solidFill>
            <a:srgbClr val="00B0F0"/>
          </a:solidFill>
          <a:ln w="9525">
            <a:solidFill>
              <a:schemeClr val="tx1"/>
            </a:solidFill>
            <a:miter lim="800000"/>
            <a:headEnd/>
            <a:tailEnd/>
          </a:ln>
          <a:effectLst/>
        </p:spPr>
        <p:txBody>
          <a:bodyPr wrap="none" anchor="ctr"/>
          <a:lstStyle/>
          <a:p>
            <a:endParaRPr lang="zh-CN" altLang="en-US"/>
          </a:p>
        </p:txBody>
      </p:sp>
      <p:sp>
        <p:nvSpPr>
          <p:cNvPr id="249862" name="Line 6"/>
          <p:cNvSpPr>
            <a:spLocks noChangeShapeType="1"/>
          </p:cNvSpPr>
          <p:nvPr/>
        </p:nvSpPr>
        <p:spPr bwMode="auto">
          <a:xfrm>
            <a:off x="5029200" y="2819400"/>
            <a:ext cx="5334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49863" name="Text Box 7"/>
          <p:cNvSpPr txBox="1">
            <a:spLocks noChangeArrowheads="1"/>
          </p:cNvSpPr>
          <p:nvPr/>
        </p:nvSpPr>
        <p:spPr bwMode="auto">
          <a:xfrm>
            <a:off x="1752600" y="2590800"/>
            <a:ext cx="1524000" cy="396875"/>
          </a:xfrm>
          <a:prstGeom prst="rect">
            <a:avLst/>
          </a:prstGeom>
          <a:noFill/>
          <a:ln w="9525">
            <a:noFill/>
            <a:miter lim="800000"/>
            <a:headEnd/>
            <a:tailEnd/>
          </a:ln>
          <a:effectLst/>
        </p:spPr>
        <p:txBody>
          <a:bodyPr>
            <a:spAutoFit/>
          </a:bodyPr>
          <a:lstStyle/>
          <a:p>
            <a:pPr>
              <a:spcBef>
                <a:spcPct val="50000"/>
              </a:spcBef>
            </a:pPr>
            <a:r>
              <a:rPr kumimoji="1" lang="en-US" altLang="zh-CN" sz="2000" b="1">
                <a:latin typeface="Times New Roman" pitchFamily="18" charset="0"/>
                <a:ea typeface="楷体_GB2312" pitchFamily="49" charset="-122"/>
              </a:rPr>
              <a:t>LEX</a:t>
            </a:r>
            <a:r>
              <a:rPr kumimoji="1" lang="zh-CN" altLang="en-US" sz="2000" b="1">
                <a:latin typeface="Times New Roman" pitchFamily="18" charset="0"/>
                <a:ea typeface="楷体_GB2312" pitchFamily="49" charset="-122"/>
              </a:rPr>
              <a:t>源程序</a:t>
            </a:r>
            <a:endParaRPr kumimoji="1" lang="zh-CN" altLang="en-US" sz="2400">
              <a:latin typeface="Times New Roman" pitchFamily="18" charset="0"/>
              <a:ea typeface="楷体_GB2312" pitchFamily="49" charset="-122"/>
            </a:endParaRPr>
          </a:p>
        </p:txBody>
      </p:sp>
      <p:sp>
        <p:nvSpPr>
          <p:cNvPr id="249864" name="Text Box 8"/>
          <p:cNvSpPr txBox="1">
            <a:spLocks noChangeArrowheads="1"/>
          </p:cNvSpPr>
          <p:nvPr/>
        </p:nvSpPr>
        <p:spPr bwMode="auto">
          <a:xfrm>
            <a:off x="4114800" y="2590800"/>
            <a:ext cx="838200" cy="396875"/>
          </a:xfrm>
          <a:prstGeom prst="rect">
            <a:avLst/>
          </a:prstGeom>
          <a:noFill/>
          <a:ln w="9525">
            <a:noFill/>
            <a:miter lim="800000"/>
            <a:headEnd/>
            <a:tailEnd/>
          </a:ln>
          <a:effectLst/>
        </p:spPr>
        <p:txBody>
          <a:bodyPr>
            <a:spAutoFit/>
          </a:bodyPr>
          <a:lstStyle/>
          <a:p>
            <a:pPr>
              <a:spcBef>
                <a:spcPct val="50000"/>
              </a:spcBef>
            </a:pPr>
            <a:r>
              <a:rPr kumimoji="1" lang="en-US" altLang="zh-CN" sz="2000" b="1">
                <a:latin typeface="Times New Roman" pitchFamily="18" charset="0"/>
                <a:ea typeface="楷体_GB2312" pitchFamily="49" charset="-122"/>
              </a:rPr>
              <a:t>LEX</a:t>
            </a:r>
            <a:endParaRPr kumimoji="1" lang="en-US" altLang="zh-CN" sz="2400">
              <a:latin typeface="Times New Roman" pitchFamily="18" charset="0"/>
              <a:ea typeface="楷体_GB2312" pitchFamily="49" charset="-122"/>
            </a:endParaRPr>
          </a:p>
        </p:txBody>
      </p:sp>
      <p:sp>
        <p:nvSpPr>
          <p:cNvPr id="249865" name="Text Box 9"/>
          <p:cNvSpPr txBox="1">
            <a:spLocks noChangeArrowheads="1"/>
          </p:cNvSpPr>
          <p:nvPr/>
        </p:nvSpPr>
        <p:spPr bwMode="auto">
          <a:xfrm>
            <a:off x="5486400" y="2590800"/>
            <a:ext cx="1676400" cy="396875"/>
          </a:xfrm>
          <a:prstGeom prst="rect">
            <a:avLst/>
          </a:prstGeom>
          <a:noFill/>
          <a:ln w="9525">
            <a:noFill/>
            <a:miter lim="800000"/>
            <a:headEnd/>
            <a:tailEnd/>
          </a:ln>
          <a:effectLst/>
        </p:spPr>
        <p:txBody>
          <a:bodyPr>
            <a:spAutoFit/>
          </a:bodyPr>
          <a:lstStyle/>
          <a:p>
            <a:pPr>
              <a:spcBef>
                <a:spcPct val="50000"/>
              </a:spcBef>
            </a:pPr>
            <a:r>
              <a:rPr kumimoji="1" lang="zh-CN" altLang="zh-CN" sz="2000">
                <a:latin typeface="Times New Roman" pitchFamily="18" charset="0"/>
                <a:ea typeface="楷体_GB2312" pitchFamily="49" charset="-122"/>
              </a:rPr>
              <a:t> </a:t>
            </a:r>
            <a:r>
              <a:rPr kumimoji="1" lang="zh-CN" altLang="en-US" sz="2000" b="1">
                <a:latin typeface="Times New Roman" pitchFamily="18" charset="0"/>
                <a:ea typeface="楷体_GB2312" pitchFamily="49" charset="-122"/>
              </a:rPr>
              <a:t>词法分析器</a:t>
            </a:r>
            <a:endParaRPr kumimoji="1" lang="zh-CN" altLang="en-US" sz="2400">
              <a:latin typeface="Times New Roman" pitchFamily="18" charset="0"/>
              <a:ea typeface="楷体_GB2312" pitchFamily="49" charset="-122"/>
            </a:endParaRPr>
          </a:p>
        </p:txBody>
      </p:sp>
      <p:sp>
        <p:nvSpPr>
          <p:cNvPr id="249866" name="Line 10"/>
          <p:cNvSpPr>
            <a:spLocks noChangeShapeType="1"/>
          </p:cNvSpPr>
          <p:nvPr/>
        </p:nvSpPr>
        <p:spPr bwMode="auto">
          <a:xfrm>
            <a:off x="2971800" y="3565525"/>
            <a:ext cx="8382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49867" name="Rectangle 11"/>
          <p:cNvSpPr>
            <a:spLocks noChangeArrowheads="1"/>
          </p:cNvSpPr>
          <p:nvPr/>
        </p:nvSpPr>
        <p:spPr bwMode="auto">
          <a:xfrm>
            <a:off x="3810000" y="3352800"/>
            <a:ext cx="1447800" cy="457200"/>
          </a:xfrm>
          <a:prstGeom prst="rect">
            <a:avLst/>
          </a:prstGeom>
          <a:solidFill>
            <a:srgbClr val="00B0F0"/>
          </a:solidFill>
          <a:ln w="9525">
            <a:solidFill>
              <a:schemeClr val="tx1"/>
            </a:solidFill>
            <a:miter lim="800000"/>
            <a:headEnd/>
            <a:tailEnd/>
          </a:ln>
          <a:effectLst/>
        </p:spPr>
        <p:txBody>
          <a:bodyPr wrap="none" anchor="ctr"/>
          <a:lstStyle/>
          <a:p>
            <a:endParaRPr lang="zh-CN" altLang="en-US"/>
          </a:p>
        </p:txBody>
      </p:sp>
      <p:sp>
        <p:nvSpPr>
          <p:cNvPr id="249868" name="Line 12"/>
          <p:cNvSpPr>
            <a:spLocks noChangeShapeType="1"/>
          </p:cNvSpPr>
          <p:nvPr/>
        </p:nvSpPr>
        <p:spPr bwMode="auto">
          <a:xfrm>
            <a:off x="5257800" y="3565525"/>
            <a:ext cx="5334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49869" name="Text Box 13"/>
          <p:cNvSpPr txBox="1">
            <a:spLocks noChangeArrowheads="1"/>
          </p:cNvSpPr>
          <p:nvPr/>
        </p:nvSpPr>
        <p:spPr bwMode="auto">
          <a:xfrm>
            <a:off x="1524000" y="3336925"/>
            <a:ext cx="1524000" cy="396875"/>
          </a:xfrm>
          <a:prstGeom prst="rect">
            <a:avLst/>
          </a:prstGeom>
          <a:noFill/>
          <a:ln w="9525">
            <a:noFill/>
            <a:miter lim="800000"/>
            <a:headEnd/>
            <a:tailEnd/>
          </a:ln>
          <a:effectLst/>
        </p:spPr>
        <p:txBody>
          <a:bodyPr>
            <a:spAutoFit/>
          </a:bodyPr>
          <a:lstStyle/>
          <a:p>
            <a:pPr algn="ctr">
              <a:spcBef>
                <a:spcPct val="50000"/>
              </a:spcBef>
            </a:pPr>
            <a:r>
              <a:rPr kumimoji="1" lang="zh-CN" altLang="en-US" sz="2000" b="1">
                <a:latin typeface="Times New Roman" pitchFamily="18" charset="0"/>
                <a:ea typeface="楷体_GB2312" pitchFamily="49" charset="-122"/>
              </a:rPr>
              <a:t>源语言程序</a:t>
            </a:r>
            <a:endParaRPr kumimoji="1" lang="zh-CN" altLang="en-US" sz="2400">
              <a:latin typeface="Times New Roman" pitchFamily="18" charset="0"/>
              <a:ea typeface="楷体_GB2312" pitchFamily="49" charset="-122"/>
            </a:endParaRPr>
          </a:p>
        </p:txBody>
      </p:sp>
      <p:sp>
        <p:nvSpPr>
          <p:cNvPr id="249870" name="Text Box 14"/>
          <p:cNvSpPr txBox="1">
            <a:spLocks noChangeArrowheads="1"/>
          </p:cNvSpPr>
          <p:nvPr/>
        </p:nvSpPr>
        <p:spPr bwMode="auto">
          <a:xfrm>
            <a:off x="3810000" y="3336925"/>
            <a:ext cx="1447800" cy="366713"/>
          </a:xfrm>
          <a:prstGeom prst="rect">
            <a:avLst/>
          </a:prstGeom>
          <a:noFill/>
          <a:ln w="9525">
            <a:noFill/>
            <a:miter lim="800000"/>
            <a:headEnd/>
            <a:tailEnd/>
          </a:ln>
          <a:effectLst/>
        </p:spPr>
        <p:txBody>
          <a:bodyPr>
            <a:spAutoFit/>
          </a:bodyPr>
          <a:lstStyle/>
          <a:p>
            <a:pPr>
              <a:spcBef>
                <a:spcPct val="50000"/>
              </a:spcBef>
            </a:pPr>
            <a:r>
              <a:rPr kumimoji="1" lang="zh-CN" altLang="zh-CN">
                <a:latin typeface="Comic Sans MS" pitchFamily="66" charset="0"/>
              </a:rPr>
              <a:t> </a:t>
            </a:r>
            <a:r>
              <a:rPr kumimoji="1" lang="zh-CN" altLang="en-US" b="1">
                <a:latin typeface="Comic Sans MS" pitchFamily="66" charset="0"/>
              </a:rPr>
              <a:t>词法分析器</a:t>
            </a:r>
            <a:endParaRPr kumimoji="1" lang="zh-CN" altLang="zh-CN" b="1">
              <a:latin typeface="Comic Sans MS" pitchFamily="66" charset="0"/>
            </a:endParaRPr>
          </a:p>
        </p:txBody>
      </p:sp>
      <p:sp>
        <p:nvSpPr>
          <p:cNvPr id="249871" name="Text Box 15"/>
          <p:cNvSpPr txBox="1">
            <a:spLocks noChangeArrowheads="1"/>
          </p:cNvSpPr>
          <p:nvPr/>
        </p:nvSpPr>
        <p:spPr bwMode="auto">
          <a:xfrm>
            <a:off x="5715000" y="3336925"/>
            <a:ext cx="1676400" cy="396875"/>
          </a:xfrm>
          <a:prstGeom prst="rect">
            <a:avLst/>
          </a:prstGeom>
          <a:noFill/>
          <a:ln w="9525">
            <a:noFill/>
            <a:miter lim="800000"/>
            <a:headEnd/>
            <a:tailEnd/>
          </a:ln>
          <a:effectLst/>
        </p:spPr>
        <p:txBody>
          <a:bodyPr>
            <a:spAutoFit/>
          </a:bodyPr>
          <a:lstStyle/>
          <a:p>
            <a:pPr>
              <a:spcBef>
                <a:spcPct val="50000"/>
              </a:spcBef>
            </a:pPr>
            <a:r>
              <a:rPr kumimoji="1" lang="zh-CN" altLang="en-US" sz="2000" b="1">
                <a:latin typeface="Times New Roman" pitchFamily="18" charset="0"/>
                <a:ea typeface="楷体_GB2312" pitchFamily="49" charset="-122"/>
              </a:rPr>
              <a:t>单词符号串</a:t>
            </a:r>
            <a:endParaRPr kumimoji="1" lang="zh-CN" altLang="en-US" sz="2400">
              <a:latin typeface="Times New Roman" pitchFamily="18" charset="0"/>
              <a:ea typeface="楷体_GB2312" pitchFamily="49" charset="-122"/>
            </a:endParaRPr>
          </a:p>
        </p:txBody>
      </p:sp>
      <p:sp>
        <p:nvSpPr>
          <p:cNvPr id="249872" name="Line 16"/>
          <p:cNvSpPr>
            <a:spLocks noChangeShapeType="1"/>
          </p:cNvSpPr>
          <p:nvPr/>
        </p:nvSpPr>
        <p:spPr bwMode="auto">
          <a:xfrm>
            <a:off x="6019800" y="2971800"/>
            <a:ext cx="0" cy="152400"/>
          </a:xfrm>
          <a:prstGeom prst="line">
            <a:avLst/>
          </a:prstGeom>
          <a:noFill/>
          <a:ln w="9525">
            <a:solidFill>
              <a:schemeClr val="tx1"/>
            </a:solidFill>
            <a:round/>
            <a:headEnd/>
            <a:tailEnd/>
          </a:ln>
          <a:effectLst/>
        </p:spPr>
        <p:txBody>
          <a:bodyPr wrap="none" anchor="ctr"/>
          <a:lstStyle/>
          <a:p>
            <a:endParaRPr lang="zh-CN" altLang="en-US"/>
          </a:p>
        </p:txBody>
      </p:sp>
      <p:sp>
        <p:nvSpPr>
          <p:cNvPr id="249873" name="Line 17"/>
          <p:cNvSpPr>
            <a:spLocks noChangeShapeType="1"/>
          </p:cNvSpPr>
          <p:nvPr/>
        </p:nvSpPr>
        <p:spPr bwMode="auto">
          <a:xfrm flipH="1">
            <a:off x="4572000" y="3124200"/>
            <a:ext cx="1447800" cy="0"/>
          </a:xfrm>
          <a:prstGeom prst="line">
            <a:avLst/>
          </a:prstGeom>
          <a:noFill/>
          <a:ln w="9525">
            <a:solidFill>
              <a:schemeClr val="tx1"/>
            </a:solidFill>
            <a:round/>
            <a:headEnd/>
            <a:tailEnd/>
          </a:ln>
          <a:effectLst/>
        </p:spPr>
        <p:txBody>
          <a:bodyPr wrap="none" anchor="ctr"/>
          <a:lstStyle/>
          <a:p>
            <a:endParaRPr lang="zh-CN" altLang="en-US"/>
          </a:p>
        </p:txBody>
      </p:sp>
      <p:sp>
        <p:nvSpPr>
          <p:cNvPr id="249874" name="Line 18"/>
          <p:cNvSpPr>
            <a:spLocks noChangeShapeType="1"/>
          </p:cNvSpPr>
          <p:nvPr/>
        </p:nvSpPr>
        <p:spPr bwMode="auto">
          <a:xfrm>
            <a:off x="4572000" y="3124200"/>
            <a:ext cx="0" cy="228600"/>
          </a:xfrm>
          <a:prstGeom prst="line">
            <a:avLst/>
          </a:prstGeom>
          <a:noFill/>
          <a:ln w="9525">
            <a:solidFill>
              <a:schemeClr val="tx1"/>
            </a:solidFill>
            <a:round/>
            <a:headEnd/>
            <a:tailEnd type="triangle" w="med" len="me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r>
              <a:rPr lang="zh-CN" altLang="en-US"/>
              <a:t>词法分析器的自动产生</a:t>
            </a:r>
          </a:p>
        </p:txBody>
      </p:sp>
      <p:sp>
        <p:nvSpPr>
          <p:cNvPr id="277507" name="Rectangle 3"/>
          <p:cNvSpPr>
            <a:spLocks noGrp="1" noChangeArrowheads="1"/>
          </p:cNvSpPr>
          <p:nvPr>
            <p:ph idx="1"/>
          </p:nvPr>
        </p:nvSpPr>
        <p:spPr/>
        <p:txBody>
          <a:bodyPr/>
          <a:lstStyle/>
          <a:p>
            <a:r>
              <a:rPr lang="en-US" altLang="zh-CN" dirty="0"/>
              <a:t>LEX</a:t>
            </a:r>
            <a:r>
              <a:rPr lang="zh-CN" altLang="en-US" dirty="0"/>
              <a:t>源程序组成</a:t>
            </a:r>
          </a:p>
          <a:p>
            <a:pPr lvl="1"/>
            <a:r>
              <a:rPr lang="zh-CN" altLang="en-US" sz="2400" dirty="0" smtClean="0"/>
              <a:t>正则定义</a:t>
            </a:r>
            <a:r>
              <a:rPr lang="zh-CN" altLang="en-US" sz="2400" dirty="0"/>
              <a:t>式：下述形式的定义序列，其中</a:t>
            </a:r>
            <a:r>
              <a:rPr lang="en-US" altLang="zh-CN" sz="2400" dirty="0"/>
              <a:t>d</a:t>
            </a:r>
            <a:r>
              <a:rPr lang="en-US" altLang="zh-CN" sz="2400" baseline="-25000" dirty="0"/>
              <a:t>i</a:t>
            </a:r>
            <a:r>
              <a:rPr lang="zh-CN" altLang="en-US" sz="2400" dirty="0"/>
              <a:t>表示不同的名字，</a:t>
            </a:r>
            <a:r>
              <a:rPr lang="en-US" altLang="zh-CN" sz="2400" dirty="0" err="1"/>
              <a:t>r</a:t>
            </a:r>
            <a:r>
              <a:rPr lang="en-US" altLang="zh-CN" sz="2400" baseline="-25000" dirty="0" err="1"/>
              <a:t>i</a:t>
            </a:r>
            <a:r>
              <a:rPr lang="zh-CN" altLang="en-US" sz="2400" dirty="0"/>
              <a:t>是</a:t>
            </a:r>
            <a:r>
              <a:rPr lang="zh-CN" altLang="en-US" sz="2400" dirty="0">
                <a:cs typeface="Arial" charset="0"/>
              </a:rPr>
              <a:t>∑</a:t>
            </a:r>
            <a:r>
              <a:rPr lang="zh-CN" altLang="en-US" sz="2400" dirty="0">
                <a:latin typeface="宋体" pitchFamily="2" charset="-122"/>
                <a:cs typeface="Arial" charset="0"/>
              </a:rPr>
              <a:t>∪</a:t>
            </a:r>
            <a:r>
              <a:rPr lang="en-US" altLang="zh-CN" sz="2400" dirty="0">
                <a:latin typeface="宋体" pitchFamily="2" charset="-122"/>
                <a:cs typeface="Arial" charset="0"/>
              </a:rPr>
              <a:t>{d</a:t>
            </a:r>
            <a:r>
              <a:rPr lang="en-US" altLang="zh-CN" sz="2400" baseline="-25000" dirty="0">
                <a:latin typeface="宋体" pitchFamily="2" charset="-122"/>
                <a:cs typeface="Arial" charset="0"/>
              </a:rPr>
              <a:t>1</a:t>
            </a:r>
            <a:r>
              <a:rPr lang="en-US" altLang="zh-CN" sz="2400" dirty="0">
                <a:latin typeface="宋体" pitchFamily="2" charset="-122"/>
                <a:cs typeface="Arial" charset="0"/>
              </a:rPr>
              <a:t>,…,d</a:t>
            </a:r>
            <a:r>
              <a:rPr lang="en-US" altLang="zh-CN" sz="2400" baseline="-25000" dirty="0">
                <a:latin typeface="宋体" pitchFamily="2" charset="-122"/>
                <a:cs typeface="Arial" charset="0"/>
              </a:rPr>
              <a:t>i-1</a:t>
            </a:r>
            <a:r>
              <a:rPr lang="en-US" altLang="zh-CN" sz="2400" dirty="0">
                <a:latin typeface="宋体" pitchFamily="2" charset="-122"/>
                <a:cs typeface="Arial" charset="0"/>
              </a:rPr>
              <a:t>}</a:t>
            </a:r>
            <a:r>
              <a:rPr lang="zh-CN" altLang="en-US" sz="2400" dirty="0"/>
              <a:t>上的符号所构成</a:t>
            </a:r>
            <a:r>
              <a:rPr lang="zh-CN" altLang="en-US" sz="2400" dirty="0" smtClean="0"/>
              <a:t>的正则式</a:t>
            </a:r>
            <a:r>
              <a:rPr lang="zh-CN" altLang="en-US" sz="2400" dirty="0"/>
              <a:t>，且</a:t>
            </a:r>
            <a:r>
              <a:rPr lang="en-US" altLang="zh-CN" sz="2400" dirty="0" err="1"/>
              <a:t>r</a:t>
            </a:r>
            <a:r>
              <a:rPr lang="en-US" altLang="zh-CN" sz="2400" baseline="-25000" dirty="0" err="1"/>
              <a:t>i</a:t>
            </a:r>
            <a:r>
              <a:rPr lang="zh-CN" altLang="en-US" sz="2400" dirty="0"/>
              <a:t>中不包含</a:t>
            </a:r>
            <a:r>
              <a:rPr lang="en-US" altLang="zh-CN" sz="2400" dirty="0"/>
              <a:t>d</a:t>
            </a:r>
            <a:r>
              <a:rPr lang="en-US" altLang="zh-CN" sz="2400" baseline="-25000" dirty="0"/>
              <a:t>i</a:t>
            </a:r>
            <a:r>
              <a:rPr lang="zh-CN" altLang="en-US" sz="2400" dirty="0"/>
              <a:t>， </a:t>
            </a:r>
            <a:r>
              <a:rPr lang="en-US" altLang="zh-CN" sz="2400" dirty="0"/>
              <a:t>d</a:t>
            </a:r>
            <a:r>
              <a:rPr lang="en-US" altLang="zh-CN" sz="2400" baseline="-25000" dirty="0"/>
              <a:t>i</a:t>
            </a:r>
            <a:r>
              <a:rPr lang="zh-CN" altLang="en-US" sz="2400" baseline="-25000" dirty="0"/>
              <a:t>＋</a:t>
            </a:r>
            <a:r>
              <a:rPr lang="en-US" altLang="zh-CN" sz="2400" baseline="-25000" dirty="0"/>
              <a:t>1</a:t>
            </a:r>
            <a:r>
              <a:rPr lang="zh-CN" altLang="en-US" sz="2400" dirty="0"/>
              <a:t>，</a:t>
            </a:r>
            <a:r>
              <a:rPr lang="en-US" altLang="zh-CN" sz="2400" dirty="0"/>
              <a:t>…</a:t>
            </a:r>
            <a:r>
              <a:rPr lang="zh-CN" altLang="en-US" sz="2400" dirty="0"/>
              <a:t>，</a:t>
            </a:r>
            <a:r>
              <a:rPr lang="en-US" altLang="zh-CN" sz="2400" dirty="0" err="1"/>
              <a:t>d</a:t>
            </a:r>
            <a:r>
              <a:rPr lang="en-US" altLang="zh-CN" sz="2400" baseline="-25000" dirty="0" err="1"/>
              <a:t>n</a:t>
            </a:r>
            <a:endParaRPr lang="en-US" altLang="zh-CN" sz="2400" baseline="-25000" dirty="0"/>
          </a:p>
          <a:p>
            <a:pPr lvl="2"/>
            <a:r>
              <a:rPr lang="en-US" altLang="zh-CN" sz="2000" dirty="0"/>
              <a:t>d</a:t>
            </a:r>
            <a:r>
              <a:rPr lang="en-US" altLang="zh-CN" sz="2000" baseline="-25000" dirty="0"/>
              <a:t>1</a:t>
            </a:r>
            <a:r>
              <a:rPr lang="en-US" altLang="zh-CN" sz="2000" dirty="0">
                <a:latin typeface="Times New Roman" pitchFamily="18" charset="0"/>
                <a:cs typeface="Times New Roman" pitchFamily="18" charset="0"/>
              </a:rPr>
              <a:t>→r</a:t>
            </a:r>
            <a:r>
              <a:rPr lang="en-US" altLang="zh-CN" sz="2000" baseline="-25000" dirty="0">
                <a:latin typeface="Times New Roman" pitchFamily="18" charset="0"/>
                <a:cs typeface="Times New Roman" pitchFamily="18" charset="0"/>
              </a:rPr>
              <a:t>1</a:t>
            </a:r>
            <a:r>
              <a:rPr lang="zh-CN" altLang="en-US" sz="2000" dirty="0">
                <a:latin typeface="Times New Roman" pitchFamily="18" charset="0"/>
                <a:cs typeface="Times New Roman" pitchFamily="18" charset="0"/>
              </a:rPr>
              <a:t>， </a:t>
            </a:r>
          </a:p>
          <a:p>
            <a:pPr lvl="2"/>
            <a:r>
              <a:rPr lang="en-US" altLang="zh-CN" sz="2000" dirty="0"/>
              <a:t>d</a:t>
            </a:r>
            <a:r>
              <a:rPr lang="en-US" altLang="zh-CN" sz="2000" baseline="-25000" dirty="0"/>
              <a:t>2</a:t>
            </a:r>
            <a:r>
              <a:rPr lang="en-US" altLang="zh-CN" sz="2000" dirty="0">
                <a:latin typeface="Times New Roman" pitchFamily="18" charset="0"/>
                <a:cs typeface="Times New Roman" pitchFamily="18" charset="0"/>
              </a:rPr>
              <a:t>→r</a:t>
            </a:r>
            <a:r>
              <a:rPr lang="en-US" altLang="zh-CN" sz="2000" baseline="-25000" dirty="0">
                <a:latin typeface="Times New Roman" pitchFamily="18" charset="0"/>
                <a:cs typeface="Times New Roman" pitchFamily="18" charset="0"/>
              </a:rPr>
              <a:t>2</a:t>
            </a:r>
            <a:r>
              <a:rPr lang="zh-CN" altLang="en-US" sz="2000" dirty="0">
                <a:latin typeface="Times New Roman" pitchFamily="18" charset="0"/>
                <a:cs typeface="Times New Roman" pitchFamily="18" charset="0"/>
              </a:rPr>
              <a:t>，</a:t>
            </a:r>
          </a:p>
          <a:p>
            <a:pPr lvl="2"/>
            <a:r>
              <a:rPr lang="zh-CN" altLang="en-US" sz="2000" dirty="0">
                <a:latin typeface="Times New Roman" pitchFamily="18" charset="0"/>
                <a:cs typeface="Times New Roman" pitchFamily="18" charset="0"/>
              </a:rPr>
              <a:t> </a:t>
            </a:r>
            <a:r>
              <a:rPr lang="en-US" altLang="zh-CN" sz="2000" dirty="0"/>
              <a:t>…</a:t>
            </a:r>
            <a:r>
              <a:rPr lang="zh-CN" altLang="en-US" sz="2000" dirty="0">
                <a:latin typeface="Times New Roman" pitchFamily="18" charset="0"/>
                <a:cs typeface="Times New Roman" pitchFamily="18" charset="0"/>
              </a:rPr>
              <a:t>， </a:t>
            </a:r>
          </a:p>
          <a:p>
            <a:pPr lvl="2"/>
            <a:r>
              <a:rPr lang="en-US" altLang="zh-CN" sz="2000" dirty="0" err="1"/>
              <a:t>d</a:t>
            </a:r>
            <a:r>
              <a:rPr lang="en-US" altLang="zh-CN" sz="2000" baseline="-25000" dirty="0" err="1"/>
              <a:t>i</a:t>
            </a:r>
            <a:r>
              <a:rPr lang="en-US" altLang="zh-CN" sz="2000" dirty="0" err="1">
                <a:latin typeface="Times New Roman" pitchFamily="18" charset="0"/>
                <a:cs typeface="Times New Roman" pitchFamily="18" charset="0"/>
              </a:rPr>
              <a:t>→r</a:t>
            </a:r>
            <a:r>
              <a:rPr lang="en-US" altLang="zh-CN" sz="2000" baseline="-25000" dirty="0" err="1">
                <a:latin typeface="Times New Roman" pitchFamily="18" charset="0"/>
                <a:cs typeface="Times New Roman" pitchFamily="18" charset="0"/>
              </a:rPr>
              <a:t>i</a:t>
            </a:r>
            <a:r>
              <a:rPr lang="zh-CN" altLang="en-US" sz="2000" dirty="0">
                <a:latin typeface="Times New Roman" pitchFamily="18" charset="0"/>
                <a:cs typeface="Times New Roman" pitchFamily="18" charset="0"/>
              </a:rPr>
              <a:t>，</a:t>
            </a:r>
          </a:p>
          <a:p>
            <a:endParaRPr lang="zh-CN" altLang="en-US" sz="2800" dirty="0"/>
          </a:p>
          <a:p>
            <a:endParaRPr lang="en-US" altLang="zh-CN" dirty="0"/>
          </a:p>
        </p:txBody>
      </p:sp>
      <p:sp>
        <p:nvSpPr>
          <p:cNvPr id="5" name="灯片编号占位符 5"/>
          <p:cNvSpPr>
            <a:spLocks noGrp="1"/>
          </p:cNvSpPr>
          <p:nvPr>
            <p:ph type="sldNum" sz="quarter" idx="12"/>
          </p:nvPr>
        </p:nvSpPr>
        <p:spPr/>
        <p:txBody>
          <a:bodyPr/>
          <a:lstStyle/>
          <a:p>
            <a:fld id="{2DAA79B1-6582-4A2F-8ABB-1FF9FFD3B9F4}" type="slidenum">
              <a:rPr lang="en-US" altLang="zh-CN"/>
              <a:pPr/>
              <a:t>77</a:t>
            </a:fld>
            <a:endParaRPr lang="en-US" altLang="zh-CN"/>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r>
              <a:rPr lang="zh-CN" altLang="en-US" dirty="0"/>
              <a:t>词法分析器的自动产生</a:t>
            </a:r>
          </a:p>
        </p:txBody>
      </p:sp>
      <p:sp>
        <p:nvSpPr>
          <p:cNvPr id="278531" name="Rectangle 3"/>
          <p:cNvSpPr>
            <a:spLocks noGrp="1" noChangeArrowheads="1"/>
          </p:cNvSpPr>
          <p:nvPr>
            <p:ph idx="1"/>
          </p:nvPr>
        </p:nvSpPr>
        <p:spPr/>
        <p:txBody>
          <a:bodyPr/>
          <a:lstStyle/>
          <a:p>
            <a:pPr lvl="1"/>
            <a:r>
              <a:rPr lang="zh-CN" altLang="en-US" dirty="0"/>
              <a:t>识别规则：</a:t>
            </a:r>
            <a:r>
              <a:rPr lang="zh-CN" altLang="en-US" dirty="0" smtClean="0"/>
              <a:t>由正则定义</a:t>
            </a:r>
            <a:r>
              <a:rPr lang="zh-CN" altLang="en-US" dirty="0"/>
              <a:t>式和动作组成</a:t>
            </a:r>
          </a:p>
          <a:p>
            <a:pPr lvl="2"/>
            <a:r>
              <a:rPr lang="en-US" altLang="zh-CN" dirty="0" smtClean="0"/>
              <a:t>P</a:t>
            </a:r>
            <a:r>
              <a:rPr lang="en-US" altLang="zh-CN" baseline="-25000" dirty="0" smtClean="0"/>
              <a:t>i </a:t>
            </a:r>
            <a:r>
              <a:rPr lang="zh-CN" altLang="en-US" baseline="-25000" dirty="0"/>
              <a:t>：</a:t>
            </a:r>
            <a:r>
              <a:rPr lang="zh-CN" altLang="en-US" dirty="0">
                <a:latin typeface="华文新魏" pitchFamily="2" charset="-122"/>
                <a:cs typeface="Arial" charset="0"/>
              </a:rPr>
              <a:t>∑∪</a:t>
            </a:r>
            <a:r>
              <a:rPr lang="en-US" altLang="zh-CN" dirty="0">
                <a:latin typeface="华文新魏" pitchFamily="2" charset="-122"/>
                <a:cs typeface="Arial" charset="0"/>
              </a:rPr>
              <a:t>{d</a:t>
            </a:r>
            <a:r>
              <a:rPr lang="en-US" altLang="zh-CN" baseline="-25000" dirty="0">
                <a:latin typeface="华文新魏" pitchFamily="2" charset="-122"/>
                <a:cs typeface="Arial" charset="0"/>
              </a:rPr>
              <a:t>1</a:t>
            </a:r>
            <a:r>
              <a:rPr lang="en-US" altLang="zh-CN" dirty="0">
                <a:latin typeface="华文新魏" pitchFamily="2" charset="-122"/>
                <a:cs typeface="Arial" charset="0"/>
              </a:rPr>
              <a:t>,</a:t>
            </a:r>
            <a:r>
              <a:rPr lang="en-US" altLang="zh-CN" dirty="0">
                <a:latin typeface="宋体"/>
                <a:cs typeface="Arial" charset="0"/>
              </a:rPr>
              <a:t>…</a:t>
            </a:r>
            <a:r>
              <a:rPr lang="en-US" altLang="zh-CN" dirty="0">
                <a:latin typeface="华文新魏" pitchFamily="2" charset="-122"/>
                <a:cs typeface="Arial" charset="0"/>
              </a:rPr>
              <a:t>,</a:t>
            </a:r>
            <a:r>
              <a:rPr lang="en-US" altLang="zh-CN" dirty="0" err="1">
                <a:latin typeface="华文新魏" pitchFamily="2" charset="-122"/>
                <a:cs typeface="Arial" charset="0"/>
              </a:rPr>
              <a:t>d</a:t>
            </a:r>
            <a:r>
              <a:rPr lang="en-US" altLang="zh-CN" baseline="-25000" dirty="0" err="1">
                <a:latin typeface="华文新魏" pitchFamily="2" charset="-122"/>
                <a:cs typeface="Arial" charset="0"/>
              </a:rPr>
              <a:t>n</a:t>
            </a:r>
            <a:r>
              <a:rPr lang="en-US" altLang="zh-CN" dirty="0">
                <a:latin typeface="华文新魏" pitchFamily="2" charset="-122"/>
                <a:cs typeface="Arial" charset="0"/>
              </a:rPr>
              <a:t>}</a:t>
            </a:r>
            <a:r>
              <a:rPr lang="zh-CN" altLang="en-US" dirty="0">
                <a:latin typeface="华文新魏" pitchFamily="2" charset="-122"/>
                <a:cs typeface="Arial" charset="0"/>
              </a:rPr>
              <a:t>上</a:t>
            </a:r>
            <a:r>
              <a:rPr lang="zh-CN" altLang="en-US" dirty="0" smtClean="0">
                <a:latin typeface="华文新魏" pitchFamily="2" charset="-122"/>
                <a:cs typeface="Arial" charset="0"/>
              </a:rPr>
              <a:t>的</a:t>
            </a:r>
            <a:r>
              <a:rPr lang="zh-CN" altLang="en-US" dirty="0" smtClean="0"/>
              <a:t>正则式</a:t>
            </a:r>
            <a:endParaRPr lang="zh-CN" altLang="en-US" dirty="0"/>
          </a:p>
          <a:p>
            <a:pPr lvl="2"/>
            <a:r>
              <a:rPr lang="en-US" altLang="zh-CN" dirty="0"/>
              <a:t>A</a:t>
            </a:r>
            <a:r>
              <a:rPr lang="en-US" altLang="zh-CN" baseline="-25000" dirty="0"/>
              <a:t>i</a:t>
            </a:r>
            <a:r>
              <a:rPr lang="zh-CN" altLang="en-US" baseline="-25000" dirty="0"/>
              <a:t>：</a:t>
            </a:r>
            <a:r>
              <a:rPr lang="zh-CN" altLang="en-US" dirty="0"/>
              <a:t>程序代码，识别出后要执行的动作，</a:t>
            </a:r>
          </a:p>
          <a:p>
            <a:pPr lvl="3"/>
            <a:r>
              <a:rPr lang="en-US" altLang="zh-CN" dirty="0" smtClean="0"/>
              <a:t>P</a:t>
            </a:r>
            <a:r>
              <a:rPr lang="en-US" altLang="zh-CN" baseline="-25000" dirty="0" smtClean="0"/>
              <a:t>1</a:t>
            </a:r>
            <a:r>
              <a:rPr lang="en-US" altLang="zh-CN" dirty="0"/>
              <a:t>		{A</a:t>
            </a:r>
            <a:r>
              <a:rPr lang="en-US" altLang="zh-CN" baseline="-25000" dirty="0"/>
              <a:t>1</a:t>
            </a:r>
            <a:r>
              <a:rPr lang="en-US" altLang="zh-CN" dirty="0"/>
              <a:t>}</a:t>
            </a:r>
          </a:p>
          <a:p>
            <a:pPr lvl="3"/>
            <a:r>
              <a:rPr lang="en-US" altLang="zh-CN" dirty="0" smtClean="0"/>
              <a:t>P</a:t>
            </a:r>
            <a:r>
              <a:rPr lang="en-US" altLang="zh-CN" baseline="-25000" dirty="0" smtClean="0"/>
              <a:t>2</a:t>
            </a:r>
            <a:r>
              <a:rPr lang="en-US" altLang="zh-CN" dirty="0"/>
              <a:t>		{A</a:t>
            </a:r>
            <a:r>
              <a:rPr lang="en-US" altLang="zh-CN" baseline="-25000" dirty="0"/>
              <a:t>2</a:t>
            </a:r>
            <a:r>
              <a:rPr lang="en-US" altLang="zh-CN" dirty="0"/>
              <a:t>}</a:t>
            </a:r>
          </a:p>
          <a:p>
            <a:pPr lvl="3"/>
            <a:r>
              <a:rPr lang="en-US" altLang="zh-CN" dirty="0"/>
              <a:t>…</a:t>
            </a:r>
          </a:p>
          <a:p>
            <a:pPr lvl="2"/>
            <a:endParaRPr lang="en-US" altLang="zh-CN" dirty="0"/>
          </a:p>
          <a:p>
            <a:pPr lvl="3"/>
            <a:r>
              <a:rPr lang="en-US" altLang="zh-CN" dirty="0" smtClean="0"/>
              <a:t>P</a:t>
            </a:r>
            <a:r>
              <a:rPr lang="en-US" altLang="zh-CN" baseline="-25000" dirty="0" smtClean="0"/>
              <a:t>m</a:t>
            </a:r>
            <a:r>
              <a:rPr lang="en-US" altLang="zh-CN" dirty="0"/>
              <a:t>		{A</a:t>
            </a:r>
            <a:r>
              <a:rPr lang="en-US" altLang="zh-CN" baseline="-25000" dirty="0"/>
              <a:t>m</a:t>
            </a:r>
            <a:r>
              <a:rPr lang="en-US" altLang="zh-CN" dirty="0"/>
              <a:t>}</a:t>
            </a:r>
          </a:p>
          <a:p>
            <a:endParaRPr lang="en-US" altLang="zh-CN" dirty="0"/>
          </a:p>
        </p:txBody>
      </p:sp>
      <p:sp>
        <p:nvSpPr>
          <p:cNvPr id="5" name="灯片编号占位符 5"/>
          <p:cNvSpPr>
            <a:spLocks noGrp="1"/>
          </p:cNvSpPr>
          <p:nvPr>
            <p:ph type="sldNum" sz="quarter" idx="12"/>
          </p:nvPr>
        </p:nvSpPr>
        <p:spPr/>
        <p:txBody>
          <a:bodyPr/>
          <a:lstStyle/>
          <a:p>
            <a:fld id="{7FBEA165-F4E2-4F1E-BAE4-6013400B8FCF}" type="slidenum">
              <a:rPr lang="en-US" altLang="zh-CN"/>
              <a:pPr/>
              <a:t>78</a:t>
            </a:fld>
            <a:endParaRPr lang="en-US" altLang="zh-CN"/>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xfrm>
            <a:off x="533400" y="381000"/>
            <a:ext cx="7772400" cy="1143000"/>
          </a:xfrm>
        </p:spPr>
        <p:txBody>
          <a:bodyPr/>
          <a:lstStyle/>
          <a:p>
            <a:r>
              <a:rPr lang="zh-CN" altLang="en-US"/>
              <a:t>小结</a:t>
            </a:r>
          </a:p>
        </p:txBody>
      </p:sp>
      <p:sp>
        <p:nvSpPr>
          <p:cNvPr id="285699" name="Rectangle 3"/>
          <p:cNvSpPr>
            <a:spLocks noGrp="1" noChangeArrowheads="1"/>
          </p:cNvSpPr>
          <p:nvPr>
            <p:ph idx="1"/>
          </p:nvPr>
        </p:nvSpPr>
        <p:spPr>
          <a:xfrm>
            <a:off x="685800" y="1676400"/>
            <a:ext cx="7772400" cy="4114800"/>
          </a:xfrm>
        </p:spPr>
        <p:txBody>
          <a:bodyPr>
            <a:normAutofit fontScale="92500" lnSpcReduction="10000"/>
          </a:bodyPr>
          <a:lstStyle/>
          <a:p>
            <a:pPr>
              <a:lnSpc>
                <a:spcPct val="90000"/>
              </a:lnSpc>
            </a:pPr>
            <a:r>
              <a:rPr lang="zh-CN" altLang="en-US" sz="2800"/>
              <a:t>词法分析器概述</a:t>
            </a:r>
          </a:p>
          <a:p>
            <a:pPr lvl="1">
              <a:lnSpc>
                <a:spcPct val="90000"/>
              </a:lnSpc>
            </a:pPr>
            <a:r>
              <a:rPr lang="zh-CN" altLang="en-US" sz="2400"/>
              <a:t>输入：源程序</a:t>
            </a:r>
          </a:p>
          <a:p>
            <a:pPr lvl="1">
              <a:lnSpc>
                <a:spcPct val="90000"/>
              </a:lnSpc>
            </a:pPr>
            <a:r>
              <a:rPr lang="zh-CN" altLang="en-US" sz="2400"/>
              <a:t>输出：单词符号</a:t>
            </a:r>
          </a:p>
          <a:p>
            <a:pPr lvl="2">
              <a:lnSpc>
                <a:spcPct val="90000"/>
              </a:lnSpc>
            </a:pPr>
            <a:r>
              <a:rPr lang="zh-CN" altLang="en-US" sz="2000"/>
              <a:t>表示形式：二元式</a:t>
            </a:r>
          </a:p>
          <a:p>
            <a:pPr lvl="1">
              <a:lnSpc>
                <a:spcPct val="90000"/>
              </a:lnSpc>
            </a:pPr>
            <a:r>
              <a:rPr lang="zh-CN" altLang="en-US" sz="2400"/>
              <a:t>功能：源程序</a:t>
            </a:r>
            <a:r>
              <a:rPr lang="en-US" altLang="zh-CN" sz="2400"/>
              <a:t>——</a:t>
            </a:r>
            <a:r>
              <a:rPr lang="zh-CN" altLang="en-US" sz="2400"/>
              <a:t>单词符号</a:t>
            </a:r>
          </a:p>
          <a:p>
            <a:pPr lvl="1">
              <a:lnSpc>
                <a:spcPct val="90000"/>
              </a:lnSpc>
            </a:pPr>
            <a:r>
              <a:rPr lang="zh-CN" altLang="en-US" sz="2400"/>
              <a:t>词法分析器与语法分析器的关系</a:t>
            </a:r>
          </a:p>
          <a:p>
            <a:pPr>
              <a:lnSpc>
                <a:spcPct val="90000"/>
              </a:lnSpc>
            </a:pPr>
            <a:r>
              <a:rPr lang="zh-CN" altLang="en-US" sz="2800"/>
              <a:t>词法分析器的设计</a:t>
            </a:r>
          </a:p>
          <a:p>
            <a:pPr lvl="1">
              <a:lnSpc>
                <a:spcPct val="90000"/>
              </a:lnSpc>
            </a:pPr>
            <a:r>
              <a:rPr lang="zh-CN" altLang="en-US" sz="2400"/>
              <a:t>各种单词符号的识别</a:t>
            </a:r>
          </a:p>
          <a:p>
            <a:pPr lvl="2">
              <a:lnSpc>
                <a:spcPct val="90000"/>
              </a:lnSpc>
            </a:pPr>
            <a:r>
              <a:rPr lang="zh-CN" altLang="en-US" sz="2000"/>
              <a:t>超前搜索问题</a:t>
            </a:r>
          </a:p>
          <a:p>
            <a:pPr lvl="1">
              <a:lnSpc>
                <a:spcPct val="90000"/>
              </a:lnSpc>
            </a:pPr>
            <a:r>
              <a:rPr lang="zh-CN" altLang="en-US" sz="2400"/>
              <a:t>状态转换图：设计词法分析器的工具</a:t>
            </a:r>
          </a:p>
          <a:p>
            <a:pPr lvl="2">
              <a:lnSpc>
                <a:spcPct val="90000"/>
              </a:lnSpc>
            </a:pPr>
            <a:r>
              <a:rPr lang="zh-CN" altLang="en-US" sz="2000"/>
              <a:t>有限方向图，结点，弧，终态</a:t>
            </a:r>
          </a:p>
        </p:txBody>
      </p:sp>
      <p:sp>
        <p:nvSpPr>
          <p:cNvPr id="5" name="灯片编号占位符 5"/>
          <p:cNvSpPr>
            <a:spLocks noGrp="1"/>
          </p:cNvSpPr>
          <p:nvPr>
            <p:ph type="sldNum" sz="quarter" idx="12"/>
          </p:nvPr>
        </p:nvSpPr>
        <p:spPr/>
        <p:txBody>
          <a:bodyPr/>
          <a:lstStyle/>
          <a:p>
            <a:fld id="{0373B133-290F-47BF-B30F-849347E81434}" type="slidenum">
              <a:rPr lang="en-US" altLang="zh-CN"/>
              <a:pPr/>
              <a:t>79</a:t>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r>
              <a:rPr lang="en-US" altLang="zh-CN" dirty="0"/>
              <a:t>3.2 </a:t>
            </a:r>
            <a:r>
              <a:rPr lang="zh-CN" altLang="en-US" dirty="0" smtClean="0"/>
              <a:t>词法单元的识别</a:t>
            </a:r>
            <a:endParaRPr lang="zh-CN" altLang="en-US" dirty="0"/>
          </a:p>
        </p:txBody>
      </p:sp>
      <p:sp>
        <p:nvSpPr>
          <p:cNvPr id="290819" name="Rectangle 3"/>
          <p:cNvSpPr>
            <a:spLocks noGrp="1" noChangeArrowheads="1"/>
          </p:cNvSpPr>
          <p:nvPr>
            <p:ph idx="1"/>
          </p:nvPr>
        </p:nvSpPr>
        <p:spPr/>
        <p:txBody>
          <a:bodyPr/>
          <a:lstStyle/>
          <a:p>
            <a:r>
              <a:rPr lang="zh-CN" altLang="en-US" sz="2800" dirty="0">
                <a:solidFill>
                  <a:schemeClr val="tx1"/>
                </a:solidFill>
                <a:latin typeface="楷体_GB2312" pitchFamily="49" charset="-122"/>
              </a:rPr>
              <a:t>词法分析器结构图</a:t>
            </a:r>
          </a:p>
        </p:txBody>
      </p:sp>
      <p:sp>
        <p:nvSpPr>
          <p:cNvPr id="25" name="灯片编号占位符 5"/>
          <p:cNvSpPr>
            <a:spLocks noGrp="1"/>
          </p:cNvSpPr>
          <p:nvPr>
            <p:ph type="sldNum" sz="quarter" idx="12"/>
          </p:nvPr>
        </p:nvSpPr>
        <p:spPr/>
        <p:txBody>
          <a:bodyPr/>
          <a:lstStyle/>
          <a:p>
            <a:fld id="{6617C65A-1CF5-4DBE-987D-577B80BC2CC1}" type="slidenum">
              <a:rPr lang="en-US" altLang="zh-CN"/>
              <a:pPr/>
              <a:t>8</a:t>
            </a:fld>
            <a:endParaRPr lang="en-US" altLang="zh-CN"/>
          </a:p>
        </p:txBody>
      </p:sp>
      <p:sp>
        <p:nvSpPr>
          <p:cNvPr id="290821" name="Rectangle 5"/>
          <p:cNvSpPr>
            <a:spLocks noChangeArrowheads="1"/>
          </p:cNvSpPr>
          <p:nvPr/>
        </p:nvSpPr>
        <p:spPr bwMode="auto">
          <a:xfrm>
            <a:off x="1755775" y="3273425"/>
            <a:ext cx="1727200" cy="404813"/>
          </a:xfrm>
          <a:prstGeom prst="rect">
            <a:avLst/>
          </a:prstGeom>
          <a:solidFill>
            <a:schemeClr val="bg1"/>
          </a:solidFill>
          <a:ln w="12700">
            <a:solidFill>
              <a:schemeClr val="tx1"/>
            </a:solidFill>
            <a:miter lim="800000"/>
            <a:headEnd/>
            <a:tailEnd/>
          </a:ln>
          <a:effectLst/>
        </p:spPr>
        <p:txBody>
          <a:bodyPr wrap="none" anchor="ctr"/>
          <a:lstStyle/>
          <a:p>
            <a:endParaRPr lang="zh-CN" altLang="en-US"/>
          </a:p>
        </p:txBody>
      </p:sp>
      <p:sp>
        <p:nvSpPr>
          <p:cNvPr id="290822" name="Rectangle 6"/>
          <p:cNvSpPr>
            <a:spLocks noChangeArrowheads="1"/>
          </p:cNvSpPr>
          <p:nvPr/>
        </p:nvSpPr>
        <p:spPr bwMode="auto">
          <a:xfrm>
            <a:off x="1822450" y="4519613"/>
            <a:ext cx="1527175" cy="406400"/>
          </a:xfrm>
          <a:prstGeom prst="rect">
            <a:avLst/>
          </a:prstGeom>
          <a:solidFill>
            <a:schemeClr val="bg1"/>
          </a:solidFill>
          <a:ln w="12700">
            <a:solidFill>
              <a:schemeClr val="hlink"/>
            </a:solidFill>
            <a:miter lim="800000"/>
            <a:headEnd/>
            <a:tailEnd/>
          </a:ln>
          <a:effectLst/>
        </p:spPr>
        <p:txBody>
          <a:bodyPr wrap="none" anchor="ctr"/>
          <a:lstStyle/>
          <a:p>
            <a:endParaRPr lang="zh-CN" altLang="en-US"/>
          </a:p>
        </p:txBody>
      </p:sp>
      <p:sp>
        <p:nvSpPr>
          <p:cNvPr id="290824" name="Line 8"/>
          <p:cNvSpPr>
            <a:spLocks noChangeShapeType="1"/>
          </p:cNvSpPr>
          <p:nvPr/>
        </p:nvSpPr>
        <p:spPr bwMode="auto">
          <a:xfrm>
            <a:off x="5311775" y="2733675"/>
            <a:ext cx="0" cy="534988"/>
          </a:xfrm>
          <a:prstGeom prst="line">
            <a:avLst/>
          </a:prstGeom>
          <a:noFill/>
          <a:ln w="12700">
            <a:solidFill>
              <a:schemeClr val="tx1"/>
            </a:solidFill>
            <a:round/>
            <a:headEnd type="none" w="sm" len="sm"/>
            <a:tailEnd type="stealth" w="med" len="lg"/>
          </a:ln>
          <a:effectLst/>
        </p:spPr>
        <p:txBody>
          <a:bodyPr wrap="none" anchor="ctr"/>
          <a:lstStyle/>
          <a:p>
            <a:endParaRPr lang="zh-CN" altLang="en-US"/>
          </a:p>
        </p:txBody>
      </p:sp>
      <p:sp>
        <p:nvSpPr>
          <p:cNvPr id="290825" name="Line 9"/>
          <p:cNvSpPr>
            <a:spLocks noChangeShapeType="1"/>
          </p:cNvSpPr>
          <p:nvPr/>
        </p:nvSpPr>
        <p:spPr bwMode="auto">
          <a:xfrm>
            <a:off x="2552700" y="3683000"/>
            <a:ext cx="0" cy="831850"/>
          </a:xfrm>
          <a:prstGeom prst="line">
            <a:avLst/>
          </a:prstGeom>
          <a:noFill/>
          <a:ln w="12700">
            <a:solidFill>
              <a:schemeClr val="tx1"/>
            </a:solidFill>
            <a:round/>
            <a:headEnd type="none" w="sm" len="sm"/>
            <a:tailEnd type="stealth" w="med" len="lg"/>
          </a:ln>
          <a:effectLst/>
        </p:spPr>
        <p:txBody>
          <a:bodyPr wrap="none" anchor="ctr"/>
          <a:lstStyle/>
          <a:p>
            <a:endParaRPr lang="zh-CN" altLang="en-US"/>
          </a:p>
        </p:txBody>
      </p:sp>
      <p:sp>
        <p:nvSpPr>
          <p:cNvPr id="290826" name="Line 10"/>
          <p:cNvSpPr>
            <a:spLocks noChangeShapeType="1"/>
          </p:cNvSpPr>
          <p:nvPr/>
        </p:nvSpPr>
        <p:spPr bwMode="auto">
          <a:xfrm>
            <a:off x="2552700" y="4930775"/>
            <a:ext cx="0" cy="236538"/>
          </a:xfrm>
          <a:prstGeom prst="line">
            <a:avLst/>
          </a:prstGeom>
          <a:noFill/>
          <a:ln w="12700">
            <a:solidFill>
              <a:schemeClr val="tx1"/>
            </a:solidFill>
            <a:round/>
            <a:headEnd type="none" w="sm" len="sm"/>
            <a:tailEnd type="stealth" w="med" len="lg"/>
          </a:ln>
          <a:effectLst/>
        </p:spPr>
        <p:txBody>
          <a:bodyPr wrap="none" anchor="ctr"/>
          <a:lstStyle/>
          <a:p>
            <a:endParaRPr lang="zh-CN" altLang="en-US"/>
          </a:p>
        </p:txBody>
      </p:sp>
      <p:sp>
        <p:nvSpPr>
          <p:cNvPr id="290829" name="Line 13"/>
          <p:cNvSpPr>
            <a:spLocks noChangeShapeType="1"/>
          </p:cNvSpPr>
          <p:nvPr/>
        </p:nvSpPr>
        <p:spPr bwMode="auto">
          <a:xfrm>
            <a:off x="3505200" y="3386138"/>
            <a:ext cx="936625" cy="0"/>
          </a:xfrm>
          <a:prstGeom prst="line">
            <a:avLst/>
          </a:prstGeom>
          <a:noFill/>
          <a:ln w="12700">
            <a:solidFill>
              <a:schemeClr val="tx1"/>
            </a:solidFill>
            <a:round/>
            <a:headEnd type="stealth" w="med" len="lg"/>
            <a:tailEnd type="none" w="sm" len="sm"/>
          </a:ln>
          <a:effectLst/>
        </p:spPr>
        <p:txBody>
          <a:bodyPr wrap="none" anchor="ctr"/>
          <a:lstStyle/>
          <a:p>
            <a:endParaRPr lang="zh-CN" altLang="en-US"/>
          </a:p>
        </p:txBody>
      </p:sp>
      <p:sp>
        <p:nvSpPr>
          <p:cNvPr id="290830" name="Line 14"/>
          <p:cNvSpPr>
            <a:spLocks noChangeShapeType="1"/>
          </p:cNvSpPr>
          <p:nvPr/>
        </p:nvSpPr>
        <p:spPr bwMode="auto">
          <a:xfrm>
            <a:off x="2754313" y="3683000"/>
            <a:ext cx="0" cy="831850"/>
          </a:xfrm>
          <a:prstGeom prst="line">
            <a:avLst/>
          </a:prstGeom>
          <a:noFill/>
          <a:ln w="12700">
            <a:solidFill>
              <a:schemeClr val="tx1"/>
            </a:solidFill>
            <a:round/>
            <a:headEnd type="stealth" w="med" len="lg"/>
            <a:tailEnd type="none" w="sm" len="sm"/>
          </a:ln>
          <a:effectLst/>
        </p:spPr>
        <p:txBody>
          <a:bodyPr wrap="none" anchor="ctr"/>
          <a:lstStyle/>
          <a:p>
            <a:endParaRPr lang="zh-CN" altLang="en-US"/>
          </a:p>
        </p:txBody>
      </p:sp>
      <p:sp>
        <p:nvSpPr>
          <p:cNvPr id="290831" name="Line 15"/>
          <p:cNvSpPr>
            <a:spLocks noChangeShapeType="1"/>
          </p:cNvSpPr>
          <p:nvPr/>
        </p:nvSpPr>
        <p:spPr bwMode="auto">
          <a:xfrm>
            <a:off x="3355975" y="4633913"/>
            <a:ext cx="1001713" cy="0"/>
          </a:xfrm>
          <a:prstGeom prst="line">
            <a:avLst/>
          </a:prstGeom>
          <a:noFill/>
          <a:ln w="12700">
            <a:solidFill>
              <a:schemeClr val="tx1"/>
            </a:solidFill>
            <a:round/>
            <a:headEnd type="stealth" w="med" len="lg"/>
            <a:tailEnd type="none" w="sm" len="sm"/>
          </a:ln>
          <a:effectLst/>
        </p:spPr>
        <p:txBody>
          <a:bodyPr wrap="none" anchor="ctr"/>
          <a:lstStyle/>
          <a:p>
            <a:endParaRPr lang="zh-CN" altLang="en-US"/>
          </a:p>
        </p:txBody>
      </p:sp>
      <p:sp>
        <p:nvSpPr>
          <p:cNvPr id="290832" name="Line 16"/>
          <p:cNvSpPr>
            <a:spLocks noChangeShapeType="1"/>
          </p:cNvSpPr>
          <p:nvPr/>
        </p:nvSpPr>
        <p:spPr bwMode="auto">
          <a:xfrm>
            <a:off x="3154363" y="3683000"/>
            <a:ext cx="0" cy="65405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290833" name="Line 17"/>
          <p:cNvSpPr>
            <a:spLocks noChangeShapeType="1"/>
          </p:cNvSpPr>
          <p:nvPr/>
        </p:nvSpPr>
        <p:spPr bwMode="auto">
          <a:xfrm>
            <a:off x="3154363" y="4337050"/>
            <a:ext cx="1203325" cy="0"/>
          </a:xfrm>
          <a:prstGeom prst="line">
            <a:avLst/>
          </a:prstGeom>
          <a:noFill/>
          <a:ln w="12700">
            <a:solidFill>
              <a:schemeClr val="tx1"/>
            </a:solidFill>
            <a:round/>
            <a:headEnd type="none" w="sm" len="sm"/>
            <a:tailEnd type="stealth" w="med" len="lg"/>
          </a:ln>
          <a:effectLst/>
        </p:spPr>
        <p:txBody>
          <a:bodyPr wrap="none" anchor="ctr"/>
          <a:lstStyle/>
          <a:p>
            <a:endParaRPr lang="zh-CN" altLang="en-US"/>
          </a:p>
        </p:txBody>
      </p:sp>
      <p:sp>
        <p:nvSpPr>
          <p:cNvPr id="290834" name="Rectangle 18"/>
          <p:cNvSpPr>
            <a:spLocks noChangeArrowheads="1"/>
          </p:cNvSpPr>
          <p:nvPr/>
        </p:nvSpPr>
        <p:spPr bwMode="auto">
          <a:xfrm>
            <a:off x="4343400" y="2743200"/>
            <a:ext cx="793750" cy="457200"/>
          </a:xfrm>
          <a:prstGeom prst="rect">
            <a:avLst/>
          </a:prstGeom>
          <a:noFill/>
          <a:ln w="9525">
            <a:noFill/>
            <a:miter lim="800000"/>
            <a:headEnd/>
            <a:tailEnd/>
          </a:ln>
          <a:effectLst/>
        </p:spPr>
        <p:txBody>
          <a:bodyPr wrap="none" lIns="92075" tIns="46038" rIns="92075" bIns="46038">
            <a:spAutoFit/>
          </a:bodyPr>
          <a:lstStyle/>
          <a:p>
            <a:pPr eaLnBrk="0" hangingPunct="0"/>
            <a:r>
              <a:rPr kumimoji="1" lang="zh-CN" altLang="en-US" sz="2400"/>
              <a:t>输入</a:t>
            </a:r>
          </a:p>
        </p:txBody>
      </p:sp>
      <p:sp>
        <p:nvSpPr>
          <p:cNvPr id="290835" name="Rectangle 19"/>
          <p:cNvSpPr>
            <a:spLocks noChangeArrowheads="1"/>
          </p:cNvSpPr>
          <p:nvPr/>
        </p:nvSpPr>
        <p:spPr bwMode="auto">
          <a:xfrm>
            <a:off x="2005013" y="3200400"/>
            <a:ext cx="1098550" cy="457200"/>
          </a:xfrm>
          <a:prstGeom prst="rect">
            <a:avLst/>
          </a:prstGeom>
          <a:noFill/>
          <a:ln w="9525">
            <a:noFill/>
            <a:miter lim="800000"/>
            <a:headEnd/>
            <a:tailEnd/>
          </a:ln>
          <a:effectLst/>
        </p:spPr>
        <p:txBody>
          <a:bodyPr wrap="none" lIns="92075" tIns="46038" rIns="92075" bIns="46038">
            <a:spAutoFit/>
          </a:bodyPr>
          <a:lstStyle/>
          <a:p>
            <a:pPr algn="ctr" eaLnBrk="0" hangingPunct="0"/>
            <a:r>
              <a:rPr kumimoji="1" lang="zh-CN" altLang="en-US" sz="2400"/>
              <a:t>预处理</a:t>
            </a:r>
          </a:p>
        </p:txBody>
      </p:sp>
      <p:sp>
        <p:nvSpPr>
          <p:cNvPr id="290836" name="Rectangle 20"/>
          <p:cNvSpPr>
            <a:spLocks noChangeArrowheads="1"/>
          </p:cNvSpPr>
          <p:nvPr/>
        </p:nvSpPr>
        <p:spPr bwMode="auto">
          <a:xfrm>
            <a:off x="4435475" y="3251200"/>
            <a:ext cx="1720850" cy="469900"/>
          </a:xfrm>
          <a:prstGeom prst="rect">
            <a:avLst/>
          </a:prstGeom>
          <a:solidFill>
            <a:schemeClr val="bg1"/>
          </a:solidFill>
          <a:ln w="12700">
            <a:solidFill>
              <a:schemeClr val="hlink"/>
            </a:solidFill>
            <a:miter lim="800000"/>
            <a:headEnd/>
            <a:tailEnd/>
          </a:ln>
          <a:effectLst/>
        </p:spPr>
        <p:txBody>
          <a:bodyPr wrap="none" lIns="92075" tIns="46038" rIns="92075" bIns="46038">
            <a:spAutoFit/>
          </a:bodyPr>
          <a:lstStyle/>
          <a:p>
            <a:pPr algn="ctr" eaLnBrk="0" hangingPunct="0"/>
            <a:r>
              <a:rPr kumimoji="1" lang="zh-CN" altLang="en-US" sz="2400"/>
              <a:t>输入缓冲区</a:t>
            </a:r>
          </a:p>
        </p:txBody>
      </p:sp>
      <p:sp>
        <p:nvSpPr>
          <p:cNvPr id="290837" name="Rectangle 21"/>
          <p:cNvSpPr>
            <a:spLocks noChangeArrowheads="1"/>
          </p:cNvSpPr>
          <p:nvPr/>
        </p:nvSpPr>
        <p:spPr bwMode="auto">
          <a:xfrm>
            <a:off x="2005013" y="4495800"/>
            <a:ext cx="1098550" cy="457200"/>
          </a:xfrm>
          <a:prstGeom prst="rect">
            <a:avLst/>
          </a:prstGeom>
          <a:noFill/>
          <a:ln w="9525">
            <a:noFill/>
            <a:miter lim="800000"/>
            <a:headEnd/>
            <a:tailEnd/>
          </a:ln>
          <a:effectLst/>
        </p:spPr>
        <p:txBody>
          <a:bodyPr wrap="none" lIns="92075" tIns="46038" rIns="92075" bIns="46038">
            <a:spAutoFit/>
          </a:bodyPr>
          <a:lstStyle/>
          <a:p>
            <a:pPr algn="ctr" eaLnBrk="0" hangingPunct="0"/>
            <a:r>
              <a:rPr kumimoji="1" lang="zh-CN" altLang="en-US" sz="2400"/>
              <a:t>扫描器</a:t>
            </a:r>
          </a:p>
        </p:txBody>
      </p:sp>
      <p:sp>
        <p:nvSpPr>
          <p:cNvPr id="290838" name="Rectangle 22"/>
          <p:cNvSpPr>
            <a:spLocks noChangeArrowheads="1"/>
          </p:cNvSpPr>
          <p:nvPr/>
        </p:nvSpPr>
        <p:spPr bwMode="auto">
          <a:xfrm>
            <a:off x="4435475" y="4319588"/>
            <a:ext cx="1720850" cy="469900"/>
          </a:xfrm>
          <a:prstGeom prst="rect">
            <a:avLst/>
          </a:prstGeom>
          <a:solidFill>
            <a:schemeClr val="bg1"/>
          </a:solidFill>
          <a:ln w="12700">
            <a:solidFill>
              <a:schemeClr val="hlink"/>
            </a:solidFill>
            <a:miter lim="800000"/>
            <a:headEnd/>
            <a:tailEnd/>
          </a:ln>
          <a:effectLst/>
        </p:spPr>
        <p:txBody>
          <a:bodyPr wrap="none" lIns="92075" tIns="46038" rIns="92075" bIns="46038">
            <a:spAutoFit/>
          </a:bodyPr>
          <a:lstStyle/>
          <a:p>
            <a:pPr algn="ctr" eaLnBrk="0" hangingPunct="0"/>
            <a:r>
              <a:rPr kumimoji="1" lang="zh-CN" altLang="en-US" sz="2400"/>
              <a:t>扫描缓冲区</a:t>
            </a:r>
          </a:p>
        </p:txBody>
      </p:sp>
      <p:sp>
        <p:nvSpPr>
          <p:cNvPr id="290839" name="Rectangle 23"/>
          <p:cNvSpPr>
            <a:spLocks noChangeArrowheads="1"/>
          </p:cNvSpPr>
          <p:nvPr/>
        </p:nvSpPr>
        <p:spPr bwMode="auto">
          <a:xfrm>
            <a:off x="1784350" y="5334000"/>
            <a:ext cx="1403350" cy="457200"/>
          </a:xfrm>
          <a:prstGeom prst="rect">
            <a:avLst/>
          </a:prstGeom>
          <a:noFill/>
          <a:ln w="9525">
            <a:noFill/>
            <a:miter lim="800000"/>
            <a:headEnd/>
            <a:tailEnd/>
          </a:ln>
          <a:effectLst/>
        </p:spPr>
        <p:txBody>
          <a:bodyPr wrap="none" lIns="92075" tIns="46038" rIns="92075" bIns="46038">
            <a:spAutoFit/>
          </a:bodyPr>
          <a:lstStyle/>
          <a:p>
            <a:pPr algn="ctr" eaLnBrk="0" hangingPunct="0"/>
            <a:r>
              <a:rPr kumimoji="1" lang="zh-CN" altLang="en-US" sz="2400"/>
              <a:t>单词符号</a:t>
            </a:r>
          </a:p>
        </p:txBody>
      </p:sp>
      <p:sp>
        <p:nvSpPr>
          <p:cNvPr id="290842" name="Line 26"/>
          <p:cNvSpPr>
            <a:spLocks noChangeShapeType="1"/>
          </p:cNvSpPr>
          <p:nvPr/>
        </p:nvSpPr>
        <p:spPr bwMode="auto">
          <a:xfrm>
            <a:off x="2514600" y="2743200"/>
            <a:ext cx="0" cy="534988"/>
          </a:xfrm>
          <a:prstGeom prst="line">
            <a:avLst/>
          </a:prstGeom>
          <a:noFill/>
          <a:ln w="12700">
            <a:solidFill>
              <a:schemeClr val="tx1"/>
            </a:solidFill>
            <a:round/>
            <a:headEnd type="none" w="sm" len="sm"/>
            <a:tailEnd type="stealth" w="med" len="lg"/>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685800" y="304800"/>
            <a:ext cx="7772400" cy="1143000"/>
          </a:xfrm>
        </p:spPr>
        <p:txBody>
          <a:bodyPr/>
          <a:lstStyle/>
          <a:p>
            <a:r>
              <a:rPr lang="zh-CN" altLang="en-US"/>
              <a:t>小结（</a:t>
            </a:r>
            <a:r>
              <a:rPr lang="en-US" altLang="zh-CN"/>
              <a:t>2</a:t>
            </a:r>
            <a:r>
              <a:rPr lang="zh-CN" altLang="en-US"/>
              <a:t>）</a:t>
            </a:r>
          </a:p>
        </p:txBody>
      </p:sp>
      <p:sp>
        <p:nvSpPr>
          <p:cNvPr id="286723" name="Rectangle 3"/>
          <p:cNvSpPr>
            <a:spLocks noGrp="1" noChangeArrowheads="1"/>
          </p:cNvSpPr>
          <p:nvPr>
            <p:ph idx="1"/>
          </p:nvPr>
        </p:nvSpPr>
        <p:spPr>
          <a:xfrm>
            <a:off x="685800" y="1600200"/>
            <a:ext cx="7772400" cy="4572000"/>
          </a:xfrm>
        </p:spPr>
        <p:txBody>
          <a:bodyPr>
            <a:normAutofit/>
          </a:bodyPr>
          <a:lstStyle/>
          <a:p>
            <a:pPr>
              <a:lnSpc>
                <a:spcPct val="90000"/>
              </a:lnSpc>
            </a:pPr>
            <a:r>
              <a:rPr lang="zh-CN" altLang="en-US" sz="2000" dirty="0" smtClean="0"/>
              <a:t>正则表达式与有穷自动机</a:t>
            </a:r>
            <a:endParaRPr lang="zh-CN" altLang="en-US" sz="2000" dirty="0"/>
          </a:p>
          <a:p>
            <a:pPr lvl="1">
              <a:lnSpc>
                <a:spcPct val="90000"/>
              </a:lnSpc>
            </a:pPr>
            <a:r>
              <a:rPr lang="zh-CN" altLang="en-US" sz="1800" dirty="0" smtClean="0"/>
              <a:t>正则式与正则集</a:t>
            </a:r>
            <a:r>
              <a:rPr lang="zh-CN" altLang="en-US" sz="1800" dirty="0"/>
              <a:t>：程序设计语言的单词都能</a:t>
            </a:r>
            <a:r>
              <a:rPr lang="zh-CN" altLang="en-US" sz="1800" dirty="0" smtClean="0"/>
              <a:t>用正则式</a:t>
            </a:r>
            <a:r>
              <a:rPr lang="zh-CN" altLang="en-US" sz="1800" dirty="0"/>
              <a:t>来定义</a:t>
            </a:r>
          </a:p>
          <a:p>
            <a:pPr lvl="1">
              <a:lnSpc>
                <a:spcPct val="90000"/>
              </a:lnSpc>
            </a:pPr>
            <a:r>
              <a:rPr lang="zh-CN" altLang="en-US" sz="1800" dirty="0" smtClean="0"/>
              <a:t>有穷自动机：</a:t>
            </a:r>
            <a:r>
              <a:rPr lang="zh-CN" altLang="en-US" sz="1800" dirty="0"/>
              <a:t>识别单词符号</a:t>
            </a:r>
            <a:r>
              <a:rPr lang="en-US" altLang="zh-CN" sz="1800" dirty="0"/>
              <a:t>, </a:t>
            </a:r>
            <a:r>
              <a:rPr lang="zh-CN" altLang="en-US" sz="1800" dirty="0"/>
              <a:t>可用状态转换矩阵，状态转换图表示</a:t>
            </a:r>
          </a:p>
          <a:p>
            <a:pPr lvl="2">
              <a:lnSpc>
                <a:spcPct val="90000"/>
              </a:lnSpc>
            </a:pPr>
            <a:r>
              <a:rPr lang="zh-CN" altLang="en-US" sz="1600" dirty="0" smtClean="0"/>
              <a:t>确定有穷自动机</a:t>
            </a:r>
            <a:r>
              <a:rPr lang="zh-CN" altLang="en-US" sz="1600" dirty="0"/>
              <a:t>：</a:t>
            </a:r>
            <a:r>
              <a:rPr lang="en-US" altLang="zh-CN" sz="1600" dirty="0"/>
              <a:t>DFA M=(S,Σ,</a:t>
            </a:r>
            <a:r>
              <a:rPr lang="el-GR" altLang="zh-CN" sz="1600" dirty="0"/>
              <a:t>δ</a:t>
            </a:r>
            <a:r>
              <a:rPr lang="en-US" altLang="zh-CN" sz="1600" dirty="0"/>
              <a:t>,s</a:t>
            </a:r>
            <a:r>
              <a:rPr lang="en-US" altLang="zh-CN" sz="1600" baseline="-25000" dirty="0"/>
              <a:t>0,</a:t>
            </a:r>
            <a:r>
              <a:rPr lang="en-US" altLang="zh-CN" sz="1600" dirty="0"/>
              <a:t>F)</a:t>
            </a:r>
          </a:p>
          <a:p>
            <a:pPr lvl="2">
              <a:lnSpc>
                <a:spcPct val="90000"/>
              </a:lnSpc>
            </a:pPr>
            <a:r>
              <a:rPr lang="zh-CN" altLang="en-US" sz="1600" dirty="0" smtClean="0"/>
              <a:t>非确定有穷自动机</a:t>
            </a:r>
            <a:r>
              <a:rPr lang="zh-CN" altLang="en-US" sz="1600" dirty="0"/>
              <a:t>：</a:t>
            </a:r>
          </a:p>
          <a:p>
            <a:pPr lvl="3">
              <a:lnSpc>
                <a:spcPct val="90000"/>
              </a:lnSpc>
            </a:pPr>
            <a:r>
              <a:rPr lang="zh-CN" altLang="en-US" sz="1400" dirty="0"/>
              <a:t>定义，</a:t>
            </a:r>
            <a:r>
              <a:rPr lang="en-US" altLang="zh-CN" sz="1400" dirty="0"/>
              <a:t>NFA M=(S,Σ,</a:t>
            </a:r>
            <a:r>
              <a:rPr lang="el-GR" altLang="zh-CN" sz="1400" dirty="0"/>
              <a:t>δ</a:t>
            </a:r>
            <a:r>
              <a:rPr lang="en-US" altLang="zh-CN" sz="1400" dirty="0"/>
              <a:t>,s</a:t>
            </a:r>
            <a:r>
              <a:rPr lang="en-US" altLang="zh-CN" sz="1400" baseline="-25000" dirty="0"/>
              <a:t>0,</a:t>
            </a:r>
            <a:r>
              <a:rPr lang="en-US" altLang="zh-CN" sz="1400" dirty="0"/>
              <a:t>F)</a:t>
            </a:r>
          </a:p>
          <a:p>
            <a:pPr lvl="3">
              <a:lnSpc>
                <a:spcPct val="90000"/>
              </a:lnSpc>
            </a:pPr>
            <a:r>
              <a:rPr lang="zh-CN" altLang="en-US" sz="1400" dirty="0"/>
              <a:t>状态集合</a:t>
            </a:r>
            <a:r>
              <a:rPr lang="en-US" altLang="zh-CN" sz="1400" dirty="0"/>
              <a:t>I</a:t>
            </a:r>
            <a:r>
              <a:rPr lang="zh-CN" altLang="en-US" sz="1400" dirty="0"/>
              <a:t>的</a:t>
            </a:r>
            <a:r>
              <a:rPr lang="en-US" altLang="zh-CN" sz="1400" dirty="0" err="1"/>
              <a:t>ε</a:t>
            </a:r>
            <a:r>
              <a:rPr lang="en-US" altLang="zh-CN" sz="1400" dirty="0"/>
              <a:t>-</a:t>
            </a:r>
            <a:r>
              <a:rPr lang="zh-CN" altLang="en-US" sz="1400" dirty="0"/>
              <a:t>闭包，状态集合</a:t>
            </a:r>
            <a:r>
              <a:rPr lang="en-US" altLang="zh-CN" sz="1400" dirty="0"/>
              <a:t>I</a:t>
            </a:r>
            <a:r>
              <a:rPr lang="zh-CN" altLang="en-US" sz="1400" dirty="0"/>
              <a:t>的</a:t>
            </a:r>
            <a:r>
              <a:rPr lang="en-US" altLang="zh-CN" sz="1400" dirty="0"/>
              <a:t>a</a:t>
            </a:r>
            <a:r>
              <a:rPr lang="zh-CN" altLang="en-US" sz="1400" dirty="0"/>
              <a:t>弧转换闭包定义</a:t>
            </a:r>
          </a:p>
          <a:p>
            <a:pPr lvl="3">
              <a:lnSpc>
                <a:spcPct val="90000"/>
              </a:lnSpc>
            </a:pPr>
            <a:r>
              <a:rPr lang="zh-CN" altLang="en-US" sz="1400" dirty="0"/>
              <a:t>确定化</a:t>
            </a:r>
            <a:r>
              <a:rPr lang="zh-CN" altLang="en-US" sz="1400" dirty="0" smtClean="0"/>
              <a:t>算法：子集法</a:t>
            </a:r>
            <a:endParaRPr lang="en-US" altLang="zh-CN" sz="1400" dirty="0" smtClean="0"/>
          </a:p>
          <a:p>
            <a:pPr lvl="2">
              <a:lnSpc>
                <a:spcPct val="90000"/>
              </a:lnSpc>
            </a:pPr>
            <a:r>
              <a:rPr lang="zh-CN" altLang="en-US" sz="1600" dirty="0" smtClean="0"/>
              <a:t> 确定有穷自动机</a:t>
            </a:r>
            <a:r>
              <a:rPr lang="zh-CN" altLang="en-US" sz="1600" dirty="0"/>
              <a:t>的化</a:t>
            </a:r>
            <a:r>
              <a:rPr lang="zh-CN" altLang="en-US" sz="1600" dirty="0" smtClean="0"/>
              <a:t>简</a:t>
            </a:r>
            <a:endParaRPr lang="zh-CN" altLang="en-US" sz="1600" dirty="0"/>
          </a:p>
          <a:p>
            <a:pPr lvl="2">
              <a:lnSpc>
                <a:spcPct val="90000"/>
              </a:lnSpc>
            </a:pPr>
            <a:r>
              <a:rPr lang="zh-CN" altLang="en-US" sz="1600" dirty="0"/>
              <a:t>单词符号串</a:t>
            </a:r>
            <a:r>
              <a:rPr lang="zh-CN" altLang="en-US" sz="1600" dirty="0" smtClean="0"/>
              <a:t>被有穷自动机识别</a:t>
            </a:r>
            <a:r>
              <a:rPr lang="zh-CN" altLang="en-US" sz="1600" dirty="0"/>
              <a:t>（接受）</a:t>
            </a:r>
          </a:p>
          <a:p>
            <a:pPr lvl="1">
              <a:lnSpc>
                <a:spcPct val="90000"/>
              </a:lnSpc>
            </a:pPr>
            <a:r>
              <a:rPr lang="zh-CN" altLang="en-US" sz="1800" dirty="0" smtClean="0"/>
              <a:t>正则式与有穷自动机的</a:t>
            </a:r>
            <a:r>
              <a:rPr lang="zh-CN" altLang="en-US" sz="1800" dirty="0"/>
              <a:t>等价性</a:t>
            </a:r>
          </a:p>
          <a:p>
            <a:pPr lvl="2">
              <a:lnSpc>
                <a:spcPct val="90000"/>
              </a:lnSpc>
            </a:pPr>
            <a:r>
              <a:rPr lang="zh-CN" altLang="en-US" sz="1600" dirty="0" smtClean="0"/>
              <a:t>给定有穷自动机，</a:t>
            </a:r>
            <a:r>
              <a:rPr lang="zh-CN" altLang="en-US" sz="1600" dirty="0"/>
              <a:t>构造</a:t>
            </a:r>
            <a:r>
              <a:rPr lang="zh-CN" altLang="en-US" sz="1600" dirty="0" smtClean="0"/>
              <a:t>等价正则式</a:t>
            </a:r>
            <a:endParaRPr lang="zh-CN" altLang="en-US" sz="1600" dirty="0"/>
          </a:p>
          <a:p>
            <a:pPr lvl="2">
              <a:lnSpc>
                <a:spcPct val="90000"/>
              </a:lnSpc>
            </a:pPr>
            <a:r>
              <a:rPr lang="zh-CN" altLang="en-US" sz="1600" dirty="0" smtClean="0"/>
              <a:t>给定正则式</a:t>
            </a:r>
            <a:r>
              <a:rPr lang="zh-CN" altLang="en-US" sz="1600" dirty="0"/>
              <a:t>，</a:t>
            </a:r>
            <a:r>
              <a:rPr lang="zh-CN" altLang="en-US" sz="1600" dirty="0" smtClean="0"/>
              <a:t>构造有穷自动机</a:t>
            </a:r>
            <a:endParaRPr lang="en-US" altLang="zh-CN" sz="1600" dirty="0"/>
          </a:p>
          <a:p>
            <a:pPr lvl="1">
              <a:lnSpc>
                <a:spcPct val="90000"/>
              </a:lnSpc>
            </a:pPr>
            <a:r>
              <a:rPr lang="zh-CN" altLang="en-US" sz="1800" dirty="0" smtClean="0"/>
              <a:t>正则文法与有穷自动机的</a:t>
            </a:r>
            <a:r>
              <a:rPr lang="zh-CN" altLang="en-US" sz="1800" dirty="0"/>
              <a:t>等价性</a:t>
            </a:r>
          </a:p>
          <a:p>
            <a:pPr marL="349250" lvl="1" indent="0">
              <a:lnSpc>
                <a:spcPct val="90000"/>
              </a:lnSpc>
              <a:buNone/>
            </a:pPr>
            <a:endParaRPr lang="zh-CN" altLang="en-US" sz="1800" dirty="0"/>
          </a:p>
        </p:txBody>
      </p:sp>
      <p:sp>
        <p:nvSpPr>
          <p:cNvPr id="5" name="灯片编号占位符 5"/>
          <p:cNvSpPr>
            <a:spLocks noGrp="1"/>
          </p:cNvSpPr>
          <p:nvPr>
            <p:ph type="sldNum" sz="quarter" idx="12"/>
          </p:nvPr>
        </p:nvSpPr>
        <p:spPr/>
        <p:txBody>
          <a:bodyPr/>
          <a:lstStyle/>
          <a:p>
            <a:fld id="{8BD48F78-F77C-4966-8E1E-E589F9A611E9}" type="slidenum">
              <a:rPr lang="en-US" altLang="zh-CN"/>
              <a:pPr/>
              <a:t>80</a:t>
            </a:fld>
            <a:endParaRPr lang="en-US" altLang="zh-CN"/>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zh-CN" altLang="en-US"/>
              <a:t>小结（</a:t>
            </a:r>
            <a:r>
              <a:rPr lang="en-US" altLang="zh-CN"/>
              <a:t>3</a:t>
            </a:r>
            <a:r>
              <a:rPr lang="zh-CN" altLang="en-US"/>
              <a:t>）</a:t>
            </a:r>
          </a:p>
        </p:txBody>
      </p:sp>
      <p:sp>
        <p:nvSpPr>
          <p:cNvPr id="287747" name="Rectangle 3"/>
          <p:cNvSpPr>
            <a:spLocks noGrp="1" noChangeArrowheads="1"/>
          </p:cNvSpPr>
          <p:nvPr>
            <p:ph idx="1"/>
          </p:nvPr>
        </p:nvSpPr>
        <p:spPr/>
        <p:txBody>
          <a:bodyPr/>
          <a:lstStyle/>
          <a:p>
            <a:r>
              <a:rPr lang="zh-CN" altLang="en-US" dirty="0"/>
              <a:t>词法分析器的自动产生</a:t>
            </a:r>
          </a:p>
          <a:p>
            <a:pPr lvl="1"/>
            <a:r>
              <a:rPr lang="en-US" altLang="zh-CN" dirty="0"/>
              <a:t>LEX</a:t>
            </a:r>
            <a:r>
              <a:rPr lang="zh-CN" altLang="en-US" dirty="0"/>
              <a:t>：自动构造语法分析器</a:t>
            </a:r>
          </a:p>
          <a:p>
            <a:pPr lvl="1"/>
            <a:r>
              <a:rPr lang="en-US" altLang="zh-CN" dirty="0"/>
              <a:t>LEX</a:t>
            </a:r>
            <a:r>
              <a:rPr lang="zh-CN" altLang="en-US" dirty="0"/>
              <a:t>语言定义</a:t>
            </a:r>
            <a:r>
              <a:rPr lang="zh-CN" altLang="en-US" dirty="0" smtClean="0"/>
              <a:t>：正则定义</a:t>
            </a:r>
            <a:r>
              <a:rPr lang="zh-CN" altLang="en-US" dirty="0"/>
              <a:t>式，识别规则</a:t>
            </a:r>
          </a:p>
          <a:p>
            <a:endParaRPr lang="en-US" altLang="zh-CN" dirty="0"/>
          </a:p>
        </p:txBody>
      </p:sp>
      <p:sp>
        <p:nvSpPr>
          <p:cNvPr id="5" name="灯片编号占位符 5"/>
          <p:cNvSpPr>
            <a:spLocks noGrp="1"/>
          </p:cNvSpPr>
          <p:nvPr>
            <p:ph type="sldNum" sz="quarter" idx="12"/>
          </p:nvPr>
        </p:nvSpPr>
        <p:spPr/>
        <p:txBody>
          <a:bodyPr/>
          <a:lstStyle/>
          <a:p>
            <a:fld id="{298B0C77-64D7-4063-A02F-FED6A490A4F4}" type="slidenum">
              <a:rPr lang="en-US" altLang="zh-CN"/>
              <a:pPr/>
              <a:t>81</a:t>
            </a:fld>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zh-CN" altLang="en-US" dirty="0"/>
              <a:t>几个问题</a:t>
            </a:r>
          </a:p>
        </p:txBody>
      </p:sp>
      <p:sp>
        <p:nvSpPr>
          <p:cNvPr id="206851" name="Rectangle 3"/>
          <p:cNvSpPr>
            <a:spLocks noGrp="1" noChangeArrowheads="1"/>
          </p:cNvSpPr>
          <p:nvPr>
            <p:ph idx="1"/>
          </p:nvPr>
        </p:nvSpPr>
        <p:spPr/>
        <p:txBody>
          <a:bodyPr/>
          <a:lstStyle/>
          <a:p>
            <a:r>
              <a:rPr lang="zh-CN" altLang="en-US"/>
              <a:t>输入、预处理</a:t>
            </a:r>
          </a:p>
          <a:p>
            <a:r>
              <a:rPr lang="zh-CN" altLang="en-US"/>
              <a:t>单词符号的识别</a:t>
            </a:r>
          </a:p>
          <a:p>
            <a:r>
              <a:rPr lang="zh-CN" altLang="en-US"/>
              <a:t>状态转换图</a:t>
            </a:r>
          </a:p>
          <a:p>
            <a:pPr>
              <a:buFontTx/>
              <a:buNone/>
            </a:pPr>
            <a:endParaRPr lang="en-US" altLang="zh-CN"/>
          </a:p>
        </p:txBody>
      </p:sp>
      <p:sp>
        <p:nvSpPr>
          <p:cNvPr id="5" name="灯片编号占位符 5"/>
          <p:cNvSpPr>
            <a:spLocks noGrp="1"/>
          </p:cNvSpPr>
          <p:nvPr>
            <p:ph type="sldNum" sz="quarter" idx="12"/>
          </p:nvPr>
        </p:nvSpPr>
        <p:spPr/>
        <p:txBody>
          <a:bodyPr/>
          <a:lstStyle/>
          <a:p>
            <a:fld id="{F3D48EC1-EDFB-457E-A389-286E813E61B0}" type="slidenum">
              <a:rPr lang="en-US" altLang="zh-CN"/>
              <a:pPr/>
              <a:t>9</a:t>
            </a:fld>
            <a:endParaRPr lang="en-US" altLang="zh-CN"/>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编译">
  <a:themeElements>
    <a:clrScheme name="微风">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微风">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编译.thmx</Template>
  <TotalTime>32831</TotalTime>
  <Words>7435</Words>
  <Application>Microsoft Office PowerPoint</Application>
  <PresentationFormat>全屏显示(4:3)</PresentationFormat>
  <Paragraphs>1268</Paragraphs>
  <Slides>81</Slides>
  <Notes>30</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2</vt:i4>
      </vt:variant>
      <vt:variant>
        <vt:lpstr>幻灯片标题</vt:lpstr>
      </vt:variant>
      <vt:variant>
        <vt:i4>81</vt:i4>
      </vt:variant>
    </vt:vector>
  </HeadingPairs>
  <TitlesOfParts>
    <vt:vector size="104" baseType="lpstr">
      <vt:lpstr>GB18030 Bitmap</vt:lpstr>
      <vt:lpstr>Letter Gothic</vt:lpstr>
      <vt:lpstr>等线</vt:lpstr>
      <vt:lpstr>方正舒体</vt:lpstr>
      <vt:lpstr>华文仿宋</vt:lpstr>
      <vt:lpstr>华文行楷</vt:lpstr>
      <vt:lpstr>华文楷体</vt:lpstr>
      <vt:lpstr>华文新魏</vt:lpstr>
      <vt:lpstr>楷体</vt:lpstr>
      <vt:lpstr>楷体_GB2312</vt:lpstr>
      <vt:lpstr>宋体</vt:lpstr>
      <vt:lpstr>微软雅黑</vt:lpstr>
      <vt:lpstr>Arial</vt:lpstr>
      <vt:lpstr>Candara</vt:lpstr>
      <vt:lpstr>Comic Sans MS</vt:lpstr>
      <vt:lpstr>Courier New</vt:lpstr>
      <vt:lpstr>Symbol</vt:lpstr>
      <vt:lpstr>Times New Roman</vt:lpstr>
      <vt:lpstr>Wingdings</vt:lpstr>
      <vt:lpstr>Wingdings 2</vt:lpstr>
      <vt:lpstr>编译</vt:lpstr>
      <vt:lpstr>文档</vt:lpstr>
      <vt:lpstr>Document</vt:lpstr>
      <vt:lpstr>第三章 词法分析</vt:lpstr>
      <vt:lpstr>回顾——词法分析</vt:lpstr>
      <vt:lpstr>3.1 词法分析器的要求</vt:lpstr>
      <vt:lpstr>词法分析器的要求</vt:lpstr>
      <vt:lpstr>词法分析器的输出</vt:lpstr>
      <vt:lpstr>词法分析器的要求</vt:lpstr>
      <vt:lpstr>与语法分析程序的关系</vt:lpstr>
      <vt:lpstr>3.2 词法单元的识别</vt:lpstr>
      <vt:lpstr>几个问题</vt:lpstr>
      <vt:lpstr>输入、预处理</vt:lpstr>
      <vt:lpstr>单词符号的识别</vt:lpstr>
      <vt:lpstr>状态转换图</vt:lpstr>
      <vt:lpstr>词法单元的识别</vt:lpstr>
      <vt:lpstr>状态转换图的实现</vt:lpstr>
      <vt:lpstr>状态转换图的实现</vt:lpstr>
      <vt:lpstr>状态转换图的实现</vt:lpstr>
      <vt:lpstr>状态转换图的实现</vt:lpstr>
      <vt:lpstr>状态转换图的实现</vt:lpstr>
      <vt:lpstr>词法单元的识别实现</vt:lpstr>
      <vt:lpstr>词法单元的识别实现</vt:lpstr>
      <vt:lpstr>词法单元的识别实现</vt:lpstr>
      <vt:lpstr>PowerPoint 演示文稿</vt:lpstr>
      <vt:lpstr>3.3 正则表达式和有穷自动机</vt:lpstr>
      <vt:lpstr>正则表达式与正则集合</vt:lpstr>
      <vt:lpstr>正则表达式与语言</vt:lpstr>
      <vt:lpstr>正则式与语言</vt:lpstr>
      <vt:lpstr>正则式与语言</vt:lpstr>
      <vt:lpstr>正则式与语言</vt:lpstr>
      <vt:lpstr>练习</vt:lpstr>
      <vt:lpstr>PowerPoint 演示文稿</vt:lpstr>
      <vt:lpstr>例1：</vt:lpstr>
      <vt:lpstr>例2</vt:lpstr>
      <vt:lpstr>有穷自动机</vt:lpstr>
      <vt:lpstr>有穷自动机 </vt:lpstr>
      <vt:lpstr>有穷自动机的表示</vt:lpstr>
      <vt:lpstr>有穷自动机接受的语言</vt:lpstr>
      <vt:lpstr>有穷自动机接受的语言</vt:lpstr>
      <vt:lpstr>有穷自动机的分类</vt:lpstr>
      <vt:lpstr>确定有穷自动机（DFA）</vt:lpstr>
      <vt:lpstr>确定有穷自动机（DFA）</vt:lpstr>
      <vt:lpstr>确定有穷自动机（DFA）</vt:lpstr>
      <vt:lpstr>确定有穷自动机（DFA）</vt:lpstr>
      <vt:lpstr>模拟DFA</vt:lpstr>
      <vt:lpstr>练习</vt:lpstr>
      <vt:lpstr>非确定有穷自动机（NFA）</vt:lpstr>
      <vt:lpstr>非确定有穷自动机（NFA）</vt:lpstr>
      <vt:lpstr>练习</vt:lpstr>
      <vt:lpstr>DFA &amp; NFA</vt:lpstr>
      <vt:lpstr>NFA 到DFA 的转换</vt:lpstr>
      <vt:lpstr>例2：从带有ε-边的NFA到DFA的转换</vt:lpstr>
      <vt:lpstr>NFA确定化算法</vt:lpstr>
      <vt:lpstr>非确定有穷自动机（NFA）</vt:lpstr>
      <vt:lpstr>NFA确定化算法</vt:lpstr>
      <vt:lpstr>NFA确定化算法</vt:lpstr>
      <vt:lpstr>NFA确定化算法</vt:lpstr>
      <vt:lpstr>NFA确定化算法</vt:lpstr>
      <vt:lpstr>PowerPoint 演示文稿</vt:lpstr>
      <vt:lpstr>正则式与有穷自动机的等价性</vt:lpstr>
      <vt:lpstr>由正则式构造NFA</vt:lpstr>
      <vt:lpstr>PowerPoint 演示文稿</vt:lpstr>
      <vt:lpstr>例:r=(a|b)*abb 对应的NFA</vt:lpstr>
      <vt:lpstr>用抽象语法树表示正则式</vt:lpstr>
      <vt:lpstr>用抽象语法树表示正则式</vt:lpstr>
      <vt:lpstr>用抽象语法树表示正则式</vt:lpstr>
      <vt:lpstr>用抽象语法树表示正则式</vt:lpstr>
      <vt:lpstr>由正则式直接构造DFA算法</vt:lpstr>
      <vt:lpstr>直接由正则表达式构造DFA的算法</vt:lpstr>
      <vt:lpstr>正则文法与有穷自动机的等价性</vt:lpstr>
      <vt:lpstr>由正则文法构造有穷自动机</vt:lpstr>
      <vt:lpstr>由正则文法构造有穷自动机</vt:lpstr>
      <vt:lpstr>由确定有穷自动机构造正则文法</vt:lpstr>
      <vt:lpstr>确定有穷自动机的化简</vt:lpstr>
      <vt:lpstr>确定有穷自动机的化简</vt:lpstr>
      <vt:lpstr>确定有穷自动机的化简</vt:lpstr>
      <vt:lpstr>确定有穷自动机的化简</vt:lpstr>
      <vt:lpstr>词法分析器的自动产生</vt:lpstr>
      <vt:lpstr>词法分析器的自动产生</vt:lpstr>
      <vt:lpstr>词法分析器的自动产生</vt:lpstr>
      <vt:lpstr>小结</vt:lpstr>
      <vt:lpstr>小结（2）</vt:lpstr>
      <vt:lpstr>小结（3）</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编译方法</dc:title>
  <dc:creator>Wenping Chen</dc:creator>
  <cp:lastModifiedBy>admin</cp:lastModifiedBy>
  <cp:revision>543</cp:revision>
  <dcterms:created xsi:type="dcterms:W3CDTF">2004-01-07T03:36:57Z</dcterms:created>
  <dcterms:modified xsi:type="dcterms:W3CDTF">2022-03-17T02:31:32Z</dcterms:modified>
</cp:coreProperties>
</file>