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 id="2147483696" r:id="rId2"/>
  </p:sldMasterIdLst>
  <p:notesMasterIdLst>
    <p:notesMasterId r:id="rId70"/>
  </p:notesMasterIdLst>
  <p:sldIdLst>
    <p:sldId id="257" r:id="rId3"/>
    <p:sldId id="318" r:id="rId4"/>
    <p:sldId id="258" r:id="rId5"/>
    <p:sldId id="269" r:id="rId6"/>
    <p:sldId id="320" r:id="rId7"/>
    <p:sldId id="321" r:id="rId8"/>
    <p:sldId id="268" r:id="rId9"/>
    <p:sldId id="278" r:id="rId10"/>
    <p:sldId id="385" r:id="rId11"/>
    <p:sldId id="322" r:id="rId12"/>
    <p:sldId id="323" r:id="rId13"/>
    <p:sldId id="282" r:id="rId14"/>
    <p:sldId id="324" r:id="rId15"/>
    <p:sldId id="325" r:id="rId16"/>
    <p:sldId id="326" r:id="rId17"/>
    <p:sldId id="328" r:id="rId18"/>
    <p:sldId id="331" r:id="rId19"/>
    <p:sldId id="332" r:id="rId20"/>
    <p:sldId id="333" r:id="rId21"/>
    <p:sldId id="261"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296" r:id="rId37"/>
    <p:sldId id="371" r:id="rId38"/>
    <p:sldId id="369" r:id="rId39"/>
    <p:sldId id="370"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72" r:id="rId58"/>
    <p:sldId id="373" r:id="rId59"/>
    <p:sldId id="374" r:id="rId60"/>
    <p:sldId id="376" r:id="rId61"/>
    <p:sldId id="377" r:id="rId62"/>
    <p:sldId id="379" r:id="rId63"/>
    <p:sldId id="380" r:id="rId64"/>
    <p:sldId id="381" r:id="rId65"/>
    <p:sldId id="382" r:id="rId66"/>
    <p:sldId id="383" r:id="rId67"/>
    <p:sldId id="384" r:id="rId68"/>
    <p:sldId id="311"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17" autoAdjust="0"/>
  </p:normalViewPr>
  <p:slideViewPr>
    <p:cSldViewPr>
      <p:cViewPr varScale="1">
        <p:scale>
          <a:sx n="66" d="100"/>
          <a:sy n="66" d="100"/>
        </p:scale>
        <p:origin x="4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292523D3-0E8D-CB42-9F00-D90C854FF0D7}" type="slidenum">
              <a:rPr lang="en-US" altLang="zh-CN"/>
              <a:pPr/>
              <a:t>‹#›</a:t>
            </a:fld>
            <a:endParaRPr lang="en-US" altLang="zh-CN"/>
          </a:p>
        </p:txBody>
      </p:sp>
    </p:spTree>
    <p:extLst>
      <p:ext uri="{BB962C8B-B14F-4D97-AF65-F5344CB8AC3E}">
        <p14:creationId xmlns:p14="http://schemas.microsoft.com/office/powerpoint/2010/main" val="5900798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0"/>
        <a:cs typeface="宋体" charset="0"/>
      </a:defRPr>
    </a:lvl1pPr>
    <a:lvl2pPr marL="457200" algn="l" rtl="0" fontAlgn="base">
      <a:spcBef>
        <a:spcPct val="30000"/>
      </a:spcBef>
      <a:spcAft>
        <a:spcPct val="0"/>
      </a:spcAft>
      <a:defRPr sz="1200" kern="1200">
        <a:solidFill>
          <a:schemeClr val="tx1"/>
        </a:solidFill>
        <a:latin typeface="Arial" charset="0"/>
        <a:ea typeface="宋体" charset="0"/>
        <a:cs typeface="+mn-cs"/>
      </a:defRPr>
    </a:lvl2pPr>
    <a:lvl3pPr marL="914400" algn="l" rtl="0" fontAlgn="base">
      <a:spcBef>
        <a:spcPct val="30000"/>
      </a:spcBef>
      <a:spcAft>
        <a:spcPct val="0"/>
      </a:spcAft>
      <a:defRPr sz="1200" kern="1200">
        <a:solidFill>
          <a:schemeClr val="tx1"/>
        </a:solidFill>
        <a:latin typeface="Arial" charset="0"/>
        <a:ea typeface="宋体" charset="0"/>
        <a:cs typeface="+mn-cs"/>
      </a:defRPr>
    </a:lvl3pPr>
    <a:lvl4pPr marL="1371600" algn="l" rtl="0" fontAlgn="base">
      <a:spcBef>
        <a:spcPct val="30000"/>
      </a:spcBef>
      <a:spcAft>
        <a:spcPct val="0"/>
      </a:spcAft>
      <a:defRPr sz="1200" kern="1200">
        <a:solidFill>
          <a:schemeClr val="tx1"/>
        </a:solidFill>
        <a:latin typeface="Arial" charset="0"/>
        <a:ea typeface="宋体" charset="0"/>
        <a:cs typeface="+mn-cs"/>
      </a:defRPr>
    </a:lvl4pPr>
    <a:lvl5pPr marL="1828800" algn="l" rtl="0" fontAlgn="base">
      <a:spcBef>
        <a:spcPct val="30000"/>
      </a:spcBef>
      <a:spcAft>
        <a:spcPct val="0"/>
      </a:spcAft>
      <a:defRPr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B0A24-0032-7C46-8F20-3DCC7B7868F1}" type="slidenum">
              <a:rPr lang="en-US" altLang="zh-CN"/>
              <a:pPr/>
              <a:t>1</a:t>
            </a:fld>
            <a:endParaRPr lang="en-US" altLang="zh-CN"/>
          </a:p>
        </p:txBody>
      </p:sp>
      <p:sp>
        <p:nvSpPr>
          <p:cNvPr id="3993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p:txBody>
          <a:bodyPr/>
          <a:lstStyle/>
          <a:p>
            <a:endParaRPr lang="zh-CN" altLang="en-US"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69938" indent="-295275">
              <a:defRPr b="1">
                <a:solidFill>
                  <a:schemeClr val="tx1"/>
                </a:solidFill>
                <a:latin typeface="Tahoma" panose="020B0604030504040204" pitchFamily="34" charset="0"/>
                <a:ea typeface="宋体" panose="02010600030101010101" pitchFamily="2" charset="-122"/>
              </a:defRPr>
            </a:lvl2pPr>
            <a:lvl3pPr marL="1185863" indent="-236538">
              <a:defRPr b="1">
                <a:solidFill>
                  <a:schemeClr val="tx1"/>
                </a:solidFill>
                <a:latin typeface="Tahoma" panose="020B0604030504040204" pitchFamily="34" charset="0"/>
                <a:ea typeface="宋体" panose="02010600030101010101" pitchFamily="2" charset="-122"/>
              </a:defRPr>
            </a:lvl3pPr>
            <a:lvl4pPr marL="1660525" indent="-236538">
              <a:defRPr b="1">
                <a:solidFill>
                  <a:schemeClr val="tx1"/>
                </a:solidFill>
                <a:latin typeface="Tahoma" panose="020B0604030504040204" pitchFamily="34" charset="0"/>
                <a:ea typeface="宋体" panose="02010600030101010101" pitchFamily="2" charset="-122"/>
              </a:defRPr>
            </a:lvl4pPr>
            <a:lvl5pPr marL="2133600" indent="-236538">
              <a:defRPr b="1">
                <a:solidFill>
                  <a:schemeClr val="tx1"/>
                </a:solidFill>
                <a:latin typeface="Tahoma" panose="020B0604030504040204" pitchFamily="34" charset="0"/>
                <a:ea typeface="宋体" panose="02010600030101010101" pitchFamily="2" charset="-122"/>
              </a:defRPr>
            </a:lvl5pPr>
            <a:lvl6pPr marL="25908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30480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5052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9624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3A0A4E53-1E9A-4923-B87C-565FEB6A6CB5}" type="slidenum">
              <a:rPr lang="zh-CN" altLang="en-US" b="0" smtClean="0">
                <a:latin typeface="Arial" panose="020B0604020202020204" pitchFamily="34" charset="0"/>
              </a:rPr>
              <a:pPr/>
              <a:t>15</a:t>
            </a:fld>
            <a:endParaRPr lang="en-US" altLang="zh-CN" b="0"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b="1" smtClean="0">
              <a:latin typeface="楷体_GB2312"/>
              <a:ea typeface="楷体_GB2312"/>
              <a:cs typeface="楷体_GB2312"/>
            </a:endParaRPr>
          </a:p>
        </p:txBody>
      </p:sp>
    </p:spTree>
    <p:extLst>
      <p:ext uri="{BB962C8B-B14F-4D97-AF65-F5344CB8AC3E}">
        <p14:creationId xmlns:p14="http://schemas.microsoft.com/office/powerpoint/2010/main" val="388425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69938" indent="-295275">
              <a:defRPr b="1">
                <a:solidFill>
                  <a:schemeClr val="tx1"/>
                </a:solidFill>
                <a:latin typeface="Tahoma" panose="020B0604030504040204" pitchFamily="34" charset="0"/>
                <a:ea typeface="宋体" panose="02010600030101010101" pitchFamily="2" charset="-122"/>
              </a:defRPr>
            </a:lvl2pPr>
            <a:lvl3pPr marL="1185863" indent="-236538">
              <a:defRPr b="1">
                <a:solidFill>
                  <a:schemeClr val="tx1"/>
                </a:solidFill>
                <a:latin typeface="Tahoma" panose="020B0604030504040204" pitchFamily="34" charset="0"/>
                <a:ea typeface="宋体" panose="02010600030101010101" pitchFamily="2" charset="-122"/>
              </a:defRPr>
            </a:lvl3pPr>
            <a:lvl4pPr marL="1660525" indent="-236538">
              <a:defRPr b="1">
                <a:solidFill>
                  <a:schemeClr val="tx1"/>
                </a:solidFill>
                <a:latin typeface="Tahoma" panose="020B0604030504040204" pitchFamily="34" charset="0"/>
                <a:ea typeface="宋体" panose="02010600030101010101" pitchFamily="2" charset="-122"/>
              </a:defRPr>
            </a:lvl4pPr>
            <a:lvl5pPr marL="2133600" indent="-236538">
              <a:defRPr b="1">
                <a:solidFill>
                  <a:schemeClr val="tx1"/>
                </a:solidFill>
                <a:latin typeface="Tahoma" panose="020B0604030504040204" pitchFamily="34" charset="0"/>
                <a:ea typeface="宋体" panose="02010600030101010101" pitchFamily="2" charset="-122"/>
              </a:defRPr>
            </a:lvl5pPr>
            <a:lvl6pPr marL="25908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30480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5052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9624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A1B65D08-AE07-4BB1-B082-9D717A2C2E61}" type="slidenum">
              <a:rPr lang="zh-CN" altLang="en-US" b="0" smtClean="0">
                <a:latin typeface="Arial" panose="020B0604020202020204" pitchFamily="34" charset="0"/>
              </a:rPr>
              <a:pPr/>
              <a:t>16</a:t>
            </a:fld>
            <a:endParaRPr lang="en-US" altLang="zh-CN" b="0"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1000" smtClean="0">
              <a:latin typeface="楷体_GB2312"/>
              <a:ea typeface="楷体_GB2312"/>
              <a:cs typeface="楷体_GB2312"/>
            </a:endParaRPr>
          </a:p>
        </p:txBody>
      </p:sp>
    </p:spTree>
    <p:extLst>
      <p:ext uri="{BB962C8B-B14F-4D97-AF65-F5344CB8AC3E}">
        <p14:creationId xmlns:p14="http://schemas.microsoft.com/office/powerpoint/2010/main" val="1721872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b"/>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r" eaLnBrk="1" hangingPunct="1"/>
            <a:fld id="{75690D71-BD49-464C-8136-1B1B61EA85D7}" type="slidenum">
              <a:rPr lang="zh-CN" altLang="en-US" sz="1200" b="0">
                <a:latin typeface="Arial" panose="020B0604020202020204" pitchFamily="34" charset="0"/>
              </a:rPr>
              <a:pPr algn="r" eaLnBrk="1" hangingPunct="1"/>
              <a:t>17</a:t>
            </a:fld>
            <a:endParaRPr lang="en-US" altLang="zh-CN" sz="1200" b="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smtClean="0">
              <a:latin typeface="楷体_GB2312"/>
              <a:ea typeface="楷体_GB2312"/>
              <a:cs typeface="楷体_GB2312"/>
            </a:endParaRPr>
          </a:p>
        </p:txBody>
      </p:sp>
    </p:spTree>
    <p:extLst>
      <p:ext uri="{BB962C8B-B14F-4D97-AF65-F5344CB8AC3E}">
        <p14:creationId xmlns:p14="http://schemas.microsoft.com/office/powerpoint/2010/main" val="355298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69938" indent="-295275">
              <a:defRPr b="1">
                <a:solidFill>
                  <a:schemeClr val="tx1"/>
                </a:solidFill>
                <a:latin typeface="Tahoma" panose="020B0604030504040204" pitchFamily="34" charset="0"/>
                <a:ea typeface="宋体" panose="02010600030101010101" pitchFamily="2" charset="-122"/>
              </a:defRPr>
            </a:lvl2pPr>
            <a:lvl3pPr marL="1185863" indent="-236538">
              <a:defRPr b="1">
                <a:solidFill>
                  <a:schemeClr val="tx1"/>
                </a:solidFill>
                <a:latin typeface="Tahoma" panose="020B0604030504040204" pitchFamily="34" charset="0"/>
                <a:ea typeface="宋体" panose="02010600030101010101" pitchFamily="2" charset="-122"/>
              </a:defRPr>
            </a:lvl3pPr>
            <a:lvl4pPr marL="1660525" indent="-236538">
              <a:defRPr b="1">
                <a:solidFill>
                  <a:schemeClr val="tx1"/>
                </a:solidFill>
                <a:latin typeface="Tahoma" panose="020B0604030504040204" pitchFamily="34" charset="0"/>
                <a:ea typeface="宋体" panose="02010600030101010101" pitchFamily="2" charset="-122"/>
              </a:defRPr>
            </a:lvl4pPr>
            <a:lvl5pPr marL="2133600" indent="-236538">
              <a:defRPr b="1">
                <a:solidFill>
                  <a:schemeClr val="tx1"/>
                </a:solidFill>
                <a:latin typeface="Tahoma" panose="020B0604030504040204" pitchFamily="34" charset="0"/>
                <a:ea typeface="宋体" panose="02010600030101010101" pitchFamily="2" charset="-122"/>
              </a:defRPr>
            </a:lvl5pPr>
            <a:lvl6pPr marL="25908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30480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5052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9624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DAF2B802-B62B-4B20-A6E1-387F55AB497E}" type="slidenum">
              <a:rPr lang="zh-CN" altLang="en-US" b="0" smtClean="0">
                <a:latin typeface="Arial" panose="020B0604020202020204" pitchFamily="34" charset="0"/>
              </a:rPr>
              <a:pPr/>
              <a:t>18</a:t>
            </a:fld>
            <a:endParaRPr lang="en-US" altLang="zh-CN" b="0" smtClean="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b="1" smtClean="0">
              <a:solidFill>
                <a:schemeClr val="folHlink"/>
              </a:solidFill>
              <a:latin typeface="Arial" panose="020B0604020202020204" pitchFamily="34" charset="0"/>
            </a:endParaRPr>
          </a:p>
        </p:txBody>
      </p:sp>
    </p:spTree>
    <p:extLst>
      <p:ext uri="{BB962C8B-B14F-4D97-AF65-F5344CB8AC3E}">
        <p14:creationId xmlns:p14="http://schemas.microsoft.com/office/powerpoint/2010/main" val="620168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AC7B7AAC-3BD4-468B-947D-0A2AA29FDA7F}" type="slidenum">
              <a:rPr lang="zh-CN" altLang="en-US" b="0" smtClean="0">
                <a:latin typeface="Arial" panose="020B0604020202020204" pitchFamily="34" charset="0"/>
              </a:rPr>
              <a:pPr/>
              <a:t>21</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537680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2C3D108C-18B2-40F2-9F8E-94E886F5F08F}" type="slidenum">
              <a:rPr lang="zh-CN" altLang="en-US" b="0" smtClean="0">
                <a:latin typeface="Arial" panose="020B0604020202020204" pitchFamily="34" charset="0"/>
              </a:rPr>
              <a:pPr/>
              <a:t>22</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115141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BBF85BEB-1CEB-41D6-83EF-111663E8F11F}" type="slidenum">
              <a:rPr lang="zh-CN" altLang="en-US" b="0" smtClean="0">
                <a:latin typeface="Arial" panose="020B0604020202020204" pitchFamily="34" charset="0"/>
              </a:rPr>
              <a:pPr/>
              <a:t>23</a:t>
            </a:fld>
            <a:endParaRPr lang="en-US" altLang="zh-CN" b="0"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b="1" smtClean="0">
              <a:latin typeface="楷体_GB2312"/>
              <a:ea typeface="楷体_GB2312"/>
              <a:cs typeface="楷体_GB2312"/>
            </a:endParaRPr>
          </a:p>
        </p:txBody>
      </p:sp>
    </p:spTree>
    <p:extLst>
      <p:ext uri="{BB962C8B-B14F-4D97-AF65-F5344CB8AC3E}">
        <p14:creationId xmlns:p14="http://schemas.microsoft.com/office/powerpoint/2010/main" val="3116866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pPr>
            <a:endParaRPr kumimoji="1" lang="en-US" altLang="zh-CN" smtClean="0">
              <a:latin typeface="楷体_GB2312"/>
              <a:ea typeface="楷体_GB2312"/>
              <a:cs typeface="楷体_GB2312"/>
            </a:endParaRPr>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4F8F9D29-A04F-43DD-9696-5D599FDA055F}" type="slidenum">
              <a:rPr lang="zh-CN" altLang="en-US" b="0" smtClean="0">
                <a:latin typeface="Arial" panose="020B0604020202020204" pitchFamily="34" charset="0"/>
              </a:rPr>
              <a:pPr/>
              <a:t>24</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498612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F2E47A0-6F74-4F29-950B-F1C3B62B6225}" type="slidenum">
              <a:rPr lang="zh-CN" altLang="en-US" b="0" smtClean="0">
                <a:latin typeface="Arial" panose="020B0604020202020204" pitchFamily="34" charset="0"/>
              </a:rPr>
              <a:pPr/>
              <a:t>25</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372854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DD2926F-AC9F-4E2B-A320-C3D900E2AA39}" type="slidenum">
              <a:rPr lang="zh-CN" altLang="en-US" b="0" smtClean="0">
                <a:latin typeface="Arial" panose="020B0604020202020204" pitchFamily="34" charset="0"/>
              </a:rPr>
              <a:pPr/>
              <a:t>26</a:t>
            </a:fld>
            <a:endParaRPr lang="en-US" altLang="zh-CN" b="0" smtClean="0">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36231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2A1ABF72-DC5C-492A-9780-A1F6924B7D91}" type="slidenum">
              <a:rPr lang="zh-CN" altLang="en-US" b="0" smtClean="0">
                <a:solidFill>
                  <a:srgbClr val="000000"/>
                </a:solidFill>
                <a:latin typeface="Arial" panose="020B0604020202020204" pitchFamily="34" charset="0"/>
              </a:rPr>
              <a:pPr/>
              <a:t>2</a:t>
            </a:fld>
            <a:endParaRPr lang="en-US" altLang="zh-CN" b="0" smtClean="0">
              <a:solidFill>
                <a:srgbClr val="000000"/>
              </a:solidFill>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lang="zh-CN" altLang="en-US" sz="1300" b="1" smtClean="0">
              <a:latin typeface="楷体_GB2312"/>
              <a:ea typeface="楷体_GB2312"/>
              <a:cs typeface="楷体_GB2312"/>
            </a:endParaRPr>
          </a:p>
        </p:txBody>
      </p:sp>
    </p:spTree>
    <p:extLst>
      <p:ext uri="{BB962C8B-B14F-4D97-AF65-F5344CB8AC3E}">
        <p14:creationId xmlns:p14="http://schemas.microsoft.com/office/powerpoint/2010/main" val="4155278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6429C393-1322-4331-A443-85071A187194}" type="slidenum">
              <a:rPr lang="zh-CN" altLang="en-US" b="0" smtClean="0">
                <a:solidFill>
                  <a:srgbClr val="000000"/>
                </a:solidFill>
                <a:latin typeface="Arial" panose="020B0604020202020204" pitchFamily="34" charset="0"/>
              </a:rPr>
              <a:pPr/>
              <a:t>27</a:t>
            </a:fld>
            <a:endParaRPr lang="en-US" altLang="zh-CN" b="0" smtClean="0">
              <a:solidFill>
                <a:srgbClr val="000000"/>
              </a:solidFill>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085579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AA6936F5-70C4-4F74-A940-9CFC26599EAC}" type="slidenum">
              <a:rPr lang="zh-CN" altLang="en-US" b="0" smtClean="0">
                <a:solidFill>
                  <a:srgbClr val="000000"/>
                </a:solidFill>
                <a:latin typeface="Arial" panose="020B0604020202020204" pitchFamily="34" charset="0"/>
              </a:rPr>
              <a:pPr/>
              <a:t>28</a:t>
            </a:fld>
            <a:endParaRPr lang="en-US" altLang="zh-CN" b="0" smtClean="0">
              <a:solidFill>
                <a:srgbClr val="000000"/>
              </a:solidFill>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779687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7AB07705-9B66-4898-9D76-0DECACC96875}" type="slidenum">
              <a:rPr lang="zh-CN" altLang="en-US" b="0" smtClean="0">
                <a:solidFill>
                  <a:srgbClr val="000000"/>
                </a:solidFill>
                <a:latin typeface="Arial" panose="020B0604020202020204" pitchFamily="34" charset="0"/>
              </a:rPr>
              <a:pPr/>
              <a:t>29</a:t>
            </a:fld>
            <a:endParaRPr lang="en-US" altLang="zh-CN" b="0" smtClean="0">
              <a:solidFill>
                <a:srgbClr val="000000"/>
              </a:solidFill>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468523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57EEF24C-1D69-4EDC-A7FD-3CC7E0987327}" type="slidenum">
              <a:rPr lang="zh-CN" altLang="en-US" b="0" smtClean="0">
                <a:solidFill>
                  <a:srgbClr val="000000"/>
                </a:solidFill>
                <a:latin typeface="Arial" panose="020B0604020202020204" pitchFamily="34" charset="0"/>
              </a:rPr>
              <a:pPr/>
              <a:t>30</a:t>
            </a:fld>
            <a:endParaRPr lang="en-US" altLang="zh-CN" b="0" smtClean="0">
              <a:solidFill>
                <a:srgbClr val="000000"/>
              </a:solidFill>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4007684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1AC23176-FC71-4DCA-9902-1EFED7571570}" type="slidenum">
              <a:rPr lang="zh-CN" altLang="en-US" b="0" smtClean="0">
                <a:solidFill>
                  <a:srgbClr val="000000"/>
                </a:solidFill>
                <a:latin typeface="Arial" panose="020B0604020202020204" pitchFamily="34" charset="0"/>
              </a:rPr>
              <a:pPr/>
              <a:t>31</a:t>
            </a:fld>
            <a:endParaRPr lang="en-US" altLang="zh-CN" b="0" smtClean="0">
              <a:solidFill>
                <a:srgbClr val="000000"/>
              </a:solidFill>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759479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EC16D456-80CC-4573-A7FA-8DE99ABDED53}" type="slidenum">
              <a:rPr lang="zh-CN" altLang="en-US" b="0" smtClean="0">
                <a:solidFill>
                  <a:srgbClr val="000000"/>
                </a:solidFill>
                <a:latin typeface="Arial" panose="020B0604020202020204" pitchFamily="34" charset="0"/>
              </a:rPr>
              <a:pPr/>
              <a:t>32</a:t>
            </a:fld>
            <a:endParaRPr lang="en-US" altLang="zh-CN" b="0" smtClean="0">
              <a:solidFill>
                <a:srgbClr val="000000"/>
              </a:solidFill>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791546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2337A38F-FC65-41E0-AD79-CC8DCA53F389}" type="slidenum">
              <a:rPr lang="zh-CN" altLang="en-US" b="0" smtClean="0">
                <a:solidFill>
                  <a:srgbClr val="000000"/>
                </a:solidFill>
                <a:latin typeface="Arial" panose="020B0604020202020204" pitchFamily="34" charset="0"/>
              </a:rPr>
              <a:pPr/>
              <a:t>33</a:t>
            </a:fld>
            <a:endParaRPr lang="en-US" altLang="zh-CN" b="0" smtClean="0">
              <a:solidFill>
                <a:srgbClr val="000000"/>
              </a:solidFill>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637773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6FC2C45D-640D-4D89-B11E-95AA0571ECB3}" type="slidenum">
              <a:rPr lang="zh-CN" altLang="en-US" b="0" smtClean="0">
                <a:solidFill>
                  <a:srgbClr val="000000"/>
                </a:solidFill>
                <a:latin typeface="Arial" panose="020B0604020202020204" pitchFamily="34" charset="0"/>
              </a:rPr>
              <a:pPr/>
              <a:t>34</a:t>
            </a:fld>
            <a:endParaRPr lang="en-US" altLang="zh-CN" b="0" smtClean="0">
              <a:solidFill>
                <a:srgbClr val="000000"/>
              </a:solidFill>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663415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anose="020B0604020202020204" pitchFamily="34" charset="0"/>
            </a:endParaRPr>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9808C629-C206-4B1A-B3AB-B34A45C73076}" type="slidenum">
              <a:rPr lang="zh-CN" altLang="en-US" b="0" smtClean="0">
                <a:solidFill>
                  <a:srgbClr val="000000"/>
                </a:solidFill>
                <a:latin typeface="Arial" panose="020B0604020202020204" pitchFamily="34" charset="0"/>
              </a:rPr>
              <a:pPr/>
              <a:t>39</a:t>
            </a:fld>
            <a:endParaRPr lang="en-US" altLang="zh-CN" b="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914119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a:p>
            <a:endParaRPr lang="en-US" altLang="zh-CN" smtClean="0">
              <a:latin typeface="Arial" panose="020B0604020202020204" pitchFamily="34" charset="0"/>
            </a:endParaRP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F22B2AB6-B676-41B8-891A-E94EC81DC546}" type="slidenum">
              <a:rPr lang="zh-CN" altLang="en-US" b="0" smtClean="0">
                <a:solidFill>
                  <a:srgbClr val="000000"/>
                </a:solidFill>
                <a:latin typeface="Arial" panose="020B0604020202020204" pitchFamily="34" charset="0"/>
              </a:rPr>
              <a:pPr/>
              <a:t>40</a:t>
            </a:fld>
            <a:endParaRPr lang="en-US" altLang="zh-CN" b="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38281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76657-0273-C24D-9669-00DA60ECDCE6}" type="slidenum">
              <a:rPr lang="en-US" altLang="zh-CN"/>
              <a:pPr/>
              <a:t>3</a:t>
            </a:fld>
            <a:endParaRPr lang="en-US" altLang="zh-CN"/>
          </a:p>
        </p:txBody>
      </p:sp>
      <p:sp>
        <p:nvSpPr>
          <p:cNvPr id="3891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89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anose="020B0604020202020204" pitchFamily="34" charset="0"/>
            </a:endParaRPr>
          </a:p>
        </p:txBody>
      </p:sp>
      <p:sp>
        <p:nvSpPr>
          <p:cNvPr id="583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F4EB98E8-8566-4537-AC64-0DA22B70A5E6}" type="slidenum">
              <a:rPr lang="zh-CN" altLang="en-US" b="0" smtClean="0">
                <a:latin typeface="Arial" panose="020B0604020202020204" pitchFamily="34" charset="0"/>
              </a:rPr>
              <a:pPr/>
              <a:t>41</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1004381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04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C4485240-81F1-4E9E-B5BD-3A7BF6B69CBC}" type="slidenum">
              <a:rPr lang="zh-CN" altLang="en-US" b="0" smtClean="0">
                <a:latin typeface="Arial" panose="020B0604020202020204" pitchFamily="34" charset="0"/>
              </a:rPr>
              <a:pPr/>
              <a:t>42</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2363055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26E14D8E-1C3B-4974-8BD5-A430527DAE73}" type="slidenum">
              <a:rPr lang="zh-CN" altLang="en-US" b="0" smtClean="0">
                <a:latin typeface="Arial" panose="020B0604020202020204" pitchFamily="34" charset="0"/>
              </a:rPr>
              <a:pPr/>
              <a:t>43</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2238255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6240E786-10FF-4FA9-88E2-20F621360540}" type="slidenum">
              <a:rPr lang="zh-CN" altLang="en-US" b="0" smtClean="0">
                <a:latin typeface="Arial" panose="020B0604020202020204" pitchFamily="34" charset="0"/>
              </a:rPr>
              <a:pPr/>
              <a:t>44</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3708119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2FC82230-6EE2-46D0-A9C7-434961CB7FD7}" type="slidenum">
              <a:rPr lang="zh-CN" altLang="en-US" b="0" smtClean="0">
                <a:latin typeface="Arial" panose="020B0604020202020204" pitchFamily="34" charset="0"/>
              </a:rPr>
              <a:pPr/>
              <a:t>45</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2646071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686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7F25F2AE-CBC9-45D0-8D12-8BF2BE8748DD}" type="slidenum">
              <a:rPr lang="zh-CN" altLang="en-US" b="0" smtClean="0">
                <a:latin typeface="Arial" panose="020B0604020202020204" pitchFamily="34" charset="0"/>
              </a:rPr>
              <a:pPr/>
              <a:t>46</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670284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4EB78500-0ED7-49D8-BF6D-026033EBF85D}" type="slidenum">
              <a:rPr lang="zh-CN" altLang="en-US" b="0" smtClean="0">
                <a:latin typeface="Arial" panose="020B0604020202020204" pitchFamily="34" charset="0"/>
              </a:rPr>
              <a:pPr/>
              <a:t>47</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2391300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3A3EC010-CFE3-42AA-AFD8-A4D1D8EFCF22}" type="slidenum">
              <a:rPr lang="zh-CN" altLang="en-US" b="0" smtClean="0">
                <a:latin typeface="Arial" panose="020B0604020202020204" pitchFamily="34" charset="0"/>
              </a:rPr>
              <a:pPr/>
              <a:t>48</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52306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8FABE21A-BFD5-411F-8091-3D11E304846E}" type="slidenum">
              <a:rPr lang="zh-CN" altLang="en-US" b="0" smtClean="0">
                <a:latin typeface="Arial" panose="020B0604020202020204" pitchFamily="34" charset="0"/>
              </a:rPr>
              <a:pPr/>
              <a:t>49</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2981355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68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8CB9EC4-4049-46F6-91CC-AF0F1856E8B2}" type="slidenum">
              <a:rPr lang="zh-CN" altLang="en-US" b="0" smtClean="0">
                <a:latin typeface="Arial" panose="020B0604020202020204" pitchFamily="34" charset="0"/>
              </a:rPr>
              <a:pPr/>
              <a:t>50</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184693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ADE48-9F0B-B348-A418-84ADFAA089AD}" type="slidenum">
              <a:rPr lang="en-US" altLang="zh-CN"/>
              <a:pPr/>
              <a:t>4</a:t>
            </a:fld>
            <a:endParaRPr lang="en-US" altLang="zh-CN"/>
          </a:p>
        </p:txBody>
      </p:sp>
      <p:sp>
        <p:nvSpPr>
          <p:cNvPr id="56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6323" name="Rectangle 3"/>
          <p:cNvSpPr>
            <a:spLocks noGrp="1" noChangeArrowheads="1"/>
          </p:cNvSpPr>
          <p:nvPr>
            <p:ph type="body" idx="1"/>
          </p:nvPr>
        </p:nvSpPr>
        <p:spPr/>
        <p:txBody>
          <a:bodyPr/>
          <a:lstStyle/>
          <a:p>
            <a:r>
              <a:rPr lang="zh-CN" altLang="en-US"/>
              <a:t>每个输入行以</a:t>
            </a:r>
            <a:r>
              <a:rPr lang="en-US" altLang="zh-CN"/>
              <a:t>n</a:t>
            </a:r>
            <a:r>
              <a:rPr lang="zh-CN" altLang="en-US"/>
              <a:t>作为结束</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942E0D89-3CD7-43B3-A373-0A5DD6A9E2D4}" type="slidenum">
              <a:rPr lang="zh-CN" altLang="en-US" b="0" smtClean="0">
                <a:latin typeface="Arial" panose="020B0604020202020204" pitchFamily="34" charset="0"/>
              </a:rPr>
              <a:pPr/>
              <a:t>51</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689193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809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F9427A33-3358-45AD-91F9-DF0B6E66C554}" type="slidenum">
              <a:rPr lang="zh-CN" altLang="en-US" b="0" smtClean="0">
                <a:latin typeface="Arial" panose="020B0604020202020204" pitchFamily="34" charset="0"/>
              </a:rPr>
              <a:pPr/>
              <a:t>52</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3374493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829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A52A2DF1-C60D-4E10-A22F-AB80F7183D28}" type="slidenum">
              <a:rPr lang="zh-CN" altLang="en-US" b="0" smtClean="0">
                <a:latin typeface="Arial" panose="020B0604020202020204" pitchFamily="34" charset="0"/>
              </a:rPr>
              <a:pPr/>
              <a:t>53</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123679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AE8C0F72-66BE-4820-AEFF-AB52DD9CD808}" type="slidenum">
              <a:rPr lang="zh-CN" altLang="en-US" b="0" smtClean="0">
                <a:latin typeface="Arial" panose="020B0604020202020204" pitchFamily="34" charset="0"/>
              </a:rPr>
              <a:pPr/>
              <a:t>54</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360004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870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F5EBDC64-A69E-48DC-B97E-B414ADE3FFE6}" type="slidenum">
              <a:rPr lang="zh-CN" altLang="en-US" b="0" smtClean="0">
                <a:latin typeface="Arial" panose="020B0604020202020204" pitchFamily="34" charset="0"/>
              </a:rPr>
              <a:pPr/>
              <a:t>55</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1213697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34FE89D9-0004-4D9C-95E4-F809B1EAF657}" type="slidenum">
              <a:rPr lang="zh-CN" altLang="en-US" b="0" smtClean="0">
                <a:latin typeface="Arial" panose="020B0604020202020204" pitchFamily="34" charset="0"/>
              </a:rPr>
              <a:pPr/>
              <a:t>56</a:t>
            </a:fld>
            <a:endParaRPr lang="en-US" altLang="zh-CN" b="0"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b="1" dirty="0" smtClean="0">
              <a:latin typeface="楷体_GB2312"/>
              <a:ea typeface="楷体_GB2312"/>
              <a:cs typeface="楷体_GB2312"/>
            </a:endParaRPr>
          </a:p>
        </p:txBody>
      </p:sp>
    </p:spTree>
    <p:extLst>
      <p:ext uri="{BB962C8B-B14F-4D97-AF65-F5344CB8AC3E}">
        <p14:creationId xmlns:p14="http://schemas.microsoft.com/office/powerpoint/2010/main" val="292757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B365DE5D-C7F3-4AF7-9B94-26BA4085D96D}" type="slidenum">
              <a:rPr lang="zh-CN" altLang="en-US" b="0" smtClean="0">
                <a:latin typeface="Arial" panose="020B0604020202020204" pitchFamily="34" charset="0"/>
              </a:rPr>
              <a:pPr/>
              <a:t>57</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22579321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ADBCE07A-D0B6-402A-8F13-6158156965FB}" type="slidenum">
              <a:rPr lang="zh-CN" altLang="en-US" b="0" smtClean="0">
                <a:latin typeface="Arial" panose="020B0604020202020204" pitchFamily="34" charset="0"/>
              </a:rPr>
              <a:pPr/>
              <a:t>58</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1817857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24B0BD88-2A7B-41B5-8768-4052CA6A9B72}" type="slidenum">
              <a:rPr lang="zh-CN" altLang="en-US" b="0" smtClean="0">
                <a:latin typeface="Arial" panose="020B0604020202020204" pitchFamily="34" charset="0"/>
              </a:rPr>
              <a:pPr/>
              <a:t>59</a:t>
            </a:fld>
            <a:endParaRPr lang="en-US" altLang="zh-CN" b="0"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sz="1000" b="1" smtClean="0">
              <a:latin typeface="楷体_GB2312"/>
              <a:ea typeface="楷体_GB2312"/>
              <a:cs typeface="楷体_GB2312"/>
            </a:endParaRPr>
          </a:p>
        </p:txBody>
      </p:sp>
    </p:spTree>
    <p:extLst>
      <p:ext uri="{BB962C8B-B14F-4D97-AF65-F5344CB8AC3E}">
        <p14:creationId xmlns:p14="http://schemas.microsoft.com/office/powerpoint/2010/main" val="4269887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dirty="0" smtClean="0">
              <a:solidFill>
                <a:schemeClr val="folHlink"/>
              </a:solidFill>
              <a:latin typeface="楷体_GB2312"/>
              <a:ea typeface="楷体_GB2312"/>
              <a:cs typeface="楷体_GB2312"/>
            </a:endParaRPr>
          </a:p>
        </p:txBody>
      </p:sp>
    </p:spTree>
    <p:extLst>
      <p:ext uri="{BB962C8B-B14F-4D97-AF65-F5344CB8AC3E}">
        <p14:creationId xmlns:p14="http://schemas.microsoft.com/office/powerpoint/2010/main" val="300961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69938" indent="-295275">
              <a:defRPr b="1">
                <a:solidFill>
                  <a:schemeClr val="tx1"/>
                </a:solidFill>
                <a:latin typeface="Tahoma" panose="020B0604030504040204" pitchFamily="34" charset="0"/>
                <a:ea typeface="宋体" panose="02010600030101010101" pitchFamily="2" charset="-122"/>
              </a:defRPr>
            </a:lvl2pPr>
            <a:lvl3pPr marL="1185863" indent="-236538">
              <a:defRPr b="1">
                <a:solidFill>
                  <a:schemeClr val="tx1"/>
                </a:solidFill>
                <a:latin typeface="Tahoma" panose="020B0604030504040204" pitchFamily="34" charset="0"/>
                <a:ea typeface="宋体" panose="02010600030101010101" pitchFamily="2" charset="-122"/>
              </a:defRPr>
            </a:lvl3pPr>
            <a:lvl4pPr marL="1660525" indent="-236538">
              <a:defRPr b="1">
                <a:solidFill>
                  <a:schemeClr val="tx1"/>
                </a:solidFill>
                <a:latin typeface="Tahoma" panose="020B0604030504040204" pitchFamily="34" charset="0"/>
                <a:ea typeface="宋体" panose="02010600030101010101" pitchFamily="2" charset="-122"/>
              </a:defRPr>
            </a:lvl4pPr>
            <a:lvl5pPr marL="2133600" indent="-236538">
              <a:defRPr b="1">
                <a:solidFill>
                  <a:schemeClr val="tx1"/>
                </a:solidFill>
                <a:latin typeface="Tahoma" panose="020B0604030504040204" pitchFamily="34" charset="0"/>
                <a:ea typeface="宋体" panose="02010600030101010101" pitchFamily="2" charset="-122"/>
              </a:defRPr>
            </a:lvl5pPr>
            <a:lvl6pPr marL="25908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30480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5052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9624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FF2C4AF6-82CB-45C4-BA50-927177B8D76A}" type="slidenum">
              <a:rPr lang="zh-CN" altLang="en-US" b="0" smtClean="0">
                <a:latin typeface="Arial" panose="020B0604020202020204" pitchFamily="34" charset="0"/>
              </a:rPr>
              <a:pPr/>
              <a:t>5</a:t>
            </a:fld>
            <a:endParaRPr lang="en-US" altLang="zh-CN" b="0"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smtClean="0">
              <a:latin typeface="Arial" panose="020B0604020202020204" pitchFamily="34" charset="0"/>
            </a:endParaRPr>
          </a:p>
        </p:txBody>
      </p:sp>
    </p:spTree>
    <p:extLst>
      <p:ext uri="{BB962C8B-B14F-4D97-AF65-F5344CB8AC3E}">
        <p14:creationId xmlns:p14="http://schemas.microsoft.com/office/powerpoint/2010/main" val="1291604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smtClean="0">
              <a:latin typeface="Arial" panose="020B0604020202020204" pitchFamily="34" charset="0"/>
            </a:endParaRPr>
          </a:p>
        </p:txBody>
      </p:sp>
    </p:spTree>
    <p:extLst>
      <p:ext uri="{BB962C8B-B14F-4D97-AF65-F5344CB8AC3E}">
        <p14:creationId xmlns:p14="http://schemas.microsoft.com/office/powerpoint/2010/main" val="15578578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smtClean="0">
              <a:latin typeface="Arial" panose="020B0604020202020204" pitchFamily="34" charset="0"/>
            </a:endParaRPr>
          </a:p>
        </p:txBody>
      </p:sp>
    </p:spTree>
    <p:extLst>
      <p:ext uri="{BB962C8B-B14F-4D97-AF65-F5344CB8AC3E}">
        <p14:creationId xmlns:p14="http://schemas.microsoft.com/office/powerpoint/2010/main" val="3791971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endParaRPr kumimoji="1" lang="en-US" altLang="zh-CN" smtClean="0">
              <a:latin typeface="Arial" panose="020B0604020202020204" pitchFamily="34" charset="0"/>
            </a:endParaRPr>
          </a:p>
        </p:txBody>
      </p:sp>
    </p:spTree>
    <p:extLst>
      <p:ext uri="{BB962C8B-B14F-4D97-AF65-F5344CB8AC3E}">
        <p14:creationId xmlns:p14="http://schemas.microsoft.com/office/powerpoint/2010/main" val="22660750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smtClean="0">
              <a:latin typeface="Arial" panose="020B0604020202020204" pitchFamily="34" charset="0"/>
            </a:endParaRPr>
          </a:p>
        </p:txBody>
      </p:sp>
    </p:spTree>
    <p:extLst>
      <p:ext uri="{BB962C8B-B14F-4D97-AF65-F5344CB8AC3E}">
        <p14:creationId xmlns:p14="http://schemas.microsoft.com/office/powerpoint/2010/main" val="3611328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smtClean="0">
              <a:latin typeface="Arial" panose="020B0604020202020204" pitchFamily="34" charset="0"/>
            </a:endParaRPr>
          </a:p>
        </p:txBody>
      </p:sp>
    </p:spTree>
    <p:extLst>
      <p:ext uri="{BB962C8B-B14F-4D97-AF65-F5344CB8AC3E}">
        <p14:creationId xmlns:p14="http://schemas.microsoft.com/office/powerpoint/2010/main" val="34696216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7A64179E-4755-422A-A4F0-592804B84B87}" type="slidenum">
              <a:rPr lang="zh-CN" altLang="en-US" b="0" smtClean="0">
                <a:latin typeface="Arial" panose="020B0604020202020204" pitchFamily="34" charset="0"/>
              </a:rPr>
              <a:pPr/>
              <a:t>66</a:t>
            </a:fld>
            <a:endParaRPr lang="en-US" altLang="zh-CN" b="0" smtClean="0">
              <a:latin typeface="Arial" panose="020B0604020202020204" pitchFamily="34" charset="0"/>
            </a:endParaRPr>
          </a:p>
        </p:txBody>
      </p:sp>
    </p:spTree>
    <p:extLst>
      <p:ext uri="{BB962C8B-B14F-4D97-AF65-F5344CB8AC3E}">
        <p14:creationId xmlns:p14="http://schemas.microsoft.com/office/powerpoint/2010/main" val="66720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985A25-2B85-4A43-93FB-21E0C112F2F2}" type="slidenum">
              <a:rPr lang="en-US" altLang="zh-CN"/>
              <a:pPr/>
              <a:t>7</a:t>
            </a:fld>
            <a:endParaRPr lang="en-US" altLang="zh-CN"/>
          </a:p>
        </p:txBody>
      </p:sp>
      <p:sp>
        <p:nvSpPr>
          <p:cNvPr id="552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B0653-B9C1-B345-8BBE-DA9ADDAD7F7D}" type="slidenum">
              <a:rPr lang="en-US" altLang="zh-CN"/>
              <a:pPr/>
              <a:t>8</a:t>
            </a:fld>
            <a:endParaRPr lang="en-US" altLang="zh-CN"/>
          </a:p>
        </p:txBody>
      </p:sp>
      <p:sp>
        <p:nvSpPr>
          <p:cNvPr id="716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1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69938" indent="-295275">
              <a:defRPr b="1">
                <a:solidFill>
                  <a:schemeClr val="tx1"/>
                </a:solidFill>
                <a:latin typeface="Tahoma" panose="020B0604030504040204" pitchFamily="34" charset="0"/>
                <a:ea typeface="宋体" panose="02010600030101010101" pitchFamily="2" charset="-122"/>
              </a:defRPr>
            </a:lvl2pPr>
            <a:lvl3pPr marL="1185863" indent="-236538">
              <a:defRPr b="1">
                <a:solidFill>
                  <a:schemeClr val="tx1"/>
                </a:solidFill>
                <a:latin typeface="Tahoma" panose="020B0604030504040204" pitchFamily="34" charset="0"/>
                <a:ea typeface="宋体" panose="02010600030101010101" pitchFamily="2" charset="-122"/>
              </a:defRPr>
            </a:lvl3pPr>
            <a:lvl4pPr marL="1660525" indent="-236538">
              <a:defRPr b="1">
                <a:solidFill>
                  <a:schemeClr val="tx1"/>
                </a:solidFill>
                <a:latin typeface="Tahoma" panose="020B0604030504040204" pitchFamily="34" charset="0"/>
                <a:ea typeface="宋体" panose="02010600030101010101" pitchFamily="2" charset="-122"/>
              </a:defRPr>
            </a:lvl4pPr>
            <a:lvl5pPr marL="2133600" indent="-236538">
              <a:defRPr b="1">
                <a:solidFill>
                  <a:schemeClr val="tx1"/>
                </a:solidFill>
                <a:latin typeface="Tahoma" panose="020B0604030504040204" pitchFamily="34" charset="0"/>
                <a:ea typeface="宋体" panose="02010600030101010101" pitchFamily="2" charset="-122"/>
              </a:defRPr>
            </a:lvl5pPr>
            <a:lvl6pPr marL="25908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30480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5052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9624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B248F8F-315B-4500-91F7-0A024C87FE17}" type="slidenum">
              <a:rPr lang="zh-CN" altLang="en-US" b="0" smtClean="0">
                <a:latin typeface="Arial" panose="020B0604020202020204" pitchFamily="34" charset="0"/>
              </a:rPr>
              <a:pPr/>
              <a:t>11</a:t>
            </a:fld>
            <a:endParaRPr lang="en-US" altLang="zh-CN" b="0"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smtClean="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23938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ea typeface="宋体" panose="02010600030101010101" pitchFamily="2" charset="-122"/>
              </a:defRPr>
            </a:lvl1pPr>
            <a:lvl2pPr marL="769938" indent="-295275">
              <a:defRPr b="1">
                <a:solidFill>
                  <a:schemeClr val="tx1"/>
                </a:solidFill>
                <a:latin typeface="Tahoma" panose="020B0604030504040204" pitchFamily="34" charset="0"/>
                <a:ea typeface="宋体" panose="02010600030101010101" pitchFamily="2" charset="-122"/>
              </a:defRPr>
            </a:lvl2pPr>
            <a:lvl3pPr marL="1185863" indent="-236538">
              <a:defRPr b="1">
                <a:solidFill>
                  <a:schemeClr val="tx1"/>
                </a:solidFill>
                <a:latin typeface="Tahoma" panose="020B0604030504040204" pitchFamily="34" charset="0"/>
                <a:ea typeface="宋体" panose="02010600030101010101" pitchFamily="2" charset="-122"/>
              </a:defRPr>
            </a:lvl3pPr>
            <a:lvl4pPr marL="1660525" indent="-236538">
              <a:defRPr b="1">
                <a:solidFill>
                  <a:schemeClr val="tx1"/>
                </a:solidFill>
                <a:latin typeface="Tahoma" panose="020B0604030504040204" pitchFamily="34" charset="0"/>
                <a:ea typeface="宋体" panose="02010600030101010101" pitchFamily="2" charset="-122"/>
              </a:defRPr>
            </a:lvl4pPr>
            <a:lvl5pPr marL="2133600" indent="-236538">
              <a:defRPr b="1">
                <a:solidFill>
                  <a:schemeClr val="tx1"/>
                </a:solidFill>
                <a:latin typeface="Tahoma" panose="020B0604030504040204" pitchFamily="34" charset="0"/>
                <a:ea typeface="宋体" panose="02010600030101010101" pitchFamily="2" charset="-122"/>
              </a:defRPr>
            </a:lvl5pPr>
            <a:lvl6pPr marL="25908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30480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5052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962400" indent="-236538"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fld id="{032A83A4-3BB5-42EB-A932-AAF0EA9DC6DC}" type="slidenum">
              <a:rPr lang="zh-CN" altLang="en-US" b="0" smtClean="0">
                <a:latin typeface="Arial" panose="020B0604020202020204" pitchFamily="34" charset="0"/>
              </a:rPr>
              <a:pPr/>
              <a:t>13</a:t>
            </a:fld>
            <a:endParaRPr lang="en-US" altLang="zh-CN" b="0" smtClean="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smtClean="0">
              <a:solidFill>
                <a:schemeClr val="folHlink"/>
              </a:solidFill>
              <a:latin typeface="楷体_GB2312"/>
              <a:ea typeface="楷体_GB2312"/>
              <a:cs typeface="楷体_GB2312"/>
            </a:endParaRPr>
          </a:p>
        </p:txBody>
      </p:sp>
    </p:spTree>
    <p:extLst>
      <p:ext uri="{BB962C8B-B14F-4D97-AF65-F5344CB8AC3E}">
        <p14:creationId xmlns:p14="http://schemas.microsoft.com/office/powerpoint/2010/main" val="285197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73058"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1730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600"/>
            </a:lvl1pPr>
          </a:lstStyle>
          <a:p>
            <a:r>
              <a:rPr lang="zh-CN" altLang="en-US" smtClean="0"/>
              <a:t>单击此处编辑母版副标题样式</a:t>
            </a:r>
            <a:endParaRPr lang="zh-CN" altLang="en-US"/>
          </a:p>
        </p:txBody>
      </p:sp>
      <p:sp>
        <p:nvSpPr>
          <p:cNvPr id="173060" name="Rectangle 4"/>
          <p:cNvSpPr>
            <a:spLocks noGrp="1" noChangeArrowheads="1"/>
          </p:cNvSpPr>
          <p:nvPr>
            <p:ph type="dt" sz="half" idx="2"/>
          </p:nvPr>
        </p:nvSpPr>
        <p:spPr/>
        <p:txBody>
          <a:bodyPr/>
          <a:lstStyle>
            <a:lvl1pPr>
              <a:defRPr/>
            </a:lvl1pPr>
          </a:lstStyle>
          <a:p>
            <a:endParaRPr lang="en-US" altLang="zh-CN"/>
          </a:p>
        </p:txBody>
      </p:sp>
      <p:sp>
        <p:nvSpPr>
          <p:cNvPr id="173061"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73062" name="Rectangle 6"/>
          <p:cNvSpPr>
            <a:spLocks noGrp="1" noChangeArrowheads="1"/>
          </p:cNvSpPr>
          <p:nvPr>
            <p:ph type="sldNum" sz="quarter" idx="4"/>
          </p:nvPr>
        </p:nvSpPr>
        <p:spPr/>
        <p:txBody>
          <a:bodyPr/>
          <a:lstStyle>
            <a:lvl1pPr>
              <a:defRPr/>
            </a:lvl1pPr>
          </a:lstStyle>
          <a:p>
            <a:fld id="{A7FE2563-B143-EB4F-87D5-DAA2DB9DE53F}" type="slidenum">
              <a:rPr lang="en-US" altLang="zh-CN" smtClean="0"/>
              <a:pPr/>
              <a:t>‹#›</a:t>
            </a:fld>
            <a:endParaRPr lang="en-US" altLang="zh-CN"/>
          </a:p>
        </p:txBody>
      </p:sp>
      <p:sp>
        <p:nvSpPr>
          <p:cNvPr id="173063"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73064"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C47C9F-8165-3540-9E8C-0CB784CF836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C47C9F-8165-3540-9E8C-0CB784CF8366}"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39C47C9F-8165-3540-9E8C-0CB784CF8366}" type="slidenum">
              <a:rPr lang="en-US" altLang="zh-CN" smtClean="0"/>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3638"/>
            <a:ext cx="2133600" cy="457200"/>
          </a:xfrm>
        </p:spPr>
        <p:txBody>
          <a:bodyPr/>
          <a:lstStyle>
            <a:lvl1pPr>
              <a:defRPr/>
            </a:lvl1pPr>
          </a:lstStyle>
          <a:p>
            <a:fld id="{39C47C9F-8165-3540-9E8C-0CB784CF8366}" type="slidenum">
              <a:rPr lang="en-US" altLang="zh-CN" smtClean="0"/>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39C47C9F-8165-3540-9E8C-0CB784CF8366}" type="slidenum">
              <a:rPr lang="en-US" altLang="zh-CN" smtClean="0"/>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华光粗圆_CNKI" panose="02000500000000000000" pitchFamily="2" charset="-122"/>
                <a:ea typeface="华光粗圆_CNKI" panose="02000500000000000000" pitchFamily="2" charset="-122"/>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7FE2563-B143-EB4F-87D5-DAA2DB9DE53F}" type="slidenum">
              <a:rPr lang="en-US" altLang="zh-CN" smtClean="0"/>
              <a:pPr/>
              <a:t>‹#›</a:t>
            </a:fld>
            <a:endParaRPr lang="en-US" altLang="zh-CN"/>
          </a:p>
        </p:txBody>
      </p:sp>
    </p:spTree>
    <p:extLst>
      <p:ext uri="{BB962C8B-B14F-4D97-AF65-F5344CB8AC3E}">
        <p14:creationId xmlns:p14="http://schemas.microsoft.com/office/powerpoint/2010/main" val="6434782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zh-CN" altLang="en-US" dirty="0" smtClean="0"/>
              <a:t>单击此处编辑母版标题样式</a:t>
            </a:r>
            <a:endParaRPr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lvl1pPr>
              <a:defRPr sz="1600"/>
            </a:lvl1pPr>
          </a:lstStyle>
          <a:p>
            <a:fld id="{371E52BA-33C8-584B-BB1D-1A8B62DF9CA2}" type="slidenum">
              <a:rPr lang="en-US" altLang="zh-CN" smtClean="0"/>
              <a:pPr/>
              <a:t>‹#›</a:t>
            </a:fld>
            <a:endParaRPr lang="en-US" altLang="zh-CN" dirty="0"/>
          </a:p>
        </p:txBody>
      </p:sp>
    </p:spTree>
    <p:extLst>
      <p:ext uri="{BB962C8B-B14F-4D97-AF65-F5344CB8AC3E}">
        <p14:creationId xmlns:p14="http://schemas.microsoft.com/office/powerpoint/2010/main" val="21957536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zh-CN" altLang="en-US" smtClean="0"/>
              <a:t>单击此处编辑母版标题样式</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9C47C9F-8165-3540-9E8C-0CB784CF8366}" type="slidenum">
              <a:rPr lang="en-US" altLang="zh-CN" smtClean="0"/>
              <a:pPr/>
              <a:t>‹#›</a:t>
            </a:fld>
            <a:endParaRPr lang="en-US" altLang="zh-CN"/>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Tree>
    <p:extLst>
      <p:ext uri="{BB962C8B-B14F-4D97-AF65-F5344CB8AC3E}">
        <p14:creationId xmlns:p14="http://schemas.microsoft.com/office/powerpoint/2010/main" val="730977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4EC1323-D97D-2940-B604-6550270F1091}" type="slidenum">
              <a:rPr lang="en-US" altLang="zh-CN" smtClean="0"/>
              <a:pPr/>
              <a:t>‹#›</a:t>
            </a:fld>
            <a:endParaRPr lang="en-US" altLang="zh-CN"/>
          </a:p>
        </p:txBody>
      </p:sp>
    </p:spTree>
    <p:extLst>
      <p:ext uri="{BB962C8B-B14F-4D97-AF65-F5344CB8AC3E}">
        <p14:creationId xmlns:p14="http://schemas.microsoft.com/office/powerpoint/2010/main" val="2187944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39C47C9F-8165-3540-9E8C-0CB784CF8366}" type="slidenum">
              <a:rPr lang="en-US" altLang="zh-CN" smtClean="0"/>
              <a:pPr/>
              <a:t>‹#›</a:t>
            </a:fld>
            <a:endParaRPr lang="en-US" altLang="zh-CN"/>
          </a:p>
        </p:txBody>
      </p:sp>
    </p:spTree>
    <p:extLst>
      <p:ext uri="{BB962C8B-B14F-4D97-AF65-F5344CB8AC3E}">
        <p14:creationId xmlns:p14="http://schemas.microsoft.com/office/powerpoint/2010/main" val="412855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71E52BA-33C8-584B-BB1D-1A8B62DF9CA2}" type="slidenum">
              <a:rPr lang="en-US" altLang="zh-CN" smtClean="0"/>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5B46AF92-468E-644B-B5B5-82255DE46AEB}" type="slidenum">
              <a:rPr lang="en-US" altLang="zh-CN" smtClean="0"/>
              <a:pPr/>
              <a:t>‹#›</a:t>
            </a:fld>
            <a:endParaRPr lang="en-US" altLang="zh-CN"/>
          </a:p>
        </p:txBody>
      </p:sp>
    </p:spTree>
    <p:extLst>
      <p:ext uri="{BB962C8B-B14F-4D97-AF65-F5344CB8AC3E}">
        <p14:creationId xmlns:p14="http://schemas.microsoft.com/office/powerpoint/2010/main" val="28661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EA6BBA74-2B4E-6349-AFE7-4CCBA1C806CA}" type="slidenum">
              <a:rPr lang="en-US" altLang="zh-CN" smtClean="0"/>
              <a:pPr/>
              <a:t>‹#›</a:t>
            </a:fld>
            <a:endParaRPr lang="en-US" altLang="zh-CN"/>
          </a:p>
        </p:txBody>
      </p:sp>
    </p:spTree>
    <p:extLst>
      <p:ext uri="{BB962C8B-B14F-4D97-AF65-F5344CB8AC3E}">
        <p14:creationId xmlns:p14="http://schemas.microsoft.com/office/powerpoint/2010/main" val="1726811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D4288E1F-9077-794A-A613-3B29EE0FB54B}" type="slidenum">
              <a:rPr lang="en-US" altLang="zh-CN" smtClean="0"/>
              <a:pPr/>
              <a:t>‹#›</a:t>
            </a:fld>
            <a:endParaRPr lang="en-US" altLang="zh-CN"/>
          </a:p>
        </p:txBody>
      </p:sp>
    </p:spTree>
    <p:extLst>
      <p:ext uri="{BB962C8B-B14F-4D97-AF65-F5344CB8AC3E}">
        <p14:creationId xmlns:p14="http://schemas.microsoft.com/office/powerpoint/2010/main" val="15758667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B10AD1A-D91D-3E44-BAC9-9420B55A91B9}" type="slidenum">
              <a:rPr lang="en-US" altLang="zh-CN" smtClean="0"/>
              <a:pPr/>
              <a:t>‹#›</a:t>
            </a:fld>
            <a:endParaRPr lang="en-US" altLang="zh-CN"/>
          </a:p>
        </p:txBody>
      </p:sp>
    </p:spTree>
    <p:extLst>
      <p:ext uri="{BB962C8B-B14F-4D97-AF65-F5344CB8AC3E}">
        <p14:creationId xmlns:p14="http://schemas.microsoft.com/office/powerpoint/2010/main" val="548001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B9186791-19C6-354D-8BFE-03C8234260C5}" type="slidenum">
              <a:rPr lang="en-US" altLang="zh-CN" smtClean="0"/>
              <a:pPr/>
              <a:t>‹#›</a:t>
            </a:fld>
            <a:endParaRPr lang="en-US" altLang="zh-CN"/>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a:p>
        </p:txBody>
      </p:sp>
    </p:spTree>
    <p:extLst>
      <p:ext uri="{BB962C8B-B14F-4D97-AF65-F5344CB8AC3E}">
        <p14:creationId xmlns:p14="http://schemas.microsoft.com/office/powerpoint/2010/main" val="174492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9C47C9F-8165-3540-9E8C-0CB784CF8366}" type="slidenum">
              <a:rPr lang="en-US" altLang="zh-CN" smtClean="0"/>
              <a:pPr/>
              <a:t>‹#›</a:t>
            </a:fld>
            <a:endParaRPr lang="en-US" altLang="zh-CN"/>
          </a:p>
        </p:txBody>
      </p:sp>
    </p:spTree>
    <p:extLst>
      <p:ext uri="{BB962C8B-B14F-4D97-AF65-F5344CB8AC3E}">
        <p14:creationId xmlns:p14="http://schemas.microsoft.com/office/powerpoint/2010/main" val="3176695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39C47C9F-8165-3540-9E8C-0CB784CF8366}" type="slidenum">
              <a:rPr lang="en-US" altLang="zh-CN" smtClean="0"/>
              <a:pPr/>
              <a:t>‹#›</a:t>
            </a:fld>
            <a:endParaRPr lang="en-US" altLang="zh-CN"/>
          </a:p>
        </p:txBody>
      </p:sp>
    </p:spTree>
    <p:extLst>
      <p:ext uri="{BB962C8B-B14F-4D97-AF65-F5344CB8AC3E}">
        <p14:creationId xmlns:p14="http://schemas.microsoft.com/office/powerpoint/2010/main" val="377599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4EC1323-D97D-2940-B604-6550270F1091}"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47C9F-8165-3540-9E8C-0CB784CF836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B46AF92-468E-644B-B5B5-82255DE46AEB}"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A6BBA74-2B4E-6349-AFE7-4CCBA1C806CA}"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D4288E1F-9077-794A-A613-3B29EE0FB54B}"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10AD1A-D91D-3E44-BAC9-9420B55A91B9}"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9186791-19C6-354D-8BFE-03C8234260C5}"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720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203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0" sz="1200">
                <a:latin typeface="+mj-lt"/>
              </a:defRPr>
            </a:lvl1pPr>
          </a:lstStyle>
          <a:p>
            <a:endParaRPr lang="en-US" altLang="zh-CN"/>
          </a:p>
        </p:txBody>
      </p:sp>
      <p:sp>
        <p:nvSpPr>
          <p:cNvPr id="1720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mj-lt"/>
              </a:defRPr>
            </a:lvl1pPr>
          </a:lstStyle>
          <a:p>
            <a:endParaRPr lang="en-US" altLang="zh-CN"/>
          </a:p>
        </p:txBody>
      </p:sp>
      <p:sp>
        <p:nvSpPr>
          <p:cNvPr id="17203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mj-lt"/>
              </a:defRPr>
            </a:lvl1pPr>
          </a:lstStyle>
          <a:p>
            <a:fld id="{39C47C9F-8165-3540-9E8C-0CB784CF8366}" type="slidenum">
              <a:rPr lang="en-US" altLang="zh-CN" smtClean="0"/>
              <a:pPr/>
              <a:t>‹#›</a:t>
            </a:fld>
            <a:endParaRPr lang="en-US" altLang="zh-CN"/>
          </a:p>
        </p:txBody>
      </p:sp>
      <p:sp>
        <p:nvSpPr>
          <p:cNvPr id="17203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7204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8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zh-CN" altLang="en-US" dirty="0" smtClean="0"/>
              <a:t>单击此处编辑母版标题样式</a:t>
            </a:r>
            <a:endParaRPr dirty="0"/>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endParaRPr lang="en-US" altLang="zh-CN"/>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ltLang="zh-CN"/>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39C47C9F-8165-3540-9E8C-0CB784CF8366}" type="slidenum">
              <a:rPr lang="en-US" altLang="zh-CN" smtClean="0"/>
              <a:pPr/>
              <a:t>‹#›</a:t>
            </a:fld>
            <a:endParaRPr lang="en-US" altLang="zh-CN"/>
          </a:p>
        </p:txBody>
      </p:sp>
    </p:spTree>
    <p:extLst>
      <p:ext uri="{BB962C8B-B14F-4D97-AF65-F5344CB8AC3E}">
        <p14:creationId xmlns:p14="http://schemas.microsoft.com/office/powerpoint/2010/main" val="28126704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iming>
    <p:tnLst>
      <p:par>
        <p:cTn id="1" dur="indefinite" restart="never" nodeType="tmRoot"/>
      </p:par>
    </p:tnLst>
  </p:timing>
  <p:hf hdr="0" ftr="0" dt="0"/>
  <p:txStyles>
    <p:titleStyle>
      <a:lvl1pPr algn="ctr" defTabSz="914400" rtl="0" eaLnBrk="1" latinLnBrk="0" hangingPunct="1">
        <a:spcBef>
          <a:spcPct val="0"/>
        </a:spcBef>
        <a:buNone/>
        <a:defRPr sz="46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第五章</a:t>
            </a:r>
            <a:r>
              <a:rPr lang="en-US" altLang="zh-CN" dirty="0" smtClean="0"/>
              <a:t> </a:t>
            </a:r>
            <a:r>
              <a:rPr lang="zh-CN" altLang="en-US" dirty="0" smtClean="0"/>
              <a:t>语法</a:t>
            </a:r>
            <a:r>
              <a:rPr lang="zh-CN" altLang="en-US" dirty="0"/>
              <a:t>制导翻译</a:t>
            </a:r>
          </a:p>
        </p:txBody>
      </p:sp>
      <p:sp>
        <p:nvSpPr>
          <p:cNvPr id="8195" name="Rectangle 3"/>
          <p:cNvSpPr>
            <a:spLocks noGrp="1" noChangeArrowheads="1"/>
          </p:cNvSpPr>
          <p:nvPr>
            <p:ph idx="1"/>
          </p:nvPr>
        </p:nvSpPr>
        <p:spPr>
          <a:xfrm>
            <a:off x="457200" y="1646237"/>
            <a:ext cx="8229600" cy="4525963"/>
          </a:xfrm>
        </p:spPr>
        <p:txBody>
          <a:bodyPr/>
          <a:lstStyle/>
          <a:p>
            <a:r>
              <a:rPr lang="en-US" altLang="zh-CN" dirty="0" smtClean="0"/>
              <a:t>5.1 </a:t>
            </a:r>
            <a:r>
              <a:rPr lang="zh-CN" altLang="en-US" dirty="0" smtClean="0"/>
              <a:t>语法制导定义（</a:t>
            </a:r>
            <a:r>
              <a:rPr lang="en-US" altLang="zh-CN" dirty="0" smtClean="0"/>
              <a:t>SDD</a:t>
            </a:r>
            <a:r>
              <a:rPr lang="zh-CN" altLang="en-US" dirty="0" smtClean="0"/>
              <a:t>）</a:t>
            </a:r>
            <a:endParaRPr lang="en-US" altLang="zh-CN" dirty="0" smtClean="0"/>
          </a:p>
          <a:p>
            <a:r>
              <a:rPr lang="en-US" altLang="zh-CN" dirty="0" smtClean="0"/>
              <a:t>5.2 </a:t>
            </a:r>
            <a:r>
              <a:rPr lang="en-US" altLang="zh-CN" dirty="0"/>
              <a:t>SDD</a:t>
            </a:r>
            <a:r>
              <a:rPr lang="zh-CN" altLang="en-US" dirty="0" smtClean="0"/>
              <a:t>的求值顺序</a:t>
            </a:r>
            <a:endParaRPr lang="en-US" altLang="zh-CN" dirty="0" smtClean="0"/>
          </a:p>
          <a:p>
            <a:r>
              <a:rPr lang="en-US" altLang="zh-CN" dirty="0" smtClean="0"/>
              <a:t>5.3 </a:t>
            </a:r>
            <a:r>
              <a:rPr lang="zh-CN" altLang="en-US" dirty="0" smtClean="0"/>
              <a:t>语法制导翻译</a:t>
            </a:r>
            <a:endParaRPr lang="en-US" altLang="zh-CN" dirty="0" smtClean="0"/>
          </a:p>
          <a:p>
            <a:pPr lvl="1"/>
            <a:r>
              <a:rPr lang="en-US" altLang="zh-CN" dirty="0" smtClean="0"/>
              <a:t>S</a:t>
            </a:r>
            <a:r>
              <a:rPr lang="zh-CN" altLang="en-US" dirty="0"/>
              <a:t>－</a:t>
            </a:r>
            <a:r>
              <a:rPr lang="zh-CN" altLang="en-US" dirty="0" smtClean="0"/>
              <a:t>属性定义的自下而上翻译</a:t>
            </a:r>
            <a:endParaRPr lang="en-US" altLang="zh-CN" dirty="0" smtClean="0"/>
          </a:p>
          <a:p>
            <a:pPr lvl="1"/>
            <a:r>
              <a:rPr lang="en-US" altLang="zh-CN" dirty="0" smtClean="0"/>
              <a:t>L</a:t>
            </a:r>
            <a:r>
              <a:rPr lang="zh-CN" altLang="en-US" dirty="0"/>
              <a:t>－</a:t>
            </a:r>
            <a:r>
              <a:rPr lang="zh-CN" altLang="en-US" dirty="0" smtClean="0"/>
              <a:t>属性定义的</a:t>
            </a:r>
            <a:r>
              <a:rPr lang="zh-CN" altLang="en-US" dirty="0"/>
              <a:t>自顶向下</a:t>
            </a:r>
            <a:r>
              <a:rPr lang="zh-CN" altLang="en-US" dirty="0" smtClean="0"/>
              <a:t>翻译</a:t>
            </a:r>
            <a:endParaRPr lang="en-US" altLang="zh-CN" dirty="0"/>
          </a:p>
          <a:p>
            <a:pPr lvl="1"/>
            <a:r>
              <a:rPr lang="en-US" altLang="zh-CN" dirty="0" smtClean="0"/>
              <a:t>L</a:t>
            </a:r>
            <a:r>
              <a:rPr lang="zh-CN" altLang="en-US" dirty="0"/>
              <a:t>－属性定义的</a:t>
            </a:r>
            <a:r>
              <a:rPr lang="zh-CN" altLang="en-US" dirty="0" smtClean="0"/>
              <a:t>自下而上翻译</a:t>
            </a:r>
            <a:endParaRPr lang="zh-CN" altLang="en-US" dirty="0"/>
          </a:p>
        </p:txBody>
      </p:sp>
      <p:sp>
        <p:nvSpPr>
          <p:cNvPr id="5" name="幻灯片编号占位符 5"/>
          <p:cNvSpPr>
            <a:spLocks noGrp="1"/>
          </p:cNvSpPr>
          <p:nvPr>
            <p:ph type="sldNum" sz="quarter" idx="12"/>
          </p:nvPr>
        </p:nvSpPr>
        <p:spPr/>
        <p:txBody>
          <a:bodyPr/>
          <a:lstStyle/>
          <a:p>
            <a:fld id="{A4FA6A65-91EE-7948-8618-033654550CD9}" type="slidenum">
              <a:rPr lang="en-US" altLang="zh-CN"/>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依赖图的构造</a:t>
            </a:r>
            <a:r>
              <a:rPr lang="zh-CN" altLang="en-US" dirty="0" smtClean="0"/>
              <a:t>算法</a:t>
            </a:r>
            <a:endParaRPr lang="zh-CN" altLang="en-US" dirty="0"/>
          </a:p>
        </p:txBody>
      </p:sp>
      <p:sp>
        <p:nvSpPr>
          <p:cNvPr id="3" name="内容占位符 2"/>
          <p:cNvSpPr>
            <a:spLocks noGrp="1"/>
          </p:cNvSpPr>
          <p:nvPr>
            <p:ph idx="1"/>
          </p:nvPr>
        </p:nvSpPr>
        <p:spPr>
          <a:xfrm>
            <a:off x="562883" y="2057400"/>
            <a:ext cx="8042276" cy="2971799"/>
          </a:xfrm>
        </p:spPr>
        <p:txBody>
          <a:bodyPr>
            <a:normAutofit/>
          </a:bodyPr>
          <a:lstStyle/>
          <a:p>
            <a:pPr marL="685800" lvl="2" indent="0">
              <a:lnSpc>
                <a:spcPct val="120000"/>
              </a:lnSpc>
              <a:buNone/>
            </a:pPr>
            <a:r>
              <a:rPr lang="en-US" altLang="zh-CN" sz="2400" dirty="0" smtClean="0"/>
              <a:t> </a:t>
            </a:r>
            <a:r>
              <a:rPr lang="en-US" altLang="zh-CN" sz="1600" dirty="0" smtClean="0"/>
              <a:t>for </a:t>
            </a:r>
            <a:r>
              <a:rPr lang="zh-CN" altLang="en-US" sz="1600" dirty="0" smtClean="0"/>
              <a:t>分析树中每一个结点</a:t>
            </a:r>
            <a:r>
              <a:rPr lang="en-US" altLang="zh-CN" sz="1600" dirty="0" smtClean="0"/>
              <a:t>n    do		  // </a:t>
            </a:r>
            <a:r>
              <a:rPr lang="zh-CN" altLang="en-US" sz="1600" dirty="0" smtClean="0"/>
              <a:t>构造依赖图节点</a:t>
            </a:r>
            <a:endParaRPr lang="en-US" altLang="zh-CN" sz="1600" dirty="0" smtClean="0"/>
          </a:p>
          <a:p>
            <a:pPr>
              <a:lnSpc>
                <a:spcPct val="120000"/>
              </a:lnSpc>
              <a:spcBef>
                <a:spcPts val="600"/>
              </a:spcBef>
              <a:buFontTx/>
              <a:buNone/>
            </a:pPr>
            <a:r>
              <a:rPr lang="en-US" altLang="zh-CN" sz="1600" dirty="0" smtClean="0"/>
              <a:t>                      </a:t>
            </a:r>
            <a:r>
              <a:rPr lang="en-US" altLang="zh-CN" sz="1600" dirty="0"/>
              <a:t>for </a:t>
            </a:r>
            <a:r>
              <a:rPr lang="en-US" altLang="zh-CN" sz="1600" dirty="0" smtClean="0"/>
              <a:t> </a:t>
            </a:r>
            <a:r>
              <a:rPr lang="zh-CN" altLang="en-US" sz="1600" dirty="0" smtClean="0"/>
              <a:t>结点</a:t>
            </a:r>
            <a:r>
              <a:rPr lang="en-US" altLang="zh-CN" sz="1600" dirty="0"/>
              <a:t>n</a:t>
            </a:r>
            <a:r>
              <a:rPr lang="zh-CN" altLang="en-US" sz="1600" dirty="0"/>
              <a:t>的文法符号的每一个属性</a:t>
            </a:r>
            <a:r>
              <a:rPr lang="en-US" altLang="zh-CN" sz="1600" dirty="0"/>
              <a:t>a  </a:t>
            </a:r>
            <a:r>
              <a:rPr lang="en-US" altLang="zh-CN" sz="1600" dirty="0" smtClean="0"/>
              <a:t> </a:t>
            </a:r>
            <a:r>
              <a:rPr lang="en-US" altLang="zh-CN" sz="1600" dirty="0"/>
              <a:t>do</a:t>
            </a:r>
          </a:p>
          <a:p>
            <a:pPr>
              <a:lnSpc>
                <a:spcPct val="120000"/>
              </a:lnSpc>
              <a:spcBef>
                <a:spcPts val="600"/>
              </a:spcBef>
              <a:buFontTx/>
              <a:buNone/>
            </a:pPr>
            <a:r>
              <a:rPr lang="en-US" altLang="zh-CN" sz="1600" dirty="0"/>
              <a:t>                              </a:t>
            </a:r>
            <a:r>
              <a:rPr lang="zh-CN" altLang="en-US" sz="1600" dirty="0"/>
              <a:t>为</a:t>
            </a:r>
            <a:r>
              <a:rPr lang="en-US" altLang="zh-CN" sz="1600" dirty="0"/>
              <a:t>a</a:t>
            </a:r>
            <a:r>
              <a:rPr lang="zh-CN" altLang="en-US" sz="1600" dirty="0"/>
              <a:t>在依赖图中建立一个结点；</a:t>
            </a:r>
            <a:endParaRPr lang="en-US" altLang="zh-CN" sz="1600" dirty="0"/>
          </a:p>
          <a:p>
            <a:pPr>
              <a:lnSpc>
                <a:spcPct val="120000"/>
              </a:lnSpc>
              <a:spcBef>
                <a:spcPts val="600"/>
              </a:spcBef>
              <a:buNone/>
            </a:pPr>
            <a:r>
              <a:rPr lang="en-US" altLang="zh-CN" sz="1600" dirty="0"/>
              <a:t>              for </a:t>
            </a:r>
            <a:r>
              <a:rPr lang="en-US" altLang="zh-CN" sz="1600" dirty="0" smtClean="0"/>
              <a:t> </a:t>
            </a:r>
            <a:r>
              <a:rPr lang="zh-CN" altLang="en-US" sz="1600" dirty="0" smtClean="0"/>
              <a:t>分析树</a:t>
            </a:r>
            <a:r>
              <a:rPr lang="zh-CN" altLang="en-US" sz="1600" dirty="0"/>
              <a:t>中每一个结点</a:t>
            </a:r>
            <a:r>
              <a:rPr lang="en-US" altLang="zh-CN" sz="1600" dirty="0"/>
              <a:t>n    </a:t>
            </a:r>
            <a:r>
              <a:rPr lang="en-US" altLang="zh-CN" sz="1600" dirty="0" smtClean="0"/>
              <a:t>do        	// </a:t>
            </a:r>
            <a:r>
              <a:rPr lang="zh-CN" altLang="en-US" sz="1600" dirty="0"/>
              <a:t>构造</a:t>
            </a:r>
            <a:r>
              <a:rPr lang="zh-CN" altLang="en-US" sz="1600" dirty="0" smtClean="0"/>
              <a:t>依赖图有向边</a:t>
            </a:r>
            <a:r>
              <a:rPr lang="en-US" altLang="zh-CN" sz="1600" dirty="0" smtClean="0"/>
              <a:t>                    	      for </a:t>
            </a:r>
            <a:r>
              <a:rPr lang="zh-CN" altLang="en-US" sz="1600" dirty="0" smtClean="0"/>
              <a:t>结点</a:t>
            </a:r>
            <a:r>
              <a:rPr lang="en-US" altLang="zh-CN" sz="1600" dirty="0"/>
              <a:t>n</a:t>
            </a:r>
            <a:r>
              <a:rPr lang="zh-CN" altLang="en-US" sz="1600" dirty="0"/>
              <a:t>所用产生式对应的每一个语义</a:t>
            </a:r>
            <a:r>
              <a:rPr lang="zh-CN" altLang="en-US" sz="1600" dirty="0" smtClean="0"/>
              <a:t>规则</a:t>
            </a:r>
            <a:r>
              <a:rPr lang="en-US" altLang="zh-CN" sz="1600" dirty="0" smtClean="0"/>
              <a:t> </a:t>
            </a:r>
            <a:r>
              <a:rPr lang="en-US" altLang="zh-CN" sz="1600" dirty="0"/>
              <a:t>b:=f(c1,c2,…ck) </a:t>
            </a:r>
            <a:r>
              <a:rPr lang="en-US" altLang="zh-CN" sz="1600" dirty="0" smtClean="0"/>
              <a:t>  </a:t>
            </a:r>
            <a:r>
              <a:rPr lang="en-US" altLang="zh-CN" sz="1600" dirty="0"/>
              <a:t>do</a:t>
            </a:r>
          </a:p>
          <a:p>
            <a:pPr>
              <a:lnSpc>
                <a:spcPct val="120000"/>
              </a:lnSpc>
              <a:spcBef>
                <a:spcPts val="600"/>
              </a:spcBef>
              <a:buFontTx/>
              <a:buNone/>
            </a:pPr>
            <a:r>
              <a:rPr lang="en-US" altLang="zh-CN" sz="1600" dirty="0"/>
              <a:t>                         for  </a:t>
            </a:r>
            <a:r>
              <a:rPr lang="en-US" altLang="zh-CN" sz="1600" dirty="0" err="1"/>
              <a:t>i</a:t>
            </a:r>
            <a:r>
              <a:rPr lang="en-US" altLang="zh-CN" sz="1600" dirty="0"/>
              <a:t> :=1 to k do</a:t>
            </a:r>
          </a:p>
          <a:p>
            <a:pPr>
              <a:lnSpc>
                <a:spcPct val="120000"/>
              </a:lnSpc>
              <a:spcBef>
                <a:spcPts val="600"/>
              </a:spcBef>
              <a:buFontTx/>
              <a:buNone/>
            </a:pPr>
            <a:r>
              <a:rPr lang="en-US" altLang="zh-CN" sz="1600" dirty="0"/>
              <a:t>                         </a:t>
            </a:r>
            <a:r>
              <a:rPr lang="en-US" altLang="zh-CN" sz="1600" dirty="0" smtClean="0"/>
              <a:t>      </a:t>
            </a:r>
            <a:r>
              <a:rPr lang="zh-CN" altLang="en-US" sz="1600" dirty="0" smtClean="0"/>
              <a:t>从</a:t>
            </a:r>
            <a:r>
              <a:rPr lang="en-US" altLang="zh-CN" sz="1600" dirty="0"/>
              <a:t>ci</a:t>
            </a:r>
            <a:r>
              <a:rPr lang="zh-CN" altLang="en-US" sz="1600" dirty="0"/>
              <a:t>结点到</a:t>
            </a:r>
            <a:r>
              <a:rPr lang="en-US" altLang="zh-CN" sz="1600" dirty="0"/>
              <a:t>b</a:t>
            </a:r>
            <a:r>
              <a:rPr lang="zh-CN" altLang="en-US" sz="1600" dirty="0"/>
              <a:t>结点构造一条有向边</a:t>
            </a:r>
            <a:r>
              <a:rPr lang="en-US" altLang="zh-CN" sz="1600" dirty="0"/>
              <a:t>        </a:t>
            </a:r>
          </a:p>
          <a:p>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10</a:t>
            </a:fld>
            <a:endParaRPr lang="en-US" altLang="zh-CN" dirty="0"/>
          </a:p>
        </p:txBody>
      </p:sp>
    </p:spTree>
    <p:extLst>
      <p:ext uri="{BB962C8B-B14F-4D97-AF65-F5344CB8AC3E}">
        <p14:creationId xmlns:p14="http://schemas.microsoft.com/office/powerpoint/2010/main" val="1074791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54"/>
          <p:cNvSpPr>
            <a:spLocks noChangeArrowheads="1"/>
          </p:cNvSpPr>
          <p:nvPr/>
        </p:nvSpPr>
        <p:spPr bwMode="auto">
          <a:xfrm>
            <a:off x="5446714" y="2492376"/>
            <a:ext cx="593725" cy="377825"/>
          </a:xfrm>
          <a:prstGeom prst="rect">
            <a:avLst/>
          </a:prstGeom>
          <a:solidFill>
            <a:schemeClr val="bg1"/>
          </a:solid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type</a:t>
            </a:r>
          </a:p>
        </p:txBody>
      </p:sp>
      <p:sp>
        <p:nvSpPr>
          <p:cNvPr id="97" name="Rectangle 55"/>
          <p:cNvSpPr>
            <a:spLocks noChangeArrowheads="1"/>
          </p:cNvSpPr>
          <p:nvPr/>
        </p:nvSpPr>
        <p:spPr bwMode="auto">
          <a:xfrm>
            <a:off x="6643689" y="2470151"/>
            <a:ext cx="377825" cy="379413"/>
          </a:xfrm>
          <a:prstGeom prst="rect">
            <a:avLst/>
          </a:prstGeom>
          <a:solidFill>
            <a:schemeClr val="bg1"/>
          </a:solidFill>
          <a:ln w="9525">
            <a:noFill/>
            <a:miter lim="800000"/>
            <a:headEnd/>
            <a:tailEnd type="none" w="lg" len="lg"/>
          </a:ln>
        </p:spPr>
        <p:txBody>
          <a:bodyPr lIns="67500" tIns="35100" rIns="67500" bIns="35100" anchor="ctr">
            <a:spAutoFit/>
          </a:bodyPr>
          <a:lstStyle/>
          <a:p>
            <a:pPr algn="r" eaLnBrk="1" hangingPunct="1">
              <a:defRPr/>
            </a:pPr>
            <a:r>
              <a:rPr kumimoji="1" lang="en-US" altLang="zh-CN" sz="2000" i="1" dirty="0">
                <a:solidFill>
                  <a:schemeClr val="tx2">
                    <a:lumMod val="60000"/>
                    <a:lumOff val="40000"/>
                  </a:schemeClr>
                </a:solidFill>
                <a:latin typeface="Times New Roman" pitchFamily="18" charset="0"/>
              </a:rPr>
              <a:t>in</a:t>
            </a:r>
          </a:p>
        </p:txBody>
      </p:sp>
      <p:sp>
        <p:nvSpPr>
          <p:cNvPr id="98" name="Rectangle 56"/>
          <p:cNvSpPr>
            <a:spLocks noChangeArrowheads="1"/>
          </p:cNvSpPr>
          <p:nvPr/>
        </p:nvSpPr>
        <p:spPr bwMode="auto">
          <a:xfrm>
            <a:off x="5788026" y="3143251"/>
            <a:ext cx="377825" cy="379413"/>
          </a:xfrm>
          <a:prstGeom prst="rect">
            <a:avLst/>
          </a:prstGeom>
          <a:solidFill>
            <a:schemeClr val="bg1"/>
          </a:solidFill>
          <a:ln w="9525">
            <a:noFill/>
            <a:miter lim="800000"/>
            <a:headEnd/>
            <a:tailEnd type="none" w="lg" len="lg"/>
          </a:ln>
        </p:spPr>
        <p:txBody>
          <a:bodyPr lIns="67500" tIns="35100" rIns="67500" bIns="35100" anchor="ctr">
            <a:spAutoFit/>
          </a:bodyPr>
          <a:lstStyle/>
          <a:p>
            <a:pPr algn="r" eaLnBrk="1" hangingPunct="1">
              <a:defRPr/>
            </a:pPr>
            <a:r>
              <a:rPr kumimoji="1" lang="en-US" altLang="zh-CN" sz="2000" i="1" dirty="0">
                <a:solidFill>
                  <a:schemeClr val="tx2">
                    <a:lumMod val="60000"/>
                    <a:lumOff val="40000"/>
                  </a:schemeClr>
                </a:solidFill>
                <a:latin typeface="Times New Roman" pitchFamily="18" charset="0"/>
              </a:rPr>
              <a:t>in</a:t>
            </a:r>
          </a:p>
        </p:txBody>
      </p:sp>
      <p:sp>
        <p:nvSpPr>
          <p:cNvPr id="99" name="Rectangle 57"/>
          <p:cNvSpPr>
            <a:spLocks noChangeArrowheads="1"/>
          </p:cNvSpPr>
          <p:nvPr/>
        </p:nvSpPr>
        <p:spPr bwMode="auto">
          <a:xfrm>
            <a:off x="5000626" y="3906838"/>
            <a:ext cx="377825" cy="379412"/>
          </a:xfrm>
          <a:prstGeom prst="rect">
            <a:avLst/>
          </a:prstGeom>
          <a:solidFill>
            <a:schemeClr val="bg1"/>
          </a:solidFill>
          <a:ln w="9525">
            <a:noFill/>
            <a:miter lim="800000"/>
            <a:headEnd/>
            <a:tailEnd type="none" w="lg" len="lg"/>
          </a:ln>
        </p:spPr>
        <p:txBody>
          <a:bodyPr lIns="67500" tIns="35100" rIns="67500" bIns="35100" anchor="ctr">
            <a:spAutoFit/>
          </a:bodyPr>
          <a:lstStyle/>
          <a:p>
            <a:pPr algn="r" eaLnBrk="1" hangingPunct="1">
              <a:defRPr/>
            </a:pPr>
            <a:r>
              <a:rPr kumimoji="1" lang="en-US" altLang="zh-CN" sz="2000" i="1" dirty="0">
                <a:solidFill>
                  <a:schemeClr val="tx2">
                    <a:lumMod val="60000"/>
                    <a:lumOff val="40000"/>
                  </a:schemeClr>
                </a:solidFill>
                <a:latin typeface="Times New Roman" pitchFamily="18" charset="0"/>
              </a:rPr>
              <a:t>in</a:t>
            </a:r>
          </a:p>
        </p:txBody>
      </p:sp>
      <p:sp>
        <p:nvSpPr>
          <p:cNvPr id="100" name="Freeform 60"/>
          <p:cNvSpPr>
            <a:spLocks/>
          </p:cNvSpPr>
          <p:nvPr/>
        </p:nvSpPr>
        <p:spPr bwMode="auto">
          <a:xfrm>
            <a:off x="5680076" y="2416176"/>
            <a:ext cx="1133475" cy="106363"/>
          </a:xfrm>
          <a:custGeom>
            <a:avLst/>
            <a:gdLst>
              <a:gd name="T0" fmla="*/ 0 w 453"/>
              <a:gd name="T1" fmla="*/ 2147483646 h 136"/>
              <a:gd name="T2" fmla="*/ 2147483646 w 453"/>
              <a:gd name="T3" fmla="*/ 0 h 136"/>
              <a:gd name="T4" fmla="*/ 2147483646 w 453"/>
              <a:gd name="T5" fmla="*/ 2147483646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0" y="136"/>
                </a:moveTo>
                <a:cubicBezTo>
                  <a:pt x="53" y="68"/>
                  <a:pt x="106" y="0"/>
                  <a:pt x="181" y="0"/>
                </a:cubicBezTo>
                <a:cubicBezTo>
                  <a:pt x="256" y="0"/>
                  <a:pt x="354" y="68"/>
                  <a:pt x="453" y="136"/>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101" name="Line 61"/>
          <p:cNvSpPr>
            <a:spLocks noChangeShapeType="1"/>
          </p:cNvSpPr>
          <p:nvPr/>
        </p:nvSpPr>
        <p:spPr bwMode="auto">
          <a:xfrm flipH="1">
            <a:off x="6040438" y="2820989"/>
            <a:ext cx="914400" cy="396875"/>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102" name="Freeform 62"/>
          <p:cNvSpPr>
            <a:spLocks/>
          </p:cNvSpPr>
          <p:nvPr/>
        </p:nvSpPr>
        <p:spPr bwMode="auto">
          <a:xfrm>
            <a:off x="6989763" y="2741614"/>
            <a:ext cx="323850" cy="115887"/>
          </a:xfrm>
          <a:custGeom>
            <a:avLst/>
            <a:gdLst>
              <a:gd name="T0" fmla="*/ 0 w 273"/>
              <a:gd name="T1" fmla="*/ 2147483646 h 97"/>
              <a:gd name="T2" fmla="*/ 2147483646 w 273"/>
              <a:gd name="T3" fmla="*/ 2147483646 h 97"/>
              <a:gd name="T4" fmla="*/ 2147483646 w 273"/>
              <a:gd name="T5" fmla="*/ 0 h 97"/>
              <a:gd name="T6" fmla="*/ 0 60000 65536"/>
              <a:gd name="T7" fmla="*/ 0 60000 65536"/>
              <a:gd name="T8" fmla="*/ 0 60000 65536"/>
              <a:gd name="T9" fmla="*/ 0 w 273"/>
              <a:gd name="T10" fmla="*/ 0 h 97"/>
              <a:gd name="T11" fmla="*/ 273 w 273"/>
              <a:gd name="T12" fmla="*/ 97 h 97"/>
            </a:gdLst>
            <a:ahLst/>
            <a:cxnLst>
              <a:cxn ang="T6">
                <a:pos x="T0" y="T1"/>
              </a:cxn>
              <a:cxn ang="T7">
                <a:pos x="T2" y="T3"/>
              </a:cxn>
              <a:cxn ang="T8">
                <a:pos x="T4" y="T5"/>
              </a:cxn>
            </a:cxnLst>
            <a:rect l="T9" t="T10" r="T11" b="T12"/>
            <a:pathLst>
              <a:path w="273" h="97">
                <a:moveTo>
                  <a:pt x="0" y="45"/>
                </a:moveTo>
                <a:cubicBezTo>
                  <a:pt x="46" y="71"/>
                  <a:pt x="92" y="97"/>
                  <a:pt x="137" y="90"/>
                </a:cubicBezTo>
                <a:cubicBezTo>
                  <a:pt x="182" y="83"/>
                  <a:pt x="227" y="41"/>
                  <a:pt x="273" y="0"/>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103" name="Line 63"/>
          <p:cNvSpPr>
            <a:spLocks noChangeShapeType="1"/>
          </p:cNvSpPr>
          <p:nvPr/>
        </p:nvSpPr>
        <p:spPr bwMode="auto">
          <a:xfrm flipH="1" flipV="1">
            <a:off x="7358063" y="2795588"/>
            <a:ext cx="1003300" cy="41910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104" name="Rectangle 65"/>
          <p:cNvSpPr>
            <a:spLocks noChangeArrowheads="1"/>
          </p:cNvSpPr>
          <p:nvPr/>
        </p:nvSpPr>
        <p:spPr bwMode="auto">
          <a:xfrm>
            <a:off x="8072439" y="3192463"/>
            <a:ext cx="1000125" cy="379412"/>
          </a:xfrm>
          <a:prstGeom prst="rect">
            <a:avLst/>
          </a:prstGeom>
          <a:no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lexeme</a:t>
            </a:r>
          </a:p>
        </p:txBody>
      </p:sp>
      <p:sp>
        <p:nvSpPr>
          <p:cNvPr id="105" name="Line 66"/>
          <p:cNvSpPr>
            <a:spLocks noChangeShapeType="1"/>
          </p:cNvSpPr>
          <p:nvPr/>
        </p:nvSpPr>
        <p:spPr bwMode="auto">
          <a:xfrm flipH="1">
            <a:off x="5230813" y="3460750"/>
            <a:ext cx="830262" cy="414338"/>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106" name="Rectangle 69"/>
          <p:cNvSpPr>
            <a:spLocks noChangeArrowheads="1"/>
          </p:cNvSpPr>
          <p:nvPr/>
        </p:nvSpPr>
        <p:spPr bwMode="auto">
          <a:xfrm>
            <a:off x="7194551" y="3925889"/>
            <a:ext cx="949325" cy="377825"/>
          </a:xfrm>
          <a:prstGeom prst="rect">
            <a:avLst/>
          </a:prstGeom>
          <a:solidFill>
            <a:schemeClr val="bg1"/>
          </a:solid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lexeme</a:t>
            </a:r>
          </a:p>
        </p:txBody>
      </p:sp>
      <p:sp>
        <p:nvSpPr>
          <p:cNvPr id="107" name="Line 67"/>
          <p:cNvSpPr>
            <a:spLocks noChangeShapeType="1"/>
          </p:cNvSpPr>
          <p:nvPr/>
        </p:nvSpPr>
        <p:spPr bwMode="auto">
          <a:xfrm flipH="1" flipV="1">
            <a:off x="6454776" y="3494088"/>
            <a:ext cx="955675" cy="41275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108" name="Freeform 72"/>
          <p:cNvSpPr>
            <a:spLocks/>
          </p:cNvSpPr>
          <p:nvPr/>
        </p:nvSpPr>
        <p:spPr bwMode="auto">
          <a:xfrm>
            <a:off x="6057900" y="3443289"/>
            <a:ext cx="325438" cy="115887"/>
          </a:xfrm>
          <a:custGeom>
            <a:avLst/>
            <a:gdLst>
              <a:gd name="T0" fmla="*/ 0 w 273"/>
              <a:gd name="T1" fmla="*/ 2147483646 h 97"/>
              <a:gd name="T2" fmla="*/ 2147483646 w 273"/>
              <a:gd name="T3" fmla="*/ 2147483646 h 97"/>
              <a:gd name="T4" fmla="*/ 2147483646 w 273"/>
              <a:gd name="T5" fmla="*/ 0 h 97"/>
              <a:gd name="T6" fmla="*/ 0 60000 65536"/>
              <a:gd name="T7" fmla="*/ 0 60000 65536"/>
              <a:gd name="T8" fmla="*/ 0 60000 65536"/>
              <a:gd name="T9" fmla="*/ 0 w 273"/>
              <a:gd name="T10" fmla="*/ 0 h 97"/>
              <a:gd name="T11" fmla="*/ 273 w 273"/>
              <a:gd name="T12" fmla="*/ 97 h 97"/>
            </a:gdLst>
            <a:ahLst/>
            <a:cxnLst>
              <a:cxn ang="T6">
                <a:pos x="T0" y="T1"/>
              </a:cxn>
              <a:cxn ang="T7">
                <a:pos x="T2" y="T3"/>
              </a:cxn>
              <a:cxn ang="T8">
                <a:pos x="T4" y="T5"/>
              </a:cxn>
            </a:cxnLst>
            <a:rect l="T9" t="T10" r="T11" b="T12"/>
            <a:pathLst>
              <a:path w="273" h="97">
                <a:moveTo>
                  <a:pt x="0" y="45"/>
                </a:moveTo>
                <a:cubicBezTo>
                  <a:pt x="46" y="71"/>
                  <a:pt x="92" y="97"/>
                  <a:pt x="137" y="90"/>
                </a:cubicBezTo>
                <a:cubicBezTo>
                  <a:pt x="182" y="83"/>
                  <a:pt x="227" y="41"/>
                  <a:pt x="273" y="0"/>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109" name="Freeform 82"/>
          <p:cNvSpPr>
            <a:spLocks/>
          </p:cNvSpPr>
          <p:nvPr/>
        </p:nvSpPr>
        <p:spPr bwMode="auto">
          <a:xfrm>
            <a:off x="5338764" y="4230689"/>
            <a:ext cx="325437" cy="115887"/>
          </a:xfrm>
          <a:custGeom>
            <a:avLst/>
            <a:gdLst>
              <a:gd name="T0" fmla="*/ 0 w 273"/>
              <a:gd name="T1" fmla="*/ 2147483646 h 97"/>
              <a:gd name="T2" fmla="*/ 2147483646 w 273"/>
              <a:gd name="T3" fmla="*/ 2147483646 h 97"/>
              <a:gd name="T4" fmla="*/ 2147483646 w 273"/>
              <a:gd name="T5" fmla="*/ 0 h 97"/>
              <a:gd name="T6" fmla="*/ 0 60000 65536"/>
              <a:gd name="T7" fmla="*/ 0 60000 65536"/>
              <a:gd name="T8" fmla="*/ 0 60000 65536"/>
              <a:gd name="T9" fmla="*/ 0 w 273"/>
              <a:gd name="T10" fmla="*/ 0 h 97"/>
              <a:gd name="T11" fmla="*/ 273 w 273"/>
              <a:gd name="T12" fmla="*/ 97 h 97"/>
            </a:gdLst>
            <a:ahLst/>
            <a:cxnLst>
              <a:cxn ang="T6">
                <a:pos x="T0" y="T1"/>
              </a:cxn>
              <a:cxn ang="T7">
                <a:pos x="T2" y="T3"/>
              </a:cxn>
              <a:cxn ang="T8">
                <a:pos x="T4" y="T5"/>
              </a:cxn>
            </a:cxnLst>
            <a:rect l="T9" t="T10" r="T11" b="T12"/>
            <a:pathLst>
              <a:path w="273" h="97">
                <a:moveTo>
                  <a:pt x="0" y="45"/>
                </a:moveTo>
                <a:cubicBezTo>
                  <a:pt x="46" y="71"/>
                  <a:pt x="92" y="97"/>
                  <a:pt x="137" y="90"/>
                </a:cubicBezTo>
                <a:cubicBezTo>
                  <a:pt x="182" y="83"/>
                  <a:pt x="227" y="41"/>
                  <a:pt x="273" y="0"/>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110" name="Rectangle 83"/>
          <p:cNvSpPr>
            <a:spLocks noChangeArrowheads="1"/>
          </p:cNvSpPr>
          <p:nvPr/>
        </p:nvSpPr>
        <p:spPr bwMode="auto">
          <a:xfrm>
            <a:off x="5659438" y="4692651"/>
            <a:ext cx="912812" cy="379413"/>
          </a:xfrm>
          <a:prstGeom prst="rect">
            <a:avLst/>
          </a:prstGeom>
          <a:solidFill>
            <a:schemeClr val="bg1"/>
          </a:solid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lexeme</a:t>
            </a:r>
          </a:p>
        </p:txBody>
      </p:sp>
      <p:sp>
        <p:nvSpPr>
          <p:cNvPr id="111" name="Line 84"/>
          <p:cNvSpPr>
            <a:spLocks noChangeShapeType="1"/>
          </p:cNvSpPr>
          <p:nvPr/>
        </p:nvSpPr>
        <p:spPr bwMode="auto">
          <a:xfrm flipV="1">
            <a:off x="5770563" y="4308475"/>
            <a:ext cx="0" cy="32385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112" name="Line 42"/>
          <p:cNvSpPr>
            <a:spLocks noChangeShapeType="1"/>
          </p:cNvSpPr>
          <p:nvPr/>
        </p:nvSpPr>
        <p:spPr bwMode="auto">
          <a:xfrm flipV="1">
            <a:off x="5603875" y="2824163"/>
            <a:ext cx="0" cy="24765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grpSp>
        <p:nvGrpSpPr>
          <p:cNvPr id="53268" name="组合 74"/>
          <p:cNvGrpSpPr>
            <a:grpSpLocks/>
          </p:cNvGrpSpPr>
          <p:nvPr/>
        </p:nvGrpSpPr>
        <p:grpSpPr bwMode="auto">
          <a:xfrm>
            <a:off x="5072064" y="1714501"/>
            <a:ext cx="3201987" cy="3357563"/>
            <a:chOff x="5072066" y="857238"/>
            <a:chExt cx="3201591" cy="3357586"/>
          </a:xfrm>
        </p:grpSpPr>
        <p:sp>
          <p:nvSpPr>
            <p:cNvPr id="53276" name="Text Box 16"/>
            <p:cNvSpPr txBox="1">
              <a:spLocks noChangeArrowheads="1"/>
            </p:cNvSpPr>
            <p:nvPr/>
          </p:nvSpPr>
          <p:spPr bwMode="auto">
            <a:xfrm>
              <a:off x="7029453" y="2352665"/>
              <a:ext cx="342900" cy="378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a:t>
              </a:r>
            </a:p>
          </p:txBody>
        </p:sp>
        <p:sp>
          <p:nvSpPr>
            <p:cNvPr id="53277" name="Rectangle 20"/>
            <p:cNvSpPr>
              <a:spLocks noChangeArrowheads="1"/>
            </p:cNvSpPr>
            <p:nvPr/>
          </p:nvSpPr>
          <p:spPr bwMode="auto">
            <a:xfrm>
              <a:off x="7733113" y="2324090"/>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id</a:t>
              </a:r>
            </a:p>
          </p:txBody>
        </p:sp>
        <p:sp>
          <p:nvSpPr>
            <p:cNvPr id="53278" name="Rectangle 22"/>
            <p:cNvSpPr>
              <a:spLocks noChangeArrowheads="1"/>
            </p:cNvSpPr>
            <p:nvPr/>
          </p:nvSpPr>
          <p:spPr bwMode="auto">
            <a:xfrm>
              <a:off x="6921107" y="1621584"/>
              <a:ext cx="432197"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L</a:t>
              </a:r>
            </a:p>
          </p:txBody>
        </p:sp>
        <p:sp>
          <p:nvSpPr>
            <p:cNvPr id="53279" name="Line 24"/>
            <p:cNvSpPr>
              <a:spLocks noChangeShapeType="1"/>
            </p:cNvSpPr>
            <p:nvPr/>
          </p:nvSpPr>
          <p:spPr bwMode="auto">
            <a:xfrm>
              <a:off x="7153707" y="2013336"/>
              <a:ext cx="0"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3280" name="Line 25"/>
            <p:cNvSpPr>
              <a:spLocks noChangeShapeType="1"/>
            </p:cNvSpPr>
            <p:nvPr/>
          </p:nvSpPr>
          <p:spPr bwMode="auto">
            <a:xfrm>
              <a:off x="7137801" y="2013336"/>
              <a:ext cx="827484" cy="310754"/>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3281" name="Rectangle 26"/>
            <p:cNvSpPr>
              <a:spLocks noChangeArrowheads="1"/>
            </p:cNvSpPr>
            <p:nvPr/>
          </p:nvSpPr>
          <p:spPr bwMode="auto">
            <a:xfrm>
              <a:off x="6000760" y="857238"/>
              <a:ext cx="432197"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D</a:t>
              </a:r>
            </a:p>
          </p:txBody>
        </p:sp>
        <p:sp>
          <p:nvSpPr>
            <p:cNvPr id="53282" name="Text Box 28"/>
            <p:cNvSpPr txBox="1">
              <a:spLocks noChangeArrowheads="1"/>
            </p:cNvSpPr>
            <p:nvPr/>
          </p:nvSpPr>
          <p:spPr bwMode="auto">
            <a:xfrm>
              <a:off x="5193510" y="1621621"/>
              <a:ext cx="342900"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T</a:t>
              </a:r>
            </a:p>
          </p:txBody>
        </p:sp>
        <p:sp>
          <p:nvSpPr>
            <p:cNvPr id="53283" name="Line 29"/>
            <p:cNvSpPr>
              <a:spLocks noChangeShapeType="1"/>
            </p:cNvSpPr>
            <p:nvPr/>
          </p:nvSpPr>
          <p:spPr bwMode="auto">
            <a:xfrm flipH="1">
              <a:off x="5301856" y="1214428"/>
              <a:ext cx="913218" cy="43457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3284" name="Rectangle 43"/>
            <p:cNvSpPr>
              <a:spLocks noChangeArrowheads="1"/>
            </p:cNvSpPr>
            <p:nvPr/>
          </p:nvSpPr>
          <p:spPr bwMode="auto">
            <a:xfrm>
              <a:off x="6004326" y="2285998"/>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L</a:t>
              </a:r>
            </a:p>
          </p:txBody>
        </p:sp>
        <p:sp>
          <p:nvSpPr>
            <p:cNvPr id="53285" name="Text Box 46"/>
            <p:cNvSpPr txBox="1">
              <a:spLocks noChangeArrowheads="1"/>
            </p:cNvSpPr>
            <p:nvPr/>
          </p:nvSpPr>
          <p:spPr bwMode="auto">
            <a:xfrm>
              <a:off x="6111482" y="3055133"/>
              <a:ext cx="342900" cy="378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a:t>
              </a:r>
            </a:p>
          </p:txBody>
        </p:sp>
        <p:sp>
          <p:nvSpPr>
            <p:cNvPr id="53286" name="Rectangle 47"/>
            <p:cNvSpPr>
              <a:spLocks noChangeArrowheads="1"/>
            </p:cNvSpPr>
            <p:nvPr/>
          </p:nvSpPr>
          <p:spPr bwMode="auto">
            <a:xfrm>
              <a:off x="6816332" y="3051561"/>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a:latin typeface="Times New Roman" panose="02020603050405020304" pitchFamily="18" charset="0"/>
                </a:rPr>
                <a:t>id</a:t>
              </a:r>
            </a:p>
          </p:txBody>
        </p:sp>
        <p:sp>
          <p:nvSpPr>
            <p:cNvPr id="53287" name="Line 49"/>
            <p:cNvSpPr>
              <a:spLocks noChangeShapeType="1"/>
            </p:cNvSpPr>
            <p:nvPr/>
          </p:nvSpPr>
          <p:spPr bwMode="auto">
            <a:xfrm>
              <a:off x="6219828" y="2689611"/>
              <a:ext cx="0"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3288" name="Line 50"/>
            <p:cNvSpPr>
              <a:spLocks noChangeShapeType="1"/>
            </p:cNvSpPr>
            <p:nvPr/>
          </p:nvSpPr>
          <p:spPr bwMode="auto">
            <a:xfrm>
              <a:off x="6219828" y="2689611"/>
              <a:ext cx="809625"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3289" name="Rectangle 51"/>
            <p:cNvSpPr>
              <a:spLocks noChangeArrowheads="1"/>
            </p:cNvSpPr>
            <p:nvPr/>
          </p:nvSpPr>
          <p:spPr bwMode="auto">
            <a:xfrm>
              <a:off x="5230420" y="3057515"/>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L</a:t>
              </a:r>
            </a:p>
          </p:txBody>
        </p:sp>
        <p:sp>
          <p:nvSpPr>
            <p:cNvPr id="53290" name="Text Box 52"/>
            <p:cNvSpPr txBox="1">
              <a:spLocks noChangeArrowheads="1"/>
            </p:cNvSpPr>
            <p:nvPr/>
          </p:nvSpPr>
          <p:spPr bwMode="auto">
            <a:xfrm>
              <a:off x="5338766" y="3836162"/>
              <a:ext cx="504825"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a:latin typeface="Times New Roman" panose="02020603050405020304" pitchFamily="18" charset="0"/>
                </a:rPr>
                <a:t>id</a:t>
              </a:r>
            </a:p>
          </p:txBody>
        </p:sp>
        <p:sp>
          <p:nvSpPr>
            <p:cNvPr id="53291" name="Line 53"/>
            <p:cNvSpPr>
              <a:spLocks noChangeShapeType="1"/>
            </p:cNvSpPr>
            <p:nvPr/>
          </p:nvSpPr>
          <p:spPr bwMode="auto">
            <a:xfrm>
              <a:off x="5500691" y="3514734"/>
              <a:ext cx="0"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3292" name="Line 23"/>
            <p:cNvSpPr>
              <a:spLocks noChangeShapeType="1"/>
            </p:cNvSpPr>
            <p:nvPr/>
          </p:nvSpPr>
          <p:spPr bwMode="auto">
            <a:xfrm flipH="1">
              <a:off x="6382945" y="2013336"/>
              <a:ext cx="788194" cy="33932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3293" name="Line 48"/>
            <p:cNvSpPr>
              <a:spLocks noChangeShapeType="1"/>
            </p:cNvSpPr>
            <p:nvPr/>
          </p:nvSpPr>
          <p:spPr bwMode="auto">
            <a:xfrm flipH="1">
              <a:off x="5479259" y="2689611"/>
              <a:ext cx="719138" cy="367904"/>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3294" name="Text Box 70"/>
            <p:cNvSpPr txBox="1">
              <a:spLocks noChangeArrowheads="1"/>
            </p:cNvSpPr>
            <p:nvPr/>
          </p:nvSpPr>
          <p:spPr bwMode="auto">
            <a:xfrm>
              <a:off x="5072066" y="2193088"/>
              <a:ext cx="611981" cy="378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a:latin typeface="Times New Roman" panose="02020603050405020304" pitchFamily="18" charset="0"/>
                </a:rPr>
                <a:t>real</a:t>
              </a:r>
            </a:p>
          </p:txBody>
        </p:sp>
        <p:sp>
          <p:nvSpPr>
            <p:cNvPr id="53295" name="Line 71"/>
            <p:cNvSpPr>
              <a:spLocks noChangeShapeType="1"/>
            </p:cNvSpPr>
            <p:nvPr/>
          </p:nvSpPr>
          <p:spPr bwMode="auto">
            <a:xfrm>
              <a:off x="5335195" y="2000246"/>
              <a:ext cx="1190" cy="24765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3296" name="Line 27"/>
            <p:cNvSpPr>
              <a:spLocks noChangeShapeType="1"/>
            </p:cNvSpPr>
            <p:nvPr/>
          </p:nvSpPr>
          <p:spPr bwMode="auto">
            <a:xfrm flipH="1" flipV="1">
              <a:off x="6215074" y="1214427"/>
              <a:ext cx="871530" cy="43457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grpSp>
      <p:sp>
        <p:nvSpPr>
          <p:cNvPr id="53269" name="Text Box 45"/>
          <p:cNvSpPr txBox="1">
            <a:spLocks noChangeArrowheads="1"/>
          </p:cNvSpPr>
          <p:nvPr/>
        </p:nvSpPr>
        <p:spPr bwMode="auto">
          <a:xfrm>
            <a:off x="338138" y="1844676"/>
            <a:ext cx="12684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i="1">
                <a:solidFill>
                  <a:srgbClr val="2D83F4"/>
                </a:solidFill>
                <a:latin typeface="Times New Roman" panose="02020603050405020304" pitchFamily="18" charset="0"/>
              </a:rPr>
              <a:t>SDD</a:t>
            </a:r>
            <a:r>
              <a:rPr kumimoji="1" lang="zh-CN" altLang="en-US" sz="2000">
                <a:solidFill>
                  <a:srgbClr val="2D83F4"/>
                </a:solidFill>
                <a:latin typeface="Times New Roman" panose="02020603050405020304" pitchFamily="18" charset="0"/>
              </a:rPr>
              <a:t>：</a:t>
            </a:r>
          </a:p>
        </p:txBody>
      </p:sp>
      <p:grpSp>
        <p:nvGrpSpPr>
          <p:cNvPr id="53270" name="组合 135"/>
          <p:cNvGrpSpPr>
            <a:grpSpLocks/>
          </p:cNvGrpSpPr>
          <p:nvPr/>
        </p:nvGrpSpPr>
        <p:grpSpPr bwMode="auto">
          <a:xfrm>
            <a:off x="407989" y="2327276"/>
            <a:ext cx="4573587" cy="2524125"/>
            <a:chOff x="285750" y="1211262"/>
            <a:chExt cx="4598988" cy="2524892"/>
          </a:xfrm>
        </p:grpSpPr>
        <p:sp>
          <p:nvSpPr>
            <p:cNvPr id="137" name="Rectangle 6"/>
            <p:cNvSpPr>
              <a:spLocks noChangeArrowheads="1"/>
            </p:cNvSpPr>
            <p:nvPr/>
          </p:nvSpPr>
          <p:spPr bwMode="auto">
            <a:xfrm>
              <a:off x="285750" y="1211262"/>
              <a:ext cx="4598988" cy="2524892"/>
            </a:xfrm>
            <a:prstGeom prst="rect">
              <a:avLst/>
            </a:prstGeom>
            <a:solidFill>
              <a:schemeClr val="accent2">
                <a:lumMod val="40000"/>
                <a:lumOff val="60000"/>
              </a:schemeClr>
            </a:solidFill>
            <a:ln w="12700">
              <a:solidFill>
                <a:schemeClr val="tx1"/>
              </a:solidFill>
              <a:miter lim="800000"/>
              <a:headEnd/>
              <a:tailEnd type="none" w="lg" len="lg"/>
            </a:ln>
          </p:spPr>
          <p:txBody>
            <a:bodyPr lIns="67500" tIns="35100" rIns="67500" bIns="35100">
              <a:spAutoFit/>
            </a:bodyPr>
            <a:lstStyle/>
            <a:p>
              <a:pPr>
                <a:lnSpc>
                  <a:spcPts val="1700"/>
                </a:lnSpc>
                <a:spcBef>
                  <a:spcPct val="50000"/>
                </a:spcBef>
                <a:defRPr/>
              </a:pPr>
              <a:r>
                <a:rPr kumimoji="1" lang="en-US" altLang="zh-CN" sz="1200" dirty="0">
                  <a:latin typeface="Times New Roman" pitchFamily="18" charset="0"/>
                  <a:ea typeface="楷体_GB2312" pitchFamily="49" charset="-122"/>
                  <a:cs typeface="Times New Roman" pitchFamily="18" charset="0"/>
                </a:rPr>
                <a:t>                 </a:t>
              </a:r>
              <a:r>
                <a:rPr kumimoji="1" lang="zh-CN" altLang="en-US" sz="2000" dirty="0">
                  <a:latin typeface="楷体" pitchFamily="49" charset="-122"/>
                  <a:ea typeface="楷体" pitchFamily="49" charset="-122"/>
                  <a:cs typeface="Times New Roman" pitchFamily="18" charset="0"/>
                </a:rPr>
                <a:t>产生式         语义规则</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(1)</a:t>
              </a:r>
              <a:r>
                <a:rPr kumimoji="1" lang="zh-CN" altLang="en-US"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D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T L	</a:t>
              </a:r>
              <a:r>
                <a:rPr kumimoji="1" lang="en-US" altLang="zh-CN" sz="2000" i="1" dirty="0">
                  <a:latin typeface="Times New Roman" pitchFamily="18" charset="0"/>
                  <a:ea typeface="楷体_GB2312" pitchFamily="49" charset="-122"/>
                  <a:cs typeface="Times New Roman" pitchFamily="18" charset="0"/>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in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T</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rPr>
                <a:t>type</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(2)   </a:t>
              </a:r>
              <a:r>
                <a:rPr kumimoji="1" lang="en-US" altLang="zh-CN" sz="2000" i="1" dirty="0">
                  <a:latin typeface="Times New Roman" pitchFamily="18" charset="0"/>
                  <a:ea typeface="楷体_GB2312" pitchFamily="49" charset="-122"/>
                  <a:cs typeface="Times New Roman" pitchFamily="18" charset="0"/>
                </a:rPr>
                <a:t>T</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dirty="0" err="1">
                  <a:latin typeface="Times New Roman" pitchFamily="18" charset="0"/>
                  <a:ea typeface="楷体_GB2312" pitchFamily="49" charset="-122"/>
                  <a:cs typeface="Times New Roman" pitchFamily="18" charset="0"/>
                  <a:sym typeface="Symbol" pitchFamily="18" charset="2"/>
                </a:rPr>
                <a:t>int</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T</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type</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err="1">
                  <a:latin typeface="Times New Roman" pitchFamily="18" charset="0"/>
                  <a:ea typeface="楷体_GB2312" pitchFamily="49" charset="-122"/>
                  <a:cs typeface="Times New Roman" pitchFamily="18" charset="0"/>
                </a:rPr>
                <a:t>int</a:t>
              </a:r>
              <a:endParaRPr kumimoji="1" lang="en-US" altLang="zh-CN" sz="2000" i="1" dirty="0">
                <a:latin typeface="Times New Roman" pitchFamily="18" charset="0"/>
                <a:ea typeface="楷体_GB2312" pitchFamily="49" charset="-122"/>
                <a:cs typeface="Times New Roman" pitchFamily="18" charset="0"/>
              </a:endParaRP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(3)   </a:t>
              </a:r>
              <a:r>
                <a:rPr kumimoji="1" lang="en-US" altLang="zh-CN" sz="2000" i="1" dirty="0">
                  <a:latin typeface="Times New Roman" pitchFamily="18" charset="0"/>
                  <a:ea typeface="楷体_GB2312" pitchFamily="49" charset="-122"/>
                  <a:cs typeface="Times New Roman" pitchFamily="18" charset="0"/>
                </a:rPr>
                <a:t>T</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real</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T</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type</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real</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(4)   </a:t>
              </a:r>
              <a:r>
                <a:rPr kumimoji="1" lang="en-US" altLang="zh-CN" sz="2000" i="1" dirty="0">
                  <a:latin typeface="Times New Roman" pitchFamily="18" charset="0"/>
                  <a:ea typeface="楷体_GB2312" pitchFamily="49" charset="-122"/>
                  <a:cs typeface="Times New Roman" pitchFamily="18" charset="0"/>
                </a:rPr>
                <a:t>L</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baseline="-25000" dirty="0">
                  <a:latin typeface="Times New Roman" pitchFamily="18" charset="0"/>
                  <a:ea typeface="楷体_GB2312" pitchFamily="49" charset="-122"/>
                  <a:cs typeface="Times New Roman" pitchFamily="18" charset="0"/>
                  <a:sym typeface="Symbol" pitchFamily="18" charset="2"/>
                </a:rPr>
                <a:t>1</a:t>
              </a:r>
              <a:r>
                <a:rPr kumimoji="1" lang="en-US" altLang="zh-CN" sz="2000" dirty="0">
                  <a:latin typeface="Times New Roman" pitchFamily="18" charset="0"/>
                  <a:ea typeface="楷体_GB2312" pitchFamily="49" charset="-122"/>
                  <a:cs typeface="Times New Roman" pitchFamily="18" charset="0"/>
                  <a:sym typeface="Symbol" pitchFamily="18" charset="2"/>
                </a:rPr>
                <a:t>, id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baseline="-25000" dirty="0">
                  <a:latin typeface="Times New Roman" pitchFamily="18" charset="0"/>
                  <a:ea typeface="楷体_GB2312" pitchFamily="49" charset="-122"/>
                  <a:cs typeface="Times New Roman" pitchFamily="18" charset="0"/>
                  <a:sym typeface="Symbol" pitchFamily="18" charset="2"/>
                </a:rPr>
                <a:t>1</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 </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addtype</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dirty="0" err="1">
                  <a:latin typeface="Times New Roman" pitchFamily="18" charset="0"/>
                  <a:ea typeface="楷体_GB2312" pitchFamily="49" charset="-122"/>
                  <a:cs typeface="Times New Roman" pitchFamily="18" charset="0"/>
                  <a:sym typeface="Symbol" pitchFamily="18" charset="2"/>
                </a:rPr>
                <a:t>id</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lexeme</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a:t>
              </a:r>
              <a:r>
                <a:rPr kumimoji="1" lang="en-US" altLang="zh-CN" sz="2000" dirty="0">
                  <a:latin typeface="Times New Roman" pitchFamily="18" charset="0"/>
                  <a:ea typeface="楷体_GB2312" pitchFamily="49" charset="-122"/>
                  <a:cs typeface="Times New Roman" pitchFamily="18" charset="0"/>
                  <a:sym typeface="Symbol" pitchFamily="18" charset="2"/>
                </a:rPr>
                <a:t>)</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(5)</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dirty="0">
                  <a:latin typeface="Times New Roman" pitchFamily="18" charset="0"/>
                  <a:ea typeface="楷体_GB2312" pitchFamily="49" charset="-122"/>
                  <a:cs typeface="Times New Roman" pitchFamily="18" charset="0"/>
                  <a:sym typeface="Symbol" pitchFamily="18" charset="2"/>
                </a:rPr>
                <a:t>  id       	</a:t>
              </a:r>
              <a:r>
                <a:rPr kumimoji="1" lang="en-US" altLang="zh-CN" sz="2000" i="1" dirty="0" err="1">
                  <a:latin typeface="Times New Roman" pitchFamily="18" charset="0"/>
                  <a:ea typeface="楷体_GB2312" pitchFamily="49" charset="-122"/>
                  <a:cs typeface="Times New Roman" pitchFamily="18" charset="0"/>
                  <a:sym typeface="Symbol" pitchFamily="18" charset="2"/>
                </a:rPr>
                <a:t>addtype</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dirty="0" err="1">
                  <a:latin typeface="Times New Roman" pitchFamily="18" charset="0"/>
                  <a:ea typeface="楷体_GB2312" pitchFamily="49" charset="-122"/>
                  <a:cs typeface="Times New Roman" pitchFamily="18" charset="0"/>
                  <a:sym typeface="Symbol" pitchFamily="18" charset="2"/>
                </a:rPr>
                <a:t>id</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lexeme</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a:t>
              </a:r>
              <a:r>
                <a:rPr kumimoji="1" lang="en-US" altLang="zh-CN" sz="2000" dirty="0">
                  <a:latin typeface="Times New Roman" pitchFamily="18" charset="0"/>
                  <a:ea typeface="楷体_GB2312" pitchFamily="49" charset="-122"/>
                  <a:cs typeface="Times New Roman" pitchFamily="18" charset="0"/>
                  <a:sym typeface="Symbol" pitchFamily="18" charset="2"/>
                </a:rPr>
                <a:t>)</a:t>
              </a:r>
            </a:p>
          </p:txBody>
        </p:sp>
        <p:sp>
          <p:nvSpPr>
            <p:cNvPr id="53274" name="Line 7"/>
            <p:cNvSpPr>
              <a:spLocks noChangeShapeType="1"/>
            </p:cNvSpPr>
            <p:nvPr/>
          </p:nvSpPr>
          <p:spPr bwMode="auto">
            <a:xfrm>
              <a:off x="303213" y="1522413"/>
              <a:ext cx="4581525"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cxnSp>
          <p:nvCxnSpPr>
            <p:cNvPr id="53275" name="直接连接符 4"/>
            <p:cNvCxnSpPr>
              <a:cxnSpLocks noChangeShapeType="1"/>
            </p:cNvCxnSpPr>
            <p:nvPr/>
          </p:nvCxnSpPr>
          <p:spPr bwMode="auto">
            <a:xfrm>
              <a:off x="2086261" y="1211262"/>
              <a:ext cx="0" cy="252489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53271" name="矩形 139"/>
          <p:cNvSpPr>
            <a:spLocks noChangeArrowheads="1"/>
          </p:cNvSpPr>
          <p:nvPr/>
        </p:nvSpPr>
        <p:spPr bwMode="auto">
          <a:xfrm>
            <a:off x="323851" y="4897439"/>
            <a:ext cx="23780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2D83F4"/>
                </a:solidFill>
                <a:latin typeface="华文楷体" panose="02010600040101010101" pitchFamily="2" charset="-122"/>
                <a:ea typeface="华文楷体" panose="02010600040101010101" pitchFamily="2" charset="-122"/>
              </a:rPr>
              <a:t>输入</a:t>
            </a:r>
            <a:r>
              <a:rPr kumimoji="1" lang="zh-CN" altLang="en-US" sz="2000">
                <a:solidFill>
                  <a:srgbClr val="2D83F4"/>
                </a:solidFill>
                <a:latin typeface="Times New Roman" panose="02020603050405020304" pitchFamily="18" charset="0"/>
              </a:rPr>
              <a:t>：</a:t>
            </a:r>
          </a:p>
          <a:p>
            <a:pPr eaLnBrk="1" hangingPunct="1">
              <a:spcBef>
                <a:spcPct val="20000"/>
              </a:spcBef>
            </a:pPr>
            <a:r>
              <a:rPr kumimoji="1" lang="en-US" altLang="zh-CN" sz="2000">
                <a:latin typeface="Times New Roman" panose="02020603050405020304" pitchFamily="18" charset="0"/>
                <a:ea typeface="楷体_GB2312"/>
                <a:cs typeface="Times New Roman" panose="02020603050405020304" pitchFamily="18" charset="0"/>
              </a:rPr>
              <a:t>real</a:t>
            </a:r>
            <a:r>
              <a:rPr kumimoji="1" lang="en-US" altLang="zh-CN" sz="2000" i="1">
                <a:latin typeface="Times New Roman" panose="02020603050405020304" pitchFamily="18" charset="0"/>
                <a:ea typeface="楷体_GB2312"/>
                <a:cs typeface="Times New Roman" panose="02020603050405020304" pitchFamily="18" charset="0"/>
              </a:rPr>
              <a:t> a</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a:t>
            </a:r>
            <a:r>
              <a:rPr kumimoji="1" lang="en-US" altLang="zh-CN" sz="2000">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b </a:t>
            </a:r>
            <a:r>
              <a:rPr kumimoji="1" lang="en-US" altLang="zh-CN" sz="2000">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c</a:t>
            </a:r>
            <a:endParaRPr kumimoji="1" lang="en-US" altLang="zh-CN" sz="2000" i="1" baseline="-25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cxnSp>
        <p:nvCxnSpPr>
          <p:cNvPr id="141" name="直接连接符 140"/>
          <p:cNvCxnSpPr/>
          <p:nvPr/>
        </p:nvCxnSpPr>
        <p:spPr>
          <a:xfrm>
            <a:off x="830263" y="2359025"/>
            <a:ext cx="0" cy="2509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依赖图</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11</a:t>
            </a:fld>
            <a:endParaRPr lang="en-US" altLang="zh-CN" dirty="0"/>
          </a:p>
        </p:txBody>
      </p:sp>
      <p:sp>
        <p:nvSpPr>
          <p:cNvPr id="50" name="Rectangle 65"/>
          <p:cNvSpPr>
            <a:spLocks noChangeArrowheads="1"/>
          </p:cNvSpPr>
          <p:nvPr/>
        </p:nvSpPr>
        <p:spPr bwMode="auto">
          <a:xfrm>
            <a:off x="7315200" y="2440363"/>
            <a:ext cx="1276351" cy="378662"/>
          </a:xfrm>
          <a:prstGeom prst="rect">
            <a:avLst/>
          </a:prstGeom>
          <a:noFill/>
          <a:ln w="9525">
            <a:noFill/>
            <a:miter lim="800000"/>
            <a:headEnd/>
            <a:tailEnd type="none" w="lg" len="lg"/>
          </a:ln>
        </p:spPr>
        <p:txBody>
          <a:bodyPr wrap="square" lIns="67500" tIns="35100" rIns="67500" bIns="35100" anchor="ctr">
            <a:spAutoFit/>
          </a:bodyPr>
          <a:lstStyle/>
          <a:p>
            <a:pPr eaLnBrk="1" hangingPunct="1">
              <a:defRPr/>
            </a:pPr>
            <a:r>
              <a:rPr kumimoji="1" lang="en-US" altLang="zh-CN" sz="2000" i="1" dirty="0" err="1">
                <a:solidFill>
                  <a:schemeClr val="tx2">
                    <a:lumMod val="60000"/>
                    <a:lumOff val="40000"/>
                  </a:schemeClr>
                </a:solidFill>
                <a:latin typeface="Times New Roman" pitchFamily="18" charset="0"/>
              </a:rPr>
              <a:t>a</a:t>
            </a:r>
            <a:r>
              <a:rPr kumimoji="1" lang="en-US" altLang="zh-CN" sz="2000" i="1" dirty="0" err="1" smtClean="0">
                <a:solidFill>
                  <a:schemeClr val="tx2">
                    <a:lumMod val="60000"/>
                    <a:lumOff val="40000"/>
                  </a:schemeClr>
                </a:solidFill>
                <a:latin typeface="Times New Roman" pitchFamily="18" charset="0"/>
              </a:rPr>
              <a:t>ddtype</a:t>
            </a:r>
            <a:r>
              <a:rPr kumimoji="1" lang="en-US" altLang="zh-CN" sz="2000" i="1" dirty="0" smtClean="0">
                <a:solidFill>
                  <a:schemeClr val="tx2">
                    <a:lumMod val="60000"/>
                    <a:lumOff val="40000"/>
                  </a:schemeClr>
                </a:solidFill>
                <a:latin typeface="Times New Roman" pitchFamily="18" charset="0"/>
              </a:rPr>
              <a:t>()</a:t>
            </a:r>
            <a:endParaRPr kumimoji="1" lang="en-US" altLang="zh-CN" sz="2000" i="1" dirty="0">
              <a:solidFill>
                <a:schemeClr val="tx2">
                  <a:lumMod val="60000"/>
                  <a:lumOff val="40000"/>
                </a:schemeClr>
              </a:solidFill>
              <a:latin typeface="Times New Roman" pitchFamily="18" charset="0"/>
            </a:endParaRPr>
          </a:p>
        </p:txBody>
      </p:sp>
      <p:sp>
        <p:nvSpPr>
          <p:cNvPr id="51" name="Rectangle 65"/>
          <p:cNvSpPr>
            <a:spLocks noChangeArrowheads="1"/>
          </p:cNvSpPr>
          <p:nvPr/>
        </p:nvSpPr>
        <p:spPr bwMode="auto">
          <a:xfrm>
            <a:off x="6292904" y="3129854"/>
            <a:ext cx="1276351" cy="378662"/>
          </a:xfrm>
          <a:prstGeom prst="rect">
            <a:avLst/>
          </a:prstGeom>
          <a:noFill/>
          <a:ln w="9525">
            <a:noFill/>
            <a:miter lim="800000"/>
            <a:headEnd/>
            <a:tailEnd type="none" w="lg" len="lg"/>
          </a:ln>
        </p:spPr>
        <p:txBody>
          <a:bodyPr wrap="square" lIns="67500" tIns="35100" rIns="67500" bIns="35100" anchor="ctr">
            <a:spAutoFit/>
          </a:bodyPr>
          <a:lstStyle/>
          <a:p>
            <a:pPr eaLnBrk="1" hangingPunct="1">
              <a:defRPr/>
            </a:pPr>
            <a:r>
              <a:rPr kumimoji="1" lang="en-US" altLang="zh-CN" sz="2000" i="1" dirty="0" err="1">
                <a:solidFill>
                  <a:schemeClr val="tx2">
                    <a:lumMod val="60000"/>
                    <a:lumOff val="40000"/>
                  </a:schemeClr>
                </a:solidFill>
                <a:latin typeface="Times New Roman" pitchFamily="18" charset="0"/>
              </a:rPr>
              <a:t>a</a:t>
            </a:r>
            <a:r>
              <a:rPr kumimoji="1" lang="en-US" altLang="zh-CN" sz="2000" i="1" dirty="0" err="1" smtClean="0">
                <a:solidFill>
                  <a:schemeClr val="tx2">
                    <a:lumMod val="60000"/>
                    <a:lumOff val="40000"/>
                  </a:schemeClr>
                </a:solidFill>
                <a:latin typeface="Times New Roman" pitchFamily="18" charset="0"/>
              </a:rPr>
              <a:t>ddtype</a:t>
            </a:r>
            <a:r>
              <a:rPr kumimoji="1" lang="en-US" altLang="zh-CN" sz="2000" i="1" dirty="0" smtClean="0">
                <a:solidFill>
                  <a:schemeClr val="tx2">
                    <a:lumMod val="60000"/>
                    <a:lumOff val="40000"/>
                  </a:schemeClr>
                </a:solidFill>
                <a:latin typeface="Times New Roman" pitchFamily="18" charset="0"/>
              </a:rPr>
              <a:t>()</a:t>
            </a:r>
            <a:endParaRPr kumimoji="1" lang="en-US" altLang="zh-CN" sz="2000" i="1" dirty="0">
              <a:solidFill>
                <a:schemeClr val="tx2">
                  <a:lumMod val="60000"/>
                  <a:lumOff val="40000"/>
                </a:schemeClr>
              </a:solidFill>
              <a:latin typeface="Times New Roman" pitchFamily="18" charset="0"/>
            </a:endParaRPr>
          </a:p>
        </p:txBody>
      </p:sp>
      <p:sp>
        <p:nvSpPr>
          <p:cNvPr id="52" name="Rectangle 65"/>
          <p:cNvSpPr>
            <a:spLocks noChangeArrowheads="1"/>
          </p:cNvSpPr>
          <p:nvPr/>
        </p:nvSpPr>
        <p:spPr bwMode="auto">
          <a:xfrm>
            <a:off x="5614614" y="4038962"/>
            <a:ext cx="1276351" cy="378662"/>
          </a:xfrm>
          <a:prstGeom prst="rect">
            <a:avLst/>
          </a:prstGeom>
          <a:noFill/>
          <a:ln w="9525">
            <a:noFill/>
            <a:miter lim="800000"/>
            <a:headEnd/>
            <a:tailEnd type="none" w="lg" len="lg"/>
          </a:ln>
        </p:spPr>
        <p:txBody>
          <a:bodyPr wrap="square" lIns="67500" tIns="35100" rIns="67500" bIns="35100" anchor="ctr">
            <a:spAutoFit/>
          </a:bodyPr>
          <a:lstStyle/>
          <a:p>
            <a:pPr eaLnBrk="1" hangingPunct="1">
              <a:defRPr/>
            </a:pPr>
            <a:r>
              <a:rPr kumimoji="1" lang="en-US" altLang="zh-CN" sz="2000" i="1" dirty="0" err="1">
                <a:solidFill>
                  <a:schemeClr val="tx2">
                    <a:lumMod val="60000"/>
                    <a:lumOff val="40000"/>
                  </a:schemeClr>
                </a:solidFill>
                <a:latin typeface="Times New Roman" pitchFamily="18" charset="0"/>
              </a:rPr>
              <a:t>a</a:t>
            </a:r>
            <a:r>
              <a:rPr kumimoji="1" lang="en-US" altLang="zh-CN" sz="2000" i="1" dirty="0" err="1" smtClean="0">
                <a:solidFill>
                  <a:schemeClr val="tx2">
                    <a:lumMod val="60000"/>
                    <a:lumOff val="40000"/>
                  </a:schemeClr>
                </a:solidFill>
                <a:latin typeface="Times New Roman" pitchFamily="18" charset="0"/>
              </a:rPr>
              <a:t>ddtype</a:t>
            </a:r>
            <a:r>
              <a:rPr kumimoji="1" lang="en-US" altLang="zh-CN" sz="2000" i="1" dirty="0" smtClean="0">
                <a:solidFill>
                  <a:schemeClr val="tx2">
                    <a:lumMod val="60000"/>
                    <a:lumOff val="40000"/>
                  </a:schemeClr>
                </a:solidFill>
                <a:latin typeface="Times New Roman" pitchFamily="18" charset="0"/>
              </a:rPr>
              <a:t>()</a:t>
            </a:r>
            <a:endParaRPr kumimoji="1" lang="en-US" altLang="zh-CN" sz="2000" i="1" dirty="0">
              <a:solidFill>
                <a:schemeClr val="tx2">
                  <a:lumMod val="60000"/>
                  <a:lumOff val="40000"/>
                </a:schemeClr>
              </a:solidFill>
              <a:latin typeface="Times New Roman" pitchFamily="18" charset="0"/>
            </a:endParaRPr>
          </a:p>
        </p:txBody>
      </p:sp>
    </p:spTree>
    <p:extLst>
      <p:ext uri="{BB962C8B-B14F-4D97-AF65-F5344CB8AC3E}">
        <p14:creationId xmlns:p14="http://schemas.microsoft.com/office/powerpoint/2010/main" val="38263939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1020762"/>
          </a:xfrm>
        </p:spPr>
        <p:txBody>
          <a:bodyPr/>
          <a:lstStyle/>
          <a:p>
            <a:r>
              <a:rPr lang="zh-CN" altLang="en-US" dirty="0" smtClean="0"/>
              <a:t>属性的计算顺序</a:t>
            </a:r>
            <a:endParaRPr lang="zh-CN" altLang="en-US" dirty="0"/>
          </a:p>
        </p:txBody>
      </p:sp>
      <p:sp>
        <p:nvSpPr>
          <p:cNvPr id="62467" name="Rectangle 3"/>
          <p:cNvSpPr>
            <a:spLocks noGrp="1" noChangeArrowheads="1"/>
          </p:cNvSpPr>
          <p:nvPr>
            <p:ph idx="1"/>
          </p:nvPr>
        </p:nvSpPr>
        <p:spPr>
          <a:xfrm>
            <a:off x="304800" y="1520171"/>
            <a:ext cx="8229600" cy="4530725"/>
          </a:xfrm>
        </p:spPr>
        <p:txBody>
          <a:bodyPr>
            <a:normAutofit fontScale="92500" lnSpcReduction="10000"/>
          </a:bodyPr>
          <a:lstStyle/>
          <a:p>
            <a:pPr>
              <a:lnSpc>
                <a:spcPct val="120000"/>
              </a:lnSpc>
              <a:spcBef>
                <a:spcPts val="1200"/>
              </a:spcBef>
            </a:pPr>
            <a:r>
              <a:rPr lang="zh-CN" altLang="en-US" sz="2000" b="1" dirty="0">
                <a:solidFill>
                  <a:srgbClr val="00B0F0"/>
                </a:solidFill>
              </a:rPr>
              <a:t>良</a:t>
            </a:r>
            <a:r>
              <a:rPr lang="zh-CN" altLang="en-US" sz="2000" b="1" dirty="0" smtClean="0">
                <a:solidFill>
                  <a:srgbClr val="00B0F0"/>
                </a:solidFill>
              </a:rPr>
              <a:t>定义</a:t>
            </a:r>
            <a:r>
              <a:rPr lang="zh-CN" altLang="en-US" sz="2000" b="1" dirty="0">
                <a:solidFill>
                  <a:srgbClr val="00B0F0"/>
                </a:solidFill>
              </a:rPr>
              <a:t>文法</a:t>
            </a:r>
            <a:r>
              <a:rPr lang="zh-CN" altLang="en-US" sz="2000" dirty="0" smtClean="0">
                <a:solidFill>
                  <a:srgbClr val="00B0F0"/>
                </a:solidFill>
              </a:rPr>
              <a:t>：</a:t>
            </a:r>
            <a:r>
              <a:rPr lang="zh-CN" altLang="en-US" sz="2000" dirty="0"/>
              <a:t>如果一属性文法不存在属性之间的循环依赖关系，那么称</a:t>
            </a:r>
            <a:r>
              <a:rPr lang="zh-CN" altLang="en-US" sz="2000" dirty="0" smtClean="0"/>
              <a:t>该</a:t>
            </a:r>
            <a:r>
              <a:rPr lang="zh-CN" altLang="en-US" sz="2000" dirty="0"/>
              <a:t>属性</a:t>
            </a:r>
            <a:r>
              <a:rPr lang="zh-CN" altLang="en-US" sz="2000" dirty="0" smtClean="0"/>
              <a:t>文法</a:t>
            </a:r>
            <a:r>
              <a:rPr lang="zh-CN" altLang="en-US" sz="2000" dirty="0"/>
              <a:t>为良定义的。</a:t>
            </a:r>
            <a:endParaRPr lang="en-US" altLang="zh-CN" sz="2000" dirty="0"/>
          </a:p>
          <a:p>
            <a:pPr lvl="1">
              <a:lnSpc>
                <a:spcPct val="120000"/>
              </a:lnSpc>
              <a:spcBef>
                <a:spcPts val="1200"/>
              </a:spcBef>
            </a:pPr>
            <a:r>
              <a:rPr lang="zh-CN" altLang="en-US" sz="2000" dirty="0"/>
              <a:t>一个属性对另一个属性的循环依赖</a:t>
            </a:r>
            <a:r>
              <a:rPr lang="zh-CN" altLang="en-US" sz="2000" dirty="0" smtClean="0"/>
              <a:t>关系如</a:t>
            </a:r>
            <a:r>
              <a:rPr lang="zh-CN" altLang="en-US" sz="2000" dirty="0"/>
              <a:t>：</a:t>
            </a:r>
            <a:r>
              <a:rPr lang="en-US" altLang="zh-CN" sz="2000" dirty="0" smtClean="0"/>
              <a:t>p</a:t>
            </a:r>
            <a:r>
              <a:rPr lang="zh-CN" altLang="en-US" sz="2000" dirty="0"/>
              <a:t>、</a:t>
            </a:r>
            <a:r>
              <a:rPr lang="en-US" altLang="zh-CN" sz="2000" dirty="0"/>
              <a:t>c</a:t>
            </a:r>
            <a:r>
              <a:rPr lang="en-US" altLang="zh-CN" sz="2000" baseline="-30000" dirty="0"/>
              <a:t>1</a:t>
            </a:r>
            <a:r>
              <a:rPr lang="zh-CN" altLang="en-US" sz="2000" dirty="0"/>
              <a:t>、</a:t>
            </a:r>
            <a:r>
              <a:rPr lang="en-US" altLang="zh-CN" sz="2000" dirty="0"/>
              <a:t>c</a:t>
            </a:r>
            <a:r>
              <a:rPr lang="en-US" altLang="zh-CN" sz="1600" baseline="-25000" dirty="0"/>
              <a:t>2</a:t>
            </a:r>
            <a:r>
              <a:rPr lang="zh-CN" altLang="en-US" sz="2000" dirty="0"/>
              <a:t>都是属性，若</a:t>
            </a:r>
            <a:r>
              <a:rPr lang="en-US" altLang="zh-CN" sz="2000" dirty="0"/>
              <a:t>p: = f</a:t>
            </a:r>
            <a:r>
              <a:rPr lang="en-US" altLang="zh-CN" sz="2000" baseline="-30000" dirty="0"/>
              <a:t>1</a:t>
            </a:r>
            <a:r>
              <a:rPr lang="en-US" altLang="zh-CN" sz="2000" dirty="0"/>
              <a:t>(c</a:t>
            </a:r>
            <a:r>
              <a:rPr lang="en-US" altLang="zh-CN" sz="2000" baseline="-30000" dirty="0"/>
              <a:t>1</a:t>
            </a:r>
            <a:r>
              <a:rPr lang="en-US" altLang="zh-CN" sz="2000" dirty="0"/>
              <a:t>)</a:t>
            </a:r>
            <a:r>
              <a:rPr lang="zh-CN" altLang="en-US" sz="2000" dirty="0"/>
              <a:t>、</a:t>
            </a:r>
            <a:r>
              <a:rPr lang="en-US" altLang="zh-CN" sz="2000" dirty="0"/>
              <a:t>c</a:t>
            </a:r>
            <a:r>
              <a:rPr lang="en-US" altLang="zh-CN" sz="2000" baseline="-30000" dirty="0"/>
              <a:t>1</a:t>
            </a:r>
            <a:r>
              <a:rPr lang="en-US" altLang="zh-CN" sz="2000" dirty="0"/>
              <a:t>: = f</a:t>
            </a:r>
            <a:r>
              <a:rPr lang="en-US" altLang="zh-CN" sz="2000" baseline="-30000" dirty="0"/>
              <a:t>2</a:t>
            </a:r>
            <a:r>
              <a:rPr lang="en-US" altLang="zh-CN" sz="2000" dirty="0"/>
              <a:t>(c</a:t>
            </a:r>
            <a:r>
              <a:rPr lang="en-US" altLang="zh-CN" sz="2000" baseline="-30000" dirty="0"/>
              <a:t>2</a:t>
            </a:r>
            <a:r>
              <a:rPr lang="en-US" altLang="zh-CN" sz="2000" dirty="0"/>
              <a:t>)</a:t>
            </a:r>
            <a:r>
              <a:rPr lang="zh-CN" altLang="en-US" sz="2000" dirty="0"/>
              <a:t>、</a:t>
            </a:r>
            <a:r>
              <a:rPr lang="en-US" altLang="zh-CN" sz="2000" dirty="0"/>
              <a:t>c</a:t>
            </a:r>
            <a:r>
              <a:rPr lang="en-US" altLang="zh-CN" sz="2000" baseline="-30000" dirty="0"/>
              <a:t>2</a:t>
            </a:r>
            <a:r>
              <a:rPr lang="en-US" altLang="zh-CN" sz="2000" dirty="0"/>
              <a:t>: = f</a:t>
            </a:r>
            <a:r>
              <a:rPr lang="en-US" altLang="zh-CN" sz="2000" baseline="-30000" dirty="0"/>
              <a:t>3</a:t>
            </a:r>
            <a:r>
              <a:rPr lang="en-US" altLang="zh-CN" sz="2000" dirty="0"/>
              <a:t>(p)</a:t>
            </a:r>
            <a:r>
              <a:rPr lang="zh-CN" altLang="en-US" sz="2000" dirty="0"/>
              <a:t>时，就无法对</a:t>
            </a:r>
            <a:r>
              <a:rPr lang="en-US" altLang="zh-CN" sz="2000" dirty="0"/>
              <a:t>p</a:t>
            </a:r>
            <a:r>
              <a:rPr lang="zh-CN" altLang="en-US" sz="2000" dirty="0"/>
              <a:t>求值。</a:t>
            </a:r>
            <a:endParaRPr lang="en-US" altLang="zh-CN" sz="2000" dirty="0"/>
          </a:p>
          <a:p>
            <a:pPr lvl="1">
              <a:lnSpc>
                <a:spcPct val="120000"/>
              </a:lnSpc>
              <a:spcBef>
                <a:spcPts val="1200"/>
              </a:spcBef>
            </a:pPr>
            <a:r>
              <a:rPr lang="zh-CN" altLang="en-US" sz="1800" dirty="0" smtClean="0"/>
              <a:t>设计</a:t>
            </a:r>
            <a:r>
              <a:rPr lang="zh-CN" altLang="en-US" sz="1800" dirty="0"/>
              <a:t>编译程序，我们只处理良定义的属性文法</a:t>
            </a:r>
            <a:r>
              <a:rPr lang="zh-CN" altLang="en-US" sz="1800" dirty="0" smtClean="0"/>
              <a:t>。</a:t>
            </a:r>
            <a:endParaRPr lang="en-US" altLang="zh-CN" sz="2000" dirty="0" smtClean="0"/>
          </a:p>
          <a:p>
            <a:pPr>
              <a:lnSpc>
                <a:spcPct val="120000"/>
              </a:lnSpc>
              <a:spcBef>
                <a:spcPts val="1200"/>
              </a:spcBef>
            </a:pPr>
            <a:r>
              <a:rPr lang="zh-CN" altLang="en-US" sz="2000" dirty="0">
                <a:solidFill>
                  <a:schemeClr val="tx1"/>
                </a:solidFill>
              </a:rPr>
              <a:t>属性计算顺序：</a:t>
            </a:r>
            <a:r>
              <a:rPr lang="zh-CN" altLang="en-US" sz="2000" dirty="0"/>
              <a:t>一个有向非循环图的</a:t>
            </a:r>
            <a:r>
              <a:rPr lang="zh-CN" altLang="en-US" sz="2000" dirty="0">
                <a:solidFill>
                  <a:srgbClr val="00B0F0"/>
                </a:solidFill>
              </a:rPr>
              <a:t>拓扑序</a:t>
            </a:r>
            <a:r>
              <a:rPr lang="en-US" altLang="zh-CN" sz="2000" dirty="0"/>
              <a:t>m</a:t>
            </a:r>
            <a:r>
              <a:rPr lang="en-US" altLang="zh-CN" sz="2000" baseline="-30000" dirty="0"/>
              <a:t>1</a:t>
            </a:r>
            <a:r>
              <a:rPr lang="en-US" altLang="zh-CN" sz="2000" dirty="0"/>
              <a:t>, m</a:t>
            </a:r>
            <a:r>
              <a:rPr lang="en-US" altLang="zh-CN" sz="2000" baseline="-30000" dirty="0"/>
              <a:t>2</a:t>
            </a:r>
            <a:r>
              <a:rPr lang="en-US" altLang="zh-CN" sz="2000" dirty="0"/>
              <a:t>, …, </a:t>
            </a:r>
            <a:r>
              <a:rPr lang="en-US" altLang="zh-CN" sz="2000" dirty="0" err="1"/>
              <a:t>m</a:t>
            </a:r>
            <a:r>
              <a:rPr lang="en-US" altLang="zh-CN" sz="2000" baseline="-30000" dirty="0" err="1"/>
              <a:t>k</a:t>
            </a:r>
            <a:r>
              <a:rPr lang="zh-CN" altLang="en-US" sz="2000" dirty="0"/>
              <a:t>，使得对于依赖图中的任意一条</a:t>
            </a:r>
            <a:r>
              <a:rPr lang="zh-CN" altLang="en-US" sz="2000" dirty="0" smtClean="0"/>
              <a:t>边 </a:t>
            </a:r>
            <a:r>
              <a:rPr lang="en-US" altLang="zh-CN" sz="2000" dirty="0" err="1" smtClean="0"/>
              <a:t>m</a:t>
            </a:r>
            <a:r>
              <a:rPr lang="en-US" altLang="zh-CN" sz="2000" baseline="-30000" dirty="0" err="1" smtClean="0"/>
              <a:t>i</a:t>
            </a:r>
            <a:r>
              <a:rPr lang="en-US" altLang="zh-CN" sz="2000" dirty="0" err="1"/>
              <a:t>→m</a:t>
            </a:r>
            <a:r>
              <a:rPr lang="en-US" altLang="zh-CN" sz="2000" baseline="-30000" dirty="0" err="1"/>
              <a:t>j</a:t>
            </a:r>
            <a:r>
              <a:rPr lang="zh-CN" altLang="en-US" sz="2000" dirty="0"/>
              <a:t>，在拓扑序列中</a:t>
            </a:r>
            <a:r>
              <a:rPr lang="en-US" altLang="zh-CN" sz="2000" dirty="0"/>
              <a:t>m</a:t>
            </a:r>
            <a:r>
              <a:rPr lang="en-US" altLang="zh-CN" sz="2000" baseline="-30000" dirty="0"/>
              <a:t>i</a:t>
            </a:r>
            <a:r>
              <a:rPr lang="zh-CN" altLang="en-US" sz="2000" dirty="0"/>
              <a:t>必须出现</a:t>
            </a:r>
            <a:r>
              <a:rPr lang="zh-CN" altLang="en-US" sz="2000" dirty="0" smtClean="0"/>
              <a:t>在 </a:t>
            </a:r>
            <a:r>
              <a:rPr lang="en-US" altLang="zh-CN" sz="2000" dirty="0" err="1" smtClean="0"/>
              <a:t>m</a:t>
            </a:r>
            <a:r>
              <a:rPr lang="en-US" altLang="zh-CN" sz="2000" baseline="-30000" dirty="0" err="1" smtClean="0"/>
              <a:t>j</a:t>
            </a:r>
            <a:r>
              <a:rPr lang="en-US" altLang="zh-CN" sz="2000" baseline="-30000" dirty="0" smtClean="0"/>
              <a:t> </a:t>
            </a:r>
            <a:r>
              <a:rPr lang="zh-CN" altLang="en-US" sz="2000" dirty="0" smtClean="0"/>
              <a:t>之前。</a:t>
            </a:r>
            <a:endParaRPr lang="en-US" altLang="zh-CN" sz="2000" dirty="0"/>
          </a:p>
          <a:p>
            <a:pPr lvl="1">
              <a:lnSpc>
                <a:spcPct val="120000"/>
              </a:lnSpc>
              <a:spcBef>
                <a:spcPts val="1200"/>
              </a:spcBef>
            </a:pPr>
            <a:r>
              <a:rPr lang="zh-CN" altLang="zh-CN" sz="1800" dirty="0" smtClean="0"/>
              <a:t>一个依赖图的任何拓扑排序</a:t>
            </a:r>
            <a:r>
              <a:rPr lang="zh-CN" altLang="en-US" sz="1800" dirty="0" smtClean="0"/>
              <a:t>对应</a:t>
            </a:r>
            <a:r>
              <a:rPr lang="zh-CN" altLang="zh-CN" sz="1800" dirty="0" smtClean="0"/>
              <a:t>一个分析树中结点的语义规则计算的有效顺序</a:t>
            </a:r>
            <a:endParaRPr lang="en-US" altLang="zh-CN" sz="1800" dirty="0" smtClean="0"/>
          </a:p>
          <a:p>
            <a:pPr lvl="1">
              <a:lnSpc>
                <a:spcPct val="120000"/>
              </a:lnSpc>
              <a:spcBef>
                <a:spcPts val="1200"/>
              </a:spcBef>
            </a:pPr>
            <a:r>
              <a:rPr lang="zh-CN" altLang="en-US" sz="1800" dirty="0" smtClean="0"/>
              <a:t>拓扑排序中，在一个结点上，语义规则</a:t>
            </a:r>
            <a:r>
              <a:rPr lang="en-US" altLang="zh-CN" sz="1800" dirty="0" smtClean="0"/>
              <a:t>b:=f(c1,c2,…ck)</a:t>
            </a:r>
            <a:r>
              <a:rPr lang="zh-CN" altLang="en-US" sz="1800" dirty="0" smtClean="0"/>
              <a:t>中的属性</a:t>
            </a:r>
            <a:r>
              <a:rPr lang="en-US" altLang="zh-CN" sz="1800" dirty="0" smtClean="0"/>
              <a:t>c1,c2,…</a:t>
            </a:r>
            <a:r>
              <a:rPr lang="en-US" altLang="zh-CN" sz="1800" dirty="0" err="1" smtClean="0"/>
              <a:t>ck</a:t>
            </a:r>
            <a:r>
              <a:rPr lang="zh-CN" altLang="en-US" sz="1800" dirty="0" smtClean="0"/>
              <a:t>在计算 </a:t>
            </a:r>
            <a:r>
              <a:rPr lang="en-US" altLang="zh-CN" sz="1800" dirty="0" smtClean="0"/>
              <a:t>b </a:t>
            </a:r>
            <a:r>
              <a:rPr lang="zh-CN" altLang="en-US" sz="1800" dirty="0" smtClean="0"/>
              <a:t>以前都是可用的。</a:t>
            </a:r>
            <a:endParaRPr lang="zh-CN" altLang="en-US" dirty="0"/>
          </a:p>
          <a:p>
            <a:pPr marL="0" indent="0">
              <a:lnSpc>
                <a:spcPct val="120000"/>
              </a:lnSpc>
              <a:spcBef>
                <a:spcPts val="1200"/>
              </a:spcBef>
              <a:buNone/>
            </a:pPr>
            <a:r>
              <a:rPr lang="en-US" altLang="zh-CN" dirty="0" smtClean="0"/>
              <a:t> </a:t>
            </a:r>
            <a:endParaRPr lang="en-US" altLang="zh-CN" dirty="0"/>
          </a:p>
        </p:txBody>
      </p:sp>
      <p:sp>
        <p:nvSpPr>
          <p:cNvPr id="5" name="幻灯片编号占位符 5"/>
          <p:cNvSpPr>
            <a:spLocks noGrp="1"/>
          </p:cNvSpPr>
          <p:nvPr>
            <p:ph type="sldNum" sz="quarter" idx="12"/>
          </p:nvPr>
        </p:nvSpPr>
        <p:spPr/>
        <p:txBody>
          <a:bodyPr/>
          <a:lstStyle/>
          <a:p>
            <a:fld id="{A4EFDE0B-1AD0-9C45-B83F-60D6A622D0E7}" type="slidenum">
              <a:rPr lang="en-US" altLang="zh-CN"/>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3" name="Rectangle 45"/>
          <p:cNvSpPr>
            <a:spLocks noChangeArrowheads="1"/>
          </p:cNvSpPr>
          <p:nvPr/>
        </p:nvSpPr>
        <p:spPr bwMode="auto">
          <a:xfrm>
            <a:off x="5500689" y="4948237"/>
            <a:ext cx="2928937" cy="1300163"/>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spAutoFit/>
          </a:bodyPr>
          <a:lstStyle/>
          <a:p>
            <a:pPr eaLnBrk="1" hangingPunct="1">
              <a:spcBef>
                <a:spcPct val="50000"/>
              </a:spcBef>
              <a:defRPr/>
            </a:pPr>
            <a:r>
              <a:rPr lang="zh-CN" altLang="en-US" sz="2000" dirty="0">
                <a:latin typeface="楷体" pitchFamily="49" charset="-122"/>
                <a:ea typeface="楷体" pitchFamily="49" charset="-122"/>
                <a:cs typeface="Times New Roman" pitchFamily="18" charset="0"/>
              </a:rPr>
              <a:t>拓扑排序：</a:t>
            </a:r>
            <a:endParaRPr lang="en-US" altLang="zh-CN" sz="2000" dirty="0">
              <a:latin typeface="楷体" pitchFamily="49" charset="-122"/>
              <a:ea typeface="楷体" pitchFamily="49" charset="-122"/>
              <a:cs typeface="Times New Roman" pitchFamily="18" charset="0"/>
            </a:endParaRPr>
          </a:p>
          <a:p>
            <a:pPr eaLnBrk="1" hangingPunct="1">
              <a:spcBef>
                <a:spcPct val="50000"/>
              </a:spcBef>
              <a:defRPr/>
            </a:pPr>
            <a:r>
              <a:rPr kumimoji="1" lang="en-US" altLang="zh-CN" sz="2000" dirty="0">
                <a:latin typeface="Times New Roman" pitchFamily="18" charset="0"/>
                <a:ea typeface="楷体" pitchFamily="49" charset="-122"/>
                <a:cs typeface="Times New Roman" pitchFamily="18" charset="0"/>
              </a:rPr>
              <a:t>1, 2, 3, 4, 5, 6, 7, 8, 9, 10</a:t>
            </a:r>
          </a:p>
          <a:p>
            <a:pPr eaLnBrk="1" hangingPunct="1">
              <a:spcBef>
                <a:spcPct val="50000"/>
              </a:spcBef>
              <a:defRPr/>
            </a:pPr>
            <a:r>
              <a:rPr kumimoji="1" lang="en-US" altLang="zh-CN" sz="2000" dirty="0">
                <a:latin typeface="Times New Roman" pitchFamily="18" charset="0"/>
                <a:ea typeface="楷体" pitchFamily="49" charset="-122"/>
                <a:cs typeface="Times New Roman" pitchFamily="18" charset="0"/>
              </a:rPr>
              <a:t>4, 3, 2, 1, 5, 7, 6, 9, 8, 10</a:t>
            </a:r>
          </a:p>
        </p:txBody>
      </p:sp>
      <p:cxnSp>
        <p:nvCxnSpPr>
          <p:cNvPr id="3" name="直接连接符 2"/>
          <p:cNvCxnSpPr>
            <a:cxnSpLocks noChangeShapeType="1"/>
          </p:cNvCxnSpPr>
          <p:nvPr/>
        </p:nvCxnSpPr>
        <p:spPr bwMode="auto">
          <a:xfrm>
            <a:off x="5572125" y="5818186"/>
            <a:ext cx="9017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47" name="直接连接符 46"/>
          <p:cNvCxnSpPr>
            <a:cxnSpLocks noChangeShapeType="1"/>
          </p:cNvCxnSpPr>
          <p:nvPr/>
        </p:nvCxnSpPr>
        <p:spPr bwMode="auto">
          <a:xfrm>
            <a:off x="6786564" y="5818186"/>
            <a:ext cx="428625"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50" name="直接连接符 49"/>
          <p:cNvCxnSpPr>
            <a:cxnSpLocks noChangeShapeType="1"/>
          </p:cNvCxnSpPr>
          <p:nvPr/>
        </p:nvCxnSpPr>
        <p:spPr bwMode="auto">
          <a:xfrm>
            <a:off x="7339014" y="5818186"/>
            <a:ext cx="395287"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57" name="Rectangle 54"/>
          <p:cNvSpPr>
            <a:spLocks noChangeArrowheads="1"/>
          </p:cNvSpPr>
          <p:nvPr/>
        </p:nvSpPr>
        <p:spPr bwMode="auto">
          <a:xfrm>
            <a:off x="5446714" y="2105024"/>
            <a:ext cx="911225" cy="685800"/>
          </a:xfrm>
          <a:prstGeom prst="rect">
            <a:avLst/>
          </a:prstGeom>
          <a:solidFill>
            <a:schemeClr val="bg1"/>
          </a:solid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type</a:t>
            </a:r>
          </a:p>
          <a:p>
            <a:pPr eaLnBrk="1" hangingPunct="1">
              <a:defRPr/>
            </a:pPr>
            <a:r>
              <a:rPr kumimoji="1" lang="en-US" altLang="zh-CN" sz="2000" i="1" dirty="0">
                <a:solidFill>
                  <a:srgbClr val="FF0000"/>
                </a:solidFill>
                <a:latin typeface="Times New Roman" pitchFamily="18" charset="0"/>
              </a:rPr>
              <a:t>4</a:t>
            </a:r>
          </a:p>
        </p:txBody>
      </p:sp>
      <p:sp>
        <p:nvSpPr>
          <p:cNvPr id="57352" name="Rectangle 55"/>
          <p:cNvSpPr>
            <a:spLocks noChangeArrowheads="1"/>
          </p:cNvSpPr>
          <p:nvPr/>
        </p:nvSpPr>
        <p:spPr bwMode="auto">
          <a:xfrm>
            <a:off x="6143626" y="2074862"/>
            <a:ext cx="1571625" cy="995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i="1">
                <a:solidFill>
                  <a:srgbClr val="2D83F4"/>
                </a:solidFill>
                <a:latin typeface="Times New Roman" panose="02020603050405020304" pitchFamily="18" charset="0"/>
              </a:rPr>
              <a:t>       in </a:t>
            </a:r>
            <a:r>
              <a:rPr kumimoji="1" lang="en-US" altLang="zh-CN" sz="2000" i="1">
                <a:solidFill>
                  <a:srgbClr val="FF0000"/>
                </a:solidFill>
                <a:latin typeface="Times New Roman" panose="02020603050405020304" pitchFamily="18" charset="0"/>
              </a:rPr>
              <a:t>5</a:t>
            </a:r>
            <a:r>
              <a:rPr kumimoji="1" lang="en-US" altLang="zh-CN" sz="2000" i="1">
                <a:solidFill>
                  <a:srgbClr val="2D83F4"/>
                </a:solidFill>
                <a:latin typeface="Times New Roman" panose="02020603050405020304" pitchFamily="18" charset="0"/>
              </a:rPr>
              <a:t>      </a:t>
            </a:r>
            <a:r>
              <a:rPr kumimoji="1" lang="en-US" altLang="zh-CN" sz="2000" i="1">
                <a:solidFill>
                  <a:srgbClr val="FF0000"/>
                </a:solidFill>
                <a:latin typeface="Times New Roman" panose="02020603050405020304" pitchFamily="18" charset="0"/>
              </a:rPr>
              <a:t>6</a:t>
            </a:r>
          </a:p>
          <a:p>
            <a:pPr eaLnBrk="1" hangingPunct="1"/>
            <a:r>
              <a:rPr kumimoji="1" lang="en-US" altLang="zh-CN" sz="2000" i="1">
                <a:solidFill>
                  <a:srgbClr val="2D83F4"/>
                </a:solidFill>
                <a:latin typeface="Times New Roman" panose="02020603050405020304" pitchFamily="18" charset="0"/>
              </a:rPr>
              <a:t>     </a:t>
            </a:r>
          </a:p>
          <a:p>
            <a:pPr eaLnBrk="1" hangingPunct="1"/>
            <a:endParaRPr kumimoji="1" lang="en-US" altLang="zh-CN" sz="2000" i="1">
              <a:solidFill>
                <a:srgbClr val="2D83F4"/>
              </a:solidFill>
              <a:latin typeface="Times New Roman" panose="02020603050405020304" pitchFamily="18" charset="0"/>
            </a:endParaRPr>
          </a:p>
        </p:txBody>
      </p:sp>
      <p:sp>
        <p:nvSpPr>
          <p:cNvPr id="57353" name="Rectangle 56"/>
          <p:cNvSpPr>
            <a:spLocks noChangeArrowheads="1"/>
          </p:cNvSpPr>
          <p:nvPr/>
        </p:nvSpPr>
        <p:spPr bwMode="auto">
          <a:xfrm>
            <a:off x="5857875" y="2747961"/>
            <a:ext cx="142875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i="1">
                <a:solidFill>
                  <a:srgbClr val="2D83F4"/>
                </a:solidFill>
                <a:latin typeface="Times New Roman" panose="02020603050405020304" pitchFamily="18" charset="0"/>
              </a:rPr>
              <a:t>in</a:t>
            </a:r>
            <a:r>
              <a:rPr kumimoji="1" lang="en-US" altLang="zh-CN" sz="2000" i="1">
                <a:solidFill>
                  <a:srgbClr val="FF0000"/>
                </a:solidFill>
                <a:latin typeface="Times New Roman" panose="02020603050405020304" pitchFamily="18" charset="0"/>
              </a:rPr>
              <a:t>7</a:t>
            </a:r>
            <a:r>
              <a:rPr kumimoji="1" lang="en-US" altLang="zh-CN" sz="2000" i="1">
                <a:solidFill>
                  <a:srgbClr val="2D83F4"/>
                </a:solidFill>
                <a:latin typeface="Times New Roman" panose="02020603050405020304" pitchFamily="18" charset="0"/>
              </a:rPr>
              <a:t>       </a:t>
            </a:r>
            <a:r>
              <a:rPr kumimoji="1" lang="en-US" altLang="zh-CN" sz="2000" i="1">
                <a:solidFill>
                  <a:srgbClr val="FF0000"/>
                </a:solidFill>
                <a:latin typeface="Times New Roman" panose="02020603050405020304" pitchFamily="18" charset="0"/>
              </a:rPr>
              <a:t>8</a:t>
            </a:r>
          </a:p>
          <a:p>
            <a:pPr eaLnBrk="1" hangingPunct="1"/>
            <a:endParaRPr kumimoji="1" lang="en-US" altLang="zh-CN" sz="2000" i="1">
              <a:solidFill>
                <a:srgbClr val="2D83F4"/>
              </a:solidFill>
              <a:latin typeface="Times New Roman" panose="02020603050405020304" pitchFamily="18" charset="0"/>
            </a:endParaRPr>
          </a:p>
        </p:txBody>
      </p:sp>
      <p:sp>
        <p:nvSpPr>
          <p:cNvPr id="60" name="Rectangle 57"/>
          <p:cNvSpPr>
            <a:spLocks noChangeArrowheads="1"/>
          </p:cNvSpPr>
          <p:nvPr/>
        </p:nvSpPr>
        <p:spPr bwMode="auto">
          <a:xfrm>
            <a:off x="5000626" y="3511550"/>
            <a:ext cx="1357313" cy="687387"/>
          </a:xfrm>
          <a:prstGeom prst="rect">
            <a:avLst/>
          </a:prstGeom>
          <a:solidFill>
            <a:schemeClr val="bg1"/>
          </a:solid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in        </a:t>
            </a:r>
            <a:r>
              <a:rPr kumimoji="1" lang="en-US" altLang="zh-CN" sz="2000" i="1" dirty="0">
                <a:solidFill>
                  <a:srgbClr val="FF0000"/>
                </a:solidFill>
                <a:latin typeface="Times New Roman" pitchFamily="18" charset="0"/>
              </a:rPr>
              <a:t>10</a:t>
            </a:r>
          </a:p>
          <a:p>
            <a:pPr eaLnBrk="1" hangingPunct="1">
              <a:defRPr/>
            </a:pPr>
            <a:r>
              <a:rPr kumimoji="1" lang="en-US" altLang="zh-CN" sz="2000" i="1" dirty="0">
                <a:solidFill>
                  <a:srgbClr val="FF0000"/>
                </a:solidFill>
                <a:latin typeface="Times New Roman" pitchFamily="18" charset="0"/>
              </a:rPr>
              <a:t>9</a:t>
            </a:r>
          </a:p>
        </p:txBody>
      </p:sp>
      <p:sp>
        <p:nvSpPr>
          <p:cNvPr id="61" name="Freeform 60"/>
          <p:cNvSpPr>
            <a:spLocks/>
          </p:cNvSpPr>
          <p:nvPr/>
        </p:nvSpPr>
        <p:spPr bwMode="auto">
          <a:xfrm>
            <a:off x="5680076" y="2020887"/>
            <a:ext cx="1133475" cy="106363"/>
          </a:xfrm>
          <a:custGeom>
            <a:avLst/>
            <a:gdLst>
              <a:gd name="T0" fmla="*/ 0 w 453"/>
              <a:gd name="T1" fmla="*/ 2147483646 h 136"/>
              <a:gd name="T2" fmla="*/ 2147483646 w 453"/>
              <a:gd name="T3" fmla="*/ 0 h 136"/>
              <a:gd name="T4" fmla="*/ 2147483646 w 453"/>
              <a:gd name="T5" fmla="*/ 2147483646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0" y="136"/>
                </a:moveTo>
                <a:cubicBezTo>
                  <a:pt x="53" y="68"/>
                  <a:pt x="106" y="0"/>
                  <a:pt x="181" y="0"/>
                </a:cubicBezTo>
                <a:cubicBezTo>
                  <a:pt x="256" y="0"/>
                  <a:pt x="354" y="68"/>
                  <a:pt x="453" y="136"/>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63" name="Line 61"/>
          <p:cNvSpPr>
            <a:spLocks noChangeShapeType="1"/>
          </p:cNvSpPr>
          <p:nvPr/>
        </p:nvSpPr>
        <p:spPr bwMode="auto">
          <a:xfrm flipH="1">
            <a:off x="6040438" y="2425700"/>
            <a:ext cx="914400" cy="396875"/>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64" name="Freeform 62"/>
          <p:cNvSpPr>
            <a:spLocks/>
          </p:cNvSpPr>
          <p:nvPr/>
        </p:nvSpPr>
        <p:spPr bwMode="auto">
          <a:xfrm>
            <a:off x="6989763" y="2346325"/>
            <a:ext cx="323850" cy="115887"/>
          </a:xfrm>
          <a:custGeom>
            <a:avLst/>
            <a:gdLst>
              <a:gd name="T0" fmla="*/ 0 w 273"/>
              <a:gd name="T1" fmla="*/ 2147483646 h 97"/>
              <a:gd name="T2" fmla="*/ 2147483646 w 273"/>
              <a:gd name="T3" fmla="*/ 2147483646 h 97"/>
              <a:gd name="T4" fmla="*/ 2147483646 w 273"/>
              <a:gd name="T5" fmla="*/ 0 h 97"/>
              <a:gd name="T6" fmla="*/ 0 60000 65536"/>
              <a:gd name="T7" fmla="*/ 0 60000 65536"/>
              <a:gd name="T8" fmla="*/ 0 60000 65536"/>
              <a:gd name="T9" fmla="*/ 0 w 273"/>
              <a:gd name="T10" fmla="*/ 0 h 97"/>
              <a:gd name="T11" fmla="*/ 273 w 273"/>
              <a:gd name="T12" fmla="*/ 97 h 97"/>
            </a:gdLst>
            <a:ahLst/>
            <a:cxnLst>
              <a:cxn ang="T6">
                <a:pos x="T0" y="T1"/>
              </a:cxn>
              <a:cxn ang="T7">
                <a:pos x="T2" y="T3"/>
              </a:cxn>
              <a:cxn ang="T8">
                <a:pos x="T4" y="T5"/>
              </a:cxn>
            </a:cxnLst>
            <a:rect l="T9" t="T10" r="T11" b="T12"/>
            <a:pathLst>
              <a:path w="273" h="97">
                <a:moveTo>
                  <a:pt x="0" y="45"/>
                </a:moveTo>
                <a:cubicBezTo>
                  <a:pt x="46" y="71"/>
                  <a:pt x="92" y="97"/>
                  <a:pt x="137" y="90"/>
                </a:cubicBezTo>
                <a:cubicBezTo>
                  <a:pt x="182" y="83"/>
                  <a:pt x="227" y="41"/>
                  <a:pt x="273" y="0"/>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65" name="Line 63"/>
          <p:cNvSpPr>
            <a:spLocks noChangeShapeType="1"/>
          </p:cNvSpPr>
          <p:nvPr/>
        </p:nvSpPr>
        <p:spPr bwMode="auto">
          <a:xfrm flipH="1" flipV="1">
            <a:off x="7358063" y="2400299"/>
            <a:ext cx="1003300" cy="41910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66" name="Rectangle 65"/>
          <p:cNvSpPr>
            <a:spLocks noChangeArrowheads="1"/>
          </p:cNvSpPr>
          <p:nvPr/>
        </p:nvSpPr>
        <p:spPr bwMode="auto">
          <a:xfrm>
            <a:off x="8072439" y="2797175"/>
            <a:ext cx="1000125" cy="687387"/>
          </a:xfrm>
          <a:prstGeom prst="rect">
            <a:avLst/>
          </a:prstGeom>
          <a:no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lexeme</a:t>
            </a:r>
          </a:p>
          <a:p>
            <a:pPr eaLnBrk="1" hangingPunct="1">
              <a:defRPr/>
            </a:pPr>
            <a:r>
              <a:rPr kumimoji="1" lang="en-US" altLang="zh-CN" sz="2000" i="1" dirty="0">
                <a:solidFill>
                  <a:schemeClr val="tx2">
                    <a:lumMod val="60000"/>
                    <a:lumOff val="40000"/>
                  </a:schemeClr>
                </a:solidFill>
                <a:latin typeface="Times New Roman" pitchFamily="18" charset="0"/>
              </a:rPr>
              <a:t>     </a:t>
            </a:r>
            <a:r>
              <a:rPr kumimoji="1" lang="en-US" altLang="zh-CN" sz="2000" i="1" dirty="0">
                <a:solidFill>
                  <a:srgbClr val="FF0000"/>
                </a:solidFill>
                <a:latin typeface="Times New Roman" pitchFamily="18" charset="0"/>
              </a:rPr>
              <a:t>3</a:t>
            </a:r>
          </a:p>
        </p:txBody>
      </p:sp>
      <p:sp>
        <p:nvSpPr>
          <p:cNvPr id="67" name="Line 66"/>
          <p:cNvSpPr>
            <a:spLocks noChangeShapeType="1"/>
          </p:cNvSpPr>
          <p:nvPr/>
        </p:nvSpPr>
        <p:spPr bwMode="auto">
          <a:xfrm flipH="1">
            <a:off x="5230813" y="3065461"/>
            <a:ext cx="830262" cy="414338"/>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68" name="Rectangle 69"/>
          <p:cNvSpPr>
            <a:spLocks noChangeArrowheads="1"/>
          </p:cNvSpPr>
          <p:nvPr/>
        </p:nvSpPr>
        <p:spPr bwMode="auto">
          <a:xfrm>
            <a:off x="7194550" y="3530599"/>
            <a:ext cx="1092200" cy="685800"/>
          </a:xfrm>
          <a:prstGeom prst="rect">
            <a:avLst/>
          </a:prstGeom>
          <a:solidFill>
            <a:schemeClr val="bg1"/>
          </a:solidFill>
          <a:ln w="9525">
            <a:noFill/>
            <a:miter lim="800000"/>
            <a:headEnd/>
            <a:tailEnd type="none" w="lg" len="lg"/>
          </a:ln>
        </p:spPr>
        <p:txBody>
          <a:bodyPr lIns="67500" tIns="35100" rIns="67500" bIns="35100" anchor="ctr">
            <a:spAutoFit/>
          </a:bodyPr>
          <a:lstStyle/>
          <a:p>
            <a:pPr eaLnBrk="1" hangingPunct="1">
              <a:defRPr/>
            </a:pPr>
            <a:r>
              <a:rPr kumimoji="1" lang="en-US" altLang="zh-CN" sz="2000" i="1" dirty="0">
                <a:solidFill>
                  <a:schemeClr val="tx2">
                    <a:lumMod val="60000"/>
                    <a:lumOff val="40000"/>
                  </a:schemeClr>
                </a:solidFill>
                <a:latin typeface="Times New Roman" pitchFamily="18" charset="0"/>
              </a:rPr>
              <a:t>lexeme</a:t>
            </a:r>
          </a:p>
          <a:p>
            <a:pPr eaLnBrk="1" hangingPunct="1">
              <a:defRPr/>
            </a:pPr>
            <a:r>
              <a:rPr kumimoji="1" lang="en-US" altLang="zh-CN" sz="2000" i="1" dirty="0">
                <a:solidFill>
                  <a:schemeClr val="tx2">
                    <a:lumMod val="60000"/>
                    <a:lumOff val="40000"/>
                  </a:schemeClr>
                </a:solidFill>
                <a:latin typeface="Times New Roman" pitchFamily="18" charset="0"/>
              </a:rPr>
              <a:t>     </a:t>
            </a:r>
            <a:r>
              <a:rPr kumimoji="1" lang="en-US" altLang="zh-CN" sz="2000" i="1" dirty="0">
                <a:solidFill>
                  <a:srgbClr val="FF0000"/>
                </a:solidFill>
                <a:latin typeface="Times New Roman" pitchFamily="18" charset="0"/>
              </a:rPr>
              <a:t>2</a:t>
            </a:r>
            <a:r>
              <a:rPr kumimoji="1" lang="en-US" altLang="zh-CN" sz="2000" i="1" dirty="0">
                <a:solidFill>
                  <a:schemeClr val="tx2">
                    <a:lumMod val="60000"/>
                    <a:lumOff val="40000"/>
                  </a:schemeClr>
                </a:solidFill>
                <a:latin typeface="Times New Roman" pitchFamily="18" charset="0"/>
              </a:rPr>
              <a:t>        </a:t>
            </a:r>
          </a:p>
        </p:txBody>
      </p:sp>
      <p:sp>
        <p:nvSpPr>
          <p:cNvPr id="69" name="Line 67"/>
          <p:cNvSpPr>
            <a:spLocks noChangeShapeType="1"/>
          </p:cNvSpPr>
          <p:nvPr/>
        </p:nvSpPr>
        <p:spPr bwMode="auto">
          <a:xfrm flipH="1" flipV="1">
            <a:off x="6454776" y="3098799"/>
            <a:ext cx="955675" cy="41275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70" name="Freeform 72"/>
          <p:cNvSpPr>
            <a:spLocks/>
          </p:cNvSpPr>
          <p:nvPr/>
        </p:nvSpPr>
        <p:spPr bwMode="auto">
          <a:xfrm>
            <a:off x="6057900" y="3048000"/>
            <a:ext cx="325438" cy="115887"/>
          </a:xfrm>
          <a:custGeom>
            <a:avLst/>
            <a:gdLst>
              <a:gd name="T0" fmla="*/ 0 w 273"/>
              <a:gd name="T1" fmla="*/ 2147483646 h 97"/>
              <a:gd name="T2" fmla="*/ 2147483646 w 273"/>
              <a:gd name="T3" fmla="*/ 2147483646 h 97"/>
              <a:gd name="T4" fmla="*/ 2147483646 w 273"/>
              <a:gd name="T5" fmla="*/ 0 h 97"/>
              <a:gd name="T6" fmla="*/ 0 60000 65536"/>
              <a:gd name="T7" fmla="*/ 0 60000 65536"/>
              <a:gd name="T8" fmla="*/ 0 60000 65536"/>
              <a:gd name="T9" fmla="*/ 0 w 273"/>
              <a:gd name="T10" fmla="*/ 0 h 97"/>
              <a:gd name="T11" fmla="*/ 273 w 273"/>
              <a:gd name="T12" fmla="*/ 97 h 97"/>
            </a:gdLst>
            <a:ahLst/>
            <a:cxnLst>
              <a:cxn ang="T6">
                <a:pos x="T0" y="T1"/>
              </a:cxn>
              <a:cxn ang="T7">
                <a:pos x="T2" y="T3"/>
              </a:cxn>
              <a:cxn ang="T8">
                <a:pos x="T4" y="T5"/>
              </a:cxn>
            </a:cxnLst>
            <a:rect l="T9" t="T10" r="T11" b="T12"/>
            <a:pathLst>
              <a:path w="273" h="97">
                <a:moveTo>
                  <a:pt x="0" y="45"/>
                </a:moveTo>
                <a:cubicBezTo>
                  <a:pt x="46" y="71"/>
                  <a:pt x="92" y="97"/>
                  <a:pt x="137" y="90"/>
                </a:cubicBezTo>
                <a:cubicBezTo>
                  <a:pt x="182" y="83"/>
                  <a:pt x="227" y="41"/>
                  <a:pt x="273" y="0"/>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71" name="Freeform 82"/>
          <p:cNvSpPr>
            <a:spLocks/>
          </p:cNvSpPr>
          <p:nvPr/>
        </p:nvSpPr>
        <p:spPr bwMode="auto">
          <a:xfrm>
            <a:off x="5338764" y="3835400"/>
            <a:ext cx="325437" cy="115887"/>
          </a:xfrm>
          <a:custGeom>
            <a:avLst/>
            <a:gdLst>
              <a:gd name="T0" fmla="*/ 0 w 273"/>
              <a:gd name="T1" fmla="*/ 2147483646 h 97"/>
              <a:gd name="T2" fmla="*/ 2147483646 w 273"/>
              <a:gd name="T3" fmla="*/ 2147483646 h 97"/>
              <a:gd name="T4" fmla="*/ 2147483646 w 273"/>
              <a:gd name="T5" fmla="*/ 0 h 97"/>
              <a:gd name="T6" fmla="*/ 0 60000 65536"/>
              <a:gd name="T7" fmla="*/ 0 60000 65536"/>
              <a:gd name="T8" fmla="*/ 0 60000 65536"/>
              <a:gd name="T9" fmla="*/ 0 w 273"/>
              <a:gd name="T10" fmla="*/ 0 h 97"/>
              <a:gd name="T11" fmla="*/ 273 w 273"/>
              <a:gd name="T12" fmla="*/ 97 h 97"/>
            </a:gdLst>
            <a:ahLst/>
            <a:cxnLst>
              <a:cxn ang="T6">
                <a:pos x="T0" y="T1"/>
              </a:cxn>
              <a:cxn ang="T7">
                <a:pos x="T2" y="T3"/>
              </a:cxn>
              <a:cxn ang="T8">
                <a:pos x="T4" y="T5"/>
              </a:cxn>
            </a:cxnLst>
            <a:rect l="T9" t="T10" r="T11" b="T12"/>
            <a:pathLst>
              <a:path w="273" h="97">
                <a:moveTo>
                  <a:pt x="0" y="45"/>
                </a:moveTo>
                <a:cubicBezTo>
                  <a:pt x="46" y="71"/>
                  <a:pt x="92" y="97"/>
                  <a:pt x="137" y="90"/>
                </a:cubicBezTo>
                <a:cubicBezTo>
                  <a:pt x="182" y="83"/>
                  <a:pt x="227" y="41"/>
                  <a:pt x="273" y="0"/>
                </a:cubicBezTo>
              </a:path>
            </a:pathLst>
          </a:custGeom>
          <a:noFill/>
          <a:ln w="25400">
            <a:solidFill>
              <a:schemeClr val="tx2">
                <a:lumMod val="60000"/>
                <a:lumOff val="40000"/>
              </a:schemeClr>
            </a:solidFill>
            <a:round/>
            <a:headEnd/>
            <a:tailEnd type="stealth" w="med" len="med"/>
          </a:ln>
        </p:spPr>
        <p:txBody>
          <a:bodyPr lIns="68580" tIns="34290" rIns="68580" bIns="34290"/>
          <a:lstStyle/>
          <a:p>
            <a:pPr>
              <a:defRPr/>
            </a:pPr>
            <a:endParaRPr lang="zh-CN" altLang="en-US"/>
          </a:p>
        </p:txBody>
      </p:sp>
      <p:sp>
        <p:nvSpPr>
          <p:cNvPr id="72" name="Rectangle 83"/>
          <p:cNvSpPr>
            <a:spLocks noChangeArrowheads="1"/>
          </p:cNvSpPr>
          <p:nvPr/>
        </p:nvSpPr>
        <p:spPr bwMode="auto">
          <a:xfrm>
            <a:off x="5572125" y="4297361"/>
            <a:ext cx="1055688" cy="687388"/>
          </a:xfrm>
          <a:prstGeom prst="rect">
            <a:avLst/>
          </a:prstGeom>
          <a:noFill/>
          <a:ln w="9525">
            <a:noFill/>
            <a:miter lim="800000"/>
            <a:headEnd/>
            <a:tailEnd type="none" w="lg" len="lg"/>
          </a:ln>
        </p:spPr>
        <p:txBody>
          <a:bodyPr lIns="67500" tIns="35100" rIns="67500" bIns="35100" anchor="ctr">
            <a:spAutoFit/>
          </a:bodyPr>
          <a:lstStyle/>
          <a:p>
            <a:pPr algn="ctr" eaLnBrk="1" hangingPunct="1">
              <a:defRPr/>
            </a:pPr>
            <a:r>
              <a:rPr kumimoji="1" lang="en-US" altLang="zh-CN" sz="2000" i="1" dirty="0">
                <a:solidFill>
                  <a:schemeClr val="tx2">
                    <a:lumMod val="60000"/>
                    <a:lumOff val="40000"/>
                  </a:schemeClr>
                </a:solidFill>
                <a:latin typeface="Times New Roman" pitchFamily="18" charset="0"/>
              </a:rPr>
              <a:t>lexeme               </a:t>
            </a:r>
            <a:r>
              <a:rPr kumimoji="1" lang="en-US" altLang="zh-CN" sz="2000" i="1" dirty="0">
                <a:solidFill>
                  <a:srgbClr val="FF0000"/>
                </a:solidFill>
                <a:latin typeface="Times New Roman" pitchFamily="18" charset="0"/>
              </a:rPr>
              <a:t>1</a:t>
            </a:r>
          </a:p>
        </p:txBody>
      </p:sp>
      <p:sp>
        <p:nvSpPr>
          <p:cNvPr id="73" name="Line 84"/>
          <p:cNvSpPr>
            <a:spLocks noChangeShapeType="1"/>
          </p:cNvSpPr>
          <p:nvPr/>
        </p:nvSpPr>
        <p:spPr bwMode="auto">
          <a:xfrm flipV="1">
            <a:off x="5770563" y="3913186"/>
            <a:ext cx="0" cy="32385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sp>
        <p:nvSpPr>
          <p:cNvPr id="74" name="Line 42"/>
          <p:cNvSpPr>
            <a:spLocks noChangeShapeType="1"/>
          </p:cNvSpPr>
          <p:nvPr/>
        </p:nvSpPr>
        <p:spPr bwMode="auto">
          <a:xfrm flipV="1">
            <a:off x="5715000" y="2428874"/>
            <a:ext cx="0" cy="247650"/>
          </a:xfrm>
          <a:prstGeom prst="line">
            <a:avLst/>
          </a:prstGeom>
          <a:noFill/>
          <a:ln w="25400">
            <a:solidFill>
              <a:schemeClr val="tx2">
                <a:lumMod val="60000"/>
                <a:lumOff val="40000"/>
              </a:schemeClr>
            </a:solidFill>
            <a:round/>
            <a:headEnd/>
            <a:tailEnd type="triangle" w="med" len="med"/>
          </a:ln>
        </p:spPr>
        <p:txBody>
          <a:bodyPr lIns="68580" tIns="34290" rIns="68580" bIns="34290"/>
          <a:lstStyle/>
          <a:p>
            <a:pPr>
              <a:defRPr/>
            </a:pPr>
            <a:endParaRPr lang="zh-CN" altLang="en-US"/>
          </a:p>
        </p:txBody>
      </p:sp>
      <p:grpSp>
        <p:nvGrpSpPr>
          <p:cNvPr id="57368" name="组合 74"/>
          <p:cNvGrpSpPr>
            <a:grpSpLocks/>
          </p:cNvGrpSpPr>
          <p:nvPr/>
        </p:nvGrpSpPr>
        <p:grpSpPr bwMode="auto">
          <a:xfrm>
            <a:off x="5072064" y="1319212"/>
            <a:ext cx="3201987" cy="3357563"/>
            <a:chOff x="5072066" y="857238"/>
            <a:chExt cx="3201591" cy="3357586"/>
          </a:xfrm>
        </p:grpSpPr>
        <p:sp>
          <p:nvSpPr>
            <p:cNvPr id="57377" name="Text Box 16"/>
            <p:cNvSpPr txBox="1">
              <a:spLocks noChangeArrowheads="1"/>
            </p:cNvSpPr>
            <p:nvPr/>
          </p:nvSpPr>
          <p:spPr bwMode="auto">
            <a:xfrm>
              <a:off x="7029453" y="2352665"/>
              <a:ext cx="342900" cy="378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a:t>
              </a:r>
            </a:p>
          </p:txBody>
        </p:sp>
        <p:sp>
          <p:nvSpPr>
            <p:cNvPr id="57378" name="Rectangle 20"/>
            <p:cNvSpPr>
              <a:spLocks noChangeArrowheads="1"/>
            </p:cNvSpPr>
            <p:nvPr/>
          </p:nvSpPr>
          <p:spPr bwMode="auto">
            <a:xfrm>
              <a:off x="7733113" y="2324090"/>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id</a:t>
              </a:r>
            </a:p>
          </p:txBody>
        </p:sp>
        <p:sp>
          <p:nvSpPr>
            <p:cNvPr id="57379" name="Rectangle 22"/>
            <p:cNvSpPr>
              <a:spLocks noChangeArrowheads="1"/>
            </p:cNvSpPr>
            <p:nvPr/>
          </p:nvSpPr>
          <p:spPr bwMode="auto">
            <a:xfrm>
              <a:off x="6921107" y="1621584"/>
              <a:ext cx="432197"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L</a:t>
              </a:r>
            </a:p>
          </p:txBody>
        </p:sp>
        <p:sp>
          <p:nvSpPr>
            <p:cNvPr id="57380" name="Line 24"/>
            <p:cNvSpPr>
              <a:spLocks noChangeShapeType="1"/>
            </p:cNvSpPr>
            <p:nvPr/>
          </p:nvSpPr>
          <p:spPr bwMode="auto">
            <a:xfrm>
              <a:off x="7153707" y="2013336"/>
              <a:ext cx="0"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81" name="Line 25"/>
            <p:cNvSpPr>
              <a:spLocks noChangeShapeType="1"/>
            </p:cNvSpPr>
            <p:nvPr/>
          </p:nvSpPr>
          <p:spPr bwMode="auto">
            <a:xfrm>
              <a:off x="7137801" y="2013336"/>
              <a:ext cx="827484" cy="310754"/>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82" name="Rectangle 26"/>
            <p:cNvSpPr>
              <a:spLocks noChangeArrowheads="1"/>
            </p:cNvSpPr>
            <p:nvPr/>
          </p:nvSpPr>
          <p:spPr bwMode="auto">
            <a:xfrm>
              <a:off x="6000760" y="857238"/>
              <a:ext cx="432197"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D</a:t>
              </a:r>
            </a:p>
          </p:txBody>
        </p:sp>
        <p:sp>
          <p:nvSpPr>
            <p:cNvPr id="57383" name="Text Box 28"/>
            <p:cNvSpPr txBox="1">
              <a:spLocks noChangeArrowheads="1"/>
            </p:cNvSpPr>
            <p:nvPr/>
          </p:nvSpPr>
          <p:spPr bwMode="auto">
            <a:xfrm>
              <a:off x="5193510" y="1621621"/>
              <a:ext cx="342900"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T</a:t>
              </a:r>
            </a:p>
          </p:txBody>
        </p:sp>
        <p:sp>
          <p:nvSpPr>
            <p:cNvPr id="57384" name="Line 29"/>
            <p:cNvSpPr>
              <a:spLocks noChangeShapeType="1"/>
            </p:cNvSpPr>
            <p:nvPr/>
          </p:nvSpPr>
          <p:spPr bwMode="auto">
            <a:xfrm flipH="1">
              <a:off x="5301856" y="1214428"/>
              <a:ext cx="913218" cy="43457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85" name="Rectangle 43"/>
            <p:cNvSpPr>
              <a:spLocks noChangeArrowheads="1"/>
            </p:cNvSpPr>
            <p:nvPr/>
          </p:nvSpPr>
          <p:spPr bwMode="auto">
            <a:xfrm>
              <a:off x="6004326" y="2285998"/>
              <a:ext cx="853690"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L </a:t>
              </a:r>
            </a:p>
          </p:txBody>
        </p:sp>
        <p:sp>
          <p:nvSpPr>
            <p:cNvPr id="57386" name="Text Box 46"/>
            <p:cNvSpPr txBox="1">
              <a:spLocks noChangeArrowheads="1"/>
            </p:cNvSpPr>
            <p:nvPr/>
          </p:nvSpPr>
          <p:spPr bwMode="auto">
            <a:xfrm>
              <a:off x="6111482" y="3055133"/>
              <a:ext cx="342900" cy="378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000">
                  <a:latin typeface="Times New Roman" panose="02020603050405020304" pitchFamily="18" charset="0"/>
                </a:rPr>
                <a:t>，</a:t>
              </a:r>
            </a:p>
          </p:txBody>
        </p:sp>
        <p:sp>
          <p:nvSpPr>
            <p:cNvPr id="57387" name="Rectangle 47"/>
            <p:cNvSpPr>
              <a:spLocks noChangeArrowheads="1"/>
            </p:cNvSpPr>
            <p:nvPr/>
          </p:nvSpPr>
          <p:spPr bwMode="auto">
            <a:xfrm>
              <a:off x="6816332" y="3051561"/>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id</a:t>
              </a:r>
            </a:p>
          </p:txBody>
        </p:sp>
        <p:sp>
          <p:nvSpPr>
            <p:cNvPr id="57388" name="Line 49"/>
            <p:cNvSpPr>
              <a:spLocks noChangeShapeType="1"/>
            </p:cNvSpPr>
            <p:nvPr/>
          </p:nvSpPr>
          <p:spPr bwMode="auto">
            <a:xfrm>
              <a:off x="6219828" y="2689611"/>
              <a:ext cx="0"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89" name="Line 50"/>
            <p:cNvSpPr>
              <a:spLocks noChangeShapeType="1"/>
            </p:cNvSpPr>
            <p:nvPr/>
          </p:nvSpPr>
          <p:spPr bwMode="auto">
            <a:xfrm>
              <a:off x="6219828" y="2689611"/>
              <a:ext cx="809625"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90" name="Rectangle 51"/>
            <p:cNvSpPr>
              <a:spLocks noChangeArrowheads="1"/>
            </p:cNvSpPr>
            <p:nvPr/>
          </p:nvSpPr>
          <p:spPr bwMode="auto">
            <a:xfrm>
              <a:off x="5230420" y="3057515"/>
              <a:ext cx="54054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latin typeface="Times New Roman" panose="02020603050405020304" pitchFamily="18" charset="0"/>
                </a:rPr>
                <a:t>L</a:t>
              </a:r>
            </a:p>
          </p:txBody>
        </p:sp>
        <p:sp>
          <p:nvSpPr>
            <p:cNvPr id="57391" name="Text Box 52"/>
            <p:cNvSpPr txBox="1">
              <a:spLocks noChangeArrowheads="1"/>
            </p:cNvSpPr>
            <p:nvPr/>
          </p:nvSpPr>
          <p:spPr bwMode="auto">
            <a:xfrm>
              <a:off x="5338766" y="3836162"/>
              <a:ext cx="504825"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id</a:t>
              </a:r>
            </a:p>
          </p:txBody>
        </p:sp>
        <p:sp>
          <p:nvSpPr>
            <p:cNvPr id="57392" name="Line 53"/>
            <p:cNvSpPr>
              <a:spLocks noChangeShapeType="1"/>
            </p:cNvSpPr>
            <p:nvPr/>
          </p:nvSpPr>
          <p:spPr bwMode="auto">
            <a:xfrm>
              <a:off x="5500691" y="3514734"/>
              <a:ext cx="0" cy="34290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93" name="Line 23"/>
            <p:cNvSpPr>
              <a:spLocks noChangeShapeType="1"/>
            </p:cNvSpPr>
            <p:nvPr/>
          </p:nvSpPr>
          <p:spPr bwMode="auto">
            <a:xfrm flipH="1">
              <a:off x="6382945" y="2013336"/>
              <a:ext cx="788194" cy="33932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94" name="Line 48"/>
            <p:cNvSpPr>
              <a:spLocks noChangeShapeType="1"/>
            </p:cNvSpPr>
            <p:nvPr/>
          </p:nvSpPr>
          <p:spPr bwMode="auto">
            <a:xfrm flipH="1">
              <a:off x="5479259" y="2689611"/>
              <a:ext cx="719138" cy="367904"/>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95" name="Text Box 70"/>
            <p:cNvSpPr txBox="1">
              <a:spLocks noChangeArrowheads="1"/>
            </p:cNvSpPr>
            <p:nvPr/>
          </p:nvSpPr>
          <p:spPr bwMode="auto">
            <a:xfrm>
              <a:off x="5072066" y="2193088"/>
              <a:ext cx="611981"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real</a:t>
              </a:r>
            </a:p>
          </p:txBody>
        </p:sp>
        <p:sp>
          <p:nvSpPr>
            <p:cNvPr id="57396" name="Line 71"/>
            <p:cNvSpPr>
              <a:spLocks noChangeShapeType="1"/>
            </p:cNvSpPr>
            <p:nvPr/>
          </p:nvSpPr>
          <p:spPr bwMode="auto">
            <a:xfrm>
              <a:off x="5335195" y="2000246"/>
              <a:ext cx="1190" cy="24765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97" name="Line 27"/>
            <p:cNvSpPr>
              <a:spLocks noChangeShapeType="1"/>
            </p:cNvSpPr>
            <p:nvPr/>
          </p:nvSpPr>
          <p:spPr bwMode="auto">
            <a:xfrm flipH="1" flipV="1">
              <a:off x="6215074" y="1214427"/>
              <a:ext cx="871530" cy="434577"/>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grpSp>
      <p:sp>
        <p:nvSpPr>
          <p:cNvPr id="57370" name="Text Box 45"/>
          <p:cNvSpPr txBox="1">
            <a:spLocks noChangeArrowheads="1"/>
          </p:cNvSpPr>
          <p:nvPr/>
        </p:nvSpPr>
        <p:spPr bwMode="auto">
          <a:xfrm>
            <a:off x="338138" y="2163762"/>
            <a:ext cx="12684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i="1">
                <a:solidFill>
                  <a:srgbClr val="2D83F4"/>
                </a:solidFill>
                <a:latin typeface="Times New Roman" panose="02020603050405020304" pitchFamily="18" charset="0"/>
              </a:rPr>
              <a:t>SDD</a:t>
            </a:r>
            <a:r>
              <a:rPr kumimoji="1" lang="zh-CN" altLang="en-US" sz="2000">
                <a:solidFill>
                  <a:srgbClr val="2D83F4"/>
                </a:solidFill>
                <a:latin typeface="Times New Roman" panose="02020603050405020304" pitchFamily="18" charset="0"/>
              </a:rPr>
              <a:t>：</a:t>
            </a:r>
          </a:p>
        </p:txBody>
      </p:sp>
      <p:grpSp>
        <p:nvGrpSpPr>
          <p:cNvPr id="57371" name="组合 54"/>
          <p:cNvGrpSpPr>
            <a:grpSpLocks/>
          </p:cNvGrpSpPr>
          <p:nvPr/>
        </p:nvGrpSpPr>
        <p:grpSpPr bwMode="auto">
          <a:xfrm>
            <a:off x="407989" y="2646362"/>
            <a:ext cx="4573587" cy="2524125"/>
            <a:chOff x="285750" y="1211262"/>
            <a:chExt cx="4598988" cy="2524892"/>
          </a:xfrm>
        </p:grpSpPr>
        <p:sp>
          <p:nvSpPr>
            <p:cNvPr id="56" name="Rectangle 6"/>
            <p:cNvSpPr>
              <a:spLocks noChangeArrowheads="1"/>
            </p:cNvSpPr>
            <p:nvPr/>
          </p:nvSpPr>
          <p:spPr bwMode="auto">
            <a:xfrm>
              <a:off x="285750" y="1211262"/>
              <a:ext cx="4598988" cy="2524892"/>
            </a:xfrm>
            <a:prstGeom prst="rect">
              <a:avLst/>
            </a:prstGeom>
            <a:solidFill>
              <a:schemeClr val="accent2">
                <a:lumMod val="40000"/>
                <a:lumOff val="60000"/>
              </a:schemeClr>
            </a:solidFill>
            <a:ln w="12700">
              <a:solidFill>
                <a:schemeClr val="tx1"/>
              </a:solidFill>
              <a:miter lim="800000"/>
              <a:headEnd/>
              <a:tailEnd type="none" w="lg" len="lg"/>
            </a:ln>
          </p:spPr>
          <p:txBody>
            <a:bodyPr lIns="67500" tIns="35100" rIns="67500" bIns="35100">
              <a:spAutoFit/>
            </a:bodyPr>
            <a:lstStyle/>
            <a:p>
              <a:pPr>
                <a:lnSpc>
                  <a:spcPts val="1700"/>
                </a:lnSpc>
                <a:spcBef>
                  <a:spcPct val="50000"/>
                </a:spcBef>
                <a:defRPr/>
              </a:pPr>
              <a:r>
                <a:rPr kumimoji="1" lang="en-US" altLang="zh-CN" sz="1200" dirty="0">
                  <a:latin typeface="Times New Roman" pitchFamily="18" charset="0"/>
                  <a:ea typeface="楷体_GB2312" pitchFamily="49" charset="-122"/>
                  <a:cs typeface="Times New Roman" pitchFamily="18" charset="0"/>
                </a:rPr>
                <a:t>                 </a:t>
              </a:r>
              <a:r>
                <a:rPr kumimoji="1" lang="zh-CN" altLang="en-US" sz="2000" dirty="0">
                  <a:latin typeface="楷体" pitchFamily="49" charset="-122"/>
                  <a:ea typeface="楷体" pitchFamily="49" charset="-122"/>
                  <a:cs typeface="Times New Roman" pitchFamily="18" charset="0"/>
                </a:rPr>
                <a:t>产生式         语义规则</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(1)</a:t>
              </a:r>
              <a:r>
                <a:rPr kumimoji="1" lang="zh-CN" altLang="en-US"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D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T L	</a:t>
              </a:r>
              <a:r>
                <a:rPr kumimoji="1" lang="en-US" altLang="zh-CN" sz="2000" i="1" dirty="0">
                  <a:latin typeface="Times New Roman" pitchFamily="18" charset="0"/>
                  <a:ea typeface="楷体_GB2312" pitchFamily="49" charset="-122"/>
                  <a:cs typeface="Times New Roman" pitchFamily="18" charset="0"/>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in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T</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rPr>
                <a:t>type</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(2)   </a:t>
              </a:r>
              <a:r>
                <a:rPr kumimoji="1" lang="en-US" altLang="zh-CN" sz="2000" i="1" dirty="0">
                  <a:latin typeface="Times New Roman" pitchFamily="18" charset="0"/>
                  <a:ea typeface="楷体_GB2312" pitchFamily="49" charset="-122"/>
                  <a:cs typeface="Times New Roman" pitchFamily="18" charset="0"/>
                </a:rPr>
                <a:t>T</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dirty="0" err="1">
                  <a:latin typeface="Times New Roman" pitchFamily="18" charset="0"/>
                  <a:ea typeface="楷体_GB2312" pitchFamily="49" charset="-122"/>
                  <a:cs typeface="Times New Roman" pitchFamily="18" charset="0"/>
                  <a:sym typeface="Symbol" pitchFamily="18" charset="2"/>
                </a:rPr>
                <a:t>int</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T</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type</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err="1">
                  <a:latin typeface="Times New Roman" pitchFamily="18" charset="0"/>
                  <a:ea typeface="楷体_GB2312" pitchFamily="49" charset="-122"/>
                  <a:cs typeface="Times New Roman" pitchFamily="18" charset="0"/>
                </a:rPr>
                <a:t>int</a:t>
              </a:r>
              <a:endParaRPr kumimoji="1" lang="en-US" altLang="zh-CN" sz="2000" i="1" dirty="0">
                <a:latin typeface="Times New Roman" pitchFamily="18" charset="0"/>
                <a:ea typeface="楷体_GB2312" pitchFamily="49" charset="-122"/>
                <a:cs typeface="Times New Roman" pitchFamily="18" charset="0"/>
              </a:endParaRP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(3)   </a:t>
              </a:r>
              <a:r>
                <a:rPr kumimoji="1" lang="en-US" altLang="zh-CN" sz="2000" i="1" dirty="0">
                  <a:latin typeface="Times New Roman" pitchFamily="18" charset="0"/>
                  <a:ea typeface="楷体_GB2312" pitchFamily="49" charset="-122"/>
                  <a:cs typeface="Times New Roman" pitchFamily="18" charset="0"/>
                </a:rPr>
                <a:t>T</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real</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T</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type</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real</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(4)   </a:t>
              </a:r>
              <a:r>
                <a:rPr kumimoji="1" lang="en-US" altLang="zh-CN" sz="2000" i="1" dirty="0">
                  <a:latin typeface="Times New Roman" pitchFamily="18" charset="0"/>
                  <a:ea typeface="楷体_GB2312" pitchFamily="49" charset="-122"/>
                  <a:cs typeface="Times New Roman" pitchFamily="18" charset="0"/>
                </a:rPr>
                <a:t>L</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baseline="-25000" dirty="0">
                  <a:latin typeface="Times New Roman" pitchFamily="18" charset="0"/>
                  <a:ea typeface="楷体_GB2312" pitchFamily="49" charset="-122"/>
                  <a:cs typeface="Times New Roman" pitchFamily="18" charset="0"/>
                  <a:sym typeface="Symbol" pitchFamily="18" charset="2"/>
                </a:rPr>
                <a:t>1</a:t>
              </a:r>
              <a:r>
                <a:rPr kumimoji="1" lang="en-US" altLang="zh-CN" sz="2000" dirty="0">
                  <a:latin typeface="Times New Roman" pitchFamily="18" charset="0"/>
                  <a:ea typeface="楷体_GB2312" pitchFamily="49" charset="-122"/>
                  <a:cs typeface="Times New Roman" pitchFamily="18" charset="0"/>
                  <a:sym typeface="Symbol" pitchFamily="18" charset="2"/>
                </a:rPr>
                <a:t>, id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baseline="-25000" dirty="0">
                  <a:latin typeface="Times New Roman" pitchFamily="18" charset="0"/>
                  <a:ea typeface="楷体_GB2312" pitchFamily="49" charset="-122"/>
                  <a:cs typeface="Times New Roman" pitchFamily="18" charset="0"/>
                  <a:sym typeface="Symbol" pitchFamily="18" charset="2"/>
                </a:rPr>
                <a:t>1</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 </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addtype</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dirty="0" err="1">
                  <a:latin typeface="Times New Roman" pitchFamily="18" charset="0"/>
                  <a:ea typeface="楷体_GB2312" pitchFamily="49" charset="-122"/>
                  <a:cs typeface="Times New Roman" pitchFamily="18" charset="0"/>
                  <a:sym typeface="Symbol" pitchFamily="18" charset="2"/>
                </a:rPr>
                <a:t>id</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lexeme</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a:t>
              </a:r>
              <a:r>
                <a:rPr kumimoji="1" lang="en-US" altLang="zh-CN" sz="2000" dirty="0">
                  <a:latin typeface="Times New Roman" pitchFamily="18" charset="0"/>
                  <a:ea typeface="楷体_GB2312" pitchFamily="49" charset="-122"/>
                  <a:cs typeface="Times New Roman" pitchFamily="18" charset="0"/>
                  <a:sym typeface="Symbol" pitchFamily="18" charset="2"/>
                </a:rPr>
                <a:t>)</a:t>
              </a:r>
            </a:p>
            <a:p>
              <a:pPr>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(5)</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dirty="0">
                  <a:latin typeface="Times New Roman" pitchFamily="18" charset="0"/>
                  <a:ea typeface="楷体_GB2312" pitchFamily="49" charset="-122"/>
                  <a:cs typeface="Times New Roman" pitchFamily="18" charset="0"/>
                  <a:sym typeface="Symbol" pitchFamily="18" charset="2"/>
                </a:rPr>
                <a:t>  id       	</a:t>
              </a:r>
              <a:r>
                <a:rPr kumimoji="1" lang="en-US" altLang="zh-CN" sz="2000" i="1" dirty="0" err="1">
                  <a:latin typeface="Times New Roman" pitchFamily="18" charset="0"/>
                  <a:ea typeface="楷体_GB2312" pitchFamily="49" charset="-122"/>
                  <a:cs typeface="Times New Roman" pitchFamily="18" charset="0"/>
                  <a:sym typeface="Symbol" pitchFamily="18" charset="2"/>
                </a:rPr>
                <a:t>addtype</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dirty="0" err="1">
                  <a:latin typeface="Times New Roman" pitchFamily="18" charset="0"/>
                  <a:ea typeface="楷体_GB2312" pitchFamily="49" charset="-122"/>
                  <a:cs typeface="Times New Roman" pitchFamily="18" charset="0"/>
                  <a:sym typeface="Symbol" pitchFamily="18" charset="2"/>
                </a:rPr>
                <a:t>id</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lexeme</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a:t>
              </a:r>
              <a:r>
                <a:rPr kumimoji="1" lang="en-US" altLang="zh-CN" sz="2000" dirty="0">
                  <a:latin typeface="Times New Roman" pitchFamily="18" charset="0"/>
                  <a:ea typeface="楷体_GB2312" pitchFamily="49" charset="-122"/>
                  <a:cs typeface="Times New Roman" pitchFamily="18" charset="0"/>
                  <a:sym typeface="Symbol" pitchFamily="18" charset="2"/>
                </a:rPr>
                <a:t>)</a:t>
              </a:r>
            </a:p>
          </p:txBody>
        </p:sp>
        <p:sp>
          <p:nvSpPr>
            <p:cNvPr id="57375" name="Line 7"/>
            <p:cNvSpPr>
              <a:spLocks noChangeShapeType="1"/>
            </p:cNvSpPr>
            <p:nvPr/>
          </p:nvSpPr>
          <p:spPr bwMode="auto">
            <a:xfrm>
              <a:off x="303213" y="1522413"/>
              <a:ext cx="4581525"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cxnSp>
          <p:nvCxnSpPr>
            <p:cNvPr id="57376" name="直接连接符 4"/>
            <p:cNvCxnSpPr>
              <a:cxnSpLocks noChangeShapeType="1"/>
            </p:cNvCxnSpPr>
            <p:nvPr/>
          </p:nvCxnSpPr>
          <p:spPr bwMode="auto">
            <a:xfrm>
              <a:off x="2086261" y="1211262"/>
              <a:ext cx="0" cy="252489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57372" name="矩形 76"/>
          <p:cNvSpPr>
            <a:spLocks noChangeArrowheads="1"/>
          </p:cNvSpPr>
          <p:nvPr/>
        </p:nvSpPr>
        <p:spPr bwMode="auto">
          <a:xfrm>
            <a:off x="323851" y="5216525"/>
            <a:ext cx="23780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2D83F4"/>
                </a:solidFill>
                <a:latin typeface="华文楷体" panose="02010600040101010101" pitchFamily="2" charset="-122"/>
                <a:ea typeface="华文楷体" panose="02010600040101010101" pitchFamily="2" charset="-122"/>
              </a:rPr>
              <a:t>输入</a:t>
            </a:r>
            <a:r>
              <a:rPr kumimoji="1" lang="zh-CN" altLang="en-US" sz="2000">
                <a:solidFill>
                  <a:srgbClr val="2D83F4"/>
                </a:solidFill>
                <a:latin typeface="Times New Roman" panose="02020603050405020304" pitchFamily="18" charset="0"/>
              </a:rPr>
              <a:t>：</a:t>
            </a:r>
          </a:p>
          <a:p>
            <a:pPr eaLnBrk="1" hangingPunct="1">
              <a:spcBef>
                <a:spcPct val="20000"/>
              </a:spcBef>
            </a:pPr>
            <a:r>
              <a:rPr kumimoji="1" lang="en-US" altLang="zh-CN" sz="2000">
                <a:latin typeface="Times New Roman" panose="02020603050405020304" pitchFamily="18" charset="0"/>
                <a:ea typeface="楷体_GB2312"/>
                <a:cs typeface="Times New Roman" panose="02020603050405020304" pitchFamily="18" charset="0"/>
              </a:rPr>
              <a:t>real</a:t>
            </a:r>
            <a:r>
              <a:rPr kumimoji="1" lang="en-US" altLang="zh-CN" sz="2000" i="1">
                <a:latin typeface="Times New Roman" panose="02020603050405020304" pitchFamily="18" charset="0"/>
                <a:ea typeface="楷体_GB2312"/>
                <a:cs typeface="Times New Roman" panose="02020603050405020304" pitchFamily="18" charset="0"/>
              </a:rPr>
              <a:t> a</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a:t>
            </a:r>
            <a:r>
              <a:rPr kumimoji="1" lang="en-US" altLang="zh-CN" sz="2000">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b </a:t>
            </a:r>
            <a:r>
              <a:rPr kumimoji="1" lang="en-US" altLang="zh-CN" sz="2000">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c</a:t>
            </a:r>
            <a:endParaRPr kumimoji="1" lang="en-US" altLang="zh-CN" sz="2000" i="1" baseline="-25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cxnSp>
        <p:nvCxnSpPr>
          <p:cNvPr id="78" name="直接连接符 77"/>
          <p:cNvCxnSpPr/>
          <p:nvPr/>
        </p:nvCxnSpPr>
        <p:spPr>
          <a:xfrm>
            <a:off x="830263" y="2678111"/>
            <a:ext cx="0" cy="2509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07989" y="147586"/>
            <a:ext cx="8042276" cy="1063531"/>
          </a:xfrm>
        </p:spPr>
        <p:txBody>
          <a:bodyPr/>
          <a:lstStyle/>
          <a:p>
            <a:r>
              <a:rPr lang="zh-CN" altLang="en-US" dirty="0" smtClean="0"/>
              <a:t>属性的计算顺序</a:t>
            </a:r>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13</a:t>
            </a:fld>
            <a:endParaRPr lang="en-US" altLang="zh-CN" dirty="0"/>
          </a:p>
        </p:txBody>
      </p:sp>
    </p:spTree>
    <p:extLst>
      <p:ext uri="{BB962C8B-B14F-4D97-AF65-F5344CB8AC3E}">
        <p14:creationId xmlns:p14="http://schemas.microsoft.com/office/powerpoint/2010/main" val="1350308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763">
                                            <p:bg/>
                                          </p:spTgt>
                                        </p:tgtEl>
                                        <p:attrNameLst>
                                          <p:attrName>style.visibility</p:attrName>
                                        </p:attrNameLst>
                                      </p:cBhvr>
                                      <p:to>
                                        <p:strVal val="visible"/>
                                      </p:to>
                                    </p:set>
                                    <p:anim calcmode="lin" valueType="num">
                                      <p:cBhvr>
                                        <p:cTn id="7" dur="500" fill="hold"/>
                                        <p:tgtEl>
                                          <p:spTgt spid="30763">
                                            <p:bg/>
                                          </p:spTgt>
                                        </p:tgtEl>
                                        <p:attrNameLst>
                                          <p:attrName>ppt_w</p:attrName>
                                        </p:attrNameLst>
                                      </p:cBhvr>
                                      <p:tavLst>
                                        <p:tav tm="0">
                                          <p:val>
                                            <p:fltVal val="0"/>
                                          </p:val>
                                        </p:tav>
                                        <p:tav tm="100000">
                                          <p:val>
                                            <p:strVal val="#ppt_w"/>
                                          </p:val>
                                        </p:tav>
                                      </p:tavLst>
                                    </p:anim>
                                    <p:anim calcmode="lin" valueType="num">
                                      <p:cBhvr>
                                        <p:cTn id="8" dur="500" fill="hold"/>
                                        <p:tgtEl>
                                          <p:spTgt spid="30763">
                                            <p:bg/>
                                          </p:spTgt>
                                        </p:tgtEl>
                                        <p:attrNameLst>
                                          <p:attrName>ppt_h</p:attrName>
                                        </p:attrNameLst>
                                      </p:cBhvr>
                                      <p:tavLst>
                                        <p:tav tm="0">
                                          <p:val>
                                            <p:fltVal val="0"/>
                                          </p:val>
                                        </p:tav>
                                        <p:tav tm="100000">
                                          <p:val>
                                            <p:strVal val="#ppt_h"/>
                                          </p:val>
                                        </p:tav>
                                      </p:tavLst>
                                    </p:anim>
                                    <p:animEffect transition="in" filter="fade">
                                      <p:cBhvr>
                                        <p:cTn id="9" dur="500"/>
                                        <p:tgtEl>
                                          <p:spTgt spid="30763">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763">
                                            <p:txEl>
                                              <p:pRg st="0" end="0"/>
                                            </p:txEl>
                                          </p:spTgt>
                                        </p:tgtEl>
                                        <p:attrNameLst>
                                          <p:attrName>style.visibility</p:attrName>
                                        </p:attrNameLst>
                                      </p:cBhvr>
                                      <p:to>
                                        <p:strVal val="visible"/>
                                      </p:to>
                                    </p:set>
                                    <p:anim calcmode="lin" valueType="num">
                                      <p:cBhvr>
                                        <p:cTn id="12" dur="500" fill="hold"/>
                                        <p:tgtEl>
                                          <p:spTgt spid="3076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076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0763">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763">
                                            <p:txEl>
                                              <p:pRg st="1" end="1"/>
                                            </p:txEl>
                                          </p:spTgt>
                                        </p:tgtEl>
                                        <p:attrNameLst>
                                          <p:attrName>style.visibility</p:attrName>
                                        </p:attrNameLst>
                                      </p:cBhvr>
                                      <p:to>
                                        <p:strVal val="visible"/>
                                      </p:to>
                                    </p:set>
                                    <p:anim calcmode="lin" valueType="num">
                                      <p:cBhvr>
                                        <p:cTn id="17" dur="500" fill="hold"/>
                                        <p:tgtEl>
                                          <p:spTgt spid="3076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076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076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p:cTn id="31" dur="500" fill="hold"/>
                                        <p:tgtEl>
                                          <p:spTgt spid="47"/>
                                        </p:tgtEl>
                                        <p:attrNameLst>
                                          <p:attrName>ppt_w</p:attrName>
                                        </p:attrNameLst>
                                      </p:cBhvr>
                                      <p:tavLst>
                                        <p:tav tm="0">
                                          <p:val>
                                            <p:fltVal val="0"/>
                                          </p:val>
                                        </p:tav>
                                        <p:tav tm="100000">
                                          <p:val>
                                            <p:strVal val="#ppt_w"/>
                                          </p:val>
                                        </p:tav>
                                      </p:tavLst>
                                    </p:anim>
                                    <p:anim calcmode="lin" valueType="num">
                                      <p:cBhvr>
                                        <p:cTn id="32" dur="500" fill="hold"/>
                                        <p:tgtEl>
                                          <p:spTgt spid="47"/>
                                        </p:tgtEl>
                                        <p:attrNameLst>
                                          <p:attrName>ppt_h</p:attrName>
                                        </p:attrNameLst>
                                      </p:cBhvr>
                                      <p:tavLst>
                                        <p:tav tm="0">
                                          <p:val>
                                            <p:fltVal val="0"/>
                                          </p:val>
                                        </p:tav>
                                        <p:tav tm="100000">
                                          <p:val>
                                            <p:strVal val="#ppt_h"/>
                                          </p:val>
                                        </p:tav>
                                      </p:tavLst>
                                    </p:anim>
                                    <p:animEffect transition="in" filter="fade">
                                      <p:cBhvr>
                                        <p:cTn id="33" dur="500"/>
                                        <p:tgtEl>
                                          <p:spTgt spid="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0" fill="hold" nodeType="click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ppt_w</p:attrName>
                                        </p:attrNameLst>
                                      </p:cBhvr>
                                      <p:tavLst>
                                        <p:tav tm="0">
                                          <p:val>
                                            <p:fltVal val="0"/>
                                          </p:val>
                                        </p:tav>
                                        <p:tav tm="100000">
                                          <p:val>
                                            <p:strVal val="#ppt_w"/>
                                          </p:val>
                                        </p:tav>
                                      </p:tavLst>
                                    </p:anim>
                                    <p:anim calcmode="lin" valueType="num">
                                      <p:cBhvr>
                                        <p:cTn id="39" dur="500" fill="hold"/>
                                        <p:tgtEl>
                                          <p:spTgt spid="50"/>
                                        </p:tgtEl>
                                        <p:attrNameLst>
                                          <p:attrName>ppt_h</p:attrName>
                                        </p:attrNameLst>
                                      </p:cBhvr>
                                      <p:tavLst>
                                        <p:tav tm="0">
                                          <p:val>
                                            <p:fltVal val="0"/>
                                          </p:val>
                                        </p:tav>
                                        <p:tav tm="100000">
                                          <p:val>
                                            <p:strVal val="#ppt_h"/>
                                          </p:val>
                                        </p:tav>
                                      </p:tavLst>
                                    </p:anim>
                                    <p:animEffect transition="in" filter="fade">
                                      <p:cBhvr>
                                        <p:cTn id="40" dur="500"/>
                                        <p:tgtEl>
                                          <p:spTgt spid="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0" fill="hold" nodeType="clickEffect">
                                  <p:stCondLst>
                                    <p:cond delay="0"/>
                                  </p:stCondLst>
                                  <p:childTnLst>
                                    <p:set>
                                      <p:cBhvr>
                                        <p:cTn id="44" dur="1" fill="hold">
                                          <p:stCondLst>
                                            <p:cond delay="0"/>
                                          </p:stCondLst>
                                        </p:cTn>
                                        <p:tgtEl>
                                          <p:spTgt spid="30763">
                                            <p:txEl>
                                              <p:pRg st="2" end="2"/>
                                            </p:txEl>
                                          </p:spTgt>
                                        </p:tgtEl>
                                        <p:attrNameLst>
                                          <p:attrName>style.visibility</p:attrName>
                                        </p:attrNameLst>
                                      </p:cBhvr>
                                      <p:to>
                                        <p:strVal val="visible"/>
                                      </p:to>
                                    </p:set>
                                    <p:anim calcmode="lin" valueType="num">
                                      <p:cBhvr>
                                        <p:cTn id="45" dur="500" fill="hold"/>
                                        <p:tgtEl>
                                          <p:spTgt spid="30763">
                                            <p:txEl>
                                              <p:pRg st="2" end="2"/>
                                            </p:txEl>
                                          </p:spTgt>
                                        </p:tgtEl>
                                        <p:attrNameLst>
                                          <p:attrName>ppt_w</p:attrName>
                                        </p:attrNameLst>
                                      </p:cBhvr>
                                      <p:tavLst>
                                        <p:tav tm="0">
                                          <p:val>
                                            <p:fltVal val="0"/>
                                          </p:val>
                                        </p:tav>
                                        <p:tav tm="100000">
                                          <p:val>
                                            <p:strVal val="#ppt_w"/>
                                          </p:val>
                                        </p:tav>
                                      </p:tavLst>
                                    </p:anim>
                                    <p:anim calcmode="lin" valueType="num">
                                      <p:cBhvr>
                                        <p:cTn id="46" dur="500" fill="hold"/>
                                        <p:tgtEl>
                                          <p:spTgt spid="30763">
                                            <p:txEl>
                                              <p:pRg st="2" end="2"/>
                                            </p:txEl>
                                          </p:spTgt>
                                        </p:tgtEl>
                                        <p:attrNameLst>
                                          <p:attrName>ppt_h</p:attrName>
                                        </p:attrNameLst>
                                      </p:cBhvr>
                                      <p:tavLst>
                                        <p:tav tm="0">
                                          <p:val>
                                            <p:fltVal val="0"/>
                                          </p:val>
                                        </p:tav>
                                        <p:tav tm="100000">
                                          <p:val>
                                            <p:strVal val="#ppt_h"/>
                                          </p:val>
                                        </p:tav>
                                      </p:tavLst>
                                    </p:anim>
                                    <p:animEffect transition="in" filter="fade">
                                      <p:cBhvr>
                                        <p:cTn id="47" dur="500"/>
                                        <p:tgtEl>
                                          <p:spTgt spid="30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3"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属性的计算顺序</a:t>
            </a:r>
          </a:p>
        </p:txBody>
      </p:sp>
      <p:sp>
        <p:nvSpPr>
          <p:cNvPr id="3" name="内容占位符 2"/>
          <p:cNvSpPr>
            <a:spLocks noGrp="1"/>
          </p:cNvSpPr>
          <p:nvPr>
            <p:ph idx="1"/>
          </p:nvPr>
        </p:nvSpPr>
        <p:spPr/>
        <p:txBody>
          <a:bodyPr/>
          <a:lstStyle/>
          <a:p>
            <a:r>
              <a:rPr lang="zh-CN" altLang="en-US" dirty="0" smtClean="0"/>
              <a:t>给定一个</a:t>
            </a:r>
            <a:r>
              <a:rPr lang="en-US" altLang="zh-CN" dirty="0" smtClean="0"/>
              <a:t>SDD</a:t>
            </a:r>
            <a:r>
              <a:rPr lang="zh-CN" altLang="en-US" dirty="0" smtClean="0"/>
              <a:t>，很难判定输入串的语法分析树对应的依赖图是否有环。</a:t>
            </a:r>
            <a:endParaRPr lang="en-US" altLang="zh-CN" dirty="0" smtClean="0"/>
          </a:p>
          <a:p>
            <a:r>
              <a:rPr lang="zh-CN" altLang="en-US" dirty="0" smtClean="0"/>
              <a:t>实践中，可以使用某些特定类型的</a:t>
            </a:r>
            <a:r>
              <a:rPr lang="en-US" altLang="zh-CN" dirty="0" smtClean="0"/>
              <a:t>SDD</a:t>
            </a:r>
            <a:r>
              <a:rPr lang="zh-CN" altLang="en-US" dirty="0" smtClean="0"/>
              <a:t>来保证一定有一个属性的求值顺序。</a:t>
            </a:r>
            <a:endParaRPr lang="en-US" altLang="zh-CN" dirty="0" smtClean="0"/>
          </a:p>
          <a:p>
            <a:r>
              <a:rPr lang="zh-CN" altLang="en-US" dirty="0" smtClean="0"/>
              <a:t>两</a:t>
            </a:r>
            <a:r>
              <a:rPr lang="zh-CN" altLang="en-US" dirty="0"/>
              <a:t>类</a:t>
            </a:r>
            <a:r>
              <a:rPr lang="en-US" altLang="zh-CN" dirty="0"/>
              <a:t>SDD</a:t>
            </a:r>
            <a:r>
              <a:rPr lang="zh-CN" altLang="en-US" dirty="0" smtClean="0"/>
              <a:t>可以在自顶向下或自底向上</a:t>
            </a:r>
            <a:r>
              <a:rPr lang="zh-CN" altLang="en-US" dirty="0"/>
              <a:t>的语法分析</a:t>
            </a:r>
            <a:r>
              <a:rPr lang="zh-CN" altLang="en-US" dirty="0" smtClean="0"/>
              <a:t>过程中高效</a:t>
            </a:r>
            <a:r>
              <a:rPr lang="zh-CN" altLang="en-US" dirty="0"/>
              <a:t>地实现</a:t>
            </a:r>
          </a:p>
          <a:p>
            <a:pPr lvl="1"/>
            <a:r>
              <a:rPr lang="en-US" altLang="zh-CN" dirty="0"/>
              <a:t>S-</a:t>
            </a:r>
            <a:r>
              <a:rPr lang="zh-CN" altLang="en-US" dirty="0"/>
              <a:t>属性定义 </a:t>
            </a:r>
            <a:r>
              <a:rPr lang="en-US" altLang="zh-CN" dirty="0"/>
              <a:t>(S-Attributed Definitions, S-SDD)</a:t>
            </a:r>
          </a:p>
          <a:p>
            <a:pPr lvl="1"/>
            <a:r>
              <a:rPr lang="en-US" altLang="zh-CN" dirty="0"/>
              <a:t>L-</a:t>
            </a:r>
            <a:r>
              <a:rPr lang="zh-CN" altLang="en-US" dirty="0"/>
              <a:t>属性定义 </a:t>
            </a:r>
            <a:r>
              <a:rPr lang="en-US" altLang="zh-CN" dirty="0"/>
              <a:t>(L-Attributed Definitions, L-SDD)</a:t>
            </a:r>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14</a:t>
            </a:fld>
            <a:endParaRPr lang="en-US" altLang="zh-CN" dirty="0"/>
          </a:p>
        </p:txBody>
      </p:sp>
    </p:spTree>
    <p:extLst>
      <p:ext uri="{BB962C8B-B14F-4D97-AF65-F5344CB8AC3E}">
        <p14:creationId xmlns:p14="http://schemas.microsoft.com/office/powerpoint/2010/main" val="706335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71439" y="1643062"/>
            <a:ext cx="8767761" cy="4605338"/>
          </a:xfrm>
          <a:extLst/>
        </p:spPr>
        <p:txBody>
          <a:bodyPr>
            <a:normAutofit/>
          </a:bodyPr>
          <a:lstStyle/>
          <a:p>
            <a:pPr marL="645318" lvl="1" indent="-342900">
              <a:lnSpc>
                <a:spcPct val="120000"/>
              </a:lnSpc>
              <a:buClr>
                <a:schemeClr val="bg2">
                  <a:lumMod val="50000"/>
                </a:schemeClr>
              </a:buClr>
              <a:buFont typeface="Wingdings" panose="05000000000000000000" pitchFamily="2" charset="2"/>
              <a:buChar char="l"/>
              <a:defRPr/>
            </a:pPr>
            <a:r>
              <a:rPr lang="zh-CN" altLang="en-US" sz="2400" dirty="0" smtClean="0">
                <a:cs typeface="Times New Roman" pitchFamily="18" charset="0"/>
              </a:rPr>
              <a:t> </a:t>
            </a:r>
            <a:r>
              <a:rPr lang="en-US" altLang="zh-CN" sz="2000" i="1" dirty="0">
                <a:solidFill>
                  <a:srgbClr val="FF0000"/>
                </a:solidFill>
                <a:cs typeface="Times New Roman" pitchFamily="18" charset="0"/>
              </a:rPr>
              <a:t>S-</a:t>
            </a:r>
            <a:r>
              <a:rPr lang="zh-CN" altLang="en-US" sz="2000" dirty="0">
                <a:solidFill>
                  <a:srgbClr val="FF0000"/>
                </a:solidFill>
                <a:cs typeface="Times New Roman" pitchFamily="18" charset="0"/>
              </a:rPr>
              <a:t>属性</a:t>
            </a:r>
            <a:r>
              <a:rPr lang="zh-CN" altLang="en-US" sz="2000" dirty="0" smtClean="0">
                <a:solidFill>
                  <a:srgbClr val="FF0000"/>
                </a:solidFill>
                <a:cs typeface="Times New Roman" pitchFamily="18" charset="0"/>
              </a:rPr>
              <a:t>定义</a:t>
            </a:r>
            <a:r>
              <a:rPr lang="en-US" altLang="zh-CN" sz="2000" dirty="0" smtClean="0">
                <a:solidFill>
                  <a:srgbClr val="FF0000"/>
                </a:solidFill>
                <a:cs typeface="Times New Roman" pitchFamily="18" charset="0"/>
              </a:rPr>
              <a:t>: </a:t>
            </a:r>
            <a:r>
              <a:rPr lang="zh-CN" altLang="en-US" sz="2000" dirty="0" smtClean="0">
                <a:cs typeface="Times New Roman" pitchFamily="18" charset="0"/>
              </a:rPr>
              <a:t>每个属性都是</a:t>
            </a:r>
            <a:r>
              <a:rPr lang="zh-CN" altLang="en-US" sz="2000" dirty="0" smtClean="0">
                <a:solidFill>
                  <a:schemeClr val="tx2">
                    <a:lumMod val="60000"/>
                    <a:lumOff val="40000"/>
                  </a:schemeClr>
                </a:solidFill>
                <a:cs typeface="Times New Roman" pitchFamily="18" charset="0"/>
              </a:rPr>
              <a:t>综合属性</a:t>
            </a:r>
            <a:r>
              <a:rPr lang="zh-CN" altLang="en-US" sz="2000" dirty="0" smtClean="0">
                <a:cs typeface="Times New Roman" pitchFamily="18" charset="0"/>
              </a:rPr>
              <a:t>，也称为</a:t>
            </a:r>
            <a:r>
              <a:rPr lang="en-US" altLang="zh-CN" sz="2000" i="1" dirty="0" smtClean="0">
                <a:solidFill>
                  <a:srgbClr val="FF0000"/>
                </a:solidFill>
                <a:cs typeface="Times New Roman" pitchFamily="18" charset="0"/>
              </a:rPr>
              <a:t>S-SDD</a:t>
            </a:r>
            <a:endParaRPr kumimoji="1" lang="zh-CN" altLang="en-US" sz="2000" i="1" dirty="0">
              <a:solidFill>
                <a:srgbClr val="FF0000"/>
              </a:solidFill>
              <a:cs typeface="Times New Roman" pitchFamily="18" charset="0"/>
            </a:endParaRPr>
          </a:p>
          <a:p>
            <a:pPr marL="627459" lvl="2" indent="0">
              <a:lnSpc>
                <a:spcPct val="120000"/>
              </a:lnSpc>
              <a:buClr>
                <a:schemeClr val="bg2">
                  <a:lumMod val="50000"/>
                </a:schemeClr>
              </a:buClr>
              <a:buNone/>
              <a:defRPr/>
            </a:pPr>
            <a:r>
              <a:rPr lang="zh-CN" altLang="en-US" dirty="0">
                <a:cs typeface="Times New Roman" pitchFamily="18" charset="0"/>
              </a:rPr>
              <a:t>例</a:t>
            </a:r>
            <a:endParaRPr lang="en-US" altLang="zh-CN" dirty="0">
              <a:cs typeface="Times New Roman" pitchFamily="18" charset="0"/>
            </a:endParaRPr>
          </a:p>
          <a:p>
            <a:pPr marL="970359" lvl="2" indent="-342900">
              <a:lnSpc>
                <a:spcPct val="120000"/>
              </a:lnSpc>
              <a:buClr>
                <a:schemeClr val="bg2">
                  <a:lumMod val="50000"/>
                </a:schemeClr>
              </a:buClr>
              <a:buFont typeface="Wingdings" panose="05000000000000000000" pitchFamily="2" charset="2"/>
              <a:buChar char="l"/>
              <a:defRPr/>
            </a:pPr>
            <a:endParaRPr lang="en-US" altLang="zh-CN" dirty="0"/>
          </a:p>
          <a:p>
            <a:pPr marL="302418" lvl="1" indent="0">
              <a:lnSpc>
                <a:spcPct val="120000"/>
              </a:lnSpc>
              <a:buClr>
                <a:schemeClr val="bg2">
                  <a:lumMod val="50000"/>
                </a:schemeClr>
              </a:buClr>
              <a:buNone/>
              <a:defRPr/>
            </a:pPr>
            <a:endParaRPr lang="en-US" altLang="zh-CN" sz="2000" dirty="0"/>
          </a:p>
          <a:p>
            <a:pPr marL="645318" lvl="1" indent="-342900">
              <a:lnSpc>
                <a:spcPct val="120000"/>
              </a:lnSpc>
              <a:buClr>
                <a:schemeClr val="bg2">
                  <a:lumMod val="50000"/>
                </a:schemeClr>
              </a:buClr>
              <a:buFont typeface="Wingdings" panose="05000000000000000000" pitchFamily="2" charset="2"/>
              <a:buChar char="l"/>
              <a:defRPr/>
            </a:pPr>
            <a:endParaRPr lang="en-US" altLang="zh-CN" sz="2000" dirty="0" smtClean="0"/>
          </a:p>
          <a:p>
            <a:pPr marL="645318" lvl="1" indent="-342900">
              <a:lnSpc>
                <a:spcPct val="120000"/>
              </a:lnSpc>
              <a:buClr>
                <a:schemeClr val="bg2">
                  <a:lumMod val="50000"/>
                </a:schemeClr>
              </a:buClr>
              <a:buFont typeface="Wingdings" panose="05000000000000000000" pitchFamily="2" charset="2"/>
              <a:buChar char="l"/>
              <a:defRPr/>
            </a:pPr>
            <a:endParaRPr lang="en-US" altLang="zh-CN" sz="2000" dirty="0"/>
          </a:p>
          <a:p>
            <a:pPr marL="645318" lvl="1" indent="-342900">
              <a:lnSpc>
                <a:spcPct val="120000"/>
              </a:lnSpc>
              <a:buClr>
                <a:schemeClr val="bg2">
                  <a:lumMod val="50000"/>
                </a:schemeClr>
              </a:buClr>
              <a:buFont typeface="Wingdings" panose="05000000000000000000" pitchFamily="2" charset="2"/>
              <a:buChar char="l"/>
              <a:defRPr/>
            </a:pPr>
            <a:endParaRPr lang="en-US" altLang="zh-CN" sz="2000" dirty="0" smtClean="0"/>
          </a:p>
          <a:p>
            <a:pPr marL="645318" lvl="1" indent="-342900">
              <a:lnSpc>
                <a:spcPct val="120000"/>
              </a:lnSpc>
              <a:buClr>
                <a:schemeClr val="bg2">
                  <a:lumMod val="50000"/>
                </a:schemeClr>
              </a:buClr>
              <a:buFont typeface="Wingdings" panose="05000000000000000000" pitchFamily="2" charset="2"/>
              <a:buChar char="l"/>
              <a:defRPr/>
            </a:pPr>
            <a:r>
              <a:rPr lang="zh-CN" altLang="en-US" sz="2000" dirty="0" smtClean="0"/>
              <a:t>如果</a:t>
            </a:r>
            <a:r>
              <a:rPr lang="zh-CN" altLang="en-US" sz="2000" dirty="0"/>
              <a:t>一个</a:t>
            </a:r>
            <a:r>
              <a:rPr lang="en-US" altLang="zh-CN" sz="2000" i="1" dirty="0"/>
              <a:t>SDD</a:t>
            </a:r>
            <a:r>
              <a:rPr lang="zh-CN" altLang="en-US" sz="2000" dirty="0"/>
              <a:t>是</a:t>
            </a:r>
            <a:r>
              <a:rPr lang="en-US" altLang="zh-CN" sz="2000" i="1" dirty="0" smtClean="0"/>
              <a:t>S </a:t>
            </a:r>
            <a:r>
              <a:rPr lang="zh-CN" altLang="en-US" sz="2000" dirty="0" smtClean="0"/>
              <a:t>属性</a:t>
            </a:r>
            <a:r>
              <a:rPr lang="zh-CN" altLang="en-US" sz="2000" dirty="0"/>
              <a:t>的，可以按照语法分析树节点的任何</a:t>
            </a:r>
            <a:r>
              <a:rPr lang="zh-CN" altLang="en-US" sz="2000" dirty="0" smtClean="0">
                <a:solidFill>
                  <a:schemeClr val="tx2">
                    <a:lumMod val="60000"/>
                    <a:lumOff val="40000"/>
                  </a:schemeClr>
                </a:solidFill>
              </a:rPr>
              <a:t>自底向上</a:t>
            </a:r>
            <a:r>
              <a:rPr lang="zh-CN" altLang="en-US" sz="2000" dirty="0" smtClean="0"/>
              <a:t>顺序</a:t>
            </a:r>
            <a:r>
              <a:rPr lang="zh-CN" altLang="en-US" sz="2000" dirty="0"/>
              <a:t>来计算它的各个属性值</a:t>
            </a:r>
            <a:endParaRPr lang="en-US" altLang="zh-CN" sz="2000" dirty="0"/>
          </a:p>
          <a:p>
            <a:pPr marL="645318" lvl="1" indent="-342900">
              <a:lnSpc>
                <a:spcPct val="120000"/>
              </a:lnSpc>
              <a:buClr>
                <a:schemeClr val="bg2">
                  <a:lumMod val="50000"/>
                </a:schemeClr>
              </a:buClr>
              <a:buFont typeface="Wingdings" panose="05000000000000000000" pitchFamily="2" charset="2"/>
              <a:buChar char="l"/>
              <a:defRPr/>
            </a:pPr>
            <a:r>
              <a:rPr lang="en-US" altLang="zh-CN" sz="2000" i="1" dirty="0"/>
              <a:t>S</a:t>
            </a:r>
            <a:r>
              <a:rPr lang="en-US" altLang="zh-CN" sz="2000" dirty="0"/>
              <a:t>-</a:t>
            </a:r>
            <a:r>
              <a:rPr lang="zh-CN" altLang="en-US" sz="2000" dirty="0"/>
              <a:t>属性定义可以在</a:t>
            </a:r>
            <a:r>
              <a:rPr lang="zh-CN" altLang="en-US" sz="2000" dirty="0">
                <a:solidFill>
                  <a:schemeClr val="tx2">
                    <a:lumMod val="60000"/>
                    <a:lumOff val="40000"/>
                  </a:schemeClr>
                </a:solidFill>
              </a:rPr>
              <a:t>自底向上的语法分析</a:t>
            </a:r>
            <a:r>
              <a:rPr lang="zh-CN" altLang="en-US" sz="2000" dirty="0"/>
              <a:t>过程中实现</a:t>
            </a:r>
          </a:p>
        </p:txBody>
      </p:sp>
      <p:sp>
        <p:nvSpPr>
          <p:cNvPr id="31746" name="Rectangle 2"/>
          <p:cNvSpPr>
            <a:spLocks noGrp="1" noChangeArrowheads="1"/>
          </p:cNvSpPr>
          <p:nvPr>
            <p:ph type="title"/>
          </p:nvPr>
        </p:nvSpPr>
        <p:spPr>
          <a:xfrm>
            <a:off x="755650" y="1125539"/>
            <a:ext cx="7931150" cy="358775"/>
          </a:xfrm>
          <a:extLst/>
        </p:spPr>
        <p:txBody>
          <a:bodyPr/>
          <a:lstStyle/>
          <a:p>
            <a:pPr>
              <a:defRPr/>
            </a:pPr>
            <a:r>
              <a:rPr lang="en-US" altLang="zh-CN" dirty="0"/>
              <a:t>S-</a:t>
            </a:r>
            <a:r>
              <a:rPr lang="zh-CN" altLang="en-US" dirty="0"/>
              <a:t>属性定义</a:t>
            </a:r>
          </a:p>
        </p:txBody>
      </p:sp>
      <p:grpSp>
        <p:nvGrpSpPr>
          <p:cNvPr id="2" name="组合 3"/>
          <p:cNvGrpSpPr>
            <a:grpSpLocks/>
          </p:cNvGrpSpPr>
          <p:nvPr/>
        </p:nvGrpSpPr>
        <p:grpSpPr bwMode="auto">
          <a:xfrm>
            <a:off x="2057400" y="2209800"/>
            <a:ext cx="4232275" cy="2338388"/>
            <a:chOff x="3359696" y="3284984"/>
            <a:chExt cx="3367020" cy="2339200"/>
          </a:xfrm>
        </p:grpSpPr>
        <p:sp>
          <p:nvSpPr>
            <p:cNvPr id="5" name="矩形 4"/>
            <p:cNvSpPr/>
            <p:nvPr/>
          </p:nvSpPr>
          <p:spPr>
            <a:xfrm>
              <a:off x="3359696" y="3284984"/>
              <a:ext cx="3367020" cy="2339200"/>
            </a:xfrm>
            <a:prstGeom prst="rect">
              <a:avLst/>
            </a:prstGeom>
            <a:solidFill>
              <a:schemeClr val="accent2">
                <a:lumMod val="40000"/>
                <a:lumOff val="60000"/>
              </a:schemeClr>
            </a:solidFill>
            <a:ln>
              <a:solidFill>
                <a:schemeClr val="tx1"/>
              </a:solidFill>
            </a:ln>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30000"/>
                </a:spcBef>
                <a:defRPr/>
              </a:pPr>
              <a:r>
                <a:rPr lang="zh-CN" altLang="en-US" b="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产生式</a:t>
              </a:r>
              <a:r>
                <a:rPr lang="en-US" altLang="zh-CN"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endPar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	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E</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digit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digit</a:t>
              </a:r>
              <a:r>
                <a:rPr lang="en-US" altLang="zh-CN" i="1" dirty="0" err="1" smtClean="0">
                  <a:latin typeface="Times New Roman" pitchFamily="18" charset="0"/>
                  <a:ea typeface="楷体_GB2312" pitchFamily="49" charset="-122"/>
                  <a:cs typeface="Times New Roman" pitchFamily="18" charset="0"/>
                </a:rPr>
                <a:t>.</a:t>
              </a:r>
              <a:r>
                <a:rPr kumimoji="1" lang="en-US" altLang="zh-CN" i="1"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lexval</a:t>
              </a:r>
              <a:endPar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cxnSp>
          <p:nvCxnSpPr>
            <p:cNvPr id="6" name="直接连接符 5"/>
            <p:cNvCxnSpPr/>
            <p:nvPr/>
          </p:nvCxnSpPr>
          <p:spPr>
            <a:xfrm>
              <a:off x="3359696" y="3572422"/>
              <a:ext cx="3367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32748" y="3284984"/>
              <a:ext cx="0" cy="233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371E52BA-33C8-584B-BB1D-1A8B62DF9CA2}" type="slidenum">
              <a:rPr lang="en-US" altLang="zh-CN" smtClean="0"/>
              <a:pPr/>
              <a:t>15</a:t>
            </a:fld>
            <a:endParaRPr lang="en-US" altLang="zh-CN" dirty="0"/>
          </a:p>
        </p:txBody>
      </p:sp>
    </p:spTree>
    <p:extLst>
      <p:ext uri="{BB962C8B-B14F-4D97-AF65-F5344CB8AC3E}">
        <p14:creationId xmlns:p14="http://schemas.microsoft.com/office/powerpoint/2010/main" val="18500527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457199" y="1400288"/>
            <a:ext cx="8462963" cy="4011612"/>
          </a:xfrm>
          <a:extLst/>
        </p:spPr>
        <p:txBody>
          <a:bodyPr>
            <a:normAutofit fontScale="85000" lnSpcReduction="20000"/>
          </a:bodyPr>
          <a:lstStyle/>
          <a:p>
            <a:pPr>
              <a:lnSpc>
                <a:spcPts val="3500"/>
              </a:lnSpc>
              <a:buClr>
                <a:schemeClr val="bg2">
                  <a:lumMod val="50000"/>
                </a:schemeClr>
              </a:buClr>
              <a:buFont typeface="Wingdings" panose="05000000000000000000" pitchFamily="2" charset="2"/>
              <a:buChar char="l"/>
              <a:defRPr/>
            </a:pPr>
            <a:r>
              <a:rPr kumimoji="1" lang="en-US" altLang="zh-CN" sz="2800" dirty="0">
                <a:cs typeface="Times New Roman" pitchFamily="18" charset="0"/>
              </a:rPr>
              <a:t>L-</a:t>
            </a:r>
            <a:r>
              <a:rPr kumimoji="1" lang="zh-CN" altLang="en-US" sz="2800" dirty="0">
                <a:cs typeface="Times New Roman" pitchFamily="18" charset="0"/>
              </a:rPr>
              <a:t>属性定义</a:t>
            </a:r>
            <a:r>
              <a:rPr kumimoji="1" lang="en-US" altLang="zh-CN" sz="2800" dirty="0">
                <a:cs typeface="Times New Roman" pitchFamily="18" charset="0"/>
              </a:rPr>
              <a:t>(</a:t>
            </a:r>
            <a:r>
              <a:rPr kumimoji="1" lang="zh-CN" altLang="en-US" sz="2800" dirty="0">
                <a:cs typeface="Times New Roman" pitchFamily="18" charset="0"/>
              </a:rPr>
              <a:t>也</a:t>
            </a:r>
            <a:r>
              <a:rPr kumimoji="1" lang="zh-CN" altLang="en-US" sz="2800" dirty="0" smtClean="0">
                <a:cs typeface="Times New Roman" pitchFamily="18" charset="0"/>
              </a:rPr>
              <a:t>称为</a:t>
            </a:r>
            <a:r>
              <a:rPr kumimoji="1" lang="en-US" altLang="zh-CN" sz="2800" dirty="0" smtClean="0">
                <a:cs typeface="Times New Roman" pitchFamily="18" charset="0"/>
              </a:rPr>
              <a:t>L-SDD</a:t>
            </a:r>
            <a:r>
              <a:rPr kumimoji="1" lang="en-US" altLang="zh-CN" sz="2800" dirty="0">
                <a:cs typeface="Times New Roman" pitchFamily="18" charset="0"/>
              </a:rPr>
              <a:t>)</a:t>
            </a:r>
            <a:r>
              <a:rPr kumimoji="1" lang="zh-CN" altLang="en-US" sz="2800" dirty="0">
                <a:cs typeface="Times New Roman" pitchFamily="18" charset="0"/>
              </a:rPr>
              <a:t>的直观含义</a:t>
            </a:r>
            <a:r>
              <a:rPr kumimoji="1" lang="zh-CN" altLang="en-US" sz="2800" dirty="0" smtClean="0">
                <a:cs typeface="Times New Roman" pitchFamily="18" charset="0"/>
              </a:rPr>
              <a:t>：一</a:t>
            </a:r>
            <a:r>
              <a:rPr kumimoji="1" lang="zh-CN" altLang="en-US" sz="2800" dirty="0">
                <a:cs typeface="Times New Roman" pitchFamily="18" charset="0"/>
              </a:rPr>
              <a:t>个产生式所关联的各属性之间，依赖图的</a:t>
            </a:r>
            <a:r>
              <a:rPr kumimoji="1" lang="zh-CN" altLang="en-US" sz="2800" dirty="0" smtClean="0">
                <a:cs typeface="Times New Roman" pitchFamily="18" charset="0"/>
              </a:rPr>
              <a:t>边总是从左</a:t>
            </a:r>
            <a:r>
              <a:rPr kumimoji="1" lang="zh-CN" altLang="en-US" sz="2800" dirty="0">
                <a:cs typeface="Times New Roman" pitchFamily="18" charset="0"/>
              </a:rPr>
              <a:t>到右</a:t>
            </a:r>
            <a:r>
              <a:rPr kumimoji="1" lang="zh-CN" altLang="en-US" sz="2800" dirty="0" smtClean="0">
                <a:cs typeface="Times New Roman" pitchFamily="18" charset="0"/>
              </a:rPr>
              <a:t>，不能</a:t>
            </a:r>
            <a:r>
              <a:rPr kumimoji="1" lang="zh-CN" altLang="en-US" sz="2800" dirty="0">
                <a:cs typeface="Times New Roman" pitchFamily="18" charset="0"/>
              </a:rPr>
              <a:t>从右到</a:t>
            </a:r>
            <a:r>
              <a:rPr kumimoji="1" lang="zh-CN" altLang="en-US" sz="2800" dirty="0" smtClean="0">
                <a:cs typeface="Times New Roman" pitchFamily="18" charset="0"/>
              </a:rPr>
              <a:t>左</a:t>
            </a:r>
            <a:endParaRPr kumimoji="1" lang="en-US" altLang="zh-CN" sz="2800" dirty="0" smtClean="0">
              <a:cs typeface="Times New Roman" pitchFamily="18" charset="0"/>
            </a:endParaRPr>
          </a:p>
          <a:p>
            <a:pPr>
              <a:lnSpc>
                <a:spcPts val="3500"/>
              </a:lnSpc>
              <a:buClr>
                <a:schemeClr val="bg2">
                  <a:lumMod val="50000"/>
                </a:schemeClr>
              </a:buClr>
              <a:buFont typeface="Wingdings" panose="05000000000000000000" pitchFamily="2" charset="2"/>
              <a:buChar char="l"/>
              <a:defRPr/>
            </a:pPr>
            <a:r>
              <a:rPr kumimoji="1" lang="zh-CN" altLang="en-US" sz="2800" dirty="0" smtClean="0">
                <a:cs typeface="Times New Roman" pitchFamily="18" charset="0"/>
              </a:rPr>
              <a:t>一</a:t>
            </a:r>
            <a:r>
              <a:rPr kumimoji="1" lang="zh-CN" altLang="en-US" sz="2800" dirty="0">
                <a:cs typeface="Times New Roman" pitchFamily="18" charset="0"/>
              </a:rPr>
              <a:t>个</a:t>
            </a:r>
            <a:r>
              <a:rPr kumimoji="1" lang="en-US" altLang="zh-CN" sz="2800" i="1" dirty="0">
                <a:cs typeface="Times New Roman" pitchFamily="18" charset="0"/>
              </a:rPr>
              <a:t>SDD</a:t>
            </a:r>
            <a:r>
              <a:rPr kumimoji="1" lang="zh-CN" altLang="en-US" sz="2800" dirty="0">
                <a:cs typeface="Times New Roman" pitchFamily="18" charset="0"/>
              </a:rPr>
              <a:t>是</a:t>
            </a:r>
            <a:r>
              <a:rPr kumimoji="1" lang="en-US" altLang="zh-CN" sz="2800" i="1" dirty="0">
                <a:solidFill>
                  <a:srgbClr val="FF0000"/>
                </a:solidFill>
                <a:cs typeface="Times New Roman" pitchFamily="18" charset="0"/>
              </a:rPr>
              <a:t>L</a:t>
            </a:r>
            <a:r>
              <a:rPr kumimoji="1" lang="en-US" altLang="zh-CN" sz="2800" dirty="0">
                <a:solidFill>
                  <a:srgbClr val="FF0000"/>
                </a:solidFill>
                <a:cs typeface="Times New Roman" pitchFamily="18" charset="0"/>
              </a:rPr>
              <a:t>-</a:t>
            </a:r>
            <a:r>
              <a:rPr kumimoji="1" lang="zh-CN" altLang="en-US" sz="2800" dirty="0">
                <a:solidFill>
                  <a:srgbClr val="FF0000"/>
                </a:solidFill>
                <a:cs typeface="Times New Roman" pitchFamily="18" charset="0"/>
              </a:rPr>
              <a:t>属性定义</a:t>
            </a:r>
            <a:r>
              <a:rPr kumimoji="1" lang="zh-CN" altLang="en-US" sz="2800" dirty="0">
                <a:cs typeface="Times New Roman" pitchFamily="18" charset="0"/>
              </a:rPr>
              <a:t>，</a:t>
            </a:r>
            <a:r>
              <a:rPr kumimoji="1" lang="zh-CN" altLang="en-US" sz="2800" dirty="0" smtClean="0">
                <a:cs typeface="Times New Roman" pitchFamily="18" charset="0"/>
              </a:rPr>
              <a:t>当且仅当</a:t>
            </a:r>
            <a:r>
              <a:rPr kumimoji="1" lang="zh-CN" altLang="en-US" sz="2600" dirty="0" smtClean="0">
                <a:cs typeface="Times New Roman" pitchFamily="18" charset="0"/>
              </a:rPr>
              <a:t>它</a:t>
            </a:r>
            <a:r>
              <a:rPr kumimoji="1" lang="zh-CN" altLang="en-US" sz="2600" dirty="0">
                <a:cs typeface="Times New Roman" pitchFamily="18" charset="0"/>
              </a:rPr>
              <a:t>的每个</a:t>
            </a:r>
            <a:r>
              <a:rPr kumimoji="1" lang="zh-CN" altLang="en-US" sz="2600" dirty="0" smtClean="0">
                <a:cs typeface="Times New Roman" pitchFamily="18" charset="0"/>
              </a:rPr>
              <a:t>属性</a:t>
            </a:r>
            <a:endParaRPr kumimoji="1" lang="en-US" altLang="zh-CN" sz="2600" dirty="0" smtClean="0">
              <a:cs typeface="Times New Roman" pitchFamily="18" charset="0"/>
            </a:endParaRPr>
          </a:p>
          <a:p>
            <a:pPr lvl="1">
              <a:lnSpc>
                <a:spcPts val="3500"/>
              </a:lnSpc>
              <a:buClr>
                <a:schemeClr val="bg2">
                  <a:lumMod val="50000"/>
                </a:schemeClr>
              </a:buClr>
              <a:buFont typeface="Wingdings" panose="05000000000000000000" pitchFamily="2" charset="2"/>
              <a:buChar char="l"/>
              <a:defRPr/>
            </a:pPr>
            <a:r>
              <a:rPr kumimoji="1" lang="zh-CN" altLang="en-US" sz="2400" dirty="0" smtClean="0">
                <a:cs typeface="Times New Roman" pitchFamily="18" charset="0"/>
              </a:rPr>
              <a:t>要么</a:t>
            </a:r>
            <a:r>
              <a:rPr kumimoji="1" lang="zh-CN" altLang="en-US" sz="2400" dirty="0">
                <a:cs typeface="Times New Roman" pitchFamily="18" charset="0"/>
              </a:rPr>
              <a:t>是一个</a:t>
            </a:r>
            <a:r>
              <a:rPr kumimoji="1" lang="zh-CN" altLang="en-US" sz="2400" dirty="0">
                <a:solidFill>
                  <a:schemeClr val="tx2">
                    <a:lumMod val="60000"/>
                    <a:lumOff val="40000"/>
                  </a:schemeClr>
                </a:solidFill>
                <a:cs typeface="Times New Roman" pitchFamily="18" charset="0"/>
              </a:rPr>
              <a:t>综合</a:t>
            </a:r>
            <a:r>
              <a:rPr kumimoji="1" lang="zh-CN" altLang="en-US" sz="2400" dirty="0" smtClean="0">
                <a:solidFill>
                  <a:schemeClr val="tx2">
                    <a:lumMod val="60000"/>
                    <a:lumOff val="40000"/>
                  </a:schemeClr>
                </a:solidFill>
                <a:cs typeface="Times New Roman" pitchFamily="18" charset="0"/>
              </a:rPr>
              <a:t>属性</a:t>
            </a:r>
            <a:endParaRPr kumimoji="1" lang="en-US" altLang="zh-CN" sz="2400" dirty="0" smtClean="0">
              <a:cs typeface="Times New Roman" pitchFamily="18" charset="0"/>
            </a:endParaRPr>
          </a:p>
          <a:p>
            <a:pPr lvl="1">
              <a:lnSpc>
                <a:spcPct val="120000"/>
              </a:lnSpc>
              <a:buClr>
                <a:schemeClr val="bg2">
                  <a:lumMod val="50000"/>
                </a:schemeClr>
              </a:buClr>
              <a:buFont typeface="Wingdings" panose="05000000000000000000" pitchFamily="2" charset="2"/>
              <a:buChar char="l"/>
              <a:defRPr/>
            </a:pPr>
            <a:r>
              <a:rPr kumimoji="1" lang="zh-CN" altLang="en-US" sz="2400" dirty="0" smtClean="0">
                <a:cs typeface="Times New Roman" pitchFamily="18" charset="0"/>
              </a:rPr>
              <a:t>要么</a:t>
            </a:r>
            <a:r>
              <a:rPr kumimoji="1" lang="zh-CN" altLang="en-US" sz="2400" dirty="0">
                <a:cs typeface="Times New Roman" pitchFamily="18" charset="0"/>
              </a:rPr>
              <a:t>是满足如下条件的继承属性：假设存在一个产生式</a:t>
            </a:r>
            <a:r>
              <a:rPr kumimoji="1" lang="en-US" altLang="zh-CN" sz="2400" i="1" dirty="0">
                <a:cs typeface="Times New Roman" pitchFamily="18" charset="0"/>
              </a:rPr>
              <a:t>A</a:t>
            </a:r>
            <a:r>
              <a:rPr kumimoji="1" lang="en-US" altLang="zh-CN" sz="2400" dirty="0">
                <a:cs typeface="Times New Roman" pitchFamily="18" charset="0"/>
              </a:rPr>
              <a:t>→</a:t>
            </a:r>
            <a:r>
              <a:rPr kumimoji="1" lang="en-US" altLang="zh-CN" sz="2400" i="1" dirty="0">
                <a:cs typeface="Times New Roman" pitchFamily="18" charset="0"/>
              </a:rPr>
              <a:t>X</a:t>
            </a:r>
            <a:r>
              <a:rPr kumimoji="1" lang="en-US" altLang="zh-CN" sz="2400" baseline="-25000" dirty="0">
                <a:cs typeface="Times New Roman" pitchFamily="18" charset="0"/>
              </a:rPr>
              <a:t>1</a:t>
            </a:r>
            <a:r>
              <a:rPr kumimoji="1" lang="en-US" altLang="zh-CN" sz="2400" i="1" dirty="0">
                <a:cs typeface="Times New Roman" pitchFamily="18" charset="0"/>
              </a:rPr>
              <a:t>X</a:t>
            </a:r>
            <a:r>
              <a:rPr kumimoji="1" lang="en-US" altLang="zh-CN" sz="2400" baseline="-25000" dirty="0">
                <a:cs typeface="Times New Roman" pitchFamily="18" charset="0"/>
              </a:rPr>
              <a:t>2</a:t>
            </a:r>
            <a:r>
              <a:rPr kumimoji="1" lang="en-US" altLang="zh-CN" sz="2400" i="1" dirty="0">
                <a:cs typeface="Times New Roman" pitchFamily="18" charset="0"/>
              </a:rPr>
              <a:t>…</a:t>
            </a:r>
            <a:r>
              <a:rPr kumimoji="1" lang="en-US" altLang="zh-CN" sz="2400" i="1" dirty="0" err="1">
                <a:cs typeface="Times New Roman" pitchFamily="18" charset="0"/>
              </a:rPr>
              <a:t>X</a:t>
            </a:r>
            <a:r>
              <a:rPr kumimoji="1" lang="en-US" altLang="zh-CN" sz="2400" i="1" baseline="-25000" dirty="0" err="1">
                <a:cs typeface="Times New Roman" pitchFamily="18" charset="0"/>
              </a:rPr>
              <a:t>n</a:t>
            </a:r>
            <a:r>
              <a:rPr kumimoji="1" lang="zh-CN" altLang="en-US" sz="2400" dirty="0">
                <a:cs typeface="Times New Roman" pitchFamily="18" charset="0"/>
              </a:rPr>
              <a:t>，其右部符号</a:t>
            </a:r>
            <a:r>
              <a:rPr kumimoji="1" lang="en-US" altLang="zh-CN" sz="2400" i="1" dirty="0">
                <a:cs typeface="Times New Roman" pitchFamily="18" charset="0"/>
              </a:rPr>
              <a:t>X</a:t>
            </a:r>
            <a:r>
              <a:rPr kumimoji="1" lang="en-US" altLang="zh-CN" sz="2400" i="1" baseline="-25000" dirty="0">
                <a:cs typeface="Times New Roman" pitchFamily="18" charset="0"/>
              </a:rPr>
              <a:t>i </a:t>
            </a:r>
            <a:r>
              <a:rPr kumimoji="1" lang="en-US" altLang="zh-CN" sz="2400" dirty="0">
                <a:cs typeface="Times New Roman" pitchFamily="18" charset="0"/>
              </a:rPr>
              <a:t>(1</a:t>
            </a:r>
            <a:r>
              <a:rPr kumimoji="1" lang="en-US" altLang="zh-CN" sz="2400" dirty="0">
                <a:cs typeface="Times New Roman" pitchFamily="18" charset="0"/>
                <a:sym typeface="Symbol" pitchFamily="18" charset="2"/>
              </a:rPr>
              <a:t></a:t>
            </a:r>
            <a:r>
              <a:rPr kumimoji="1" lang="en-US" altLang="zh-CN" sz="2400" i="1" dirty="0">
                <a:cs typeface="Times New Roman" pitchFamily="18" charset="0"/>
                <a:sym typeface="Symbol" pitchFamily="18" charset="2"/>
              </a:rPr>
              <a:t> </a:t>
            </a:r>
            <a:r>
              <a:rPr kumimoji="1" lang="en-US" altLang="zh-CN" sz="2400" i="1" dirty="0" err="1">
                <a:cs typeface="Times New Roman" pitchFamily="18" charset="0"/>
              </a:rPr>
              <a:t>i</a:t>
            </a:r>
            <a:r>
              <a:rPr kumimoji="1" lang="en-US" altLang="zh-CN" sz="2400" i="1" dirty="0">
                <a:cs typeface="Times New Roman" pitchFamily="18" charset="0"/>
              </a:rPr>
              <a:t> </a:t>
            </a:r>
            <a:r>
              <a:rPr kumimoji="1" lang="en-US" altLang="zh-CN" sz="2400" dirty="0">
                <a:cs typeface="Times New Roman" pitchFamily="18" charset="0"/>
                <a:sym typeface="Symbol" pitchFamily="18" charset="2"/>
              </a:rPr>
              <a:t></a:t>
            </a:r>
            <a:r>
              <a:rPr kumimoji="1" lang="en-US" altLang="zh-CN" sz="2400" dirty="0">
                <a:cs typeface="Times New Roman" pitchFamily="18" charset="0"/>
              </a:rPr>
              <a:t> </a:t>
            </a:r>
            <a:r>
              <a:rPr kumimoji="1" lang="en-US" altLang="zh-CN" sz="2400" i="1" dirty="0">
                <a:cs typeface="Times New Roman" pitchFamily="18" charset="0"/>
              </a:rPr>
              <a:t>n</a:t>
            </a:r>
            <a:r>
              <a:rPr kumimoji="1" lang="en-US" altLang="zh-CN" sz="2400" dirty="0">
                <a:cs typeface="Times New Roman" pitchFamily="18" charset="0"/>
              </a:rPr>
              <a:t>)</a:t>
            </a:r>
            <a:r>
              <a:rPr kumimoji="1" lang="zh-CN" altLang="en-US" sz="2400" dirty="0">
                <a:cs typeface="Times New Roman" pitchFamily="18" charset="0"/>
              </a:rPr>
              <a:t>的</a:t>
            </a:r>
            <a:r>
              <a:rPr kumimoji="1" lang="zh-CN" altLang="en-US" sz="2400" dirty="0">
                <a:solidFill>
                  <a:schemeClr val="tx2">
                    <a:lumMod val="60000"/>
                    <a:lumOff val="40000"/>
                  </a:schemeClr>
                </a:solidFill>
                <a:cs typeface="Times New Roman" pitchFamily="18" charset="0"/>
              </a:rPr>
              <a:t>继承属性</a:t>
            </a:r>
            <a:r>
              <a:rPr kumimoji="1" lang="zh-CN" altLang="en-US" sz="2400" dirty="0">
                <a:cs typeface="Times New Roman" pitchFamily="18" charset="0"/>
              </a:rPr>
              <a:t>仅依赖于下列属性：</a:t>
            </a:r>
          </a:p>
          <a:p>
            <a:pPr marL="927893" lvl="2" indent="-342900">
              <a:lnSpc>
                <a:spcPct val="120000"/>
              </a:lnSpc>
              <a:buClr>
                <a:schemeClr val="bg2">
                  <a:lumMod val="50000"/>
                </a:schemeClr>
              </a:buClr>
              <a:buFont typeface="Wingdings" panose="05000000000000000000" pitchFamily="2" charset="2"/>
              <a:buChar char="l"/>
              <a:defRPr/>
            </a:pPr>
            <a:r>
              <a:rPr lang="en-US" altLang="zh-CN" sz="2200" i="1" dirty="0" smtClean="0">
                <a:solidFill>
                  <a:prstClr val="black"/>
                </a:solidFill>
                <a:cs typeface="Times New Roman" pitchFamily="18" charset="0"/>
              </a:rPr>
              <a:t>A </a:t>
            </a:r>
            <a:r>
              <a:rPr lang="zh-CN" altLang="en-US" sz="2200" dirty="0" smtClean="0">
                <a:solidFill>
                  <a:prstClr val="black"/>
                </a:solidFill>
                <a:cs typeface="Times New Roman" pitchFamily="18" charset="0"/>
              </a:rPr>
              <a:t>的</a:t>
            </a:r>
            <a:r>
              <a:rPr lang="zh-CN" altLang="en-US" sz="2200" dirty="0">
                <a:solidFill>
                  <a:srgbClr val="073E87">
                    <a:lumMod val="60000"/>
                    <a:lumOff val="40000"/>
                  </a:srgbClr>
                </a:solidFill>
                <a:cs typeface="Times New Roman" pitchFamily="18" charset="0"/>
              </a:rPr>
              <a:t>继承属性</a:t>
            </a:r>
            <a:endParaRPr lang="en-US" altLang="zh-CN" sz="2200" dirty="0">
              <a:solidFill>
                <a:srgbClr val="073E87">
                  <a:lumMod val="60000"/>
                  <a:lumOff val="40000"/>
                </a:srgbClr>
              </a:solidFill>
              <a:cs typeface="Times New Roman" pitchFamily="18" charset="0"/>
            </a:endParaRPr>
          </a:p>
          <a:p>
            <a:pPr marL="927893" lvl="2" indent="-342900">
              <a:lnSpc>
                <a:spcPct val="120000"/>
              </a:lnSpc>
              <a:buClr>
                <a:schemeClr val="bg2">
                  <a:lumMod val="50000"/>
                </a:schemeClr>
              </a:buClr>
              <a:buFont typeface="Wingdings" panose="05000000000000000000" pitchFamily="2" charset="2"/>
              <a:buChar char="l"/>
              <a:defRPr/>
            </a:pPr>
            <a:r>
              <a:rPr kumimoji="1" lang="zh-CN" altLang="en-US" sz="2200" dirty="0">
                <a:solidFill>
                  <a:prstClr val="black"/>
                </a:solidFill>
                <a:cs typeface="Times New Roman" pitchFamily="18" charset="0"/>
              </a:rPr>
              <a:t>产生式中</a:t>
            </a:r>
            <a:r>
              <a:rPr kumimoji="1" lang="en-US" altLang="zh-CN" sz="2200" i="1" dirty="0" smtClean="0">
                <a:solidFill>
                  <a:prstClr val="black"/>
                </a:solidFill>
                <a:cs typeface="Times New Roman" pitchFamily="18" charset="0"/>
              </a:rPr>
              <a:t>X</a:t>
            </a:r>
            <a:r>
              <a:rPr kumimoji="1" lang="en-US" altLang="zh-CN" sz="2200" i="1" baseline="-25000" dirty="0" smtClean="0">
                <a:solidFill>
                  <a:prstClr val="black"/>
                </a:solidFill>
                <a:cs typeface="Times New Roman" pitchFamily="18" charset="0"/>
              </a:rPr>
              <a:t>i </a:t>
            </a:r>
            <a:r>
              <a:rPr kumimoji="1" lang="zh-CN" altLang="en-US" sz="2200" dirty="0" smtClean="0">
                <a:solidFill>
                  <a:srgbClr val="073E87">
                    <a:lumMod val="60000"/>
                    <a:lumOff val="40000"/>
                  </a:srgbClr>
                </a:solidFill>
                <a:cs typeface="Times New Roman" pitchFamily="18" charset="0"/>
              </a:rPr>
              <a:t>左边</a:t>
            </a:r>
            <a:r>
              <a:rPr kumimoji="1" lang="zh-CN" altLang="en-US" sz="2200" dirty="0">
                <a:solidFill>
                  <a:prstClr val="black"/>
                </a:solidFill>
                <a:cs typeface="Times New Roman" pitchFamily="18" charset="0"/>
              </a:rPr>
              <a:t>的符号</a:t>
            </a:r>
            <a:r>
              <a:rPr lang="en-US" altLang="zh-CN" sz="2200" dirty="0">
                <a:solidFill>
                  <a:prstClr val="black"/>
                </a:solidFill>
                <a:cs typeface="Times New Roman" pitchFamily="18" charset="0"/>
              </a:rPr>
              <a:t> </a:t>
            </a:r>
            <a:r>
              <a:rPr kumimoji="1" lang="en-US" altLang="zh-CN" sz="2200" i="1" dirty="0">
                <a:solidFill>
                  <a:prstClr val="black"/>
                </a:solidFill>
                <a:cs typeface="Times New Roman" pitchFamily="18" charset="0"/>
              </a:rPr>
              <a:t>X</a:t>
            </a:r>
            <a:r>
              <a:rPr kumimoji="1" lang="en-US" altLang="zh-CN" sz="2200" baseline="-25000" dirty="0">
                <a:solidFill>
                  <a:prstClr val="black"/>
                </a:solidFill>
                <a:cs typeface="Times New Roman" pitchFamily="18" charset="0"/>
              </a:rPr>
              <a:t>1</a:t>
            </a:r>
            <a:r>
              <a:rPr kumimoji="1" lang="en-US" altLang="zh-CN" sz="2200" dirty="0">
                <a:solidFill>
                  <a:prstClr val="black"/>
                </a:solidFill>
                <a:cs typeface="Times New Roman" pitchFamily="18" charset="0"/>
              </a:rPr>
              <a:t>, </a:t>
            </a:r>
            <a:r>
              <a:rPr kumimoji="1" lang="en-US" altLang="zh-CN" sz="2200" i="1" dirty="0">
                <a:solidFill>
                  <a:prstClr val="black"/>
                </a:solidFill>
                <a:cs typeface="Times New Roman" pitchFamily="18" charset="0"/>
              </a:rPr>
              <a:t>X</a:t>
            </a:r>
            <a:r>
              <a:rPr kumimoji="1" lang="en-US" altLang="zh-CN" sz="2200" baseline="-25000" dirty="0">
                <a:solidFill>
                  <a:prstClr val="black"/>
                </a:solidFill>
                <a:cs typeface="Times New Roman" pitchFamily="18" charset="0"/>
              </a:rPr>
              <a:t>2</a:t>
            </a:r>
            <a:r>
              <a:rPr kumimoji="1" lang="en-US" altLang="zh-CN" sz="2200" dirty="0">
                <a:solidFill>
                  <a:prstClr val="black"/>
                </a:solidFill>
                <a:cs typeface="Times New Roman" pitchFamily="18" charset="0"/>
              </a:rPr>
              <a:t>, … , </a:t>
            </a:r>
            <a:r>
              <a:rPr kumimoji="1" lang="en-US" altLang="zh-CN" sz="2200" i="1" dirty="0">
                <a:solidFill>
                  <a:prstClr val="black"/>
                </a:solidFill>
                <a:cs typeface="Times New Roman" pitchFamily="18" charset="0"/>
              </a:rPr>
              <a:t>X</a:t>
            </a:r>
            <a:r>
              <a:rPr kumimoji="1" lang="en-US" altLang="zh-CN" sz="2200" i="1" baseline="-25000" dirty="0">
                <a:solidFill>
                  <a:prstClr val="black"/>
                </a:solidFill>
                <a:cs typeface="Times New Roman" pitchFamily="18" charset="0"/>
              </a:rPr>
              <a:t>i-</a:t>
            </a:r>
            <a:r>
              <a:rPr kumimoji="1" lang="en-US" altLang="zh-CN" sz="2200" baseline="-25000" dirty="0">
                <a:solidFill>
                  <a:prstClr val="black"/>
                </a:solidFill>
                <a:cs typeface="Times New Roman" pitchFamily="18" charset="0"/>
              </a:rPr>
              <a:t>1</a:t>
            </a:r>
            <a:r>
              <a:rPr lang="en-US" altLang="zh-CN" sz="2200" dirty="0">
                <a:solidFill>
                  <a:prstClr val="black"/>
                </a:solidFill>
                <a:cs typeface="Times New Roman" pitchFamily="18" charset="0"/>
              </a:rPr>
              <a:t> </a:t>
            </a:r>
            <a:r>
              <a:rPr lang="zh-CN" altLang="en-US" sz="2200" dirty="0">
                <a:solidFill>
                  <a:prstClr val="black"/>
                </a:solidFill>
                <a:cs typeface="Times New Roman" pitchFamily="18" charset="0"/>
              </a:rPr>
              <a:t>的属性</a:t>
            </a:r>
            <a:endParaRPr lang="en-US" altLang="zh-CN" sz="2200" dirty="0">
              <a:solidFill>
                <a:prstClr val="black"/>
              </a:solidFill>
              <a:cs typeface="Times New Roman" pitchFamily="18" charset="0"/>
            </a:endParaRPr>
          </a:p>
          <a:p>
            <a:pPr marL="927893" lvl="2" indent="-342900">
              <a:lnSpc>
                <a:spcPct val="120000"/>
              </a:lnSpc>
              <a:buClr>
                <a:schemeClr val="bg2">
                  <a:lumMod val="50000"/>
                </a:schemeClr>
              </a:buClr>
              <a:buFont typeface="Wingdings" panose="05000000000000000000" pitchFamily="2" charset="2"/>
              <a:buChar char="l"/>
              <a:defRPr/>
            </a:pPr>
            <a:r>
              <a:rPr kumimoji="1" lang="en-US" altLang="zh-CN" sz="2200" i="1" dirty="0" smtClean="0">
                <a:solidFill>
                  <a:prstClr val="black"/>
                </a:solidFill>
                <a:cs typeface="Times New Roman" pitchFamily="18" charset="0"/>
              </a:rPr>
              <a:t>X</a:t>
            </a:r>
            <a:r>
              <a:rPr kumimoji="1" lang="en-US" altLang="zh-CN" sz="2200" i="1" baseline="-25000" dirty="0" smtClean="0">
                <a:solidFill>
                  <a:prstClr val="black"/>
                </a:solidFill>
                <a:cs typeface="Times New Roman" pitchFamily="18" charset="0"/>
              </a:rPr>
              <a:t>i </a:t>
            </a:r>
            <a:r>
              <a:rPr lang="zh-CN" altLang="en-US" sz="2200" dirty="0" smtClean="0">
                <a:solidFill>
                  <a:prstClr val="black"/>
                </a:solidFill>
                <a:cs typeface="Times New Roman" pitchFamily="18" charset="0"/>
              </a:rPr>
              <a:t>本身</a:t>
            </a:r>
            <a:r>
              <a:rPr lang="zh-CN" altLang="en-US" sz="2200" dirty="0">
                <a:solidFill>
                  <a:prstClr val="black"/>
                </a:solidFill>
                <a:cs typeface="Times New Roman" pitchFamily="18" charset="0"/>
              </a:rPr>
              <a:t>的属性，但</a:t>
            </a:r>
            <a:r>
              <a:rPr kumimoji="1" lang="en-US" altLang="zh-CN" sz="2200" i="1" dirty="0">
                <a:solidFill>
                  <a:prstClr val="black"/>
                </a:solidFill>
                <a:cs typeface="Times New Roman" pitchFamily="18" charset="0"/>
              </a:rPr>
              <a:t>X</a:t>
            </a:r>
            <a:r>
              <a:rPr kumimoji="1" lang="en-US" altLang="zh-CN" sz="2200" i="1" baseline="-25000" dirty="0">
                <a:solidFill>
                  <a:prstClr val="black"/>
                </a:solidFill>
                <a:cs typeface="Times New Roman" pitchFamily="18" charset="0"/>
              </a:rPr>
              <a:t>i </a:t>
            </a:r>
            <a:r>
              <a:rPr lang="zh-CN" altLang="en-US" sz="2200" dirty="0">
                <a:solidFill>
                  <a:prstClr val="black"/>
                </a:solidFill>
                <a:cs typeface="Times New Roman" pitchFamily="18" charset="0"/>
              </a:rPr>
              <a:t>的全部属性不能在依赖图中形成环路</a:t>
            </a:r>
          </a:p>
        </p:txBody>
      </p:sp>
      <p:sp>
        <p:nvSpPr>
          <p:cNvPr id="32770" name="Rectangle 2"/>
          <p:cNvSpPr>
            <a:spLocks noGrp="1" noChangeArrowheads="1"/>
          </p:cNvSpPr>
          <p:nvPr>
            <p:ph type="title"/>
          </p:nvPr>
        </p:nvSpPr>
        <p:spPr>
          <a:xfrm>
            <a:off x="723106" y="292326"/>
            <a:ext cx="7931150" cy="804863"/>
          </a:xfrm>
          <a:extLst/>
        </p:spPr>
        <p:txBody>
          <a:bodyPr/>
          <a:lstStyle/>
          <a:p>
            <a:pPr>
              <a:defRPr/>
            </a:pPr>
            <a:r>
              <a:rPr lang="en-US" altLang="zh-CN" dirty="0" smtClean="0"/>
              <a:t>L-</a:t>
            </a:r>
            <a:r>
              <a:rPr lang="zh-CN" altLang="en-US" dirty="0" smtClean="0"/>
              <a:t>属性定义</a:t>
            </a:r>
            <a:endParaRPr lang="en-US" altLang="zh-CN" dirty="0"/>
          </a:p>
        </p:txBody>
      </p:sp>
      <p:sp>
        <p:nvSpPr>
          <p:cNvPr id="7" name="矩形 6"/>
          <p:cNvSpPr>
            <a:spLocks noChangeArrowheads="1"/>
          </p:cNvSpPr>
          <p:nvPr/>
        </p:nvSpPr>
        <p:spPr bwMode="auto">
          <a:xfrm>
            <a:off x="1905000" y="5715000"/>
            <a:ext cx="4537075" cy="43973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spAutoFit/>
          </a:bodyPr>
          <a:lstStyle/>
          <a:p>
            <a:pPr algn="ctr" eaLnBrk="1" hangingPunct="1">
              <a:spcBef>
                <a:spcPct val="20000"/>
              </a:spcBef>
              <a:buClr>
                <a:schemeClr val="folHlink"/>
              </a:buClr>
              <a:buSzPct val="60000"/>
              <a:buFont typeface="Wingdings" pitchFamily="2" charset="2"/>
              <a:buNone/>
              <a:defRPr/>
            </a:pPr>
            <a:r>
              <a:rPr kumimoji="1" lang="zh-CN" altLang="en-US" sz="2400" dirty="0">
                <a:latin typeface="Times New Roman" pitchFamily="18" charset="0"/>
                <a:ea typeface="楷体" pitchFamily="49" charset="-122"/>
                <a:cs typeface="Times New Roman" pitchFamily="18" charset="0"/>
              </a:rPr>
              <a:t>每个</a:t>
            </a:r>
            <a:r>
              <a:rPr lang="en-US" altLang="zh-CN" sz="2400" i="1" dirty="0">
                <a:latin typeface="Times New Roman" pitchFamily="18" charset="0"/>
                <a:ea typeface="楷体" pitchFamily="49" charset="-122"/>
                <a:cs typeface="Times New Roman" pitchFamily="18" charset="0"/>
              </a:rPr>
              <a:t>S</a:t>
            </a:r>
            <a:r>
              <a:rPr lang="en-US" altLang="zh-CN" sz="2400" dirty="0">
                <a:latin typeface="Times New Roman" pitchFamily="18" charset="0"/>
                <a:ea typeface="楷体" pitchFamily="49" charset="-122"/>
                <a:cs typeface="Times New Roman" pitchFamily="18" charset="0"/>
              </a:rPr>
              <a:t>-</a:t>
            </a:r>
            <a:r>
              <a:rPr lang="zh-CN" altLang="en-US" sz="2400" dirty="0">
                <a:latin typeface="Times New Roman" pitchFamily="18" charset="0"/>
                <a:ea typeface="楷体" pitchFamily="49" charset="-122"/>
                <a:cs typeface="Times New Roman" pitchFamily="18" charset="0"/>
              </a:rPr>
              <a:t>属性定义都是</a:t>
            </a:r>
            <a:r>
              <a:rPr lang="en-US" altLang="zh-CN" sz="2400" i="1" dirty="0">
                <a:latin typeface="Times New Roman" pitchFamily="18" charset="0"/>
                <a:ea typeface="楷体" pitchFamily="49" charset="-122"/>
                <a:cs typeface="Times New Roman" pitchFamily="18" charset="0"/>
              </a:rPr>
              <a:t>L</a:t>
            </a:r>
            <a:r>
              <a:rPr lang="en-US" altLang="zh-CN" sz="2400" dirty="0">
                <a:latin typeface="Times New Roman" pitchFamily="18" charset="0"/>
                <a:ea typeface="楷体" pitchFamily="49" charset="-122"/>
                <a:cs typeface="Times New Roman" pitchFamily="18" charset="0"/>
              </a:rPr>
              <a:t>-</a:t>
            </a:r>
            <a:r>
              <a:rPr lang="zh-CN" altLang="en-US" sz="2400" dirty="0">
                <a:latin typeface="Times New Roman" pitchFamily="18" charset="0"/>
                <a:ea typeface="楷体" pitchFamily="49" charset="-122"/>
                <a:cs typeface="Times New Roman" pitchFamily="18" charset="0"/>
              </a:rPr>
              <a:t>属性定义</a:t>
            </a:r>
            <a:endParaRPr kumimoji="1" lang="en-US" altLang="zh-CN" sz="2400"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371E52BA-33C8-584B-BB1D-1A8B62DF9CA2}" type="slidenum">
              <a:rPr lang="en-US" altLang="zh-CN" smtClean="0"/>
              <a:pPr/>
              <a:t>16</a:t>
            </a:fld>
            <a:endParaRPr lang="en-US" altLang="zh-CN" dirty="0"/>
          </a:p>
        </p:txBody>
      </p:sp>
    </p:spTree>
    <p:extLst>
      <p:ext uri="{BB962C8B-B14F-4D97-AF65-F5344CB8AC3E}">
        <p14:creationId xmlns:p14="http://schemas.microsoft.com/office/powerpoint/2010/main" val="4279287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31640" y="1905291"/>
            <a:ext cx="6480720" cy="3423085"/>
            <a:chOff x="214313" y="1211263"/>
            <a:chExt cx="4598987" cy="3423085"/>
          </a:xfrm>
          <a:solidFill>
            <a:schemeClr val="accent5">
              <a:lumMod val="60000"/>
              <a:lumOff val="40000"/>
            </a:schemeClr>
          </a:solidFill>
        </p:grpSpPr>
        <p:sp>
          <p:nvSpPr>
            <p:cNvPr id="40" name="Rectangle 6"/>
            <p:cNvSpPr>
              <a:spLocks noChangeArrowheads="1"/>
            </p:cNvSpPr>
            <p:nvPr/>
          </p:nvSpPr>
          <p:spPr bwMode="auto">
            <a:xfrm>
              <a:off x="214313" y="1211263"/>
              <a:ext cx="4598987" cy="3423085"/>
            </a:xfrm>
            <a:prstGeom prst="rect">
              <a:avLst/>
            </a:prstGeom>
            <a:grpFill/>
            <a:ln w="12700">
              <a:solidFill>
                <a:schemeClr val="tx1"/>
              </a:solidFill>
              <a:miter lim="800000"/>
              <a:headEnd/>
              <a:tailEnd type="none" w="lg" len="lg"/>
            </a:ln>
          </p:spPr>
          <p:txBody>
            <a:bodyPr lIns="67500" tIns="35100" rIns="67500" bIns="35100">
              <a:spAutoFit/>
            </a:bodyPr>
            <a:lstStyle/>
            <a:p>
              <a:pPr>
                <a:lnSpc>
                  <a:spcPts val="2500"/>
                </a:lnSpc>
                <a:spcBef>
                  <a:spcPct val="50000"/>
                </a:spcBef>
                <a:defRPr/>
              </a:pPr>
              <a:r>
                <a:rPr kumimoji="1" lang="en-US" altLang="zh-CN" sz="1400" dirty="0">
                  <a:latin typeface="Times New Roman" pitchFamily="18" charset="0"/>
                  <a:ea typeface="楷体_GB2312" pitchFamily="49" charset="-122"/>
                  <a:cs typeface="Times New Roman" pitchFamily="18" charset="0"/>
                </a:rPr>
                <a:t>                 </a:t>
              </a:r>
              <a:r>
                <a:rPr kumimoji="1" lang="zh-CN" altLang="en-US" sz="2400" dirty="0">
                  <a:latin typeface="楷体" pitchFamily="49" charset="-122"/>
                  <a:ea typeface="楷体" pitchFamily="49" charset="-122"/>
                  <a:cs typeface="Times New Roman" pitchFamily="18" charset="0"/>
                </a:rPr>
                <a:t>产生式         语义规则</a:t>
              </a:r>
            </a:p>
            <a:p>
              <a:pPr>
                <a:lnSpc>
                  <a:spcPts val="2500"/>
                </a:lnSpc>
                <a:spcBef>
                  <a:spcPct val="50000"/>
                </a:spcBef>
                <a:defRPr/>
              </a:pPr>
              <a:r>
                <a:rPr kumimoji="1" lang="en-US" altLang="zh-CN" sz="2400" dirty="0">
                  <a:latin typeface="Times New Roman" pitchFamily="18" charset="0"/>
                  <a:ea typeface="楷体_GB2312" pitchFamily="49" charset="-122"/>
                  <a:cs typeface="Times New Roman" pitchFamily="18" charset="0"/>
                </a:rPr>
                <a:t>(1)</a:t>
              </a:r>
              <a:r>
                <a:rPr kumimoji="1" lang="zh-CN" altLang="en-US" sz="2400" dirty="0">
                  <a:latin typeface="Times New Roman" pitchFamily="18" charset="0"/>
                  <a:ea typeface="楷体_GB2312" pitchFamily="49" charset="-122"/>
                  <a:cs typeface="Times New Roman" pitchFamily="18" charset="0"/>
                </a:rPr>
                <a:t>  </a:t>
              </a:r>
              <a:r>
                <a:rPr kumimoji="1" lang="en-US" altLang="zh-CN" sz="2400" i="1" dirty="0">
                  <a:latin typeface="Times New Roman" pitchFamily="18" charset="0"/>
                  <a:ea typeface="楷体_GB2312" pitchFamily="49" charset="-122"/>
                  <a:cs typeface="Times New Roman" pitchFamily="18" charset="0"/>
                </a:rPr>
                <a:t>T </a:t>
              </a:r>
              <a:r>
                <a:rPr kumimoji="1" lang="en-US" altLang="zh-CN" sz="2400" dirty="0">
                  <a:latin typeface="Times New Roman" pitchFamily="18" charset="0"/>
                  <a:ea typeface="楷体_GB2312" pitchFamily="49" charset="-122"/>
                  <a:cs typeface="Times New Roman" pitchFamily="18" charset="0"/>
                  <a:sym typeface="Symbol" pitchFamily="18" charset="2"/>
                </a:rPr>
                <a:t></a:t>
              </a:r>
              <a:r>
                <a:rPr kumimoji="1" lang="en-US" altLang="zh-CN" sz="2400" i="1" dirty="0">
                  <a:latin typeface="Times New Roman" pitchFamily="18" charset="0"/>
                  <a:ea typeface="楷体_GB2312" pitchFamily="49" charset="-122"/>
                  <a:cs typeface="Times New Roman" pitchFamily="18" charset="0"/>
                  <a:sym typeface="Symbol" pitchFamily="18" charset="2"/>
                </a:rPr>
                <a:t> F T</a:t>
              </a:r>
              <a:r>
                <a:rPr lang="en-US" altLang="zh-CN" sz="2400" i="1" dirty="0">
                  <a:latin typeface="Times New Roman" pitchFamily="18" charset="0"/>
                  <a:ea typeface="楷体" pitchFamily="49" charset="-122"/>
                  <a:cs typeface="Times New Roman" pitchFamily="18" charset="0"/>
                </a:rPr>
                <a:t>′ </a:t>
              </a:r>
              <a:r>
                <a:rPr kumimoji="1" lang="en-US" altLang="zh-CN" sz="2400" i="1"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kumimoji="1" lang="en-US" altLang="zh-CN" sz="2400" i="1" dirty="0" err="1">
                  <a:latin typeface="Times New Roman" pitchFamily="18" charset="0"/>
                  <a:ea typeface="楷体_GB2312" pitchFamily="49" charset="-122"/>
                  <a:cs typeface="Times New Roman" pitchFamily="18" charset="0"/>
                  <a:sym typeface="Symbol" pitchFamily="18" charset="2"/>
                </a:rPr>
                <a:t>inh</a:t>
              </a:r>
              <a:r>
                <a:rPr kumimoji="1" lang="en-US" altLang="zh-CN" sz="2400" i="1" dirty="0">
                  <a:latin typeface="Times New Roman" pitchFamily="18" charset="0"/>
                  <a:ea typeface="楷体_GB2312" pitchFamily="49" charset="-122"/>
                  <a:cs typeface="Times New Roman" pitchFamily="18" charset="0"/>
                  <a:sym typeface="Symbol" pitchFamily="18" charset="2"/>
                </a:rPr>
                <a:t> = F</a:t>
              </a:r>
              <a:r>
                <a:rPr lang="en-US" altLang="zh-CN" sz="2400" i="1" dirty="0">
                  <a:latin typeface="Times New Roman" pitchFamily="18" charset="0"/>
                  <a:ea typeface="楷体_GB2312" pitchFamily="49" charset="-122"/>
                  <a:cs typeface="Times New Roman" pitchFamily="18" charset="0"/>
                </a:rPr>
                <a:t>.val</a:t>
              </a:r>
              <a:endParaRPr kumimoji="1" lang="en-US" altLang="zh-CN" sz="2400" i="1" dirty="0">
                <a:latin typeface="Times New Roman" pitchFamily="18" charset="0"/>
                <a:ea typeface="楷体_GB2312" pitchFamily="49" charset="-122"/>
                <a:cs typeface="Times New Roman" pitchFamily="18" charset="0"/>
              </a:endParaRPr>
            </a:p>
            <a:p>
              <a:pPr>
                <a:lnSpc>
                  <a:spcPts val="2500"/>
                </a:lnSpc>
                <a:spcBef>
                  <a:spcPct val="50000"/>
                </a:spcBef>
                <a:defRPr/>
              </a:pPr>
              <a:r>
                <a:rPr kumimoji="1" lang="en-US" altLang="zh-CN" sz="2400" dirty="0">
                  <a:latin typeface="Times New Roman" pitchFamily="18" charset="0"/>
                  <a:ea typeface="楷体_GB2312" pitchFamily="49" charset="-122"/>
                  <a:cs typeface="Times New Roman" pitchFamily="18" charset="0"/>
                </a:rPr>
                <a:t>              </a:t>
              </a:r>
              <a:r>
                <a:rPr kumimoji="1" lang="en-US" altLang="zh-CN" sz="2400" dirty="0">
                  <a:latin typeface="Times New Roman" pitchFamily="18" charset="0"/>
                  <a:ea typeface="楷体_GB2312" pitchFamily="49" charset="-122"/>
                  <a:cs typeface="Times New Roman" pitchFamily="18" charset="0"/>
                  <a:sym typeface="Symbol" pitchFamily="18" charset="2"/>
                </a:rPr>
                <a:t>	           	</a:t>
              </a:r>
              <a:r>
                <a:rPr kumimoji="1" lang="en-US" altLang="zh-CN" sz="2400" i="1" dirty="0" err="1">
                  <a:latin typeface="Times New Roman" pitchFamily="18" charset="0"/>
                  <a:ea typeface="楷体_GB2312" pitchFamily="49" charset="-122"/>
                  <a:cs typeface="Times New Roman" pitchFamily="18" charset="0"/>
                  <a:sym typeface="Symbol" pitchFamily="18" charset="2"/>
                </a:rPr>
                <a:t>T</a:t>
              </a:r>
              <a:r>
                <a:rPr lang="en-US" altLang="zh-CN" sz="2400" i="1" dirty="0" err="1">
                  <a:latin typeface="Times New Roman" pitchFamily="18" charset="0"/>
                  <a:ea typeface="楷体_GB2312" pitchFamily="49" charset="-122"/>
                  <a:cs typeface="Times New Roman" pitchFamily="18" charset="0"/>
                </a:rPr>
                <a:t>.val</a:t>
              </a:r>
              <a:r>
                <a:rPr kumimoji="1" lang="en-US" altLang="zh-CN" sz="2400" i="1" dirty="0">
                  <a:latin typeface="Times New Roman" pitchFamily="18" charset="0"/>
                  <a:ea typeface="楷体_GB2312" pitchFamily="49" charset="-122"/>
                  <a:cs typeface="Times New Roman" pitchFamily="18" charset="0"/>
                </a:rPr>
                <a:t> </a:t>
              </a:r>
              <a:r>
                <a:rPr kumimoji="1" lang="en-US" altLang="zh-CN" sz="2400" dirty="0">
                  <a:latin typeface="Times New Roman" pitchFamily="18" charset="0"/>
                  <a:ea typeface="楷体_GB2312" pitchFamily="49" charset="-122"/>
                  <a:cs typeface="Times New Roman" pitchFamily="18" charset="0"/>
                </a:rPr>
                <a:t>=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syn</a:t>
              </a:r>
              <a:endParaRPr kumimoji="1" lang="en-US" altLang="zh-CN" sz="2400" i="1" dirty="0">
                <a:latin typeface="Times New Roman" pitchFamily="18" charset="0"/>
                <a:ea typeface="楷体_GB2312" pitchFamily="49" charset="-122"/>
                <a:cs typeface="Times New Roman" pitchFamily="18" charset="0"/>
              </a:endParaRPr>
            </a:p>
            <a:p>
              <a:pPr marL="457200" indent="-457200">
                <a:lnSpc>
                  <a:spcPts val="2500"/>
                </a:lnSpc>
                <a:spcBef>
                  <a:spcPct val="50000"/>
                </a:spcBef>
                <a:defRPr/>
              </a:pPr>
              <a:r>
                <a:rPr kumimoji="1" lang="en-US" altLang="zh-CN" sz="2400" dirty="0">
                  <a:latin typeface="Times New Roman" pitchFamily="18" charset="0"/>
                  <a:ea typeface="楷体_GB2312" pitchFamily="49" charset="-122"/>
                  <a:cs typeface="Times New Roman" pitchFamily="18" charset="0"/>
                </a:rPr>
                <a:t>(2)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kumimoji="1" lang="en-US" altLang="zh-CN" sz="2400" dirty="0">
                  <a:latin typeface="Times New Roman" pitchFamily="18" charset="0"/>
                  <a:ea typeface="楷体_GB2312" pitchFamily="49" charset="-122"/>
                  <a:cs typeface="Times New Roman" pitchFamily="18" charset="0"/>
                </a:rPr>
                <a:t> </a:t>
              </a:r>
              <a:r>
                <a:rPr kumimoji="1" lang="en-US" altLang="zh-CN" sz="2400" dirty="0">
                  <a:latin typeface="Times New Roman" pitchFamily="18" charset="0"/>
                  <a:ea typeface="楷体_GB2312" pitchFamily="49" charset="-122"/>
                  <a:cs typeface="Times New Roman" pitchFamily="18" charset="0"/>
                  <a:sym typeface="Symbol" pitchFamily="18" charset="2"/>
                </a:rPr>
                <a:t> </a:t>
              </a:r>
              <a:r>
                <a:rPr kumimoji="1" lang="en-US" altLang="zh-CN" sz="2400" dirty="0">
                  <a:latin typeface="Times New Roman" pitchFamily="18" charset="0"/>
                  <a:cs typeface="Times New Roman" pitchFamily="18" charset="0"/>
                </a:rPr>
                <a:t>*</a:t>
              </a:r>
              <a:r>
                <a:rPr kumimoji="1" lang="en-US" altLang="zh-CN" sz="2400" i="1" dirty="0">
                  <a:latin typeface="Times New Roman" pitchFamily="18" charset="0"/>
                  <a:ea typeface="楷体_GB2312" pitchFamily="49" charset="-122"/>
                  <a:cs typeface="Times New Roman" pitchFamily="18" charset="0"/>
                  <a:sym typeface="Symbol" pitchFamily="18" charset="2"/>
                </a:rPr>
                <a:t> F T</a:t>
              </a:r>
              <a:r>
                <a:rPr kumimoji="1" lang="en-US" altLang="zh-CN" sz="2400" i="1" baseline="-25000" dirty="0">
                  <a:latin typeface="Times New Roman" pitchFamily="18" charset="0"/>
                  <a:ea typeface="楷体_GB2312" pitchFamily="49" charset="-122"/>
                  <a:cs typeface="Times New Roman" pitchFamily="18" charset="0"/>
                  <a:sym typeface="Symbol" pitchFamily="18" charset="2"/>
                </a:rPr>
                <a:t>1</a:t>
              </a:r>
              <a:r>
                <a:rPr lang="en-US" altLang="zh-CN" sz="2400" i="1" dirty="0">
                  <a:latin typeface="Times New Roman" pitchFamily="18" charset="0"/>
                  <a:ea typeface="楷体" pitchFamily="49" charset="-122"/>
                  <a:cs typeface="Times New Roman" pitchFamily="18" charset="0"/>
                </a:rPr>
                <a:t>′</a:t>
              </a:r>
              <a:r>
                <a:rPr kumimoji="1" lang="en-US" altLang="zh-CN" sz="2400" i="1"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rPr>
                <a:t>T</a:t>
              </a:r>
              <a:r>
                <a:rPr kumimoji="1" lang="en-US" altLang="zh-CN" sz="2400" i="1" baseline="-25000" dirty="0">
                  <a:latin typeface="Times New Roman" pitchFamily="18" charset="0"/>
                  <a:ea typeface="楷体_GB2312" pitchFamily="49" charset="-122"/>
                  <a:cs typeface="Times New Roman" pitchFamily="18" charset="0"/>
                  <a:sym typeface="Symbol" pitchFamily="18" charset="2"/>
                </a:rPr>
                <a:t>1</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kumimoji="1" lang="en-US" altLang="zh-CN" sz="2400" i="1" dirty="0">
                  <a:latin typeface="Times New Roman" pitchFamily="18" charset="0"/>
                  <a:ea typeface="楷体_GB2312" pitchFamily="49" charset="-122"/>
                  <a:cs typeface="Times New Roman" pitchFamily="18" charset="0"/>
                  <a:sym typeface="Symbol" pitchFamily="18" charset="2"/>
                </a:rPr>
                <a:t>inh =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kumimoji="1" lang="en-US" altLang="zh-CN" sz="2400" i="1" dirty="0" err="1">
                  <a:latin typeface="Times New Roman" pitchFamily="18" charset="0"/>
                  <a:ea typeface="楷体_GB2312" pitchFamily="49" charset="-122"/>
                  <a:cs typeface="Times New Roman" pitchFamily="18" charset="0"/>
                  <a:sym typeface="Symbol" pitchFamily="18" charset="2"/>
                </a:rPr>
                <a:t>inh</a:t>
              </a:r>
              <a:r>
                <a:rPr kumimoji="1" lang="en-US" altLang="zh-CN" sz="2400" dirty="0">
                  <a:solidFill>
                    <a:srgbClr val="000000"/>
                  </a:solidFill>
                  <a:latin typeface="Times New Roman" pitchFamily="18" charset="0"/>
                  <a:sym typeface="Symbol" pitchFamily="18" charset="2"/>
                </a:rPr>
                <a:t> × </a:t>
              </a:r>
              <a:r>
                <a:rPr kumimoji="1" lang="en-US" altLang="zh-CN" sz="2400" i="1" dirty="0" err="1">
                  <a:latin typeface="Times New Roman" pitchFamily="18" charset="0"/>
                  <a:ea typeface="楷体_GB2312" pitchFamily="49" charset="-122"/>
                  <a:cs typeface="Times New Roman" pitchFamily="18" charset="0"/>
                  <a:sym typeface="Symbol" pitchFamily="18" charset="2"/>
                </a:rPr>
                <a:t>F</a:t>
              </a:r>
              <a:r>
                <a:rPr lang="en-US" altLang="zh-CN" sz="2400" i="1" dirty="0" err="1">
                  <a:latin typeface="Times New Roman" pitchFamily="18" charset="0"/>
                  <a:ea typeface="楷体_GB2312" pitchFamily="49" charset="-122"/>
                  <a:cs typeface="Times New Roman" pitchFamily="18" charset="0"/>
                </a:rPr>
                <a:t>.val</a:t>
              </a:r>
              <a:endParaRPr kumimoji="1" lang="en-US" altLang="zh-CN" sz="2400" i="1" dirty="0">
                <a:latin typeface="Times New Roman" pitchFamily="18" charset="0"/>
                <a:ea typeface="楷体_GB2312" pitchFamily="49" charset="-122"/>
                <a:cs typeface="Times New Roman" pitchFamily="18" charset="0"/>
                <a:sym typeface="Symbol" pitchFamily="18" charset="2"/>
              </a:endParaRPr>
            </a:p>
            <a:p>
              <a:pPr marL="457200" indent="-457200">
                <a:lnSpc>
                  <a:spcPts val="2500"/>
                </a:lnSpc>
                <a:spcBef>
                  <a:spcPct val="50000"/>
                </a:spcBef>
                <a:defRPr/>
              </a:pPr>
              <a:r>
                <a:rPr kumimoji="1" lang="en-US" altLang="zh-CN" sz="2400"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syn</a:t>
              </a:r>
              <a:r>
                <a:rPr lang="en-US" altLang="zh-CN" sz="2400" i="1" dirty="0">
                  <a:latin typeface="Times New Roman" pitchFamily="18" charset="0"/>
                  <a:ea typeface="楷体_GB2312" pitchFamily="49" charset="-122"/>
                  <a:cs typeface="Times New Roman" pitchFamily="18" charset="0"/>
                </a:rPr>
                <a:t> </a:t>
              </a:r>
              <a:r>
                <a:rPr kumimoji="1" lang="en-US" altLang="zh-CN" sz="2400" i="1" dirty="0">
                  <a:latin typeface="Times New Roman" pitchFamily="18" charset="0"/>
                  <a:ea typeface="楷体_GB2312" pitchFamily="49" charset="-122"/>
                  <a:cs typeface="Times New Roman" pitchFamily="18" charset="0"/>
                  <a:sym typeface="Symbol" pitchFamily="18" charset="2"/>
                </a:rPr>
                <a:t>=</a:t>
              </a:r>
              <a:r>
                <a:rPr kumimoji="1" lang="en-US" altLang="zh-CN" sz="2400"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sym typeface="Symbol" pitchFamily="18" charset="2"/>
                </a:rPr>
                <a:t>T</a:t>
              </a:r>
              <a:r>
                <a:rPr kumimoji="1" lang="en-US" altLang="zh-CN" sz="2400" i="1" baseline="-25000" dirty="0">
                  <a:latin typeface="Times New Roman" pitchFamily="18" charset="0"/>
                  <a:ea typeface="楷体_GB2312" pitchFamily="49" charset="-122"/>
                  <a:cs typeface="Times New Roman" pitchFamily="18" charset="0"/>
                  <a:sym typeface="Symbol" pitchFamily="18" charset="2"/>
                </a:rPr>
                <a:t>1</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.syn</a:t>
              </a:r>
              <a:r>
                <a:rPr kumimoji="1" lang="en-US" altLang="zh-CN" sz="2400" dirty="0">
                  <a:latin typeface="Times New Roman" pitchFamily="18" charset="0"/>
                  <a:ea typeface="楷体_GB2312" pitchFamily="49" charset="-122"/>
                  <a:cs typeface="Times New Roman" pitchFamily="18" charset="0"/>
                  <a:sym typeface="Symbol" pitchFamily="18" charset="2"/>
                </a:rPr>
                <a:t>                </a:t>
              </a:r>
              <a:endParaRPr kumimoji="1" lang="en-US" altLang="zh-CN" sz="2400" i="1" dirty="0">
                <a:latin typeface="Times New Roman" pitchFamily="18" charset="0"/>
                <a:ea typeface="楷体_GB2312" pitchFamily="49" charset="-122"/>
                <a:cs typeface="Times New Roman" pitchFamily="18" charset="0"/>
              </a:endParaRPr>
            </a:p>
            <a:p>
              <a:pPr>
                <a:lnSpc>
                  <a:spcPts val="2500"/>
                </a:lnSpc>
                <a:spcBef>
                  <a:spcPct val="50000"/>
                </a:spcBef>
                <a:defRPr/>
              </a:pPr>
              <a:r>
                <a:rPr kumimoji="1" lang="en-US" altLang="zh-CN" sz="2400" dirty="0">
                  <a:latin typeface="Times New Roman" pitchFamily="18" charset="0"/>
                  <a:ea typeface="楷体_GB2312" pitchFamily="49" charset="-122"/>
                  <a:cs typeface="Times New Roman" pitchFamily="18" charset="0"/>
                </a:rPr>
                <a:t>(3)  </a:t>
              </a:r>
              <a:r>
                <a:rPr kumimoji="1" lang="en-US" altLang="zh-CN" sz="2400" i="1" dirty="0">
                  <a:latin typeface="Times New Roman" pitchFamily="18" charset="0"/>
                  <a:ea typeface="楷体_GB2312" pitchFamily="49" charset="-122"/>
                  <a:cs typeface="Times New Roman" pitchFamily="18" charset="0"/>
                  <a:sym typeface="Symbol" pitchFamily="18" charset="2"/>
                </a:rPr>
                <a:t>T</a:t>
              </a:r>
              <a:r>
                <a:rPr lang="en-US" altLang="zh-CN" sz="2400" i="1" dirty="0">
                  <a:latin typeface="Times New Roman" pitchFamily="18" charset="0"/>
                  <a:ea typeface="楷体" pitchFamily="49" charset="-122"/>
                  <a:cs typeface="Times New Roman" pitchFamily="18" charset="0"/>
                </a:rPr>
                <a:t>′</a:t>
              </a:r>
              <a:r>
                <a:rPr kumimoji="1" lang="en-US" altLang="zh-CN" sz="2400" dirty="0">
                  <a:latin typeface="Times New Roman" pitchFamily="18" charset="0"/>
                  <a:ea typeface="楷体_GB2312" pitchFamily="49" charset="-122"/>
                  <a:cs typeface="Times New Roman" pitchFamily="18" charset="0"/>
                </a:rPr>
                <a:t> </a:t>
              </a:r>
              <a:r>
                <a:rPr kumimoji="1" lang="en-US" altLang="zh-CN" sz="2400" dirty="0">
                  <a:latin typeface="Times New Roman" pitchFamily="18" charset="0"/>
                  <a:ea typeface="楷体_GB2312" pitchFamily="49" charset="-122"/>
                  <a:cs typeface="Times New Roman" pitchFamily="18" charset="0"/>
                  <a:sym typeface="Symbol" pitchFamily="18" charset="2"/>
                </a:rPr>
                <a:t> </a:t>
              </a:r>
              <a:r>
                <a:rPr lang="en-US" altLang="zh-CN" sz="2400" i="1" dirty="0">
                  <a:latin typeface="Times New Roman" pitchFamily="18" charset="0"/>
                  <a:ea typeface="楷体_GB2312" pitchFamily="49" charset="-122"/>
                  <a:cs typeface="Times New Roman" pitchFamily="18" charset="0"/>
                </a:rPr>
                <a:t>ε</a:t>
              </a:r>
              <a:r>
                <a:rPr kumimoji="1" lang="en-US" altLang="zh-CN" sz="2400"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syn</a:t>
              </a:r>
              <a:r>
                <a:rPr lang="en-US" altLang="zh-CN" sz="2400" i="1" dirty="0">
                  <a:latin typeface="Times New Roman" pitchFamily="18" charset="0"/>
                  <a:ea typeface="楷体_GB2312" pitchFamily="49" charset="-122"/>
                  <a:cs typeface="Times New Roman" pitchFamily="18" charset="0"/>
                </a:rPr>
                <a:t> = </a:t>
              </a:r>
              <a:r>
                <a:rPr kumimoji="1" lang="en-US" altLang="zh-CN" sz="2400" i="1" dirty="0">
                  <a:latin typeface="Times New Roman" pitchFamily="18" charset="0"/>
                  <a:ea typeface="楷体_GB2312" pitchFamily="49" charset="-122"/>
                  <a:cs typeface="Times New Roman" pitchFamily="18" charset="0"/>
                </a:rPr>
                <a:t>T</a:t>
              </a:r>
              <a:r>
                <a:rPr lang="en-US" altLang="zh-CN" sz="2400" i="1" dirty="0">
                  <a:latin typeface="Times New Roman" pitchFamily="18" charset="0"/>
                  <a:ea typeface="楷体" pitchFamily="49" charset="-122"/>
                  <a:cs typeface="Times New Roman" pitchFamily="18" charset="0"/>
                </a:rPr>
                <a:t>′</a:t>
              </a:r>
              <a:r>
                <a:rPr lang="en-US" altLang="zh-CN" sz="2400" i="1" dirty="0">
                  <a:latin typeface="Times New Roman" pitchFamily="18" charset="0"/>
                  <a:ea typeface="楷体_GB2312" pitchFamily="49" charset="-122"/>
                  <a:cs typeface="Times New Roman" pitchFamily="18" charset="0"/>
                </a:rPr>
                <a:t>.</a:t>
              </a:r>
              <a:r>
                <a:rPr lang="en-US" altLang="zh-CN" sz="2400" i="1" dirty="0" err="1">
                  <a:latin typeface="Times New Roman" pitchFamily="18" charset="0"/>
                  <a:ea typeface="楷体_GB2312" pitchFamily="49" charset="-122"/>
                  <a:cs typeface="Times New Roman" pitchFamily="18" charset="0"/>
                </a:rPr>
                <a:t>inh</a:t>
              </a:r>
              <a:endParaRPr kumimoji="1" lang="en-US" altLang="zh-CN" sz="2400" i="1" dirty="0">
                <a:latin typeface="Times New Roman" pitchFamily="18" charset="0"/>
                <a:ea typeface="楷体_GB2312" pitchFamily="49" charset="-122"/>
                <a:cs typeface="Times New Roman" pitchFamily="18" charset="0"/>
                <a:sym typeface="Symbol" pitchFamily="18" charset="2"/>
              </a:endParaRPr>
            </a:p>
            <a:p>
              <a:pPr>
                <a:lnSpc>
                  <a:spcPts val="2500"/>
                </a:lnSpc>
                <a:spcBef>
                  <a:spcPct val="50000"/>
                </a:spcBef>
                <a:defRPr/>
              </a:pPr>
              <a:r>
                <a:rPr kumimoji="1" lang="en-US" altLang="zh-CN" sz="2400" dirty="0">
                  <a:latin typeface="Times New Roman" pitchFamily="18" charset="0"/>
                  <a:ea typeface="楷体_GB2312" pitchFamily="49" charset="-122"/>
                  <a:cs typeface="Times New Roman" pitchFamily="18" charset="0"/>
                </a:rPr>
                <a:t>(4)</a:t>
              </a:r>
              <a:r>
                <a:rPr kumimoji="1" lang="en-US" altLang="zh-CN" sz="2400" dirty="0">
                  <a:latin typeface="Times New Roman" pitchFamily="18" charset="0"/>
                  <a:ea typeface="楷体_GB2312" pitchFamily="49" charset="-122"/>
                  <a:cs typeface="Times New Roman" pitchFamily="18" charset="0"/>
                  <a:sym typeface="Symbol" pitchFamily="18" charset="2"/>
                </a:rPr>
                <a:t>  </a:t>
              </a:r>
              <a:r>
                <a:rPr kumimoji="1" lang="en-US" altLang="zh-CN" sz="2400" i="1" dirty="0">
                  <a:latin typeface="Times New Roman" pitchFamily="18" charset="0"/>
                  <a:ea typeface="楷体_GB2312" pitchFamily="49" charset="-122"/>
                  <a:cs typeface="Times New Roman" pitchFamily="18" charset="0"/>
                  <a:sym typeface="Symbol" pitchFamily="18" charset="2"/>
                </a:rPr>
                <a:t>F</a:t>
              </a:r>
              <a:r>
                <a:rPr kumimoji="1" lang="en-US" altLang="zh-CN" sz="2400" dirty="0">
                  <a:latin typeface="Times New Roman" pitchFamily="18" charset="0"/>
                  <a:ea typeface="楷体_GB2312" pitchFamily="49" charset="-122"/>
                  <a:cs typeface="Times New Roman" pitchFamily="18" charset="0"/>
                  <a:sym typeface="Symbol" pitchFamily="18" charset="2"/>
                </a:rPr>
                <a:t>  digit       	</a:t>
              </a:r>
              <a:r>
                <a:rPr kumimoji="1" lang="en-US" altLang="zh-CN" sz="2400" i="1" dirty="0" err="1">
                  <a:latin typeface="Times New Roman" pitchFamily="18" charset="0"/>
                  <a:ea typeface="楷体_GB2312" pitchFamily="49" charset="-122"/>
                  <a:cs typeface="Times New Roman" pitchFamily="18" charset="0"/>
                  <a:sym typeface="Symbol" pitchFamily="18" charset="2"/>
                </a:rPr>
                <a:t>F</a:t>
              </a:r>
              <a:r>
                <a:rPr lang="en-US" altLang="zh-CN" sz="2400" i="1" dirty="0" err="1">
                  <a:latin typeface="Times New Roman" pitchFamily="18" charset="0"/>
                  <a:ea typeface="楷体_GB2312" pitchFamily="49" charset="-122"/>
                  <a:cs typeface="Times New Roman" pitchFamily="18" charset="0"/>
                </a:rPr>
                <a:t>.val</a:t>
              </a:r>
              <a:r>
                <a:rPr lang="en-US" altLang="zh-CN" sz="2400" i="1" dirty="0">
                  <a:latin typeface="Times New Roman" pitchFamily="18" charset="0"/>
                  <a:ea typeface="楷体_GB2312" pitchFamily="49" charset="-122"/>
                  <a:cs typeface="Times New Roman" pitchFamily="18" charset="0"/>
                </a:rPr>
                <a:t> = </a:t>
              </a:r>
              <a:r>
                <a:rPr lang="en-US" altLang="zh-CN" sz="2400" dirty="0" err="1">
                  <a:latin typeface="Times New Roman" pitchFamily="18" charset="0"/>
                  <a:ea typeface="楷体_GB2312" pitchFamily="49" charset="-122"/>
                  <a:cs typeface="Times New Roman" pitchFamily="18" charset="0"/>
                </a:rPr>
                <a:t>digit</a:t>
              </a:r>
              <a:r>
                <a:rPr lang="en-US" altLang="zh-CN" sz="2400" i="1" dirty="0" err="1">
                  <a:latin typeface="Times New Roman" pitchFamily="18" charset="0"/>
                  <a:ea typeface="楷体_GB2312" pitchFamily="49" charset="-122"/>
                  <a:cs typeface="Times New Roman" pitchFamily="18" charset="0"/>
                </a:rPr>
                <a:t>.lexval</a:t>
              </a:r>
              <a:endParaRPr kumimoji="1" lang="en-US" altLang="zh-CN" sz="2400" dirty="0">
                <a:latin typeface="Times New Roman" pitchFamily="18" charset="0"/>
                <a:ea typeface="楷体_GB2312" pitchFamily="49" charset="-122"/>
                <a:cs typeface="Times New Roman" pitchFamily="18" charset="0"/>
                <a:sym typeface="Symbol" pitchFamily="18" charset="2"/>
              </a:endParaRPr>
            </a:p>
          </p:txBody>
        </p:sp>
        <p:sp>
          <p:nvSpPr>
            <p:cNvPr id="93222" name="Line 7"/>
            <p:cNvSpPr>
              <a:spLocks noChangeShapeType="1"/>
            </p:cNvSpPr>
            <p:nvPr/>
          </p:nvSpPr>
          <p:spPr bwMode="auto">
            <a:xfrm>
              <a:off x="231775" y="1571303"/>
              <a:ext cx="4581525" cy="0"/>
            </a:xfrm>
            <a:prstGeom prst="line">
              <a:avLst/>
            </a:prstGeom>
            <a:grpFill/>
            <a:ln w="12700">
              <a:solidFill>
                <a:schemeClr val="tx1"/>
              </a:solidFill>
              <a:round/>
              <a:headEnd/>
              <a:tailEnd type="none" w="lg" len="lg"/>
            </a:ln>
            <a:extLst/>
          </p:spPr>
          <p:txBody>
            <a:bodyPr lIns="67500" tIns="35100" rIns="67500" bIns="35100" anchor="ctr">
              <a:spAutoFit/>
            </a:bodyPr>
            <a:lstStyle/>
            <a:p>
              <a:pPr>
                <a:defRPr/>
              </a:pPr>
              <a:endParaRPr lang="zh-CN" altLang="en-US"/>
            </a:p>
          </p:txBody>
        </p:sp>
        <p:cxnSp>
          <p:nvCxnSpPr>
            <p:cNvPr id="93223" name="直接连接符 2"/>
            <p:cNvCxnSpPr>
              <a:cxnSpLocks noChangeShapeType="1"/>
            </p:cNvCxnSpPr>
            <p:nvPr/>
          </p:nvCxnSpPr>
          <p:spPr bwMode="auto">
            <a:xfrm flipH="1">
              <a:off x="572012" y="1211263"/>
              <a:ext cx="1588" cy="3423085"/>
            </a:xfrm>
            <a:prstGeom prst="line">
              <a:avLst/>
            </a:prstGeom>
            <a:grpFill/>
            <a:ln w="12700" algn="ctr">
              <a:solidFill>
                <a:schemeClr val="tx1"/>
              </a:solidFill>
              <a:round/>
              <a:headEnd/>
              <a:tailEnd/>
            </a:ln>
            <a:extLst/>
          </p:spPr>
        </p:cxnSp>
        <p:cxnSp>
          <p:nvCxnSpPr>
            <p:cNvPr id="93224" name="直接连接符 4"/>
            <p:cNvCxnSpPr>
              <a:cxnSpLocks noChangeShapeType="1"/>
            </p:cNvCxnSpPr>
            <p:nvPr/>
          </p:nvCxnSpPr>
          <p:spPr bwMode="auto">
            <a:xfrm>
              <a:off x="2100263" y="1211263"/>
              <a:ext cx="4745" cy="3423085"/>
            </a:xfrm>
            <a:prstGeom prst="line">
              <a:avLst/>
            </a:prstGeom>
            <a:grpFill/>
            <a:ln w="12700" algn="ctr">
              <a:solidFill>
                <a:schemeClr val="tx1"/>
              </a:solidFill>
              <a:round/>
              <a:headEnd/>
              <a:tailEnd/>
            </a:ln>
            <a:extLst/>
          </p:spPr>
        </p:cxnSp>
      </p:grpSp>
      <p:sp>
        <p:nvSpPr>
          <p:cNvPr id="44" name="标题 2"/>
          <p:cNvSpPr>
            <a:spLocks noGrp="1"/>
          </p:cNvSpPr>
          <p:nvPr>
            <p:ph type="title"/>
          </p:nvPr>
        </p:nvSpPr>
        <p:spPr>
          <a:xfrm>
            <a:off x="755650" y="570317"/>
            <a:ext cx="7931150" cy="913998"/>
          </a:xfrm>
          <a:extLst/>
        </p:spPr>
        <p:txBody>
          <a:bodyPr/>
          <a:lstStyle/>
          <a:p>
            <a:pPr>
              <a:defRPr/>
            </a:pPr>
            <a:r>
              <a:rPr lang="en-US" altLang="zh-CN" dirty="0"/>
              <a:t>L-</a:t>
            </a:r>
            <a:r>
              <a:rPr lang="zh-CN" altLang="en-US" dirty="0"/>
              <a:t>属性定义</a:t>
            </a:r>
          </a:p>
        </p:txBody>
      </p:sp>
      <p:grpSp>
        <p:nvGrpSpPr>
          <p:cNvPr id="3" name="组合 47"/>
          <p:cNvGrpSpPr>
            <a:grpSpLocks/>
          </p:cNvGrpSpPr>
          <p:nvPr/>
        </p:nvGrpSpPr>
        <p:grpSpPr bwMode="auto">
          <a:xfrm>
            <a:off x="1568450" y="2913063"/>
            <a:ext cx="3517900" cy="2944812"/>
            <a:chOff x="3371542" y="2780928"/>
            <a:chExt cx="3516546" cy="2944504"/>
          </a:xfrm>
        </p:grpSpPr>
        <p:sp>
          <p:nvSpPr>
            <p:cNvPr id="49" name="矩形 48"/>
            <p:cNvSpPr>
              <a:spLocks noChangeArrowheads="1"/>
            </p:cNvSpPr>
            <p:nvPr/>
          </p:nvSpPr>
          <p:spPr bwMode="auto">
            <a:xfrm>
              <a:off x="5880414" y="2780928"/>
              <a:ext cx="863268" cy="360324"/>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50" name="矩形 49"/>
            <p:cNvSpPr>
              <a:spLocks noChangeArrowheads="1"/>
            </p:cNvSpPr>
            <p:nvPr/>
          </p:nvSpPr>
          <p:spPr bwMode="auto">
            <a:xfrm>
              <a:off x="5880414" y="3715867"/>
              <a:ext cx="1007674" cy="360325"/>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51" name="矩形 50"/>
            <p:cNvSpPr>
              <a:spLocks noChangeArrowheads="1"/>
            </p:cNvSpPr>
            <p:nvPr/>
          </p:nvSpPr>
          <p:spPr bwMode="auto">
            <a:xfrm>
              <a:off x="5951823" y="4796842"/>
              <a:ext cx="791858" cy="360324"/>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52" name="矩形 51"/>
            <p:cNvSpPr>
              <a:spLocks noChangeArrowheads="1"/>
            </p:cNvSpPr>
            <p:nvPr/>
          </p:nvSpPr>
          <p:spPr bwMode="auto">
            <a:xfrm>
              <a:off x="5951823" y="4292070"/>
              <a:ext cx="864855" cy="360324"/>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53" name="Line 5"/>
            <p:cNvSpPr>
              <a:spLocks noChangeShapeType="1"/>
            </p:cNvSpPr>
            <p:nvPr/>
          </p:nvSpPr>
          <p:spPr bwMode="auto">
            <a:xfrm flipH="1">
              <a:off x="4913998" y="2923788"/>
              <a:ext cx="963242" cy="2538147"/>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54" name="Line 5"/>
            <p:cNvSpPr>
              <a:spLocks noChangeShapeType="1"/>
            </p:cNvSpPr>
            <p:nvPr/>
          </p:nvSpPr>
          <p:spPr bwMode="auto">
            <a:xfrm flipH="1">
              <a:off x="4991756" y="3901586"/>
              <a:ext cx="880723" cy="1436537"/>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55" name="Line 5"/>
            <p:cNvSpPr>
              <a:spLocks noChangeShapeType="1"/>
            </p:cNvSpPr>
            <p:nvPr/>
          </p:nvSpPr>
          <p:spPr bwMode="auto">
            <a:xfrm flipH="1">
              <a:off x="4994930" y="4652394"/>
              <a:ext cx="953720" cy="685728"/>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56" name="Line 5"/>
            <p:cNvSpPr>
              <a:spLocks noChangeShapeType="1"/>
            </p:cNvSpPr>
            <p:nvPr/>
          </p:nvSpPr>
          <p:spPr bwMode="auto">
            <a:xfrm flipH="1">
              <a:off x="4994930" y="5227009"/>
              <a:ext cx="953720" cy="184131"/>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77843" name="矩形 56"/>
            <p:cNvSpPr>
              <a:spLocks noChangeArrowheads="1"/>
            </p:cNvSpPr>
            <p:nvPr/>
          </p:nvSpPr>
          <p:spPr bwMode="auto">
            <a:xfrm>
              <a:off x="3371542" y="5201612"/>
              <a:ext cx="1620214" cy="52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zh-CN" altLang="en-US" sz="2800">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综合属性</a:t>
              </a:r>
              <a:endParaRPr lang="zh-CN" altLang="en-US">
                <a:solidFill>
                  <a:srgbClr val="2D83F4"/>
                </a:solidFill>
                <a:ea typeface="华文楷体" panose="02010600040101010101" pitchFamily="2" charset="-122"/>
                <a:cs typeface="Times New Roman" panose="02020603050405020304" pitchFamily="18" charset="0"/>
              </a:endParaRPr>
            </a:p>
          </p:txBody>
        </p:sp>
      </p:grpSp>
      <p:grpSp>
        <p:nvGrpSpPr>
          <p:cNvPr id="4" name="组合 57"/>
          <p:cNvGrpSpPr>
            <a:grpSpLocks/>
          </p:cNvGrpSpPr>
          <p:nvPr/>
        </p:nvGrpSpPr>
        <p:grpSpPr bwMode="auto">
          <a:xfrm>
            <a:off x="4057650" y="1187450"/>
            <a:ext cx="4171950" cy="2552700"/>
            <a:chOff x="5872829" y="1141583"/>
            <a:chExt cx="4171708" cy="2552806"/>
          </a:xfrm>
        </p:grpSpPr>
        <p:sp>
          <p:nvSpPr>
            <p:cNvPr id="77830" name="矩形 48"/>
            <p:cNvSpPr>
              <a:spLocks noChangeArrowheads="1"/>
            </p:cNvSpPr>
            <p:nvPr/>
          </p:nvSpPr>
          <p:spPr bwMode="auto">
            <a:xfrm>
              <a:off x="5902296" y="2384375"/>
              <a:ext cx="864096" cy="360363"/>
            </a:xfrm>
            <a:prstGeom prst="rect">
              <a:avLst/>
            </a:prstGeom>
            <a:noFill/>
            <a:ln w="38100" algn="ctr">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7831" name="矩形 49"/>
            <p:cNvSpPr>
              <a:spLocks noChangeArrowheads="1"/>
            </p:cNvSpPr>
            <p:nvPr/>
          </p:nvSpPr>
          <p:spPr bwMode="auto">
            <a:xfrm>
              <a:off x="5872829" y="3334026"/>
              <a:ext cx="985792" cy="360363"/>
            </a:xfrm>
            <a:prstGeom prst="rect">
              <a:avLst/>
            </a:prstGeom>
            <a:noFill/>
            <a:ln w="38100" algn="ctr">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7832" name="Line 5"/>
            <p:cNvSpPr>
              <a:spLocks noChangeShapeType="1"/>
            </p:cNvSpPr>
            <p:nvPr/>
          </p:nvSpPr>
          <p:spPr bwMode="auto">
            <a:xfrm flipV="1">
              <a:off x="6851798" y="1349950"/>
              <a:ext cx="1584177" cy="1158551"/>
            </a:xfrm>
            <a:prstGeom prst="line">
              <a:avLst/>
            </a:prstGeom>
            <a:noFill/>
            <a:ln w="38100">
              <a:solidFill>
                <a:srgbClr val="FF0000"/>
              </a:solidFill>
              <a:prstDash val="dash"/>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7833" name="Line 5"/>
            <p:cNvSpPr>
              <a:spLocks noChangeShapeType="1"/>
            </p:cNvSpPr>
            <p:nvPr/>
          </p:nvSpPr>
          <p:spPr bwMode="auto">
            <a:xfrm flipV="1">
              <a:off x="6858621" y="1406352"/>
              <a:ext cx="1522417" cy="2095301"/>
            </a:xfrm>
            <a:prstGeom prst="line">
              <a:avLst/>
            </a:prstGeom>
            <a:noFill/>
            <a:ln w="38100">
              <a:solidFill>
                <a:srgbClr val="FF0000"/>
              </a:solidFill>
              <a:prstDash val="dash"/>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7834" name="矩形 52"/>
            <p:cNvSpPr>
              <a:spLocks noChangeArrowheads="1"/>
            </p:cNvSpPr>
            <p:nvPr/>
          </p:nvSpPr>
          <p:spPr bwMode="auto">
            <a:xfrm>
              <a:off x="8423580" y="114158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zh-CN" altLang="en-US"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继承属性</a:t>
              </a:r>
              <a:endParaRPr lang="zh-CN" altLang="en-US">
                <a:solidFill>
                  <a:srgbClr val="FF0000"/>
                </a:solidFill>
                <a:ea typeface="华文楷体" panose="02010600040101010101" pitchFamily="2" charset="-122"/>
                <a:cs typeface="Times New Roman" panose="02020603050405020304" pitchFamily="18" charset="0"/>
              </a:endParaRPr>
            </a:p>
          </p:txBody>
        </p:sp>
      </p:grpSp>
      <p:sp>
        <p:nvSpPr>
          <p:cNvPr id="5" name="灯片编号占位符 4"/>
          <p:cNvSpPr>
            <a:spLocks noGrp="1"/>
          </p:cNvSpPr>
          <p:nvPr>
            <p:ph type="sldNum" sz="quarter" idx="12"/>
          </p:nvPr>
        </p:nvSpPr>
        <p:spPr/>
        <p:txBody>
          <a:bodyPr/>
          <a:lstStyle/>
          <a:p>
            <a:fld id="{371E52BA-33C8-584B-BB1D-1A8B62DF9CA2}" type="slidenum">
              <a:rPr lang="en-US" altLang="zh-CN" smtClean="0"/>
              <a:pPr/>
              <a:t>17</a:t>
            </a:fld>
            <a:endParaRPr lang="en-US" altLang="zh-CN" dirty="0"/>
          </a:p>
        </p:txBody>
      </p:sp>
    </p:spTree>
    <p:extLst>
      <p:ext uri="{BB962C8B-B14F-4D97-AF65-F5344CB8AC3E}">
        <p14:creationId xmlns:p14="http://schemas.microsoft.com/office/powerpoint/2010/main" val="3125577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755651" y="1844676"/>
            <a:ext cx="1285875" cy="714375"/>
          </a:xfrm>
        </p:spPr>
        <p:txBody>
          <a:bodyPr/>
          <a:lstStyle/>
          <a:p>
            <a:pPr>
              <a:buClrTx/>
              <a:buFont typeface="Wingdings" panose="05000000000000000000" pitchFamily="2" charset="2"/>
              <a:buChar char="Ø"/>
            </a:pPr>
            <a:r>
              <a:rPr lang="zh-CN" altLang="en-US" sz="3000" b="1"/>
              <a:t>例</a:t>
            </a:r>
          </a:p>
        </p:txBody>
      </p:sp>
      <p:sp>
        <p:nvSpPr>
          <p:cNvPr id="36873" name="标题 1"/>
          <p:cNvSpPr>
            <a:spLocks noGrp="1"/>
          </p:cNvSpPr>
          <p:nvPr>
            <p:ph type="title"/>
          </p:nvPr>
        </p:nvSpPr>
        <p:spPr>
          <a:xfrm>
            <a:off x="755650" y="808213"/>
            <a:ext cx="7931150" cy="676102"/>
          </a:xfrm>
          <a:extLst/>
        </p:spPr>
        <p:txBody>
          <a:bodyPr/>
          <a:lstStyle/>
          <a:p>
            <a:pPr>
              <a:defRPr/>
            </a:pPr>
            <a:r>
              <a:rPr lang="zh-CN" altLang="en-US" dirty="0"/>
              <a:t>非</a:t>
            </a:r>
            <a:r>
              <a:rPr lang="en-US" altLang="zh-CN" dirty="0"/>
              <a:t>L</a:t>
            </a:r>
            <a:r>
              <a:rPr lang="zh-CN" altLang="en-US" dirty="0"/>
              <a:t>属性的</a:t>
            </a:r>
            <a:r>
              <a:rPr lang="en-US" altLang="zh-CN" dirty="0"/>
              <a:t>SDD</a:t>
            </a:r>
            <a:endParaRPr lang="zh-CN" altLang="en-US" dirty="0"/>
          </a:p>
        </p:txBody>
      </p:sp>
      <p:grpSp>
        <p:nvGrpSpPr>
          <p:cNvPr id="2" name="组合 3"/>
          <p:cNvGrpSpPr>
            <a:grpSpLocks/>
          </p:cNvGrpSpPr>
          <p:nvPr/>
        </p:nvGrpSpPr>
        <p:grpSpPr bwMode="auto">
          <a:xfrm>
            <a:off x="2411414" y="1944689"/>
            <a:ext cx="4249737" cy="3341687"/>
            <a:chOff x="6304185" y="526505"/>
            <a:chExt cx="4250229" cy="3342453"/>
          </a:xfrm>
          <a:solidFill>
            <a:schemeClr val="accent5">
              <a:lumMod val="60000"/>
              <a:lumOff val="40000"/>
            </a:schemeClr>
          </a:solidFill>
        </p:grpSpPr>
        <p:sp>
          <p:nvSpPr>
            <p:cNvPr id="11" name="矩形 10"/>
            <p:cNvSpPr/>
            <p:nvPr/>
          </p:nvSpPr>
          <p:spPr>
            <a:xfrm>
              <a:off x="6304185" y="526505"/>
              <a:ext cx="4231177" cy="3342453"/>
            </a:xfrm>
            <a:prstGeom prst="rect">
              <a:avLst/>
            </a:prstGeom>
            <a:grpFill/>
            <a:ln>
              <a:solidFill>
                <a:schemeClr val="tx1"/>
              </a:solidFill>
            </a:ln>
          </p:spPr>
          <p:txBody>
            <a:bodyPr>
              <a:spAutoFit/>
            </a:bodyPr>
            <a:lstStyle/>
            <a:p>
              <a:pPr eaLnBrk="1" hangingPunct="1">
                <a:spcBef>
                  <a:spcPct val="30000"/>
                </a:spcBef>
                <a:defRPr/>
              </a:pPr>
              <a:r>
                <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产生式</a:t>
              </a:r>
              <a:r>
                <a:rPr lang="en-US" altLang="zh-CN"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spcBef>
                  <a:spcPct val="30000"/>
                </a:spcBef>
                <a:defRPr/>
              </a:pPr>
              <a:r>
                <a:rPr kumimoji="1" lang="en-US" altLang="zh-CN" sz="2400" dirty="0">
                  <a:solidFill>
                    <a:srgbClr val="000000"/>
                  </a:solidFill>
                  <a:latin typeface="Times New Roman" panose="02020603050405020304" pitchFamily="18" charset="0"/>
                  <a:ea typeface="SimSun" panose="02010600030101010101" pitchFamily="2" charset="-122"/>
                </a:rPr>
                <a:t>(1) </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A</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LM	</a:t>
              </a:r>
              <a:r>
                <a:rPr kumimoji="1" lang="en-US" altLang="zh-CN" sz="2400" i="1" dirty="0" err="1">
                  <a:solidFill>
                    <a:prstClr val="black"/>
                  </a:solidFill>
                  <a:latin typeface="Times New Roman" panose="02020603050405020304" pitchFamily="18" charset="0"/>
                  <a:ea typeface="楷体_GB2312" pitchFamily="49" charset="-122"/>
                  <a:cs typeface="Times New Roman" panose="02020603050405020304" pitchFamily="18" charset="0"/>
                </a:rPr>
                <a:t>L</a:t>
              </a:r>
              <a:r>
                <a:rPr kumimoji="1" lang="en-US" altLang="zh-CN" sz="2400" dirty="0" err="1">
                  <a:solidFill>
                    <a:prstClr val="black"/>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err="1">
                  <a:solidFill>
                    <a:prstClr val="black"/>
                  </a:solidFill>
                  <a:latin typeface="Times New Roman" panose="02020603050405020304" pitchFamily="18" charset="0"/>
                  <a:ea typeface="楷体_GB2312" pitchFamily="49" charset="-122"/>
                  <a:cs typeface="Times New Roman" panose="02020603050405020304" pitchFamily="18" charset="0"/>
                </a:rPr>
                <a:t>i</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l</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err="1">
                  <a:solidFill>
                    <a:prstClr val="black"/>
                  </a:solidFill>
                  <a:latin typeface="Times New Roman" panose="02020603050405020304" pitchFamily="18" charset="0"/>
                  <a:ea typeface="楷体_GB2312" pitchFamily="49" charset="-122"/>
                  <a:cs typeface="Times New Roman" panose="02020603050405020304" pitchFamily="18" charset="0"/>
                </a:rPr>
                <a:t>A.i</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a:t>
              </a:r>
            </a:p>
            <a:p>
              <a:pPr eaLnBrk="1" hangingPunct="1">
                <a:spcBef>
                  <a:spcPct val="30000"/>
                </a:spcBef>
                <a:defRPr/>
              </a:pP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err="1">
                  <a:solidFill>
                    <a:prstClr val="black"/>
                  </a:solidFill>
                  <a:latin typeface="Times New Roman" panose="02020603050405020304" pitchFamily="18" charset="0"/>
                  <a:ea typeface="楷体_GB2312" pitchFamily="49" charset="-122"/>
                  <a:cs typeface="Times New Roman" panose="02020603050405020304" pitchFamily="18" charset="0"/>
                </a:rPr>
                <a:t>M.i</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m</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L.s</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a:t>
              </a:r>
            </a:p>
            <a:p>
              <a:pPr eaLnBrk="1" hangingPunct="1">
                <a:spcBef>
                  <a:spcPct val="30000"/>
                </a:spcBef>
                <a:defRPr/>
              </a:pP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		A.s </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f</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M.s</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a:t>
              </a:r>
            </a:p>
            <a:p>
              <a:pPr eaLnBrk="1" hangingPunct="1">
                <a:spcBef>
                  <a:spcPct val="30000"/>
                </a:spcBef>
                <a:defRPr/>
              </a:pPr>
              <a:r>
                <a:rPr kumimoji="1" lang="en-US" altLang="zh-CN" sz="2400" dirty="0">
                  <a:solidFill>
                    <a:srgbClr val="000000"/>
                  </a:solidFill>
                  <a:latin typeface="Times New Roman" panose="02020603050405020304" pitchFamily="18" charset="0"/>
                  <a:ea typeface="SimSun" panose="02010600030101010101" pitchFamily="2" charset="-122"/>
                </a:rPr>
                <a:t>(2) </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A</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kumimoji="1" lang="en-US" altLang="zh-CN" sz="2400" dirty="0">
                  <a:solidFill>
                    <a:prstClr val="blac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solidFill>
                    <a:prstClr val="black"/>
                  </a:solidFill>
                  <a:latin typeface="Times New Roman" panose="02020603050405020304" pitchFamily="18" charset="0"/>
                  <a:ea typeface="楷体_GB2312" pitchFamily="49" charset="-122"/>
                  <a:cs typeface="Times New Roman" panose="02020603050405020304" pitchFamily="18" charset="0"/>
                </a:rPr>
                <a:t>QR	</a:t>
              </a:r>
              <a:r>
                <a:rPr kumimoji="1" lang="en-US" altLang="zh-CN" sz="2400" i="1" dirty="0" err="1">
                  <a:latin typeface="Times New Roman" panose="02020603050405020304" pitchFamily="18" charset="0"/>
                  <a:ea typeface="楷体_GB2312" pitchFamily="49" charset="-122"/>
                  <a:cs typeface="Times New Roman" panose="02020603050405020304" pitchFamily="18" charset="0"/>
                </a:rPr>
                <a:t>R.i</a:t>
              </a:r>
              <a:r>
                <a:rPr kumimoji="1" lang="en-US" altLang="zh-CN" sz="2400" i="1" dirty="0">
                  <a:latin typeface="Times New Roman" panose="02020603050405020304" pitchFamily="18" charset="0"/>
                  <a:ea typeface="楷体_GB2312" pitchFamily="49" charset="-122"/>
                  <a:cs typeface="Times New Roman" panose="02020603050405020304" pitchFamily="18" charset="0"/>
                </a:rPr>
                <a:t> </a:t>
              </a:r>
              <a:r>
                <a:rPr kumimoji="1" lang="en-US" altLang="zh-CN" sz="2400" dirty="0">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latin typeface="Times New Roman" panose="02020603050405020304" pitchFamily="18" charset="0"/>
                  <a:ea typeface="楷体_GB2312" pitchFamily="49" charset="-122"/>
                  <a:cs typeface="Times New Roman" panose="02020603050405020304" pitchFamily="18" charset="0"/>
                </a:rPr>
                <a:t>r</a:t>
              </a:r>
              <a:r>
                <a:rPr kumimoji="1" lang="en-US" altLang="zh-CN" sz="2400" dirty="0">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err="1">
                  <a:latin typeface="Times New Roman" panose="02020603050405020304" pitchFamily="18" charset="0"/>
                  <a:ea typeface="楷体_GB2312" pitchFamily="49" charset="-122"/>
                  <a:cs typeface="Times New Roman" panose="02020603050405020304" pitchFamily="18" charset="0"/>
                </a:rPr>
                <a:t>A.i</a:t>
              </a:r>
              <a:r>
                <a:rPr kumimoji="1" lang="en-US" altLang="zh-CN" sz="2400" dirty="0">
                  <a:latin typeface="Times New Roman" panose="02020603050405020304" pitchFamily="18" charset="0"/>
                  <a:ea typeface="楷体_GB2312" pitchFamily="49" charset="-122"/>
                  <a:cs typeface="Times New Roman" panose="02020603050405020304" pitchFamily="18" charset="0"/>
                </a:rPr>
                <a:t>)</a:t>
              </a:r>
            </a:p>
            <a:p>
              <a:pPr eaLnBrk="1" hangingPunct="1">
                <a:spcBef>
                  <a:spcPct val="30000"/>
                </a:spcBef>
                <a:defRPr/>
              </a:pPr>
              <a:r>
                <a:rPr kumimoji="1" lang="en-US" altLang="zh-CN" sz="2400" i="1" dirty="0">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err="1">
                  <a:latin typeface="Times New Roman" panose="02020603050405020304" pitchFamily="18" charset="0"/>
                  <a:ea typeface="楷体_GB2312" pitchFamily="49" charset="-122"/>
                  <a:cs typeface="Times New Roman" panose="02020603050405020304" pitchFamily="18" charset="0"/>
                </a:rPr>
                <a:t>Q.i</a:t>
              </a:r>
              <a:r>
                <a:rPr kumimoji="1" lang="en-US" altLang="zh-CN" sz="2400" i="1" dirty="0">
                  <a:latin typeface="Times New Roman" panose="02020603050405020304" pitchFamily="18" charset="0"/>
                  <a:ea typeface="楷体_GB2312" pitchFamily="49" charset="-122"/>
                  <a:cs typeface="Times New Roman" panose="02020603050405020304" pitchFamily="18" charset="0"/>
                </a:rPr>
                <a:t> </a:t>
              </a:r>
              <a:r>
                <a:rPr kumimoji="1" lang="en-US" altLang="zh-CN" sz="2400" dirty="0">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latin typeface="Times New Roman" panose="02020603050405020304" pitchFamily="18" charset="0"/>
                  <a:ea typeface="楷体_GB2312" pitchFamily="49" charset="-122"/>
                  <a:cs typeface="Times New Roman" panose="02020603050405020304" pitchFamily="18" charset="0"/>
                </a:rPr>
                <a:t>q</a:t>
              </a:r>
              <a:r>
                <a:rPr kumimoji="1" lang="en-US" altLang="zh-CN" sz="2400" dirty="0">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a:latin typeface="Times New Roman" panose="02020603050405020304" pitchFamily="18" charset="0"/>
                  <a:ea typeface="楷体_GB2312" pitchFamily="49" charset="-122"/>
                  <a:cs typeface="Times New Roman" panose="02020603050405020304" pitchFamily="18" charset="0"/>
                </a:rPr>
                <a:t>R.s</a:t>
              </a:r>
              <a:r>
                <a:rPr kumimoji="1" lang="en-US" altLang="zh-CN" sz="2400" dirty="0">
                  <a:latin typeface="Times New Roman" panose="02020603050405020304" pitchFamily="18" charset="0"/>
                  <a:ea typeface="楷体_GB2312" pitchFamily="49" charset="-122"/>
                  <a:cs typeface="Times New Roman" panose="02020603050405020304" pitchFamily="18" charset="0"/>
                </a:rPr>
                <a:t>)</a:t>
              </a:r>
            </a:p>
            <a:p>
              <a:pPr eaLnBrk="1" hangingPunct="1">
                <a:spcBef>
                  <a:spcPct val="30000"/>
                </a:spcBef>
                <a:defRPr/>
              </a:pPr>
              <a:r>
                <a:rPr kumimoji="1" lang="en-US" altLang="zh-CN" sz="2400" i="1" dirty="0">
                  <a:solidFill>
                    <a:schemeClr val="hlink"/>
                  </a:solidFill>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latin typeface="Times New Roman" panose="02020603050405020304" pitchFamily="18" charset="0"/>
                  <a:ea typeface="楷体_GB2312" pitchFamily="49" charset="-122"/>
                  <a:cs typeface="Times New Roman" panose="02020603050405020304" pitchFamily="18" charset="0"/>
                </a:rPr>
                <a:t>A.s </a:t>
              </a:r>
              <a:r>
                <a:rPr kumimoji="1" lang="en-US" altLang="zh-CN" sz="2400" dirty="0">
                  <a:latin typeface="Times New Roman" panose="02020603050405020304" pitchFamily="18" charset="0"/>
                  <a:ea typeface="楷体_GB2312" pitchFamily="49" charset="-122"/>
                  <a:cs typeface="Times New Roman" panose="02020603050405020304" pitchFamily="18" charset="0"/>
                </a:rPr>
                <a:t>= </a:t>
              </a:r>
              <a:r>
                <a:rPr kumimoji="1" lang="en-US" altLang="zh-CN" sz="2400" i="1" dirty="0">
                  <a:latin typeface="Times New Roman" panose="02020603050405020304" pitchFamily="18" charset="0"/>
                  <a:ea typeface="楷体_GB2312" pitchFamily="49" charset="-122"/>
                  <a:cs typeface="Times New Roman" panose="02020603050405020304" pitchFamily="18" charset="0"/>
                </a:rPr>
                <a:t>f</a:t>
              </a:r>
              <a:r>
                <a:rPr kumimoji="1" lang="en-US" altLang="zh-CN" sz="2400" dirty="0">
                  <a:latin typeface="Times New Roman" panose="02020603050405020304" pitchFamily="18" charset="0"/>
                  <a:ea typeface="楷体_GB2312" pitchFamily="49" charset="-122"/>
                  <a:cs typeface="Times New Roman" panose="02020603050405020304" pitchFamily="18" charset="0"/>
                </a:rPr>
                <a:t>(</a:t>
              </a:r>
              <a:r>
                <a:rPr kumimoji="1" lang="en-US" altLang="zh-CN" sz="2400" i="1" dirty="0">
                  <a:latin typeface="Times New Roman" panose="02020603050405020304" pitchFamily="18" charset="0"/>
                  <a:ea typeface="楷体_GB2312" pitchFamily="49" charset="-122"/>
                  <a:cs typeface="Times New Roman" panose="02020603050405020304" pitchFamily="18" charset="0"/>
                </a:rPr>
                <a:t>Q.s</a:t>
              </a:r>
              <a:r>
                <a:rPr kumimoji="1" lang="en-US" altLang="zh-CN" sz="2400" dirty="0">
                  <a:latin typeface="Times New Roman" panose="02020603050405020304" pitchFamily="18" charset="0"/>
                  <a:ea typeface="楷体_GB2312" pitchFamily="49" charset="-122"/>
                  <a:cs typeface="Times New Roman" panose="02020603050405020304" pitchFamily="18" charset="0"/>
                </a:rPr>
                <a:t>)</a:t>
              </a:r>
            </a:p>
          </p:txBody>
        </p:sp>
        <p:cxnSp>
          <p:nvCxnSpPr>
            <p:cNvPr id="12" name="直接连接符 11"/>
            <p:cNvCxnSpPr/>
            <p:nvPr/>
          </p:nvCxnSpPr>
          <p:spPr>
            <a:xfrm>
              <a:off x="6304185" y="952053"/>
              <a:ext cx="423117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8039523" y="526505"/>
              <a:ext cx="0" cy="334245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323237" y="2420826"/>
              <a:ext cx="423117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1"/>
          <p:cNvGrpSpPr>
            <a:grpSpLocks/>
          </p:cNvGrpSpPr>
          <p:nvPr/>
        </p:nvGrpSpPr>
        <p:grpSpPr bwMode="auto">
          <a:xfrm>
            <a:off x="2395538" y="3455988"/>
            <a:ext cx="2405062" cy="2444750"/>
            <a:chOff x="2395571" y="2599414"/>
            <a:chExt cx="2405374" cy="2444578"/>
          </a:xfrm>
        </p:grpSpPr>
        <p:sp>
          <p:nvSpPr>
            <p:cNvPr id="79889" name="矩形 48"/>
            <p:cNvSpPr>
              <a:spLocks noChangeArrowheads="1"/>
            </p:cNvSpPr>
            <p:nvPr/>
          </p:nvSpPr>
          <p:spPr bwMode="auto">
            <a:xfrm>
              <a:off x="4222968" y="2599414"/>
              <a:ext cx="577977" cy="342013"/>
            </a:xfrm>
            <a:prstGeom prst="rect">
              <a:avLst/>
            </a:prstGeom>
            <a:noFill/>
            <a:ln w="38100" algn="ctr">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0" name="矩形 49"/>
            <p:cNvSpPr>
              <a:spLocks noChangeArrowheads="1"/>
            </p:cNvSpPr>
            <p:nvPr/>
          </p:nvSpPr>
          <p:spPr bwMode="auto">
            <a:xfrm>
              <a:off x="4222968" y="4018367"/>
              <a:ext cx="577977" cy="381910"/>
            </a:xfrm>
            <a:prstGeom prst="rect">
              <a:avLst/>
            </a:prstGeom>
            <a:noFill/>
            <a:ln w="38100" algn="ctr">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9891" name="Line 5"/>
            <p:cNvSpPr>
              <a:spLocks noChangeShapeType="1"/>
            </p:cNvSpPr>
            <p:nvPr/>
          </p:nvSpPr>
          <p:spPr bwMode="auto">
            <a:xfrm flipV="1">
              <a:off x="3563888" y="2743030"/>
              <a:ext cx="678103" cy="1777740"/>
            </a:xfrm>
            <a:prstGeom prst="line">
              <a:avLst/>
            </a:prstGeom>
            <a:noFill/>
            <a:ln w="38100">
              <a:solidFill>
                <a:srgbClr val="FF0000"/>
              </a:solidFill>
              <a:prstDash val="dash"/>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9892" name="Line 5"/>
            <p:cNvSpPr>
              <a:spLocks noChangeShapeType="1"/>
            </p:cNvSpPr>
            <p:nvPr/>
          </p:nvSpPr>
          <p:spPr bwMode="auto">
            <a:xfrm flipV="1">
              <a:off x="3563888" y="4110014"/>
              <a:ext cx="659080" cy="410758"/>
            </a:xfrm>
            <a:prstGeom prst="line">
              <a:avLst/>
            </a:prstGeom>
            <a:noFill/>
            <a:ln w="38100">
              <a:solidFill>
                <a:srgbClr val="FF0000"/>
              </a:solidFill>
              <a:prstDash val="dash"/>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9893" name="矩形 52"/>
            <p:cNvSpPr>
              <a:spLocks noChangeArrowheads="1"/>
            </p:cNvSpPr>
            <p:nvPr/>
          </p:nvSpPr>
          <p:spPr bwMode="auto">
            <a:xfrm>
              <a:off x="2395571" y="4520772"/>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zh-CN" altLang="en-US" sz="28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综合属性</a:t>
              </a:r>
              <a:endParaRPr lang="zh-CN" altLang="en-US">
                <a:solidFill>
                  <a:srgbClr val="FF0000"/>
                </a:solidFill>
                <a:ea typeface="华文楷体" panose="02010600040101010101" pitchFamily="2" charset="-122"/>
                <a:cs typeface="Times New Roman" panose="02020603050405020304" pitchFamily="18" charset="0"/>
              </a:endParaRPr>
            </a:p>
          </p:txBody>
        </p:sp>
      </p:grpSp>
      <p:grpSp>
        <p:nvGrpSpPr>
          <p:cNvPr id="4" name="组合 3"/>
          <p:cNvGrpSpPr>
            <a:grpSpLocks/>
          </p:cNvGrpSpPr>
          <p:nvPr/>
        </p:nvGrpSpPr>
        <p:grpSpPr bwMode="auto">
          <a:xfrm>
            <a:off x="498475" y="2462213"/>
            <a:ext cx="4318000" cy="2335212"/>
            <a:chOff x="499244" y="1604535"/>
            <a:chExt cx="4317552" cy="2335367"/>
          </a:xfrm>
        </p:grpSpPr>
        <p:sp>
          <p:nvSpPr>
            <p:cNvPr id="31" name="矩形 30"/>
            <p:cNvSpPr>
              <a:spLocks noChangeArrowheads="1"/>
            </p:cNvSpPr>
            <p:nvPr/>
          </p:nvSpPr>
          <p:spPr bwMode="auto">
            <a:xfrm>
              <a:off x="4223133" y="1604535"/>
              <a:ext cx="525408" cy="411189"/>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32" name="矩形 31"/>
            <p:cNvSpPr>
              <a:spLocks noChangeArrowheads="1"/>
            </p:cNvSpPr>
            <p:nvPr/>
          </p:nvSpPr>
          <p:spPr bwMode="auto">
            <a:xfrm>
              <a:off x="4212022" y="2130032"/>
              <a:ext cx="604774" cy="357212"/>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33" name="矩形 32"/>
            <p:cNvSpPr>
              <a:spLocks noChangeArrowheads="1"/>
            </p:cNvSpPr>
            <p:nvPr/>
          </p:nvSpPr>
          <p:spPr bwMode="auto">
            <a:xfrm>
              <a:off x="4212022" y="3581103"/>
              <a:ext cx="552393" cy="358799"/>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34" name="矩形 33"/>
            <p:cNvSpPr>
              <a:spLocks noChangeArrowheads="1"/>
            </p:cNvSpPr>
            <p:nvPr/>
          </p:nvSpPr>
          <p:spPr bwMode="auto">
            <a:xfrm>
              <a:off x="4212022" y="3085770"/>
              <a:ext cx="552393" cy="390551"/>
            </a:xfrm>
            <a:prstGeom prst="rect">
              <a:avLst/>
            </a:prstGeom>
            <a:noFill/>
            <a:ln w="38100" algn="ctr">
              <a:solidFill>
                <a:schemeClr val="tx2">
                  <a:lumMod val="60000"/>
                  <a:lumOff val="40000"/>
                </a:schemeClr>
              </a:solidFill>
              <a:prstDash val="lgDash"/>
              <a:round/>
              <a:headEnd/>
              <a:tailEnd/>
            </a:ln>
            <a:extLst/>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chemeClr val="tx1"/>
                </a:solidFill>
                <a:latin typeface="Tahoma" panose="020B0604030504040204" pitchFamily="34" charset="0"/>
              </a:endParaRPr>
            </a:p>
          </p:txBody>
        </p:sp>
        <p:sp>
          <p:nvSpPr>
            <p:cNvPr id="35" name="Line 5"/>
            <p:cNvSpPr>
              <a:spLocks noChangeShapeType="1"/>
            </p:cNvSpPr>
            <p:nvPr/>
          </p:nvSpPr>
          <p:spPr bwMode="auto">
            <a:xfrm flipH="1">
              <a:off x="2042134" y="1814099"/>
              <a:ext cx="2180999" cy="504859"/>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36" name="Line 5"/>
            <p:cNvSpPr>
              <a:spLocks noChangeShapeType="1"/>
            </p:cNvSpPr>
            <p:nvPr/>
          </p:nvSpPr>
          <p:spPr bwMode="auto">
            <a:xfrm>
              <a:off x="2042134" y="2334833"/>
              <a:ext cx="2104807" cy="12701"/>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37" name="Line 5"/>
            <p:cNvSpPr>
              <a:spLocks noChangeShapeType="1"/>
            </p:cNvSpPr>
            <p:nvPr/>
          </p:nvSpPr>
          <p:spPr bwMode="auto">
            <a:xfrm>
              <a:off x="2042134" y="2364997"/>
              <a:ext cx="2180999" cy="900173"/>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38" name="Line 5"/>
            <p:cNvSpPr>
              <a:spLocks noChangeShapeType="1"/>
            </p:cNvSpPr>
            <p:nvPr/>
          </p:nvSpPr>
          <p:spPr bwMode="auto">
            <a:xfrm>
              <a:off x="2042134" y="2347534"/>
              <a:ext cx="2180999" cy="1435195"/>
            </a:xfrm>
            <a:prstGeom prst="line">
              <a:avLst/>
            </a:prstGeom>
            <a:noFill/>
            <a:ln w="38100">
              <a:solidFill>
                <a:schemeClr val="tx2">
                  <a:lumMod val="60000"/>
                  <a:lumOff val="40000"/>
                </a:schemeClr>
              </a:solidFill>
              <a:prstDash val="dash"/>
              <a:round/>
              <a:headEnd/>
              <a:tailEnd type="none" w="lg" len="lg"/>
            </a:ln>
            <a:extLst/>
          </p:spPr>
          <p:txBody>
            <a:bodyPr lIns="90000" tIns="46800" rIns="90000" bIns="46800" anchor="ctr">
              <a:spAutoFit/>
            </a:bodyPr>
            <a:lstStyle/>
            <a:p>
              <a:pPr>
                <a:defRPr/>
              </a:pPr>
              <a:endParaRPr lang="zh-CN" altLang="en-US">
                <a:ea typeface="SimSun" panose="02010600030101010101" pitchFamily="2" charset="-122"/>
              </a:endParaRPr>
            </a:p>
          </p:txBody>
        </p:sp>
        <p:sp>
          <p:nvSpPr>
            <p:cNvPr id="79888" name="矩形 56"/>
            <p:cNvSpPr>
              <a:spLocks noChangeArrowheads="1"/>
            </p:cNvSpPr>
            <p:nvPr/>
          </p:nvSpPr>
          <p:spPr bwMode="auto">
            <a:xfrm>
              <a:off x="499244" y="20460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zh-CN" altLang="en-US" sz="2800">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继承属性</a:t>
              </a:r>
              <a:endParaRPr lang="zh-CN" altLang="en-US">
                <a:solidFill>
                  <a:srgbClr val="2D83F4"/>
                </a:solidFill>
                <a:ea typeface="华文楷体" panose="02010600040101010101" pitchFamily="2" charset="-122"/>
                <a:cs typeface="Times New Roman" panose="02020603050405020304" pitchFamily="18" charset="0"/>
              </a:endParaRPr>
            </a:p>
          </p:txBody>
        </p:sp>
      </p:grpSp>
      <p:sp>
        <p:nvSpPr>
          <p:cNvPr id="5" name="矩形 4"/>
          <p:cNvSpPr>
            <a:spLocks noChangeArrowheads="1"/>
          </p:cNvSpPr>
          <p:nvPr/>
        </p:nvSpPr>
        <p:spPr bwMode="auto">
          <a:xfrm>
            <a:off x="5737226" y="4360863"/>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en-US" altLang="zh-CN" sz="2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zh-CN" altLang="en-US">
              <a:solidFill>
                <a:srgbClr val="FF0000"/>
              </a:solidFill>
              <a:ea typeface="华文楷体" panose="0201060004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371E52BA-33C8-584B-BB1D-1A8B62DF9CA2}" type="slidenum">
              <a:rPr lang="en-US" altLang="zh-CN" smtClean="0"/>
              <a:pPr/>
              <a:t>18</a:t>
            </a:fld>
            <a:endParaRPr lang="en-US" altLang="zh-CN" dirty="0"/>
          </a:p>
        </p:txBody>
      </p:sp>
    </p:spTree>
    <p:extLst>
      <p:ext uri="{BB962C8B-B14F-4D97-AF65-F5344CB8AC3E}">
        <p14:creationId xmlns:p14="http://schemas.microsoft.com/office/powerpoint/2010/main" val="2015453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5.3 </a:t>
            </a:r>
            <a:r>
              <a:rPr lang="zh-CN" altLang="en-US" dirty="0" smtClean="0"/>
              <a:t>语法制导翻译</a:t>
            </a:r>
            <a:endParaRPr lang="zh-CN" altLang="en-US" dirty="0"/>
          </a:p>
        </p:txBody>
      </p:sp>
      <p:sp>
        <p:nvSpPr>
          <p:cNvPr id="3" name="内容占位符 2"/>
          <p:cNvSpPr>
            <a:spLocks noGrp="1"/>
          </p:cNvSpPr>
          <p:nvPr>
            <p:ph idx="1"/>
          </p:nvPr>
        </p:nvSpPr>
        <p:spPr/>
        <p:txBody>
          <a:bodyPr>
            <a:normAutofit fontScale="92500"/>
          </a:bodyPr>
          <a:lstStyle/>
          <a:p>
            <a:r>
              <a:rPr lang="zh-CN" altLang="en-US" dirty="0"/>
              <a:t>语法制导</a:t>
            </a:r>
            <a:r>
              <a:rPr lang="zh-CN" altLang="en-US" dirty="0" smtClean="0"/>
              <a:t>翻译 </a:t>
            </a:r>
            <a:r>
              <a:rPr lang="en-US" altLang="zh-CN" dirty="0"/>
              <a:t>(Syntax-Directed Translation Scheme , SDT </a:t>
            </a:r>
            <a:r>
              <a:rPr lang="en-US" altLang="zh-CN" dirty="0" smtClean="0"/>
              <a:t>)</a:t>
            </a:r>
            <a:endParaRPr lang="en-US" altLang="zh-CN" dirty="0"/>
          </a:p>
          <a:p>
            <a:pPr lvl="1"/>
            <a:r>
              <a:rPr lang="zh-CN" altLang="en-US" dirty="0" smtClean="0"/>
              <a:t>上下文无关文法中，在</a:t>
            </a:r>
            <a:r>
              <a:rPr lang="zh-CN" altLang="en-US" dirty="0"/>
              <a:t>产生式右部中嵌入</a:t>
            </a:r>
            <a:r>
              <a:rPr lang="zh-CN" altLang="en-US" dirty="0" smtClean="0"/>
              <a:t>了语义动作（程序片段）</a:t>
            </a:r>
            <a:endParaRPr lang="en-US" altLang="zh-CN" dirty="0" smtClean="0"/>
          </a:p>
          <a:p>
            <a:pPr lvl="1"/>
            <a:r>
              <a:rPr lang="zh-CN" altLang="en-US" dirty="0" smtClean="0"/>
              <a:t>语义动作</a:t>
            </a:r>
            <a:r>
              <a:rPr lang="zh-CN" altLang="en-US" dirty="0"/>
              <a:t>在产生式中的位置决定了这个动作的</a:t>
            </a:r>
            <a:r>
              <a:rPr lang="zh-CN" altLang="en-US" dirty="0" smtClean="0"/>
              <a:t>执行时间</a:t>
            </a:r>
            <a:endParaRPr lang="en-US" altLang="zh-CN" dirty="0" smtClean="0"/>
          </a:p>
          <a:p>
            <a:r>
              <a:rPr lang="en-US" altLang="zh-CN" dirty="0" smtClean="0"/>
              <a:t>SDD</a:t>
            </a:r>
            <a:r>
              <a:rPr lang="zh-CN" altLang="en-US" dirty="0"/>
              <a:t> </a:t>
            </a:r>
            <a:r>
              <a:rPr lang="zh-CN" altLang="en-US" dirty="0" smtClean="0"/>
              <a:t>与 </a:t>
            </a:r>
            <a:r>
              <a:rPr lang="en-US" altLang="zh-CN" dirty="0" smtClean="0"/>
              <a:t>SDT</a:t>
            </a:r>
          </a:p>
          <a:p>
            <a:pPr lvl="1"/>
            <a:r>
              <a:rPr lang="en-US" altLang="zh-CN" dirty="0"/>
              <a:t>SDD</a:t>
            </a:r>
          </a:p>
          <a:p>
            <a:pPr lvl="2"/>
            <a:r>
              <a:rPr lang="zh-CN" altLang="en-US" dirty="0"/>
              <a:t>是关于语言翻译的高层次规格说明</a:t>
            </a:r>
          </a:p>
          <a:p>
            <a:pPr lvl="2"/>
            <a:r>
              <a:rPr lang="zh-CN" altLang="en-US" dirty="0"/>
              <a:t>隐蔽了许多具体实现细节</a:t>
            </a:r>
            <a:r>
              <a:rPr lang="zh-CN" altLang="en-US" dirty="0" smtClean="0"/>
              <a:t>，没有显</a:t>
            </a:r>
            <a:r>
              <a:rPr lang="zh-CN" altLang="en-US" dirty="0"/>
              <a:t>式地</a:t>
            </a:r>
            <a:r>
              <a:rPr lang="zh-CN" altLang="en-US" dirty="0" smtClean="0"/>
              <a:t>说明语义动作执行的</a:t>
            </a:r>
            <a:r>
              <a:rPr lang="zh-CN" altLang="en-US" dirty="0"/>
              <a:t>顺序</a:t>
            </a:r>
          </a:p>
          <a:p>
            <a:pPr lvl="1"/>
            <a:r>
              <a:rPr lang="en-US" altLang="zh-CN" dirty="0"/>
              <a:t>SDT</a:t>
            </a:r>
          </a:p>
          <a:p>
            <a:pPr lvl="2"/>
            <a:r>
              <a:rPr lang="zh-CN" altLang="en-US" dirty="0"/>
              <a:t>可以看作是对</a:t>
            </a:r>
            <a:r>
              <a:rPr lang="en-US" altLang="zh-CN" dirty="0"/>
              <a:t>SDD</a:t>
            </a:r>
            <a:r>
              <a:rPr lang="zh-CN" altLang="en-US" dirty="0" smtClean="0"/>
              <a:t>的补充</a:t>
            </a:r>
            <a:r>
              <a:rPr lang="zh-CN" altLang="en-US" dirty="0"/>
              <a:t>，是</a:t>
            </a:r>
            <a:r>
              <a:rPr lang="en-US" altLang="zh-CN" dirty="0"/>
              <a:t>SDD</a:t>
            </a:r>
            <a:r>
              <a:rPr lang="zh-CN" altLang="en-US" dirty="0"/>
              <a:t>的具体实施方案</a:t>
            </a:r>
          </a:p>
          <a:p>
            <a:pPr lvl="2"/>
            <a:r>
              <a:rPr lang="zh-CN" altLang="en-US" dirty="0"/>
              <a:t>显式地指明了语义规则的计算顺序</a:t>
            </a:r>
            <a:r>
              <a:rPr lang="zh-CN" altLang="en-US" dirty="0" smtClean="0"/>
              <a:t>，说明了实现</a:t>
            </a:r>
            <a:r>
              <a:rPr lang="zh-CN" altLang="en-US" dirty="0"/>
              <a:t>细节</a:t>
            </a:r>
          </a:p>
          <a:p>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19</a:t>
            </a:fld>
            <a:endParaRPr lang="en-US" altLang="zh-CN" dirty="0"/>
          </a:p>
        </p:txBody>
      </p:sp>
    </p:spTree>
    <p:extLst>
      <p:ext uri="{BB962C8B-B14F-4D97-AF65-F5344CB8AC3E}">
        <p14:creationId xmlns:p14="http://schemas.microsoft.com/office/powerpoint/2010/main" val="2806422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idx="1"/>
          </p:nvPr>
        </p:nvSpPr>
        <p:spPr>
          <a:xfrm>
            <a:off x="592137" y="1318909"/>
            <a:ext cx="8258175" cy="3225800"/>
          </a:xfrm>
          <a:extLst/>
        </p:spPr>
        <p:txBody>
          <a:bodyPr>
            <a:normAutofit fontScale="92500" lnSpcReduction="10000"/>
          </a:bodyPr>
          <a:lstStyle/>
          <a:p>
            <a:pPr>
              <a:lnSpc>
                <a:spcPct val="120000"/>
              </a:lnSpc>
              <a:spcBef>
                <a:spcPts val="600"/>
              </a:spcBef>
              <a:buClr>
                <a:schemeClr val="bg2">
                  <a:lumMod val="50000"/>
                </a:schemeClr>
              </a:buClr>
              <a:buFont typeface="Wingdings" panose="05000000000000000000" pitchFamily="2" charset="2"/>
              <a:buChar char="l"/>
              <a:defRPr/>
            </a:pPr>
            <a:r>
              <a:rPr lang="zh-CN" altLang="en-US" dirty="0">
                <a:solidFill>
                  <a:schemeClr val="tx1"/>
                </a:solidFill>
                <a:cs typeface="Times New Roman" panose="02020603050405020304" pitchFamily="18" charset="0"/>
              </a:rPr>
              <a:t>语法制导定义</a:t>
            </a:r>
            <a:r>
              <a:rPr lang="en-US" altLang="zh-CN" dirty="0">
                <a:solidFill>
                  <a:schemeClr val="tx1"/>
                </a:solidFill>
                <a:cs typeface="Times New Roman" panose="02020603050405020304" pitchFamily="18" charset="0"/>
              </a:rPr>
              <a:t>(Syntax-Directed Definitions, SDD</a:t>
            </a:r>
            <a:r>
              <a:rPr lang="en-US" altLang="zh-CN" dirty="0" smtClean="0">
                <a:solidFill>
                  <a:schemeClr val="tx1"/>
                </a:solidFill>
                <a:cs typeface="Times New Roman" panose="02020603050405020304" pitchFamily="18" charset="0"/>
              </a:rPr>
              <a:t>):</a:t>
            </a:r>
            <a:r>
              <a:rPr lang="zh-CN" altLang="en-US" dirty="0" smtClean="0">
                <a:solidFill>
                  <a:schemeClr val="tx1"/>
                </a:solidFill>
                <a:cs typeface="Times New Roman" panose="02020603050405020304" pitchFamily="18" charset="0"/>
              </a:rPr>
              <a:t>上下文无关文法和</a:t>
            </a:r>
            <a:r>
              <a:rPr lang="zh-CN" altLang="en-US" dirty="0" smtClean="0">
                <a:solidFill>
                  <a:schemeClr val="bg2">
                    <a:lumMod val="50000"/>
                  </a:schemeClr>
                </a:solidFill>
                <a:cs typeface="Times New Roman" panose="02020603050405020304" pitchFamily="18" charset="0"/>
              </a:rPr>
              <a:t>属性</a:t>
            </a:r>
            <a:r>
              <a:rPr lang="zh-CN" altLang="en-US" dirty="0" smtClean="0">
                <a:solidFill>
                  <a:schemeClr val="tx1"/>
                </a:solidFill>
                <a:cs typeface="Times New Roman" panose="02020603050405020304" pitchFamily="18" charset="0"/>
              </a:rPr>
              <a:t>及</a:t>
            </a:r>
            <a:r>
              <a:rPr lang="zh-CN" altLang="en-US" dirty="0" smtClean="0">
                <a:solidFill>
                  <a:schemeClr val="bg2">
                    <a:lumMod val="50000"/>
                  </a:schemeClr>
                </a:solidFill>
                <a:cs typeface="Times New Roman" panose="02020603050405020304" pitchFamily="18" charset="0"/>
              </a:rPr>
              <a:t>规则</a:t>
            </a:r>
            <a:r>
              <a:rPr lang="zh-CN" altLang="en-US" dirty="0" smtClean="0">
                <a:solidFill>
                  <a:schemeClr val="tx1"/>
                </a:solidFill>
                <a:cs typeface="Times New Roman" panose="02020603050405020304" pitchFamily="18" charset="0"/>
              </a:rPr>
              <a:t>的结合</a:t>
            </a:r>
            <a:endParaRPr lang="en-US" altLang="zh-CN" dirty="0" smtClean="0">
              <a:solidFill>
                <a:schemeClr val="tx1"/>
              </a:solidFill>
              <a:cs typeface="Times New Roman" panose="02020603050405020304" pitchFamily="18" charset="0"/>
            </a:endParaRPr>
          </a:p>
          <a:p>
            <a:pPr lvl="1">
              <a:lnSpc>
                <a:spcPct val="120000"/>
              </a:lnSpc>
              <a:buClr>
                <a:schemeClr val="bg2">
                  <a:lumMod val="50000"/>
                </a:schemeClr>
              </a:buClr>
              <a:buFont typeface="Wingdings" panose="05000000000000000000" pitchFamily="2" charset="2"/>
              <a:buChar char="l"/>
              <a:defRPr/>
            </a:pPr>
            <a:r>
              <a:rPr lang="zh-CN" altLang="en-US" dirty="0" smtClean="0">
                <a:solidFill>
                  <a:schemeClr val="tx1"/>
                </a:solidFill>
                <a:cs typeface="Times New Roman" panose="02020603050405020304" pitchFamily="18" charset="0"/>
              </a:rPr>
              <a:t>将</a:t>
            </a:r>
            <a:r>
              <a:rPr lang="zh-CN" altLang="en-US" dirty="0">
                <a:solidFill>
                  <a:schemeClr val="tx1"/>
                </a:solidFill>
                <a:cs typeface="Times New Roman" panose="02020603050405020304" pitchFamily="18" charset="0"/>
              </a:rPr>
              <a:t>每个</a:t>
            </a:r>
            <a:r>
              <a:rPr lang="zh-CN" altLang="en-US" dirty="0">
                <a:solidFill>
                  <a:schemeClr val="tx2">
                    <a:lumMod val="60000"/>
                    <a:lumOff val="40000"/>
                  </a:schemeClr>
                </a:solidFill>
                <a:cs typeface="Times New Roman" panose="02020603050405020304" pitchFamily="18" charset="0"/>
              </a:rPr>
              <a:t>文法符号</a:t>
            </a:r>
            <a:r>
              <a:rPr lang="zh-CN" altLang="en-US" dirty="0">
                <a:solidFill>
                  <a:schemeClr val="tx1"/>
                </a:solidFill>
                <a:cs typeface="Times New Roman" panose="02020603050405020304" pitchFamily="18" charset="0"/>
              </a:rPr>
              <a:t>和一个</a:t>
            </a:r>
            <a:r>
              <a:rPr lang="zh-CN" altLang="en-US" dirty="0">
                <a:solidFill>
                  <a:schemeClr val="tx2">
                    <a:lumMod val="60000"/>
                    <a:lumOff val="40000"/>
                  </a:schemeClr>
                </a:solidFill>
                <a:cs typeface="Times New Roman" panose="02020603050405020304" pitchFamily="18" charset="0"/>
              </a:rPr>
              <a:t>语义属性</a:t>
            </a:r>
            <a:r>
              <a:rPr lang="zh-CN" altLang="en-US" dirty="0">
                <a:solidFill>
                  <a:schemeClr val="tx1"/>
                </a:solidFill>
                <a:cs typeface="Times New Roman" panose="02020603050405020304" pitchFamily="18" charset="0"/>
              </a:rPr>
              <a:t>集合相关联</a:t>
            </a:r>
            <a:r>
              <a:rPr lang="zh-CN" altLang="en-US" dirty="0" smtClean="0">
                <a:solidFill>
                  <a:schemeClr val="tx1"/>
                </a:solidFill>
                <a:cs typeface="Times New Roman" panose="02020603050405020304" pitchFamily="18" charset="0"/>
              </a:rPr>
              <a:t>，</a:t>
            </a:r>
            <a:endParaRPr lang="en-US" altLang="zh-CN" dirty="0" smtClean="0">
              <a:solidFill>
                <a:schemeClr val="tx1"/>
              </a:solidFill>
              <a:cs typeface="Times New Roman" panose="02020603050405020304" pitchFamily="18" charset="0"/>
            </a:endParaRPr>
          </a:p>
          <a:p>
            <a:pPr lvl="2">
              <a:lnSpc>
                <a:spcPct val="120000"/>
              </a:lnSpc>
              <a:buClr>
                <a:schemeClr val="bg2">
                  <a:lumMod val="50000"/>
                </a:schemeClr>
              </a:buClr>
              <a:buFont typeface="Wingdings" panose="05000000000000000000" pitchFamily="2" charset="2"/>
              <a:buChar char="l"/>
              <a:defRPr/>
            </a:pPr>
            <a:r>
              <a:rPr lang="zh-CN" altLang="en-US" dirty="0" smtClean="0">
                <a:solidFill>
                  <a:schemeClr val="tx1"/>
                </a:solidFill>
                <a:cs typeface="Times New Roman" panose="02020603050405020304" pitchFamily="18" charset="0"/>
              </a:rPr>
              <a:t>属性</a:t>
            </a:r>
            <a:r>
              <a:rPr lang="zh-CN" altLang="en-US" dirty="0">
                <a:solidFill>
                  <a:schemeClr val="tx1"/>
                </a:solidFill>
                <a:cs typeface="Times New Roman" panose="02020603050405020304" pitchFamily="18" charset="0"/>
              </a:rPr>
              <a:t>可以计算和传递</a:t>
            </a:r>
          </a:p>
          <a:p>
            <a:pPr lvl="2">
              <a:lnSpc>
                <a:spcPct val="120000"/>
              </a:lnSpc>
              <a:buClr>
                <a:schemeClr val="bg2">
                  <a:lumMod val="50000"/>
                </a:schemeClr>
              </a:buClr>
              <a:buFont typeface="Wingdings" panose="05000000000000000000" pitchFamily="2" charset="2"/>
              <a:buChar char="l"/>
              <a:defRPr/>
            </a:pPr>
            <a:r>
              <a:rPr lang="zh-CN" altLang="en-US" dirty="0">
                <a:solidFill>
                  <a:schemeClr val="tx1"/>
                </a:solidFill>
                <a:cs typeface="Times New Roman" panose="02020603050405020304" pitchFamily="18" charset="0"/>
              </a:rPr>
              <a:t>属性加工过程即是语义处理过程</a:t>
            </a:r>
            <a:endParaRPr lang="en-US" altLang="zh-CN" dirty="0" smtClean="0">
              <a:solidFill>
                <a:schemeClr val="tx1"/>
              </a:solidFill>
              <a:cs typeface="Times New Roman" panose="02020603050405020304" pitchFamily="18" charset="0"/>
            </a:endParaRPr>
          </a:p>
          <a:p>
            <a:pPr lvl="1">
              <a:lnSpc>
                <a:spcPct val="120000"/>
              </a:lnSpc>
              <a:buClr>
                <a:schemeClr val="bg2">
                  <a:lumMod val="50000"/>
                </a:schemeClr>
              </a:buClr>
              <a:buFont typeface="Wingdings" panose="05000000000000000000" pitchFamily="2" charset="2"/>
              <a:buChar char="l"/>
              <a:defRPr/>
            </a:pPr>
            <a:r>
              <a:rPr lang="zh-CN" altLang="en-US" dirty="0" smtClean="0">
                <a:solidFill>
                  <a:schemeClr val="tx1"/>
                </a:solidFill>
                <a:cs typeface="Times New Roman" panose="02020603050405020304" pitchFamily="18" charset="0"/>
              </a:rPr>
              <a:t>将</a:t>
            </a:r>
            <a:r>
              <a:rPr lang="zh-CN" altLang="en-US" dirty="0">
                <a:solidFill>
                  <a:schemeClr val="tx1"/>
                </a:solidFill>
                <a:cs typeface="Times New Roman" panose="02020603050405020304" pitchFamily="18" charset="0"/>
              </a:rPr>
              <a:t>每个</a:t>
            </a:r>
            <a:r>
              <a:rPr lang="zh-CN" altLang="en-US" dirty="0">
                <a:solidFill>
                  <a:schemeClr val="tx2">
                    <a:lumMod val="60000"/>
                    <a:lumOff val="40000"/>
                  </a:schemeClr>
                </a:solidFill>
                <a:cs typeface="Times New Roman" panose="02020603050405020304" pitchFamily="18" charset="0"/>
              </a:rPr>
              <a:t>产生式</a:t>
            </a:r>
            <a:r>
              <a:rPr lang="zh-CN" altLang="en-US" dirty="0">
                <a:solidFill>
                  <a:schemeClr val="tx1"/>
                </a:solidFill>
                <a:cs typeface="Times New Roman" panose="02020603050405020304" pitchFamily="18" charset="0"/>
              </a:rPr>
              <a:t>和一组</a:t>
            </a:r>
            <a:r>
              <a:rPr lang="zh-CN" altLang="en-US" dirty="0">
                <a:solidFill>
                  <a:schemeClr val="tx2">
                    <a:lumMod val="60000"/>
                    <a:lumOff val="40000"/>
                  </a:schemeClr>
                </a:solidFill>
                <a:cs typeface="Times New Roman" panose="02020603050405020304" pitchFamily="18" charset="0"/>
              </a:rPr>
              <a:t>语义规则</a:t>
            </a:r>
            <a:r>
              <a:rPr lang="zh-CN" altLang="en-US" dirty="0">
                <a:solidFill>
                  <a:schemeClr val="tx1"/>
                </a:solidFill>
                <a:cs typeface="Times New Roman" panose="02020603050405020304" pitchFamily="18" charset="0"/>
              </a:rPr>
              <a:t>相关联</a:t>
            </a:r>
            <a:r>
              <a:rPr lang="zh-CN" altLang="en-US" dirty="0" smtClean="0">
                <a:solidFill>
                  <a:schemeClr val="tx1"/>
                </a:solidFill>
                <a:cs typeface="Times New Roman" panose="02020603050405020304" pitchFamily="18" charset="0"/>
              </a:rPr>
              <a:t>，用于</a:t>
            </a:r>
            <a:r>
              <a:rPr lang="zh-CN" altLang="en-US" dirty="0">
                <a:solidFill>
                  <a:schemeClr val="tx1"/>
                </a:solidFill>
                <a:cs typeface="Times New Roman" panose="02020603050405020304" pitchFamily="18" charset="0"/>
              </a:rPr>
              <a:t>计算该产生式中各文法符号的属性值</a:t>
            </a:r>
            <a:endParaRPr lang="en-US" altLang="zh-CN" dirty="0">
              <a:solidFill>
                <a:schemeClr val="tx1"/>
              </a:solidFill>
              <a:cs typeface="Times New Roman" panose="02020603050405020304" pitchFamily="18" charset="0"/>
            </a:endParaRPr>
          </a:p>
          <a:p>
            <a:pPr marL="642937" lvl="1" indent="-342900">
              <a:lnSpc>
                <a:spcPct val="120000"/>
              </a:lnSpc>
              <a:buClr>
                <a:schemeClr val="bg2">
                  <a:lumMod val="50000"/>
                </a:schemeClr>
              </a:buClr>
              <a:buFont typeface="Wingdings" panose="05000000000000000000" pitchFamily="2" charset="2"/>
              <a:buChar char="l"/>
              <a:defRPr/>
            </a:pPr>
            <a:r>
              <a:rPr lang="zh-CN" altLang="en-US" dirty="0">
                <a:solidFill>
                  <a:schemeClr val="tx1"/>
                </a:solidFill>
                <a:cs typeface="Times New Roman" panose="02020603050405020304" pitchFamily="18" charset="0"/>
              </a:rPr>
              <a:t>例</a:t>
            </a:r>
            <a:endParaRPr lang="zh-CN" altLang="en-US" sz="2600" dirty="0">
              <a:solidFill>
                <a:schemeClr val="tx1"/>
              </a:solidFill>
              <a:latin typeface="楷体" pitchFamily="49" charset="-122"/>
              <a:cs typeface="Times New Roman" pitchFamily="18" charset="0"/>
            </a:endParaRPr>
          </a:p>
        </p:txBody>
      </p:sp>
      <p:sp>
        <p:nvSpPr>
          <p:cNvPr id="22531" name="Rectangle 2"/>
          <p:cNvSpPr>
            <a:spLocks noGrp="1" noChangeArrowheads="1"/>
          </p:cNvSpPr>
          <p:nvPr>
            <p:ph type="title"/>
          </p:nvPr>
        </p:nvSpPr>
        <p:spPr>
          <a:xfrm>
            <a:off x="755650" y="254844"/>
            <a:ext cx="7931150" cy="798514"/>
          </a:xfrm>
        </p:spPr>
        <p:txBody>
          <a:bodyPr/>
          <a:lstStyle/>
          <a:p>
            <a:r>
              <a:rPr lang="en-US" altLang="zh-CN" dirty="0" smtClean="0"/>
              <a:t>5.1 </a:t>
            </a:r>
            <a:r>
              <a:rPr lang="zh-CN" altLang="en-US" dirty="0" smtClean="0"/>
              <a:t>语法</a:t>
            </a:r>
            <a:r>
              <a:rPr lang="zh-CN" altLang="en-US" dirty="0"/>
              <a:t>制导定义</a:t>
            </a:r>
          </a:p>
        </p:txBody>
      </p:sp>
      <p:grpSp>
        <p:nvGrpSpPr>
          <p:cNvPr id="2" name="组合 3"/>
          <p:cNvGrpSpPr/>
          <p:nvPr/>
        </p:nvGrpSpPr>
        <p:grpSpPr>
          <a:xfrm>
            <a:off x="2438400" y="4446800"/>
            <a:ext cx="4055467" cy="2123658"/>
            <a:chOff x="3359696" y="3284984"/>
            <a:chExt cx="4055467" cy="2123658"/>
          </a:xfrm>
          <a:solidFill>
            <a:schemeClr val="accent5">
              <a:lumMod val="60000"/>
              <a:lumOff val="40000"/>
            </a:schemeClr>
          </a:solidFill>
        </p:grpSpPr>
        <p:sp>
          <p:nvSpPr>
            <p:cNvPr id="5" name="矩形 4"/>
            <p:cNvSpPr/>
            <p:nvPr/>
          </p:nvSpPr>
          <p:spPr>
            <a:xfrm>
              <a:off x="3359696" y="3284984"/>
              <a:ext cx="4055467" cy="2123658"/>
            </a:xfrm>
            <a:prstGeom prst="rect">
              <a:avLst/>
            </a:prstGeom>
            <a:grpFill/>
            <a:ln>
              <a:solidFill>
                <a:schemeClr val="tx1"/>
              </a:solidFill>
            </a:ln>
          </p:spPr>
          <p:txBody>
            <a:bodyPr>
              <a:spAutoFit/>
            </a:bodyPr>
            <a:lstStyle/>
            <a:p>
              <a:pPr>
                <a:lnSpc>
                  <a:spcPts val="2100"/>
                </a:lnSpc>
                <a:spcBef>
                  <a:spcPct val="30000"/>
                </a:spcBef>
                <a:defRPr/>
              </a:pPr>
              <a:r>
                <a:rPr lang="zh-CN" altLang="en-US" sz="24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产生式</a:t>
              </a:r>
              <a:r>
                <a:rPr lang="en-US"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ts val="2100"/>
                </a:lnSpc>
                <a:spcBef>
                  <a:spcPct val="30000"/>
                </a:spcBef>
                <a:defRPr/>
              </a:pPr>
              <a:r>
                <a:rPr lang="en-US" altLang="zh-CN" i="1" dirty="0">
                  <a:solidFill>
                    <a:srgbClr val="000000"/>
                  </a:solidFill>
                  <a:latin typeface="Times New Roman" panose="02020603050405020304" pitchFamily="18" charset="0"/>
                  <a:ea typeface="楷体_GB2312"/>
                  <a:cs typeface="Times New Roman" panose="02020603050405020304" pitchFamily="18" charset="0"/>
                </a:rPr>
                <a:t>D</a:t>
              </a:r>
              <a:r>
                <a:rPr lang="en-US" altLang="zh-CN" dirty="0">
                  <a:solidFill>
                    <a:srgbClr val="000000"/>
                  </a:solidFill>
                  <a:latin typeface="Times New Roman" panose="02020603050405020304" pitchFamily="18" charset="0"/>
                  <a:ea typeface="楷体_GB2312"/>
                  <a:cs typeface="Times New Roman" panose="02020603050405020304" pitchFamily="18" charset="0"/>
                </a:rPr>
                <a:t> → </a:t>
              </a:r>
              <a:r>
                <a:rPr lang="en-US" altLang="zh-CN" i="1" dirty="0">
                  <a:solidFill>
                    <a:srgbClr val="000000"/>
                  </a:solidFill>
                  <a:latin typeface="Times New Roman" panose="02020603050405020304" pitchFamily="18" charset="0"/>
                  <a:ea typeface="楷体_GB2312"/>
                  <a:cs typeface="Times New Roman" panose="02020603050405020304" pitchFamily="18" charset="0"/>
                </a:rPr>
                <a:t>T</a:t>
              </a:r>
              <a:r>
                <a:rPr lang="en-US" altLang="zh-CN" dirty="0">
                  <a:solidFill>
                    <a:srgbClr val="000000"/>
                  </a:solidFill>
                  <a:latin typeface="Times New Roman" panose="02020603050405020304" pitchFamily="18" charset="0"/>
                  <a:ea typeface="楷体_GB2312"/>
                  <a:cs typeface="Times New Roman" panose="02020603050405020304" pitchFamily="18" charset="0"/>
                </a:rPr>
                <a:t> </a:t>
              </a:r>
              <a:r>
                <a:rPr lang="en-US" altLang="zh-CN" i="1" dirty="0">
                  <a:solidFill>
                    <a:srgbClr val="000000"/>
                  </a:solidFill>
                  <a:latin typeface="Times New Roman" panose="02020603050405020304" pitchFamily="18" charset="0"/>
                  <a:ea typeface="楷体_GB2312"/>
                  <a:cs typeface="Times New Roman" panose="02020603050405020304" pitchFamily="18" charset="0"/>
                </a:rPr>
                <a:t>L</a:t>
              </a:r>
              <a:r>
                <a:rPr lang="en-US" altLang="zh-CN" dirty="0">
                  <a:solidFill>
                    <a:srgbClr val="3333CC"/>
                  </a:solidFill>
                  <a:latin typeface="Times New Roman" panose="02020603050405020304" pitchFamily="18" charset="0"/>
                  <a:ea typeface="楷体_GB2312"/>
                  <a:cs typeface="Times New Roman" panose="02020603050405020304" pitchFamily="18" charset="0"/>
                </a:rPr>
                <a:t> 	</a:t>
              </a:r>
              <a:r>
                <a:rPr lang="en-US" altLang="zh-CN" dirty="0">
                  <a:solidFill>
                    <a:srgbClr val="3333CC"/>
                  </a:solidFill>
                  <a:latin typeface="Times New Roman" panose="02020603050405020304" pitchFamily="18" charset="0"/>
                  <a:ea typeface="楷体_GB2312"/>
                  <a:cs typeface="楷体_GB2312"/>
                </a:rPr>
                <a:t>	</a:t>
              </a:r>
              <a:r>
                <a:rPr lang="en-US" altLang="zh-CN" i="1" dirty="0">
                  <a:solidFill>
                    <a:prstClr val="black"/>
                  </a:solidFill>
                  <a:latin typeface="Times New Roman" panose="02020603050405020304" pitchFamily="18" charset="0"/>
                  <a:ea typeface="楷体_GB2312"/>
                  <a:cs typeface="楷体_GB2312"/>
                </a:rPr>
                <a:t>L . </a:t>
              </a:r>
              <a:r>
                <a:rPr lang="en-US" altLang="zh-CN" i="1" dirty="0" err="1">
                  <a:solidFill>
                    <a:prstClr val="black"/>
                  </a:solidFill>
                  <a:latin typeface="Times New Roman" panose="02020603050405020304" pitchFamily="18" charset="0"/>
                  <a:ea typeface="楷体_GB2312"/>
                  <a:cs typeface="楷体_GB2312"/>
                </a:rPr>
                <a:t>inh</a:t>
              </a:r>
              <a:r>
                <a:rPr lang="en-US" altLang="zh-CN" dirty="0">
                  <a:solidFill>
                    <a:prstClr val="black"/>
                  </a:solidFill>
                  <a:latin typeface="Times New Roman" panose="02020603050405020304" pitchFamily="18" charset="0"/>
                  <a:ea typeface="楷体_GB2312"/>
                  <a:cs typeface="楷体_GB2312"/>
                </a:rPr>
                <a:t> = </a:t>
              </a:r>
              <a:r>
                <a:rPr lang="en-US" altLang="zh-CN" i="1" dirty="0">
                  <a:solidFill>
                    <a:prstClr val="black"/>
                  </a:solidFill>
                  <a:latin typeface="Times New Roman" panose="02020603050405020304" pitchFamily="18" charset="0"/>
                  <a:ea typeface="楷体_GB2312"/>
                  <a:cs typeface="楷体_GB2312"/>
                </a:rPr>
                <a:t>T . type</a:t>
              </a:r>
              <a:r>
                <a:rPr lang="en-US" altLang="zh-CN" dirty="0">
                  <a:solidFill>
                    <a:prstClr val="black"/>
                  </a:solidFill>
                  <a:latin typeface="Times New Roman" panose="02020603050405020304" pitchFamily="18" charset="0"/>
                  <a:ea typeface="楷体_GB2312"/>
                  <a:cs typeface="楷体_GB2312"/>
                </a:rPr>
                <a:t>  </a:t>
              </a:r>
              <a:endParaRPr lang="en-US" altLang="zh-CN" i="1" dirty="0">
                <a:solidFill>
                  <a:prstClr val="black"/>
                </a:solidFill>
                <a:latin typeface="Times New Roman" panose="02020603050405020304" pitchFamily="18" charset="0"/>
                <a:ea typeface="楷体_GB2312"/>
                <a:cs typeface="楷体_GB2312"/>
              </a:endParaRPr>
            </a:p>
            <a:p>
              <a:pPr>
                <a:lnSpc>
                  <a:spcPts val="2100"/>
                </a:lnSpc>
                <a:spcBef>
                  <a:spcPct val="30000"/>
                </a:spcBef>
                <a:defRPr/>
              </a:pPr>
              <a:r>
                <a:rPr lang="en-US" altLang="zh-CN" i="1" dirty="0">
                  <a:solidFill>
                    <a:prstClr val="black"/>
                  </a:solidFill>
                  <a:latin typeface="Times New Roman" panose="02020603050405020304" pitchFamily="18" charset="0"/>
                  <a:ea typeface="楷体_GB2312"/>
                  <a:cs typeface="楷体_GB2312"/>
                </a:rPr>
                <a:t>T</a:t>
              </a:r>
              <a:r>
                <a:rPr lang="en-US" altLang="zh-CN" dirty="0">
                  <a:solidFill>
                    <a:prstClr val="black"/>
                  </a:solidFill>
                  <a:latin typeface="Times New Roman" panose="02020603050405020304" pitchFamily="18" charset="0"/>
                  <a:ea typeface="楷体_GB2312"/>
                  <a:cs typeface="楷体_GB2312"/>
                </a:rPr>
                <a:t> → </a:t>
              </a:r>
              <a:r>
                <a:rPr lang="en-US" altLang="zh-CN" dirty="0" err="1">
                  <a:solidFill>
                    <a:prstClr val="black"/>
                  </a:solidFill>
                  <a:latin typeface="Times New Roman" panose="02020603050405020304" pitchFamily="18" charset="0"/>
                  <a:ea typeface="楷体_GB2312"/>
                  <a:cs typeface="楷体_GB2312"/>
                </a:rPr>
                <a:t>int</a:t>
              </a:r>
              <a:r>
                <a:rPr lang="en-US" altLang="zh-CN" dirty="0">
                  <a:solidFill>
                    <a:prstClr val="black"/>
                  </a:solidFill>
                  <a:latin typeface="Times New Roman" panose="02020603050405020304" pitchFamily="18" charset="0"/>
                  <a:ea typeface="楷体_GB2312"/>
                  <a:cs typeface="楷体_GB2312"/>
                </a:rPr>
                <a:t> 		</a:t>
              </a:r>
              <a:r>
                <a:rPr lang="en-US" altLang="zh-CN" i="1" dirty="0">
                  <a:solidFill>
                    <a:prstClr val="black"/>
                  </a:solidFill>
                  <a:latin typeface="Times New Roman" panose="02020603050405020304" pitchFamily="18" charset="0"/>
                  <a:ea typeface="楷体_GB2312"/>
                  <a:cs typeface="楷体_GB2312"/>
                </a:rPr>
                <a:t>T . type</a:t>
              </a:r>
              <a:r>
                <a:rPr lang="en-US" altLang="zh-CN" dirty="0">
                  <a:solidFill>
                    <a:prstClr val="black"/>
                  </a:solidFill>
                  <a:latin typeface="Times New Roman" panose="02020603050405020304" pitchFamily="18" charset="0"/>
                  <a:ea typeface="楷体_GB2312"/>
                  <a:cs typeface="楷体_GB2312"/>
                </a:rPr>
                <a:t> = </a:t>
              </a:r>
              <a:r>
                <a:rPr lang="en-US" altLang="zh-CN" i="1" dirty="0" err="1">
                  <a:solidFill>
                    <a:prstClr val="black"/>
                  </a:solidFill>
                  <a:latin typeface="Times New Roman" panose="02020603050405020304" pitchFamily="18" charset="0"/>
                  <a:ea typeface="楷体_GB2312"/>
                  <a:cs typeface="楷体_GB2312"/>
                </a:rPr>
                <a:t>int</a:t>
              </a:r>
              <a:r>
                <a:rPr lang="en-US" altLang="zh-CN" i="1" dirty="0">
                  <a:solidFill>
                    <a:prstClr val="black"/>
                  </a:solidFill>
                  <a:latin typeface="Times New Roman" panose="02020603050405020304" pitchFamily="18" charset="0"/>
                  <a:ea typeface="楷体_GB2312"/>
                  <a:cs typeface="楷体_GB2312"/>
                </a:rPr>
                <a:t> </a:t>
              </a:r>
            </a:p>
            <a:p>
              <a:pPr>
                <a:lnSpc>
                  <a:spcPts val="2100"/>
                </a:lnSpc>
                <a:spcBef>
                  <a:spcPct val="30000"/>
                </a:spcBef>
                <a:defRPr/>
              </a:pPr>
              <a:r>
                <a:rPr lang="en-US" altLang="zh-CN" i="1" dirty="0">
                  <a:solidFill>
                    <a:prstClr val="black"/>
                  </a:solidFill>
                  <a:latin typeface="Times New Roman" panose="02020603050405020304" pitchFamily="18" charset="0"/>
                  <a:ea typeface="楷体_GB2312"/>
                  <a:cs typeface="楷体_GB2312"/>
                </a:rPr>
                <a:t>T</a:t>
              </a:r>
              <a:r>
                <a:rPr lang="en-US" altLang="zh-CN" dirty="0">
                  <a:solidFill>
                    <a:prstClr val="black"/>
                  </a:solidFill>
                  <a:latin typeface="Times New Roman" panose="02020603050405020304" pitchFamily="18" charset="0"/>
                  <a:ea typeface="楷体_GB2312"/>
                  <a:cs typeface="楷体_GB2312"/>
                </a:rPr>
                <a:t> → real </a:t>
              </a:r>
              <a:r>
                <a:rPr lang="en-US" altLang="zh-CN" dirty="0" smtClean="0">
                  <a:solidFill>
                    <a:prstClr val="black"/>
                  </a:solidFill>
                  <a:latin typeface="Times New Roman" panose="02020603050405020304" pitchFamily="18" charset="0"/>
                  <a:ea typeface="楷体_GB2312"/>
                  <a:cs typeface="楷体_GB2312"/>
                </a:rPr>
                <a:t>	</a:t>
              </a:r>
              <a:r>
                <a:rPr lang="en-US" altLang="zh-CN" dirty="0">
                  <a:solidFill>
                    <a:prstClr val="black"/>
                  </a:solidFill>
                  <a:latin typeface="Times New Roman" panose="02020603050405020304" pitchFamily="18" charset="0"/>
                  <a:ea typeface="楷体_GB2312"/>
                  <a:cs typeface="楷体_GB2312"/>
                </a:rPr>
                <a:t>	</a:t>
              </a:r>
              <a:r>
                <a:rPr lang="en-US" altLang="zh-CN" i="1" dirty="0">
                  <a:solidFill>
                    <a:prstClr val="black"/>
                  </a:solidFill>
                  <a:latin typeface="Times New Roman" panose="02020603050405020304" pitchFamily="18" charset="0"/>
                  <a:ea typeface="楷体_GB2312"/>
                  <a:cs typeface="楷体_GB2312"/>
                </a:rPr>
                <a:t>T . type</a:t>
              </a:r>
              <a:r>
                <a:rPr lang="en-US" altLang="zh-CN" dirty="0">
                  <a:solidFill>
                    <a:prstClr val="black"/>
                  </a:solidFill>
                  <a:latin typeface="Times New Roman" panose="02020603050405020304" pitchFamily="18" charset="0"/>
                  <a:ea typeface="楷体_GB2312"/>
                  <a:cs typeface="楷体_GB2312"/>
                </a:rPr>
                <a:t> = </a:t>
              </a:r>
              <a:r>
                <a:rPr lang="en-US" altLang="zh-CN" i="1" dirty="0">
                  <a:solidFill>
                    <a:prstClr val="black"/>
                  </a:solidFill>
                  <a:latin typeface="Times New Roman" panose="02020603050405020304" pitchFamily="18" charset="0"/>
                  <a:ea typeface="楷体_GB2312"/>
                  <a:cs typeface="楷体_GB2312"/>
                </a:rPr>
                <a:t>real </a:t>
              </a:r>
            </a:p>
            <a:p>
              <a:pPr>
                <a:lnSpc>
                  <a:spcPts val="2100"/>
                </a:lnSpc>
                <a:spcBef>
                  <a:spcPct val="30000"/>
                </a:spcBef>
                <a:defRPr/>
              </a:pPr>
              <a:r>
                <a:rPr lang="en-US" altLang="zh-CN" i="1" dirty="0">
                  <a:solidFill>
                    <a:prstClr val="black"/>
                  </a:solidFill>
                  <a:latin typeface="Times New Roman" panose="02020603050405020304" pitchFamily="18" charset="0"/>
                  <a:ea typeface="楷体_GB2312"/>
                  <a:cs typeface="楷体_GB2312"/>
                </a:rPr>
                <a:t>L</a:t>
              </a:r>
              <a:r>
                <a:rPr lang="en-US" altLang="zh-CN" dirty="0">
                  <a:solidFill>
                    <a:prstClr val="black"/>
                  </a:solidFill>
                  <a:latin typeface="Times New Roman" panose="02020603050405020304" pitchFamily="18" charset="0"/>
                  <a:ea typeface="楷体_GB2312"/>
                  <a:cs typeface="楷体_GB2312"/>
                </a:rPr>
                <a:t> → </a:t>
              </a:r>
              <a:r>
                <a:rPr lang="en-US" altLang="zh-CN" i="1" dirty="0">
                  <a:solidFill>
                    <a:prstClr val="black"/>
                  </a:solidFill>
                  <a:latin typeface="Times New Roman" panose="02020603050405020304" pitchFamily="18" charset="0"/>
                  <a:ea typeface="楷体_GB2312"/>
                  <a:cs typeface="楷体_GB2312"/>
                </a:rPr>
                <a:t>L</a:t>
              </a:r>
              <a:r>
                <a:rPr lang="en-US" altLang="zh-CN" i="1" baseline="-25000" dirty="0">
                  <a:solidFill>
                    <a:prstClr val="black"/>
                  </a:solidFill>
                  <a:latin typeface="Times New Roman" panose="02020603050405020304" pitchFamily="18" charset="0"/>
                  <a:ea typeface="楷体_GB2312"/>
                  <a:cs typeface="楷体_GB2312"/>
                </a:rPr>
                <a:t>1 </a:t>
              </a:r>
              <a:r>
                <a:rPr lang="en-US" altLang="zh-CN" dirty="0">
                  <a:solidFill>
                    <a:prstClr val="black"/>
                  </a:solidFill>
                  <a:latin typeface="Times New Roman" panose="02020603050405020304" pitchFamily="18" charset="0"/>
                  <a:ea typeface="楷体_GB2312"/>
                  <a:cs typeface="楷体_GB2312"/>
                </a:rPr>
                <a:t>, id 	</a:t>
              </a:r>
              <a:r>
                <a:rPr lang="en-US" altLang="zh-CN" i="1" dirty="0">
                  <a:solidFill>
                    <a:prstClr val="black"/>
                  </a:solidFill>
                  <a:latin typeface="Times New Roman" panose="02020603050405020304" pitchFamily="18" charset="0"/>
                  <a:ea typeface="楷体_GB2312"/>
                  <a:cs typeface="楷体_GB2312"/>
                </a:rPr>
                <a:t>L</a:t>
              </a:r>
              <a:r>
                <a:rPr lang="en-US" altLang="zh-CN" i="1" baseline="-25000" dirty="0">
                  <a:solidFill>
                    <a:prstClr val="black"/>
                  </a:solidFill>
                  <a:latin typeface="Times New Roman" panose="02020603050405020304" pitchFamily="18" charset="0"/>
                  <a:ea typeface="楷体_GB2312"/>
                  <a:cs typeface="楷体_GB2312"/>
                </a:rPr>
                <a:t>1 </a:t>
              </a:r>
              <a:r>
                <a:rPr lang="en-US" altLang="zh-CN" i="1" dirty="0">
                  <a:solidFill>
                    <a:prstClr val="black"/>
                  </a:solidFill>
                  <a:latin typeface="Times New Roman" panose="02020603050405020304" pitchFamily="18" charset="0"/>
                  <a:ea typeface="楷体_GB2312"/>
                  <a:cs typeface="楷体_GB2312"/>
                </a:rPr>
                <a:t>. </a:t>
              </a:r>
              <a:r>
                <a:rPr lang="en-US" altLang="zh-CN" i="1" dirty="0" err="1">
                  <a:solidFill>
                    <a:prstClr val="black"/>
                  </a:solidFill>
                  <a:latin typeface="Times New Roman" panose="02020603050405020304" pitchFamily="18" charset="0"/>
                  <a:ea typeface="楷体_GB2312"/>
                  <a:cs typeface="楷体_GB2312"/>
                </a:rPr>
                <a:t>inh</a:t>
              </a:r>
              <a:r>
                <a:rPr lang="en-US" altLang="zh-CN" dirty="0">
                  <a:solidFill>
                    <a:prstClr val="black"/>
                  </a:solidFill>
                  <a:latin typeface="Times New Roman" panose="02020603050405020304" pitchFamily="18" charset="0"/>
                  <a:ea typeface="楷体_GB2312"/>
                  <a:cs typeface="楷体_GB2312"/>
                </a:rPr>
                <a:t> = </a:t>
              </a:r>
              <a:r>
                <a:rPr lang="en-US" altLang="zh-CN" i="1" dirty="0">
                  <a:solidFill>
                    <a:prstClr val="black"/>
                  </a:solidFill>
                  <a:latin typeface="Times New Roman" panose="02020603050405020304" pitchFamily="18" charset="0"/>
                  <a:ea typeface="楷体_GB2312"/>
                  <a:cs typeface="楷体_GB2312"/>
                </a:rPr>
                <a:t>L . </a:t>
              </a:r>
              <a:r>
                <a:rPr lang="en-US" altLang="zh-CN" i="1" dirty="0" err="1">
                  <a:solidFill>
                    <a:prstClr val="black"/>
                  </a:solidFill>
                  <a:latin typeface="Times New Roman" panose="02020603050405020304" pitchFamily="18" charset="0"/>
                  <a:ea typeface="楷体_GB2312"/>
                  <a:cs typeface="楷体_GB2312"/>
                </a:rPr>
                <a:t>inh</a:t>
              </a:r>
              <a:endParaRPr lang="en-US" altLang="zh-CN" i="1" dirty="0">
                <a:solidFill>
                  <a:prstClr val="black"/>
                </a:solidFill>
                <a:latin typeface="Times New Roman" panose="02020603050405020304" pitchFamily="18" charset="0"/>
                <a:ea typeface="楷体_GB2312"/>
                <a:cs typeface="楷体_GB2312"/>
              </a:endParaRPr>
            </a:p>
            <a:p>
              <a:pPr>
                <a:lnSpc>
                  <a:spcPts val="2100"/>
                </a:lnSpc>
                <a:spcBef>
                  <a:spcPct val="30000"/>
                </a:spcBef>
                <a:defRPr/>
              </a:pPr>
              <a:r>
                <a:rPr lang="en-US" altLang="zh-CN" i="1" dirty="0">
                  <a:solidFill>
                    <a:prstClr val="black"/>
                  </a:solidFill>
                  <a:latin typeface="Times New Roman" panose="02020603050405020304" pitchFamily="18" charset="0"/>
                  <a:ea typeface="楷体_GB2312"/>
                  <a:cs typeface="楷体_GB2312"/>
                </a:rPr>
                <a:t>          …		            …</a:t>
              </a:r>
            </a:p>
          </p:txBody>
        </p:sp>
        <p:cxnSp>
          <p:nvCxnSpPr>
            <p:cNvPr id="6" name="直接连接符 5"/>
            <p:cNvCxnSpPr/>
            <p:nvPr/>
          </p:nvCxnSpPr>
          <p:spPr>
            <a:xfrm>
              <a:off x="3359696" y="3648444"/>
              <a:ext cx="40554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54289" y="3284984"/>
              <a:ext cx="0" cy="2123658"/>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2"/>
          </p:nvPr>
        </p:nvSpPr>
        <p:spPr/>
        <p:txBody>
          <a:bodyPr/>
          <a:lstStyle/>
          <a:p>
            <a:fld id="{371E52BA-33C8-584B-BB1D-1A8B62DF9CA2}" type="slidenum">
              <a:rPr lang="en-US" altLang="zh-CN" smtClean="0"/>
              <a:pPr/>
              <a:t>2</a:t>
            </a:fld>
            <a:endParaRPr lang="en-US" altLang="zh-CN" dirty="0"/>
          </a:p>
        </p:txBody>
      </p:sp>
    </p:spTree>
    <p:extLst>
      <p:ext uri="{BB962C8B-B14F-4D97-AF65-F5344CB8AC3E}">
        <p14:creationId xmlns:p14="http://schemas.microsoft.com/office/powerpoint/2010/main" val="3041028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95619">
                                            <p:txEl>
                                              <p:pRg st="5" end="5"/>
                                            </p:txEl>
                                          </p:spTgt>
                                        </p:tgtEl>
                                        <p:attrNameLst>
                                          <p:attrName>style.visibility</p:attrName>
                                        </p:attrNameLst>
                                      </p:cBhvr>
                                      <p:to>
                                        <p:strVal val="visible"/>
                                      </p:to>
                                    </p:set>
                                    <p:anim calcmode="lin" valueType="num">
                                      <p:cBhvr>
                                        <p:cTn id="7" dur="500" fill="hold"/>
                                        <p:tgtEl>
                                          <p:spTgt spid="495619">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495619">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495619">
                                            <p:txEl>
                                              <p:pRg st="5" end="5"/>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a:t>一遍扫描</a:t>
            </a:r>
            <a:r>
              <a:rPr lang="zh-CN" altLang="en-US" dirty="0" smtClean="0"/>
              <a:t>的语义翻译</a:t>
            </a:r>
            <a:endParaRPr lang="zh-CN" altLang="en-US" dirty="0"/>
          </a:p>
        </p:txBody>
      </p:sp>
      <p:sp>
        <p:nvSpPr>
          <p:cNvPr id="35843" name="Rectangle 3"/>
          <p:cNvSpPr>
            <a:spLocks noGrp="1" noChangeArrowheads="1"/>
          </p:cNvSpPr>
          <p:nvPr>
            <p:ph idx="1"/>
          </p:nvPr>
        </p:nvSpPr>
        <p:spPr>
          <a:xfrm>
            <a:off x="549275" y="1950411"/>
            <a:ext cx="8042276" cy="4343400"/>
          </a:xfrm>
        </p:spPr>
        <p:txBody>
          <a:bodyPr/>
          <a:lstStyle/>
          <a:p>
            <a:r>
              <a:rPr lang="zh-CN" altLang="en-US" dirty="0"/>
              <a:t>在语法分析的同时计算属性值，而不是语法分析构造语法树之后进行属性的计算，而且无需构造实际的语法树。</a:t>
            </a:r>
            <a:endParaRPr lang="en-US" altLang="zh-CN" dirty="0"/>
          </a:p>
          <a:p>
            <a:r>
              <a:rPr lang="zh-CN" altLang="en-US" dirty="0"/>
              <a:t>与两个因素密切相关：所采用的语法分析方法、属性的计算次序</a:t>
            </a:r>
            <a:r>
              <a:rPr lang="zh-CN" altLang="en-US" dirty="0" smtClean="0"/>
              <a:t>。</a:t>
            </a:r>
            <a:endParaRPr lang="en-US" altLang="zh-CN" dirty="0" smtClean="0"/>
          </a:p>
          <a:p>
            <a:pPr lvl="1"/>
            <a:r>
              <a:rPr lang="en-US" altLang="zh-CN" dirty="0" smtClean="0"/>
              <a:t>S</a:t>
            </a:r>
            <a:r>
              <a:rPr lang="zh-CN" altLang="en-US" dirty="0" smtClean="0"/>
              <a:t>属性</a:t>
            </a:r>
            <a:r>
              <a:rPr lang="en-US" altLang="zh-CN" dirty="0" smtClean="0"/>
              <a:t>SDD</a:t>
            </a:r>
            <a:r>
              <a:rPr lang="zh-CN" altLang="en-US" dirty="0" smtClean="0"/>
              <a:t>适合</a:t>
            </a:r>
            <a:r>
              <a:rPr lang="zh-CN" altLang="en-US" dirty="0"/>
              <a:t>一遍扫描的自下而上分析 </a:t>
            </a:r>
          </a:p>
          <a:p>
            <a:pPr lvl="1"/>
            <a:r>
              <a:rPr lang="en-US" altLang="zh-CN" dirty="0" smtClean="0"/>
              <a:t>L</a:t>
            </a:r>
            <a:r>
              <a:rPr lang="zh-CN" altLang="en-US" dirty="0" smtClean="0"/>
              <a:t>属性</a:t>
            </a:r>
            <a:r>
              <a:rPr lang="en-US" altLang="zh-CN" dirty="0" smtClean="0"/>
              <a:t>SDD</a:t>
            </a:r>
            <a:r>
              <a:rPr lang="zh-CN" altLang="en-US" dirty="0" smtClean="0"/>
              <a:t>适合</a:t>
            </a:r>
            <a:r>
              <a:rPr lang="zh-CN" altLang="en-US" dirty="0"/>
              <a:t>一遍扫描的自上而下分析</a:t>
            </a:r>
          </a:p>
          <a:p>
            <a:pPr lvl="1"/>
            <a:endParaRPr lang="en-US" altLang="zh-CN" dirty="0"/>
          </a:p>
          <a:p>
            <a:pPr algn="just">
              <a:buFontTx/>
              <a:buNone/>
            </a:pPr>
            <a:endParaRPr lang="zh-CN" altLang="en-US" sz="2000" dirty="0"/>
          </a:p>
        </p:txBody>
      </p:sp>
      <p:sp>
        <p:nvSpPr>
          <p:cNvPr id="5" name="幻灯片编号占位符 5"/>
          <p:cNvSpPr>
            <a:spLocks noGrp="1"/>
          </p:cNvSpPr>
          <p:nvPr>
            <p:ph type="sldNum" sz="quarter" idx="12"/>
          </p:nvPr>
        </p:nvSpPr>
        <p:spPr/>
        <p:txBody>
          <a:bodyPr/>
          <a:lstStyle/>
          <a:p>
            <a:fld id="{D403BC65-BE3A-BF4C-9A32-C38255238FBE}"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a:xfrm>
            <a:off x="374651" y="1469005"/>
            <a:ext cx="8429625" cy="1121795"/>
          </a:xfrm>
        </p:spPr>
        <p:txBody>
          <a:bodyPr>
            <a:normAutofit/>
          </a:bodyPr>
          <a:lstStyle/>
          <a:p>
            <a:pPr>
              <a:buClr>
                <a:schemeClr val="bg2">
                  <a:lumMod val="50000"/>
                </a:schemeClr>
              </a:buClr>
              <a:buFont typeface="Wingdings" panose="05000000000000000000" pitchFamily="2" charset="2"/>
              <a:buChar char="l"/>
            </a:pPr>
            <a:r>
              <a:rPr lang="en-US" altLang="zh-CN" dirty="0" smtClean="0">
                <a:cs typeface="Times New Roman" panose="02020603050405020304" pitchFamily="18" charset="0"/>
              </a:rPr>
              <a:t>S-SDD </a:t>
            </a:r>
            <a:r>
              <a:rPr lang="zh-CN" altLang="en-US" dirty="0" smtClean="0">
                <a:cs typeface="Times New Roman" panose="02020603050405020304" pitchFamily="18" charset="0"/>
              </a:rPr>
              <a:t>特点：只有综合属性</a:t>
            </a:r>
            <a:endParaRPr lang="en-US" altLang="zh-CN" dirty="0" smtClean="0">
              <a:cs typeface="Times New Roman" panose="02020603050405020304" pitchFamily="18" charset="0"/>
            </a:endParaRPr>
          </a:p>
          <a:p>
            <a:pPr>
              <a:buClr>
                <a:schemeClr val="bg2">
                  <a:lumMod val="50000"/>
                </a:schemeClr>
              </a:buClr>
              <a:buFont typeface="Wingdings" panose="05000000000000000000" pitchFamily="2" charset="2"/>
              <a:buChar char="l"/>
            </a:pPr>
            <a:r>
              <a:rPr lang="en-US" altLang="zh-CN" dirty="0"/>
              <a:t>S</a:t>
            </a:r>
            <a:r>
              <a:rPr lang="zh-CN" altLang="en-US" dirty="0"/>
              <a:t>属性定义的</a:t>
            </a:r>
            <a:r>
              <a:rPr lang="en-US" altLang="zh-CN" dirty="0" smtClean="0"/>
              <a:t>SDT</a:t>
            </a:r>
            <a:r>
              <a:rPr lang="zh-CN" altLang="en-US" dirty="0" smtClean="0"/>
              <a:t>：</a:t>
            </a:r>
            <a:r>
              <a:rPr lang="zh-CN" altLang="en-US" dirty="0" smtClean="0">
                <a:cs typeface="Times New Roman" panose="02020603050405020304" pitchFamily="18" charset="0"/>
              </a:rPr>
              <a:t>将</a:t>
            </a:r>
            <a:r>
              <a:rPr lang="zh-CN" altLang="en-US" dirty="0">
                <a:cs typeface="Times New Roman" panose="02020603050405020304" pitchFamily="18" charset="0"/>
              </a:rPr>
              <a:t>每个语义动作都放在产生式的最后</a:t>
            </a:r>
            <a:endParaRPr lang="en-US" altLang="zh-CN" dirty="0">
              <a:cs typeface="Times New Roman" panose="02020603050405020304" pitchFamily="18" charset="0"/>
            </a:endParaRPr>
          </a:p>
          <a:p>
            <a:pPr marL="349250" lvl="1" indent="0">
              <a:buClrTx/>
              <a:buNone/>
            </a:pPr>
            <a:endParaRPr lang="en-US" altLang="zh-CN" sz="1800" dirty="0">
              <a:latin typeface="楷体" panose="02010609060101010101" pitchFamily="49" charset="-122"/>
              <a:cs typeface="Times New Roman" panose="02020603050405020304" pitchFamily="18" charset="0"/>
            </a:endParaRPr>
          </a:p>
        </p:txBody>
      </p:sp>
      <p:sp>
        <p:nvSpPr>
          <p:cNvPr id="40962" name="标题 1"/>
          <p:cNvSpPr>
            <a:spLocks noGrp="1"/>
          </p:cNvSpPr>
          <p:nvPr>
            <p:ph type="title"/>
          </p:nvPr>
        </p:nvSpPr>
        <p:spPr>
          <a:xfrm>
            <a:off x="760413" y="328158"/>
            <a:ext cx="7931150" cy="646114"/>
          </a:xfrm>
          <a:extLst/>
        </p:spPr>
        <p:txBody>
          <a:bodyPr/>
          <a:lstStyle/>
          <a:p>
            <a:pPr>
              <a:defRPr/>
            </a:pPr>
            <a:r>
              <a:rPr lang="en-US" altLang="zh-CN" dirty="0"/>
              <a:t>S</a:t>
            </a:r>
            <a:r>
              <a:rPr lang="zh-CN" altLang="en-US" dirty="0" smtClean="0"/>
              <a:t>属性定义的</a:t>
            </a:r>
            <a:r>
              <a:rPr lang="en-US" altLang="zh-CN" dirty="0" smtClean="0"/>
              <a:t>SDT</a:t>
            </a:r>
            <a:endParaRPr lang="zh-CN" altLang="en-US" sz="3600" i="1" dirty="0">
              <a:solidFill>
                <a:schemeClr val="tx1"/>
              </a:solidFill>
              <a:cs typeface="Times New Roman" panose="02020603050405020304" pitchFamily="18" charset="0"/>
            </a:endParaRPr>
          </a:p>
        </p:txBody>
      </p:sp>
      <p:sp>
        <p:nvSpPr>
          <p:cNvPr id="2" name="矩形 1"/>
          <p:cNvSpPr>
            <a:spLocks noChangeArrowheads="1"/>
          </p:cNvSpPr>
          <p:nvPr/>
        </p:nvSpPr>
        <p:spPr bwMode="auto">
          <a:xfrm>
            <a:off x="5697539" y="3243263"/>
            <a:ext cx="1303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625475">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lvl="2">
              <a:spcBef>
                <a:spcPct val="20000"/>
              </a:spcBef>
              <a:buSzPct val="100000"/>
            </a:pPr>
            <a:r>
              <a:rPr lang="en-US" altLang="zh-CN" sz="2000" i="1">
                <a:solidFill>
                  <a:srgbClr val="000000"/>
                </a:solidFill>
                <a:latin typeface="Times New Roman" panose="02020603050405020304" pitchFamily="18" charset="0"/>
                <a:ea typeface="楷体_GB2312"/>
                <a:cs typeface="楷体_GB2312"/>
              </a:rPr>
              <a:t>SDT</a:t>
            </a:r>
          </a:p>
        </p:txBody>
      </p:sp>
      <p:grpSp>
        <p:nvGrpSpPr>
          <p:cNvPr id="4" name="组合 7"/>
          <p:cNvGrpSpPr>
            <a:grpSpLocks/>
          </p:cNvGrpSpPr>
          <p:nvPr/>
        </p:nvGrpSpPr>
        <p:grpSpPr bwMode="auto">
          <a:xfrm>
            <a:off x="357189" y="3368675"/>
            <a:ext cx="4232275" cy="2338388"/>
            <a:chOff x="1376363" y="3787775"/>
            <a:chExt cx="4232275" cy="2338388"/>
          </a:xfrm>
        </p:grpSpPr>
        <p:sp>
          <p:nvSpPr>
            <p:cNvPr id="9" name="矩形 8"/>
            <p:cNvSpPr/>
            <p:nvPr/>
          </p:nvSpPr>
          <p:spPr>
            <a:xfrm>
              <a:off x="1376363" y="3787775"/>
              <a:ext cx="4232275" cy="2308225"/>
            </a:xfrm>
            <a:prstGeom prst="rect">
              <a:avLst/>
            </a:prstGeom>
            <a:solidFill>
              <a:schemeClr val="accent2">
                <a:lumMod val="40000"/>
                <a:lumOff val="60000"/>
              </a:schemeClr>
            </a:solidFill>
            <a:ln>
              <a:solidFill>
                <a:schemeClr val="tx1"/>
              </a:solidFill>
            </a:ln>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30000"/>
                </a:spcBef>
                <a:defRPr/>
              </a:pPr>
              <a:r>
                <a:rPr lang="zh-CN" altLang="en-US" b="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产生式</a:t>
              </a:r>
              <a:r>
                <a:rPr lang="en-US" altLang="zh-CN"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endPar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	E</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E</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digit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digit</a:t>
              </a:r>
              <a:r>
                <a:rPr lang="en-US" altLang="zh-CN" dirty="0" err="1" smtClean="0">
                  <a:latin typeface="Times New Roman" pitchFamily="18" charset="0"/>
                  <a:ea typeface="楷体_GB2312" pitchFamily="49" charset="-122"/>
                  <a:cs typeface="Times New Roman" pitchFamily="18" charset="0"/>
                </a:rPr>
                <a:t>.</a:t>
              </a:r>
              <a:r>
                <a:rPr kumimoji="1" lang="en-US" altLang="zh-CN" i="1"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lexval</a:t>
              </a:r>
              <a:endPar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cxnSp>
          <p:nvCxnSpPr>
            <p:cNvPr id="10" name="直接连接符 9"/>
            <p:cNvCxnSpPr/>
            <p:nvPr/>
          </p:nvCxnSpPr>
          <p:spPr>
            <a:xfrm>
              <a:off x="1376363" y="4075113"/>
              <a:ext cx="4232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78150" y="3787775"/>
              <a:ext cx="0" cy="2338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4725988" y="3641726"/>
            <a:ext cx="4032250" cy="2030413"/>
          </a:xfrm>
          <a:prstGeom prst="rect">
            <a:avLst/>
          </a:prstGeom>
          <a:solidFill>
            <a:schemeClr val="accent5">
              <a:lumMod val="60000"/>
              <a:lumOff val="40000"/>
            </a:schemeClr>
          </a:solidFill>
          <a:ln>
            <a:solidFill>
              <a:schemeClr val="tx1"/>
            </a:solidFill>
          </a:ln>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defRPr/>
            </a:pPr>
            <a:r>
              <a:rPr kumimoji="1" lang="en-US" altLang="zh-CN" dirty="0" smtClean="0">
                <a:solidFill>
                  <a:srgbClr val="000000"/>
                </a:solidFill>
                <a:latin typeface="Times New Roman" panose="02020603050405020304" pitchFamily="18" charset="0"/>
              </a:rPr>
              <a:t>(1) </a:t>
            </a:r>
            <a:r>
              <a:rPr kumimoji="1" lang="en-US" altLang="zh-CN" i="1" dirty="0" smtClean="0">
                <a:solidFill>
                  <a:srgbClr val="000000"/>
                </a:solidFill>
                <a:latin typeface="Times New Roman" panose="02020603050405020304" pitchFamily="18" charset="0"/>
              </a:rPr>
              <a:t>L </a:t>
            </a:r>
            <a:r>
              <a:rPr kumimoji="1" lang="en-US" altLang="zh-CN" dirty="0" smtClean="0">
                <a:solidFill>
                  <a:srgbClr val="000000"/>
                </a:solidFill>
                <a:latin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sym typeface="Symbol" panose="05050102010706020507" pitchFamily="18" charset="2"/>
              </a:rPr>
              <a:t>E </a:t>
            </a:r>
            <a:r>
              <a:rPr kumimoji="1" lang="en-US" altLang="zh-CN" dirty="0" smtClean="0">
                <a:solidFill>
                  <a:srgbClr val="000000"/>
                </a:solidFill>
                <a:latin typeface="Times New Roman" panose="02020603050405020304" pitchFamily="18" charset="0"/>
                <a:sym typeface="Symbol" panose="05050102010706020507" pitchFamily="18" charset="2"/>
              </a:rPr>
              <a:t>n </a:t>
            </a:r>
            <a:r>
              <a:rPr kumimoji="1" lang="en-US" altLang="zh-CN" dirty="0" smtClean="0">
                <a:solidFill>
                  <a:srgbClr val="0000FF"/>
                </a:solidFill>
                <a:latin typeface="Times New Roman" panose="02020603050405020304" pitchFamily="18" charset="0"/>
                <a:sym typeface="Symbol" panose="05050102010706020507" pitchFamily="18" charset="2"/>
              </a:rPr>
              <a:t>{</a:t>
            </a:r>
            <a:r>
              <a:rPr kumimoji="1" lang="en-US" altLang="zh-CN" sz="1600" i="1" dirty="0">
                <a:solidFill>
                  <a:srgbClr val="0000FF"/>
                </a:solidFill>
                <a:latin typeface="Times New Roman" panose="02020603050405020304" pitchFamily="18" charset="0"/>
                <a:sym typeface="Symbol" panose="05050102010706020507" pitchFamily="18" charset="2"/>
              </a:rPr>
              <a:t> L</a:t>
            </a:r>
            <a:r>
              <a:rPr lang="en-US" altLang="zh-CN" sz="1600" dirty="0">
                <a:solidFill>
                  <a:srgbClr val="0000FF"/>
                </a:solidFill>
                <a:latin typeface="Times New Roman" pitchFamily="18" charset="0"/>
                <a:ea typeface="楷体_GB2312" pitchFamily="49" charset="-122"/>
                <a:cs typeface="Times New Roman" pitchFamily="18" charset="0"/>
              </a:rPr>
              <a:t>.</a:t>
            </a:r>
            <a:r>
              <a:rPr kumimoji="1" lang="en-US" altLang="zh-CN" sz="1600" i="1" dirty="0">
                <a:solidFill>
                  <a:srgbClr val="0000FF"/>
                </a:solidFill>
                <a:latin typeface="Times New Roman" panose="02020603050405020304" pitchFamily="18" charset="0"/>
                <a:sym typeface="Symbol" panose="05050102010706020507" pitchFamily="18" charset="2"/>
              </a:rPr>
              <a:t>val </a:t>
            </a:r>
            <a:r>
              <a:rPr kumimoji="1" lang="en-US" altLang="zh-CN" sz="1600" dirty="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E</a:t>
            </a:r>
            <a:r>
              <a:rPr lang="en-US" altLang="zh-CN" dirty="0" smtClean="0">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a:t>
            </a:r>
            <a:r>
              <a:rPr kumimoji="1" lang="en-US" altLang="zh-CN" dirty="0" smtClean="0">
                <a:solidFill>
                  <a:srgbClr val="0000FF"/>
                </a:solidFill>
                <a:latin typeface="Times New Roman" panose="02020603050405020304" pitchFamily="18" charset="0"/>
              </a:rPr>
              <a:t>}</a:t>
            </a:r>
            <a:endParaRPr kumimoji="1" lang="en-US" altLang="zh-CN" dirty="0" smtClean="0">
              <a:solidFill>
                <a:srgbClr val="0000FF"/>
              </a:solidFill>
              <a:latin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rPr>
              <a:t>(2) </a:t>
            </a:r>
            <a:r>
              <a:rPr kumimoji="1" lang="en-US" altLang="zh-CN" i="1" dirty="0" smtClean="0">
                <a:solidFill>
                  <a:srgbClr val="000000"/>
                </a:solidFill>
                <a:latin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sym typeface="Symbol" panose="05050102010706020507" pitchFamily="18" charset="2"/>
              </a:rPr>
              <a:t>E</a:t>
            </a:r>
            <a:r>
              <a:rPr kumimoji="1" lang="en-US" altLang="zh-CN" i="1" baseline="-25000" dirty="0" smtClean="0">
                <a:solidFill>
                  <a:srgbClr val="000000"/>
                </a:solidFill>
                <a:latin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sym typeface="Symbol" panose="05050102010706020507" pitchFamily="18" charset="2"/>
              </a:rPr>
              <a:t>T</a:t>
            </a:r>
            <a:r>
              <a:rPr kumimoji="1" lang="en-US" altLang="zh-CN" dirty="0" smtClean="0">
                <a:solidFill>
                  <a:srgbClr val="0000FF"/>
                </a:solidFill>
                <a:latin typeface="Times New Roman" panose="02020603050405020304" pitchFamily="18" charset="0"/>
                <a:sym typeface="Symbol" panose="05050102010706020507" pitchFamily="18" charset="2"/>
              </a:rPr>
              <a:t>{</a:t>
            </a:r>
            <a:r>
              <a:rPr kumimoji="1" lang="en-US" altLang="zh-CN" i="1" dirty="0" smtClean="0">
                <a:solidFill>
                  <a:srgbClr val="0000FF"/>
                </a:solidFill>
                <a:latin typeface="Times New Roman" panose="02020603050405020304" pitchFamily="18" charset="0"/>
                <a:sym typeface="Symbol" panose="05050102010706020507" pitchFamily="18" charset="2"/>
              </a:rPr>
              <a:t>E</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a:t>
            </a:r>
            <a:r>
              <a:rPr kumimoji="1" lang="en-US" altLang="zh-CN" i="1" dirty="0" smtClean="0">
                <a:solidFill>
                  <a:srgbClr val="0000FF"/>
                </a:solidFill>
                <a:latin typeface="Times New Roman" panose="02020603050405020304" pitchFamily="18" charset="0"/>
                <a:sym typeface="Symbol" panose="05050102010706020507" pitchFamily="18" charset="2"/>
              </a:rPr>
              <a:t> E</a:t>
            </a:r>
            <a:r>
              <a:rPr kumimoji="1" lang="en-US" altLang="zh-CN" i="1" baseline="-25000" dirty="0" smtClean="0">
                <a:solidFill>
                  <a:srgbClr val="0000FF"/>
                </a:solidFill>
                <a:latin typeface="Times New Roman" panose="02020603050405020304" pitchFamily="18" charset="0"/>
                <a:sym typeface="Symbol" panose="05050102010706020507" pitchFamily="18" charset="2"/>
              </a:rPr>
              <a:t>1</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T</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a:t>
            </a:r>
            <a:r>
              <a:rPr kumimoji="1" lang="en-US" altLang="zh-CN" dirty="0" smtClean="0">
                <a:solidFill>
                  <a:srgbClr val="0000FF"/>
                </a:solidFill>
                <a:latin typeface="Times New Roman" panose="02020603050405020304" pitchFamily="18" charset="0"/>
              </a:rPr>
              <a:t>}</a:t>
            </a:r>
            <a:endParaRPr kumimoji="1" lang="en-US" altLang="zh-CN" i="1" dirty="0" smtClean="0">
              <a:solidFill>
                <a:srgbClr val="0000FF"/>
              </a:solidFill>
              <a:latin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rPr>
              <a:t>(3) </a:t>
            </a:r>
            <a:r>
              <a:rPr kumimoji="1" lang="en-US" altLang="zh-CN" i="1" dirty="0" smtClean="0">
                <a:solidFill>
                  <a:srgbClr val="000000"/>
                </a:solidFill>
                <a:latin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sym typeface="Symbol" panose="05050102010706020507" pitchFamily="18" charset="2"/>
              </a:rPr>
              <a:t>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E</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T</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a:t>
            </a:r>
            <a:r>
              <a:rPr kumimoji="1" lang="en-US" altLang="zh-CN" dirty="0" smtClean="0">
                <a:solidFill>
                  <a:srgbClr val="0000FF"/>
                </a:solidFill>
                <a:latin typeface="Times New Roman" panose="02020603050405020304" pitchFamily="18" charset="0"/>
              </a:rPr>
              <a:t>}</a:t>
            </a:r>
            <a:endParaRPr kumimoji="1" lang="en-US" altLang="zh-CN" i="1" dirty="0" smtClean="0">
              <a:solidFill>
                <a:srgbClr val="0000FF"/>
              </a:solidFill>
              <a:latin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rPr>
              <a:t>(4) </a:t>
            </a:r>
            <a:r>
              <a:rPr kumimoji="1" lang="en-US" altLang="zh-CN" i="1" dirty="0" smtClean="0">
                <a:solidFill>
                  <a:srgbClr val="000000"/>
                </a:solidFill>
                <a:latin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sym typeface="Symbol" panose="05050102010706020507" pitchFamily="18" charset="2"/>
              </a:rPr>
              <a:t>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T</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T</a:t>
            </a:r>
            <a:r>
              <a:rPr kumimoji="1" lang="en-US" altLang="zh-CN" i="1" baseline="-25000" dirty="0" smtClean="0">
                <a:solidFill>
                  <a:srgbClr val="0000FF"/>
                </a:solidFill>
                <a:latin typeface="Times New Roman" panose="02020603050405020304" pitchFamily="18" charset="0"/>
                <a:sym typeface="Symbol" panose="05050102010706020507" pitchFamily="18" charset="2"/>
              </a:rPr>
              <a:t>1</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F</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a:t>
            </a:r>
            <a:r>
              <a:rPr kumimoji="1" lang="en-US" altLang="zh-CN" dirty="0" smtClean="0">
                <a:solidFill>
                  <a:srgbClr val="0000FF"/>
                </a:solidFill>
                <a:latin typeface="Times New Roman" panose="02020603050405020304" pitchFamily="18" charset="0"/>
              </a:rPr>
              <a:t>}</a:t>
            </a:r>
            <a:endParaRPr kumimoji="1" lang="en-US" altLang="zh-CN" i="1" dirty="0" smtClean="0">
              <a:solidFill>
                <a:srgbClr val="0000FF"/>
              </a:solidFill>
              <a:latin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rPr>
              <a:t>(5) </a:t>
            </a:r>
            <a:r>
              <a:rPr kumimoji="1" lang="en-US" altLang="zh-CN" i="1" dirty="0" smtClean="0">
                <a:solidFill>
                  <a:srgbClr val="000000"/>
                </a:solidFill>
                <a:latin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sym typeface="Symbol" panose="05050102010706020507" pitchFamily="18" charset="2"/>
              </a:rPr>
              <a:t>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T</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F</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a:t>
            </a:r>
            <a:r>
              <a:rPr kumimoji="1" lang="en-US" altLang="zh-CN" dirty="0" smtClean="0">
                <a:solidFill>
                  <a:srgbClr val="0000FF"/>
                </a:solidFill>
                <a:latin typeface="Times New Roman" panose="02020603050405020304" pitchFamily="18" charset="0"/>
              </a:rPr>
              <a:t>}</a:t>
            </a:r>
            <a:endParaRPr kumimoji="1" lang="en-US" altLang="zh-CN" i="1" dirty="0" smtClean="0">
              <a:solidFill>
                <a:srgbClr val="0000FF"/>
              </a:solidFill>
              <a:latin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rPr>
              <a:t>(6) </a:t>
            </a:r>
            <a:r>
              <a:rPr kumimoji="1" lang="en-US" altLang="zh-CN" i="1" dirty="0" smtClean="0">
                <a:solidFill>
                  <a:srgbClr val="000000"/>
                </a:solidFill>
                <a:latin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sym typeface="Symbol" panose="05050102010706020507" pitchFamily="18" charset="2"/>
              </a:rPr>
              <a:t>  ( </a:t>
            </a:r>
            <a:r>
              <a:rPr kumimoji="1" lang="en-US" altLang="zh-CN" i="1" dirty="0" smtClean="0">
                <a:solidFill>
                  <a:srgbClr val="000000"/>
                </a:solidFill>
                <a:latin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sym typeface="Symbol" panose="05050102010706020507" pitchFamily="18" charset="2"/>
              </a:rPr>
              <a:t> )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F</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E</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a:t>
            </a:r>
            <a:r>
              <a:rPr kumimoji="1" lang="en-US" altLang="zh-CN" dirty="0" smtClean="0">
                <a:solidFill>
                  <a:srgbClr val="0000FF"/>
                </a:solidFill>
                <a:latin typeface="Times New Roman" panose="02020603050405020304" pitchFamily="18" charset="0"/>
              </a:rPr>
              <a:t>}</a:t>
            </a:r>
            <a:endParaRPr kumimoji="1" lang="en-US" altLang="zh-CN" i="1" dirty="0" smtClean="0">
              <a:solidFill>
                <a:srgbClr val="0000FF"/>
              </a:solidFill>
              <a:latin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rPr>
              <a:t>(7) </a:t>
            </a:r>
            <a:r>
              <a:rPr kumimoji="1" lang="en-US" altLang="zh-CN" i="1" dirty="0" smtClean="0">
                <a:solidFill>
                  <a:srgbClr val="000000"/>
                </a:solidFill>
                <a:latin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sym typeface="Symbol" panose="05050102010706020507" pitchFamily="18" charset="2"/>
              </a:rPr>
              <a:t>  digit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i="1" dirty="0" smtClean="0">
                <a:solidFill>
                  <a:srgbClr val="0000FF"/>
                </a:solidFill>
                <a:latin typeface="Times New Roman" panose="02020603050405020304" pitchFamily="18" charset="0"/>
                <a:sym typeface="Symbol" panose="05050102010706020507" pitchFamily="18" charset="2"/>
              </a:rPr>
              <a:t>F</a:t>
            </a:r>
            <a:r>
              <a:rPr lang="en-US" altLang="zh-CN" dirty="0" smtClean="0">
                <a:solidFill>
                  <a:srgbClr val="0000FF"/>
                </a:solidFill>
                <a:latin typeface="Times New Roman" pitchFamily="18" charset="0"/>
                <a:ea typeface="楷体_GB2312" pitchFamily="49" charset="-122"/>
                <a:cs typeface="Times New Roman" pitchFamily="18" charset="0"/>
              </a:rPr>
              <a:t>.</a:t>
            </a:r>
            <a:r>
              <a:rPr kumimoji="1" lang="en-US" altLang="zh-CN" i="1" dirty="0" smtClean="0">
                <a:solidFill>
                  <a:srgbClr val="0000FF"/>
                </a:solidFill>
                <a:latin typeface="Times New Roman" panose="02020603050405020304" pitchFamily="18" charset="0"/>
                <a:sym typeface="Symbol" panose="05050102010706020507" pitchFamily="18" charset="2"/>
              </a:rPr>
              <a:t>val </a:t>
            </a:r>
            <a:r>
              <a:rPr kumimoji="1" lang="en-US" altLang="zh-CN" dirty="0" smtClean="0">
                <a:solidFill>
                  <a:srgbClr val="0000FF"/>
                </a:solidFill>
                <a:latin typeface="Times New Roman" panose="02020603050405020304" pitchFamily="18" charset="0"/>
                <a:sym typeface="Symbol" panose="05050102010706020507" pitchFamily="18" charset="2"/>
              </a:rPr>
              <a:t>= </a:t>
            </a:r>
            <a:r>
              <a:rPr kumimoji="1" lang="en-US" altLang="zh-CN" dirty="0" err="1" smtClean="0">
                <a:solidFill>
                  <a:srgbClr val="0000FF"/>
                </a:solidFill>
                <a:latin typeface="Times New Roman" panose="02020603050405020304" pitchFamily="18" charset="0"/>
                <a:sym typeface="Symbol" panose="05050102010706020507" pitchFamily="18" charset="2"/>
              </a:rPr>
              <a:t>digit</a:t>
            </a:r>
            <a:r>
              <a:rPr lang="en-US" altLang="zh-CN" dirty="0" err="1" smtClean="0">
                <a:solidFill>
                  <a:srgbClr val="0000FF"/>
                </a:solidFill>
                <a:latin typeface="Times New Roman" pitchFamily="18" charset="0"/>
                <a:ea typeface="楷体_GB2312" pitchFamily="49" charset="-122"/>
                <a:cs typeface="Times New Roman" pitchFamily="18" charset="0"/>
              </a:rPr>
              <a:t>.</a:t>
            </a:r>
            <a:r>
              <a:rPr kumimoji="1" lang="en-US" altLang="zh-CN" i="1" dirty="0" err="1" smtClean="0">
                <a:solidFill>
                  <a:srgbClr val="0000FF"/>
                </a:solidFill>
                <a:latin typeface="Times New Roman" panose="02020603050405020304" pitchFamily="18" charset="0"/>
                <a:sym typeface="Symbol" panose="05050102010706020507" pitchFamily="18" charset="2"/>
              </a:rPr>
              <a:t>lexval</a:t>
            </a:r>
            <a:r>
              <a:rPr kumimoji="1" lang="en-US" altLang="zh-CN" dirty="0" smtClean="0">
                <a:solidFill>
                  <a:srgbClr val="0000FF"/>
                </a:solidFill>
                <a:latin typeface="Times New Roman" panose="02020603050405020304" pitchFamily="18" charset="0"/>
              </a:rPr>
              <a:t>}</a:t>
            </a:r>
            <a:endParaRPr lang="zh-CN" altLang="en-US" dirty="0" smtClean="0">
              <a:solidFill>
                <a:srgbClr val="0000FF"/>
              </a:solidFill>
            </a:endParaRPr>
          </a:p>
        </p:txBody>
      </p:sp>
      <p:sp>
        <p:nvSpPr>
          <p:cNvPr id="3" name="矩形 2"/>
          <p:cNvSpPr>
            <a:spLocks noChangeArrowheads="1"/>
          </p:cNvSpPr>
          <p:nvPr/>
        </p:nvSpPr>
        <p:spPr bwMode="auto">
          <a:xfrm>
            <a:off x="1412876" y="2994025"/>
            <a:ext cx="1558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625475">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lvl="2">
              <a:spcBef>
                <a:spcPct val="20000"/>
              </a:spcBef>
              <a:buSzPct val="100000"/>
            </a:pPr>
            <a:r>
              <a:rPr lang="en-US" altLang="zh-CN" sz="20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S-SDD</a:t>
            </a:r>
          </a:p>
        </p:txBody>
      </p:sp>
      <p:sp>
        <p:nvSpPr>
          <p:cNvPr id="5" name="灯片编号占位符 4"/>
          <p:cNvSpPr>
            <a:spLocks noGrp="1"/>
          </p:cNvSpPr>
          <p:nvPr>
            <p:ph type="sldNum" sz="quarter" idx="12"/>
          </p:nvPr>
        </p:nvSpPr>
        <p:spPr/>
        <p:txBody>
          <a:bodyPr/>
          <a:lstStyle/>
          <a:p>
            <a:fld id="{371E52BA-33C8-584B-BB1D-1A8B62DF9CA2}" type="slidenum">
              <a:rPr lang="en-US" altLang="zh-CN" smtClean="0"/>
              <a:pPr/>
              <a:t>21</a:t>
            </a:fld>
            <a:endParaRPr lang="en-US" altLang="zh-CN" dirty="0"/>
          </a:p>
        </p:txBody>
      </p:sp>
    </p:spTree>
    <p:extLst>
      <p:ext uri="{BB962C8B-B14F-4D97-AF65-F5344CB8AC3E}">
        <p14:creationId xmlns:p14="http://schemas.microsoft.com/office/powerpoint/2010/main" val="871915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p:cTn id="7" dur="500" fill="hold"/>
                                        <p:tgtEl>
                                          <p:spTgt spid="409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09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096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963">
                                            <p:txEl>
                                              <p:pRg st="1" end="1"/>
                                            </p:txEl>
                                          </p:spTgt>
                                        </p:tgtEl>
                                        <p:attrNameLst>
                                          <p:attrName>style.visibility</p:attrName>
                                        </p:attrNameLst>
                                      </p:cBhvr>
                                      <p:to>
                                        <p:strVal val="visible"/>
                                      </p:to>
                                    </p:set>
                                    <p:anim calcmode="lin" valueType="num">
                                      <p:cBhvr>
                                        <p:cTn id="14" dur="500" fill="hold"/>
                                        <p:tgtEl>
                                          <p:spTgt spid="409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09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0963">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263526" y="1218414"/>
            <a:ext cx="8428037" cy="1512087"/>
          </a:xfrm>
        </p:spPr>
        <p:txBody>
          <a:bodyPr>
            <a:normAutofit/>
          </a:bodyPr>
          <a:lstStyle/>
          <a:p>
            <a:pPr>
              <a:lnSpc>
                <a:spcPts val="3300"/>
              </a:lnSpc>
              <a:buClr>
                <a:schemeClr val="bg2">
                  <a:lumMod val="50000"/>
                </a:schemeClr>
              </a:buClr>
              <a:buFont typeface="Wingdings" panose="05000000000000000000" pitchFamily="2" charset="2"/>
              <a:buChar char="l"/>
            </a:pPr>
            <a:r>
              <a:rPr lang="zh-CN" altLang="en-US" dirty="0">
                <a:cs typeface="Times New Roman" panose="02020603050405020304" pitchFamily="18" charset="0"/>
              </a:rPr>
              <a:t>如果一个</a:t>
            </a:r>
            <a:r>
              <a:rPr lang="en-US" altLang="zh-CN" i="1" dirty="0" smtClean="0">
                <a:cs typeface="Times New Roman" panose="02020603050405020304" pitchFamily="18" charset="0"/>
              </a:rPr>
              <a:t>S-SDD </a:t>
            </a:r>
            <a:r>
              <a:rPr lang="zh-CN" altLang="en-US" dirty="0" smtClean="0">
                <a:cs typeface="Times New Roman" panose="02020603050405020304" pitchFamily="18" charset="0"/>
              </a:rPr>
              <a:t>的</a:t>
            </a:r>
            <a:r>
              <a:rPr lang="zh-CN" altLang="en-US" dirty="0">
                <a:cs typeface="Times New Roman" panose="02020603050405020304" pitchFamily="18" charset="0"/>
              </a:rPr>
              <a:t>基本文法可以使用</a:t>
            </a:r>
            <a:r>
              <a:rPr lang="en-US" altLang="zh-CN" i="1" dirty="0" smtClean="0">
                <a:cs typeface="Times New Roman" panose="02020603050405020304" pitchFamily="18" charset="0"/>
              </a:rPr>
              <a:t>LR </a:t>
            </a:r>
            <a:r>
              <a:rPr lang="zh-CN" altLang="en-US" dirty="0" smtClean="0">
                <a:cs typeface="Times New Roman" panose="02020603050405020304" pitchFamily="18" charset="0"/>
              </a:rPr>
              <a:t>分析</a:t>
            </a:r>
            <a:r>
              <a:rPr lang="zh-CN" altLang="en-US" dirty="0">
                <a:cs typeface="Times New Roman" panose="02020603050405020304" pitchFamily="18" charset="0"/>
              </a:rPr>
              <a:t>技术，那么它的</a:t>
            </a:r>
            <a:r>
              <a:rPr lang="en-US" altLang="zh-CN" i="1" dirty="0" smtClean="0">
                <a:cs typeface="Times New Roman" panose="02020603050405020304" pitchFamily="18" charset="0"/>
              </a:rPr>
              <a:t>SDT </a:t>
            </a:r>
            <a:r>
              <a:rPr lang="zh-CN" altLang="en-US" dirty="0" smtClean="0">
                <a:cs typeface="Times New Roman" panose="02020603050405020304" pitchFamily="18" charset="0"/>
              </a:rPr>
              <a:t>可以</a:t>
            </a:r>
            <a:r>
              <a:rPr lang="zh-CN" altLang="en-US" dirty="0">
                <a:cs typeface="Times New Roman" panose="02020603050405020304" pitchFamily="18" charset="0"/>
              </a:rPr>
              <a:t>在</a:t>
            </a:r>
            <a:r>
              <a:rPr lang="en-US" altLang="zh-CN" i="1" dirty="0" smtClean="0">
                <a:cs typeface="Times New Roman" panose="02020603050405020304" pitchFamily="18" charset="0"/>
              </a:rPr>
              <a:t>LR </a:t>
            </a:r>
            <a:r>
              <a:rPr lang="zh-CN" altLang="en-US" dirty="0" smtClean="0">
                <a:cs typeface="Times New Roman" panose="02020603050405020304" pitchFamily="18" charset="0"/>
              </a:rPr>
              <a:t>语法分析</a:t>
            </a:r>
            <a:r>
              <a:rPr lang="zh-CN" altLang="en-US" dirty="0">
                <a:cs typeface="Times New Roman" panose="02020603050405020304" pitchFamily="18" charset="0"/>
              </a:rPr>
              <a:t>过程中</a:t>
            </a:r>
            <a:r>
              <a:rPr lang="zh-CN" altLang="en-US" dirty="0" smtClean="0">
                <a:cs typeface="Times New Roman" panose="02020603050405020304" pitchFamily="18" charset="0"/>
              </a:rPr>
              <a:t>实现</a:t>
            </a:r>
            <a:endParaRPr lang="en-US" altLang="zh-CN" dirty="0">
              <a:cs typeface="Times New Roman" panose="02020603050405020304" pitchFamily="18" charset="0"/>
            </a:endParaRPr>
          </a:p>
        </p:txBody>
      </p:sp>
      <p:grpSp>
        <p:nvGrpSpPr>
          <p:cNvPr id="2" name="组合 12"/>
          <p:cNvGrpSpPr>
            <a:grpSpLocks/>
          </p:cNvGrpSpPr>
          <p:nvPr/>
        </p:nvGrpSpPr>
        <p:grpSpPr bwMode="auto">
          <a:xfrm>
            <a:off x="107951" y="2957513"/>
            <a:ext cx="3527425" cy="2462212"/>
            <a:chOff x="107504" y="2288346"/>
            <a:chExt cx="3528393" cy="2463418"/>
          </a:xfrm>
        </p:grpSpPr>
        <p:grpSp>
          <p:nvGrpSpPr>
            <p:cNvPr id="14345" name="组合 3"/>
            <p:cNvGrpSpPr>
              <a:grpSpLocks/>
            </p:cNvGrpSpPr>
            <p:nvPr/>
          </p:nvGrpSpPr>
          <p:grpSpPr bwMode="auto">
            <a:xfrm>
              <a:off x="107504" y="2628106"/>
              <a:ext cx="3528393" cy="2123658"/>
              <a:chOff x="1376363" y="3787775"/>
              <a:chExt cx="3528393" cy="2123658"/>
            </a:xfrm>
          </p:grpSpPr>
          <p:sp>
            <p:nvSpPr>
              <p:cNvPr id="5" name="矩形 4"/>
              <p:cNvSpPr/>
              <p:nvPr/>
            </p:nvSpPr>
            <p:spPr>
              <a:xfrm>
                <a:off x="1376363" y="3787906"/>
                <a:ext cx="3528393" cy="2123527"/>
              </a:xfrm>
              <a:prstGeom prst="rect">
                <a:avLst/>
              </a:prstGeom>
              <a:solidFill>
                <a:schemeClr val="accent2">
                  <a:lumMod val="40000"/>
                  <a:lumOff val="60000"/>
                </a:schemeClr>
              </a:solidFill>
              <a:ln>
                <a:solidFill>
                  <a:schemeClr val="tx1"/>
                </a:solidFill>
              </a:ln>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30000"/>
                  </a:spcBef>
                  <a:defRPr/>
                </a:pPr>
                <a:r>
                  <a:rPr lang="zh-CN" altLang="en-US" b="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1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产生式</a:t>
                </a:r>
                <a:r>
                  <a:rPr lang="en-US" altLang="zh-CN" sz="1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1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sz="16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4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endPar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160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   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E</a:t>
                </a:r>
                <a:r>
                  <a:rPr kumimoji="1" lang="en-US" altLang="zh-CN" sz="160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160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160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digit     </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160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digit</a:t>
                </a:r>
                <a:r>
                  <a:rPr lang="en-US" altLang="zh-CN" sz="1600" dirty="0" err="1">
                    <a:latin typeface="Times New Roman" pitchFamily="18" charset="0"/>
                    <a:ea typeface="楷体_GB2312" pitchFamily="49" charset="-122"/>
                    <a:cs typeface="Times New Roman" pitchFamily="18" charset="0"/>
                  </a:rPr>
                  <a:t>.</a:t>
                </a:r>
                <a:r>
                  <a:rPr kumimoji="1" lang="en-US" altLang="zh-CN" sz="1600"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lexval</a:t>
                </a:r>
                <a:endParaRPr kumimoji="1" lang="en-US" altLang="zh-CN" sz="160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cxnSp>
            <p:nvCxnSpPr>
              <p:cNvPr id="6" name="直接连接符 5"/>
              <p:cNvCxnSpPr/>
              <p:nvPr/>
            </p:nvCxnSpPr>
            <p:spPr>
              <a:xfrm>
                <a:off x="1376363" y="4075384"/>
                <a:ext cx="3528393" cy="15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745164" y="3787906"/>
                <a:ext cx="0" cy="21235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83925" y="2288346"/>
              <a:ext cx="1559353" cy="400246"/>
            </a:xfrm>
            <a:prstGeom prst="rect">
              <a:avLst/>
            </a:prstGeom>
          </p:spPr>
          <p:txBody>
            <a:bodyPr wrap="none">
              <a:spAutoFit/>
            </a:bodyPr>
            <a:lstStyle/>
            <a:p>
              <a:pPr marL="627062" lvl="2">
                <a:spcBef>
                  <a:spcPct val="20000"/>
                </a:spcBef>
                <a:buSzPct val="100000"/>
                <a:defRPr/>
              </a:pPr>
              <a:r>
                <a:rPr lang="en-US" altLang="zh-CN" sz="2000" i="1" dirty="0">
                  <a:solidFill>
                    <a:schemeClr val="tx2">
                      <a:lumMod val="60000"/>
                      <a:lumOff val="40000"/>
                    </a:schemeClr>
                  </a:solidFill>
                  <a:latin typeface="Times New Roman" panose="02020603050405020304" pitchFamily="18" charset="0"/>
                  <a:ea typeface="华文楷体" panose="02010600040101010101" pitchFamily="2" charset="-122"/>
                  <a:cs typeface="Times New Roman" panose="02020603050405020304" pitchFamily="18" charset="0"/>
                </a:rPr>
                <a:t>S-SDD</a:t>
              </a:r>
            </a:p>
          </p:txBody>
        </p:sp>
      </p:grpSp>
      <p:grpSp>
        <p:nvGrpSpPr>
          <p:cNvPr id="9" name="组合 13"/>
          <p:cNvGrpSpPr>
            <a:grpSpLocks/>
          </p:cNvGrpSpPr>
          <p:nvPr/>
        </p:nvGrpSpPr>
        <p:grpSpPr bwMode="auto">
          <a:xfrm>
            <a:off x="3797300" y="2363788"/>
            <a:ext cx="5303838" cy="3625850"/>
            <a:chOff x="271244" y="1749769"/>
            <a:chExt cx="6344963" cy="5108231"/>
          </a:xfrm>
        </p:grpSpPr>
        <p:pic>
          <p:nvPicPr>
            <p:cNvPr id="14343"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244" y="2134623"/>
              <a:ext cx="6269118" cy="472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矩形 15"/>
            <p:cNvSpPr>
              <a:spLocks noChangeArrowheads="1"/>
            </p:cNvSpPr>
            <p:nvPr/>
          </p:nvSpPr>
          <p:spPr bwMode="auto">
            <a:xfrm>
              <a:off x="5029883" y="1749769"/>
              <a:ext cx="1586324" cy="737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SLR</a:t>
              </a:r>
              <a:r>
                <a:rPr lang="zh-CN" altLang="en-US">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自动机</a:t>
              </a:r>
              <a:endParaRPr lang="zh-CN" altLang="en-US" sz="2800">
                <a:solidFill>
                  <a:srgbClr val="2D83F4"/>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5" name="矩形 14"/>
          <p:cNvSpPr/>
          <p:nvPr/>
        </p:nvSpPr>
        <p:spPr>
          <a:xfrm>
            <a:off x="71438" y="5476875"/>
            <a:ext cx="4030662" cy="400050"/>
          </a:xfrm>
          <a:prstGeom prst="rect">
            <a:avLst/>
          </a:prstGeom>
          <a:solidFill>
            <a:schemeClr val="accent5">
              <a:lumMod val="60000"/>
              <a:lumOff val="40000"/>
            </a:schemeClr>
          </a:solidFill>
          <a:ln>
            <a:solidFill>
              <a:schemeClr val="tx1"/>
            </a:solidFill>
          </a:ln>
        </p:spPr>
        <p:txBody>
          <a:bodyPr wrap="none">
            <a:spAutoFit/>
          </a:bodyPr>
          <a:lstStyle/>
          <a:p>
            <a:pPr>
              <a:spcBef>
                <a:spcPct val="20000"/>
              </a:spcBef>
              <a:buClr>
                <a:srgbClr val="31B6FD"/>
              </a:buClr>
              <a:buSzPct val="100000"/>
              <a:defRPr/>
            </a:pP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当</a:t>
            </a:r>
            <a:r>
              <a:rPr lang="zh-CN" altLang="en-US" sz="2000" dirty="0">
                <a:solidFill>
                  <a:srgbClr val="073E87">
                    <a:lumMod val="60000"/>
                    <a:lumOff val="40000"/>
                  </a:srgbClr>
                </a:solidFill>
                <a:latin typeface="Times New Roman" panose="02020603050405020304" pitchFamily="18" charset="0"/>
                <a:ea typeface="华文楷体" panose="02010600040101010101" pitchFamily="2" charset="-122"/>
                <a:cs typeface="Times New Roman" panose="02020603050405020304" pitchFamily="18" charset="0"/>
              </a:rPr>
              <a:t>归约</a:t>
            </a:r>
            <a:r>
              <a:rPr lang="zh-CN" altLang="en-US"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rPr>
              <a:t>发生时执行相应的语义动作</a:t>
            </a:r>
            <a:endParaRPr lang="en-US" altLang="zh-CN" sz="2000" dirty="0">
              <a:solidFill>
                <a:prstClr val="blac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标题 1"/>
          <p:cNvSpPr txBox="1">
            <a:spLocks/>
          </p:cNvSpPr>
          <p:nvPr/>
        </p:nvSpPr>
        <p:spPr>
          <a:xfrm>
            <a:off x="760413" y="328158"/>
            <a:ext cx="7931150" cy="646114"/>
          </a:xfrm>
          <a:prstGeom prst="rect">
            <a:avLst/>
          </a:prstGeom>
          <a:extLst/>
        </p:spPr>
        <p:txBody>
          <a:bodyPr vert="horz" lIns="91440" tIns="45720" rIns="91440" bIns="45720" rtlCol="0" anchor="b" anchorCtr="0">
            <a:noAutofit/>
          </a:bodyPr>
          <a:lstStyle>
            <a:lvl1pPr algn="ctr" defTabSz="914400" rtl="0" eaLnBrk="1" latinLnBrk="0" hangingPunct="1">
              <a:spcBef>
                <a:spcPct val="0"/>
              </a:spcBef>
              <a:buNone/>
              <a:defRPr sz="40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lang="en-US" altLang="zh-CN" dirty="0"/>
              <a:t>S</a:t>
            </a:r>
            <a:r>
              <a:rPr lang="zh-CN" altLang="en-US" dirty="0"/>
              <a:t>属性定义的</a:t>
            </a:r>
            <a:r>
              <a:rPr lang="en-US" altLang="zh-CN" dirty="0"/>
              <a:t>SDT</a:t>
            </a:r>
            <a:r>
              <a:rPr lang="zh-CN" altLang="en-US" dirty="0" smtClean="0"/>
              <a:t>实现</a:t>
            </a:r>
            <a:endParaRPr lang="zh-CN" altLang="en-US" sz="3600" i="1" dirty="0">
              <a:solidFill>
                <a:schemeClr val="tx1"/>
              </a:solidFill>
              <a:cs typeface="Times New Roman" panose="02020603050405020304" pitchFamily="18" charset="0"/>
            </a:endParaRPr>
          </a:p>
        </p:txBody>
      </p:sp>
      <p:sp>
        <p:nvSpPr>
          <p:cNvPr id="10" name="灯片编号占位符 9"/>
          <p:cNvSpPr>
            <a:spLocks noGrp="1"/>
          </p:cNvSpPr>
          <p:nvPr>
            <p:ph type="sldNum" sz="quarter" idx="12"/>
          </p:nvPr>
        </p:nvSpPr>
        <p:spPr/>
        <p:txBody>
          <a:bodyPr/>
          <a:lstStyle/>
          <a:p>
            <a:fld id="{371E52BA-33C8-584B-BB1D-1A8B62DF9CA2}" type="slidenum">
              <a:rPr lang="en-US" altLang="zh-CN" smtClean="0"/>
              <a:pPr/>
              <a:t>22</a:t>
            </a:fld>
            <a:endParaRPr lang="en-US" altLang="zh-CN" dirty="0"/>
          </a:p>
        </p:txBody>
      </p:sp>
    </p:spTree>
    <p:extLst>
      <p:ext uri="{BB962C8B-B14F-4D97-AF65-F5344CB8AC3E}">
        <p14:creationId xmlns:p14="http://schemas.microsoft.com/office/powerpoint/2010/main" val="1336004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a:spLocks noChangeArrowheads="1"/>
          </p:cNvSpPr>
          <p:nvPr/>
        </p:nvSpPr>
        <p:spPr bwMode="auto">
          <a:xfrm>
            <a:off x="1020763" y="1601789"/>
            <a:ext cx="1381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sz="2400">
              <a:solidFill>
                <a:schemeClr val="folHlink"/>
              </a:solidFill>
              <a:latin typeface="楷体_GB2312"/>
              <a:ea typeface="楷体_GB2312"/>
              <a:cs typeface="楷体_GB2312"/>
            </a:endParaRPr>
          </a:p>
        </p:txBody>
      </p:sp>
      <p:graphicFrame>
        <p:nvGraphicFramePr>
          <p:cNvPr id="6" name="Group 125"/>
          <p:cNvGraphicFramePr>
            <a:graphicFrameLocks noGrp="1"/>
          </p:cNvGraphicFramePr>
          <p:nvPr>
            <p:extLst>
              <p:ext uri="{D42A27DB-BD31-4B8C-83A1-F6EECF244321}">
                <p14:modId xmlns:p14="http://schemas.microsoft.com/office/powerpoint/2010/main" val="2262830123"/>
              </p:ext>
            </p:extLst>
          </p:nvPr>
        </p:nvGraphicFramePr>
        <p:xfrm>
          <a:off x="1012825" y="1887538"/>
          <a:ext cx="4394200" cy="3640148"/>
        </p:xfrm>
        <a:graphic>
          <a:graphicData uri="http://schemas.openxmlformats.org/drawingml/2006/table">
            <a:tbl>
              <a:tblPr/>
              <a:tblGrid>
                <a:gridCol w="1441450">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tblGrid>
              <a:tr h="45721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状态</a:t>
                      </a:r>
                      <a:endParaRPr kumimoji="1"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52" marR="91452" marT="45730" marB="4573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文法符号</a:t>
                      </a:r>
                      <a:endParaRPr kumimoji="1" lang="zh-CN" altLang="en-US" sz="28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52" marR="91452" marT="45730" marB="4573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属性</a:t>
                      </a:r>
                      <a:endParaRPr kumimoji="1"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91452" marR="91452" marT="45730" marB="4573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1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S</a:t>
                      </a:r>
                      <a:r>
                        <a:rPr kumimoji="0" lang="en-US" altLang="zh-CN"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rPr>
                        <a:t>0</a:t>
                      </a: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dirty="0" smtClean="0">
                          <a:ln>
                            <a:noFill/>
                          </a:ln>
                          <a:solidFill>
                            <a:schemeClr val="tx1"/>
                          </a:solidFill>
                          <a:effectLst/>
                          <a:latin typeface="Times New Roman" panose="02020603050405020304" pitchFamily="18" charset="0"/>
                          <a:ea typeface="楷体_GB2312"/>
                          <a:cs typeface="Times New Roman" panose="02020603050405020304" pitchFamily="18" charset="0"/>
                        </a:rPr>
                        <a:t>$</a:t>
                      </a: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5721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2"/>
                  </a:ext>
                </a:extLst>
              </a:tr>
              <a:tr h="45721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S</a:t>
                      </a:r>
                      <a:r>
                        <a:rPr kumimoji="0" lang="en-US" altLang="zh-CN"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rPr>
                        <a:t>m-2</a:t>
                      </a:r>
                      <a:endParaRPr kumimoji="0" lang="zh-CN" altLang="en-US"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X</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X.x</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3"/>
                  </a:ext>
                </a:extLst>
              </a:tr>
              <a:tr h="45721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S</a:t>
                      </a:r>
                      <a:r>
                        <a:rPr kumimoji="0" lang="en-US" altLang="zh-CN"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rPr>
                        <a:t>m-1</a:t>
                      </a:r>
                      <a:endParaRPr kumimoji="0" lang="zh-CN" altLang="en-US"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Y</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Y.y</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4"/>
                  </a:ext>
                </a:extLst>
              </a:tr>
              <a:tr h="45721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S</a:t>
                      </a:r>
                      <a:r>
                        <a:rPr kumimoji="0" lang="en-US" altLang="zh-CN"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rPr>
                        <a:t>m</a:t>
                      </a:r>
                      <a:endParaRPr kumimoji="0" lang="zh-CN" altLang="en-US" sz="2000" b="1" i="1" u="none" strike="noStrike" cap="none" normalizeH="0" baseline="-2500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Z</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Z.z</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5"/>
                  </a:ext>
                </a:extLst>
              </a:tr>
              <a:tr h="89682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a:t>
                      </a: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rPr>
                        <a:t>...</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endParaRPr kumimoji="1" lang="zh-CN" altLang="en-US" sz="2400" b="1" i="1" u="none" strike="noStrike" cap="none" normalizeH="0" baseline="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9D98C"/>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smtClean="0">
                          <a:ln>
                            <a:noFill/>
                          </a:ln>
                          <a:solidFill>
                            <a:schemeClr val="tx1"/>
                          </a:solidFill>
                          <a:effectLst/>
                          <a:latin typeface="Times New Roman" panose="02020603050405020304" pitchFamily="18" charset="0"/>
                          <a:ea typeface="楷体_GB2312"/>
                          <a:cs typeface="Times New Roman" panose="02020603050405020304" pitchFamily="18" charset="0"/>
                        </a:rPr>
                        <a:t>...</a:t>
                      </a:r>
                      <a:endParaRPr kumimoji="1" lang="zh-CN" altLang="en-US" sz="2400" b="1" i="1" u="none" strike="noStrike" cap="none" normalizeH="0" baseline="0" dirty="0" smtClean="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452" marR="91452"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5CEED"/>
                    </a:solidFill>
                  </a:tcPr>
                </a:tc>
                <a:extLst>
                  <a:ext uri="{0D108BD9-81ED-4DB2-BD59-A6C34878D82A}">
                    <a16:rowId xmlns:a16="http://schemas.microsoft.com/office/drawing/2014/main" val="10006"/>
                  </a:ext>
                </a:extLst>
              </a:tr>
            </a:tbl>
          </a:graphicData>
        </a:graphic>
      </p:graphicFrame>
      <p:sp>
        <p:nvSpPr>
          <p:cNvPr id="16420" name="Text Box 2"/>
          <p:cNvSpPr txBox="1">
            <a:spLocks noChangeArrowheads="1"/>
          </p:cNvSpPr>
          <p:nvPr/>
        </p:nvSpPr>
        <p:spPr bwMode="auto">
          <a:xfrm>
            <a:off x="250825" y="407352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3200" i="1">
                <a:solidFill>
                  <a:srgbClr val="000000"/>
                </a:solidFill>
                <a:latin typeface="Times New Roman" panose="02020603050405020304" pitchFamily="18" charset="0"/>
              </a:rPr>
              <a:t>top</a:t>
            </a:r>
          </a:p>
        </p:txBody>
      </p:sp>
      <p:sp>
        <p:nvSpPr>
          <p:cNvPr id="8" name="Line 13"/>
          <p:cNvSpPr>
            <a:spLocks noChangeShapeType="1"/>
          </p:cNvSpPr>
          <p:nvPr/>
        </p:nvSpPr>
        <p:spPr bwMode="auto">
          <a:xfrm>
            <a:off x="250825" y="4652963"/>
            <a:ext cx="685800" cy="0"/>
          </a:xfrm>
          <a:prstGeom prst="line">
            <a:avLst/>
          </a:prstGeom>
          <a:noFill/>
          <a:ln w="12700">
            <a:solidFill>
              <a:srgbClr val="000000"/>
            </a:solidFill>
            <a:round/>
            <a:headEnd/>
            <a:tailEnd type="stealth" w="lg" len="lg"/>
          </a:ln>
          <a:effectLst/>
          <a:extLst/>
        </p:spPr>
        <p:txBody>
          <a:bodyPr wrap="none" lIns="90000" tIns="46800" rIns="90000" bIns="46800" anchor="ctr">
            <a:spAutoFit/>
          </a:bodyPr>
          <a:lstStyle/>
          <a:p>
            <a:pPr fontAlgn="auto">
              <a:spcBef>
                <a:spcPts val="0"/>
              </a:spcBef>
              <a:spcAft>
                <a:spcPts val="0"/>
              </a:spcAft>
              <a:defRPr/>
            </a:pPr>
            <a:endParaRPr lang="zh-CN" altLang="en-US" b="0" kern="0">
              <a:solidFill>
                <a:srgbClr val="000000"/>
              </a:solidFill>
            </a:endParaRPr>
          </a:p>
        </p:txBody>
      </p:sp>
      <p:sp>
        <p:nvSpPr>
          <p:cNvPr id="3" name="矩形 2"/>
          <p:cNvSpPr>
            <a:spLocks noChangeArrowheads="1"/>
          </p:cNvSpPr>
          <p:nvPr/>
        </p:nvSpPr>
        <p:spPr bwMode="auto">
          <a:xfrm>
            <a:off x="5451475" y="3970338"/>
            <a:ext cx="3311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1463" indent="-271463">
              <a:defRPr b="1">
                <a:solidFill>
                  <a:schemeClr val="tx1"/>
                </a:solidFill>
                <a:latin typeface="Tahoma" panose="020B0604030504040204" pitchFamily="34" charset="0"/>
                <a:ea typeface="宋体" panose="02010600030101010101" pitchFamily="2" charset="-122"/>
              </a:defRPr>
            </a:lvl1pPr>
            <a:lvl2pPr marL="614363" indent="-271463">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20000"/>
              </a:spcBef>
              <a:buSzPct val="100000"/>
              <a:buFont typeface="Wingdings" panose="05000000000000000000" pitchFamily="2" charset="2"/>
              <a:buChar char="Ø"/>
            </a:pPr>
            <a:r>
              <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若支持多个属性</a:t>
            </a:r>
          </a:p>
          <a:p>
            <a:pPr lvl="1">
              <a:spcBef>
                <a:spcPct val="20000"/>
              </a:spcBef>
              <a:buSzPct val="100000"/>
              <a:buFont typeface="Wingdings" panose="05000000000000000000" pitchFamily="2" charset="2"/>
              <a:buChar char="Ø"/>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使栈记录变得足够大</a:t>
            </a:r>
          </a:p>
          <a:p>
            <a:pPr lvl="1">
              <a:spcBef>
                <a:spcPct val="20000"/>
              </a:spcBef>
              <a:buSzPct val="100000"/>
              <a:buFont typeface="Wingdings" panose="05000000000000000000" pitchFamily="2" charset="2"/>
              <a:buChar char="Ø"/>
            </a:pPr>
            <a:r>
              <a:rPr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在栈记录中存放指针</a:t>
            </a:r>
          </a:p>
        </p:txBody>
      </p:sp>
      <p:sp>
        <p:nvSpPr>
          <p:cNvPr id="5" name="圆角矩形标注 4"/>
          <p:cNvSpPr/>
          <p:nvPr/>
        </p:nvSpPr>
        <p:spPr>
          <a:xfrm>
            <a:off x="5715000" y="1712687"/>
            <a:ext cx="3173506" cy="667076"/>
          </a:xfrm>
          <a:prstGeom prst="wedgeRoundRectCallout">
            <a:avLst>
              <a:gd name="adj1" fmla="val -68894"/>
              <a:gd name="adj2" fmla="val 130073"/>
              <a:gd name="adj3" fmla="val 16667"/>
            </a:avLst>
          </a:prstGeom>
          <a:solidFill>
            <a:srgbClr val="FFCC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3000"/>
              </a:lnSpc>
              <a:defRPr/>
            </a:pPr>
            <a:r>
              <a:rPr kumimoji="1" lang="zh-CN" altLang="en-US" sz="2000" dirty="0">
                <a:solidFill>
                  <a:srgbClr val="000000"/>
                </a:solidFill>
                <a:latin typeface="+mn-ea"/>
              </a:rPr>
              <a:t>在分析栈中使用一个附加的域来存放</a:t>
            </a:r>
            <a:r>
              <a:rPr kumimoji="1" lang="zh-CN" altLang="en-US" sz="2000" dirty="0">
                <a:solidFill>
                  <a:schemeClr val="tx2">
                    <a:lumMod val="60000"/>
                    <a:lumOff val="40000"/>
                  </a:schemeClr>
                </a:solidFill>
                <a:latin typeface="+mn-ea"/>
              </a:rPr>
              <a:t>综合属性</a:t>
            </a:r>
            <a:r>
              <a:rPr kumimoji="1" lang="zh-CN" altLang="en-US" sz="2000" dirty="0">
                <a:solidFill>
                  <a:srgbClr val="000000"/>
                </a:solidFill>
                <a:latin typeface="+mn-ea"/>
              </a:rPr>
              <a:t>值</a:t>
            </a:r>
            <a:endParaRPr lang="zh-CN" altLang="en-US" sz="4800" dirty="0">
              <a:latin typeface="+mn-ea"/>
            </a:endParaRPr>
          </a:p>
        </p:txBody>
      </p:sp>
      <p:sp>
        <p:nvSpPr>
          <p:cNvPr id="10" name="标题 1"/>
          <p:cNvSpPr txBox="1">
            <a:spLocks/>
          </p:cNvSpPr>
          <p:nvPr/>
        </p:nvSpPr>
        <p:spPr>
          <a:xfrm>
            <a:off x="631825" y="628648"/>
            <a:ext cx="7931150" cy="646114"/>
          </a:xfrm>
          <a:prstGeom prst="rect">
            <a:avLst/>
          </a:prstGeom>
          <a:extLst/>
        </p:spPr>
        <p:txBody>
          <a:bodyPr vert="horz" lIns="91440" tIns="45720" rIns="91440" bIns="45720" rtlCol="0" anchor="b" anchorCtr="0">
            <a:noAutofit/>
          </a:bodyPr>
          <a:lstStyle>
            <a:lvl1pPr algn="ctr" defTabSz="914400" rtl="0" eaLnBrk="1" latinLnBrk="0" hangingPunct="1">
              <a:spcBef>
                <a:spcPct val="0"/>
              </a:spcBef>
              <a:buNone/>
              <a:defRPr sz="40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lang="en-US" altLang="zh-CN" dirty="0"/>
              <a:t>S</a:t>
            </a:r>
            <a:r>
              <a:rPr lang="zh-CN" altLang="en-US" dirty="0"/>
              <a:t>属性定义的</a:t>
            </a:r>
            <a:r>
              <a:rPr lang="en-US" altLang="zh-CN" dirty="0"/>
              <a:t>SDT</a:t>
            </a:r>
            <a:r>
              <a:rPr lang="zh-CN" altLang="en-US" dirty="0"/>
              <a:t>实现</a:t>
            </a:r>
            <a:endParaRPr lang="zh-CN" altLang="en-US" sz="6600" i="1" dirty="0">
              <a:solidFill>
                <a:schemeClr val="tx1"/>
              </a:solidFill>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371E52BA-33C8-584B-BB1D-1A8B62DF9CA2}" type="slidenum">
              <a:rPr lang="en-US" altLang="zh-CN" smtClean="0"/>
              <a:pPr/>
              <a:t>23</a:t>
            </a:fld>
            <a:endParaRPr lang="en-US" altLang="zh-CN" dirty="0"/>
          </a:p>
        </p:txBody>
      </p:sp>
    </p:spTree>
    <p:extLst>
      <p:ext uri="{BB962C8B-B14F-4D97-AF65-F5344CB8AC3E}">
        <p14:creationId xmlns:p14="http://schemas.microsoft.com/office/powerpoint/2010/main" val="89590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438" y="2219326"/>
            <a:ext cx="246221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标题 1"/>
          <p:cNvSpPr>
            <a:spLocks noGrp="1"/>
          </p:cNvSpPr>
          <p:nvPr>
            <p:ph type="title"/>
          </p:nvPr>
        </p:nvSpPr>
        <p:spPr>
          <a:xfrm>
            <a:off x="483395" y="1548493"/>
            <a:ext cx="8174038" cy="358775"/>
          </a:xfrm>
        </p:spPr>
        <p:txBody>
          <a:bodyPr/>
          <a:lstStyle/>
          <a:p>
            <a:pPr algn="l"/>
            <a:r>
              <a:rPr lang="zh-CN" altLang="en-US" sz="2000" dirty="0">
                <a:solidFill>
                  <a:schemeClr val="tx1"/>
                </a:solidFill>
                <a:cs typeface="Times New Roman" panose="02020603050405020304" pitchFamily="18" charset="0"/>
              </a:rPr>
              <a:t>将语义动作中的抽象定义式改写成具体可执行的栈操作</a:t>
            </a:r>
          </a:p>
        </p:txBody>
      </p:sp>
      <p:sp>
        <p:nvSpPr>
          <p:cNvPr id="118787" name="Text Box 24"/>
          <p:cNvSpPr txBox="1">
            <a:spLocks noChangeArrowheads="1"/>
          </p:cNvSpPr>
          <p:nvPr/>
        </p:nvSpPr>
        <p:spPr bwMode="auto">
          <a:xfrm>
            <a:off x="2605089" y="3376614"/>
            <a:ext cx="3794125" cy="377825"/>
          </a:xfrm>
          <a:prstGeom prst="rect">
            <a:avLst/>
          </a:prstGeom>
          <a:solidFill>
            <a:schemeClr val="accent2">
              <a:lumMod val="40000"/>
              <a:lumOff val="60000"/>
            </a:schemeClr>
          </a:solidFill>
          <a:ln w="9525">
            <a:solidFill>
              <a:schemeClr val="tx1"/>
            </a:solidFill>
            <a:prstDash val="solid"/>
            <a:miter lim="800000"/>
            <a:headEnd/>
            <a:tailEnd type="none" w="lg" len="lg"/>
          </a:ln>
        </p:spPr>
        <p:txBody>
          <a:bodyPr lIns="67500" tIns="35100" rIns="67500" bIns="35100">
            <a:spAutoFit/>
          </a:bodyPr>
          <a:lstStyle/>
          <a:p>
            <a:pPr algn="ctr" eaLnBrk="1" hangingPunct="1">
              <a:spcBef>
                <a:spcPct val="50000"/>
              </a:spcBef>
              <a:defRPr/>
            </a:pPr>
            <a:r>
              <a:rPr kumimoji="1" lang="en-US" altLang="zh-CN" sz="2000" i="1" dirty="0">
                <a:latin typeface="Times New Roman" pitchFamily="18" charset="0"/>
                <a:ea typeface="楷体_GB2312" pitchFamily="49" charset="-122"/>
                <a:cs typeface="Times New Roman" pitchFamily="18" charset="0"/>
              </a:rPr>
              <a:t>A</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i="1" dirty="0">
                <a:latin typeface="Times New Roman" pitchFamily="18" charset="0"/>
                <a:ea typeface="楷体_GB2312" pitchFamily="49" charset="-122"/>
                <a:cs typeface="Times New Roman" pitchFamily="18" charset="0"/>
                <a:sym typeface="Symbol" pitchFamily="18" charset="2"/>
              </a:rPr>
              <a:t>XYZ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A</a:t>
            </a:r>
            <a:r>
              <a:rPr kumimoji="1" lang="en-US" altLang="zh-CN" sz="2000"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a</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f </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X</a:t>
            </a:r>
            <a:r>
              <a:rPr kumimoji="1" lang="en-US" altLang="zh-CN" sz="2000"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x</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Y</a:t>
            </a:r>
            <a:r>
              <a:rPr kumimoji="1" lang="en-US" altLang="zh-CN" sz="2000"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y</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Z</a:t>
            </a:r>
            <a:r>
              <a:rPr kumimoji="1" lang="en-US" altLang="zh-CN" sz="2000"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z</a:t>
            </a:r>
            <a:r>
              <a:rPr kumimoji="1" lang="en-US" altLang="zh-CN" sz="2000" dirty="0">
                <a:latin typeface="Times New Roman" pitchFamily="18" charset="0"/>
                <a:ea typeface="楷体_GB2312" pitchFamily="49" charset="-122"/>
                <a:cs typeface="Times New Roman" pitchFamily="18" charset="0"/>
                <a:sym typeface="Symbol" pitchFamily="18" charset="2"/>
              </a:rPr>
              <a:t>) }</a:t>
            </a:r>
          </a:p>
        </p:txBody>
      </p:sp>
      <p:grpSp>
        <p:nvGrpSpPr>
          <p:cNvPr id="2" name="组合 22"/>
          <p:cNvGrpSpPr>
            <a:grpSpLocks/>
          </p:cNvGrpSpPr>
          <p:nvPr/>
        </p:nvGrpSpPr>
        <p:grpSpPr bwMode="auto">
          <a:xfrm>
            <a:off x="2706689" y="1785938"/>
            <a:ext cx="3794125" cy="1301750"/>
            <a:chOff x="2706688" y="928688"/>
            <a:chExt cx="3794125" cy="1301750"/>
          </a:xfrm>
        </p:grpSpPr>
        <p:sp>
          <p:nvSpPr>
            <p:cNvPr id="18446" name="Text Box 24"/>
            <p:cNvSpPr txBox="1">
              <a:spLocks noChangeArrowheads="1"/>
            </p:cNvSpPr>
            <p:nvPr/>
          </p:nvSpPr>
          <p:spPr bwMode="auto">
            <a:xfrm>
              <a:off x="2706688" y="928688"/>
              <a:ext cx="37941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A</a:t>
              </a:r>
              <a:r>
                <a:rPr kumimoji="1" lang="en-US" altLang="zh-CN" sz="2000" dirty="0" err="1">
                  <a:latin typeface="Times New Roman" panose="02020603050405020304" pitchFamily="18" charset="0"/>
                  <a:ea typeface="楷体_GB2312"/>
                  <a:cs typeface="Times New Roman" panose="02020603050405020304" pitchFamily="18" charset="0"/>
                </a:rPr>
                <a:t>.</a:t>
              </a: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a</a:t>
              </a:r>
              <a:r>
                <a:rPr kumimoji="1" lang="en-US" altLang="zh-CN" sz="2000" i="1" dirty="0">
                  <a:latin typeface="Times New Roman" panose="02020603050405020304" pitchFamily="18" charset="0"/>
                  <a:ea typeface="楷体_GB2312"/>
                  <a:cs typeface="Times New Roman" panose="02020603050405020304" pitchFamily="18" charset="0"/>
                  <a:sym typeface="Symbol" panose="05050102010706020507" pitchFamily="18" charset="2"/>
                </a:rPr>
                <a:t> </a:t>
              </a:r>
              <a:endParaRPr kumimoji="1" lang="en-US" altLang="zh-CN" sz="2000" dirty="0">
                <a:latin typeface="Times New Roman" panose="02020603050405020304" pitchFamily="18" charset="0"/>
                <a:ea typeface="楷体_GB2312"/>
                <a:cs typeface="Times New Roman" panose="02020603050405020304" pitchFamily="18" charset="0"/>
                <a:sym typeface="Symbol" panose="05050102010706020507" pitchFamily="18" charset="2"/>
              </a:endParaRPr>
            </a:p>
            <a:p>
              <a:pPr algn="ctr" eaLnBrk="1" hangingPunct="1">
                <a:spcBef>
                  <a:spcPct val="50000"/>
                </a:spcBef>
              </a:pPr>
              <a:endParaRPr kumimoji="1" lang="en-US" altLang="zh-CN" sz="2000" i="1" dirty="0">
                <a:latin typeface="Times New Roman" panose="02020603050405020304" pitchFamily="18" charset="0"/>
                <a:ea typeface="楷体_GB2312"/>
                <a:cs typeface="Times New Roman" panose="02020603050405020304" pitchFamily="18" charset="0"/>
                <a:sym typeface="Symbol" panose="05050102010706020507" pitchFamily="18" charset="2"/>
              </a:endParaRPr>
            </a:p>
            <a:p>
              <a:pPr algn="ctr" eaLnBrk="1" hangingPunct="1">
                <a:spcBef>
                  <a:spcPct val="50000"/>
                </a:spcBef>
              </a:pP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X</a:t>
              </a:r>
              <a:r>
                <a:rPr kumimoji="1" lang="en-US" altLang="zh-CN" sz="2000" dirty="0" err="1">
                  <a:latin typeface="Times New Roman" panose="02020603050405020304" pitchFamily="18" charset="0"/>
                  <a:ea typeface="楷体_GB2312"/>
                  <a:cs typeface="Times New Roman" panose="02020603050405020304" pitchFamily="18" charset="0"/>
                </a:rPr>
                <a:t>.</a:t>
              </a: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x</a:t>
              </a:r>
              <a:r>
                <a:rPr kumimoji="1" lang="en-US" altLang="zh-CN" sz="2000" dirty="0">
                  <a:latin typeface="Times New Roman" panose="02020603050405020304" pitchFamily="18" charset="0"/>
                  <a:ea typeface="楷体_GB2312"/>
                  <a:cs typeface="Times New Roman" panose="02020603050405020304" pitchFamily="18" charset="0"/>
                  <a:sym typeface="Symbol" panose="05050102010706020507" pitchFamily="18" charset="2"/>
                </a:rPr>
                <a:t>       </a:t>
              </a: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Y</a:t>
              </a:r>
              <a:r>
                <a:rPr kumimoji="1" lang="en-US" altLang="zh-CN" sz="2000" dirty="0" err="1">
                  <a:latin typeface="Times New Roman" panose="02020603050405020304" pitchFamily="18" charset="0"/>
                  <a:ea typeface="楷体_GB2312"/>
                  <a:cs typeface="Times New Roman" panose="02020603050405020304" pitchFamily="18" charset="0"/>
                </a:rPr>
                <a:t>.</a:t>
              </a: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y</a:t>
              </a:r>
              <a:r>
                <a:rPr kumimoji="1" lang="en-US" altLang="zh-CN" sz="2000" dirty="0">
                  <a:latin typeface="Times New Roman" panose="02020603050405020304" pitchFamily="18" charset="0"/>
                  <a:ea typeface="楷体_GB2312"/>
                  <a:cs typeface="Times New Roman" panose="02020603050405020304" pitchFamily="18" charset="0"/>
                  <a:sym typeface="Symbol" panose="05050102010706020507" pitchFamily="18" charset="2"/>
                </a:rPr>
                <a:t>        </a:t>
              </a: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Z</a:t>
              </a:r>
              <a:r>
                <a:rPr kumimoji="1" lang="en-US" altLang="zh-CN" sz="2000" dirty="0" err="1">
                  <a:latin typeface="Times New Roman" panose="02020603050405020304" pitchFamily="18" charset="0"/>
                  <a:ea typeface="楷体_GB2312"/>
                  <a:cs typeface="Times New Roman" panose="02020603050405020304" pitchFamily="18" charset="0"/>
                </a:rPr>
                <a:t>.</a:t>
              </a:r>
              <a:r>
                <a:rPr kumimoji="1" lang="en-US" altLang="zh-CN" sz="2000" i="1" dirty="0" err="1">
                  <a:latin typeface="Times New Roman" panose="02020603050405020304" pitchFamily="18" charset="0"/>
                  <a:ea typeface="楷体_GB2312"/>
                  <a:cs typeface="Times New Roman" panose="02020603050405020304" pitchFamily="18" charset="0"/>
                  <a:sym typeface="Symbol" panose="05050102010706020507" pitchFamily="18" charset="2"/>
                </a:rPr>
                <a:t>z</a:t>
              </a:r>
              <a:endParaRPr kumimoji="1" lang="en-US" altLang="zh-CN" sz="2000" dirty="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cxnSp>
          <p:nvCxnSpPr>
            <p:cNvPr id="12" name="直接连接符 11"/>
            <p:cNvCxnSpPr/>
            <p:nvPr/>
          </p:nvCxnSpPr>
          <p:spPr>
            <a:xfrm rot="5400000">
              <a:off x="4321970" y="1605756"/>
              <a:ext cx="500062" cy="3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25988" y="1357313"/>
              <a:ext cx="703262" cy="571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0800000" flipV="1">
              <a:off x="3857625" y="1357313"/>
              <a:ext cx="581025" cy="571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1"/>
          <p:cNvGrpSpPr>
            <a:grpSpLocks/>
          </p:cNvGrpSpPr>
          <p:nvPr/>
        </p:nvGrpSpPr>
        <p:grpSpPr bwMode="auto">
          <a:xfrm>
            <a:off x="749301" y="3759200"/>
            <a:ext cx="7286625" cy="1741488"/>
            <a:chOff x="749300" y="2901950"/>
            <a:chExt cx="7286625" cy="1741488"/>
          </a:xfrm>
        </p:grpSpPr>
        <p:sp>
          <p:nvSpPr>
            <p:cNvPr id="17" name="Text Box 22"/>
            <p:cNvSpPr txBox="1">
              <a:spLocks noChangeArrowheads="1"/>
            </p:cNvSpPr>
            <p:nvPr/>
          </p:nvSpPr>
          <p:spPr bwMode="auto">
            <a:xfrm>
              <a:off x="749300" y="3403600"/>
              <a:ext cx="7286625" cy="1239838"/>
            </a:xfrm>
            <a:prstGeom prst="rect">
              <a:avLst/>
            </a:prstGeom>
            <a:solidFill>
              <a:schemeClr val="accent5">
                <a:lumMod val="60000"/>
                <a:lumOff val="40000"/>
              </a:schemeClr>
            </a:solidFill>
            <a:ln w="9525">
              <a:solidFill>
                <a:schemeClr val="tx1"/>
              </a:solidFill>
              <a:miter lim="800000"/>
              <a:headEnd/>
              <a:tailEnd type="none" w="lg" len="lg"/>
            </a:ln>
          </p:spPr>
          <p:txBody>
            <a:bodyPr lIns="67500" tIns="35100" rIns="67500" bIns="35100">
              <a:spAutoFit/>
            </a:bodyPr>
            <a:lstStyle/>
            <a:p>
              <a:pPr eaLnBrk="1" hangingPunct="1">
                <a:spcBef>
                  <a:spcPct val="50000"/>
                </a:spcBef>
                <a:defRPr/>
              </a:pPr>
              <a:r>
                <a:rPr kumimoji="1" lang="en-US" altLang="zh-CN" sz="2000" i="1" dirty="0">
                  <a:latin typeface="Times New Roman" pitchFamily="18" charset="0"/>
                  <a:ea typeface="楷体_GB2312" pitchFamily="49" charset="-122"/>
                  <a:cs typeface="Times New Roman" pitchFamily="18" charset="0"/>
                </a:rPr>
                <a:t>stack</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top</a:t>
              </a:r>
              <a:r>
                <a:rPr kumimoji="1" lang="en-US" altLang="zh-CN" sz="2000" dirty="0">
                  <a:latin typeface="Times New Roman" pitchFamily="18" charset="0"/>
                  <a:ea typeface="楷体_GB2312" pitchFamily="49" charset="-122"/>
                  <a:cs typeface="Times New Roman" pitchFamily="18" charset="0"/>
                </a:rPr>
                <a:t>-2].</a:t>
              </a:r>
              <a:r>
                <a:rPr kumimoji="1" lang="en-US" altLang="zh-CN" sz="2000" i="1" dirty="0" err="1">
                  <a:latin typeface="Times New Roman" pitchFamily="18" charset="0"/>
                  <a:ea typeface="楷体_GB2312" pitchFamily="49" charset="-122"/>
                  <a:cs typeface="Times New Roman" pitchFamily="18" charset="0"/>
                </a:rPr>
                <a:t>symb</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A</a:t>
              </a:r>
              <a:r>
                <a:rPr kumimoji="1" lang="en-US" altLang="zh-CN" sz="2000" dirty="0">
                  <a:latin typeface="Times New Roman" pitchFamily="18" charset="0"/>
                  <a:ea typeface="楷体_GB2312" pitchFamily="49" charset="-122"/>
                  <a:cs typeface="Times New Roman" pitchFamily="18" charset="0"/>
                </a:rPr>
                <a:t> </a:t>
              </a:r>
            </a:p>
            <a:p>
              <a:pPr eaLnBrk="1" hangingPunct="1">
                <a:spcBef>
                  <a:spcPct val="50000"/>
                </a:spcBef>
                <a:defRPr/>
              </a:pPr>
              <a:r>
                <a:rPr kumimoji="1" lang="en-US" altLang="zh-CN" sz="2000" i="1" dirty="0">
                  <a:latin typeface="Times New Roman" pitchFamily="18" charset="0"/>
                  <a:ea typeface="楷体_GB2312" pitchFamily="49" charset="-122"/>
                  <a:cs typeface="Times New Roman" pitchFamily="18" charset="0"/>
                </a:rPr>
                <a:t>stack</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top</a:t>
              </a:r>
              <a:r>
                <a:rPr kumimoji="1" lang="en-US" altLang="zh-CN" sz="2000" dirty="0">
                  <a:latin typeface="Times New Roman" pitchFamily="18" charset="0"/>
                  <a:ea typeface="楷体_GB2312" pitchFamily="49" charset="-122"/>
                  <a:cs typeface="Times New Roman" pitchFamily="18" charset="0"/>
                </a:rPr>
                <a:t>-2].</a:t>
              </a:r>
              <a:r>
                <a:rPr kumimoji="1" lang="en-US" altLang="zh-CN" sz="2000" i="1" dirty="0" err="1">
                  <a:latin typeface="Times New Roman" pitchFamily="18" charset="0"/>
                  <a:ea typeface="楷体_GB2312" pitchFamily="49" charset="-122"/>
                  <a:cs typeface="Times New Roman" pitchFamily="18" charset="0"/>
                </a:rPr>
                <a:t>val</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smtClean="0">
                  <a:latin typeface="Times New Roman" pitchFamily="18" charset="0"/>
                  <a:ea typeface="楷体_GB2312" pitchFamily="49" charset="-122"/>
                  <a:cs typeface="Times New Roman" pitchFamily="18" charset="0"/>
                </a:rPr>
                <a:t>f </a:t>
              </a:r>
              <a:r>
                <a:rPr kumimoji="1" lang="en-US" altLang="zh-CN" sz="2000" dirty="0" smtClean="0">
                  <a:latin typeface="Times New Roman" pitchFamily="18" charset="0"/>
                  <a:ea typeface="楷体_GB2312" pitchFamily="49" charset="-122"/>
                  <a:cs typeface="Times New Roman" pitchFamily="18" charset="0"/>
                </a:rPr>
                <a:t>(</a:t>
              </a:r>
              <a:r>
                <a:rPr kumimoji="1" lang="en-US" altLang="zh-CN" sz="2000" i="1" dirty="0" smtClean="0">
                  <a:latin typeface="Times New Roman" pitchFamily="18" charset="0"/>
                  <a:ea typeface="楷体_GB2312" pitchFamily="49" charset="-122"/>
                  <a:cs typeface="Times New Roman" pitchFamily="18" charset="0"/>
                </a:rPr>
                <a:t>stack</a:t>
              </a:r>
              <a:r>
                <a:rPr kumimoji="1" lang="en-US" altLang="zh-CN" sz="2000" dirty="0" smtClean="0">
                  <a:latin typeface="Times New Roman" pitchFamily="18" charset="0"/>
                  <a:ea typeface="楷体_GB2312" pitchFamily="49" charset="-122"/>
                  <a:cs typeface="Times New Roman" pitchFamily="18" charset="0"/>
                </a:rPr>
                <a:t>[</a:t>
              </a:r>
              <a:r>
                <a:rPr kumimoji="1" lang="en-US" altLang="zh-CN" sz="2000" i="1" dirty="0" smtClean="0">
                  <a:latin typeface="Times New Roman" pitchFamily="18" charset="0"/>
                  <a:ea typeface="楷体_GB2312" pitchFamily="49" charset="-122"/>
                  <a:cs typeface="Times New Roman" pitchFamily="18" charset="0"/>
                </a:rPr>
                <a:t>top</a:t>
              </a:r>
              <a:r>
                <a:rPr kumimoji="1" lang="en-US" altLang="zh-CN" sz="2000" dirty="0" smtClean="0">
                  <a:latin typeface="Times New Roman" pitchFamily="18" charset="0"/>
                  <a:ea typeface="楷体_GB2312" pitchFamily="49" charset="-122"/>
                  <a:cs typeface="Times New Roman" pitchFamily="18" charset="0"/>
                </a:rPr>
                <a:t>-2</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val</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 stack</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top</a:t>
              </a:r>
              <a:r>
                <a:rPr kumimoji="1" lang="en-US" altLang="zh-CN" sz="2000" dirty="0">
                  <a:latin typeface="Times New Roman" pitchFamily="18" charset="0"/>
                  <a:ea typeface="楷体_GB2312" pitchFamily="49" charset="-122"/>
                  <a:cs typeface="Times New Roman" pitchFamily="18" charset="0"/>
                </a:rPr>
                <a:t>-1].</a:t>
              </a:r>
              <a:r>
                <a:rPr kumimoji="1" lang="en-US" altLang="zh-CN" sz="2000" i="1" dirty="0" err="1">
                  <a:latin typeface="Times New Roman" pitchFamily="18" charset="0"/>
                  <a:ea typeface="楷体_GB2312" pitchFamily="49" charset="-122"/>
                  <a:cs typeface="Times New Roman" pitchFamily="18" charset="0"/>
                </a:rPr>
                <a:t>val</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 stack</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rPr>
                <a:t>top</a:t>
              </a:r>
              <a:r>
                <a:rPr kumimoji="1" lang="en-US" altLang="zh-CN" sz="2000" dirty="0">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val</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a:t>
              </a:r>
            </a:p>
            <a:p>
              <a:pPr eaLnBrk="1" hangingPunct="1">
                <a:spcBef>
                  <a:spcPct val="30000"/>
                </a:spcBef>
                <a:defRPr/>
              </a:pPr>
              <a:r>
                <a:rPr kumimoji="1" lang="en-US" altLang="zh-CN" sz="2000" i="1" dirty="0">
                  <a:latin typeface="Times New Roman" pitchFamily="18" charset="0"/>
                  <a:ea typeface="楷体_GB2312" pitchFamily="49" charset="-122"/>
                  <a:cs typeface="Times New Roman" pitchFamily="18" charset="0"/>
                </a:rPr>
                <a:t>top</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top</a:t>
              </a:r>
              <a:r>
                <a:rPr kumimoji="1" lang="en-US" altLang="zh-CN" sz="2000" dirty="0">
                  <a:latin typeface="Times New Roman" pitchFamily="18" charset="0"/>
                  <a:ea typeface="楷体_GB2312" pitchFamily="49" charset="-122"/>
                  <a:cs typeface="Times New Roman" pitchFamily="18" charset="0"/>
                </a:rPr>
                <a:t>-2;</a:t>
              </a:r>
            </a:p>
          </p:txBody>
        </p:sp>
        <p:cxnSp>
          <p:nvCxnSpPr>
            <p:cNvPr id="18443" name="直接箭头连接符 18"/>
            <p:cNvCxnSpPr>
              <a:cxnSpLocks noChangeShapeType="1"/>
            </p:cNvCxnSpPr>
            <p:nvPr/>
          </p:nvCxnSpPr>
          <p:spPr bwMode="auto">
            <a:xfrm flipH="1">
              <a:off x="3857625" y="2923673"/>
              <a:ext cx="1183998" cy="1100023"/>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8444" name="直接箭头连接符 19"/>
            <p:cNvCxnSpPr>
              <a:cxnSpLocks noChangeShapeType="1"/>
            </p:cNvCxnSpPr>
            <p:nvPr/>
          </p:nvCxnSpPr>
          <p:spPr bwMode="auto">
            <a:xfrm>
              <a:off x="5491556" y="2906373"/>
              <a:ext cx="132660" cy="1117323"/>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8445" name="直接箭头连接符 20"/>
            <p:cNvCxnSpPr>
              <a:cxnSpLocks noChangeShapeType="1"/>
            </p:cNvCxnSpPr>
            <p:nvPr/>
          </p:nvCxnSpPr>
          <p:spPr bwMode="auto">
            <a:xfrm>
              <a:off x="5914816" y="2901950"/>
              <a:ext cx="1233646" cy="977622"/>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120845" name="直接箭头连接符 21"/>
          <p:cNvCxnSpPr>
            <a:cxnSpLocks noChangeShapeType="1"/>
          </p:cNvCxnSpPr>
          <p:nvPr/>
        </p:nvCxnSpPr>
        <p:spPr bwMode="auto">
          <a:xfrm flipH="1">
            <a:off x="2244725" y="3781426"/>
            <a:ext cx="1944688" cy="955675"/>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8" name="右箭头 4"/>
          <p:cNvSpPr>
            <a:spLocks noChangeArrowheads="1"/>
          </p:cNvSpPr>
          <p:nvPr/>
        </p:nvSpPr>
        <p:spPr bwMode="auto">
          <a:xfrm>
            <a:off x="3298825" y="3054351"/>
            <a:ext cx="2808288" cy="282575"/>
          </a:xfrm>
          <a:prstGeom prst="rightArrow">
            <a:avLst>
              <a:gd name="adj1" fmla="val 50000"/>
              <a:gd name="adj2" fmla="val 49829"/>
            </a:avLst>
          </a:prstGeom>
          <a:solidFill>
            <a:srgbClr val="FFCCCC"/>
          </a:solidFill>
          <a:ln w="9525" algn="ctr">
            <a:solidFill>
              <a:schemeClr val="tx1"/>
            </a:solidFill>
            <a:round/>
            <a:headEnd/>
            <a:tailEnd/>
          </a:ln>
        </p:spPr>
        <p:txBody>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b="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0813" y="2700338"/>
            <a:ext cx="2379662"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标题 1"/>
          <p:cNvSpPr txBox="1">
            <a:spLocks/>
          </p:cNvSpPr>
          <p:nvPr/>
        </p:nvSpPr>
        <p:spPr>
          <a:xfrm>
            <a:off x="631825" y="628648"/>
            <a:ext cx="7931150" cy="646114"/>
          </a:xfrm>
          <a:prstGeom prst="rect">
            <a:avLst/>
          </a:prstGeom>
          <a:extLst/>
        </p:spPr>
        <p:txBody>
          <a:bodyPr vert="horz" lIns="91440" tIns="45720" rIns="91440" bIns="45720" rtlCol="0" anchor="b" anchorCtr="0">
            <a:noAutofit/>
          </a:bodyPr>
          <a:lstStyle>
            <a:lvl1pPr algn="ctr" defTabSz="914400" rtl="0" eaLnBrk="1" latinLnBrk="0" hangingPunct="1">
              <a:spcBef>
                <a:spcPct val="0"/>
              </a:spcBef>
              <a:buNone/>
              <a:defRPr sz="40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defRPr/>
            </a:pPr>
            <a:r>
              <a:rPr lang="en-US" altLang="zh-CN" dirty="0" smtClean="0"/>
              <a:t>S</a:t>
            </a:r>
            <a:r>
              <a:rPr lang="zh-CN" altLang="en-US" dirty="0" smtClean="0"/>
              <a:t>属性</a:t>
            </a:r>
            <a:r>
              <a:rPr lang="en-US" altLang="zh-CN" dirty="0" smtClean="0"/>
              <a:t>SDT</a:t>
            </a:r>
            <a:r>
              <a:rPr lang="zh-CN" altLang="en-US" dirty="0" smtClean="0"/>
              <a:t>的实现</a:t>
            </a:r>
            <a:endParaRPr lang="zh-CN" altLang="en-US" sz="3600" i="1" dirty="0">
              <a:solidFill>
                <a:schemeClr val="tx1"/>
              </a:solidFill>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24</a:t>
            </a:fld>
            <a:endParaRPr lang="en-US" altLang="zh-CN" dirty="0"/>
          </a:p>
        </p:txBody>
      </p:sp>
    </p:spTree>
    <p:extLst>
      <p:ext uri="{BB962C8B-B14F-4D97-AF65-F5344CB8AC3E}">
        <p14:creationId xmlns:p14="http://schemas.microsoft.com/office/powerpoint/2010/main" val="25487364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ppt_w</p:attrName>
                                        </p:attrNameLst>
                                      </p:cBhvr>
                                      <p:tavLst>
                                        <p:tav tm="0">
                                          <p:val>
                                            <p:fltVal val="0"/>
                                          </p:val>
                                        </p:tav>
                                        <p:tav tm="100000">
                                          <p:val>
                                            <p:strVal val="#ppt_w"/>
                                          </p:val>
                                        </p:tav>
                                      </p:tavLst>
                                    </p:anim>
                                    <p:anim calcmode="lin" valueType="num">
                                      <p:cBhvr>
                                        <p:cTn id="8" dur="500" fill="hold"/>
                                        <p:tgtEl>
                                          <p:spTgt spid="118787"/>
                                        </p:tgtEl>
                                        <p:attrNameLst>
                                          <p:attrName>ppt_h</p:attrName>
                                        </p:attrNameLst>
                                      </p:cBhvr>
                                      <p:tavLst>
                                        <p:tav tm="0">
                                          <p:val>
                                            <p:fltVal val="0"/>
                                          </p:val>
                                        </p:tav>
                                        <p:tav tm="100000">
                                          <p:val>
                                            <p:strVal val="#ppt_h"/>
                                          </p:val>
                                        </p:tav>
                                      </p:tavLst>
                                    </p:anim>
                                    <p:animEffect transition="in" filter="fade">
                                      <p:cBhvr>
                                        <p:cTn id="9" dur="500"/>
                                        <p:tgtEl>
                                          <p:spTgt spid="11878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nodeType="clickEffect">
                                  <p:stCondLst>
                                    <p:cond delay="0"/>
                                  </p:stCondLst>
                                  <p:childTnLst>
                                    <p:set>
                                      <p:cBhvr>
                                        <p:cTn id="34" dur="1" fill="hold">
                                          <p:stCondLst>
                                            <p:cond delay="0"/>
                                          </p:stCondLst>
                                        </p:cTn>
                                        <p:tgtEl>
                                          <p:spTgt spid="120845"/>
                                        </p:tgtEl>
                                        <p:attrNameLst>
                                          <p:attrName>style.visibility</p:attrName>
                                        </p:attrNameLst>
                                      </p:cBhvr>
                                      <p:to>
                                        <p:strVal val="visible"/>
                                      </p:to>
                                    </p:set>
                                    <p:anim calcmode="lin" valueType="num">
                                      <p:cBhvr>
                                        <p:cTn id="35" dur="500" fill="hold"/>
                                        <p:tgtEl>
                                          <p:spTgt spid="120845"/>
                                        </p:tgtEl>
                                        <p:attrNameLst>
                                          <p:attrName>ppt_w</p:attrName>
                                        </p:attrNameLst>
                                      </p:cBhvr>
                                      <p:tavLst>
                                        <p:tav tm="0">
                                          <p:val>
                                            <p:fltVal val="0"/>
                                          </p:val>
                                        </p:tav>
                                        <p:tav tm="100000">
                                          <p:val>
                                            <p:strVal val="#ppt_w"/>
                                          </p:val>
                                        </p:tav>
                                      </p:tavLst>
                                    </p:anim>
                                    <p:anim calcmode="lin" valueType="num">
                                      <p:cBhvr>
                                        <p:cTn id="36" dur="500" fill="hold"/>
                                        <p:tgtEl>
                                          <p:spTgt spid="120845"/>
                                        </p:tgtEl>
                                        <p:attrNameLst>
                                          <p:attrName>ppt_h</p:attrName>
                                        </p:attrNameLst>
                                      </p:cBhvr>
                                      <p:tavLst>
                                        <p:tav tm="0">
                                          <p:val>
                                            <p:fltVal val="0"/>
                                          </p:val>
                                        </p:tav>
                                        <p:tav tm="100000">
                                          <p:val>
                                            <p:strVal val="#ppt_h"/>
                                          </p:val>
                                        </p:tav>
                                      </p:tavLst>
                                    </p:anim>
                                    <p:animEffect transition="in" filter="fade">
                                      <p:cBhvr>
                                        <p:cTn id="37" dur="500"/>
                                        <p:tgtEl>
                                          <p:spTgt spid="1208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par>
                          <p:cTn id="43" fill="hold" nodeType="afterGroup">
                            <p:stCondLst>
                              <p:cond delay="500"/>
                            </p:stCondLst>
                            <p:childTnLst>
                              <p:par>
                                <p:cTn id="44" presetID="53" presetClass="entr" presetSubtype="16"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52400" y="838200"/>
            <a:ext cx="7931150" cy="722314"/>
          </a:xfrm>
        </p:spPr>
        <p:txBody>
          <a:bodyPr/>
          <a:lstStyle/>
          <a:p>
            <a:pPr algn="l"/>
            <a:r>
              <a:rPr lang="zh-CN" altLang="en-US" sz="2400" dirty="0">
                <a:solidFill>
                  <a:schemeClr val="tx1"/>
                </a:solidFill>
              </a:rPr>
              <a:t>例：在自底向上语法分析栈中实现桌面计算器</a:t>
            </a:r>
          </a:p>
        </p:txBody>
      </p:sp>
      <p:grpSp>
        <p:nvGrpSpPr>
          <p:cNvPr id="20483" name="组合 11"/>
          <p:cNvGrpSpPr>
            <a:grpSpLocks/>
          </p:cNvGrpSpPr>
          <p:nvPr/>
        </p:nvGrpSpPr>
        <p:grpSpPr bwMode="auto">
          <a:xfrm>
            <a:off x="368301" y="1928814"/>
            <a:ext cx="8347075" cy="3419475"/>
            <a:chOff x="174552" y="2636910"/>
            <a:chExt cx="11130026" cy="4560509"/>
          </a:xfrm>
        </p:grpSpPr>
        <p:sp>
          <p:nvSpPr>
            <p:cNvPr id="6" name="内容占位符 2"/>
            <p:cNvSpPr txBox="1">
              <a:spLocks/>
            </p:cNvSpPr>
            <p:nvPr/>
          </p:nvSpPr>
          <p:spPr bwMode="auto">
            <a:xfrm>
              <a:off x="174552" y="2636910"/>
              <a:ext cx="11130026" cy="4560509"/>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2000"/>
                </a:lnSpc>
                <a:spcBef>
                  <a:spcPct val="20000"/>
                </a:spcBef>
                <a:buClr>
                  <a:schemeClr val="accent1"/>
                </a:buClr>
                <a:buSzPct val="100000"/>
                <a:defRPr/>
              </a:pPr>
              <a:r>
                <a:rPr lang="en-US" altLang="zh-CN" sz="1400" i="1" dirty="0">
                  <a:latin typeface="Times New Roman" panose="02020603050405020304" pitchFamily="18" charset="0"/>
                  <a:ea typeface="楷体_GB2312" pitchFamily="49" charset="-122"/>
                </a:rPr>
                <a:t>     </a:t>
              </a:r>
              <a:r>
                <a:rPr lang="zh-CN" altLang="en-US" sz="1600" dirty="0">
                  <a:latin typeface="华文楷体" panose="02010600040101010101" pitchFamily="2" charset="-122"/>
                  <a:ea typeface="华文楷体" panose="02010600040101010101" pitchFamily="2" charset="-122"/>
                </a:rPr>
                <a:t>产生式                                                    语义动作</a:t>
              </a:r>
              <a:endParaRPr lang="en-US" altLang="zh-CN" sz="1600" i="1" dirty="0">
                <a:latin typeface="Times New Roman" panose="02020603050405020304" pitchFamily="18" charset="0"/>
                <a:ea typeface="楷体_GB2312" pitchFamily="49" charset="-122"/>
              </a:endParaRP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(1)</a:t>
              </a:r>
              <a:r>
                <a:rPr lang="en-US" altLang="zh-CN" sz="1600" i="1" dirty="0">
                  <a:latin typeface="Times New Roman" panose="02020603050405020304" pitchFamily="18" charset="0"/>
                  <a:ea typeface="楷体_GB2312" pitchFamily="49" charset="-122"/>
                </a:rPr>
                <a:t>E</a:t>
              </a:r>
              <a:r>
                <a:rPr lang="en-US" altLang="zh-CN" sz="1600"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_GB2312" pitchFamily="49" charset="-122"/>
                </a:rPr>
                <a:t>→ </a:t>
              </a:r>
              <a:r>
                <a:rPr lang="en-US" altLang="zh-CN" sz="1600" i="1" dirty="0">
                  <a:latin typeface="Times New Roman" panose="02020603050405020304" pitchFamily="18" charset="0"/>
                  <a:ea typeface="楷体_GB2312" pitchFamily="49" charset="-122"/>
                </a:rPr>
                <a:t>E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print(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1600" dirty="0">
                  <a:latin typeface="Times New Roman" panose="02020603050405020304" pitchFamily="18" charset="0"/>
                  <a:ea typeface="楷体_GB2312" pitchFamily="49" charset="-122"/>
                </a:rPr>
                <a:t>{ print</a:t>
              </a:r>
              <a:r>
                <a:rPr lang="en-US" altLang="zh-CN" sz="1600" i="1" dirty="0">
                  <a:latin typeface="Times New Roman" panose="02020603050405020304" pitchFamily="18" charset="0"/>
                  <a:ea typeface="楷体_GB2312" pitchFamily="49" charset="-122"/>
                </a:rPr>
                <a:t> </a:t>
              </a:r>
              <a:r>
                <a:rPr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a:t>
              </a:r>
              <a:r>
                <a:rPr lang="en-US" altLang="zh-CN" sz="1600" dirty="0">
                  <a:latin typeface="Times New Roman" panose="02020603050405020304" pitchFamily="18" charset="0"/>
                  <a:ea typeface="楷体_GB2312" pitchFamily="49" charset="-122"/>
                </a:rPr>
                <a:t>);}</a:t>
              </a: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(2)</a:t>
              </a:r>
              <a:r>
                <a:rPr lang="en-US" altLang="zh-CN" sz="1600" i="1" dirty="0">
                  <a:latin typeface="Times New Roman" panose="02020603050405020304" pitchFamily="18" charset="0"/>
                  <a:ea typeface="楷体_GB2312" pitchFamily="49" charset="-122"/>
                </a:rPr>
                <a:t>E  </a:t>
              </a:r>
              <a:r>
                <a:rPr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 E</a:t>
              </a:r>
              <a:r>
                <a:rPr lang="en-US" altLang="zh-CN" sz="1600" baseline="-25000" dirty="0">
                  <a:latin typeface="Times New Roman" panose="02020603050405020304" pitchFamily="18" charset="0"/>
                  <a:ea typeface="楷体_GB2312" pitchFamily="49" charset="-122"/>
                </a:rPr>
                <a:t>1 </a:t>
              </a:r>
              <a:r>
                <a:rPr lang="en-US" altLang="zh-CN" sz="1600" i="1" dirty="0">
                  <a:latin typeface="Times New Roman" panose="02020603050405020304" pitchFamily="18" charset="0"/>
                  <a:ea typeface="楷体_GB2312" pitchFamily="49" charset="-122"/>
                </a:rPr>
                <a:t>+ 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E</a:t>
              </a:r>
              <a:r>
                <a:rPr kumimoji="1" lang="en-US" altLang="zh-CN" sz="1600" i="1"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lang="en-US" altLang="zh-CN" sz="1600" dirty="0">
                  <a:latin typeface="Times New Roman" panose="02020603050405020304" pitchFamily="18" charset="0"/>
                  <a:ea typeface="楷体_GB2312" pitchFamily="49" charset="-122"/>
                </a:rPr>
                <a:t>{ </a:t>
              </a:r>
              <a:r>
                <a:rPr lang="en-US" altLang="zh-CN" sz="1600" i="1" dirty="0">
                  <a:latin typeface="Times New Roman" panose="02020603050405020304" pitchFamily="18" charset="0"/>
                  <a:ea typeface="楷体_GB2312" pitchFamily="49" charset="-122"/>
                </a:rPr>
                <a:t>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2]</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 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2]</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 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a:t>
              </a:r>
              <a:r>
                <a:rPr lang="en-US" altLang="zh-CN" sz="1600" dirty="0">
                  <a:latin typeface="Times New Roman" panose="02020603050405020304" pitchFamily="18" charset="0"/>
                  <a:ea typeface="楷体_GB2312" pitchFamily="49" charset="-122"/>
                </a:rPr>
                <a:t>;</a:t>
              </a:r>
            </a:p>
            <a:p>
              <a:pPr marL="0" lvl="3">
                <a:lnSpc>
                  <a:spcPts val="2000"/>
                </a:lnSpc>
                <a:spcBef>
                  <a:spcPct val="20000"/>
                </a:spcBef>
                <a:buClr>
                  <a:schemeClr val="accent1"/>
                </a:buClr>
                <a:buSzPct val="100000"/>
                <a:defRPr/>
              </a:pPr>
              <a:r>
                <a:rPr lang="en-US" altLang="zh-CN" sz="1600" i="1" dirty="0">
                  <a:latin typeface="Times New Roman" panose="02020603050405020304" pitchFamily="18" charset="0"/>
                  <a:ea typeface="楷体_GB2312" pitchFamily="49" charset="-122"/>
                </a:rPr>
                <a:t>                                   			  top=top-</a:t>
              </a:r>
              <a:r>
                <a:rPr lang="en-US" altLang="zh-CN" sz="1600" dirty="0">
                  <a:latin typeface="Times New Roman" panose="02020603050405020304" pitchFamily="18" charset="0"/>
                  <a:ea typeface="楷体_GB2312" pitchFamily="49" charset="-122"/>
                </a:rPr>
                <a:t>2; }</a:t>
              </a: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(3)</a:t>
              </a:r>
              <a:r>
                <a:rPr lang="en-US" altLang="zh-CN" sz="1600" i="1" dirty="0">
                  <a:latin typeface="Times New Roman" panose="02020603050405020304" pitchFamily="18" charset="0"/>
                  <a:ea typeface="楷体_GB2312" pitchFamily="49" charset="-122"/>
                </a:rPr>
                <a:t>E  </a:t>
              </a:r>
              <a:r>
                <a:rPr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 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a:t>
              </a:r>
              <a:endParaRPr lang="en-US" altLang="zh-CN" sz="1600" i="1" dirty="0">
                <a:latin typeface="Times New Roman" panose="02020603050405020304" pitchFamily="18" charset="0"/>
                <a:ea typeface="楷体_GB2312" pitchFamily="49" charset="-122"/>
              </a:endParaRP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(4)</a:t>
              </a:r>
              <a:r>
                <a:rPr lang="en-US" altLang="zh-CN" sz="1600" i="1" dirty="0">
                  <a:latin typeface="Times New Roman" panose="02020603050405020304" pitchFamily="18" charset="0"/>
                  <a:ea typeface="楷体_GB2312" pitchFamily="49" charset="-122"/>
                </a:rPr>
                <a:t>T  </a:t>
              </a:r>
              <a:r>
                <a:rPr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 T</a:t>
              </a:r>
              <a:r>
                <a:rPr lang="en-US" altLang="zh-CN" sz="1600" baseline="-25000" dirty="0">
                  <a:latin typeface="Times New Roman" panose="02020603050405020304" pitchFamily="18" charset="0"/>
                  <a:ea typeface="楷体_GB2312" pitchFamily="49" charset="-122"/>
                </a:rPr>
                <a:t>1 </a:t>
              </a:r>
              <a:r>
                <a:rPr lang="en-US" altLang="zh-CN" sz="1600" dirty="0">
                  <a:latin typeface="Times New Roman" panose="02020603050405020304" pitchFamily="18" charset="0"/>
                  <a:ea typeface="楷体_GB2312" pitchFamily="49" charset="-122"/>
                </a:rPr>
                <a:t>*</a:t>
              </a:r>
              <a:r>
                <a:rPr lang="en-US" altLang="zh-CN" sz="1600" dirty="0">
                  <a:ea typeface="楷体_GB2312" pitchFamily="49" charset="-122"/>
                </a:rPr>
                <a:t> </a:t>
              </a:r>
              <a:r>
                <a:rPr lang="en-US" altLang="zh-CN" sz="1600" i="1" dirty="0">
                  <a:latin typeface="Times New Roman" panose="02020603050405020304" pitchFamily="18" charset="0"/>
                  <a:ea typeface="楷体_GB2312" pitchFamily="49" charset="-122"/>
                </a:rPr>
                <a:t>F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kumimoji="1" lang="en-US" altLang="zh-CN" sz="1600" i="1" baseline="-250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lang="en-US" altLang="zh-CN" sz="1600" dirty="0">
                  <a:latin typeface="Times New Roman" panose="02020603050405020304" pitchFamily="18" charset="0"/>
                  <a:ea typeface="楷体_GB2312" pitchFamily="49" charset="-122"/>
                </a:rPr>
                <a:t>{ </a:t>
              </a:r>
              <a:r>
                <a:rPr lang="en-US" altLang="zh-CN" sz="1600" i="1" dirty="0">
                  <a:latin typeface="Times New Roman" panose="02020603050405020304" pitchFamily="18" charset="0"/>
                  <a:ea typeface="楷体_GB2312" pitchFamily="49" charset="-122"/>
                </a:rPr>
                <a:t>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2]</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 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2]</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a:t>
              </a:r>
              <a:r>
                <a:rPr kumimoji="1" lang="en-US" altLang="zh-CN" sz="1600" dirty="0">
                  <a:solidFill>
                    <a:srgbClr val="000000"/>
                  </a:solidFill>
                  <a:latin typeface="Times New Roman" panose="02020603050405020304" pitchFamily="18" charset="0"/>
                  <a:sym typeface="Symbol" panose="05050102010706020507" pitchFamily="18" charset="2"/>
                </a:rPr>
                <a:t>× </a:t>
              </a:r>
              <a:r>
                <a:rPr lang="en-US" altLang="zh-CN" sz="1600" i="1" dirty="0">
                  <a:latin typeface="Times New Roman" panose="02020603050405020304" pitchFamily="18" charset="0"/>
                  <a:ea typeface="楷体_GB2312" pitchFamily="49" charset="-122"/>
                </a:rPr>
                <a:t>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a:t>
              </a:r>
              <a:r>
                <a:rPr lang="en-US" altLang="zh-CN" sz="1600" dirty="0">
                  <a:latin typeface="Times New Roman" panose="02020603050405020304" pitchFamily="18" charset="0"/>
                  <a:ea typeface="楷体_GB2312" pitchFamily="49" charset="-122"/>
                </a:rPr>
                <a:t>;</a:t>
              </a:r>
            </a:p>
            <a:p>
              <a:pPr marL="0" lvl="3">
                <a:lnSpc>
                  <a:spcPts val="2000"/>
                </a:lnSpc>
                <a:spcBef>
                  <a:spcPct val="20000"/>
                </a:spcBef>
                <a:buClr>
                  <a:schemeClr val="accent1"/>
                </a:buClr>
                <a:buSzPct val="100000"/>
                <a:defRPr/>
              </a:pPr>
              <a:r>
                <a:rPr lang="en-US" altLang="zh-CN" sz="1600" i="1" dirty="0">
                  <a:latin typeface="Times New Roman" panose="02020603050405020304" pitchFamily="18" charset="0"/>
                  <a:ea typeface="楷体_GB2312" pitchFamily="49" charset="-122"/>
                </a:rPr>
                <a:t>                                   			  top=top-</a:t>
              </a:r>
              <a:r>
                <a:rPr lang="en-US" altLang="zh-CN" sz="1600" dirty="0">
                  <a:latin typeface="Times New Roman" panose="02020603050405020304" pitchFamily="18" charset="0"/>
                  <a:ea typeface="楷体_GB2312" pitchFamily="49" charset="-122"/>
                </a:rPr>
                <a:t>2; }</a:t>
              </a: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(5)</a:t>
              </a:r>
              <a:r>
                <a:rPr lang="en-US" altLang="zh-CN" sz="1600" i="1" dirty="0">
                  <a:latin typeface="Times New Roman" panose="02020603050405020304" pitchFamily="18" charset="0"/>
                  <a:ea typeface="楷体_GB2312" pitchFamily="49" charset="-122"/>
                </a:rPr>
                <a:t>T  </a:t>
              </a:r>
              <a:r>
                <a:rPr lang="en-US" altLang="zh-CN" sz="1600" dirty="0">
                  <a:latin typeface="Times New Roman" panose="02020603050405020304" pitchFamily="18" charset="0"/>
                  <a:ea typeface="楷体_GB2312" pitchFamily="49" charset="-122"/>
                </a:rPr>
                <a:t>→</a:t>
              </a:r>
              <a:r>
                <a:rPr lang="en-US" altLang="zh-CN" sz="1600" i="1" dirty="0">
                  <a:latin typeface="Times New Roman" panose="02020603050405020304" pitchFamily="18" charset="0"/>
                  <a:ea typeface="楷体_GB2312" pitchFamily="49" charset="-122"/>
                </a:rPr>
                <a:t> F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T</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a:t>
              </a:r>
              <a:endParaRPr lang="en-US" altLang="zh-CN" sz="1600" i="1" dirty="0">
                <a:latin typeface="Times New Roman" panose="02020603050405020304" pitchFamily="18" charset="0"/>
                <a:ea typeface="楷体_GB2312" pitchFamily="49" charset="-122"/>
              </a:endParaRP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(6)</a:t>
              </a:r>
              <a:r>
                <a:rPr lang="en-US" altLang="zh-CN" sz="1600" i="1" dirty="0">
                  <a:latin typeface="Times New Roman" panose="02020603050405020304" pitchFamily="18" charset="0"/>
                  <a:ea typeface="楷体_GB2312" pitchFamily="49" charset="-122"/>
                </a:rPr>
                <a:t>F  </a:t>
              </a:r>
              <a:r>
                <a:rPr lang="en-US" altLang="zh-CN" sz="1600" dirty="0">
                  <a:latin typeface="Times New Roman" panose="02020603050405020304" pitchFamily="18" charset="0"/>
                  <a:ea typeface="楷体_GB2312" pitchFamily="49" charset="-122"/>
                </a:rPr>
                <a:t>→ ( </a:t>
              </a:r>
              <a:r>
                <a:rPr lang="en-US" altLang="zh-CN" sz="1600" i="1" dirty="0">
                  <a:latin typeface="Times New Roman" panose="02020603050405020304" pitchFamily="18" charset="0"/>
                  <a:ea typeface="楷体_GB2312" pitchFamily="49" charset="-122"/>
                </a:rPr>
                <a:t>E </a:t>
              </a:r>
              <a:r>
                <a:rPr lang="en-US" altLang="zh-CN" sz="1600" dirty="0">
                  <a:latin typeface="Times New Roman" panose="02020603050405020304" pitchFamily="18" charset="0"/>
                  <a:ea typeface="楷体_GB2312" pitchFamily="49" charset="-12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lang="en-US" altLang="zh-CN" sz="1600" dirty="0">
                  <a:latin typeface="Times New Roman" panose="02020603050405020304" pitchFamily="18" charset="0"/>
                  <a:ea typeface="楷体_GB2312" pitchFamily="49" charset="-122"/>
                </a:rPr>
                <a:t>{ </a:t>
              </a:r>
              <a:r>
                <a:rPr lang="en-US" altLang="zh-CN" sz="1600" i="1" dirty="0">
                  <a:latin typeface="Times New Roman" panose="02020603050405020304" pitchFamily="18" charset="0"/>
                  <a:ea typeface="楷体_GB2312" pitchFamily="49" charset="-122"/>
                </a:rPr>
                <a:t>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2]</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i="1" dirty="0">
                  <a:latin typeface="Times New Roman" panose="02020603050405020304" pitchFamily="18" charset="0"/>
                  <a:ea typeface="楷体_GB2312" pitchFamily="49" charset="-122"/>
                </a:rPr>
                <a:t> = stack</a:t>
              </a:r>
              <a:r>
                <a:rPr kumimoji="1" lang="en-US" altLang="zh-CN" sz="1600" dirty="0">
                  <a:latin typeface="Times New Roman" panose="02020603050405020304" pitchFamily="18" charset="0"/>
                  <a:ea typeface="楷体_GB2312" pitchFamily="49" charset="-122"/>
                </a:rPr>
                <a:t>[</a:t>
              </a:r>
              <a:r>
                <a:rPr kumimoji="1" lang="en-US" altLang="zh-CN" sz="1600" i="1" dirty="0">
                  <a:latin typeface="Times New Roman" panose="02020603050405020304" pitchFamily="18" charset="0"/>
                  <a:ea typeface="楷体_GB2312" pitchFamily="49" charset="-122"/>
                </a:rPr>
                <a:t>top-</a:t>
              </a:r>
              <a:r>
                <a:rPr kumimoji="1" lang="en-US" altLang="zh-CN" sz="1600" dirty="0">
                  <a:latin typeface="Times New Roman" panose="02020603050405020304" pitchFamily="18" charset="0"/>
                  <a:ea typeface="楷体_GB2312" pitchFamily="49" charset="-122"/>
                </a:rPr>
                <a:t>1]</a:t>
              </a:r>
              <a:r>
                <a:rPr lang="en-US" altLang="zh-CN" sz="1600" i="1" dirty="0">
                  <a:latin typeface="Times New Roman" panose="02020603050405020304" pitchFamily="18" charset="0"/>
                  <a:ea typeface="楷体_GB2312" pitchFamily="49" charset="-122"/>
                </a:rPr>
                <a:t>.</a:t>
              </a:r>
              <a:r>
                <a:rPr lang="en-US" altLang="zh-CN" sz="1600" i="1" dirty="0" err="1">
                  <a:latin typeface="Times New Roman" panose="02020603050405020304" pitchFamily="18" charset="0"/>
                  <a:ea typeface="楷体_GB2312" pitchFamily="49" charset="-122"/>
                </a:rPr>
                <a:t>val</a:t>
              </a:r>
              <a:r>
                <a:rPr lang="en-US" altLang="zh-CN" sz="1600" dirty="0">
                  <a:latin typeface="Times New Roman" panose="02020603050405020304" pitchFamily="18" charset="0"/>
                  <a:ea typeface="楷体_GB2312" pitchFamily="49" charset="-122"/>
                </a:rPr>
                <a:t>;</a:t>
              </a:r>
            </a:p>
            <a:p>
              <a:pPr marL="0" lvl="3">
                <a:lnSpc>
                  <a:spcPts val="2000"/>
                </a:lnSpc>
                <a:spcBef>
                  <a:spcPct val="20000"/>
                </a:spcBef>
                <a:buClr>
                  <a:schemeClr val="accent1"/>
                </a:buClr>
                <a:buSzPct val="100000"/>
                <a:defRPr/>
              </a:pPr>
              <a:r>
                <a:rPr lang="en-US" altLang="zh-CN" sz="1600" i="1" dirty="0">
                  <a:latin typeface="Times New Roman" panose="02020603050405020304" pitchFamily="18" charset="0"/>
                  <a:ea typeface="楷体_GB2312" pitchFamily="49" charset="-122"/>
                </a:rPr>
                <a:t>                                   			  top=top-</a:t>
              </a:r>
              <a:r>
                <a:rPr lang="en-US" altLang="zh-CN" sz="1600" dirty="0">
                  <a:latin typeface="Times New Roman" panose="02020603050405020304" pitchFamily="18" charset="0"/>
                  <a:ea typeface="楷体_GB2312" pitchFamily="49" charset="-122"/>
                </a:rPr>
                <a:t>2; }</a:t>
              </a:r>
            </a:p>
            <a:p>
              <a:pPr marL="0" lvl="3">
                <a:lnSpc>
                  <a:spcPts val="2000"/>
                </a:lnSpc>
                <a:spcBef>
                  <a:spcPct val="20000"/>
                </a:spcBef>
                <a:buClr>
                  <a:schemeClr val="accent1"/>
                </a:buClr>
                <a:buSzPct val="100000"/>
                <a:defRPr/>
              </a:pPr>
              <a:r>
                <a:rPr lang="en-US" altLang="zh-CN" sz="1600" dirty="0">
                  <a:latin typeface="Times New Roman" panose="02020603050405020304" pitchFamily="18" charset="0"/>
                  <a:ea typeface="楷体_GB2312" pitchFamily="49" charset="-122"/>
                </a:rPr>
                <a:t>(7)</a:t>
              </a:r>
              <a:r>
                <a:rPr lang="en-US" altLang="zh-CN" sz="1600" i="1" dirty="0">
                  <a:latin typeface="Times New Roman" panose="02020603050405020304" pitchFamily="18" charset="0"/>
                  <a:ea typeface="楷体_GB2312" pitchFamily="49" charset="-122"/>
                </a:rPr>
                <a:t>F </a:t>
              </a:r>
              <a:r>
                <a:rPr lang="en-US" altLang="zh-CN" sz="1600" dirty="0">
                  <a:latin typeface="Times New Roman" panose="02020603050405020304" pitchFamily="18" charset="0"/>
                  <a:ea typeface="楷体_GB2312" pitchFamily="49" charset="-122"/>
                </a:rPr>
                <a:t> → digit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F</a:t>
              </a:r>
              <a:r>
                <a:rPr lang="en-US" altLang="zh-CN" sz="1600" dirty="0">
                  <a:latin typeface="Times New Roman" pitchFamily="18" charset="0"/>
                  <a:ea typeface="楷体_GB2312" pitchFamily="49" charset="-122"/>
                  <a:cs typeface="Times New Roman" pitchFamily="18" charset="0"/>
                </a:rPr>
                <a:t>.</a:t>
              </a:r>
              <a:r>
                <a:rPr kumimoji="1" lang="en-US" altLang="zh-CN" sz="16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val </a:t>
              </a:r>
              <a:r>
                <a:rPr kumimoji="1" lang="en-US" altLang="zh-CN" sz="16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16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digit</a:t>
              </a:r>
              <a:r>
                <a:rPr lang="en-US" altLang="zh-CN" sz="1600" dirty="0" err="1">
                  <a:latin typeface="Times New Roman" pitchFamily="18" charset="0"/>
                  <a:ea typeface="楷体_GB2312" pitchFamily="49" charset="-122"/>
                  <a:cs typeface="Times New Roman" pitchFamily="18" charset="0"/>
                </a:rPr>
                <a:t>.</a:t>
              </a:r>
              <a:r>
                <a:rPr kumimoji="1" lang="en-US" altLang="zh-CN" sz="16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lexval</a:t>
              </a:r>
              <a:endParaRPr lang="en-US" altLang="zh-CN" sz="1600" i="1" dirty="0">
                <a:latin typeface="Times New Roman" panose="02020603050405020304" pitchFamily="18" charset="0"/>
                <a:ea typeface="楷体_GB2312" pitchFamily="49" charset="-122"/>
              </a:endParaRPr>
            </a:p>
            <a:p>
              <a:pPr marL="0" lvl="3">
                <a:spcBef>
                  <a:spcPct val="20000"/>
                </a:spcBef>
                <a:buClr>
                  <a:schemeClr val="accent1"/>
                </a:buClr>
                <a:buSzPct val="100000"/>
                <a:defRPr/>
              </a:pPr>
              <a:endParaRPr lang="en-US" altLang="zh-CN" sz="1500" dirty="0">
                <a:latin typeface="Times New Roman" panose="02020603050405020304" pitchFamily="18" charset="0"/>
                <a:ea typeface="楷体_GB2312" pitchFamily="49" charset="-122"/>
              </a:endParaRPr>
            </a:p>
            <a:p>
              <a:pPr marL="0" lvl="3">
                <a:spcBef>
                  <a:spcPct val="20000"/>
                </a:spcBef>
                <a:buClr>
                  <a:schemeClr val="accent1"/>
                </a:buClr>
                <a:buSzPct val="100000"/>
                <a:defRPr/>
              </a:pPr>
              <a:endParaRPr lang="en-US" altLang="zh-CN" dirty="0" smtClean="0">
                <a:latin typeface="Times New Roman" panose="02020603050405020304" pitchFamily="18" charset="0"/>
                <a:ea typeface="楷体_GB2312" pitchFamily="49" charset="-122"/>
              </a:endParaRPr>
            </a:p>
            <a:p>
              <a:pPr marL="0" lvl="3">
                <a:spcBef>
                  <a:spcPct val="20000"/>
                </a:spcBef>
                <a:buClr>
                  <a:schemeClr val="accent1"/>
                </a:buClr>
                <a:buSzPct val="100000"/>
                <a:defRPr/>
              </a:pPr>
              <a:r>
                <a:rPr lang="en-US" altLang="zh-CN" i="1" dirty="0" smtClean="0">
                  <a:latin typeface="Times New Roman" panose="02020603050405020304" pitchFamily="18" charset="0"/>
                  <a:ea typeface="楷体_GB2312" pitchFamily="49" charset="-122"/>
                </a:rPr>
                <a:t>       </a:t>
              </a:r>
              <a:endParaRPr lang="en-US" altLang="zh-CN" dirty="0" smtClean="0">
                <a:latin typeface="Times New Roman" panose="02020603050405020304" pitchFamily="18" charset="0"/>
                <a:ea typeface="楷体_GB2312" pitchFamily="49" charset="-122"/>
              </a:endParaRPr>
            </a:p>
            <a:p>
              <a:pPr marL="0" lvl="3">
                <a:spcBef>
                  <a:spcPct val="20000"/>
                </a:spcBef>
                <a:buClr>
                  <a:schemeClr val="accent1"/>
                </a:buClr>
                <a:buSzPct val="100000"/>
                <a:defRPr/>
              </a:pPr>
              <a:endParaRPr lang="en-US" altLang="zh-CN" dirty="0" smtClean="0">
                <a:latin typeface="Times New Roman" panose="02020603050405020304" pitchFamily="18" charset="0"/>
                <a:ea typeface="楷体_GB2312" pitchFamily="49" charset="-122"/>
              </a:endParaRPr>
            </a:p>
            <a:p>
              <a:pPr lvl="2">
                <a:spcBef>
                  <a:spcPct val="20000"/>
                </a:spcBef>
                <a:buClr>
                  <a:schemeClr val="accent1"/>
                </a:buClr>
                <a:buSzPct val="100000"/>
                <a:defRPr/>
              </a:pPr>
              <a:endParaRPr lang="zh-CN" altLang="en-US" dirty="0" smtClean="0">
                <a:latin typeface="Times New Roman" panose="02020603050405020304" pitchFamily="18" charset="0"/>
                <a:ea typeface="楷体_GB2312" pitchFamily="49" charset="-122"/>
              </a:endParaRPr>
            </a:p>
          </p:txBody>
        </p:sp>
        <p:cxnSp>
          <p:nvCxnSpPr>
            <p:cNvPr id="3" name="直接连接符 2"/>
            <p:cNvCxnSpPr/>
            <p:nvPr/>
          </p:nvCxnSpPr>
          <p:spPr>
            <a:xfrm>
              <a:off x="174552" y="3068825"/>
              <a:ext cx="111300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88121" y="2636910"/>
              <a:ext cx="0" cy="45605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66941" y="3068825"/>
              <a:ext cx="0" cy="41285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371E52BA-33C8-584B-BB1D-1A8B62DF9CA2}" type="slidenum">
              <a:rPr lang="en-US" altLang="zh-CN" smtClean="0"/>
              <a:pPr/>
              <a:t>25</a:t>
            </a:fld>
            <a:endParaRPr lang="en-US" altLang="zh-CN" dirty="0"/>
          </a:p>
        </p:txBody>
      </p:sp>
    </p:spTree>
    <p:extLst>
      <p:ext uri="{BB962C8B-B14F-4D97-AF65-F5344CB8AC3E}">
        <p14:creationId xmlns:p14="http://schemas.microsoft.com/office/powerpoint/2010/main" val="12432956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6564313" y="2870200"/>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24932" name="矩形 1"/>
          <p:cNvSpPr>
            <a:spLocks noChangeArrowheads="1"/>
          </p:cNvSpPr>
          <p:nvPr/>
        </p:nvSpPr>
        <p:spPr bwMode="auto">
          <a:xfrm>
            <a:off x="6530976" y="1965326"/>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613526" y="3187701"/>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7275513" y="3187701"/>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mn-ea"/>
                <a:cs typeface="Times New Roman" panose="02020603050405020304" pitchFamily="18" charset="0"/>
              </a:rPr>
              <a:t>$</a:t>
            </a:r>
            <a:endParaRPr lang="zh-CN" altLang="en-US" dirty="0">
              <a:solidFill>
                <a:schemeClr val="tx1"/>
              </a:solidFill>
              <a:latin typeface="+mn-ea"/>
              <a:cs typeface="Times New Roman" panose="02020603050405020304" pitchFamily="18" charset="0"/>
            </a:endParaRPr>
          </a:p>
        </p:txBody>
      </p:sp>
      <p:sp>
        <p:nvSpPr>
          <p:cNvPr id="13" name="矩形 12"/>
          <p:cNvSpPr/>
          <p:nvPr/>
        </p:nvSpPr>
        <p:spPr>
          <a:xfrm>
            <a:off x="7918451" y="3187701"/>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_</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 name="矩形 15"/>
          <p:cNvSpPr/>
          <p:nvPr/>
        </p:nvSpPr>
        <p:spPr>
          <a:xfrm>
            <a:off x="6610351" y="3567112"/>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 name="矩形 16"/>
          <p:cNvSpPr/>
          <p:nvPr/>
        </p:nvSpPr>
        <p:spPr>
          <a:xfrm>
            <a:off x="7278688" y="3567112"/>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8" name="矩形 17"/>
          <p:cNvSpPr/>
          <p:nvPr/>
        </p:nvSpPr>
        <p:spPr>
          <a:xfrm>
            <a:off x="7926388" y="3567112"/>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22539"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40" name="矩形 21"/>
          <p:cNvSpPr>
            <a:spLocks noChangeArrowheads="1"/>
          </p:cNvSpPr>
          <p:nvPr/>
        </p:nvSpPr>
        <p:spPr bwMode="auto">
          <a:xfrm>
            <a:off x="228600" y="6096000"/>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3" name="Line 41"/>
          <p:cNvSpPr>
            <a:spLocks noChangeShapeType="1"/>
          </p:cNvSpPr>
          <p:nvPr/>
        </p:nvSpPr>
        <p:spPr bwMode="auto">
          <a:xfrm flipV="1">
            <a:off x="7548563" y="2344737"/>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19"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26</a:t>
            </a:fld>
            <a:endParaRPr lang="en-US" altLang="zh-CN" dirty="0"/>
          </a:p>
        </p:txBody>
      </p:sp>
    </p:spTree>
    <p:extLst>
      <p:ext uri="{BB962C8B-B14F-4D97-AF65-F5344CB8AC3E}">
        <p14:creationId xmlns:p14="http://schemas.microsoft.com/office/powerpoint/2010/main" val="3478672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p:cTn id="7" dur="500" fill="hold"/>
                                        <p:tgtEl>
                                          <p:spTgt spid="4813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813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8131">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500" fill="hold"/>
                                        <p:tgtEl>
                                          <p:spTgt spid="17"/>
                                        </p:tgtEl>
                                        <p:attrNameLst>
                                          <p:attrName>ppt_w</p:attrName>
                                        </p:attrNameLst>
                                      </p:cBhvr>
                                      <p:tavLst>
                                        <p:tav tm="0">
                                          <p:val>
                                            <p:fltVal val="0"/>
                                          </p:val>
                                        </p:tav>
                                        <p:tav tm="100000">
                                          <p:val>
                                            <p:strVal val="#ppt_w"/>
                                          </p:val>
                                        </p:tav>
                                      </p:tavLst>
                                    </p:anim>
                                    <p:anim calcmode="lin" valueType="num">
                                      <p:cBhvr>
                                        <p:cTn id="42" dur="500" fill="hold"/>
                                        <p:tgtEl>
                                          <p:spTgt spid="17"/>
                                        </p:tgtEl>
                                        <p:attrNameLst>
                                          <p:attrName>ppt_h</p:attrName>
                                        </p:attrNameLst>
                                      </p:cBhvr>
                                      <p:tavLst>
                                        <p:tav tm="0">
                                          <p:val>
                                            <p:fltVal val="0"/>
                                          </p:val>
                                        </p:tav>
                                        <p:tav tm="100000">
                                          <p:val>
                                            <p:strVal val="#ppt_h"/>
                                          </p:val>
                                        </p:tav>
                                      </p:tavLst>
                                    </p:anim>
                                    <p:animEffect transition="in" filter="fade">
                                      <p:cBhvr>
                                        <p:cTn id="43" dur="500"/>
                                        <p:tgtEl>
                                          <p:spTgt spid="1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xit" presetSubtype="32" fill="hold" grpId="1" nodeType="clickEffect">
                                  <p:stCondLst>
                                    <p:cond delay="0"/>
                                  </p:stCondLst>
                                  <p:childTnLst>
                                    <p:anim calcmode="lin" valueType="num">
                                      <p:cBhvr>
                                        <p:cTn id="52" dur="500"/>
                                        <p:tgtEl>
                                          <p:spTgt spid="17"/>
                                        </p:tgtEl>
                                        <p:attrNameLst>
                                          <p:attrName>ppt_w</p:attrName>
                                        </p:attrNameLst>
                                      </p:cBhvr>
                                      <p:tavLst>
                                        <p:tav tm="0">
                                          <p:val>
                                            <p:strVal val="ppt_w"/>
                                          </p:val>
                                        </p:tav>
                                        <p:tav tm="100000">
                                          <p:val>
                                            <p:fltVal val="0"/>
                                          </p:val>
                                        </p:tav>
                                      </p:tavLst>
                                    </p:anim>
                                    <p:anim calcmode="lin" valueType="num">
                                      <p:cBhvr>
                                        <p:cTn id="53" dur="500"/>
                                        <p:tgtEl>
                                          <p:spTgt spid="17"/>
                                        </p:tgtEl>
                                        <p:attrNameLst>
                                          <p:attrName>ppt_h</p:attrName>
                                        </p:attrNameLst>
                                      </p:cBhvr>
                                      <p:tavLst>
                                        <p:tav tm="0">
                                          <p:val>
                                            <p:strVal val="ppt_h"/>
                                          </p:val>
                                        </p:tav>
                                        <p:tav tm="100000">
                                          <p:val>
                                            <p:fltVal val="0"/>
                                          </p:val>
                                        </p:tav>
                                      </p:tavLst>
                                    </p:anim>
                                    <p:animEffect transition="out" filter="fade">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par>
                                <p:cTn id="56" presetID="53" presetClass="exit" presetSubtype="32" fill="hold" grpId="1" nodeType="withEffect">
                                  <p:stCondLst>
                                    <p:cond delay="0"/>
                                  </p:stCondLst>
                                  <p:childTnLst>
                                    <p:anim calcmode="lin" valueType="num">
                                      <p:cBhvr>
                                        <p:cTn id="57" dur="500"/>
                                        <p:tgtEl>
                                          <p:spTgt spid="16"/>
                                        </p:tgtEl>
                                        <p:attrNameLst>
                                          <p:attrName>ppt_w</p:attrName>
                                        </p:attrNameLst>
                                      </p:cBhvr>
                                      <p:tavLst>
                                        <p:tav tm="0">
                                          <p:val>
                                            <p:strVal val="ppt_w"/>
                                          </p:val>
                                        </p:tav>
                                        <p:tav tm="100000">
                                          <p:val>
                                            <p:fltVal val="0"/>
                                          </p:val>
                                        </p:tav>
                                      </p:tavLst>
                                    </p:anim>
                                    <p:anim calcmode="lin" valueType="num">
                                      <p:cBhvr>
                                        <p:cTn id="58" dur="500"/>
                                        <p:tgtEl>
                                          <p:spTgt spid="16"/>
                                        </p:tgtEl>
                                        <p:attrNameLst>
                                          <p:attrName>ppt_h</p:attrName>
                                        </p:attrNameLst>
                                      </p:cBhvr>
                                      <p:tavLst>
                                        <p:tav tm="0">
                                          <p:val>
                                            <p:strVal val="ppt_h"/>
                                          </p:val>
                                        </p:tav>
                                        <p:tav tm="100000">
                                          <p:val>
                                            <p:fltVal val="0"/>
                                          </p:val>
                                        </p:tav>
                                      </p:tavLst>
                                    </p:anim>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P spid="16" grpId="0" animBg="1"/>
      <p:bldP spid="16" grpId="1" animBg="1"/>
      <p:bldP spid="17" grpId="0" animBg="1"/>
      <p:bldP spid="17" grpId="1"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434137" y="2581274"/>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26980" name="矩形 1"/>
          <p:cNvSpPr>
            <a:spLocks noChangeArrowheads="1"/>
          </p:cNvSpPr>
          <p:nvPr/>
        </p:nvSpPr>
        <p:spPr bwMode="auto">
          <a:xfrm>
            <a:off x="6400800" y="1676400"/>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483350" y="2898775"/>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7145337" y="2898775"/>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788275" y="2898775"/>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480175" y="3278186"/>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7148512" y="3278186"/>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F</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796212" y="3278186"/>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24587"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8" name="矩形 21"/>
          <p:cNvSpPr>
            <a:spLocks noChangeArrowheads="1"/>
          </p:cNvSpPr>
          <p:nvPr/>
        </p:nvSpPr>
        <p:spPr bwMode="auto">
          <a:xfrm>
            <a:off x="92868" y="6096000"/>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0"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25" name="Line 41"/>
          <p:cNvSpPr>
            <a:spLocks noChangeShapeType="1"/>
          </p:cNvSpPr>
          <p:nvPr/>
        </p:nvSpPr>
        <p:spPr bwMode="auto">
          <a:xfrm flipV="1">
            <a:off x="7418387" y="2055811"/>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27</a:t>
            </a:fld>
            <a:endParaRPr lang="en-US" altLang="zh-CN" dirty="0"/>
          </a:p>
        </p:txBody>
      </p:sp>
    </p:spTree>
    <p:extLst>
      <p:ext uri="{BB962C8B-B14F-4D97-AF65-F5344CB8AC3E}">
        <p14:creationId xmlns:p14="http://schemas.microsoft.com/office/powerpoint/2010/main" val="2931924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32" fill="hold" grpId="1" nodeType="clickEffect">
                                  <p:stCondLst>
                                    <p:cond delay="0"/>
                                  </p:stCondLst>
                                  <p:childTnLst>
                                    <p:anim calcmode="lin" valueType="num">
                                      <p:cBhvr>
                                        <p:cTn id="20" dur="500"/>
                                        <p:tgtEl>
                                          <p:spTgt spid="17"/>
                                        </p:tgtEl>
                                        <p:attrNameLst>
                                          <p:attrName>ppt_w</p:attrName>
                                        </p:attrNameLst>
                                      </p:cBhvr>
                                      <p:tavLst>
                                        <p:tav tm="0">
                                          <p:val>
                                            <p:strVal val="ppt_w"/>
                                          </p:val>
                                        </p:tav>
                                        <p:tav tm="100000">
                                          <p:val>
                                            <p:fltVal val="0"/>
                                          </p:val>
                                        </p:tav>
                                      </p:tavLst>
                                    </p:anim>
                                    <p:anim calcmode="lin" valueType="num">
                                      <p:cBhvr>
                                        <p:cTn id="21" dur="500"/>
                                        <p:tgtEl>
                                          <p:spTgt spid="17"/>
                                        </p:tgtEl>
                                        <p:attrNameLst>
                                          <p:attrName>ppt_h</p:attrName>
                                        </p:attrNameLst>
                                      </p:cBhvr>
                                      <p:tavLst>
                                        <p:tav tm="0">
                                          <p:val>
                                            <p:strVal val="ppt_h"/>
                                          </p:val>
                                        </p:tav>
                                        <p:tav tm="100000">
                                          <p:val>
                                            <p:fltVal val="0"/>
                                          </p:val>
                                        </p:tav>
                                      </p:tavLst>
                                    </p:anim>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53" presetClass="exit" presetSubtype="32" fill="hold" grpId="1" nodeType="withEffect">
                                  <p:stCondLst>
                                    <p:cond delay="0"/>
                                  </p:stCondLst>
                                  <p:childTnLst>
                                    <p:anim calcmode="lin" valueType="num">
                                      <p:cBhvr>
                                        <p:cTn id="25" dur="500"/>
                                        <p:tgtEl>
                                          <p:spTgt spid="16"/>
                                        </p:tgtEl>
                                        <p:attrNameLst>
                                          <p:attrName>ppt_w</p:attrName>
                                        </p:attrNameLst>
                                      </p:cBhvr>
                                      <p:tavLst>
                                        <p:tav tm="0">
                                          <p:val>
                                            <p:strVal val="ppt_w"/>
                                          </p:val>
                                        </p:tav>
                                        <p:tav tm="100000">
                                          <p:val>
                                            <p:fltVal val="0"/>
                                          </p:val>
                                        </p:tav>
                                      </p:tavLst>
                                    </p:anim>
                                    <p:anim calcmode="lin" valueType="num">
                                      <p:cBhvr>
                                        <p:cTn id="26" dur="500"/>
                                        <p:tgtEl>
                                          <p:spTgt spid="16"/>
                                        </p:tgtEl>
                                        <p:attrNameLst>
                                          <p:attrName>ppt_h</p:attrName>
                                        </p:attrNameLst>
                                      </p:cBhvr>
                                      <p:tavLst>
                                        <p:tav tm="0">
                                          <p:val>
                                            <p:strVal val="ppt_h"/>
                                          </p:val>
                                        </p:tav>
                                        <p:tav tm="100000">
                                          <p:val>
                                            <p:fltVal val="0"/>
                                          </p:val>
                                        </p:tav>
                                      </p:tavLst>
                                    </p:anim>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107113" y="2876550"/>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29028" name="矩形 1"/>
          <p:cNvSpPr>
            <a:spLocks noChangeArrowheads="1"/>
          </p:cNvSpPr>
          <p:nvPr/>
        </p:nvSpPr>
        <p:spPr bwMode="auto">
          <a:xfrm>
            <a:off x="6073776" y="1971676"/>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156326" y="3194051"/>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6818313" y="3194051"/>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461251" y="3194051"/>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153151" y="3573462"/>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2</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6821488" y="3573462"/>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T</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469188" y="3573462"/>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26635"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6" name="矩形 21"/>
          <p:cNvSpPr>
            <a:spLocks noChangeArrowheads="1"/>
          </p:cNvSpPr>
          <p:nvPr/>
        </p:nvSpPr>
        <p:spPr bwMode="auto">
          <a:xfrm>
            <a:off x="376239" y="6000750"/>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1" name="矩形 20"/>
          <p:cNvSpPr/>
          <p:nvPr/>
        </p:nvSpPr>
        <p:spPr>
          <a:xfrm>
            <a:off x="6153151" y="3951287"/>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2" name="矩形 21"/>
          <p:cNvSpPr/>
          <p:nvPr/>
        </p:nvSpPr>
        <p:spPr>
          <a:xfrm>
            <a:off x="6811963" y="3951287"/>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3" name="矩形 22"/>
          <p:cNvSpPr/>
          <p:nvPr/>
        </p:nvSpPr>
        <p:spPr>
          <a:xfrm>
            <a:off x="7461251" y="3951287"/>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4" name="矩形 23"/>
          <p:cNvSpPr/>
          <p:nvPr/>
        </p:nvSpPr>
        <p:spPr>
          <a:xfrm>
            <a:off x="6153151" y="4329112"/>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5" name="矩形 24"/>
          <p:cNvSpPr/>
          <p:nvPr/>
        </p:nvSpPr>
        <p:spPr>
          <a:xfrm>
            <a:off x="6811963" y="4329112"/>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d</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6" name="矩形 25"/>
          <p:cNvSpPr/>
          <p:nvPr/>
        </p:nvSpPr>
        <p:spPr>
          <a:xfrm>
            <a:off x="7461251" y="4329112"/>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35" name="Line 41"/>
          <p:cNvSpPr>
            <a:spLocks noChangeShapeType="1"/>
          </p:cNvSpPr>
          <p:nvPr/>
        </p:nvSpPr>
        <p:spPr bwMode="auto">
          <a:xfrm flipV="1">
            <a:off x="7378700" y="2351087"/>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27"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28</a:t>
            </a:fld>
            <a:endParaRPr lang="en-US" altLang="zh-CN" dirty="0"/>
          </a:p>
        </p:txBody>
      </p:sp>
    </p:spTree>
    <p:extLst>
      <p:ext uri="{BB962C8B-B14F-4D97-AF65-F5344CB8AC3E}">
        <p14:creationId xmlns:p14="http://schemas.microsoft.com/office/powerpoint/2010/main" val="1467925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xit" presetSubtype="32" fill="hold" grpId="1" nodeType="clickEffect">
                                  <p:stCondLst>
                                    <p:cond delay="0"/>
                                  </p:stCondLst>
                                  <p:childTnLst>
                                    <p:anim calcmode="lin" valueType="num">
                                      <p:cBhvr>
                                        <p:cTn id="61" dur="500"/>
                                        <p:tgtEl>
                                          <p:spTgt spid="24"/>
                                        </p:tgtEl>
                                        <p:attrNameLst>
                                          <p:attrName>ppt_w</p:attrName>
                                        </p:attrNameLst>
                                      </p:cBhvr>
                                      <p:tavLst>
                                        <p:tav tm="0">
                                          <p:val>
                                            <p:strVal val="ppt_w"/>
                                          </p:val>
                                        </p:tav>
                                        <p:tav tm="100000">
                                          <p:val>
                                            <p:fltVal val="0"/>
                                          </p:val>
                                        </p:tav>
                                      </p:tavLst>
                                    </p:anim>
                                    <p:anim calcmode="lin" valueType="num">
                                      <p:cBhvr>
                                        <p:cTn id="62" dur="500"/>
                                        <p:tgtEl>
                                          <p:spTgt spid="24"/>
                                        </p:tgtEl>
                                        <p:attrNameLst>
                                          <p:attrName>ppt_h</p:attrName>
                                        </p:attrNameLst>
                                      </p:cBhvr>
                                      <p:tavLst>
                                        <p:tav tm="0">
                                          <p:val>
                                            <p:strVal val="ppt_h"/>
                                          </p:val>
                                        </p:tav>
                                        <p:tav tm="100000">
                                          <p:val>
                                            <p:fltVal val="0"/>
                                          </p:val>
                                        </p:tav>
                                      </p:tavLst>
                                    </p:anim>
                                    <p:animEffect transition="out" filter="fade">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25"/>
                                        </p:tgtEl>
                                        <p:attrNameLst>
                                          <p:attrName>ppt_w</p:attrName>
                                        </p:attrNameLst>
                                      </p:cBhvr>
                                      <p:tavLst>
                                        <p:tav tm="0">
                                          <p:val>
                                            <p:strVal val="ppt_w"/>
                                          </p:val>
                                        </p:tav>
                                        <p:tav tm="100000">
                                          <p:val>
                                            <p:fltVal val="0"/>
                                          </p:val>
                                        </p:tav>
                                      </p:tavLst>
                                    </p:anim>
                                    <p:anim calcmode="lin" valueType="num">
                                      <p:cBhvr>
                                        <p:cTn id="67" dur="500"/>
                                        <p:tgtEl>
                                          <p:spTgt spid="25"/>
                                        </p:tgtEl>
                                        <p:attrNameLst>
                                          <p:attrName>ppt_h</p:attrName>
                                        </p:attrNameLst>
                                      </p:cBhvr>
                                      <p:tavLst>
                                        <p:tav tm="0">
                                          <p:val>
                                            <p:strVal val="ppt_h"/>
                                          </p:val>
                                        </p:tav>
                                        <p:tav tm="100000">
                                          <p:val>
                                            <p:fltVal val="0"/>
                                          </p:val>
                                        </p:tav>
                                      </p:tavLst>
                                    </p:anim>
                                    <p:animEffect transition="out" filter="fade">
                                      <p:cBhvr>
                                        <p:cTn id="68" dur="500"/>
                                        <p:tgtEl>
                                          <p:spTgt spid="25"/>
                                        </p:tgtEl>
                                      </p:cBhvr>
                                    </p:animEffect>
                                    <p:set>
                                      <p:cBhvr>
                                        <p:cTn id="6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2" grpId="0" animBg="1"/>
      <p:bldP spid="23" grpId="0" animBg="1"/>
      <p:bldP spid="24" grpId="0" animBg="1"/>
      <p:bldP spid="24" grpId="1" animBg="1"/>
      <p:bldP spid="25" grpId="0" animBg="1"/>
      <p:bldP spid="25" grpId="1" animBg="1"/>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a:xfrm>
            <a:off x="6342062" y="2884488"/>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31076" name="矩形 1"/>
          <p:cNvSpPr>
            <a:spLocks noChangeArrowheads="1"/>
          </p:cNvSpPr>
          <p:nvPr/>
        </p:nvSpPr>
        <p:spPr bwMode="auto">
          <a:xfrm>
            <a:off x="6308725" y="1979614"/>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391275" y="320198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7053262" y="3201989"/>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696200" y="320198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388100" y="35814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2</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7056437" y="35814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T</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704137" y="35814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28683"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4" name="矩形 21"/>
          <p:cNvSpPr>
            <a:spLocks noChangeArrowheads="1"/>
          </p:cNvSpPr>
          <p:nvPr/>
        </p:nvSpPr>
        <p:spPr bwMode="auto">
          <a:xfrm>
            <a:off x="1" y="5572126"/>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1" name="矩形 20"/>
          <p:cNvSpPr/>
          <p:nvPr/>
        </p:nvSpPr>
        <p:spPr>
          <a:xfrm>
            <a:off x="6388100" y="395922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7</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2" name="矩形 21"/>
          <p:cNvSpPr/>
          <p:nvPr/>
        </p:nvSpPr>
        <p:spPr>
          <a:xfrm>
            <a:off x="7046912" y="3959225"/>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3" name="矩形 22"/>
          <p:cNvSpPr/>
          <p:nvPr/>
        </p:nvSpPr>
        <p:spPr>
          <a:xfrm>
            <a:off x="7696200" y="395922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4" name="矩形 23"/>
          <p:cNvSpPr/>
          <p:nvPr/>
        </p:nvSpPr>
        <p:spPr>
          <a:xfrm>
            <a:off x="6388100" y="43370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5" name="矩形 24"/>
          <p:cNvSpPr/>
          <p:nvPr/>
        </p:nvSpPr>
        <p:spPr>
          <a:xfrm>
            <a:off x="7046912" y="43370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F</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26" name="矩形 25"/>
          <p:cNvSpPr/>
          <p:nvPr/>
        </p:nvSpPr>
        <p:spPr>
          <a:xfrm>
            <a:off x="7696200" y="43370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9" name="矩形 28"/>
          <p:cNvSpPr/>
          <p:nvPr/>
        </p:nvSpPr>
        <p:spPr>
          <a:xfrm>
            <a:off x="7696200" y="35814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36" name="Line 41"/>
          <p:cNvSpPr>
            <a:spLocks noChangeShapeType="1"/>
          </p:cNvSpPr>
          <p:nvPr/>
        </p:nvSpPr>
        <p:spPr bwMode="auto">
          <a:xfrm flipV="1">
            <a:off x="7613649" y="2359025"/>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27"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29</a:t>
            </a:fld>
            <a:endParaRPr lang="en-US" altLang="zh-CN" dirty="0"/>
          </a:p>
        </p:txBody>
      </p:sp>
    </p:spTree>
    <p:extLst>
      <p:ext uri="{BB962C8B-B14F-4D97-AF65-F5344CB8AC3E}">
        <p14:creationId xmlns:p14="http://schemas.microsoft.com/office/powerpoint/2010/main" val="3843428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xit" presetSubtype="32" fill="hold" grpId="1" nodeType="clickEffect">
                                  <p:stCondLst>
                                    <p:cond delay="0"/>
                                  </p:stCondLst>
                                  <p:childTnLst>
                                    <p:anim calcmode="lin" valueType="num">
                                      <p:cBhvr>
                                        <p:cTn id="27" dur="500"/>
                                        <p:tgtEl>
                                          <p:spTgt spid="25"/>
                                        </p:tgtEl>
                                        <p:attrNameLst>
                                          <p:attrName>ppt_w</p:attrName>
                                        </p:attrNameLst>
                                      </p:cBhvr>
                                      <p:tavLst>
                                        <p:tav tm="0">
                                          <p:val>
                                            <p:strVal val="ppt_w"/>
                                          </p:val>
                                        </p:tav>
                                        <p:tav tm="100000">
                                          <p:val>
                                            <p:fltVal val="0"/>
                                          </p:val>
                                        </p:tav>
                                      </p:tavLst>
                                    </p:anim>
                                    <p:anim calcmode="lin" valueType="num">
                                      <p:cBhvr>
                                        <p:cTn id="28" dur="500"/>
                                        <p:tgtEl>
                                          <p:spTgt spid="25"/>
                                        </p:tgtEl>
                                        <p:attrNameLst>
                                          <p:attrName>ppt_h</p:attrName>
                                        </p:attrNameLst>
                                      </p:cBhvr>
                                      <p:tavLst>
                                        <p:tav tm="0">
                                          <p:val>
                                            <p:strVal val="ppt_h"/>
                                          </p:val>
                                        </p:tav>
                                        <p:tav tm="100000">
                                          <p:val>
                                            <p:fltVal val="0"/>
                                          </p:val>
                                        </p:tav>
                                      </p:tavLst>
                                    </p:anim>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53" presetClass="exit" presetSubtype="32" fill="hold" grpId="1" nodeType="withEffect">
                                  <p:stCondLst>
                                    <p:cond delay="0"/>
                                  </p:stCondLst>
                                  <p:childTnLst>
                                    <p:anim calcmode="lin" valueType="num">
                                      <p:cBhvr>
                                        <p:cTn id="32" dur="500"/>
                                        <p:tgtEl>
                                          <p:spTgt spid="24"/>
                                        </p:tgtEl>
                                        <p:attrNameLst>
                                          <p:attrName>ppt_w</p:attrName>
                                        </p:attrNameLst>
                                      </p:cBhvr>
                                      <p:tavLst>
                                        <p:tav tm="0">
                                          <p:val>
                                            <p:strVal val="ppt_w"/>
                                          </p:val>
                                        </p:tav>
                                        <p:tav tm="100000">
                                          <p:val>
                                            <p:fltVal val="0"/>
                                          </p:val>
                                        </p:tav>
                                      </p:tavLst>
                                    </p:anim>
                                    <p:anim calcmode="lin" valueType="num">
                                      <p:cBhvr>
                                        <p:cTn id="33" dur="500"/>
                                        <p:tgtEl>
                                          <p:spTgt spid="24"/>
                                        </p:tgtEl>
                                        <p:attrNameLst>
                                          <p:attrName>ppt_h</p:attrName>
                                        </p:attrNameLst>
                                      </p:cBhvr>
                                      <p:tavLst>
                                        <p:tav tm="0">
                                          <p:val>
                                            <p:strVal val="ppt_h"/>
                                          </p:val>
                                        </p:tav>
                                        <p:tav tm="100000">
                                          <p:val>
                                            <p:fltVal val="0"/>
                                          </p:val>
                                        </p:tav>
                                      </p:tavLst>
                                    </p:anim>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53" presetClass="exit" presetSubtype="32" fill="hold" grpId="0" nodeType="withEffect">
                                  <p:stCondLst>
                                    <p:cond delay="0"/>
                                  </p:stCondLst>
                                  <p:childTnLst>
                                    <p:anim calcmode="lin" valueType="num">
                                      <p:cBhvr>
                                        <p:cTn id="37" dur="500"/>
                                        <p:tgtEl>
                                          <p:spTgt spid="26"/>
                                        </p:tgtEl>
                                        <p:attrNameLst>
                                          <p:attrName>ppt_w</p:attrName>
                                        </p:attrNameLst>
                                      </p:cBhvr>
                                      <p:tavLst>
                                        <p:tav tm="0">
                                          <p:val>
                                            <p:strVal val="ppt_w"/>
                                          </p:val>
                                        </p:tav>
                                        <p:tav tm="100000">
                                          <p:val>
                                            <p:fltVal val="0"/>
                                          </p:val>
                                        </p:tav>
                                      </p:tavLst>
                                    </p:anim>
                                    <p:anim calcmode="lin" valueType="num">
                                      <p:cBhvr>
                                        <p:cTn id="38" dur="500"/>
                                        <p:tgtEl>
                                          <p:spTgt spid="26"/>
                                        </p:tgtEl>
                                        <p:attrNameLst>
                                          <p:attrName>ppt_h</p:attrName>
                                        </p:attrNameLst>
                                      </p:cBhvr>
                                      <p:tavLst>
                                        <p:tav tm="0">
                                          <p:val>
                                            <p:strVal val="ppt_h"/>
                                          </p:val>
                                        </p:tav>
                                        <p:tav tm="100000">
                                          <p:val>
                                            <p:fltVal val="0"/>
                                          </p:val>
                                        </p:tav>
                                      </p:tavLst>
                                    </p:anim>
                                    <p:animEffect transition="out" filter="fade">
                                      <p:cBhvr>
                                        <p:cTn id="39" dur="500"/>
                                        <p:tgtEl>
                                          <p:spTgt spid="26"/>
                                        </p:tgtEl>
                                      </p:cBhvr>
                                    </p:animEffect>
                                    <p:set>
                                      <p:cBhvr>
                                        <p:cTn id="40" dur="1" fill="hold">
                                          <p:stCondLst>
                                            <p:cond delay="499"/>
                                          </p:stCondLst>
                                        </p:cTn>
                                        <p:tgtEl>
                                          <p:spTgt spid="26"/>
                                        </p:tgtEl>
                                        <p:attrNameLst>
                                          <p:attrName>style.visibility</p:attrName>
                                        </p:attrNameLst>
                                      </p:cBhvr>
                                      <p:to>
                                        <p:strVal val="hidden"/>
                                      </p:to>
                                    </p:set>
                                  </p:childTnLst>
                                </p:cTn>
                              </p:par>
                              <p:par>
                                <p:cTn id="41" presetID="53" presetClass="exit" presetSubtype="32" fill="hold" grpId="0" nodeType="withEffect">
                                  <p:stCondLst>
                                    <p:cond delay="0"/>
                                  </p:stCondLst>
                                  <p:childTnLst>
                                    <p:anim calcmode="lin" valueType="num">
                                      <p:cBhvr>
                                        <p:cTn id="42" dur="500"/>
                                        <p:tgtEl>
                                          <p:spTgt spid="23"/>
                                        </p:tgtEl>
                                        <p:attrNameLst>
                                          <p:attrName>ppt_w</p:attrName>
                                        </p:attrNameLst>
                                      </p:cBhvr>
                                      <p:tavLst>
                                        <p:tav tm="0">
                                          <p:val>
                                            <p:strVal val="ppt_w"/>
                                          </p:val>
                                        </p:tav>
                                        <p:tav tm="100000">
                                          <p:val>
                                            <p:fltVal val="0"/>
                                          </p:val>
                                        </p:tav>
                                      </p:tavLst>
                                    </p:anim>
                                    <p:anim calcmode="lin" valueType="num">
                                      <p:cBhvr>
                                        <p:cTn id="43" dur="500"/>
                                        <p:tgtEl>
                                          <p:spTgt spid="23"/>
                                        </p:tgtEl>
                                        <p:attrNameLst>
                                          <p:attrName>ppt_h</p:attrName>
                                        </p:attrNameLst>
                                      </p:cBhvr>
                                      <p:tavLst>
                                        <p:tav tm="0">
                                          <p:val>
                                            <p:strVal val="ppt_h"/>
                                          </p:val>
                                        </p:tav>
                                        <p:tav tm="100000">
                                          <p:val>
                                            <p:fltVal val="0"/>
                                          </p:val>
                                        </p:tav>
                                      </p:tavLst>
                                    </p:anim>
                                    <p:animEffect transition="out" filter="fade">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par>
                                <p:cTn id="46" presetID="53" presetClass="exit" presetSubtype="32" fill="hold" grpId="0" nodeType="withEffect">
                                  <p:stCondLst>
                                    <p:cond delay="0"/>
                                  </p:stCondLst>
                                  <p:childTnLst>
                                    <p:anim calcmode="lin" valueType="num">
                                      <p:cBhvr>
                                        <p:cTn id="47" dur="500"/>
                                        <p:tgtEl>
                                          <p:spTgt spid="22"/>
                                        </p:tgtEl>
                                        <p:attrNameLst>
                                          <p:attrName>ppt_w</p:attrName>
                                        </p:attrNameLst>
                                      </p:cBhvr>
                                      <p:tavLst>
                                        <p:tav tm="0">
                                          <p:val>
                                            <p:strVal val="ppt_w"/>
                                          </p:val>
                                        </p:tav>
                                        <p:tav tm="100000">
                                          <p:val>
                                            <p:fltVal val="0"/>
                                          </p:val>
                                        </p:tav>
                                      </p:tavLst>
                                    </p:anim>
                                    <p:anim calcmode="lin" valueType="num">
                                      <p:cBhvr>
                                        <p:cTn id="48" dur="500"/>
                                        <p:tgtEl>
                                          <p:spTgt spid="22"/>
                                        </p:tgtEl>
                                        <p:attrNameLst>
                                          <p:attrName>ppt_h</p:attrName>
                                        </p:attrNameLst>
                                      </p:cBhvr>
                                      <p:tavLst>
                                        <p:tav tm="0">
                                          <p:val>
                                            <p:strVal val="ppt_h"/>
                                          </p:val>
                                        </p:tav>
                                        <p:tav tm="100000">
                                          <p:val>
                                            <p:fltVal val="0"/>
                                          </p:val>
                                        </p:tav>
                                      </p:tavLst>
                                    </p:anim>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par>
                                <p:cTn id="51" presetID="53" presetClass="exit" presetSubtype="32" fill="hold" grpId="0" nodeType="withEffect">
                                  <p:stCondLst>
                                    <p:cond delay="0"/>
                                  </p:stCondLst>
                                  <p:childTnLst>
                                    <p:anim calcmode="lin" valueType="num">
                                      <p:cBhvr>
                                        <p:cTn id="52" dur="500"/>
                                        <p:tgtEl>
                                          <p:spTgt spid="21"/>
                                        </p:tgtEl>
                                        <p:attrNameLst>
                                          <p:attrName>ppt_w</p:attrName>
                                        </p:attrNameLst>
                                      </p:cBhvr>
                                      <p:tavLst>
                                        <p:tav tm="0">
                                          <p:val>
                                            <p:strVal val="ppt_w"/>
                                          </p:val>
                                        </p:tav>
                                        <p:tav tm="100000">
                                          <p:val>
                                            <p:fltVal val="0"/>
                                          </p:val>
                                        </p:tav>
                                      </p:tavLst>
                                    </p:anim>
                                    <p:anim calcmode="lin" valueType="num">
                                      <p:cBhvr>
                                        <p:cTn id="53" dur="500"/>
                                        <p:tgtEl>
                                          <p:spTgt spid="21"/>
                                        </p:tgtEl>
                                        <p:attrNameLst>
                                          <p:attrName>ppt_h</p:attrName>
                                        </p:attrNameLst>
                                      </p:cBhvr>
                                      <p:tavLst>
                                        <p:tav tm="0">
                                          <p:val>
                                            <p:strVal val="ppt_h"/>
                                          </p:val>
                                        </p:tav>
                                        <p:tav tm="100000">
                                          <p:val>
                                            <p:fltVal val="0"/>
                                          </p:val>
                                        </p:tav>
                                      </p:tavLst>
                                    </p:anim>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53" presetClass="exit" presetSubtype="32" fill="hold" grpId="0" nodeType="withEffect">
                                  <p:stCondLst>
                                    <p:cond delay="0"/>
                                  </p:stCondLst>
                                  <p:childTnLst>
                                    <p:anim calcmode="lin" valueType="num">
                                      <p:cBhvr>
                                        <p:cTn id="57" dur="500"/>
                                        <p:tgtEl>
                                          <p:spTgt spid="16"/>
                                        </p:tgtEl>
                                        <p:attrNameLst>
                                          <p:attrName>ppt_w</p:attrName>
                                        </p:attrNameLst>
                                      </p:cBhvr>
                                      <p:tavLst>
                                        <p:tav tm="0">
                                          <p:val>
                                            <p:strVal val="ppt_w"/>
                                          </p:val>
                                        </p:tav>
                                        <p:tav tm="100000">
                                          <p:val>
                                            <p:fltVal val="0"/>
                                          </p:val>
                                        </p:tav>
                                      </p:tavLst>
                                    </p:anim>
                                    <p:anim calcmode="lin" valueType="num">
                                      <p:cBhvr>
                                        <p:cTn id="58" dur="500"/>
                                        <p:tgtEl>
                                          <p:spTgt spid="16"/>
                                        </p:tgtEl>
                                        <p:attrNameLst>
                                          <p:attrName>ppt_h</p:attrName>
                                        </p:attrNameLst>
                                      </p:cBhvr>
                                      <p:tavLst>
                                        <p:tav tm="0">
                                          <p:val>
                                            <p:strVal val="ppt_h"/>
                                          </p:val>
                                        </p:tav>
                                        <p:tav tm="100000">
                                          <p:val>
                                            <p:fltVal val="0"/>
                                          </p:val>
                                        </p:tav>
                                      </p:tavLst>
                                    </p:anim>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53" presetClass="exit" presetSubtype="32" fill="hold" grpId="0" nodeType="withEffect">
                                  <p:stCondLst>
                                    <p:cond delay="0"/>
                                  </p:stCondLst>
                                  <p:childTnLst>
                                    <p:anim calcmode="lin" valueType="num">
                                      <p:cBhvr>
                                        <p:cTn id="62" dur="500"/>
                                        <p:tgtEl>
                                          <p:spTgt spid="17"/>
                                        </p:tgtEl>
                                        <p:attrNameLst>
                                          <p:attrName>ppt_w</p:attrName>
                                        </p:attrNameLst>
                                      </p:cBhvr>
                                      <p:tavLst>
                                        <p:tav tm="0">
                                          <p:val>
                                            <p:strVal val="ppt_w"/>
                                          </p:val>
                                        </p:tav>
                                        <p:tav tm="100000">
                                          <p:val>
                                            <p:fltVal val="0"/>
                                          </p:val>
                                        </p:tav>
                                      </p:tavLst>
                                    </p:anim>
                                    <p:anim calcmode="lin" valueType="num">
                                      <p:cBhvr>
                                        <p:cTn id="63" dur="500"/>
                                        <p:tgtEl>
                                          <p:spTgt spid="17"/>
                                        </p:tgtEl>
                                        <p:attrNameLst>
                                          <p:attrName>ppt_h</p:attrName>
                                        </p:attrNameLst>
                                      </p:cBhvr>
                                      <p:tavLst>
                                        <p:tav tm="0">
                                          <p:val>
                                            <p:strVal val="ppt_h"/>
                                          </p:val>
                                        </p:tav>
                                        <p:tav tm="100000">
                                          <p:val>
                                            <p:fltVal val="0"/>
                                          </p:val>
                                        </p:tav>
                                      </p:tavLst>
                                    </p:anim>
                                    <p:animEffect transition="out" filter="fade">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2" grpId="0" animBg="1"/>
      <p:bldP spid="23" grpId="0" animBg="1"/>
      <p:bldP spid="24" grpId="0" animBg="1"/>
      <p:bldP spid="24" grpId="1" animBg="1"/>
      <p:bldP spid="25" grpId="0" animBg="1"/>
      <p:bldP spid="25" grpId="1" animBg="1"/>
      <p:bldP spid="26"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t>属性</a:t>
            </a:r>
            <a:endParaRPr lang="zh-CN" altLang="en-US" dirty="0"/>
          </a:p>
        </p:txBody>
      </p:sp>
      <p:sp>
        <p:nvSpPr>
          <p:cNvPr id="32771" name="Rectangle 3"/>
          <p:cNvSpPr>
            <a:spLocks noGrp="1" noChangeArrowheads="1"/>
          </p:cNvSpPr>
          <p:nvPr>
            <p:ph idx="1"/>
          </p:nvPr>
        </p:nvSpPr>
        <p:spPr/>
        <p:txBody>
          <a:bodyPr>
            <a:normAutofit fontScale="92500" lnSpcReduction="10000"/>
          </a:bodyPr>
          <a:lstStyle/>
          <a:p>
            <a:r>
              <a:rPr lang="zh-CN" altLang="en-US" sz="2400" dirty="0" smtClean="0"/>
              <a:t>属性</a:t>
            </a:r>
            <a:r>
              <a:rPr lang="en-US" altLang="zh-CN" sz="2400" dirty="0"/>
              <a:t>(attribute) </a:t>
            </a:r>
            <a:r>
              <a:rPr lang="zh-CN" altLang="en-US" sz="2400" dirty="0"/>
              <a:t>：</a:t>
            </a:r>
            <a:endParaRPr lang="en-US" altLang="zh-CN" sz="2400" dirty="0"/>
          </a:p>
          <a:p>
            <a:pPr lvl="1"/>
            <a:r>
              <a:rPr lang="zh-CN" altLang="en-US" sz="2000" dirty="0"/>
              <a:t>文法符号的关联值</a:t>
            </a:r>
            <a:endParaRPr lang="en-US" altLang="zh-CN" sz="2000" dirty="0"/>
          </a:p>
          <a:p>
            <a:pPr lvl="1"/>
            <a:r>
              <a:rPr lang="zh-CN" altLang="en-US" sz="2000" dirty="0"/>
              <a:t>静态</a:t>
            </a:r>
            <a:r>
              <a:rPr lang="en-US" altLang="zh-CN" sz="2000" dirty="0"/>
              <a:t>(static) </a:t>
            </a:r>
            <a:r>
              <a:rPr lang="zh-CN" altLang="en-US" sz="2000" dirty="0"/>
              <a:t>：执行之前绑定的属性</a:t>
            </a:r>
            <a:endParaRPr lang="en-US" altLang="zh-CN" sz="2000" dirty="0"/>
          </a:p>
          <a:p>
            <a:pPr lvl="1"/>
            <a:r>
              <a:rPr lang="zh-CN" altLang="en-US" sz="2000" dirty="0"/>
              <a:t>动态</a:t>
            </a:r>
            <a:r>
              <a:rPr lang="en-US" altLang="zh-CN" sz="2000" dirty="0"/>
              <a:t>(dynamic)</a:t>
            </a:r>
            <a:r>
              <a:rPr lang="zh-CN" altLang="en-US" sz="2000" dirty="0"/>
              <a:t>：执行期间绑定的属性</a:t>
            </a:r>
            <a:endParaRPr lang="en-US" altLang="zh-CN" sz="2000" dirty="0"/>
          </a:p>
          <a:p>
            <a:pPr lvl="1"/>
            <a:r>
              <a:rPr lang="zh-CN" altLang="en-US" sz="2000" dirty="0"/>
              <a:t>属性的典型例子有：</a:t>
            </a:r>
            <a:endParaRPr lang="en-US" altLang="zh-CN" sz="2000" dirty="0"/>
          </a:p>
          <a:p>
            <a:pPr lvl="2"/>
            <a:r>
              <a:rPr lang="zh-CN" altLang="en-US" sz="1800" dirty="0"/>
              <a:t>变量的数据类型：静态</a:t>
            </a:r>
            <a:endParaRPr lang="en-US" altLang="zh-CN" sz="1800" dirty="0"/>
          </a:p>
          <a:p>
            <a:pPr lvl="2"/>
            <a:r>
              <a:rPr lang="zh-CN" altLang="en-US" sz="1800" dirty="0"/>
              <a:t>表达式的值：动态</a:t>
            </a:r>
            <a:endParaRPr lang="en-US" altLang="zh-CN" sz="1800" dirty="0"/>
          </a:p>
          <a:p>
            <a:pPr lvl="2"/>
            <a:r>
              <a:rPr lang="zh-CN" altLang="en-US" sz="1800" dirty="0"/>
              <a:t>存储器中变量的位置：静态或动态</a:t>
            </a:r>
            <a:endParaRPr lang="en-US" altLang="zh-CN" sz="1800" dirty="0"/>
          </a:p>
          <a:p>
            <a:pPr lvl="2"/>
            <a:r>
              <a:rPr lang="zh-CN" altLang="en-US" sz="1800" dirty="0"/>
              <a:t>程序的目标代码：静态</a:t>
            </a:r>
            <a:endParaRPr lang="en-US" altLang="zh-CN" sz="1800" dirty="0"/>
          </a:p>
          <a:p>
            <a:r>
              <a:rPr lang="zh-CN" altLang="en-US" sz="2400" dirty="0"/>
              <a:t>属性：</a:t>
            </a:r>
            <a:r>
              <a:rPr lang="en-US" altLang="zh-CN" sz="2400" dirty="0"/>
              <a:t> </a:t>
            </a:r>
            <a:r>
              <a:rPr lang="zh-CN" altLang="en-US" sz="2400" dirty="0">
                <a:solidFill>
                  <a:schemeClr val="bg2">
                    <a:lumMod val="50000"/>
                  </a:schemeClr>
                </a:solidFill>
              </a:rPr>
              <a:t>综合属性</a:t>
            </a:r>
            <a:r>
              <a:rPr lang="zh-CN" altLang="en-US" sz="2400" dirty="0"/>
              <a:t>与</a:t>
            </a:r>
            <a:r>
              <a:rPr lang="zh-CN" altLang="en-US" sz="2400" dirty="0">
                <a:solidFill>
                  <a:schemeClr val="bg2">
                    <a:lumMod val="50000"/>
                  </a:schemeClr>
                </a:solidFill>
              </a:rPr>
              <a:t>继承属性</a:t>
            </a:r>
            <a:endParaRPr lang="en-US" altLang="zh-CN" sz="2400" dirty="0">
              <a:solidFill>
                <a:schemeClr val="bg2">
                  <a:lumMod val="50000"/>
                </a:schemeClr>
              </a:solidFill>
            </a:endParaRPr>
          </a:p>
          <a:p>
            <a:pPr lvl="1"/>
            <a:r>
              <a:rPr lang="zh-CN" altLang="en-US" sz="2000" dirty="0"/>
              <a:t>综合属性用于“自下而上”传递信息</a:t>
            </a:r>
            <a:endParaRPr lang="en-US" altLang="zh-CN" sz="2000" dirty="0"/>
          </a:p>
          <a:p>
            <a:pPr lvl="1"/>
            <a:r>
              <a:rPr lang="zh-CN" altLang="en-US" sz="2000" dirty="0"/>
              <a:t>继承属性用于“自上而下”传递信息。</a:t>
            </a:r>
            <a:endParaRPr lang="zh-CN" altLang="en-US" sz="1800" dirty="0"/>
          </a:p>
        </p:txBody>
      </p:sp>
      <p:sp>
        <p:nvSpPr>
          <p:cNvPr id="5" name="幻灯片编号占位符 5"/>
          <p:cNvSpPr>
            <a:spLocks noGrp="1"/>
          </p:cNvSpPr>
          <p:nvPr>
            <p:ph type="sldNum" sz="quarter" idx="12"/>
          </p:nvPr>
        </p:nvSpPr>
        <p:spPr/>
        <p:txBody>
          <a:bodyPr/>
          <a:lstStyle/>
          <a:p>
            <a:fld id="{3387060F-858F-1B41-A98A-BF13E98CD574}" type="slidenum">
              <a:rPr lang="en-US" altLang="zh-CN"/>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77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342062" y="3341688"/>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33124" name="矩形 1"/>
          <p:cNvSpPr>
            <a:spLocks noChangeArrowheads="1"/>
          </p:cNvSpPr>
          <p:nvPr/>
        </p:nvSpPr>
        <p:spPr bwMode="auto">
          <a:xfrm>
            <a:off x="6308725" y="2436814"/>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391275" y="365918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7053262" y="3659189"/>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696200" y="365918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388100" y="40386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2</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7056437" y="40386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T</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704137" y="40386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30731"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2" name="矩形 21"/>
          <p:cNvSpPr>
            <a:spLocks noChangeArrowheads="1"/>
          </p:cNvSpPr>
          <p:nvPr/>
        </p:nvSpPr>
        <p:spPr bwMode="auto">
          <a:xfrm>
            <a:off x="1" y="5572126"/>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9" name="矩形 28"/>
          <p:cNvSpPr/>
          <p:nvPr/>
        </p:nvSpPr>
        <p:spPr>
          <a:xfrm>
            <a:off x="7696200" y="40386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38" name="Line 41"/>
          <p:cNvSpPr>
            <a:spLocks noChangeShapeType="1"/>
          </p:cNvSpPr>
          <p:nvPr/>
        </p:nvSpPr>
        <p:spPr bwMode="auto">
          <a:xfrm flipV="1">
            <a:off x="7613649" y="2816225"/>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21"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30</a:t>
            </a:fld>
            <a:endParaRPr lang="en-US" altLang="zh-CN" dirty="0"/>
          </a:p>
        </p:txBody>
      </p:sp>
    </p:spTree>
    <p:extLst>
      <p:ext uri="{BB962C8B-B14F-4D97-AF65-F5344CB8AC3E}">
        <p14:creationId xmlns:p14="http://schemas.microsoft.com/office/powerpoint/2010/main" val="3904247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32" fill="hold" grpId="1" nodeType="clickEffect">
                                  <p:stCondLst>
                                    <p:cond delay="0"/>
                                  </p:stCondLst>
                                  <p:childTnLst>
                                    <p:anim calcmode="lin" valueType="num">
                                      <p:cBhvr>
                                        <p:cTn id="20" dur="500"/>
                                        <p:tgtEl>
                                          <p:spTgt spid="17"/>
                                        </p:tgtEl>
                                        <p:attrNameLst>
                                          <p:attrName>ppt_w</p:attrName>
                                        </p:attrNameLst>
                                      </p:cBhvr>
                                      <p:tavLst>
                                        <p:tav tm="0">
                                          <p:val>
                                            <p:strVal val="ppt_w"/>
                                          </p:val>
                                        </p:tav>
                                        <p:tav tm="100000">
                                          <p:val>
                                            <p:fltVal val="0"/>
                                          </p:val>
                                        </p:tav>
                                      </p:tavLst>
                                    </p:anim>
                                    <p:anim calcmode="lin" valueType="num">
                                      <p:cBhvr>
                                        <p:cTn id="21" dur="500"/>
                                        <p:tgtEl>
                                          <p:spTgt spid="17"/>
                                        </p:tgtEl>
                                        <p:attrNameLst>
                                          <p:attrName>ppt_h</p:attrName>
                                        </p:attrNameLst>
                                      </p:cBhvr>
                                      <p:tavLst>
                                        <p:tav tm="0">
                                          <p:val>
                                            <p:strVal val="ppt_h"/>
                                          </p:val>
                                        </p:tav>
                                        <p:tav tm="100000">
                                          <p:val>
                                            <p:fltVal val="0"/>
                                          </p:val>
                                        </p:tav>
                                      </p:tavLst>
                                    </p:anim>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par>
                                <p:cTn id="24" presetID="53" presetClass="exit" presetSubtype="32" fill="hold" grpId="1" nodeType="withEffect">
                                  <p:stCondLst>
                                    <p:cond delay="0"/>
                                  </p:stCondLst>
                                  <p:childTnLst>
                                    <p:anim calcmode="lin" valueType="num">
                                      <p:cBhvr>
                                        <p:cTn id="25" dur="500"/>
                                        <p:tgtEl>
                                          <p:spTgt spid="16"/>
                                        </p:tgtEl>
                                        <p:attrNameLst>
                                          <p:attrName>ppt_w</p:attrName>
                                        </p:attrNameLst>
                                      </p:cBhvr>
                                      <p:tavLst>
                                        <p:tav tm="0">
                                          <p:val>
                                            <p:strVal val="ppt_w"/>
                                          </p:val>
                                        </p:tav>
                                        <p:tav tm="100000">
                                          <p:val>
                                            <p:fltVal val="0"/>
                                          </p:val>
                                        </p:tav>
                                      </p:tavLst>
                                    </p:anim>
                                    <p:anim calcmode="lin" valueType="num">
                                      <p:cBhvr>
                                        <p:cTn id="26" dur="500"/>
                                        <p:tgtEl>
                                          <p:spTgt spid="16"/>
                                        </p:tgtEl>
                                        <p:attrNameLst>
                                          <p:attrName>ppt_h</p:attrName>
                                        </p:attrNameLst>
                                      </p:cBhvr>
                                      <p:tavLst>
                                        <p:tav tm="0">
                                          <p:val>
                                            <p:strVal val="ppt_h"/>
                                          </p:val>
                                        </p:tav>
                                        <p:tav tm="100000">
                                          <p:val>
                                            <p:fltVal val="0"/>
                                          </p:val>
                                        </p:tav>
                                      </p:tavLst>
                                    </p:anim>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6494462" y="3119438"/>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35172" name="矩形 1"/>
          <p:cNvSpPr>
            <a:spLocks noChangeArrowheads="1"/>
          </p:cNvSpPr>
          <p:nvPr/>
        </p:nvSpPr>
        <p:spPr bwMode="auto">
          <a:xfrm>
            <a:off x="6461125" y="2214564"/>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543675" y="343693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7205662" y="3436939"/>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848600" y="343693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540500" y="38163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7208837" y="38163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E</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856537" y="38163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32779"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0" name="矩形 21"/>
          <p:cNvSpPr>
            <a:spLocks noChangeArrowheads="1"/>
          </p:cNvSpPr>
          <p:nvPr/>
        </p:nvSpPr>
        <p:spPr bwMode="auto">
          <a:xfrm>
            <a:off x="237107" y="6000750"/>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9" name="矩形 28"/>
          <p:cNvSpPr/>
          <p:nvPr/>
        </p:nvSpPr>
        <p:spPr>
          <a:xfrm>
            <a:off x="7848600" y="38163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1" name="矩形 20"/>
          <p:cNvSpPr/>
          <p:nvPr/>
        </p:nvSpPr>
        <p:spPr>
          <a:xfrm>
            <a:off x="6540500" y="419417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6</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2" name="矩形 21"/>
          <p:cNvSpPr/>
          <p:nvPr/>
        </p:nvSpPr>
        <p:spPr>
          <a:xfrm>
            <a:off x="7205662" y="4194175"/>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defRPr/>
            </a:pPr>
            <a:r>
              <a:rPr lang="en-US" altLang="zh-CN"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 name="矩形 22"/>
          <p:cNvSpPr/>
          <p:nvPr/>
        </p:nvSpPr>
        <p:spPr>
          <a:xfrm>
            <a:off x="7848600" y="419417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4" name="矩形 23"/>
          <p:cNvSpPr/>
          <p:nvPr/>
        </p:nvSpPr>
        <p:spPr>
          <a:xfrm>
            <a:off x="6540500" y="45720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5" name="矩形 24"/>
          <p:cNvSpPr/>
          <p:nvPr/>
        </p:nvSpPr>
        <p:spPr>
          <a:xfrm>
            <a:off x="7205662" y="45720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defRPr/>
            </a:pPr>
            <a:r>
              <a:rPr lang="en-US" altLang="zh-CN"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
            </a:r>
          </a:p>
        </p:txBody>
      </p:sp>
      <p:sp>
        <p:nvSpPr>
          <p:cNvPr id="26" name="矩形 25"/>
          <p:cNvSpPr/>
          <p:nvPr/>
        </p:nvSpPr>
        <p:spPr>
          <a:xfrm>
            <a:off x="7848600" y="45720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4</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42" name="Line 41"/>
          <p:cNvSpPr>
            <a:spLocks noChangeShapeType="1"/>
          </p:cNvSpPr>
          <p:nvPr/>
        </p:nvSpPr>
        <p:spPr bwMode="auto">
          <a:xfrm flipV="1">
            <a:off x="8053387" y="2593975"/>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28"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31</a:t>
            </a:fld>
            <a:endParaRPr lang="en-US" altLang="zh-CN" dirty="0"/>
          </a:p>
        </p:txBody>
      </p:sp>
    </p:spTree>
    <p:extLst>
      <p:ext uri="{BB962C8B-B14F-4D97-AF65-F5344CB8AC3E}">
        <p14:creationId xmlns:p14="http://schemas.microsoft.com/office/powerpoint/2010/main" val="790158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fltVal val="0"/>
                                          </p:val>
                                        </p:tav>
                                        <p:tav tm="100000">
                                          <p:val>
                                            <p:strVal val="#ppt_w"/>
                                          </p:val>
                                        </p:tav>
                                      </p:tavLst>
                                    </p:anim>
                                    <p:anim calcmode="lin" valueType="num">
                                      <p:cBhvr>
                                        <p:cTn id="51" dur="500" fill="hold"/>
                                        <p:tgtEl>
                                          <p:spTgt spid="24"/>
                                        </p:tgtEl>
                                        <p:attrNameLst>
                                          <p:attrName>ppt_h</p:attrName>
                                        </p:attrNameLst>
                                      </p:cBhvr>
                                      <p:tavLst>
                                        <p:tav tm="0">
                                          <p:val>
                                            <p:fltVal val="0"/>
                                          </p:val>
                                        </p:tav>
                                        <p:tav tm="100000">
                                          <p:val>
                                            <p:strVal val="#ppt_h"/>
                                          </p:val>
                                        </p:tav>
                                      </p:tavLst>
                                    </p:anim>
                                    <p:animEffect transition="in" filter="fade">
                                      <p:cBhvr>
                                        <p:cTn id="52" dur="500"/>
                                        <p:tgtEl>
                                          <p:spTgt spid="24"/>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xit" presetSubtype="32" fill="hold" grpId="1" nodeType="clickEffect">
                                  <p:stCondLst>
                                    <p:cond delay="0"/>
                                  </p:stCondLst>
                                  <p:childTnLst>
                                    <p:anim calcmode="lin" valueType="num">
                                      <p:cBhvr>
                                        <p:cTn id="61" dur="500"/>
                                        <p:tgtEl>
                                          <p:spTgt spid="25"/>
                                        </p:tgtEl>
                                        <p:attrNameLst>
                                          <p:attrName>ppt_w</p:attrName>
                                        </p:attrNameLst>
                                      </p:cBhvr>
                                      <p:tavLst>
                                        <p:tav tm="0">
                                          <p:val>
                                            <p:strVal val="ppt_w"/>
                                          </p:val>
                                        </p:tav>
                                        <p:tav tm="100000">
                                          <p:val>
                                            <p:fltVal val="0"/>
                                          </p:val>
                                        </p:tav>
                                      </p:tavLst>
                                    </p:anim>
                                    <p:anim calcmode="lin" valueType="num">
                                      <p:cBhvr>
                                        <p:cTn id="62" dur="500"/>
                                        <p:tgtEl>
                                          <p:spTgt spid="25"/>
                                        </p:tgtEl>
                                        <p:attrNameLst>
                                          <p:attrName>ppt_h</p:attrName>
                                        </p:attrNameLst>
                                      </p:cBhvr>
                                      <p:tavLst>
                                        <p:tav tm="0">
                                          <p:val>
                                            <p:strVal val="ppt_h"/>
                                          </p:val>
                                        </p:tav>
                                        <p:tav tm="100000">
                                          <p:val>
                                            <p:fltVal val="0"/>
                                          </p:val>
                                        </p:tav>
                                      </p:tavLst>
                                    </p:anim>
                                    <p:animEffect transition="out" filter="fade">
                                      <p:cBhvr>
                                        <p:cTn id="63" dur="500"/>
                                        <p:tgtEl>
                                          <p:spTgt spid="25"/>
                                        </p:tgtEl>
                                      </p:cBhvr>
                                    </p:animEffect>
                                    <p:set>
                                      <p:cBhvr>
                                        <p:cTn id="64" dur="1" fill="hold">
                                          <p:stCondLst>
                                            <p:cond delay="499"/>
                                          </p:stCondLst>
                                        </p:cTn>
                                        <p:tgtEl>
                                          <p:spTgt spid="25"/>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24"/>
                                        </p:tgtEl>
                                        <p:attrNameLst>
                                          <p:attrName>ppt_w</p:attrName>
                                        </p:attrNameLst>
                                      </p:cBhvr>
                                      <p:tavLst>
                                        <p:tav tm="0">
                                          <p:val>
                                            <p:strVal val="ppt_w"/>
                                          </p:val>
                                        </p:tav>
                                        <p:tav tm="100000">
                                          <p:val>
                                            <p:fltVal val="0"/>
                                          </p:val>
                                        </p:tav>
                                      </p:tavLst>
                                    </p:anim>
                                    <p:anim calcmode="lin" valueType="num">
                                      <p:cBhvr>
                                        <p:cTn id="67" dur="500"/>
                                        <p:tgtEl>
                                          <p:spTgt spid="24"/>
                                        </p:tgtEl>
                                        <p:attrNameLst>
                                          <p:attrName>ppt_h</p:attrName>
                                        </p:attrNameLst>
                                      </p:cBhvr>
                                      <p:tavLst>
                                        <p:tav tm="0">
                                          <p:val>
                                            <p:strVal val="ppt_h"/>
                                          </p:val>
                                        </p:tav>
                                        <p:tav tm="100000">
                                          <p:val>
                                            <p:fltVal val="0"/>
                                          </p:val>
                                        </p:tav>
                                      </p:tavLst>
                                    </p:anim>
                                    <p:animEffect transition="out" filter="fade">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2" grpId="0" animBg="1"/>
      <p:bldP spid="23" grpId="0" animBg="1"/>
      <p:bldP spid="24" grpId="0" animBg="1"/>
      <p:bldP spid="24" grpId="1" animBg="1"/>
      <p:bldP spid="25" grpId="0" animBg="1"/>
      <p:bldP spid="25" grpId="1"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6342062" y="3348038"/>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37220" name="矩形 1"/>
          <p:cNvSpPr>
            <a:spLocks noChangeArrowheads="1"/>
          </p:cNvSpPr>
          <p:nvPr/>
        </p:nvSpPr>
        <p:spPr bwMode="auto">
          <a:xfrm>
            <a:off x="6308725" y="2443164"/>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391275" y="366553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7053262" y="3665539"/>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696200" y="366553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388100" y="40449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7056437" y="40449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E</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704137" y="40449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34827"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8" name="矩形 21"/>
          <p:cNvSpPr>
            <a:spLocks noChangeArrowheads="1"/>
          </p:cNvSpPr>
          <p:nvPr/>
        </p:nvSpPr>
        <p:spPr bwMode="auto">
          <a:xfrm>
            <a:off x="226221" y="5953920"/>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9" name="矩形 28"/>
          <p:cNvSpPr/>
          <p:nvPr/>
        </p:nvSpPr>
        <p:spPr>
          <a:xfrm>
            <a:off x="7696200" y="40449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1" name="矩形 20"/>
          <p:cNvSpPr/>
          <p:nvPr/>
        </p:nvSpPr>
        <p:spPr>
          <a:xfrm>
            <a:off x="6388100" y="442277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6</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2" name="矩形 21"/>
          <p:cNvSpPr/>
          <p:nvPr/>
        </p:nvSpPr>
        <p:spPr>
          <a:xfrm>
            <a:off x="7053262" y="4422775"/>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defRPr/>
            </a:pPr>
            <a:r>
              <a:rPr lang="en-US" altLang="zh-CN"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 name="矩形 22"/>
          <p:cNvSpPr/>
          <p:nvPr/>
        </p:nvSpPr>
        <p:spPr>
          <a:xfrm>
            <a:off x="7696200" y="442277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4" name="矩形 23"/>
          <p:cNvSpPr/>
          <p:nvPr/>
        </p:nvSpPr>
        <p:spPr>
          <a:xfrm>
            <a:off x="6388100" y="48006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5" name="矩形 24"/>
          <p:cNvSpPr/>
          <p:nvPr/>
        </p:nvSpPr>
        <p:spPr>
          <a:xfrm>
            <a:off x="7053262" y="48006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defRPr/>
            </a:pPr>
            <a:r>
              <a:rPr lang="en-US" altLang="zh-CN" i="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p>
        </p:txBody>
      </p:sp>
      <p:sp>
        <p:nvSpPr>
          <p:cNvPr id="26" name="矩形 25"/>
          <p:cNvSpPr/>
          <p:nvPr/>
        </p:nvSpPr>
        <p:spPr>
          <a:xfrm>
            <a:off x="7696200" y="48006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4</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42" name="Line 41"/>
          <p:cNvSpPr>
            <a:spLocks noChangeShapeType="1"/>
          </p:cNvSpPr>
          <p:nvPr/>
        </p:nvSpPr>
        <p:spPr bwMode="auto">
          <a:xfrm flipV="1">
            <a:off x="7900987" y="2822575"/>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28"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32</a:t>
            </a:fld>
            <a:endParaRPr lang="en-US" altLang="zh-CN" dirty="0"/>
          </a:p>
        </p:txBody>
      </p:sp>
    </p:spTree>
    <p:extLst>
      <p:ext uri="{BB962C8B-B14F-4D97-AF65-F5344CB8AC3E}">
        <p14:creationId xmlns:p14="http://schemas.microsoft.com/office/powerpoint/2010/main" val="454107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xit" presetSubtype="32" fill="hold" grpId="1" nodeType="clickEffect">
                                  <p:stCondLst>
                                    <p:cond delay="0"/>
                                  </p:stCondLst>
                                  <p:childTnLst>
                                    <p:anim calcmode="lin" valueType="num">
                                      <p:cBhvr>
                                        <p:cTn id="20" dur="500"/>
                                        <p:tgtEl>
                                          <p:spTgt spid="25"/>
                                        </p:tgtEl>
                                        <p:attrNameLst>
                                          <p:attrName>ppt_w</p:attrName>
                                        </p:attrNameLst>
                                      </p:cBhvr>
                                      <p:tavLst>
                                        <p:tav tm="0">
                                          <p:val>
                                            <p:strVal val="ppt_w"/>
                                          </p:val>
                                        </p:tav>
                                        <p:tav tm="100000">
                                          <p:val>
                                            <p:fltVal val="0"/>
                                          </p:val>
                                        </p:tav>
                                      </p:tavLst>
                                    </p:anim>
                                    <p:anim calcmode="lin" valueType="num">
                                      <p:cBhvr>
                                        <p:cTn id="21" dur="500"/>
                                        <p:tgtEl>
                                          <p:spTgt spid="25"/>
                                        </p:tgtEl>
                                        <p:attrNameLst>
                                          <p:attrName>ppt_h</p:attrName>
                                        </p:attrNameLst>
                                      </p:cBhvr>
                                      <p:tavLst>
                                        <p:tav tm="0">
                                          <p:val>
                                            <p:strVal val="ppt_h"/>
                                          </p:val>
                                        </p:tav>
                                        <p:tav tm="100000">
                                          <p:val>
                                            <p:fltVal val="0"/>
                                          </p:val>
                                        </p:tav>
                                      </p:tavLst>
                                    </p:anim>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53" presetClass="exit" presetSubtype="32" fill="hold" grpId="1" nodeType="withEffect">
                                  <p:stCondLst>
                                    <p:cond delay="0"/>
                                  </p:stCondLst>
                                  <p:childTnLst>
                                    <p:anim calcmode="lin" valueType="num">
                                      <p:cBhvr>
                                        <p:cTn id="25" dur="500"/>
                                        <p:tgtEl>
                                          <p:spTgt spid="24"/>
                                        </p:tgtEl>
                                        <p:attrNameLst>
                                          <p:attrName>ppt_w</p:attrName>
                                        </p:attrNameLst>
                                      </p:cBhvr>
                                      <p:tavLst>
                                        <p:tav tm="0">
                                          <p:val>
                                            <p:strVal val="ppt_w"/>
                                          </p:val>
                                        </p:tav>
                                        <p:tav tm="100000">
                                          <p:val>
                                            <p:fltVal val="0"/>
                                          </p:val>
                                        </p:tav>
                                      </p:tavLst>
                                    </p:anim>
                                    <p:anim calcmode="lin" valueType="num">
                                      <p:cBhvr>
                                        <p:cTn id="26" dur="500"/>
                                        <p:tgtEl>
                                          <p:spTgt spid="24"/>
                                        </p:tgtEl>
                                        <p:attrNameLst>
                                          <p:attrName>ppt_h</p:attrName>
                                        </p:attrNameLst>
                                      </p:cBhvr>
                                      <p:tavLst>
                                        <p:tav tm="0">
                                          <p:val>
                                            <p:strVal val="ppt_h"/>
                                          </p:val>
                                        </p:tav>
                                        <p:tav tm="100000">
                                          <p:val>
                                            <p:fltVal val="0"/>
                                          </p:val>
                                        </p:tav>
                                      </p:tavLst>
                                    </p:anim>
                                    <p:animEffect transition="out" filter="fade">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189437" y="3348038"/>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39268" name="矩形 1"/>
          <p:cNvSpPr>
            <a:spLocks noChangeArrowheads="1"/>
          </p:cNvSpPr>
          <p:nvPr/>
        </p:nvSpPr>
        <p:spPr bwMode="auto">
          <a:xfrm>
            <a:off x="6156100" y="2443164"/>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238650" y="366553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6900637" y="3665539"/>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543575" y="366553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235475" y="40449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6903812" y="40449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E</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551512" y="404495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36877"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8" name="矩形 21"/>
          <p:cNvSpPr>
            <a:spLocks noChangeArrowheads="1"/>
          </p:cNvSpPr>
          <p:nvPr/>
        </p:nvSpPr>
        <p:spPr bwMode="auto">
          <a:xfrm>
            <a:off x="-49550" y="6021614"/>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9" name="矩形 28"/>
          <p:cNvSpPr/>
          <p:nvPr/>
        </p:nvSpPr>
        <p:spPr>
          <a:xfrm>
            <a:off x="7543575" y="40449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1" name="矩形 20"/>
          <p:cNvSpPr/>
          <p:nvPr/>
        </p:nvSpPr>
        <p:spPr>
          <a:xfrm>
            <a:off x="6235475" y="442277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6</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2" name="矩形 21"/>
          <p:cNvSpPr/>
          <p:nvPr/>
        </p:nvSpPr>
        <p:spPr>
          <a:xfrm>
            <a:off x="6900637" y="4422775"/>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defRPr/>
            </a:pPr>
            <a:r>
              <a:rPr lang="en-US" altLang="zh-CN"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3" name="矩形 22"/>
          <p:cNvSpPr/>
          <p:nvPr/>
        </p:nvSpPr>
        <p:spPr>
          <a:xfrm>
            <a:off x="7543575" y="4422775"/>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4" name="矩形 23"/>
          <p:cNvSpPr/>
          <p:nvPr/>
        </p:nvSpPr>
        <p:spPr>
          <a:xfrm>
            <a:off x="6235475" y="48006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9</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5" name="矩形 24"/>
          <p:cNvSpPr/>
          <p:nvPr/>
        </p:nvSpPr>
        <p:spPr>
          <a:xfrm>
            <a:off x="6900637" y="48006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a:defRPr/>
            </a:pPr>
            <a:r>
              <a:rPr lang="en-US" altLang="zh-CN" i="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p>
        </p:txBody>
      </p:sp>
      <p:sp>
        <p:nvSpPr>
          <p:cNvPr id="26" name="矩形 25"/>
          <p:cNvSpPr/>
          <p:nvPr/>
        </p:nvSpPr>
        <p:spPr>
          <a:xfrm>
            <a:off x="7543575" y="48006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4</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30" name="Line 41"/>
          <p:cNvSpPr>
            <a:spLocks noChangeShapeType="1"/>
          </p:cNvSpPr>
          <p:nvPr/>
        </p:nvSpPr>
        <p:spPr bwMode="auto">
          <a:xfrm flipV="1">
            <a:off x="7748362" y="2822575"/>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33" name="矩形 32"/>
          <p:cNvSpPr/>
          <p:nvPr/>
        </p:nvSpPr>
        <p:spPr>
          <a:xfrm>
            <a:off x="7534050" y="404495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19</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32"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33</a:t>
            </a:fld>
            <a:endParaRPr lang="en-US" altLang="zh-CN" dirty="0"/>
          </a:p>
        </p:txBody>
      </p:sp>
    </p:spTree>
    <p:extLst>
      <p:ext uri="{BB962C8B-B14F-4D97-AF65-F5344CB8AC3E}">
        <p14:creationId xmlns:p14="http://schemas.microsoft.com/office/powerpoint/2010/main" val="299315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xit" presetSubtype="32" fill="hold" grpId="1" nodeType="clickEffect">
                                  <p:stCondLst>
                                    <p:cond delay="0"/>
                                  </p:stCondLst>
                                  <p:childTnLst>
                                    <p:anim calcmode="lin" valueType="num">
                                      <p:cBhvr>
                                        <p:cTn id="27" dur="500"/>
                                        <p:tgtEl>
                                          <p:spTgt spid="25"/>
                                        </p:tgtEl>
                                        <p:attrNameLst>
                                          <p:attrName>ppt_w</p:attrName>
                                        </p:attrNameLst>
                                      </p:cBhvr>
                                      <p:tavLst>
                                        <p:tav tm="0">
                                          <p:val>
                                            <p:strVal val="ppt_w"/>
                                          </p:val>
                                        </p:tav>
                                        <p:tav tm="100000">
                                          <p:val>
                                            <p:fltVal val="0"/>
                                          </p:val>
                                        </p:tav>
                                      </p:tavLst>
                                    </p:anim>
                                    <p:anim calcmode="lin" valueType="num">
                                      <p:cBhvr>
                                        <p:cTn id="28" dur="500"/>
                                        <p:tgtEl>
                                          <p:spTgt spid="25"/>
                                        </p:tgtEl>
                                        <p:attrNameLst>
                                          <p:attrName>ppt_h</p:attrName>
                                        </p:attrNameLst>
                                      </p:cBhvr>
                                      <p:tavLst>
                                        <p:tav tm="0">
                                          <p:val>
                                            <p:strVal val="ppt_h"/>
                                          </p:val>
                                        </p:tav>
                                        <p:tav tm="100000">
                                          <p:val>
                                            <p:fltVal val="0"/>
                                          </p:val>
                                        </p:tav>
                                      </p:tavLst>
                                    </p:anim>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53" presetClass="exit" presetSubtype="32" fill="hold" grpId="1" nodeType="withEffect">
                                  <p:stCondLst>
                                    <p:cond delay="0"/>
                                  </p:stCondLst>
                                  <p:childTnLst>
                                    <p:anim calcmode="lin" valueType="num">
                                      <p:cBhvr>
                                        <p:cTn id="32" dur="500"/>
                                        <p:tgtEl>
                                          <p:spTgt spid="24"/>
                                        </p:tgtEl>
                                        <p:attrNameLst>
                                          <p:attrName>ppt_w</p:attrName>
                                        </p:attrNameLst>
                                      </p:cBhvr>
                                      <p:tavLst>
                                        <p:tav tm="0">
                                          <p:val>
                                            <p:strVal val="ppt_w"/>
                                          </p:val>
                                        </p:tav>
                                        <p:tav tm="100000">
                                          <p:val>
                                            <p:fltVal val="0"/>
                                          </p:val>
                                        </p:tav>
                                      </p:tavLst>
                                    </p:anim>
                                    <p:anim calcmode="lin" valueType="num">
                                      <p:cBhvr>
                                        <p:cTn id="33" dur="500"/>
                                        <p:tgtEl>
                                          <p:spTgt spid="24"/>
                                        </p:tgtEl>
                                        <p:attrNameLst>
                                          <p:attrName>ppt_h</p:attrName>
                                        </p:attrNameLst>
                                      </p:cBhvr>
                                      <p:tavLst>
                                        <p:tav tm="0">
                                          <p:val>
                                            <p:strVal val="ppt_h"/>
                                          </p:val>
                                        </p:tav>
                                        <p:tav tm="100000">
                                          <p:val>
                                            <p:fltVal val="0"/>
                                          </p:val>
                                        </p:tav>
                                      </p:tavLst>
                                    </p:anim>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53" presetClass="exit" presetSubtype="32" fill="hold" grpId="0" nodeType="withEffect">
                                  <p:stCondLst>
                                    <p:cond delay="0"/>
                                  </p:stCondLst>
                                  <p:childTnLst>
                                    <p:anim calcmode="lin" valueType="num">
                                      <p:cBhvr>
                                        <p:cTn id="37" dur="500"/>
                                        <p:tgtEl>
                                          <p:spTgt spid="16"/>
                                        </p:tgtEl>
                                        <p:attrNameLst>
                                          <p:attrName>ppt_w</p:attrName>
                                        </p:attrNameLst>
                                      </p:cBhvr>
                                      <p:tavLst>
                                        <p:tav tm="0">
                                          <p:val>
                                            <p:strVal val="ppt_w"/>
                                          </p:val>
                                        </p:tav>
                                        <p:tav tm="100000">
                                          <p:val>
                                            <p:fltVal val="0"/>
                                          </p:val>
                                        </p:tav>
                                      </p:tavLst>
                                    </p:anim>
                                    <p:anim calcmode="lin" valueType="num">
                                      <p:cBhvr>
                                        <p:cTn id="38" dur="500"/>
                                        <p:tgtEl>
                                          <p:spTgt spid="16"/>
                                        </p:tgtEl>
                                        <p:attrNameLst>
                                          <p:attrName>ppt_h</p:attrName>
                                        </p:attrNameLst>
                                      </p:cBhvr>
                                      <p:tavLst>
                                        <p:tav tm="0">
                                          <p:val>
                                            <p:strVal val="ppt_h"/>
                                          </p:val>
                                        </p:tav>
                                        <p:tav tm="100000">
                                          <p:val>
                                            <p:fltVal val="0"/>
                                          </p:val>
                                        </p:tav>
                                      </p:tavLst>
                                    </p:anim>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par>
                                <p:cTn id="41" presetID="53" presetClass="exit" presetSubtype="32" fill="hold" grpId="0" nodeType="withEffect">
                                  <p:stCondLst>
                                    <p:cond delay="0"/>
                                  </p:stCondLst>
                                  <p:childTnLst>
                                    <p:anim calcmode="lin" valueType="num">
                                      <p:cBhvr>
                                        <p:cTn id="42" dur="500"/>
                                        <p:tgtEl>
                                          <p:spTgt spid="17"/>
                                        </p:tgtEl>
                                        <p:attrNameLst>
                                          <p:attrName>ppt_w</p:attrName>
                                        </p:attrNameLst>
                                      </p:cBhvr>
                                      <p:tavLst>
                                        <p:tav tm="0">
                                          <p:val>
                                            <p:strVal val="ppt_w"/>
                                          </p:val>
                                        </p:tav>
                                        <p:tav tm="100000">
                                          <p:val>
                                            <p:fltVal val="0"/>
                                          </p:val>
                                        </p:tav>
                                      </p:tavLst>
                                    </p:anim>
                                    <p:anim calcmode="lin" valueType="num">
                                      <p:cBhvr>
                                        <p:cTn id="43" dur="500"/>
                                        <p:tgtEl>
                                          <p:spTgt spid="17"/>
                                        </p:tgtEl>
                                        <p:attrNameLst>
                                          <p:attrName>ppt_h</p:attrName>
                                        </p:attrNameLst>
                                      </p:cBhvr>
                                      <p:tavLst>
                                        <p:tav tm="0">
                                          <p:val>
                                            <p:strVal val="ppt_h"/>
                                          </p:val>
                                        </p:tav>
                                        <p:tav tm="100000">
                                          <p:val>
                                            <p:fltVal val="0"/>
                                          </p:val>
                                        </p:tav>
                                      </p:tavLst>
                                    </p:anim>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par>
                                <p:cTn id="46" presetID="53" presetClass="exit" presetSubtype="32" fill="hold" grpId="0" nodeType="withEffect">
                                  <p:stCondLst>
                                    <p:cond delay="0"/>
                                  </p:stCondLst>
                                  <p:childTnLst>
                                    <p:anim calcmode="lin" valueType="num">
                                      <p:cBhvr>
                                        <p:cTn id="47" dur="500"/>
                                        <p:tgtEl>
                                          <p:spTgt spid="21"/>
                                        </p:tgtEl>
                                        <p:attrNameLst>
                                          <p:attrName>ppt_w</p:attrName>
                                        </p:attrNameLst>
                                      </p:cBhvr>
                                      <p:tavLst>
                                        <p:tav tm="0">
                                          <p:val>
                                            <p:strVal val="ppt_w"/>
                                          </p:val>
                                        </p:tav>
                                        <p:tav tm="100000">
                                          <p:val>
                                            <p:fltVal val="0"/>
                                          </p:val>
                                        </p:tav>
                                      </p:tavLst>
                                    </p:anim>
                                    <p:anim calcmode="lin" valueType="num">
                                      <p:cBhvr>
                                        <p:cTn id="48" dur="500"/>
                                        <p:tgtEl>
                                          <p:spTgt spid="21"/>
                                        </p:tgtEl>
                                        <p:attrNameLst>
                                          <p:attrName>ppt_h</p:attrName>
                                        </p:attrNameLst>
                                      </p:cBhvr>
                                      <p:tavLst>
                                        <p:tav tm="0">
                                          <p:val>
                                            <p:strVal val="ppt_h"/>
                                          </p:val>
                                        </p:tav>
                                        <p:tav tm="100000">
                                          <p:val>
                                            <p:fltVal val="0"/>
                                          </p:val>
                                        </p:tav>
                                      </p:tavLst>
                                    </p:anim>
                                    <p:animEffect transition="out" filter="fade">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par>
                                <p:cTn id="51" presetID="53" presetClass="exit" presetSubtype="32" fill="hold" grpId="0" nodeType="withEffect">
                                  <p:stCondLst>
                                    <p:cond delay="0"/>
                                  </p:stCondLst>
                                  <p:childTnLst>
                                    <p:anim calcmode="lin" valueType="num">
                                      <p:cBhvr>
                                        <p:cTn id="52" dur="500"/>
                                        <p:tgtEl>
                                          <p:spTgt spid="22"/>
                                        </p:tgtEl>
                                        <p:attrNameLst>
                                          <p:attrName>ppt_w</p:attrName>
                                        </p:attrNameLst>
                                      </p:cBhvr>
                                      <p:tavLst>
                                        <p:tav tm="0">
                                          <p:val>
                                            <p:strVal val="ppt_w"/>
                                          </p:val>
                                        </p:tav>
                                        <p:tav tm="100000">
                                          <p:val>
                                            <p:fltVal val="0"/>
                                          </p:val>
                                        </p:tav>
                                      </p:tavLst>
                                    </p:anim>
                                    <p:anim calcmode="lin" valueType="num">
                                      <p:cBhvr>
                                        <p:cTn id="53" dur="500"/>
                                        <p:tgtEl>
                                          <p:spTgt spid="22"/>
                                        </p:tgtEl>
                                        <p:attrNameLst>
                                          <p:attrName>ppt_h</p:attrName>
                                        </p:attrNameLst>
                                      </p:cBhvr>
                                      <p:tavLst>
                                        <p:tav tm="0">
                                          <p:val>
                                            <p:strVal val="ppt_h"/>
                                          </p:val>
                                        </p:tav>
                                        <p:tav tm="100000">
                                          <p:val>
                                            <p:fltVal val="0"/>
                                          </p:val>
                                        </p:tav>
                                      </p:tavLst>
                                    </p:anim>
                                    <p:animEffect transition="out" filter="fad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53" presetClass="exit" presetSubtype="32" fill="hold" grpId="0" nodeType="withEffect">
                                  <p:stCondLst>
                                    <p:cond delay="0"/>
                                  </p:stCondLst>
                                  <p:childTnLst>
                                    <p:anim calcmode="lin" valueType="num">
                                      <p:cBhvr>
                                        <p:cTn id="57" dur="500"/>
                                        <p:tgtEl>
                                          <p:spTgt spid="23"/>
                                        </p:tgtEl>
                                        <p:attrNameLst>
                                          <p:attrName>ppt_w</p:attrName>
                                        </p:attrNameLst>
                                      </p:cBhvr>
                                      <p:tavLst>
                                        <p:tav tm="0">
                                          <p:val>
                                            <p:strVal val="ppt_w"/>
                                          </p:val>
                                        </p:tav>
                                        <p:tav tm="100000">
                                          <p:val>
                                            <p:fltVal val="0"/>
                                          </p:val>
                                        </p:tav>
                                      </p:tavLst>
                                    </p:anim>
                                    <p:anim calcmode="lin" valueType="num">
                                      <p:cBhvr>
                                        <p:cTn id="58" dur="500"/>
                                        <p:tgtEl>
                                          <p:spTgt spid="23"/>
                                        </p:tgtEl>
                                        <p:attrNameLst>
                                          <p:attrName>ppt_h</p:attrName>
                                        </p:attrNameLst>
                                      </p:cBhvr>
                                      <p:tavLst>
                                        <p:tav tm="0">
                                          <p:val>
                                            <p:strVal val="ppt_h"/>
                                          </p:val>
                                        </p:tav>
                                        <p:tav tm="100000">
                                          <p:val>
                                            <p:fltVal val="0"/>
                                          </p:val>
                                        </p:tav>
                                      </p:tavLst>
                                    </p:anim>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53" presetClass="exit" presetSubtype="32" fill="hold" grpId="0" nodeType="withEffect">
                                  <p:stCondLst>
                                    <p:cond delay="0"/>
                                  </p:stCondLst>
                                  <p:childTnLst>
                                    <p:anim calcmode="lin" valueType="num">
                                      <p:cBhvr>
                                        <p:cTn id="62" dur="500"/>
                                        <p:tgtEl>
                                          <p:spTgt spid="26"/>
                                        </p:tgtEl>
                                        <p:attrNameLst>
                                          <p:attrName>ppt_w</p:attrName>
                                        </p:attrNameLst>
                                      </p:cBhvr>
                                      <p:tavLst>
                                        <p:tav tm="0">
                                          <p:val>
                                            <p:strVal val="ppt_w"/>
                                          </p:val>
                                        </p:tav>
                                        <p:tav tm="100000">
                                          <p:val>
                                            <p:fltVal val="0"/>
                                          </p:val>
                                        </p:tav>
                                      </p:tavLst>
                                    </p:anim>
                                    <p:anim calcmode="lin" valueType="num">
                                      <p:cBhvr>
                                        <p:cTn id="63" dur="500"/>
                                        <p:tgtEl>
                                          <p:spTgt spid="26"/>
                                        </p:tgtEl>
                                        <p:attrNameLst>
                                          <p:attrName>ppt_h</p:attrName>
                                        </p:attrNameLst>
                                      </p:cBhvr>
                                      <p:tavLst>
                                        <p:tav tm="0">
                                          <p:val>
                                            <p:strVal val="ppt_h"/>
                                          </p:val>
                                        </p:tav>
                                        <p:tav tm="100000">
                                          <p:val>
                                            <p:fltVal val="0"/>
                                          </p:val>
                                        </p:tav>
                                      </p:tavLst>
                                    </p:anim>
                                    <p:animEffect transition="out" filter="fade">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2" grpId="0" animBg="1"/>
      <p:bldP spid="23" grpId="0" animBg="1"/>
      <p:bldP spid="24" grpId="0" animBg="1"/>
      <p:bldP spid="24" grpId="1" animBg="1"/>
      <p:bldP spid="25" grpId="0" animBg="1"/>
      <p:bldP spid="25" grpId="1" animBg="1"/>
      <p:bldP spid="26"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6199187" y="3113088"/>
            <a:ext cx="2019300" cy="317500"/>
          </a:xfrm>
        </p:spPr>
        <p:txBody>
          <a:bodyPr>
            <a:normAutofit fontScale="85000" lnSpcReduction="20000"/>
          </a:bodyPr>
          <a:lstStyle/>
          <a:p>
            <a:pPr marL="0" indent="0">
              <a:spcBef>
                <a:spcPct val="30000"/>
              </a:spcBef>
              <a:buClrTx/>
              <a:buSzTx/>
              <a:buNone/>
            </a:pPr>
            <a:r>
              <a:rPr lang="zh-CN" altLang="en-US" sz="2100" b="1">
                <a:solidFill>
                  <a:srgbClr val="000000"/>
                </a:solidFill>
                <a:cs typeface="Times New Roman" panose="02020603050405020304" pitchFamily="18" charset="0"/>
              </a:rPr>
              <a:t>状态</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符号</a:t>
            </a:r>
            <a:r>
              <a:rPr lang="en-US" altLang="zh-CN" sz="2100" b="1">
                <a:solidFill>
                  <a:srgbClr val="000000"/>
                </a:solidFill>
                <a:cs typeface="Times New Roman" panose="02020603050405020304" pitchFamily="18" charset="0"/>
              </a:rPr>
              <a:t> </a:t>
            </a:r>
            <a:r>
              <a:rPr lang="zh-CN" altLang="en-US" sz="2100" b="1">
                <a:solidFill>
                  <a:srgbClr val="000000"/>
                </a:solidFill>
                <a:cs typeface="Times New Roman" panose="02020603050405020304" pitchFamily="18" charset="0"/>
              </a:rPr>
              <a:t>属性</a:t>
            </a:r>
          </a:p>
        </p:txBody>
      </p:sp>
      <p:sp>
        <p:nvSpPr>
          <p:cNvPr id="141316" name="矩形 1"/>
          <p:cNvSpPr>
            <a:spLocks noChangeArrowheads="1"/>
          </p:cNvSpPr>
          <p:nvPr/>
        </p:nvSpPr>
        <p:spPr bwMode="auto">
          <a:xfrm>
            <a:off x="6165850" y="2208214"/>
            <a:ext cx="1751013" cy="414337"/>
          </a:xfrm>
          <a:prstGeom prst="rect">
            <a:avLst/>
          </a:prstGeom>
          <a:noFill/>
          <a:ln w="9525">
            <a:noFill/>
            <a:miter lim="800000"/>
            <a:headEnd/>
            <a:tailEnd/>
          </a:ln>
        </p:spPr>
        <p:txBody>
          <a:bodyPr wrap="none">
            <a:spAutoFit/>
          </a:bodyPr>
          <a:lstStyle/>
          <a:p>
            <a:pPr eaLnBrk="1" hangingPunct="1">
              <a:defRPr/>
            </a:pPr>
            <a:r>
              <a:rPr kumimoji="1" lang="zh-CN" altLang="en-US" sz="2100" dirty="0">
                <a:solidFill>
                  <a:schemeClr val="tx2">
                    <a:lumMod val="60000"/>
                    <a:lumOff val="40000"/>
                  </a:schemeClr>
                </a:solidFill>
                <a:latin typeface="楷体" pitchFamily="49" charset="-122"/>
                <a:ea typeface="楷体" pitchFamily="49" charset="-122"/>
                <a:cs typeface="Times New Roman" pitchFamily="18" charset="0"/>
              </a:rPr>
              <a:t>输入：</a:t>
            </a:r>
            <a:r>
              <a:rPr kumimoji="1" lang="en-US" altLang="zh-CN" sz="2100" dirty="0">
                <a:solidFill>
                  <a:schemeClr val="tx2">
                    <a:lumMod val="60000"/>
                    <a:lumOff val="40000"/>
                  </a:schemeClr>
                </a:solidFill>
                <a:latin typeface="Times New Roman" pitchFamily="18" charset="0"/>
                <a:ea typeface="楷体_GB2312" pitchFamily="49" charset="-122"/>
                <a:cs typeface="Times New Roman" pitchFamily="18" charset="0"/>
              </a:rPr>
              <a:t> 3*5+4</a:t>
            </a:r>
            <a:endParaRPr lang="zh-CN" altLang="en-US" sz="2100" dirty="0">
              <a:solidFill>
                <a:schemeClr val="tx2">
                  <a:lumMod val="60000"/>
                  <a:lumOff val="40000"/>
                </a:schemeClr>
              </a:solidFill>
              <a:latin typeface="Times New Roman" pitchFamily="18" charset="0"/>
              <a:ea typeface="楷体_GB2312" pitchFamily="49" charset="-122"/>
              <a:cs typeface="Times New Roman" pitchFamily="18" charset="0"/>
            </a:endParaRPr>
          </a:p>
        </p:txBody>
      </p:sp>
      <p:sp>
        <p:nvSpPr>
          <p:cNvPr id="2" name="矩形 1"/>
          <p:cNvSpPr/>
          <p:nvPr/>
        </p:nvSpPr>
        <p:spPr>
          <a:xfrm>
            <a:off x="6248400" y="343058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0</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2" name="矩形 11"/>
          <p:cNvSpPr/>
          <p:nvPr/>
        </p:nvSpPr>
        <p:spPr>
          <a:xfrm>
            <a:off x="6910387" y="3430589"/>
            <a:ext cx="684212"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smtClean="0">
                <a:solidFill>
                  <a:prstClr val="black"/>
                </a:solidFill>
                <a:latin typeface="+mn-ea"/>
                <a:cs typeface="Times New Roman" panose="02020603050405020304" pitchFamily="18" charset="0"/>
              </a:rPr>
              <a:t>$</a:t>
            </a:r>
            <a:endParaRPr lang="zh-CN" altLang="en-US" dirty="0">
              <a:solidFill>
                <a:prstClr val="black"/>
              </a:solidFill>
              <a:latin typeface="+mn-ea"/>
              <a:cs typeface="Times New Roman" panose="02020603050405020304" pitchFamily="18" charset="0"/>
            </a:endParaRPr>
          </a:p>
        </p:txBody>
      </p:sp>
      <p:sp>
        <p:nvSpPr>
          <p:cNvPr id="13" name="矩形 12"/>
          <p:cNvSpPr/>
          <p:nvPr/>
        </p:nvSpPr>
        <p:spPr>
          <a:xfrm>
            <a:off x="7553325" y="3430589"/>
            <a:ext cx="684213" cy="395287"/>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_</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a:xfrm>
            <a:off x="6245225" y="38100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a:xfrm>
            <a:off x="6913562" y="38100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i="1" dirty="0">
                <a:solidFill>
                  <a:prstClr val="black"/>
                </a:solidFill>
                <a:latin typeface="Times New Roman" panose="02020603050405020304" pitchFamily="18" charset="0"/>
                <a:cs typeface="Times New Roman" panose="02020603050405020304" pitchFamily="18" charset="0"/>
              </a:rPr>
              <a:t>E</a:t>
            </a:r>
            <a:endParaRPr lang="zh-CN" altLang="en-US" i="1" dirty="0">
              <a:solidFill>
                <a:prstClr val="black"/>
              </a:solidFill>
              <a:latin typeface="Times New Roman" panose="02020603050405020304" pitchFamily="18" charset="0"/>
              <a:cs typeface="Times New Roman" panose="02020603050405020304" pitchFamily="18" charset="0"/>
            </a:endParaRPr>
          </a:p>
        </p:txBody>
      </p:sp>
      <p:sp>
        <p:nvSpPr>
          <p:cNvPr id="18" name="矩形 17"/>
          <p:cNvSpPr/>
          <p:nvPr/>
        </p:nvSpPr>
        <p:spPr>
          <a:xfrm>
            <a:off x="7561262" y="3810000"/>
            <a:ext cx="684212"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3</a:t>
            </a:r>
            <a:endParaRPr lang="zh-CN" altLang="en-US" dirty="0">
              <a:solidFill>
                <a:prstClr val="black"/>
              </a:solidFill>
              <a:latin typeface="Times New Roman" panose="02020603050405020304" pitchFamily="18" charset="0"/>
              <a:cs typeface="Times New Roman" panose="02020603050405020304" pitchFamily="18" charset="0"/>
            </a:endParaRPr>
          </a:p>
        </p:txBody>
      </p:sp>
      <p:pic>
        <p:nvPicPr>
          <p:cNvPr id="38923"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014" y="2890838"/>
            <a:ext cx="4700587"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4" name="矩形 21"/>
          <p:cNvSpPr>
            <a:spLocks noChangeArrowheads="1"/>
          </p:cNvSpPr>
          <p:nvPr/>
        </p:nvSpPr>
        <p:spPr bwMode="auto">
          <a:xfrm>
            <a:off x="92868" y="6096000"/>
            <a:ext cx="1325563" cy="415925"/>
          </a:xfrm>
          <a:prstGeom prst="rect">
            <a:avLst/>
          </a:prstGeom>
          <a:noFill/>
          <a:ln w="9525">
            <a:noFill/>
            <a:miter lim="800000"/>
            <a:headEnd/>
            <a:tailEnd/>
          </a:ln>
        </p:spPr>
        <p:txBody>
          <a:bodyPr wrap="none">
            <a:spAutoFit/>
          </a:bodyPr>
          <a:lstStyle/>
          <a:p>
            <a:pPr>
              <a:defRPr/>
            </a:pPr>
            <a:r>
              <a:rPr lang="en-US" altLang="zh-CN" dirty="0">
                <a:solidFill>
                  <a:schemeClr val="tx2">
                    <a:lumMod val="60000"/>
                    <a:lumOff val="40000"/>
                  </a:schemeClr>
                </a:solidFill>
                <a:latin typeface="Times New Roman" pitchFamily="18" charset="0"/>
                <a:ea typeface="华文楷体" pitchFamily="2" charset="-122"/>
                <a:cs typeface="Times New Roman" pitchFamily="18" charset="0"/>
              </a:rPr>
              <a:t>SLR</a:t>
            </a:r>
            <a:r>
              <a:rPr lang="zh-CN" altLang="en-US" dirty="0">
                <a:solidFill>
                  <a:schemeClr val="tx2">
                    <a:lumMod val="60000"/>
                    <a:lumOff val="40000"/>
                  </a:schemeClr>
                </a:solidFill>
                <a:latin typeface="Times New Roman" pitchFamily="18" charset="0"/>
                <a:ea typeface="华文楷体" pitchFamily="2" charset="-122"/>
                <a:cs typeface="Times New Roman" pitchFamily="18" charset="0"/>
              </a:rPr>
              <a:t>自动机</a:t>
            </a:r>
            <a:endParaRPr lang="zh-CN" altLang="en-US" sz="2100" dirty="0">
              <a:solidFill>
                <a:schemeClr val="tx2">
                  <a:lumMod val="60000"/>
                  <a:lumOff val="40000"/>
                </a:schemeClr>
              </a:solidFill>
              <a:latin typeface="Times New Roman" pitchFamily="18" charset="0"/>
              <a:ea typeface="华文楷体" pitchFamily="2" charset="-122"/>
              <a:cs typeface="Times New Roman" pitchFamily="18" charset="0"/>
            </a:endParaRPr>
          </a:p>
        </p:txBody>
      </p:sp>
      <p:sp>
        <p:nvSpPr>
          <p:cNvPr id="29" name="矩形 28"/>
          <p:cNvSpPr/>
          <p:nvPr/>
        </p:nvSpPr>
        <p:spPr>
          <a:xfrm>
            <a:off x="7553325" y="38100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15</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33" name="矩形 32"/>
          <p:cNvSpPr/>
          <p:nvPr/>
        </p:nvSpPr>
        <p:spPr>
          <a:xfrm>
            <a:off x="7543800" y="3810000"/>
            <a:ext cx="684213" cy="395288"/>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prstClr val="black"/>
                </a:solidFill>
                <a:latin typeface="Times New Roman" panose="02020603050405020304" pitchFamily="18" charset="0"/>
                <a:cs typeface="Times New Roman" panose="02020603050405020304" pitchFamily="18" charset="0"/>
              </a:rPr>
              <a:t>19</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43" name="Line 41"/>
          <p:cNvSpPr>
            <a:spLocks noChangeShapeType="1"/>
          </p:cNvSpPr>
          <p:nvPr/>
        </p:nvSpPr>
        <p:spPr bwMode="auto">
          <a:xfrm flipV="1">
            <a:off x="7758112" y="2587625"/>
            <a:ext cx="0" cy="215900"/>
          </a:xfrm>
          <a:prstGeom prst="line">
            <a:avLst/>
          </a:prstGeom>
          <a:noFill/>
          <a:ln w="25400">
            <a:solidFill>
              <a:schemeClr val="tx2">
                <a:lumMod val="60000"/>
                <a:lumOff val="40000"/>
              </a:schemeClr>
            </a:solidFill>
            <a:round/>
            <a:headEnd/>
            <a:tailEnd type="triangle" w="med" len="med"/>
          </a:ln>
        </p:spPr>
        <p:txBody>
          <a:bodyPr/>
          <a:lstStyle/>
          <a:p>
            <a:pPr>
              <a:defRPr/>
            </a:pPr>
            <a:endParaRPr lang="zh-CN" altLang="en-US">
              <a:solidFill>
                <a:prstClr val="black"/>
              </a:solidFill>
            </a:endParaRPr>
          </a:p>
        </p:txBody>
      </p:sp>
      <p:sp>
        <p:nvSpPr>
          <p:cNvPr id="23" name="内容占位符 2"/>
          <p:cNvSpPr txBox="1">
            <a:spLocks/>
          </p:cNvSpPr>
          <p:nvPr/>
        </p:nvSpPr>
        <p:spPr bwMode="auto">
          <a:xfrm>
            <a:off x="226221" y="623094"/>
            <a:ext cx="5729286" cy="2106611"/>
          </a:xfrm>
          <a:prstGeom prst="rect">
            <a:avLst/>
          </a:prstGeom>
          <a:solidFill>
            <a:schemeClr val="accent2">
              <a:lumMod val="40000"/>
              <a:lumOff val="60000"/>
            </a:schemeClr>
          </a:solidFill>
          <a:ln w="12700">
            <a:solidFill>
              <a:schemeClr val="tx1"/>
            </a:solidFill>
          </a:ln>
          <a:extLst/>
        </p:spPr>
        <p:txBody>
          <a:bodyPr lIns="51435" tIns="25718" rIns="51435" bIns="25718"/>
          <a:lstStyle>
            <a:lvl1pPr marL="342900" indent="-342900">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marL="639763" indent="-169863">
              <a:defRPr b="1">
                <a:solidFill>
                  <a:schemeClr val="tx1"/>
                </a:solidFill>
                <a:latin typeface="Tahoma" panose="020B0604030504040204" pitchFamily="34" charset="0"/>
                <a:ea typeface="宋体" panose="02010600030101010101" pitchFamily="2" charset="-122"/>
              </a:defRPr>
            </a:lvl3pPr>
            <a:lvl4pPr indent="-169863">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a:t>
            </a:r>
            <a:r>
              <a:rPr lang="zh-CN" altLang="en-US" sz="1400" dirty="0">
                <a:solidFill>
                  <a:prstClr val="black"/>
                </a:solidFill>
                <a:latin typeface="华文楷体" panose="02010600040101010101" pitchFamily="2" charset="-122"/>
                <a:ea typeface="华文楷体" panose="02010600040101010101" pitchFamily="2" charset="-122"/>
              </a:rPr>
              <a:t>产生式                        语义动作</a:t>
            </a:r>
            <a:endParaRPr lang="en-US" altLang="zh-CN" sz="1400" i="1" dirty="0">
              <a:solidFill>
                <a:prstClr val="black"/>
              </a:solidFill>
              <a:latin typeface="Times New Roman" panose="02020603050405020304" pitchFamily="18" charset="0"/>
              <a:ea typeface="楷体_GB2312" pitchFamily="49" charset="-122"/>
            </a:endParaRP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E</a:t>
            </a:r>
            <a:r>
              <a:rPr lang="en-US" altLang="zh-CN" sz="1400" i="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print</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E</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i="1" dirty="0">
                <a:solidFill>
                  <a:prstClr val="black"/>
                </a:solidFill>
                <a:latin typeface="Times New Roman" panose="02020603050405020304" pitchFamily="18" charset="0"/>
                <a:ea typeface="楷体_GB2312" pitchFamily="49" charset="-122"/>
              </a:rPr>
              <a:t>+ 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(3)</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(4)</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T</a:t>
            </a:r>
            <a:r>
              <a:rPr lang="en-US" altLang="zh-CN" sz="1400" baseline="-25000" dirty="0">
                <a:solidFill>
                  <a:prstClr val="black"/>
                </a:solidFill>
                <a:latin typeface="Times New Roman" panose="02020603050405020304" pitchFamily="18" charset="0"/>
                <a:ea typeface="楷体_GB2312" pitchFamily="49" charset="-122"/>
              </a:rPr>
              <a:t>1 </a:t>
            </a:r>
            <a:r>
              <a:rPr lang="en-US" altLang="zh-CN" sz="1400" dirty="0">
                <a:solidFill>
                  <a:prstClr val="black"/>
                </a:solidFill>
                <a:latin typeface="Times New Roman" panose="02020603050405020304" pitchFamily="18" charset="0"/>
                <a:ea typeface="楷体_GB2312" pitchFamily="49" charset="-122"/>
              </a:rPr>
              <a:t>*</a:t>
            </a:r>
            <a:r>
              <a:rPr lang="en-US" altLang="zh-CN" sz="1400" dirty="0">
                <a:solidFill>
                  <a:prstClr val="black"/>
                </a:solidFill>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kumimoji="1" lang="en-US" altLang="zh-CN" sz="1400" dirty="0">
                <a:solidFill>
                  <a:srgbClr val="000000"/>
                </a:solidFill>
                <a:latin typeface="Times New Roman" panose="02020603050405020304" pitchFamily="18" charset="0"/>
                <a:sym typeface="Symbol" panose="05050102010706020507" pitchFamily="18" charset="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(5)</a:t>
            </a:r>
            <a:r>
              <a:rPr lang="en-US" altLang="zh-CN" sz="1400" i="1" dirty="0">
                <a:solidFill>
                  <a:prstClr val="black"/>
                </a:solidFill>
                <a:latin typeface="Times New Roman" panose="02020603050405020304" pitchFamily="18" charset="0"/>
                <a:ea typeface="楷体_GB2312" pitchFamily="49" charset="-122"/>
              </a:rPr>
              <a:t>T  </a:t>
            </a:r>
            <a:r>
              <a:rPr lang="en-US" altLang="zh-CN" sz="1400" dirty="0">
                <a:solidFill>
                  <a:prstClr val="black"/>
                </a:solidFill>
                <a:latin typeface="Times New Roman" panose="02020603050405020304" pitchFamily="18" charset="0"/>
                <a:ea typeface="楷体_GB2312" pitchFamily="49" charset="-122"/>
              </a:rPr>
              <a:t>→</a:t>
            </a:r>
            <a:r>
              <a:rPr lang="en-US" altLang="zh-CN" sz="1400" i="1" dirty="0">
                <a:solidFill>
                  <a:prstClr val="black"/>
                </a:solidFill>
                <a:latin typeface="Times New Roman" panose="02020603050405020304" pitchFamily="18" charset="0"/>
                <a:ea typeface="楷体_GB2312" pitchFamily="49" charset="-122"/>
              </a:rPr>
              <a:t> F</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(6)</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i="1" dirty="0">
                <a:solidFill>
                  <a:prstClr val="black"/>
                </a:solidFill>
                <a:latin typeface="Times New Roman" panose="02020603050405020304" pitchFamily="18" charset="0"/>
                <a:ea typeface="楷体_GB2312" pitchFamily="49" charset="-122"/>
              </a:rPr>
              <a:t>E </a:t>
            </a:r>
            <a:r>
              <a:rPr lang="en-US" altLang="zh-CN" sz="1400" dirty="0">
                <a:solidFill>
                  <a:prstClr val="black"/>
                </a:solidFill>
                <a:latin typeface="Times New Roman" panose="02020603050405020304" pitchFamily="18" charset="0"/>
                <a:ea typeface="楷体_GB2312" pitchFamily="49" charset="-122"/>
              </a:rPr>
              <a:t>)             {</a:t>
            </a:r>
            <a:r>
              <a:rPr lang="en-US" altLang="zh-CN" sz="1400" i="1" dirty="0">
                <a:solidFill>
                  <a:prstClr val="black"/>
                </a:solidFill>
                <a:latin typeface="Times New Roman" panose="02020603050405020304" pitchFamily="18" charset="0"/>
                <a:ea typeface="楷体_GB2312" pitchFamily="49" charset="-122"/>
              </a:rPr>
              <a:t>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2]</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i="1" dirty="0">
                <a:solidFill>
                  <a:prstClr val="black"/>
                </a:solidFill>
                <a:latin typeface="Times New Roman" panose="02020603050405020304" pitchFamily="18" charset="0"/>
                <a:ea typeface="楷体_GB2312" pitchFamily="49" charset="-122"/>
              </a:rPr>
              <a:t> = stack</a:t>
            </a:r>
            <a:r>
              <a:rPr kumimoji="1" lang="en-US" altLang="zh-CN" sz="1400" dirty="0">
                <a:solidFill>
                  <a:prstClr val="black"/>
                </a:solidFill>
                <a:latin typeface="Times New Roman" panose="02020603050405020304" pitchFamily="18" charset="0"/>
                <a:ea typeface="楷体_GB2312" pitchFamily="49" charset="-122"/>
              </a:rPr>
              <a:t>[</a:t>
            </a:r>
            <a:r>
              <a:rPr kumimoji="1" lang="en-US" altLang="zh-CN" sz="1400" i="1" dirty="0">
                <a:solidFill>
                  <a:prstClr val="black"/>
                </a:solidFill>
                <a:latin typeface="Times New Roman" panose="02020603050405020304" pitchFamily="18" charset="0"/>
                <a:ea typeface="楷体_GB2312" pitchFamily="49" charset="-122"/>
              </a:rPr>
              <a:t>top-</a:t>
            </a:r>
            <a:r>
              <a:rPr kumimoji="1" lang="en-US" altLang="zh-CN" sz="1400" dirty="0">
                <a:solidFill>
                  <a:prstClr val="black"/>
                </a:solidFill>
                <a:latin typeface="Times New Roman" panose="02020603050405020304" pitchFamily="18" charset="0"/>
                <a:ea typeface="楷体_GB2312" pitchFamily="49" charset="-122"/>
              </a:rPr>
              <a:t>1]</a:t>
            </a:r>
            <a:r>
              <a:rPr lang="en-US" altLang="zh-CN" sz="1400" i="1" dirty="0">
                <a:solidFill>
                  <a:prstClr val="black"/>
                </a:solidFill>
                <a:latin typeface="Times New Roman" panose="02020603050405020304" pitchFamily="18" charset="0"/>
                <a:ea typeface="楷体_GB2312" pitchFamily="49" charset="-122"/>
              </a:rPr>
              <a:t>.</a:t>
            </a:r>
            <a:r>
              <a:rPr lang="en-US" altLang="zh-CN" sz="1400" i="1" dirty="0" err="1">
                <a:solidFill>
                  <a:prstClr val="black"/>
                </a:solidFill>
                <a:latin typeface="Times New Roman" panose="02020603050405020304" pitchFamily="18" charset="0"/>
                <a:ea typeface="楷体_GB2312" pitchFamily="49" charset="-122"/>
              </a:rPr>
              <a:t>val</a:t>
            </a:r>
            <a:r>
              <a:rPr lang="en-US" altLang="zh-CN" sz="1400" dirty="0">
                <a:solidFill>
                  <a:prstClr val="black"/>
                </a:solidFill>
                <a:latin typeface="Times New Roman" panose="02020603050405020304" pitchFamily="18" charset="0"/>
                <a:ea typeface="楷体_GB2312" pitchFamily="49" charset="-122"/>
              </a:rPr>
              <a:t>;</a:t>
            </a:r>
          </a:p>
          <a:p>
            <a:pPr marL="0" lvl="3">
              <a:lnSpc>
                <a:spcPts val="1125"/>
              </a:lnSpc>
              <a:spcBef>
                <a:spcPct val="20000"/>
              </a:spcBef>
              <a:buClr>
                <a:srgbClr val="31B6FD"/>
              </a:buClr>
              <a:buSzPct val="100000"/>
              <a:defRPr/>
            </a:pPr>
            <a:r>
              <a:rPr lang="en-US" altLang="zh-CN" sz="1400" i="1" dirty="0">
                <a:solidFill>
                  <a:prstClr val="black"/>
                </a:solidFill>
                <a:latin typeface="Times New Roman" panose="02020603050405020304" pitchFamily="18" charset="0"/>
                <a:ea typeface="楷体_GB2312" pitchFamily="49" charset="-122"/>
              </a:rPr>
              <a:t>                                   top=top-</a:t>
            </a:r>
            <a:r>
              <a:rPr lang="en-US" altLang="zh-CN" sz="1400" dirty="0">
                <a:solidFill>
                  <a:prstClr val="black"/>
                </a:solidFill>
                <a:latin typeface="Times New Roman" panose="02020603050405020304" pitchFamily="18" charset="0"/>
                <a:ea typeface="楷体_GB2312" pitchFamily="49" charset="-122"/>
              </a:rPr>
              <a:t>2; }</a:t>
            </a:r>
          </a:p>
          <a:p>
            <a:pPr marL="0" lvl="3">
              <a:lnSpc>
                <a:spcPts val="1125"/>
              </a:lnSpc>
              <a:spcBef>
                <a:spcPct val="20000"/>
              </a:spcBef>
              <a:buClr>
                <a:srgbClr val="31B6FD"/>
              </a:buClr>
              <a:buSzPct val="100000"/>
              <a:defRPr/>
            </a:pPr>
            <a:r>
              <a:rPr lang="en-US" altLang="zh-CN" sz="1400" dirty="0">
                <a:solidFill>
                  <a:prstClr val="black"/>
                </a:solidFill>
                <a:latin typeface="Times New Roman" panose="02020603050405020304" pitchFamily="18" charset="0"/>
                <a:ea typeface="楷体_GB2312" pitchFamily="49" charset="-122"/>
              </a:rPr>
              <a:t>(7)</a:t>
            </a:r>
            <a:r>
              <a:rPr lang="en-US" altLang="zh-CN" sz="1400" i="1" dirty="0">
                <a:solidFill>
                  <a:prstClr val="black"/>
                </a:solidFill>
                <a:latin typeface="Times New Roman" panose="02020603050405020304" pitchFamily="18" charset="0"/>
                <a:ea typeface="楷体_GB2312" pitchFamily="49" charset="-122"/>
              </a:rPr>
              <a:t>F </a:t>
            </a:r>
            <a:r>
              <a:rPr lang="en-US" altLang="zh-CN" sz="1400" dirty="0">
                <a:solidFill>
                  <a:prstClr val="black"/>
                </a:solidFill>
                <a:latin typeface="Times New Roman" panose="02020603050405020304" pitchFamily="18" charset="0"/>
                <a:ea typeface="楷体_GB2312" pitchFamily="49" charset="-122"/>
              </a:rPr>
              <a:t> → </a:t>
            </a:r>
            <a:r>
              <a:rPr lang="en-US" altLang="zh-CN" sz="1400" dirty="0" smtClean="0">
                <a:solidFill>
                  <a:prstClr val="black"/>
                </a:solidFill>
                <a:latin typeface="Times New Roman" panose="02020603050405020304" pitchFamily="18" charset="0"/>
                <a:ea typeface="楷体_GB2312" pitchFamily="49" charset="-122"/>
              </a:rPr>
              <a:t>digit</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r>
              <a:rPr lang="en-US" altLang="zh-CN" sz="2000" i="1" dirty="0" smtClean="0">
                <a:solidFill>
                  <a:prstClr val="black"/>
                </a:solidFill>
                <a:latin typeface="Times New Roman" panose="02020603050405020304" pitchFamily="18" charset="0"/>
                <a:ea typeface="楷体_GB2312" pitchFamily="49" charset="-122"/>
              </a:rPr>
              <a:t>       </a:t>
            </a:r>
            <a:endParaRPr lang="en-US" altLang="zh-CN" sz="2000" dirty="0" smtClean="0">
              <a:solidFill>
                <a:prstClr val="black"/>
              </a:solidFill>
              <a:latin typeface="Times New Roman" panose="02020603050405020304" pitchFamily="18" charset="0"/>
              <a:ea typeface="楷体_GB2312" pitchFamily="49" charset="-122"/>
            </a:endParaRPr>
          </a:p>
          <a:p>
            <a:pPr marL="0" lvl="3">
              <a:spcBef>
                <a:spcPct val="20000"/>
              </a:spcBef>
              <a:buClr>
                <a:srgbClr val="31B6FD"/>
              </a:buClr>
              <a:buSzPct val="100000"/>
              <a:defRPr/>
            </a:pPr>
            <a:endParaRPr lang="en-US" altLang="zh-CN" sz="2000" dirty="0" smtClean="0">
              <a:solidFill>
                <a:prstClr val="black"/>
              </a:solidFill>
              <a:latin typeface="Times New Roman" panose="02020603050405020304" pitchFamily="18" charset="0"/>
              <a:ea typeface="楷体_GB2312" pitchFamily="49" charset="-122"/>
            </a:endParaRPr>
          </a:p>
          <a:p>
            <a:pPr lvl="2">
              <a:spcBef>
                <a:spcPct val="20000"/>
              </a:spcBef>
              <a:buClr>
                <a:srgbClr val="31B6FD"/>
              </a:buClr>
              <a:buSzPct val="100000"/>
              <a:defRPr/>
            </a:pPr>
            <a:endParaRPr lang="zh-CN" altLang="en-US" sz="2000" dirty="0" smtClean="0">
              <a:solidFill>
                <a:prstClr val="black"/>
              </a:solidFill>
              <a:latin typeface="Times New Roman" panose="02020603050405020304" pitchFamily="18" charset="0"/>
              <a:ea typeface="楷体_GB2312"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34</a:t>
            </a:fld>
            <a:endParaRPr lang="en-US" altLang="zh-CN" dirty="0"/>
          </a:p>
        </p:txBody>
      </p:sp>
    </p:spTree>
    <p:extLst>
      <p:ext uri="{BB962C8B-B14F-4D97-AF65-F5344CB8AC3E}">
        <p14:creationId xmlns:p14="http://schemas.microsoft.com/office/powerpoint/2010/main" val="359854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fontAlgn="auto">
              <a:spcAft>
                <a:spcPts val="0"/>
              </a:spcAft>
              <a:defRPr/>
            </a:pPr>
            <a:r>
              <a:rPr lang="en-US" altLang="zh-CN" sz="3600" dirty="0" smtClean="0"/>
              <a:t>L</a:t>
            </a:r>
            <a:r>
              <a:rPr lang="zh-CN" altLang="en-US" sz="3600" dirty="0" smtClean="0"/>
              <a:t>属性</a:t>
            </a:r>
            <a:r>
              <a:rPr lang="zh-CN" altLang="en-US" sz="3600" dirty="0"/>
              <a:t>定义的</a:t>
            </a:r>
            <a:r>
              <a:rPr lang="en-US" altLang="zh-CN" sz="3600" dirty="0" smtClean="0"/>
              <a:t>SDT</a:t>
            </a:r>
            <a:endParaRPr lang="zh-CN" altLang="en-US" sz="6000" i="1" dirty="0">
              <a:solidFill>
                <a:schemeClr val="tx1"/>
              </a:solidFill>
              <a:cs typeface="Times New Roman" panose="02020603050405020304" pitchFamily="18" charset="0"/>
            </a:endParaRPr>
          </a:p>
        </p:txBody>
      </p:sp>
      <p:sp>
        <p:nvSpPr>
          <p:cNvPr id="86019" name="Rectangle 3"/>
          <p:cNvSpPr>
            <a:spLocks noGrp="1" noChangeArrowheads="1"/>
          </p:cNvSpPr>
          <p:nvPr>
            <p:ph idx="1"/>
          </p:nvPr>
        </p:nvSpPr>
        <p:spPr/>
        <p:txBody>
          <a:bodyPr>
            <a:normAutofit/>
          </a:bodyPr>
          <a:lstStyle/>
          <a:p>
            <a:r>
              <a:rPr lang="en-US" altLang="zh-CN" sz="2000" dirty="0"/>
              <a:t>L</a:t>
            </a:r>
            <a:r>
              <a:rPr lang="zh-CN" altLang="en-US" sz="2000" dirty="0"/>
              <a:t>属性定义的</a:t>
            </a:r>
            <a:r>
              <a:rPr lang="en-US" altLang="zh-CN" sz="2000" dirty="0"/>
              <a:t>SDT</a:t>
            </a:r>
            <a:r>
              <a:rPr lang="zh-CN" altLang="en-US" sz="2000" dirty="0" smtClean="0">
                <a:latin typeface="华文新魏" charset="0"/>
              </a:rPr>
              <a:t>规则</a:t>
            </a:r>
            <a:endParaRPr lang="en-US" altLang="zh-CN" sz="2000" dirty="0" smtClean="0">
              <a:latin typeface="华文新魏" charset="0"/>
            </a:endParaRPr>
          </a:p>
          <a:p>
            <a:pPr lvl="1"/>
            <a:r>
              <a:rPr lang="zh-CN" altLang="en-US" sz="1800" dirty="0" smtClean="0">
                <a:latin typeface="华文新魏" charset="0"/>
              </a:rPr>
              <a:t>将</a:t>
            </a:r>
            <a:r>
              <a:rPr lang="zh-CN" altLang="en-US" sz="1800" dirty="0">
                <a:latin typeface="华文新魏" charset="0"/>
              </a:rPr>
              <a:t>计算某个非终结符号</a:t>
            </a:r>
            <a:r>
              <a:rPr lang="en-US" altLang="zh-CN" sz="1800" dirty="0">
                <a:solidFill>
                  <a:srgbClr val="FF0000"/>
                </a:solidFill>
                <a:latin typeface="华文新魏" charset="0"/>
              </a:rPr>
              <a:t>A</a:t>
            </a:r>
            <a:r>
              <a:rPr lang="zh-CN" altLang="en-US" sz="1800" dirty="0">
                <a:solidFill>
                  <a:srgbClr val="FF0000"/>
                </a:solidFill>
                <a:latin typeface="华文新魏" charset="0"/>
              </a:rPr>
              <a:t>的继承属性的动作</a:t>
            </a:r>
            <a:r>
              <a:rPr lang="zh-CN" altLang="en-US" sz="1800" dirty="0">
                <a:latin typeface="华文新魏" charset="0"/>
              </a:rPr>
              <a:t>插入到产生式右部中</a:t>
            </a:r>
            <a:r>
              <a:rPr lang="zh-CN" altLang="en-US" sz="1800" dirty="0">
                <a:solidFill>
                  <a:srgbClr val="FF0000"/>
                </a:solidFill>
                <a:latin typeface="华文新魏" charset="0"/>
              </a:rPr>
              <a:t>紧靠在</a:t>
            </a:r>
            <a:r>
              <a:rPr lang="en-US" altLang="zh-CN" sz="1800" dirty="0">
                <a:solidFill>
                  <a:srgbClr val="FF0000"/>
                </a:solidFill>
                <a:latin typeface="华文新魏" charset="0"/>
              </a:rPr>
              <a:t>A</a:t>
            </a:r>
            <a:r>
              <a:rPr lang="zh-CN" altLang="en-US" sz="1800" dirty="0" smtClean="0">
                <a:solidFill>
                  <a:srgbClr val="FF0000"/>
                </a:solidFill>
                <a:latin typeface="华文新魏" charset="0"/>
              </a:rPr>
              <a:t>的出现</a:t>
            </a:r>
            <a:r>
              <a:rPr lang="zh-CN" altLang="en-US" sz="1800" dirty="0">
                <a:solidFill>
                  <a:srgbClr val="FF0000"/>
                </a:solidFill>
                <a:latin typeface="华文新魏" charset="0"/>
              </a:rPr>
              <a:t>之前的位置</a:t>
            </a:r>
            <a:r>
              <a:rPr lang="zh-CN" altLang="en-US" sz="1800" dirty="0">
                <a:latin typeface="华文新魏" charset="0"/>
              </a:rPr>
              <a:t>上</a:t>
            </a:r>
          </a:p>
          <a:p>
            <a:pPr lvl="1"/>
            <a:r>
              <a:rPr lang="zh-CN" altLang="en-US" sz="1800" dirty="0">
                <a:latin typeface="华文新魏" charset="0"/>
              </a:rPr>
              <a:t>将计算一个产生式左部符号的综合属性的动作放置在这个产生式右部的最右</a:t>
            </a:r>
            <a:r>
              <a:rPr lang="zh-CN" altLang="en-US" sz="1800" dirty="0" smtClean="0">
                <a:latin typeface="华文新魏" charset="0"/>
              </a:rPr>
              <a:t>端</a:t>
            </a:r>
            <a:endParaRPr lang="en-US" altLang="zh-CN" sz="1800" dirty="0">
              <a:latin typeface="华文新魏" charset="0"/>
            </a:endParaRPr>
          </a:p>
          <a:p>
            <a:pPr lvl="1"/>
            <a:r>
              <a:rPr lang="zh-CN" altLang="en-US" sz="1800" dirty="0">
                <a:latin typeface="华文新魏" charset="0"/>
              </a:rPr>
              <a:t>一个动作不能引用这个动作右部的符号的综合</a:t>
            </a:r>
            <a:r>
              <a:rPr lang="zh-CN" altLang="en-US" sz="1800" dirty="0" smtClean="0">
                <a:latin typeface="华文新魏" charset="0"/>
              </a:rPr>
              <a:t>属性</a:t>
            </a:r>
            <a:endParaRPr lang="zh-CN" altLang="en-US" sz="1800" dirty="0">
              <a:latin typeface="华文新魏" charset="0"/>
            </a:endParaRPr>
          </a:p>
          <a:p>
            <a:r>
              <a:rPr lang="zh-CN" altLang="en-US" sz="2000" dirty="0">
                <a:latin typeface="华文新魏" charset="0"/>
              </a:rPr>
              <a:t>如果一个</a:t>
            </a:r>
            <a:r>
              <a:rPr lang="en-US" altLang="zh-CN" sz="2000" dirty="0">
                <a:latin typeface="华文新魏" charset="0"/>
              </a:rPr>
              <a:t>L-SDD</a:t>
            </a:r>
            <a:r>
              <a:rPr lang="zh-CN" altLang="en-US" sz="2000" dirty="0">
                <a:latin typeface="华文新魏" charset="0"/>
              </a:rPr>
              <a:t>的基本文法可以使用</a:t>
            </a:r>
            <a:r>
              <a:rPr lang="en-US" altLang="zh-CN" sz="2000" dirty="0">
                <a:latin typeface="华文新魏" charset="0"/>
              </a:rPr>
              <a:t>LL</a:t>
            </a:r>
            <a:r>
              <a:rPr lang="zh-CN" altLang="en-US" sz="2000" dirty="0">
                <a:latin typeface="华文新魏" charset="0"/>
              </a:rPr>
              <a:t>分析技术，那么它的</a:t>
            </a:r>
            <a:r>
              <a:rPr lang="en-US" altLang="zh-CN" sz="2000" dirty="0">
                <a:latin typeface="华文新魏" charset="0"/>
              </a:rPr>
              <a:t>SDT</a:t>
            </a:r>
            <a:r>
              <a:rPr lang="zh-CN" altLang="en-US" sz="2000" dirty="0">
                <a:latin typeface="华文新魏" charset="0"/>
              </a:rPr>
              <a:t>可以在</a:t>
            </a:r>
            <a:r>
              <a:rPr lang="en-US" altLang="zh-CN" sz="2000" dirty="0">
                <a:latin typeface="华文新魏" charset="0"/>
              </a:rPr>
              <a:t>LL</a:t>
            </a:r>
            <a:r>
              <a:rPr lang="zh-CN" altLang="en-US" sz="2000" dirty="0">
                <a:latin typeface="华文新魏" charset="0"/>
              </a:rPr>
              <a:t>或</a:t>
            </a:r>
            <a:r>
              <a:rPr lang="en-US" altLang="zh-CN" sz="2000" dirty="0">
                <a:latin typeface="华文新魏" charset="0"/>
              </a:rPr>
              <a:t>LR</a:t>
            </a:r>
            <a:r>
              <a:rPr lang="zh-CN" altLang="en-US" sz="2000" dirty="0">
                <a:latin typeface="华文新魏" charset="0"/>
              </a:rPr>
              <a:t>语法分析过程中</a:t>
            </a:r>
            <a:r>
              <a:rPr lang="zh-CN" altLang="en-US" sz="2000" dirty="0" smtClean="0">
                <a:latin typeface="华文新魏" charset="0"/>
              </a:rPr>
              <a:t>实现</a:t>
            </a:r>
            <a:endParaRPr lang="en-US" altLang="zh-CN" sz="2000" dirty="0" smtClean="0">
              <a:latin typeface="华文新魏" charset="0"/>
            </a:endParaRPr>
          </a:p>
          <a:p>
            <a:pPr lvl="1"/>
            <a:r>
              <a:rPr lang="en-US" altLang="zh-CN" sz="1800" dirty="0" smtClean="0">
                <a:latin typeface="华文新魏" charset="0"/>
              </a:rPr>
              <a:t>LL</a:t>
            </a:r>
            <a:r>
              <a:rPr lang="zh-CN" altLang="en-US" sz="1800" dirty="0" smtClean="0">
                <a:latin typeface="华文新魏" charset="0"/>
              </a:rPr>
              <a:t>语法预测分析过程中语义翻译</a:t>
            </a:r>
            <a:endParaRPr lang="en-US" altLang="zh-CN" sz="1800" dirty="0" smtClean="0">
              <a:latin typeface="华文新魏" charset="0"/>
            </a:endParaRPr>
          </a:p>
          <a:p>
            <a:pPr lvl="1"/>
            <a:r>
              <a:rPr lang="zh-CN" altLang="en-US" sz="1800" dirty="0" smtClean="0">
                <a:latin typeface="华文新魏" charset="0"/>
              </a:rPr>
              <a:t>递归下降分子过程中语义翻译</a:t>
            </a:r>
            <a:endParaRPr lang="en-US" altLang="zh-CN" sz="1800" dirty="0" smtClean="0">
              <a:latin typeface="华文新魏" charset="0"/>
            </a:endParaRPr>
          </a:p>
          <a:p>
            <a:pPr lvl="1"/>
            <a:r>
              <a:rPr lang="en-US" altLang="zh-CN" sz="1800" dirty="0" smtClean="0">
                <a:latin typeface="华文新魏" charset="0"/>
              </a:rPr>
              <a:t>LR</a:t>
            </a:r>
            <a:r>
              <a:rPr lang="zh-CN" altLang="en-US" sz="1800" dirty="0" smtClean="0">
                <a:latin typeface="华文新魏" charset="0"/>
              </a:rPr>
              <a:t>语法分析过程中语义翻译</a:t>
            </a:r>
            <a:endParaRPr lang="zh-CN" altLang="en-US" sz="1800" dirty="0">
              <a:latin typeface="华文新魏" charset="0"/>
            </a:endParaRPr>
          </a:p>
        </p:txBody>
      </p:sp>
      <p:sp>
        <p:nvSpPr>
          <p:cNvPr id="5" name="幻灯片编号占位符 5"/>
          <p:cNvSpPr>
            <a:spLocks noGrp="1"/>
          </p:cNvSpPr>
          <p:nvPr>
            <p:ph type="sldNum" sz="quarter" idx="12"/>
          </p:nvPr>
        </p:nvSpPr>
        <p:spPr/>
        <p:txBody>
          <a:bodyPr/>
          <a:lstStyle/>
          <a:p>
            <a:fld id="{763B946F-E0DA-3443-9059-EC08A2873847}" type="slidenum">
              <a:rPr lang="en-US" altLang="zh-CN"/>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SDT</a:t>
            </a:r>
            <a:r>
              <a:rPr lang="zh-CN" altLang="en-US" dirty="0" smtClean="0"/>
              <a:t>中消除左递归</a:t>
            </a:r>
            <a:endParaRPr lang="zh-CN" altLang="en-US" dirty="0"/>
          </a:p>
        </p:txBody>
      </p:sp>
      <p:sp>
        <p:nvSpPr>
          <p:cNvPr id="3" name="内容占位符 2"/>
          <p:cNvSpPr>
            <a:spLocks noGrp="1"/>
          </p:cNvSpPr>
          <p:nvPr>
            <p:ph idx="1"/>
          </p:nvPr>
        </p:nvSpPr>
        <p:spPr/>
        <p:txBody>
          <a:bodyPr/>
          <a:lstStyle/>
          <a:p>
            <a:r>
              <a:rPr lang="zh-CN" altLang="en-US" dirty="0"/>
              <a:t>带左递归的文法</a:t>
            </a:r>
            <a:r>
              <a:rPr lang="zh-CN" altLang="en-US" dirty="0" smtClean="0"/>
              <a:t>的</a:t>
            </a:r>
            <a:r>
              <a:rPr lang="en-US" altLang="zh-CN" dirty="0" smtClean="0"/>
              <a:t>SDD</a:t>
            </a:r>
          </a:p>
          <a:p>
            <a:pPr marL="349250" lvl="1" indent="0" fontAlgn="base">
              <a:spcBef>
                <a:spcPct val="0"/>
              </a:spcBef>
              <a:spcAft>
                <a:spcPct val="0"/>
              </a:spcAft>
              <a:buClr>
                <a:schemeClr val="folHlink"/>
              </a:buClr>
              <a:buSzPct val="60000"/>
              <a:buNone/>
              <a:defRPr/>
            </a:pPr>
            <a:r>
              <a:rPr lang="en-US" altLang="zh-CN" sz="2000" i="1" dirty="0" smtClean="0">
                <a:latin typeface="Times New Roman" panose="02020603050405020304" pitchFamily="18" charset="0"/>
                <a:ea typeface="宋体" charset="0"/>
                <a:cs typeface="Times New Roman" panose="02020603050405020304" pitchFamily="18" charset="0"/>
              </a:rPr>
              <a:t>1</a:t>
            </a:r>
            <a:r>
              <a:rPr lang="zh-CN" altLang="en-US" sz="2000" i="1" dirty="0" smtClean="0">
                <a:latin typeface="Times New Roman" panose="02020603050405020304" pitchFamily="18" charset="0"/>
                <a:ea typeface="宋体" charset="0"/>
                <a:cs typeface="Times New Roman" panose="02020603050405020304" pitchFamily="18" charset="0"/>
              </a:rPr>
              <a:t>）</a:t>
            </a:r>
            <a:r>
              <a:rPr lang="en-US" altLang="zh-CN" sz="2000" i="1" dirty="0" smtClean="0">
                <a:latin typeface="Times New Roman" panose="02020603050405020304" pitchFamily="18" charset="0"/>
                <a:ea typeface="宋体" charset="0"/>
                <a:cs typeface="Times New Roman" panose="02020603050405020304" pitchFamily="18" charset="0"/>
              </a:rPr>
              <a:t>T</a:t>
            </a:r>
            <a:r>
              <a:rPr lang="en-US" altLang="zh-CN" sz="2000" i="1" dirty="0">
                <a:latin typeface="Times New Roman" panose="02020603050405020304" pitchFamily="18" charset="0"/>
                <a:ea typeface="宋体" charset="0"/>
                <a:cs typeface="Times New Roman" panose="02020603050405020304" pitchFamily="18" charset="0"/>
              </a:rPr>
              <a:t>→T</a:t>
            </a:r>
            <a:r>
              <a:rPr lang="en-US" altLang="zh-CN" sz="2000" i="1" baseline="-25000" dirty="0">
                <a:latin typeface="Times New Roman" panose="02020603050405020304" pitchFamily="18" charset="0"/>
                <a:ea typeface="宋体" charset="0"/>
                <a:cs typeface="Times New Roman" panose="02020603050405020304" pitchFamily="18" charset="0"/>
              </a:rPr>
              <a:t>1</a:t>
            </a:r>
            <a:r>
              <a:rPr lang="en-US" altLang="zh-CN" sz="2000" i="1" dirty="0">
                <a:latin typeface="Times New Roman" panose="02020603050405020304" pitchFamily="18" charset="0"/>
                <a:ea typeface="宋体" charset="0"/>
                <a:cs typeface="Times New Roman" panose="02020603050405020304" pitchFamily="18" charset="0"/>
              </a:rPr>
              <a:t> * F	   {</a:t>
            </a:r>
            <a:r>
              <a:rPr lang="en-US" altLang="zh-CN" sz="2000" i="1" dirty="0" err="1">
                <a:latin typeface="Times New Roman" panose="02020603050405020304" pitchFamily="18" charset="0"/>
                <a:ea typeface="宋体" charset="0"/>
                <a:cs typeface="Times New Roman" panose="02020603050405020304" pitchFamily="18" charset="0"/>
              </a:rPr>
              <a:t>T.val</a:t>
            </a:r>
            <a:r>
              <a:rPr lang="en-US" altLang="zh-CN" sz="2000" i="1" dirty="0">
                <a:latin typeface="Times New Roman" panose="02020603050405020304" pitchFamily="18" charset="0"/>
                <a:ea typeface="宋体" charset="0"/>
                <a:cs typeface="Times New Roman" panose="02020603050405020304" pitchFamily="18" charset="0"/>
              </a:rPr>
              <a:t>: = T</a:t>
            </a:r>
            <a:r>
              <a:rPr lang="en-US" altLang="zh-CN" sz="2000" i="1" baseline="-25000" dirty="0">
                <a:latin typeface="Times New Roman" panose="02020603050405020304" pitchFamily="18" charset="0"/>
                <a:ea typeface="宋体" charset="0"/>
                <a:cs typeface="Times New Roman" panose="02020603050405020304" pitchFamily="18" charset="0"/>
              </a:rPr>
              <a:t>1</a:t>
            </a:r>
            <a:r>
              <a:rPr lang="en-US" altLang="zh-CN" sz="2000" i="1" dirty="0">
                <a:latin typeface="Times New Roman" panose="02020603050405020304" pitchFamily="18" charset="0"/>
                <a:ea typeface="宋体" charset="0"/>
                <a:cs typeface="Times New Roman" panose="02020603050405020304" pitchFamily="18" charset="0"/>
              </a:rPr>
              <a:t>.val * </a:t>
            </a:r>
            <a:r>
              <a:rPr lang="en-US" altLang="zh-CN" sz="2000" i="1" dirty="0" err="1">
                <a:latin typeface="Times New Roman" panose="02020603050405020304" pitchFamily="18" charset="0"/>
                <a:ea typeface="宋体" charset="0"/>
                <a:cs typeface="Times New Roman" panose="02020603050405020304" pitchFamily="18" charset="0"/>
              </a:rPr>
              <a:t>F.val</a:t>
            </a:r>
            <a:r>
              <a:rPr lang="en-US" altLang="zh-CN" sz="2000" i="1" dirty="0">
                <a:latin typeface="Times New Roman" panose="02020603050405020304" pitchFamily="18" charset="0"/>
                <a:ea typeface="宋体" charset="0"/>
                <a:cs typeface="Times New Roman" panose="02020603050405020304" pitchFamily="18" charset="0"/>
              </a:rPr>
              <a:t>}</a:t>
            </a:r>
          </a:p>
          <a:p>
            <a:pPr marL="349250" lvl="1" indent="0" fontAlgn="base">
              <a:spcBef>
                <a:spcPct val="0"/>
              </a:spcBef>
              <a:spcAft>
                <a:spcPct val="0"/>
              </a:spcAft>
              <a:buClr>
                <a:schemeClr val="folHlink"/>
              </a:buClr>
              <a:buSzPct val="60000"/>
              <a:buNone/>
              <a:defRPr/>
            </a:pPr>
            <a:r>
              <a:rPr lang="en-US" altLang="zh-CN" sz="2000" i="1" dirty="0" smtClean="0">
                <a:latin typeface="Times New Roman" panose="02020603050405020304" pitchFamily="18" charset="0"/>
                <a:ea typeface="宋体" charset="0"/>
                <a:cs typeface="Times New Roman" panose="02020603050405020304" pitchFamily="18" charset="0"/>
              </a:rPr>
              <a:t>2</a:t>
            </a:r>
            <a:r>
              <a:rPr lang="zh-CN" altLang="en-US" sz="2000" i="1" dirty="0" smtClean="0">
                <a:latin typeface="Times New Roman" panose="02020603050405020304" pitchFamily="18" charset="0"/>
                <a:ea typeface="宋体" charset="0"/>
                <a:cs typeface="Times New Roman" panose="02020603050405020304" pitchFamily="18" charset="0"/>
              </a:rPr>
              <a:t>）</a:t>
            </a:r>
            <a:r>
              <a:rPr lang="en-US" altLang="zh-CN" sz="2000" i="1" dirty="0" smtClean="0">
                <a:latin typeface="Times New Roman" panose="02020603050405020304" pitchFamily="18" charset="0"/>
                <a:ea typeface="宋体" charset="0"/>
                <a:cs typeface="Times New Roman" panose="02020603050405020304" pitchFamily="18" charset="0"/>
              </a:rPr>
              <a:t>T</a:t>
            </a:r>
            <a:r>
              <a:rPr lang="en-US" altLang="zh-CN" sz="2000" i="1" dirty="0">
                <a:latin typeface="Times New Roman" panose="02020603050405020304" pitchFamily="18" charset="0"/>
                <a:ea typeface="宋体" charset="0"/>
                <a:cs typeface="Times New Roman" panose="02020603050405020304" pitchFamily="18" charset="0"/>
              </a:rPr>
              <a:t>→F	  {</a:t>
            </a:r>
            <a:r>
              <a:rPr lang="en-US" altLang="zh-CN" sz="2000" i="1" dirty="0" err="1">
                <a:latin typeface="Times New Roman" panose="02020603050405020304" pitchFamily="18" charset="0"/>
                <a:ea typeface="宋体" charset="0"/>
                <a:cs typeface="Times New Roman" panose="02020603050405020304" pitchFamily="18" charset="0"/>
              </a:rPr>
              <a:t>T.val</a:t>
            </a:r>
            <a:r>
              <a:rPr lang="en-US" altLang="zh-CN" sz="2000" i="1" dirty="0">
                <a:latin typeface="Times New Roman" panose="02020603050405020304" pitchFamily="18" charset="0"/>
                <a:ea typeface="宋体" charset="0"/>
                <a:cs typeface="Times New Roman" panose="02020603050405020304" pitchFamily="18" charset="0"/>
              </a:rPr>
              <a:t>: = </a:t>
            </a:r>
            <a:r>
              <a:rPr lang="en-US" altLang="zh-CN" sz="2000" i="1" dirty="0" err="1">
                <a:latin typeface="Times New Roman" panose="02020603050405020304" pitchFamily="18" charset="0"/>
                <a:ea typeface="宋体" charset="0"/>
                <a:cs typeface="Times New Roman" panose="02020603050405020304" pitchFamily="18" charset="0"/>
              </a:rPr>
              <a:t>F.val</a:t>
            </a:r>
            <a:r>
              <a:rPr lang="en-US" altLang="zh-CN" sz="2000" i="1" dirty="0">
                <a:latin typeface="Times New Roman" panose="02020603050405020304" pitchFamily="18" charset="0"/>
                <a:ea typeface="宋体" charset="0"/>
                <a:cs typeface="Times New Roman" panose="02020603050405020304" pitchFamily="18" charset="0"/>
              </a:rPr>
              <a:t>}</a:t>
            </a:r>
          </a:p>
          <a:p>
            <a:pPr marL="349250" lvl="1" indent="0" fontAlgn="base">
              <a:spcBef>
                <a:spcPct val="0"/>
              </a:spcBef>
              <a:spcAft>
                <a:spcPct val="0"/>
              </a:spcAft>
              <a:buClr>
                <a:schemeClr val="folHlink"/>
              </a:buClr>
              <a:buSzPct val="60000"/>
              <a:buNone/>
              <a:defRPr/>
            </a:pPr>
            <a:r>
              <a:rPr lang="en-US" altLang="zh-CN" sz="2000" i="1" dirty="0" smtClean="0">
                <a:latin typeface="Times New Roman" panose="02020603050405020304" pitchFamily="18" charset="0"/>
                <a:ea typeface="宋体" charset="0"/>
                <a:cs typeface="Times New Roman" panose="02020603050405020304" pitchFamily="18" charset="0"/>
              </a:rPr>
              <a:t>3</a:t>
            </a:r>
            <a:r>
              <a:rPr lang="zh-CN" altLang="en-US" sz="2000" i="1" dirty="0" smtClean="0">
                <a:latin typeface="Times New Roman" panose="02020603050405020304" pitchFamily="18" charset="0"/>
                <a:ea typeface="宋体" charset="0"/>
                <a:cs typeface="Times New Roman" panose="02020603050405020304" pitchFamily="18" charset="0"/>
              </a:rPr>
              <a:t>）</a:t>
            </a:r>
            <a:r>
              <a:rPr lang="en-US" altLang="zh-CN" sz="2000" i="1" dirty="0" err="1" smtClean="0">
                <a:latin typeface="Times New Roman" panose="02020603050405020304" pitchFamily="18" charset="0"/>
                <a:ea typeface="宋体" charset="0"/>
                <a:cs typeface="Times New Roman" panose="02020603050405020304" pitchFamily="18" charset="0"/>
              </a:rPr>
              <a:t>F</a:t>
            </a:r>
            <a:r>
              <a:rPr lang="en-US" altLang="zh-CN" sz="2000" i="1" dirty="0" err="1">
                <a:latin typeface="Times New Roman" panose="02020603050405020304" pitchFamily="18" charset="0"/>
                <a:ea typeface="宋体" charset="0"/>
                <a:cs typeface="Times New Roman" panose="02020603050405020304" pitchFamily="18" charset="0"/>
              </a:rPr>
              <a:t>→digit</a:t>
            </a:r>
            <a:r>
              <a:rPr lang="en-US" altLang="zh-CN" sz="2000" i="1" dirty="0">
                <a:latin typeface="Times New Roman" panose="02020603050405020304" pitchFamily="18" charset="0"/>
                <a:ea typeface="宋体" charset="0"/>
                <a:cs typeface="Times New Roman" panose="02020603050405020304" pitchFamily="18" charset="0"/>
              </a:rPr>
              <a:t>	  {</a:t>
            </a:r>
            <a:r>
              <a:rPr lang="en-US" altLang="zh-CN" sz="2000" i="1" dirty="0" err="1">
                <a:latin typeface="Times New Roman" panose="02020603050405020304" pitchFamily="18" charset="0"/>
                <a:ea typeface="宋体" charset="0"/>
                <a:cs typeface="Times New Roman" panose="02020603050405020304" pitchFamily="18" charset="0"/>
              </a:rPr>
              <a:t>F.val</a:t>
            </a:r>
            <a:r>
              <a:rPr lang="en-US" altLang="zh-CN" sz="2000" i="1" dirty="0">
                <a:latin typeface="Times New Roman" panose="02020603050405020304" pitchFamily="18" charset="0"/>
                <a:ea typeface="宋体" charset="0"/>
                <a:cs typeface="Times New Roman" panose="02020603050405020304" pitchFamily="18" charset="0"/>
              </a:rPr>
              <a:t>: = </a:t>
            </a:r>
            <a:r>
              <a:rPr lang="en-US" altLang="zh-CN" sz="2000" i="1" dirty="0" err="1">
                <a:latin typeface="Times New Roman" panose="02020603050405020304" pitchFamily="18" charset="0"/>
                <a:ea typeface="宋体" charset="0"/>
                <a:cs typeface="Times New Roman" panose="02020603050405020304" pitchFamily="18" charset="0"/>
              </a:rPr>
              <a:t>digit.lexval</a:t>
            </a:r>
            <a:r>
              <a:rPr lang="en-US" altLang="zh-CN" sz="2000" i="1" dirty="0">
                <a:latin typeface="Times New Roman" panose="02020603050405020304" pitchFamily="18" charset="0"/>
                <a:ea typeface="宋体" charset="0"/>
                <a:cs typeface="Times New Roman" panose="02020603050405020304" pitchFamily="18" charset="0"/>
              </a:rPr>
              <a:t>}</a:t>
            </a:r>
          </a:p>
          <a:p>
            <a:r>
              <a:rPr lang="zh-CN" altLang="en-US" dirty="0" smtClean="0"/>
              <a:t>消除</a:t>
            </a:r>
            <a:r>
              <a:rPr lang="zh-CN" altLang="en-US" dirty="0"/>
              <a:t>左</a:t>
            </a:r>
            <a:r>
              <a:rPr lang="zh-CN" altLang="en-US" dirty="0" smtClean="0"/>
              <a:t>递归的</a:t>
            </a:r>
            <a:r>
              <a:rPr lang="en-US" altLang="zh-CN" dirty="0" smtClean="0"/>
              <a:t>SDT</a:t>
            </a:r>
          </a:p>
          <a:p>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36</a:t>
            </a:fld>
            <a:endParaRPr lang="en-US" altLang="zh-CN" dirty="0"/>
          </a:p>
        </p:txBody>
      </p:sp>
      <p:sp>
        <p:nvSpPr>
          <p:cNvPr id="5" name="矩形 4"/>
          <p:cNvSpPr/>
          <p:nvPr/>
        </p:nvSpPr>
        <p:spPr>
          <a:xfrm>
            <a:off x="1066800" y="3771901"/>
            <a:ext cx="6248400" cy="1200329"/>
          </a:xfrm>
          <a:prstGeom prst="rect">
            <a:avLst/>
          </a:prstGeom>
        </p:spPr>
        <p:txBody>
          <a:bodyPr wrap="square">
            <a:spAutoFit/>
          </a:bodyPr>
          <a:lstStyle/>
          <a:p>
            <a:pPr eaLnBrk="1" hangingPunct="1">
              <a:buClr>
                <a:schemeClr val="folHlink"/>
              </a:buClr>
              <a:buSzPct val="6000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sym typeface="Arial" panose="020B0604020202020204" pitchFamily="34" charset="0"/>
              </a:rPr>
              <a:t>→ </a:t>
            </a:r>
            <a:r>
              <a:rPr lang="en-US" altLang="zh-CN"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dirty="0">
                <a:latin typeface="Times New Roman" panose="02020603050405020304" pitchFamily="18" charset="0"/>
                <a:cs typeface="Times New Roman" panose="02020603050405020304" pitchFamily="18" charset="0"/>
                <a:sym typeface="Arial" panose="020B0604020202020204" pitchFamily="34" charset="0"/>
              </a:rPr>
              <a:t> </a:t>
            </a:r>
            <a:r>
              <a:rPr lang="en-US" altLang="zh-CN"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i="1" dirty="0" smtClean="0">
                <a:solidFill>
                  <a:srgbClr val="2D83F4"/>
                </a:solidFill>
                <a:latin typeface="Times New Roman" panose="02020603050405020304" pitchFamily="18" charset="0"/>
                <a:cs typeface="Times New Roman" panose="02020603050405020304" pitchFamily="18" charset="0"/>
                <a:sym typeface="Arial" panose="020B0604020202020204" pitchFamily="34" charset="0"/>
              </a:rPr>
              <a:t>T </a:t>
            </a:r>
            <a:r>
              <a:rPr lang="en-US" altLang="zh-CN" i="1" dirty="0" smtClean="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i="1" dirty="0" smtClean="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i="1" dirty="0" smtClean="0">
                <a:latin typeface="Times New Roman" panose="02020603050405020304" pitchFamily="18" charset="0"/>
                <a:cs typeface="Times New Roman" panose="02020603050405020304" pitchFamily="18" charset="0"/>
                <a:sym typeface="Times New Roman" panose="02020603050405020304" pitchFamily="18" charset="0"/>
              </a:rPr>
              <a:t>T </a:t>
            </a:r>
            <a:r>
              <a:rPr lang="en-US" altLang="zh-CN" i="1" dirty="0" smtClean="0">
                <a:latin typeface="Times New Roman" panose="02020603050405020304" pitchFamily="18" charset="0"/>
                <a:ea typeface="楷体" panose="02010609060101010101" pitchFamily="49" charset="-122"/>
              </a:rPr>
              <a:t>′ </a:t>
            </a:r>
            <a:r>
              <a:rPr lang="en-US" altLang="zh-CN"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i="1" dirty="0" smtClean="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T </a:t>
            </a:r>
            <a:r>
              <a:rPr lang="en-US" altLang="zh-CN" i="1" dirty="0" smtClean="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i="1" dirty="0" smtClean="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i="1" dirty="0" err="1">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buClr>
                <a:schemeClr val="folHlink"/>
              </a:buClr>
              <a:buSzPct val="6000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2) </a:t>
            </a:r>
            <a:r>
              <a:rPr lang="en-US" altLang="zh-CN" i="1" dirty="0" smtClean="0">
                <a:latin typeface="Times New Roman" panose="02020603050405020304" pitchFamily="18" charset="0"/>
                <a:cs typeface="Times New Roman" panose="02020603050405020304" pitchFamily="18" charset="0"/>
              </a:rPr>
              <a:t>T </a:t>
            </a:r>
            <a:r>
              <a:rPr lang="en-US" altLang="zh-CN" i="1" dirty="0" smtClean="0">
                <a:latin typeface="Times New Roman" panose="02020603050405020304" pitchFamily="18" charset="0"/>
                <a:ea typeface="楷体" panose="02010609060101010101" pitchFamily="49" charset="-122"/>
              </a:rPr>
              <a:t>′</a:t>
            </a:r>
            <a:r>
              <a:rPr lang="en-US" altLang="zh-CN" i="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 </a:t>
            </a:r>
            <a:r>
              <a:rPr lang="zh-CN" altLang="en-US" dirty="0">
                <a:solidFill>
                  <a:srgbClr val="2D83F4"/>
                </a:solidFill>
                <a:latin typeface="Times New Roman" panose="02020603050405020304" pitchFamily="18" charset="0"/>
                <a:cs typeface="Times New Roman" panose="02020603050405020304" pitchFamily="18" charset="0"/>
              </a:rPr>
              <a:t>{ </a:t>
            </a:r>
            <a:r>
              <a:rPr lang="zh-CN" altLang="en-US" i="1" dirty="0">
                <a:solidFill>
                  <a:srgbClr val="2D83F4"/>
                </a:solidFill>
                <a:latin typeface="Times New Roman" panose="02020603050405020304" pitchFamily="18" charset="0"/>
                <a:cs typeface="Times New Roman" panose="02020603050405020304" pitchFamily="18" charset="0"/>
              </a:rPr>
              <a:t>T</a:t>
            </a:r>
            <a:r>
              <a:rPr lang="zh-CN" altLang="en-US" i="1" baseline="-25000" dirty="0">
                <a:solidFill>
                  <a:srgbClr val="2D83F4"/>
                </a:solidFill>
                <a:latin typeface="Times New Roman" panose="02020603050405020304" pitchFamily="18" charset="0"/>
                <a:cs typeface="Times New Roman" panose="02020603050405020304" pitchFamily="18" charset="0"/>
              </a:rPr>
              <a:t>1</a:t>
            </a:r>
            <a:r>
              <a:rPr lang="en-US" altLang="zh-CN" i="1" dirty="0">
                <a:solidFill>
                  <a:schemeClr val="tx2">
                    <a:lumMod val="60000"/>
                    <a:lumOff val="40000"/>
                  </a:schemeClr>
                </a:solidFill>
                <a:latin typeface="Times New Roman" panose="02020603050405020304" pitchFamily="18" charset="0"/>
                <a:ea typeface="楷体" panose="02010609060101010101" pitchFamily="49" charset="-122"/>
              </a:rPr>
              <a:t>′</a:t>
            </a:r>
            <a:r>
              <a:rPr lang="zh-CN" altLang="en-US" i="1" dirty="0">
                <a:solidFill>
                  <a:srgbClr val="2D83F4"/>
                </a:solidFill>
                <a:latin typeface="Times New Roman" panose="02020603050405020304" pitchFamily="18" charset="0"/>
                <a:cs typeface="Times New Roman" panose="02020603050405020304" pitchFamily="18" charset="0"/>
              </a:rPr>
              <a:t>.inh </a:t>
            </a:r>
            <a:r>
              <a:rPr lang="zh-CN" altLang="en-US" dirty="0">
                <a:solidFill>
                  <a:srgbClr val="2D83F4"/>
                </a:solidFill>
                <a:latin typeface="Times New Roman" panose="02020603050405020304" pitchFamily="18" charset="0"/>
                <a:cs typeface="Times New Roman" panose="02020603050405020304" pitchFamily="18" charset="0"/>
              </a:rPr>
              <a:t>= </a:t>
            </a:r>
            <a:r>
              <a:rPr lang="zh-CN" altLang="en-US" i="1" dirty="0" smtClean="0">
                <a:solidFill>
                  <a:srgbClr val="2D83F4"/>
                </a:solidFill>
                <a:latin typeface="Times New Roman" panose="02020603050405020304" pitchFamily="18" charset="0"/>
                <a:cs typeface="Times New Roman" panose="02020603050405020304" pitchFamily="18" charset="0"/>
              </a:rPr>
              <a:t>T </a:t>
            </a:r>
            <a:r>
              <a:rPr lang="en-US" altLang="zh-CN" i="1" dirty="0" smtClean="0">
                <a:solidFill>
                  <a:schemeClr val="tx2">
                    <a:lumMod val="60000"/>
                    <a:lumOff val="40000"/>
                  </a:schemeClr>
                </a:solidFill>
                <a:latin typeface="Times New Roman" panose="02020603050405020304" pitchFamily="18" charset="0"/>
                <a:ea typeface="楷体" panose="02010609060101010101" pitchFamily="49" charset="-122"/>
              </a:rPr>
              <a:t>′</a:t>
            </a:r>
            <a:r>
              <a:rPr lang="zh-CN" altLang="en-US" i="1" dirty="0">
                <a:solidFill>
                  <a:srgbClr val="2D83F4"/>
                </a:solidFill>
                <a:latin typeface="Times New Roman" panose="02020603050405020304" pitchFamily="18" charset="0"/>
                <a:cs typeface="Times New Roman" panose="02020603050405020304" pitchFamily="18" charset="0"/>
              </a:rPr>
              <a:t>.inh</a:t>
            </a:r>
            <a:r>
              <a:rPr lang="zh-CN" altLang="en-US"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i="1"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dirty="0">
                <a:solidFill>
                  <a:srgbClr val="2D83F4"/>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i="1" dirty="0">
                <a:latin typeface="Times New Roman" panose="02020603050405020304" pitchFamily="18" charset="0"/>
                <a:cs typeface="Times New Roman" panose="02020603050405020304" pitchFamily="18" charset="0"/>
              </a:rPr>
              <a:t>T</a:t>
            </a:r>
            <a:r>
              <a:rPr lang="zh-CN" altLang="en-US"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rPr>
              <a:t>′ </a:t>
            </a:r>
            <a:r>
              <a:rPr lang="en-US" altLang="zh-CN" dirty="0">
                <a:solidFill>
                  <a:srgbClr val="2D83F4"/>
                </a:solidFill>
                <a:latin typeface="Times New Roman" panose="02020603050405020304" pitchFamily="18" charset="0"/>
                <a:cs typeface="Times New Roman" panose="02020603050405020304" pitchFamily="18" charset="0"/>
              </a:rPr>
              <a:t>{ </a:t>
            </a:r>
            <a:r>
              <a:rPr lang="zh-CN" altLang="en-US" i="1" dirty="0" smtClean="0">
                <a:solidFill>
                  <a:srgbClr val="2D83F4"/>
                </a:solidFill>
                <a:latin typeface="Times New Roman" panose="02020603050405020304" pitchFamily="18" charset="0"/>
                <a:cs typeface="Times New Roman" panose="02020603050405020304" pitchFamily="18" charset="0"/>
              </a:rPr>
              <a:t>T </a:t>
            </a:r>
            <a:r>
              <a:rPr lang="en-US" altLang="zh-CN" i="1" dirty="0" smtClean="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i="1" dirty="0" smtClean="0">
                <a:solidFill>
                  <a:srgbClr val="2D83F4"/>
                </a:solidFill>
                <a:latin typeface="Times New Roman" panose="02020603050405020304" pitchFamily="18" charset="0"/>
                <a:cs typeface="Times New Roman" panose="02020603050405020304" pitchFamily="18" charset="0"/>
              </a:rPr>
              <a:t>.</a:t>
            </a:r>
            <a:r>
              <a:rPr lang="en-US" altLang="zh-CN" i="1" dirty="0" err="1">
                <a:solidFill>
                  <a:srgbClr val="2D83F4"/>
                </a:solidFill>
                <a:latin typeface="Times New Roman" panose="02020603050405020304" pitchFamily="18" charset="0"/>
                <a:cs typeface="Times New Roman" panose="02020603050405020304" pitchFamily="18" charset="0"/>
              </a:rPr>
              <a:t>syn</a:t>
            </a:r>
            <a:r>
              <a:rPr lang="en-US" altLang="zh-CN" i="1" dirty="0">
                <a:solidFill>
                  <a:srgbClr val="2D83F4"/>
                </a:solidFill>
                <a:latin typeface="Times New Roman" panose="02020603050405020304" pitchFamily="18" charset="0"/>
                <a:cs typeface="Times New Roman" panose="02020603050405020304" pitchFamily="18" charset="0"/>
              </a:rPr>
              <a:t> </a:t>
            </a:r>
            <a:r>
              <a:rPr lang="en-US" altLang="zh-CN" dirty="0">
                <a:solidFill>
                  <a:srgbClr val="2D83F4"/>
                </a:solidFill>
                <a:latin typeface="Times New Roman" panose="02020603050405020304" pitchFamily="18" charset="0"/>
                <a:cs typeface="Times New Roman" panose="02020603050405020304" pitchFamily="18" charset="0"/>
              </a:rPr>
              <a:t>= </a:t>
            </a:r>
            <a:r>
              <a:rPr lang="zh-CN" altLang="en-US" i="1" dirty="0">
                <a:solidFill>
                  <a:srgbClr val="2D83F4"/>
                </a:solidFill>
                <a:latin typeface="Times New Roman" panose="02020603050405020304" pitchFamily="18" charset="0"/>
                <a:cs typeface="Times New Roman" panose="02020603050405020304" pitchFamily="18" charset="0"/>
              </a:rPr>
              <a:t>T</a:t>
            </a:r>
            <a:r>
              <a:rPr lang="zh-CN" altLang="en-US" i="1" baseline="-25000" dirty="0">
                <a:solidFill>
                  <a:srgbClr val="2D83F4"/>
                </a:solidFill>
                <a:latin typeface="Times New Roman" panose="02020603050405020304" pitchFamily="18" charset="0"/>
                <a:cs typeface="Times New Roman" panose="02020603050405020304" pitchFamily="18" charset="0"/>
              </a:rPr>
              <a:t>1</a:t>
            </a:r>
            <a:r>
              <a:rPr lang="en-US" altLang="zh-CN"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i="1" dirty="0">
                <a:solidFill>
                  <a:srgbClr val="2D83F4"/>
                </a:solidFill>
                <a:latin typeface="Times New Roman" panose="02020603050405020304" pitchFamily="18" charset="0"/>
                <a:cs typeface="Times New Roman" panose="02020603050405020304" pitchFamily="18" charset="0"/>
              </a:rPr>
              <a:t>.</a:t>
            </a:r>
            <a:r>
              <a:rPr lang="en-US" altLang="zh-CN" i="1" dirty="0" err="1">
                <a:solidFill>
                  <a:srgbClr val="2D83F4"/>
                </a:solidFill>
                <a:latin typeface="Times New Roman" panose="02020603050405020304" pitchFamily="18" charset="0"/>
                <a:cs typeface="Times New Roman" panose="02020603050405020304" pitchFamily="18" charset="0"/>
              </a:rPr>
              <a:t>syn</a:t>
            </a:r>
            <a:r>
              <a:rPr lang="en-US" altLang="zh-CN" dirty="0">
                <a:solidFill>
                  <a:srgbClr val="2D83F4"/>
                </a:solidFill>
                <a:latin typeface="Times New Roman" panose="02020603050405020304" pitchFamily="18" charset="0"/>
                <a:cs typeface="Times New Roman" panose="02020603050405020304" pitchFamily="18" charset="0"/>
              </a:rPr>
              <a:t> }</a:t>
            </a:r>
          </a:p>
          <a:p>
            <a:pPr eaLnBrk="1" hangingPunct="1">
              <a:buClr>
                <a:schemeClr val="folHlink"/>
              </a:buClr>
              <a:buSzPct val="6000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rPr>
              <a:t>3) </a:t>
            </a:r>
            <a:r>
              <a:rPr lang="zh-CN" altLang="en-US" i="1" dirty="0" smtClean="0">
                <a:latin typeface="Times New Roman" panose="02020603050405020304" pitchFamily="18" charset="0"/>
                <a:cs typeface="Times New Roman" panose="02020603050405020304" pitchFamily="18" charset="0"/>
              </a:rPr>
              <a:t>T </a:t>
            </a:r>
            <a:r>
              <a:rPr lang="en-US" altLang="zh-CN" i="1" dirty="0" smtClean="0">
                <a:latin typeface="Times New Roman" panose="02020603050405020304" pitchFamily="18" charset="0"/>
                <a:ea typeface="楷体" panose="02010609060101010101" pitchFamily="49" charset="-122"/>
              </a:rPr>
              <a:t>′</a:t>
            </a:r>
            <a:r>
              <a:rPr lang="zh-CN" altLang="en-US" i="1"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Arial" panose="020B0604020202020204" pitchFamily="34" charset="0"/>
              </a:rPr>
              <a:t>→ </a:t>
            </a:r>
            <a:r>
              <a:rPr lang="el-GR" altLang="zh-CN" i="1" dirty="0">
                <a:latin typeface="Times New Roman" panose="02020603050405020304" pitchFamily="18" charset="0"/>
                <a:cs typeface="Times New Roman" panose="02020603050405020304" pitchFamily="18" charset="0"/>
                <a:sym typeface="Arial" panose="020B0604020202020204" pitchFamily="34" charset="0"/>
              </a:rPr>
              <a:t>ε</a:t>
            </a:r>
            <a:r>
              <a:rPr lang="en-US" altLang="zh-CN"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i="1" dirty="0" smtClean="0">
                <a:solidFill>
                  <a:srgbClr val="2D83F4"/>
                </a:solidFill>
                <a:latin typeface="Times New Roman" panose="02020603050405020304" pitchFamily="18" charset="0"/>
                <a:cs typeface="Times New Roman" panose="02020603050405020304" pitchFamily="18" charset="0"/>
              </a:rPr>
              <a:t>T </a:t>
            </a:r>
            <a:r>
              <a:rPr lang="en-US" altLang="zh-CN" i="1" dirty="0" smtClean="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i="1" dirty="0" smtClean="0">
                <a:solidFill>
                  <a:srgbClr val="2D83F4"/>
                </a:solidFill>
                <a:latin typeface="Times New Roman" panose="02020603050405020304" pitchFamily="18" charset="0"/>
                <a:cs typeface="Times New Roman" panose="02020603050405020304" pitchFamily="18" charset="0"/>
              </a:rPr>
              <a:t>.</a:t>
            </a:r>
            <a:r>
              <a:rPr lang="en-US" altLang="zh-CN" i="1" dirty="0" err="1">
                <a:solidFill>
                  <a:srgbClr val="2D83F4"/>
                </a:solidFill>
                <a:latin typeface="Times New Roman" panose="02020603050405020304" pitchFamily="18" charset="0"/>
                <a:cs typeface="Times New Roman" panose="02020603050405020304" pitchFamily="18" charset="0"/>
              </a:rPr>
              <a:t>syn</a:t>
            </a:r>
            <a:r>
              <a:rPr lang="en-US" altLang="zh-CN" i="1" dirty="0">
                <a:solidFill>
                  <a:srgbClr val="2D83F4"/>
                </a:solidFill>
                <a:latin typeface="Times New Roman" panose="02020603050405020304" pitchFamily="18" charset="0"/>
                <a:cs typeface="Times New Roman" panose="02020603050405020304" pitchFamily="18" charset="0"/>
              </a:rPr>
              <a:t> </a:t>
            </a:r>
            <a:r>
              <a:rPr lang="en-US" altLang="zh-CN" dirty="0">
                <a:solidFill>
                  <a:srgbClr val="2D83F4"/>
                </a:solidFill>
                <a:latin typeface="Times New Roman" panose="02020603050405020304" pitchFamily="18" charset="0"/>
                <a:cs typeface="Times New Roman" panose="02020603050405020304" pitchFamily="18" charset="0"/>
              </a:rPr>
              <a:t>=</a:t>
            </a:r>
            <a:r>
              <a:rPr lang="zh-CN" altLang="en-US" dirty="0">
                <a:solidFill>
                  <a:srgbClr val="2D83F4"/>
                </a:solidFill>
                <a:latin typeface="Times New Roman" panose="02020603050405020304" pitchFamily="18" charset="0"/>
                <a:cs typeface="Times New Roman" panose="02020603050405020304" pitchFamily="18" charset="0"/>
              </a:rPr>
              <a:t> </a:t>
            </a:r>
            <a:r>
              <a:rPr lang="zh-CN" altLang="en-US" i="1" dirty="0">
                <a:solidFill>
                  <a:srgbClr val="2D83F4"/>
                </a:solidFill>
                <a:latin typeface="Times New Roman" panose="02020603050405020304" pitchFamily="18" charset="0"/>
                <a:cs typeface="Times New Roman" panose="02020603050405020304" pitchFamily="18" charset="0"/>
              </a:rPr>
              <a:t>T</a:t>
            </a:r>
            <a:r>
              <a:rPr lang="en-US" altLang="zh-CN"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i="1" dirty="0">
                <a:solidFill>
                  <a:srgbClr val="2D83F4"/>
                </a:solidFill>
                <a:latin typeface="Times New Roman" panose="02020603050405020304" pitchFamily="18" charset="0"/>
                <a:cs typeface="Times New Roman" panose="02020603050405020304" pitchFamily="18" charset="0"/>
              </a:rPr>
              <a:t>.</a:t>
            </a:r>
            <a:r>
              <a:rPr lang="en-US" altLang="zh-CN" i="1" dirty="0" err="1">
                <a:solidFill>
                  <a:srgbClr val="2D83F4"/>
                </a:solidFill>
                <a:latin typeface="Times New Roman" panose="02020603050405020304" pitchFamily="18" charset="0"/>
                <a:cs typeface="Times New Roman" panose="02020603050405020304" pitchFamily="18" charset="0"/>
              </a:rPr>
              <a:t>inh</a:t>
            </a:r>
            <a:r>
              <a:rPr lang="en-US" altLang="zh-CN" dirty="0">
                <a:solidFill>
                  <a:srgbClr val="2D83F4"/>
                </a:solidFill>
                <a:latin typeface="Times New Roman" panose="02020603050405020304" pitchFamily="18" charset="0"/>
                <a:cs typeface="Times New Roman" panose="02020603050405020304" pitchFamily="18" charset="0"/>
              </a:rPr>
              <a:t> }</a:t>
            </a:r>
          </a:p>
          <a:p>
            <a:pPr eaLnBrk="1" hangingPunct="1">
              <a:buClr>
                <a:schemeClr val="folHlink"/>
              </a:buClr>
              <a:buSzPct val="60000"/>
              <a:buFont typeface="Wingdings" panose="05000000000000000000" pitchFamily="2" charset="2"/>
              <a:buNone/>
              <a:defRPr/>
            </a:pPr>
            <a:r>
              <a:rPr lang="en-US" altLang="zh-CN" dirty="0">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i="1" dirty="0">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sym typeface="Arial" panose="020B0604020202020204" pitchFamily="34" charset="0"/>
              </a:rPr>
              <a:t> → </a:t>
            </a:r>
            <a:r>
              <a:rPr lang="en-US" altLang="zh-CN" dirty="0">
                <a:latin typeface="Times New Roman" panose="02020603050405020304" pitchFamily="18" charset="0"/>
                <a:cs typeface="Times New Roman" panose="02020603050405020304" pitchFamily="18" charset="0"/>
                <a:sym typeface="Arial" panose="020B0604020202020204" pitchFamily="34" charset="0"/>
              </a:rPr>
              <a:t>digit </a:t>
            </a:r>
            <a:r>
              <a:rPr lang="en-US" altLang="zh-CN"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digit.</a:t>
            </a:r>
            <a:r>
              <a:rPr lang="en-US" altLang="zh-CN" i="1" dirty="0" err="1">
                <a:solidFill>
                  <a:srgbClr val="2D83F4"/>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dirty="0">
              <a:solidFill>
                <a:srgbClr val="2D83F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189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dirty="0"/>
              <a:t>SDT</a:t>
            </a:r>
            <a:r>
              <a:rPr lang="zh-CN" altLang="en-US" dirty="0"/>
              <a:t>中消除左递归</a:t>
            </a:r>
            <a:endParaRPr lang="zh-CN" altLang="en-US" dirty="0">
              <a:latin typeface="黑体" charset="0"/>
            </a:endParaRPr>
          </a:p>
        </p:txBody>
      </p:sp>
      <p:sp>
        <p:nvSpPr>
          <p:cNvPr id="95235" name="Rectangle 3"/>
          <p:cNvSpPr>
            <a:spLocks noGrp="1" noChangeArrowheads="1"/>
          </p:cNvSpPr>
          <p:nvPr>
            <p:ph idx="1"/>
          </p:nvPr>
        </p:nvSpPr>
        <p:spPr>
          <a:xfrm>
            <a:off x="273050" y="1688400"/>
            <a:ext cx="8594725" cy="4343400"/>
          </a:xfrm>
        </p:spPr>
        <p:txBody>
          <a:bodyPr>
            <a:normAutofit/>
          </a:bodyPr>
          <a:lstStyle/>
          <a:p>
            <a:pPr>
              <a:lnSpc>
                <a:spcPct val="90000"/>
              </a:lnSpc>
            </a:pPr>
            <a:r>
              <a:rPr lang="zh-CN" altLang="en-US" sz="2400" dirty="0"/>
              <a:t>将建立消除左递归文法的翻译模式的方法推广到一般</a:t>
            </a:r>
            <a:endParaRPr lang="en-US" altLang="zh-CN" sz="2400" dirty="0"/>
          </a:p>
          <a:p>
            <a:pPr lvl="1">
              <a:lnSpc>
                <a:spcPct val="90000"/>
              </a:lnSpc>
            </a:pPr>
            <a:r>
              <a:rPr lang="zh-CN" altLang="en-US" sz="2000" dirty="0"/>
              <a:t>假设含左递归文法</a:t>
            </a:r>
            <a:r>
              <a:rPr lang="zh-CN" altLang="en-US" sz="2000" dirty="0" smtClean="0"/>
              <a:t>的</a:t>
            </a:r>
            <a:r>
              <a:rPr lang="en-US" altLang="zh-CN" sz="2000" dirty="0" smtClean="0"/>
              <a:t>SDD</a:t>
            </a:r>
            <a:r>
              <a:rPr lang="zh-CN" altLang="en-US" sz="2000" dirty="0" smtClean="0"/>
              <a:t>为</a:t>
            </a:r>
            <a:r>
              <a:rPr lang="zh-CN" altLang="en-US" sz="2000" dirty="0"/>
              <a:t>：</a:t>
            </a:r>
            <a:endParaRPr lang="en-US" altLang="zh-CN" sz="2000" dirty="0"/>
          </a:p>
          <a:p>
            <a:pPr lvl="2" algn="just">
              <a:lnSpc>
                <a:spcPct val="90000"/>
              </a:lnSpc>
              <a:buFontTx/>
              <a:buNone/>
            </a:pPr>
            <a:r>
              <a:rPr lang="en-US" altLang="zh-CN" sz="1600" dirty="0"/>
              <a:t>A→A</a:t>
            </a:r>
            <a:r>
              <a:rPr lang="en-US" altLang="zh-CN" sz="1600" baseline="-30000" dirty="0"/>
              <a:t>1</a:t>
            </a:r>
            <a:r>
              <a:rPr lang="en-US" altLang="zh-CN" sz="1600" dirty="0"/>
              <a:t>Y	{</a:t>
            </a:r>
            <a:r>
              <a:rPr lang="en-US" altLang="zh-CN" sz="1600" dirty="0" err="1"/>
              <a:t>A.a</a:t>
            </a:r>
            <a:r>
              <a:rPr lang="en-US" altLang="zh-CN" sz="1600" dirty="0"/>
              <a:t>: = g(A</a:t>
            </a:r>
            <a:r>
              <a:rPr lang="en-US" altLang="zh-CN" sz="1600" baseline="-30000" dirty="0"/>
              <a:t>1</a:t>
            </a:r>
            <a:r>
              <a:rPr lang="en-US" altLang="zh-CN" sz="1600" dirty="0"/>
              <a:t>.a, </a:t>
            </a:r>
            <a:r>
              <a:rPr lang="en-US" altLang="zh-CN" sz="1600" dirty="0" err="1"/>
              <a:t>Y.y</a:t>
            </a:r>
            <a:r>
              <a:rPr lang="en-US" altLang="zh-CN" sz="1600" dirty="0"/>
              <a:t>)}</a:t>
            </a:r>
          </a:p>
          <a:p>
            <a:pPr lvl="2" algn="just">
              <a:lnSpc>
                <a:spcPct val="90000"/>
              </a:lnSpc>
              <a:buFontTx/>
              <a:buNone/>
            </a:pPr>
            <a:r>
              <a:rPr lang="en-US" altLang="zh-CN" sz="1600" dirty="0"/>
              <a:t>A→X	  {</a:t>
            </a:r>
            <a:r>
              <a:rPr lang="en-US" altLang="zh-CN" sz="1600" dirty="0" err="1"/>
              <a:t>A.a</a:t>
            </a:r>
            <a:r>
              <a:rPr lang="en-US" altLang="zh-CN" sz="1600" dirty="0"/>
              <a:t>: = f(</a:t>
            </a:r>
            <a:r>
              <a:rPr lang="en-US" altLang="zh-CN" sz="1600" dirty="0" err="1"/>
              <a:t>X.x</a:t>
            </a:r>
            <a:r>
              <a:rPr lang="en-US" altLang="zh-CN" sz="1600" dirty="0"/>
              <a:t>)}				</a:t>
            </a:r>
          </a:p>
          <a:p>
            <a:pPr algn="just">
              <a:lnSpc>
                <a:spcPct val="90000"/>
              </a:lnSpc>
            </a:pPr>
            <a:r>
              <a:rPr lang="en-US" altLang="zh-CN" dirty="0" smtClean="0"/>
              <a:t> </a:t>
            </a:r>
            <a:r>
              <a:rPr lang="zh-CN" altLang="en-US" dirty="0"/>
              <a:t>每个文法符号都有一个综合属性，用相应的小写字母表示，</a:t>
            </a:r>
            <a:r>
              <a:rPr lang="en-US" altLang="zh-CN" dirty="0"/>
              <a:t>g</a:t>
            </a:r>
            <a:r>
              <a:rPr lang="zh-CN" altLang="en-US" dirty="0"/>
              <a:t>和</a:t>
            </a:r>
            <a:r>
              <a:rPr lang="en-US" altLang="zh-CN" dirty="0"/>
              <a:t>f</a:t>
            </a:r>
            <a:r>
              <a:rPr lang="zh-CN" altLang="en-US" dirty="0"/>
              <a:t>是任意函数</a:t>
            </a:r>
            <a:r>
              <a:rPr lang="en-US" altLang="zh-CN" dirty="0"/>
              <a:t> </a:t>
            </a:r>
            <a:r>
              <a:rPr lang="zh-CN" altLang="en-US" dirty="0" smtClean="0"/>
              <a:t>，消除</a:t>
            </a:r>
            <a:r>
              <a:rPr lang="zh-CN" altLang="en-US" dirty="0"/>
              <a:t>左递归后，文法转换成：</a:t>
            </a:r>
            <a:endParaRPr lang="en-US" altLang="zh-CN" dirty="0"/>
          </a:p>
          <a:p>
            <a:pPr lvl="1" algn="just">
              <a:lnSpc>
                <a:spcPct val="90000"/>
              </a:lnSpc>
              <a:buFontTx/>
              <a:buNone/>
            </a:pPr>
            <a:r>
              <a:rPr lang="en-US" altLang="zh-CN" sz="1800" dirty="0" smtClean="0"/>
              <a:t>				A</a:t>
            </a:r>
            <a:r>
              <a:rPr lang="en-US" altLang="zh-CN" sz="1800" dirty="0"/>
              <a:t>→XR    R→YR</a:t>
            </a:r>
            <a:r>
              <a:rPr lang="zh-CN" altLang="en-US" sz="1800" dirty="0"/>
              <a:t>｜</a:t>
            </a:r>
            <a:r>
              <a:rPr lang="en-US" altLang="zh-CN" sz="1800" dirty="0"/>
              <a:t>ε				</a:t>
            </a:r>
          </a:p>
          <a:p>
            <a:pPr lvl="1" algn="just">
              <a:lnSpc>
                <a:spcPct val="90000"/>
              </a:lnSpc>
              <a:buFontTx/>
              <a:buNone/>
            </a:pPr>
            <a:r>
              <a:rPr lang="zh-CN" altLang="en-US" sz="1800" dirty="0"/>
              <a:t>考虑加入语义</a:t>
            </a:r>
            <a:r>
              <a:rPr lang="zh-CN" altLang="en-US" sz="1800" dirty="0"/>
              <a:t>动作</a:t>
            </a:r>
            <a:r>
              <a:rPr lang="zh-CN" altLang="en-US" sz="1800" dirty="0" smtClean="0"/>
              <a:t>，</a:t>
            </a:r>
            <a:r>
              <a:rPr lang="en-US" altLang="zh-CN" sz="1800" dirty="0" smtClean="0"/>
              <a:t>SDT</a:t>
            </a:r>
            <a:r>
              <a:rPr lang="zh-CN" altLang="en-US" sz="1800" dirty="0" smtClean="0"/>
              <a:t>如下：</a:t>
            </a:r>
            <a:endParaRPr lang="en-US" altLang="zh-CN" sz="1800" dirty="0" smtClean="0"/>
          </a:p>
          <a:p>
            <a:pPr lvl="1" algn="just">
              <a:lnSpc>
                <a:spcPct val="90000"/>
              </a:lnSpc>
              <a:buFontTx/>
              <a:buNone/>
            </a:pPr>
            <a:r>
              <a:rPr lang="en-US" altLang="zh-CN" sz="1800" dirty="0" smtClean="0"/>
              <a:t>A</a:t>
            </a:r>
            <a:r>
              <a:rPr lang="en-US" altLang="zh-CN" sz="1800" dirty="0"/>
              <a:t>→X</a:t>
            </a:r>
            <a:r>
              <a:rPr lang="en-US" altLang="zh-CN" sz="1800" dirty="0">
                <a:solidFill>
                  <a:srgbClr val="00B0F0"/>
                </a:solidFill>
              </a:rPr>
              <a:t>	{</a:t>
            </a:r>
            <a:r>
              <a:rPr lang="en-US" altLang="zh-CN" sz="1800" dirty="0" err="1">
                <a:solidFill>
                  <a:srgbClr val="00B0F0"/>
                </a:solidFill>
              </a:rPr>
              <a:t>R.i</a:t>
            </a:r>
            <a:r>
              <a:rPr lang="en-US" altLang="zh-CN" sz="1800" dirty="0">
                <a:solidFill>
                  <a:srgbClr val="00B0F0"/>
                </a:solidFill>
              </a:rPr>
              <a:t>: = f(</a:t>
            </a:r>
            <a:r>
              <a:rPr lang="en-US" altLang="zh-CN" sz="1800" dirty="0" err="1">
                <a:solidFill>
                  <a:srgbClr val="00B0F0"/>
                </a:solidFill>
              </a:rPr>
              <a:t>X.x</a:t>
            </a:r>
            <a:r>
              <a:rPr lang="en-US" altLang="zh-CN" sz="1800" dirty="0" smtClean="0">
                <a:solidFill>
                  <a:srgbClr val="00B0F0"/>
                </a:solidFill>
              </a:rPr>
              <a:t>)}  </a:t>
            </a:r>
            <a:r>
              <a:rPr lang="en-US" altLang="zh-CN" sz="1800" dirty="0"/>
              <a:t>R </a:t>
            </a:r>
            <a:r>
              <a:rPr lang="en-US" altLang="zh-CN" sz="1800" dirty="0">
                <a:solidFill>
                  <a:srgbClr val="00B0F0"/>
                </a:solidFill>
              </a:rPr>
              <a:t>	{</a:t>
            </a:r>
            <a:r>
              <a:rPr lang="en-US" altLang="zh-CN" sz="1800" dirty="0" err="1">
                <a:solidFill>
                  <a:srgbClr val="00B0F0"/>
                </a:solidFill>
              </a:rPr>
              <a:t>A.a</a:t>
            </a:r>
            <a:r>
              <a:rPr lang="en-US" altLang="zh-CN" sz="1800" dirty="0">
                <a:solidFill>
                  <a:srgbClr val="00B0F0"/>
                </a:solidFill>
              </a:rPr>
              <a:t>: =R.s}</a:t>
            </a:r>
          </a:p>
          <a:p>
            <a:pPr lvl="1" algn="just">
              <a:lnSpc>
                <a:spcPct val="90000"/>
              </a:lnSpc>
              <a:buFontTx/>
              <a:buNone/>
            </a:pPr>
            <a:r>
              <a:rPr lang="en-US" altLang="zh-CN" sz="1800" dirty="0"/>
              <a:t>R→Y</a:t>
            </a:r>
            <a:r>
              <a:rPr lang="en-US" altLang="zh-CN" sz="1800" dirty="0">
                <a:solidFill>
                  <a:srgbClr val="00B0F0"/>
                </a:solidFill>
              </a:rPr>
              <a:t>	{R</a:t>
            </a:r>
            <a:r>
              <a:rPr lang="en-US" altLang="zh-CN" sz="1800" baseline="-30000" dirty="0">
                <a:solidFill>
                  <a:srgbClr val="00B0F0"/>
                </a:solidFill>
              </a:rPr>
              <a:t>1</a:t>
            </a:r>
            <a:r>
              <a:rPr lang="en-US" altLang="zh-CN" sz="1800" dirty="0">
                <a:solidFill>
                  <a:srgbClr val="00B0F0"/>
                </a:solidFill>
              </a:rPr>
              <a:t>.i: = g(</a:t>
            </a:r>
            <a:r>
              <a:rPr lang="en-US" altLang="zh-CN" sz="1800" dirty="0" err="1">
                <a:solidFill>
                  <a:srgbClr val="00B0F0"/>
                </a:solidFill>
              </a:rPr>
              <a:t>R.i,Y.y</a:t>
            </a:r>
            <a:r>
              <a:rPr lang="en-US" altLang="zh-CN" sz="1800" dirty="0">
                <a:solidFill>
                  <a:srgbClr val="00B0F0"/>
                </a:solidFill>
              </a:rPr>
              <a:t>)}</a:t>
            </a:r>
            <a:r>
              <a:rPr lang="en-US" altLang="zh-CN" sz="1800" dirty="0"/>
              <a:t>	</a:t>
            </a:r>
            <a:r>
              <a:rPr lang="en-US" altLang="zh-CN" sz="1800" dirty="0" smtClean="0"/>
              <a:t>  R</a:t>
            </a:r>
            <a:r>
              <a:rPr lang="en-US" altLang="zh-CN" sz="1800" baseline="-30000" dirty="0" smtClean="0"/>
              <a:t>1 </a:t>
            </a:r>
            <a:r>
              <a:rPr lang="en-US" altLang="zh-CN" sz="1800" dirty="0" smtClean="0">
                <a:solidFill>
                  <a:srgbClr val="00B0F0"/>
                </a:solidFill>
              </a:rPr>
              <a:t>{R.s</a:t>
            </a:r>
            <a:r>
              <a:rPr lang="en-US" altLang="zh-CN" sz="1800" dirty="0">
                <a:solidFill>
                  <a:srgbClr val="00B0F0"/>
                </a:solidFill>
              </a:rPr>
              <a:t>: = R</a:t>
            </a:r>
            <a:r>
              <a:rPr lang="en-US" altLang="zh-CN" sz="1800" baseline="-30000" dirty="0">
                <a:solidFill>
                  <a:srgbClr val="00B0F0"/>
                </a:solidFill>
              </a:rPr>
              <a:t>1</a:t>
            </a:r>
            <a:r>
              <a:rPr lang="en-US" altLang="zh-CN" sz="1800" dirty="0">
                <a:solidFill>
                  <a:srgbClr val="00B0F0"/>
                </a:solidFill>
              </a:rPr>
              <a:t>.s}</a:t>
            </a:r>
          </a:p>
          <a:p>
            <a:pPr lvl="1" algn="just">
              <a:lnSpc>
                <a:spcPct val="90000"/>
              </a:lnSpc>
              <a:buFontTx/>
              <a:buNone/>
            </a:pPr>
            <a:r>
              <a:rPr lang="en-US" altLang="zh-CN" sz="1800" dirty="0" err="1"/>
              <a:t>R→ε</a:t>
            </a:r>
            <a:r>
              <a:rPr lang="en-US" altLang="zh-CN" sz="1800" dirty="0"/>
              <a:t>	</a:t>
            </a:r>
            <a:r>
              <a:rPr lang="en-US" altLang="zh-CN" sz="1800" dirty="0">
                <a:solidFill>
                  <a:srgbClr val="00B0F0"/>
                </a:solidFill>
              </a:rPr>
              <a:t>{R.s: = </a:t>
            </a:r>
            <a:r>
              <a:rPr lang="en-US" altLang="zh-CN" sz="1800" dirty="0" err="1">
                <a:solidFill>
                  <a:srgbClr val="00B0F0"/>
                </a:solidFill>
              </a:rPr>
              <a:t>R.i</a:t>
            </a:r>
            <a:r>
              <a:rPr lang="en-US" altLang="zh-CN" sz="1800" dirty="0">
                <a:solidFill>
                  <a:srgbClr val="00B0F0"/>
                </a:solidFill>
              </a:rPr>
              <a:t>}</a:t>
            </a:r>
          </a:p>
          <a:p>
            <a:pPr algn="just">
              <a:lnSpc>
                <a:spcPct val="90000"/>
              </a:lnSpc>
              <a:buFontTx/>
              <a:buNone/>
            </a:pPr>
            <a:endParaRPr lang="zh-CN" altLang="en-US" sz="2000" dirty="0"/>
          </a:p>
        </p:txBody>
      </p:sp>
      <p:sp>
        <p:nvSpPr>
          <p:cNvPr id="5" name="幻灯片编号占位符 5"/>
          <p:cNvSpPr>
            <a:spLocks noGrp="1"/>
          </p:cNvSpPr>
          <p:nvPr>
            <p:ph type="sldNum" sz="quarter" idx="12"/>
          </p:nvPr>
        </p:nvSpPr>
        <p:spPr/>
        <p:txBody>
          <a:bodyPr/>
          <a:lstStyle/>
          <a:p>
            <a:fld id="{FFD6A3BC-40FC-E145-8705-775DC9881C7D}" type="slidenum">
              <a:rPr lang="en-US" altLang="zh-CN"/>
              <a:pPr/>
              <a:t>37</a:t>
            </a:fld>
            <a:endParaRPr lang="en-US" altLang="zh-CN"/>
          </a:p>
        </p:txBody>
      </p:sp>
    </p:spTree>
    <p:extLst>
      <p:ext uri="{BB962C8B-B14F-4D97-AF65-F5344CB8AC3E}">
        <p14:creationId xmlns:p14="http://schemas.microsoft.com/office/powerpoint/2010/main" val="401318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幻灯片编号占位符 5"/>
          <p:cNvSpPr>
            <a:spLocks noGrp="1"/>
          </p:cNvSpPr>
          <p:nvPr>
            <p:ph type="sldNum" sz="quarter" idx="12"/>
          </p:nvPr>
        </p:nvSpPr>
        <p:spPr/>
        <p:txBody>
          <a:bodyPr/>
          <a:lstStyle/>
          <a:p>
            <a:fld id="{C9940DD9-51AC-054F-92DA-12C6EBB3EC25}" type="slidenum">
              <a:rPr lang="en-US" altLang="zh-CN"/>
              <a:pPr/>
              <a:t>38</a:t>
            </a:fld>
            <a:endParaRPr lang="en-US" altLang="zh-CN"/>
          </a:p>
        </p:txBody>
      </p:sp>
      <p:grpSp>
        <p:nvGrpSpPr>
          <p:cNvPr id="96259" name="Group 3"/>
          <p:cNvGrpSpPr>
            <a:grpSpLocks/>
          </p:cNvGrpSpPr>
          <p:nvPr/>
        </p:nvGrpSpPr>
        <p:grpSpPr bwMode="auto">
          <a:xfrm>
            <a:off x="152400" y="2286000"/>
            <a:ext cx="4114800" cy="3948113"/>
            <a:chOff x="192" y="1440"/>
            <a:chExt cx="2592" cy="2487"/>
          </a:xfrm>
        </p:grpSpPr>
        <p:sp>
          <p:nvSpPr>
            <p:cNvPr id="96260" name="Text Box 4"/>
            <p:cNvSpPr txBox="1">
              <a:spLocks noChangeArrowheads="1"/>
            </p:cNvSpPr>
            <p:nvPr/>
          </p:nvSpPr>
          <p:spPr bwMode="auto">
            <a:xfrm>
              <a:off x="720" y="1440"/>
              <a:ext cx="864"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endParaRPr lang="zh-CN" altLang="en-US"/>
            </a:p>
          </p:txBody>
        </p:sp>
        <p:sp>
          <p:nvSpPr>
            <p:cNvPr id="96261" name="Text Box 5"/>
            <p:cNvSpPr txBox="1">
              <a:spLocks noChangeArrowheads="1"/>
            </p:cNvSpPr>
            <p:nvPr/>
          </p:nvSpPr>
          <p:spPr bwMode="auto">
            <a:xfrm>
              <a:off x="768" y="1440"/>
              <a:ext cx="201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dirty="0" err="1">
                  <a:solidFill>
                    <a:srgbClr val="FF0000"/>
                  </a:solidFill>
                </a:rPr>
                <a:t>A.a</a:t>
              </a:r>
              <a:r>
                <a:rPr lang="en-US" altLang="zh-CN" dirty="0">
                  <a:solidFill>
                    <a:srgbClr val="FF0000"/>
                  </a:solidFill>
                </a:rPr>
                <a:t>=g(g(f(</a:t>
              </a:r>
              <a:r>
                <a:rPr lang="en-US" altLang="zh-CN" dirty="0" err="1">
                  <a:solidFill>
                    <a:srgbClr val="FF0000"/>
                  </a:solidFill>
                </a:rPr>
                <a:t>X.x</a:t>
              </a:r>
              <a:r>
                <a:rPr lang="en-US" altLang="zh-CN" dirty="0">
                  <a:solidFill>
                    <a:srgbClr val="FF0000"/>
                  </a:solidFill>
                </a:rPr>
                <a:t>),Y1.y),Y2.y)</a:t>
              </a:r>
            </a:p>
          </p:txBody>
        </p:sp>
        <p:sp>
          <p:nvSpPr>
            <p:cNvPr id="96262" name="Text Box 6"/>
            <p:cNvSpPr txBox="1">
              <a:spLocks noChangeArrowheads="1"/>
            </p:cNvSpPr>
            <p:nvPr/>
          </p:nvSpPr>
          <p:spPr bwMode="auto">
            <a:xfrm>
              <a:off x="240" y="1977"/>
              <a:ext cx="201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A.a=g(f(X.x),Y1.y)</a:t>
              </a:r>
            </a:p>
          </p:txBody>
        </p:sp>
        <p:sp>
          <p:nvSpPr>
            <p:cNvPr id="96263" name="Text Box 7"/>
            <p:cNvSpPr txBox="1">
              <a:spLocks noChangeArrowheads="1"/>
            </p:cNvSpPr>
            <p:nvPr/>
          </p:nvSpPr>
          <p:spPr bwMode="auto">
            <a:xfrm>
              <a:off x="192" y="2640"/>
              <a:ext cx="201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A.a=f(X.x)</a:t>
              </a:r>
            </a:p>
          </p:txBody>
        </p:sp>
        <p:sp>
          <p:nvSpPr>
            <p:cNvPr id="96264" name="Text Box 8"/>
            <p:cNvSpPr txBox="1">
              <a:spLocks noChangeArrowheads="1"/>
            </p:cNvSpPr>
            <p:nvPr/>
          </p:nvSpPr>
          <p:spPr bwMode="auto">
            <a:xfrm>
              <a:off x="2160" y="1977"/>
              <a:ext cx="33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Y2</a:t>
              </a:r>
            </a:p>
          </p:txBody>
        </p:sp>
        <p:sp>
          <p:nvSpPr>
            <p:cNvPr id="96265" name="Text Box 9"/>
            <p:cNvSpPr txBox="1">
              <a:spLocks noChangeArrowheads="1"/>
            </p:cNvSpPr>
            <p:nvPr/>
          </p:nvSpPr>
          <p:spPr bwMode="auto">
            <a:xfrm>
              <a:off x="1824" y="2649"/>
              <a:ext cx="432"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Y1</a:t>
              </a:r>
            </a:p>
          </p:txBody>
        </p:sp>
        <p:sp>
          <p:nvSpPr>
            <p:cNvPr id="96266" name="Text Box 10"/>
            <p:cNvSpPr txBox="1">
              <a:spLocks noChangeArrowheads="1"/>
            </p:cNvSpPr>
            <p:nvPr/>
          </p:nvSpPr>
          <p:spPr bwMode="auto">
            <a:xfrm>
              <a:off x="528" y="3273"/>
              <a:ext cx="120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a:t> X</a:t>
              </a:r>
            </a:p>
          </p:txBody>
        </p:sp>
        <p:sp>
          <p:nvSpPr>
            <p:cNvPr id="96267" name="Line 11"/>
            <p:cNvSpPr>
              <a:spLocks noChangeShapeType="1"/>
            </p:cNvSpPr>
            <p:nvPr/>
          </p:nvSpPr>
          <p:spPr bwMode="auto">
            <a:xfrm flipH="1">
              <a:off x="1344" y="1680"/>
              <a:ext cx="336" cy="33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68" name="Line 12"/>
            <p:cNvSpPr>
              <a:spLocks noChangeShapeType="1"/>
            </p:cNvSpPr>
            <p:nvPr/>
          </p:nvSpPr>
          <p:spPr bwMode="auto">
            <a:xfrm flipH="1">
              <a:off x="1200" y="2256"/>
              <a:ext cx="192" cy="38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69" name="Line 13"/>
            <p:cNvSpPr>
              <a:spLocks noChangeShapeType="1"/>
            </p:cNvSpPr>
            <p:nvPr/>
          </p:nvSpPr>
          <p:spPr bwMode="auto">
            <a:xfrm>
              <a:off x="1632" y="2256"/>
              <a:ext cx="336" cy="43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70" name="Line 14"/>
            <p:cNvSpPr>
              <a:spLocks noChangeShapeType="1"/>
            </p:cNvSpPr>
            <p:nvPr/>
          </p:nvSpPr>
          <p:spPr bwMode="auto">
            <a:xfrm>
              <a:off x="1968" y="1680"/>
              <a:ext cx="336" cy="33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71" name="Line 15"/>
            <p:cNvSpPr>
              <a:spLocks noChangeShapeType="1"/>
            </p:cNvSpPr>
            <p:nvPr/>
          </p:nvSpPr>
          <p:spPr bwMode="auto">
            <a:xfrm>
              <a:off x="1152" y="2928"/>
              <a:ext cx="0" cy="38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72" name="Text Box 16"/>
            <p:cNvSpPr txBox="1">
              <a:spLocks noChangeArrowheads="1"/>
            </p:cNvSpPr>
            <p:nvPr/>
          </p:nvSpPr>
          <p:spPr bwMode="auto">
            <a:xfrm>
              <a:off x="288" y="3696"/>
              <a:ext cx="201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rnd">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dirty="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自下而上分析</a:t>
              </a:r>
              <a:endParaRPr lang="zh-CN" altLang="en-US" dirty="0">
                <a:latin typeface="华文楷体" panose="02010600040101010101" pitchFamily="2" charset="-122"/>
                <a:ea typeface="华文楷体" panose="02010600040101010101" pitchFamily="2" charset="-122"/>
              </a:endParaRPr>
            </a:p>
          </p:txBody>
        </p:sp>
      </p:grpSp>
      <p:sp>
        <p:nvSpPr>
          <p:cNvPr id="96273" name="Rectangle 17"/>
          <p:cNvSpPr>
            <a:spLocks noChangeArrowheads="1"/>
          </p:cNvSpPr>
          <p:nvPr/>
        </p:nvSpPr>
        <p:spPr bwMode="auto">
          <a:xfrm>
            <a:off x="457200" y="1295400"/>
            <a:ext cx="34290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altLang="zh-CN" sz="2000" b="1" dirty="0">
                <a:solidFill>
                  <a:schemeClr val="tx2"/>
                </a:solidFill>
                <a:ea typeface="隶书" charset="0"/>
                <a:cs typeface="隶书" charset="0"/>
              </a:rPr>
              <a:t>A→A</a:t>
            </a:r>
            <a:r>
              <a:rPr lang="en-US" altLang="zh-CN" sz="2000" b="1" baseline="-30000" dirty="0">
                <a:solidFill>
                  <a:schemeClr val="tx2"/>
                </a:solidFill>
                <a:ea typeface="隶书" charset="0"/>
                <a:cs typeface="隶书" charset="0"/>
              </a:rPr>
              <a:t>1</a:t>
            </a:r>
            <a:r>
              <a:rPr lang="en-US" altLang="zh-CN" sz="2000" b="1" dirty="0">
                <a:solidFill>
                  <a:schemeClr val="tx2"/>
                </a:solidFill>
                <a:ea typeface="隶书" charset="0"/>
                <a:cs typeface="隶书" charset="0"/>
              </a:rPr>
              <a:t>Y	</a:t>
            </a:r>
            <a:r>
              <a:rPr lang="en-US" altLang="zh-CN" sz="2000" b="1" dirty="0">
                <a:solidFill>
                  <a:srgbClr val="00B0F0"/>
                </a:solidFill>
                <a:ea typeface="隶书" charset="0"/>
                <a:cs typeface="隶书" charset="0"/>
              </a:rPr>
              <a:t>{</a:t>
            </a:r>
            <a:r>
              <a:rPr lang="en-US" altLang="zh-CN" sz="2000" b="1" dirty="0" err="1">
                <a:solidFill>
                  <a:srgbClr val="00B0F0"/>
                </a:solidFill>
                <a:ea typeface="隶书" charset="0"/>
                <a:cs typeface="隶书" charset="0"/>
              </a:rPr>
              <a:t>A.a</a:t>
            </a:r>
            <a:r>
              <a:rPr lang="en-US" altLang="zh-CN" sz="2000" b="1" dirty="0">
                <a:solidFill>
                  <a:srgbClr val="00B0F0"/>
                </a:solidFill>
                <a:ea typeface="隶书" charset="0"/>
                <a:cs typeface="隶书" charset="0"/>
              </a:rPr>
              <a:t>: = g(A</a:t>
            </a:r>
            <a:r>
              <a:rPr lang="en-US" altLang="zh-CN" sz="2000" b="1" baseline="-30000" dirty="0">
                <a:solidFill>
                  <a:srgbClr val="00B0F0"/>
                </a:solidFill>
                <a:ea typeface="隶书" charset="0"/>
                <a:cs typeface="隶书" charset="0"/>
              </a:rPr>
              <a:t>1.</a:t>
            </a:r>
            <a:r>
              <a:rPr lang="en-US" altLang="zh-CN" sz="2000" b="1" dirty="0">
                <a:solidFill>
                  <a:srgbClr val="00B0F0"/>
                </a:solidFill>
                <a:ea typeface="隶书" charset="0"/>
                <a:cs typeface="隶书" charset="0"/>
              </a:rPr>
              <a:t>a, </a:t>
            </a:r>
            <a:r>
              <a:rPr lang="en-US" altLang="zh-CN" sz="2000" b="1" dirty="0" err="1">
                <a:solidFill>
                  <a:srgbClr val="00B0F0"/>
                </a:solidFill>
                <a:ea typeface="隶书" charset="0"/>
                <a:cs typeface="隶书" charset="0"/>
              </a:rPr>
              <a:t>Y.y</a:t>
            </a:r>
            <a:r>
              <a:rPr lang="en-US" altLang="zh-CN" sz="2000" b="1" dirty="0">
                <a:solidFill>
                  <a:srgbClr val="00B0F0"/>
                </a:solidFill>
                <a:ea typeface="隶书" charset="0"/>
                <a:cs typeface="隶书" charset="0"/>
              </a:rPr>
              <a:t>)}</a:t>
            </a:r>
            <a:r>
              <a:rPr lang="en-US" altLang="zh-CN" sz="2000" b="1" dirty="0">
                <a:solidFill>
                  <a:schemeClr val="tx2"/>
                </a:solidFill>
                <a:ea typeface="隶书" charset="0"/>
                <a:cs typeface="隶书" charset="0"/>
              </a:rPr>
              <a:t/>
            </a:r>
            <a:br>
              <a:rPr lang="en-US" altLang="zh-CN" sz="2000" b="1" dirty="0">
                <a:solidFill>
                  <a:schemeClr val="tx2"/>
                </a:solidFill>
                <a:ea typeface="隶书" charset="0"/>
                <a:cs typeface="隶书" charset="0"/>
              </a:rPr>
            </a:br>
            <a:r>
              <a:rPr lang="en-US" altLang="zh-CN" sz="2000" b="1" dirty="0">
                <a:solidFill>
                  <a:schemeClr val="tx2"/>
                </a:solidFill>
                <a:ea typeface="隶书" charset="0"/>
                <a:cs typeface="隶书" charset="0"/>
              </a:rPr>
              <a:t>A→X	</a:t>
            </a:r>
            <a:r>
              <a:rPr lang="en-US" altLang="zh-CN" sz="2000" b="1" dirty="0">
                <a:solidFill>
                  <a:srgbClr val="00B0F0"/>
                </a:solidFill>
                <a:ea typeface="隶书" charset="0"/>
                <a:cs typeface="隶书" charset="0"/>
              </a:rPr>
              <a:t>  {</a:t>
            </a:r>
            <a:r>
              <a:rPr lang="en-US" altLang="zh-CN" sz="2000" b="1" dirty="0" err="1">
                <a:solidFill>
                  <a:srgbClr val="00B0F0"/>
                </a:solidFill>
                <a:ea typeface="隶书" charset="0"/>
                <a:cs typeface="隶书" charset="0"/>
              </a:rPr>
              <a:t>A.a</a:t>
            </a:r>
            <a:r>
              <a:rPr lang="en-US" altLang="zh-CN" sz="2000" b="1" dirty="0">
                <a:solidFill>
                  <a:srgbClr val="00B0F0"/>
                </a:solidFill>
                <a:ea typeface="隶书" charset="0"/>
                <a:cs typeface="隶书" charset="0"/>
              </a:rPr>
              <a:t>: = f(</a:t>
            </a:r>
            <a:r>
              <a:rPr lang="en-US" altLang="zh-CN" sz="2000" b="1" dirty="0" err="1">
                <a:solidFill>
                  <a:srgbClr val="00B0F0"/>
                </a:solidFill>
                <a:ea typeface="隶书" charset="0"/>
                <a:cs typeface="隶书" charset="0"/>
              </a:rPr>
              <a:t>X.x</a:t>
            </a:r>
            <a:r>
              <a:rPr lang="en-US" altLang="zh-CN" sz="2000" b="1" dirty="0">
                <a:solidFill>
                  <a:srgbClr val="00B0F0"/>
                </a:solidFill>
                <a:ea typeface="隶书" charset="0"/>
                <a:cs typeface="隶书" charset="0"/>
              </a:rPr>
              <a:t>)}</a:t>
            </a:r>
            <a:r>
              <a:rPr lang="en-US" altLang="zh-CN" sz="3200" b="1" dirty="0">
                <a:solidFill>
                  <a:srgbClr val="00B0F0"/>
                </a:solidFill>
                <a:ea typeface="隶书" charset="0"/>
                <a:cs typeface="隶书" charset="0"/>
              </a:rPr>
              <a:t>	</a:t>
            </a:r>
            <a:endParaRPr lang="en-US" altLang="zh-CN" sz="4000" dirty="0">
              <a:solidFill>
                <a:srgbClr val="00B0F0"/>
              </a:solidFill>
              <a:ea typeface="隶书" charset="0"/>
              <a:cs typeface="隶书" charset="0"/>
              <a:sym typeface="Symbol" charset="0"/>
            </a:endParaRPr>
          </a:p>
        </p:txBody>
      </p:sp>
      <p:sp>
        <p:nvSpPr>
          <p:cNvPr id="96274" name="Rectangle 18"/>
          <p:cNvSpPr>
            <a:spLocks noChangeArrowheads="1"/>
          </p:cNvSpPr>
          <p:nvPr/>
        </p:nvSpPr>
        <p:spPr bwMode="auto">
          <a:xfrm>
            <a:off x="4495800" y="513983"/>
            <a:ext cx="4267200" cy="1890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r>
              <a:rPr lang="en-US" altLang="zh-CN" sz="2400" b="1" dirty="0">
                <a:solidFill>
                  <a:schemeClr val="tx2"/>
                </a:solidFill>
                <a:ea typeface="隶书" charset="0"/>
                <a:cs typeface="隶书" charset="0"/>
              </a:rPr>
              <a:t/>
            </a:r>
            <a:br>
              <a:rPr lang="en-US" altLang="zh-CN" sz="2400" b="1" dirty="0">
                <a:solidFill>
                  <a:schemeClr val="tx2"/>
                </a:solidFill>
                <a:ea typeface="隶书" charset="0"/>
                <a:cs typeface="隶书" charset="0"/>
              </a:rPr>
            </a:br>
            <a:r>
              <a:rPr lang="en-US" altLang="zh-CN" sz="2400" b="1" dirty="0">
                <a:solidFill>
                  <a:schemeClr val="tx2"/>
                </a:solidFill>
                <a:ea typeface="隶书" charset="0"/>
                <a:cs typeface="隶书" charset="0"/>
              </a:rPr>
              <a:t> </a:t>
            </a:r>
            <a:r>
              <a:rPr lang="en-US" altLang="zh-CN" sz="2000" b="1" dirty="0">
                <a:solidFill>
                  <a:schemeClr val="tx2"/>
                </a:solidFill>
                <a:ea typeface="隶书" charset="0"/>
                <a:cs typeface="隶书" charset="0"/>
              </a:rPr>
              <a:t>A→</a:t>
            </a:r>
            <a:r>
              <a:rPr lang="en-US" altLang="zh-CN" sz="2000" b="1" dirty="0" smtClean="0">
                <a:solidFill>
                  <a:schemeClr val="tx2"/>
                </a:solidFill>
                <a:ea typeface="隶书" charset="0"/>
                <a:cs typeface="隶书" charset="0"/>
              </a:rPr>
              <a:t>X </a:t>
            </a:r>
            <a:r>
              <a:rPr lang="en-US" altLang="zh-CN" sz="2000" b="1" dirty="0" smtClean="0">
                <a:solidFill>
                  <a:srgbClr val="00B0F0"/>
                </a:solidFill>
                <a:ea typeface="隶书" charset="0"/>
                <a:cs typeface="隶书" charset="0"/>
              </a:rPr>
              <a:t>{</a:t>
            </a:r>
            <a:r>
              <a:rPr lang="en-US" altLang="zh-CN" sz="2000" b="1" dirty="0" err="1">
                <a:solidFill>
                  <a:srgbClr val="00B0F0"/>
                </a:solidFill>
                <a:ea typeface="隶书" charset="0"/>
                <a:cs typeface="隶书" charset="0"/>
              </a:rPr>
              <a:t>R.i</a:t>
            </a:r>
            <a:r>
              <a:rPr lang="en-US" altLang="zh-CN" sz="2000" b="1" dirty="0">
                <a:solidFill>
                  <a:srgbClr val="00B0F0"/>
                </a:solidFill>
                <a:ea typeface="隶书" charset="0"/>
                <a:cs typeface="隶书" charset="0"/>
              </a:rPr>
              <a:t>: = f(</a:t>
            </a:r>
            <a:r>
              <a:rPr lang="en-US" altLang="zh-CN" sz="2000" b="1" dirty="0" err="1">
                <a:solidFill>
                  <a:srgbClr val="00B0F0"/>
                </a:solidFill>
                <a:ea typeface="隶书" charset="0"/>
                <a:cs typeface="隶书" charset="0"/>
              </a:rPr>
              <a:t>X.x</a:t>
            </a:r>
            <a:r>
              <a:rPr lang="en-US" altLang="zh-CN" sz="2000" b="1" dirty="0">
                <a:solidFill>
                  <a:srgbClr val="00B0F0"/>
                </a:solidFill>
                <a:ea typeface="隶书" charset="0"/>
                <a:cs typeface="隶书" charset="0"/>
              </a:rPr>
              <a:t>)} </a:t>
            </a:r>
            <a:r>
              <a:rPr lang="en-US" altLang="zh-CN" sz="2000" b="1" dirty="0">
                <a:solidFill>
                  <a:schemeClr val="tx2"/>
                </a:solidFill>
                <a:ea typeface="隶书" charset="0"/>
                <a:cs typeface="隶书" charset="0"/>
              </a:rPr>
              <a:t>R </a:t>
            </a:r>
            <a:r>
              <a:rPr lang="en-US" altLang="zh-CN" sz="2000" b="1" dirty="0">
                <a:solidFill>
                  <a:srgbClr val="00B0F0"/>
                </a:solidFill>
                <a:ea typeface="隶书" charset="0"/>
                <a:cs typeface="隶书" charset="0"/>
              </a:rPr>
              <a:t>{</a:t>
            </a:r>
            <a:r>
              <a:rPr lang="en-US" altLang="zh-CN" sz="2000" b="1" dirty="0" err="1">
                <a:solidFill>
                  <a:srgbClr val="00B0F0"/>
                </a:solidFill>
                <a:ea typeface="隶书" charset="0"/>
                <a:cs typeface="隶书" charset="0"/>
              </a:rPr>
              <a:t>A.a</a:t>
            </a:r>
            <a:r>
              <a:rPr lang="en-US" altLang="zh-CN" sz="2000" b="1" dirty="0">
                <a:solidFill>
                  <a:srgbClr val="00B0F0"/>
                </a:solidFill>
                <a:ea typeface="隶书" charset="0"/>
                <a:cs typeface="隶书" charset="0"/>
              </a:rPr>
              <a:t>: =R.s} </a:t>
            </a:r>
            <a:r>
              <a:rPr lang="en-US" altLang="zh-CN" sz="2000" b="1" dirty="0">
                <a:solidFill>
                  <a:schemeClr val="tx2"/>
                </a:solidFill>
                <a:ea typeface="隶书" charset="0"/>
                <a:cs typeface="隶书" charset="0"/>
              </a:rPr>
              <a:t/>
            </a:r>
            <a:br>
              <a:rPr lang="en-US" altLang="zh-CN" sz="2000" b="1" dirty="0">
                <a:solidFill>
                  <a:schemeClr val="tx2"/>
                </a:solidFill>
                <a:ea typeface="隶书" charset="0"/>
                <a:cs typeface="隶书" charset="0"/>
              </a:rPr>
            </a:br>
            <a:r>
              <a:rPr lang="en-US" altLang="zh-CN" sz="2000" b="1" dirty="0">
                <a:solidFill>
                  <a:schemeClr val="tx2"/>
                </a:solidFill>
                <a:ea typeface="隶书" charset="0"/>
                <a:cs typeface="隶书" charset="0"/>
              </a:rPr>
              <a:t>  </a:t>
            </a:r>
            <a:r>
              <a:rPr lang="en-US" altLang="zh-CN" b="1" dirty="0">
                <a:solidFill>
                  <a:schemeClr val="tx2"/>
                </a:solidFill>
                <a:ea typeface="隶书" charset="0"/>
                <a:cs typeface="隶书" charset="0"/>
              </a:rPr>
              <a:t>R→</a:t>
            </a:r>
            <a:r>
              <a:rPr lang="en-US" altLang="zh-CN" b="1" dirty="0" smtClean="0">
                <a:solidFill>
                  <a:schemeClr val="tx2"/>
                </a:solidFill>
                <a:ea typeface="隶书" charset="0"/>
                <a:cs typeface="隶书" charset="0"/>
              </a:rPr>
              <a:t>Y </a:t>
            </a:r>
            <a:r>
              <a:rPr lang="en-US" altLang="zh-CN" b="1" dirty="0" smtClean="0">
                <a:solidFill>
                  <a:srgbClr val="00B0F0"/>
                </a:solidFill>
                <a:ea typeface="隶书" charset="0"/>
                <a:cs typeface="隶书" charset="0"/>
              </a:rPr>
              <a:t>{</a:t>
            </a:r>
            <a:r>
              <a:rPr lang="en-US" altLang="zh-CN" b="1" dirty="0">
                <a:solidFill>
                  <a:srgbClr val="00B0F0"/>
                </a:solidFill>
                <a:ea typeface="隶书" charset="0"/>
                <a:cs typeface="隶书" charset="0"/>
              </a:rPr>
              <a:t>R</a:t>
            </a:r>
            <a:r>
              <a:rPr lang="en-US" altLang="zh-CN" b="1" baseline="-30000" dirty="0">
                <a:solidFill>
                  <a:srgbClr val="00B0F0"/>
                </a:solidFill>
                <a:ea typeface="隶书" charset="0"/>
                <a:cs typeface="隶书" charset="0"/>
              </a:rPr>
              <a:t>1</a:t>
            </a:r>
            <a:r>
              <a:rPr lang="en-US" altLang="zh-CN" b="1" dirty="0">
                <a:solidFill>
                  <a:srgbClr val="00B0F0"/>
                </a:solidFill>
                <a:ea typeface="隶书" charset="0"/>
                <a:cs typeface="隶书" charset="0"/>
              </a:rPr>
              <a:t>.i: = g((</a:t>
            </a:r>
            <a:r>
              <a:rPr lang="en-US" altLang="zh-CN" b="1" dirty="0" err="1">
                <a:solidFill>
                  <a:srgbClr val="00B0F0"/>
                </a:solidFill>
                <a:ea typeface="隶书" charset="0"/>
                <a:cs typeface="隶书" charset="0"/>
              </a:rPr>
              <a:t>R.i</a:t>
            </a:r>
            <a:r>
              <a:rPr lang="en-US" altLang="zh-CN" b="1" dirty="0">
                <a:solidFill>
                  <a:srgbClr val="00B0F0"/>
                </a:solidFill>
                <a:ea typeface="隶书" charset="0"/>
                <a:cs typeface="隶书" charset="0"/>
              </a:rPr>
              <a:t>),</a:t>
            </a:r>
            <a:r>
              <a:rPr lang="en-US" altLang="zh-CN" b="1" dirty="0" err="1">
                <a:solidFill>
                  <a:srgbClr val="00B0F0"/>
                </a:solidFill>
                <a:ea typeface="隶书" charset="0"/>
                <a:cs typeface="隶书" charset="0"/>
              </a:rPr>
              <a:t>Y.y</a:t>
            </a:r>
            <a:r>
              <a:rPr lang="en-US" altLang="zh-CN" b="1" dirty="0">
                <a:solidFill>
                  <a:srgbClr val="00B0F0"/>
                </a:solidFill>
                <a:ea typeface="隶书" charset="0"/>
                <a:cs typeface="隶书" charset="0"/>
              </a:rPr>
              <a:t>)}</a:t>
            </a:r>
            <a:r>
              <a:rPr lang="en-US" altLang="zh-CN" sz="2800" b="1" dirty="0">
                <a:solidFill>
                  <a:srgbClr val="00B0F0"/>
                </a:solidFill>
                <a:ea typeface="隶书" charset="0"/>
                <a:cs typeface="隶书" charset="0"/>
              </a:rPr>
              <a:t>	</a:t>
            </a:r>
            <a:r>
              <a:rPr lang="en-US" altLang="zh-CN" sz="2000" b="1" dirty="0">
                <a:solidFill>
                  <a:schemeClr val="tx2"/>
                </a:solidFill>
                <a:ea typeface="隶书" charset="0"/>
                <a:cs typeface="隶书" charset="0"/>
              </a:rPr>
              <a:t/>
            </a:r>
            <a:br>
              <a:rPr lang="en-US" altLang="zh-CN" sz="2000" b="1" dirty="0">
                <a:solidFill>
                  <a:schemeClr val="tx2"/>
                </a:solidFill>
                <a:ea typeface="隶书" charset="0"/>
                <a:cs typeface="隶书" charset="0"/>
              </a:rPr>
            </a:br>
            <a:r>
              <a:rPr lang="en-US" altLang="zh-CN" sz="2000" b="1" dirty="0">
                <a:solidFill>
                  <a:schemeClr val="tx2"/>
                </a:solidFill>
                <a:ea typeface="隶书" charset="0"/>
                <a:cs typeface="隶书" charset="0"/>
              </a:rPr>
              <a:t>       </a:t>
            </a:r>
            <a:r>
              <a:rPr lang="en-US" altLang="zh-CN" b="1" dirty="0">
                <a:solidFill>
                  <a:schemeClr val="tx2"/>
                </a:solidFill>
                <a:ea typeface="隶书" charset="0"/>
                <a:cs typeface="隶书" charset="0"/>
              </a:rPr>
              <a:t>R</a:t>
            </a:r>
            <a:r>
              <a:rPr lang="en-US" altLang="zh-CN" b="1" baseline="-30000" dirty="0">
                <a:solidFill>
                  <a:schemeClr val="tx2"/>
                </a:solidFill>
                <a:ea typeface="隶书" charset="0"/>
                <a:cs typeface="隶书" charset="0"/>
              </a:rPr>
              <a:t>1</a:t>
            </a:r>
            <a:r>
              <a:rPr lang="en-US" altLang="zh-CN" b="1" dirty="0">
                <a:solidFill>
                  <a:srgbClr val="00B0F0"/>
                </a:solidFill>
                <a:ea typeface="隶书" charset="0"/>
                <a:cs typeface="隶书" charset="0"/>
              </a:rPr>
              <a:t>{R.s: = R</a:t>
            </a:r>
            <a:r>
              <a:rPr lang="en-US" altLang="zh-CN" b="1" baseline="-30000" dirty="0">
                <a:solidFill>
                  <a:srgbClr val="00B0F0"/>
                </a:solidFill>
                <a:ea typeface="隶书" charset="0"/>
                <a:cs typeface="隶书" charset="0"/>
              </a:rPr>
              <a:t>1</a:t>
            </a:r>
            <a:r>
              <a:rPr lang="en-US" altLang="zh-CN" b="1" dirty="0">
                <a:solidFill>
                  <a:srgbClr val="00B0F0"/>
                </a:solidFill>
                <a:ea typeface="隶书" charset="0"/>
                <a:cs typeface="隶书" charset="0"/>
              </a:rPr>
              <a:t>.s}</a:t>
            </a:r>
            <a:r>
              <a:rPr lang="en-US" altLang="zh-CN" sz="2800" b="1" dirty="0">
                <a:solidFill>
                  <a:schemeClr val="tx2"/>
                </a:solidFill>
                <a:ea typeface="隶书" charset="0"/>
                <a:cs typeface="隶书" charset="0"/>
              </a:rPr>
              <a:t/>
            </a:r>
            <a:br>
              <a:rPr lang="en-US" altLang="zh-CN" sz="2800" b="1" dirty="0">
                <a:solidFill>
                  <a:schemeClr val="tx2"/>
                </a:solidFill>
                <a:ea typeface="隶书" charset="0"/>
                <a:cs typeface="隶书" charset="0"/>
              </a:rPr>
            </a:br>
            <a:r>
              <a:rPr lang="en-US" altLang="zh-CN" b="1" dirty="0">
                <a:solidFill>
                  <a:schemeClr val="tx2"/>
                </a:solidFill>
                <a:ea typeface="隶书" charset="0"/>
                <a:cs typeface="隶书" charset="0"/>
              </a:rPr>
              <a:t>  R</a:t>
            </a:r>
            <a:r>
              <a:rPr lang="en-US" altLang="zh-CN" dirty="0">
                <a:solidFill>
                  <a:schemeClr val="tx2"/>
                </a:solidFill>
                <a:ea typeface="隶书" charset="0"/>
                <a:cs typeface="隶书" charset="0"/>
              </a:rPr>
              <a:t>→</a:t>
            </a:r>
            <a:r>
              <a:rPr lang="en-US" altLang="zh-CN" b="1" dirty="0">
                <a:ea typeface="隶书" charset="0"/>
                <a:cs typeface="隶书" charset="0"/>
              </a:rPr>
              <a:t> </a:t>
            </a:r>
            <a:r>
              <a:rPr lang="en-US" altLang="zh-CN" b="1" dirty="0" smtClean="0">
                <a:ea typeface="隶书" charset="0"/>
                <a:cs typeface="隶书" charset="0"/>
                <a:sym typeface="Symbol" charset="0"/>
              </a:rPr>
              <a:t> </a:t>
            </a:r>
            <a:r>
              <a:rPr lang="en-US" altLang="zh-CN" b="1" dirty="0" smtClean="0">
                <a:solidFill>
                  <a:srgbClr val="00B0F0"/>
                </a:solidFill>
                <a:ea typeface="隶书" charset="0"/>
                <a:cs typeface="隶书" charset="0"/>
              </a:rPr>
              <a:t>{R.s</a:t>
            </a:r>
            <a:r>
              <a:rPr lang="en-US" altLang="zh-CN" b="1" dirty="0">
                <a:solidFill>
                  <a:srgbClr val="00B0F0"/>
                </a:solidFill>
                <a:ea typeface="隶书" charset="0"/>
                <a:cs typeface="隶书" charset="0"/>
              </a:rPr>
              <a:t>:=</a:t>
            </a:r>
            <a:r>
              <a:rPr lang="en-US" altLang="zh-CN" b="1" dirty="0" err="1" smtClean="0">
                <a:solidFill>
                  <a:srgbClr val="00B0F0"/>
                </a:solidFill>
                <a:ea typeface="隶书" charset="0"/>
                <a:cs typeface="隶书" charset="0"/>
              </a:rPr>
              <a:t>R.i</a:t>
            </a:r>
            <a:r>
              <a:rPr lang="en-US" altLang="zh-CN" b="1" dirty="0">
                <a:solidFill>
                  <a:srgbClr val="00B0F0"/>
                </a:solidFill>
                <a:ea typeface="隶书" charset="0"/>
                <a:cs typeface="隶书" charset="0"/>
              </a:rPr>
              <a:t>}</a:t>
            </a:r>
          </a:p>
        </p:txBody>
      </p:sp>
      <p:grpSp>
        <p:nvGrpSpPr>
          <p:cNvPr id="96291" name="Group 35"/>
          <p:cNvGrpSpPr>
            <a:grpSpLocks/>
          </p:cNvGrpSpPr>
          <p:nvPr/>
        </p:nvGrpSpPr>
        <p:grpSpPr bwMode="auto">
          <a:xfrm>
            <a:off x="5029200" y="2481263"/>
            <a:ext cx="3962400" cy="3690937"/>
            <a:chOff x="3168" y="1563"/>
            <a:chExt cx="2496" cy="2325"/>
          </a:xfrm>
        </p:grpSpPr>
        <p:sp>
          <p:nvSpPr>
            <p:cNvPr id="96275" name="Rectangle 19"/>
            <p:cNvSpPr>
              <a:spLocks noChangeArrowheads="1"/>
            </p:cNvSpPr>
            <p:nvPr/>
          </p:nvSpPr>
          <p:spPr bwMode="auto">
            <a:xfrm>
              <a:off x="4512" y="3282"/>
              <a:ext cx="24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a:sym typeface="Symbol" charset="0"/>
                </a:rPr>
                <a:t></a:t>
              </a:r>
            </a:p>
          </p:txBody>
        </p:sp>
        <p:sp>
          <p:nvSpPr>
            <p:cNvPr id="96276" name="Text Box 20"/>
            <p:cNvSpPr txBox="1">
              <a:spLocks noChangeArrowheads="1"/>
            </p:cNvSpPr>
            <p:nvPr/>
          </p:nvSpPr>
          <p:spPr bwMode="auto">
            <a:xfrm>
              <a:off x="3408" y="1563"/>
              <a:ext cx="480"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A</a:t>
              </a:r>
            </a:p>
          </p:txBody>
        </p:sp>
        <p:sp>
          <p:nvSpPr>
            <p:cNvPr id="96277" name="Line 21"/>
            <p:cNvSpPr>
              <a:spLocks noChangeShapeType="1"/>
            </p:cNvSpPr>
            <p:nvPr/>
          </p:nvSpPr>
          <p:spPr bwMode="auto">
            <a:xfrm flipH="1">
              <a:off x="3360" y="1794"/>
              <a:ext cx="192" cy="19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78" name="Line 22"/>
            <p:cNvSpPr>
              <a:spLocks noChangeShapeType="1"/>
            </p:cNvSpPr>
            <p:nvPr/>
          </p:nvSpPr>
          <p:spPr bwMode="auto">
            <a:xfrm>
              <a:off x="3696" y="1794"/>
              <a:ext cx="192" cy="19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79" name="Text Box 23"/>
            <p:cNvSpPr txBox="1">
              <a:spLocks noChangeArrowheads="1"/>
            </p:cNvSpPr>
            <p:nvPr/>
          </p:nvSpPr>
          <p:spPr bwMode="auto">
            <a:xfrm>
              <a:off x="3168" y="1938"/>
              <a:ext cx="33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X</a:t>
              </a:r>
            </a:p>
          </p:txBody>
        </p:sp>
        <p:sp>
          <p:nvSpPr>
            <p:cNvPr id="96280" name="Text Box 24"/>
            <p:cNvSpPr txBox="1">
              <a:spLocks noChangeArrowheads="1"/>
            </p:cNvSpPr>
            <p:nvPr/>
          </p:nvSpPr>
          <p:spPr bwMode="auto">
            <a:xfrm>
              <a:off x="3600" y="1938"/>
              <a:ext cx="768"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a:t>R.i=f(X.x)</a:t>
              </a:r>
            </a:p>
          </p:txBody>
        </p:sp>
        <p:sp>
          <p:nvSpPr>
            <p:cNvPr id="96281" name="Line 25"/>
            <p:cNvSpPr>
              <a:spLocks noChangeShapeType="1"/>
            </p:cNvSpPr>
            <p:nvPr/>
          </p:nvSpPr>
          <p:spPr bwMode="auto">
            <a:xfrm flipH="1">
              <a:off x="3552" y="2130"/>
              <a:ext cx="240" cy="24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82" name="Line 26"/>
            <p:cNvSpPr>
              <a:spLocks noChangeShapeType="1"/>
            </p:cNvSpPr>
            <p:nvPr/>
          </p:nvSpPr>
          <p:spPr bwMode="auto">
            <a:xfrm>
              <a:off x="3984" y="2130"/>
              <a:ext cx="240" cy="24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83" name="Text Box 27"/>
            <p:cNvSpPr txBox="1">
              <a:spLocks noChangeArrowheads="1"/>
            </p:cNvSpPr>
            <p:nvPr/>
          </p:nvSpPr>
          <p:spPr bwMode="auto">
            <a:xfrm>
              <a:off x="3360" y="2331"/>
              <a:ext cx="33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Y1</a:t>
              </a:r>
            </a:p>
          </p:txBody>
        </p:sp>
        <p:sp>
          <p:nvSpPr>
            <p:cNvPr id="96284" name="Text Box 28"/>
            <p:cNvSpPr txBox="1">
              <a:spLocks noChangeArrowheads="1"/>
            </p:cNvSpPr>
            <p:nvPr/>
          </p:nvSpPr>
          <p:spPr bwMode="auto">
            <a:xfrm>
              <a:off x="3792" y="2331"/>
              <a:ext cx="1344"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a:t>R.i=g(f(X.x),Y1.y)</a:t>
              </a:r>
            </a:p>
          </p:txBody>
        </p:sp>
        <p:sp>
          <p:nvSpPr>
            <p:cNvPr id="96285" name="Line 29"/>
            <p:cNvSpPr>
              <a:spLocks noChangeShapeType="1"/>
            </p:cNvSpPr>
            <p:nvPr/>
          </p:nvSpPr>
          <p:spPr bwMode="auto">
            <a:xfrm flipH="1">
              <a:off x="3792" y="2562"/>
              <a:ext cx="288" cy="24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86" name="Line 30"/>
            <p:cNvSpPr>
              <a:spLocks noChangeShapeType="1"/>
            </p:cNvSpPr>
            <p:nvPr/>
          </p:nvSpPr>
          <p:spPr bwMode="auto">
            <a:xfrm>
              <a:off x="4320" y="2562"/>
              <a:ext cx="192" cy="19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87" name="Text Box 31"/>
            <p:cNvSpPr txBox="1">
              <a:spLocks noChangeArrowheads="1"/>
            </p:cNvSpPr>
            <p:nvPr/>
          </p:nvSpPr>
          <p:spPr bwMode="auto">
            <a:xfrm>
              <a:off x="3600" y="2763"/>
              <a:ext cx="336"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a:t>Y2</a:t>
              </a:r>
            </a:p>
          </p:txBody>
        </p:sp>
        <p:sp>
          <p:nvSpPr>
            <p:cNvPr id="96288" name="Text Box 32"/>
            <p:cNvSpPr txBox="1">
              <a:spLocks noChangeArrowheads="1"/>
            </p:cNvSpPr>
            <p:nvPr/>
          </p:nvSpPr>
          <p:spPr bwMode="auto">
            <a:xfrm>
              <a:off x="3792" y="2763"/>
              <a:ext cx="1872"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dirty="0" err="1">
                  <a:solidFill>
                    <a:srgbClr val="FF0000"/>
                  </a:solidFill>
                </a:rPr>
                <a:t>R.i</a:t>
              </a:r>
              <a:r>
                <a:rPr lang="en-US" altLang="zh-CN" dirty="0">
                  <a:solidFill>
                    <a:srgbClr val="FF0000"/>
                  </a:solidFill>
                </a:rPr>
                <a:t>=g(g(f(</a:t>
              </a:r>
              <a:r>
                <a:rPr lang="en-US" altLang="zh-CN" dirty="0" err="1">
                  <a:solidFill>
                    <a:srgbClr val="FF0000"/>
                  </a:solidFill>
                </a:rPr>
                <a:t>X.x</a:t>
              </a:r>
              <a:r>
                <a:rPr lang="en-US" altLang="zh-CN" dirty="0">
                  <a:solidFill>
                    <a:srgbClr val="FF0000"/>
                  </a:solidFill>
                </a:rPr>
                <a:t>),Y1.y),Y2.y)</a:t>
              </a:r>
            </a:p>
          </p:txBody>
        </p:sp>
        <p:sp>
          <p:nvSpPr>
            <p:cNvPr id="96289" name="Line 33"/>
            <p:cNvSpPr>
              <a:spLocks noChangeShapeType="1"/>
            </p:cNvSpPr>
            <p:nvPr/>
          </p:nvSpPr>
          <p:spPr bwMode="auto">
            <a:xfrm>
              <a:off x="4656" y="2994"/>
              <a:ext cx="0" cy="33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96290" name="Text Box 34"/>
            <p:cNvSpPr txBox="1">
              <a:spLocks noChangeArrowheads="1"/>
            </p:cNvSpPr>
            <p:nvPr/>
          </p:nvSpPr>
          <p:spPr bwMode="auto">
            <a:xfrm>
              <a:off x="3168" y="3657"/>
              <a:ext cx="2304" cy="2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zh-CN" altLang="en-US" dirty="0" smtClean="0">
                  <a:latin typeface="华文楷体" panose="02010600040101010101" pitchFamily="2" charset="-122"/>
                  <a:ea typeface="华文楷体" panose="02010600040101010101" pitchFamily="2" charset="-122"/>
                </a:rPr>
                <a:t>自上而下分析</a:t>
              </a:r>
              <a:endParaRPr lang="zh-CN" altLang="en-US"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71824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006601" y="1017588"/>
            <a:ext cx="58451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sz="2400">
              <a:solidFill>
                <a:srgbClr val="5EAEFF"/>
              </a:solidFill>
              <a:latin typeface="楷体_GB2312"/>
              <a:ea typeface="楷体_GB2312"/>
              <a:cs typeface="楷体_GB2312"/>
            </a:endParaRPr>
          </a:p>
        </p:txBody>
      </p:sp>
      <p:sp>
        <p:nvSpPr>
          <p:cNvPr id="3" name="标题 2"/>
          <p:cNvSpPr>
            <a:spLocks noGrp="1"/>
          </p:cNvSpPr>
          <p:nvPr>
            <p:ph type="title"/>
          </p:nvPr>
        </p:nvSpPr>
        <p:spPr>
          <a:xfrm>
            <a:off x="708072" y="182357"/>
            <a:ext cx="7931150" cy="927101"/>
          </a:xfrm>
          <a:extLst/>
        </p:spPr>
        <p:txBody>
          <a:bodyPr/>
          <a:lstStyle/>
          <a:p>
            <a:pPr eaLnBrk="1" hangingPunct="1">
              <a:defRPr/>
            </a:pPr>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a:t>
            </a:r>
            <a:r>
              <a:rPr kumimoji="1" lang="zh-CN" altLang="en-US" spc="300" dirty="0">
                <a:solidFill>
                  <a:schemeClr val="bg2">
                    <a:lumMod val="50000"/>
                  </a:schemeClr>
                </a:solidFill>
                <a:cs typeface="Times New Roman" panose="02020603050405020304" pitchFamily="18" charset="0"/>
              </a:rPr>
              <a:t>分析</a:t>
            </a:r>
            <a:r>
              <a:rPr kumimoji="1" lang="zh-CN" altLang="en-US" spc="300" dirty="0" smtClean="0">
                <a:solidFill>
                  <a:schemeClr val="bg2">
                    <a:lumMod val="50000"/>
                  </a:schemeClr>
                </a:solidFill>
                <a:cs typeface="Times New Roman" panose="02020603050405020304" pitchFamily="18" charset="0"/>
              </a:rPr>
              <a:t>过程中语义翻译</a:t>
            </a:r>
            <a:endParaRPr lang="zh-CN" altLang="en-US" spc="300" dirty="0">
              <a:solidFill>
                <a:schemeClr val="bg2">
                  <a:lumMod val="50000"/>
                </a:schemeClr>
              </a:solidFill>
            </a:endParaRPr>
          </a:p>
        </p:txBody>
      </p:sp>
      <p:sp>
        <p:nvSpPr>
          <p:cNvPr id="53252" name="Rectangle 3"/>
          <p:cNvSpPr>
            <a:spLocks noGrp="1" noChangeArrowheads="1"/>
          </p:cNvSpPr>
          <p:nvPr>
            <p:ph idx="1"/>
          </p:nvPr>
        </p:nvSpPr>
        <p:spPr>
          <a:xfrm>
            <a:off x="203294" y="1266166"/>
            <a:ext cx="8685212" cy="2452313"/>
          </a:xfrm>
        </p:spPr>
        <p:txBody>
          <a:bodyPr>
            <a:normAutofit fontScale="92500" lnSpcReduction="20000"/>
          </a:bodyPr>
          <a:lstStyle/>
          <a:p>
            <a:pPr>
              <a:lnSpc>
                <a:spcPct val="110000"/>
              </a:lnSpc>
              <a:buClr>
                <a:schemeClr val="bg2">
                  <a:lumMod val="50000"/>
                </a:schemeClr>
              </a:buClr>
            </a:pPr>
            <a:r>
              <a:rPr lang="zh-CN" altLang="en-US" dirty="0">
                <a:latin typeface="楷体" panose="02010609060101010101" pitchFamily="49" charset="-122"/>
                <a:cs typeface="Times New Roman" panose="02020603050405020304" pitchFamily="18" charset="0"/>
              </a:rPr>
              <a:t>扩展语法分析</a:t>
            </a:r>
            <a:r>
              <a:rPr lang="zh-CN" altLang="en-US" dirty="0" smtClean="0">
                <a:latin typeface="楷体" panose="02010609060101010101" pitchFamily="49" charset="-122"/>
                <a:cs typeface="Times New Roman" panose="02020603050405020304" pitchFamily="18" charset="0"/>
              </a:rPr>
              <a:t>栈，</a:t>
            </a:r>
            <a:r>
              <a:rPr lang="zh-CN" altLang="en-US" dirty="0">
                <a:latin typeface="楷体" panose="02010609060101010101" pitchFamily="49" charset="-122"/>
                <a:cs typeface="Times New Roman" panose="02020603050405020304" pitchFamily="18" charset="0"/>
              </a:rPr>
              <a:t>除文法符号记录</a:t>
            </a:r>
            <a:r>
              <a:rPr lang="zh-CN" altLang="en-US" dirty="0" smtClean="0">
                <a:latin typeface="楷体" panose="02010609060101010101" pitchFamily="49" charset="-122"/>
                <a:cs typeface="Times New Roman" panose="02020603050405020304" pitchFamily="18" charset="0"/>
              </a:rPr>
              <a:t>外，还保存</a:t>
            </a:r>
            <a:endParaRPr lang="en-US" altLang="zh-CN" dirty="0" smtClean="0">
              <a:latin typeface="楷体" panose="02010609060101010101" pitchFamily="49" charset="-122"/>
              <a:cs typeface="Times New Roman" panose="02020603050405020304" pitchFamily="18" charset="0"/>
            </a:endParaRPr>
          </a:p>
          <a:p>
            <a:pPr lvl="1">
              <a:lnSpc>
                <a:spcPct val="110000"/>
              </a:lnSpc>
              <a:buClr>
                <a:schemeClr val="bg2">
                  <a:lumMod val="50000"/>
                </a:schemeClr>
              </a:buClr>
            </a:pPr>
            <a:r>
              <a:rPr lang="zh-CN" altLang="en-US" dirty="0">
                <a:latin typeface="楷体" panose="02010609060101010101" pitchFamily="49" charset="-122"/>
                <a:cs typeface="Times New Roman" panose="02020603050405020304" pitchFamily="18" charset="0"/>
              </a:rPr>
              <a:t>综合</a:t>
            </a:r>
            <a:r>
              <a:rPr lang="zh-CN" altLang="en-US" dirty="0" smtClean="0">
                <a:latin typeface="楷体" panose="02010609060101010101" pitchFamily="49" charset="-122"/>
                <a:cs typeface="Times New Roman" panose="02020603050405020304" pitchFamily="18" charset="0"/>
              </a:rPr>
              <a:t>记录：</a:t>
            </a:r>
            <a:endParaRPr lang="en-US" altLang="zh-CN" dirty="0" smtClean="0">
              <a:latin typeface="楷体" panose="02010609060101010101" pitchFamily="49" charset="-122"/>
              <a:cs typeface="Times New Roman" panose="02020603050405020304" pitchFamily="18" charset="0"/>
            </a:endParaRPr>
          </a:p>
          <a:p>
            <a:pPr lvl="2">
              <a:lnSpc>
                <a:spcPct val="110000"/>
              </a:lnSpc>
              <a:buClr>
                <a:schemeClr val="bg2">
                  <a:lumMod val="50000"/>
                </a:schemeClr>
              </a:buClr>
            </a:pPr>
            <a:r>
              <a:rPr lang="zh-CN" altLang="en-US" dirty="0" smtClean="0">
                <a:solidFill>
                  <a:srgbClr val="7030A0"/>
                </a:solidFill>
                <a:latin typeface="楷体" panose="02010609060101010101" pitchFamily="49" charset="-122"/>
                <a:cs typeface="Times New Roman" panose="02020603050405020304" pitchFamily="18" charset="0"/>
              </a:rPr>
              <a:t>非终结符</a:t>
            </a:r>
            <a:r>
              <a:rPr lang="en-US" altLang="zh-CN" dirty="0">
                <a:solidFill>
                  <a:srgbClr val="7030A0"/>
                </a:solidFill>
                <a:latin typeface="楷体" panose="02010609060101010101" pitchFamily="49" charset="-122"/>
                <a:cs typeface="Times New Roman" panose="02020603050405020304" pitchFamily="18" charset="0"/>
              </a:rPr>
              <a:t>A</a:t>
            </a:r>
            <a:r>
              <a:rPr lang="zh-CN" altLang="en-US" dirty="0">
                <a:solidFill>
                  <a:srgbClr val="7030A0"/>
                </a:solidFill>
                <a:latin typeface="楷体" panose="02010609060101010101" pitchFamily="49" charset="-122"/>
                <a:cs typeface="Times New Roman" panose="02020603050405020304" pitchFamily="18" charset="0"/>
              </a:rPr>
              <a:t>的综合属性</a:t>
            </a:r>
            <a:r>
              <a:rPr lang="zh-CN" altLang="en-US" dirty="0">
                <a:latin typeface="楷体" panose="02010609060101010101" pitchFamily="49" charset="-122"/>
                <a:cs typeface="Times New Roman" panose="02020603050405020304" pitchFamily="18" charset="0"/>
              </a:rPr>
              <a:t>为一个单独的综合记录，在</a:t>
            </a:r>
            <a:r>
              <a:rPr lang="en-US" altLang="zh-CN" dirty="0">
                <a:latin typeface="楷体" panose="02010609060101010101" pitchFamily="49" charset="-122"/>
                <a:cs typeface="Times New Roman" panose="02020603050405020304" pitchFamily="18" charset="0"/>
              </a:rPr>
              <a:t>A</a:t>
            </a:r>
            <a:r>
              <a:rPr lang="zh-CN" altLang="en-US" dirty="0">
                <a:latin typeface="楷体" panose="02010609060101010101" pitchFamily="49" charset="-122"/>
                <a:cs typeface="Times New Roman" panose="02020603050405020304" pitchFamily="18" charset="0"/>
              </a:rPr>
              <a:t>记录之下</a:t>
            </a:r>
          </a:p>
          <a:p>
            <a:pPr lvl="1">
              <a:lnSpc>
                <a:spcPct val="110000"/>
              </a:lnSpc>
              <a:buClr>
                <a:schemeClr val="bg2">
                  <a:lumMod val="50000"/>
                </a:schemeClr>
              </a:buClr>
            </a:pPr>
            <a:r>
              <a:rPr lang="zh-CN" altLang="en-US" dirty="0" smtClean="0">
                <a:latin typeface="楷体" panose="02010609060101010101" pitchFamily="49" charset="-122"/>
                <a:cs typeface="Times New Roman" panose="02020603050405020304" pitchFamily="18" charset="0"/>
              </a:rPr>
              <a:t>动作记录</a:t>
            </a:r>
            <a:endParaRPr lang="en-US" altLang="zh-CN" dirty="0" smtClean="0">
              <a:latin typeface="楷体" panose="02010609060101010101" pitchFamily="49" charset="-122"/>
              <a:cs typeface="Times New Roman" panose="02020603050405020304" pitchFamily="18" charset="0"/>
            </a:endParaRPr>
          </a:p>
          <a:p>
            <a:pPr lvl="2">
              <a:lnSpc>
                <a:spcPct val="110000"/>
              </a:lnSpc>
              <a:buClr>
                <a:schemeClr val="bg2">
                  <a:lumMod val="50000"/>
                </a:schemeClr>
              </a:buClr>
            </a:pPr>
            <a:r>
              <a:rPr lang="zh-CN" altLang="en-US" dirty="0" smtClean="0">
                <a:latin typeface="楷体" panose="02010609060101010101" pitchFamily="49" charset="-122"/>
                <a:cs typeface="Times New Roman" panose="02020603050405020304" pitchFamily="18" charset="0"/>
              </a:rPr>
              <a:t>表示要执行的语义动作，所在位置由 </a:t>
            </a:r>
            <a:r>
              <a:rPr lang="en-US" altLang="zh-CN" dirty="0" smtClean="0">
                <a:latin typeface="楷体" panose="02010609060101010101" pitchFamily="49" charset="-122"/>
                <a:cs typeface="Times New Roman" panose="02020603050405020304" pitchFamily="18" charset="0"/>
              </a:rPr>
              <a:t>SDT </a:t>
            </a:r>
            <a:r>
              <a:rPr lang="zh-CN" altLang="en-US" dirty="0" smtClean="0">
                <a:latin typeface="楷体" panose="02010609060101010101" pitchFamily="49" charset="-122"/>
                <a:cs typeface="Times New Roman" panose="02020603050405020304" pitchFamily="18" charset="0"/>
              </a:rPr>
              <a:t>决定</a:t>
            </a:r>
            <a:endParaRPr lang="en-US" altLang="zh-CN" dirty="0" smtClean="0">
              <a:latin typeface="楷体" panose="02010609060101010101" pitchFamily="49" charset="-122"/>
              <a:cs typeface="Times New Roman" panose="02020603050405020304" pitchFamily="18" charset="0"/>
            </a:endParaRPr>
          </a:p>
          <a:p>
            <a:pPr lvl="2">
              <a:lnSpc>
                <a:spcPct val="110000"/>
              </a:lnSpc>
              <a:buClr>
                <a:schemeClr val="bg2">
                  <a:lumMod val="50000"/>
                </a:schemeClr>
              </a:buClr>
            </a:pPr>
            <a:r>
              <a:rPr lang="zh-CN" altLang="en-US" dirty="0" smtClean="0">
                <a:solidFill>
                  <a:srgbClr val="7030A0"/>
                </a:solidFill>
                <a:latin typeface="楷体" panose="02010609060101010101" pitchFamily="49" charset="-122"/>
                <a:cs typeface="Times New Roman" panose="02020603050405020304" pitchFamily="18" charset="0"/>
              </a:rPr>
              <a:t>非终结符</a:t>
            </a:r>
            <a:r>
              <a:rPr lang="en-US" altLang="zh-CN" dirty="0" smtClean="0">
                <a:solidFill>
                  <a:srgbClr val="7030A0"/>
                </a:solidFill>
                <a:latin typeface="楷体" panose="02010609060101010101" pitchFamily="49" charset="-122"/>
                <a:cs typeface="Times New Roman" panose="02020603050405020304" pitchFamily="18" charset="0"/>
              </a:rPr>
              <a:t>A</a:t>
            </a:r>
            <a:r>
              <a:rPr lang="zh-CN" altLang="en-US" dirty="0" smtClean="0">
                <a:solidFill>
                  <a:srgbClr val="7030A0"/>
                </a:solidFill>
                <a:latin typeface="楷体" panose="02010609060101010101" pitchFamily="49" charset="-122"/>
                <a:cs typeface="Times New Roman" panose="02020603050405020304" pitchFamily="18" charset="0"/>
              </a:rPr>
              <a:t>的继承属性</a:t>
            </a:r>
            <a:r>
              <a:rPr lang="zh-CN" altLang="en-US" dirty="0" smtClean="0">
                <a:latin typeface="楷体" panose="02010609060101010101" pitchFamily="49" charset="-122"/>
                <a:cs typeface="Times New Roman" panose="02020603050405020304" pitchFamily="18" charset="0"/>
              </a:rPr>
              <a:t>放在 </a:t>
            </a:r>
            <a:r>
              <a:rPr lang="en-US" altLang="zh-CN" dirty="0" smtClean="0">
                <a:latin typeface="楷体" panose="02010609060101010101" pitchFamily="49" charset="-122"/>
                <a:cs typeface="Times New Roman" panose="02020603050405020304" pitchFamily="18" charset="0"/>
              </a:rPr>
              <a:t>A </a:t>
            </a:r>
            <a:r>
              <a:rPr lang="zh-CN" altLang="en-US" dirty="0" smtClean="0">
                <a:latin typeface="楷体" panose="02010609060101010101" pitchFamily="49" charset="-122"/>
                <a:cs typeface="Times New Roman" panose="02020603050405020304" pitchFamily="18" charset="0"/>
              </a:rPr>
              <a:t>的符号栈记录中，</a:t>
            </a:r>
            <a:r>
              <a:rPr lang="zh-CN" altLang="en-US" dirty="0" smtClean="0">
                <a:latin typeface="楷体" panose="02010609060101010101" pitchFamily="49" charset="-122"/>
                <a:cs typeface="Times New Roman" panose="02020603050405020304" pitchFamily="18" charset="0"/>
              </a:rPr>
              <a:t>对继承属性的求值通常放在</a:t>
            </a:r>
            <a:r>
              <a:rPr lang="en-US" altLang="zh-CN" dirty="0" smtClean="0">
                <a:latin typeface="楷体" panose="02010609060101010101" pitchFamily="49" charset="-122"/>
                <a:cs typeface="Times New Roman" panose="02020603050405020304" pitchFamily="18" charset="0"/>
              </a:rPr>
              <a:t>A</a:t>
            </a:r>
            <a:r>
              <a:rPr lang="zh-CN" altLang="en-US" dirty="0" smtClean="0">
                <a:latin typeface="楷体" panose="02010609060101010101" pitchFamily="49" charset="-122"/>
                <a:cs typeface="Times New Roman" panose="02020603050405020304" pitchFamily="18" charset="0"/>
              </a:rPr>
              <a:t>记录之上的一个动作记录中</a:t>
            </a:r>
            <a:endParaRPr lang="en-US" altLang="zh-CN" dirty="0" smtClean="0">
              <a:latin typeface="楷体" panose="02010609060101010101" pitchFamily="49" charset="-122"/>
              <a:cs typeface="Times New Roman" panose="02020603050405020304" pitchFamily="18" charset="0"/>
            </a:endParaRPr>
          </a:p>
        </p:txBody>
      </p:sp>
      <p:grpSp>
        <p:nvGrpSpPr>
          <p:cNvPr id="53253" name="组合 1"/>
          <p:cNvGrpSpPr>
            <a:grpSpLocks/>
          </p:cNvGrpSpPr>
          <p:nvPr/>
        </p:nvGrpSpPr>
        <p:grpSpPr bwMode="auto">
          <a:xfrm>
            <a:off x="1137877" y="4264359"/>
            <a:ext cx="6781800" cy="2016125"/>
            <a:chOff x="2752725" y="2283718"/>
            <a:chExt cx="5382987" cy="2016820"/>
          </a:xfrm>
        </p:grpSpPr>
        <p:sp>
          <p:nvSpPr>
            <p:cNvPr id="22" name="Rectangle 4"/>
            <p:cNvSpPr>
              <a:spLocks noChangeArrowheads="1"/>
            </p:cNvSpPr>
            <p:nvPr/>
          </p:nvSpPr>
          <p:spPr bwMode="auto">
            <a:xfrm>
              <a:off x="2916238" y="3003103"/>
              <a:ext cx="809625" cy="433537"/>
            </a:xfrm>
            <a:prstGeom prst="rect">
              <a:avLst/>
            </a:prstGeom>
            <a:solidFill>
              <a:schemeClr val="accent5">
                <a:lumMod val="60000"/>
                <a:lumOff val="40000"/>
              </a:schemeClr>
            </a:solidFill>
            <a:ln w="9525">
              <a:solidFill>
                <a:schemeClr val="tx1"/>
              </a:solidFill>
              <a:miter lim="800000"/>
              <a:headEnd/>
              <a:tailEnd/>
            </a:ln>
          </p:spPr>
          <p:txBody>
            <a:bodyPr wrap="none" lIns="0" tIns="34290" rIns="0" bIns="34290" anchor="ctr"/>
            <a:lstStyle/>
            <a:p>
              <a:pPr eaLnBrk="1" hangingPunct="1">
                <a:defRPr/>
              </a:pPr>
              <a:r>
                <a:rPr lang="en-US" altLang="zh-CN" i="1" dirty="0">
                  <a:latin typeface="Times New Roman" pitchFamily="18" charset="0"/>
                  <a:ea typeface="楷体" pitchFamily="49" charset="-122"/>
                  <a:cs typeface="Times New Roman" pitchFamily="18" charset="0"/>
                </a:rPr>
                <a:t>      A</a:t>
              </a:r>
            </a:p>
          </p:txBody>
        </p:sp>
        <p:sp>
          <p:nvSpPr>
            <p:cNvPr id="23" name="Rectangle 7"/>
            <p:cNvSpPr>
              <a:spLocks noChangeArrowheads="1"/>
            </p:cNvSpPr>
            <p:nvPr/>
          </p:nvSpPr>
          <p:spPr bwMode="auto">
            <a:xfrm>
              <a:off x="2916238" y="2571154"/>
              <a:ext cx="809625" cy="431949"/>
            </a:xfrm>
            <a:prstGeom prst="rect">
              <a:avLst/>
            </a:prstGeom>
            <a:solidFill>
              <a:schemeClr val="tx2">
                <a:lumMod val="20000"/>
                <a:lumOff val="80000"/>
              </a:schemeClr>
            </a:solidFill>
            <a:ln w="9525">
              <a:solidFill>
                <a:schemeClr val="tx1"/>
              </a:solidFill>
              <a:miter lim="800000"/>
              <a:headEnd/>
              <a:tailEnd/>
            </a:ln>
          </p:spPr>
          <p:txBody>
            <a:bodyPr wrap="none" lIns="0" tIns="34290" rIns="0" bIns="34290" anchor="ctr"/>
            <a:lstStyle/>
            <a:p>
              <a:pPr algn="ctr" eaLnBrk="1" hangingPunct="1">
                <a:defRPr/>
              </a:pPr>
              <a:r>
                <a:rPr lang="en-US" altLang="zh-CN" dirty="0">
                  <a:latin typeface="Times New Roman" pitchFamily="18" charset="0"/>
                  <a:ea typeface="楷体" pitchFamily="49" charset="-122"/>
                  <a:cs typeface="Times New Roman" pitchFamily="18" charset="0"/>
                </a:rPr>
                <a:t> </a:t>
              </a:r>
              <a:r>
                <a:rPr lang="en-US" altLang="zh-CN" i="1" dirty="0">
                  <a:latin typeface="Times New Roman" pitchFamily="18" charset="0"/>
                  <a:ea typeface="楷体" pitchFamily="49" charset="-122"/>
                  <a:cs typeface="Times New Roman" pitchFamily="18" charset="0"/>
                </a:rPr>
                <a:t>action</a:t>
              </a:r>
            </a:p>
          </p:txBody>
        </p:sp>
        <p:sp>
          <p:nvSpPr>
            <p:cNvPr id="24" name="Rectangle 10"/>
            <p:cNvSpPr>
              <a:spLocks noChangeArrowheads="1"/>
            </p:cNvSpPr>
            <p:nvPr/>
          </p:nvSpPr>
          <p:spPr bwMode="auto">
            <a:xfrm>
              <a:off x="2916238" y="3436640"/>
              <a:ext cx="809625" cy="431949"/>
            </a:xfrm>
            <a:prstGeom prst="rect">
              <a:avLst/>
            </a:prstGeom>
            <a:solidFill>
              <a:schemeClr val="tx2">
                <a:lumMod val="20000"/>
                <a:lumOff val="80000"/>
              </a:schemeClr>
            </a:solidFill>
            <a:ln w="9525">
              <a:solidFill>
                <a:schemeClr val="tx1"/>
              </a:solidFill>
              <a:miter lim="800000"/>
              <a:headEnd/>
              <a:tailEnd/>
            </a:ln>
          </p:spPr>
          <p:txBody>
            <a:bodyPr wrap="none" lIns="0" tIns="34290" rIns="0" bIns="34290" anchor="ctr"/>
            <a:lstStyle/>
            <a:p>
              <a:pPr eaLnBrk="1" hangingPunct="1">
                <a:defRPr/>
              </a:pPr>
              <a:r>
                <a:rPr lang="en-US" altLang="zh-CN" i="1" dirty="0">
                  <a:latin typeface="Times New Roman" pitchFamily="18" charset="0"/>
                  <a:ea typeface="楷体" pitchFamily="49" charset="-122"/>
                  <a:cs typeface="Times New Roman" pitchFamily="18" charset="0"/>
                </a:rPr>
                <a:t>    </a:t>
              </a:r>
              <a:r>
                <a:rPr lang="en-US" altLang="zh-CN" i="1" dirty="0" err="1">
                  <a:latin typeface="Times New Roman" pitchFamily="18" charset="0"/>
                  <a:ea typeface="楷体" pitchFamily="49" charset="-122"/>
                  <a:cs typeface="Times New Roman" pitchFamily="18" charset="0"/>
                </a:rPr>
                <a:t>Asyn</a:t>
              </a:r>
              <a:endParaRPr lang="en-US" altLang="zh-CN" i="1" dirty="0">
                <a:latin typeface="Times New Roman" pitchFamily="18" charset="0"/>
                <a:ea typeface="楷体" pitchFamily="49" charset="-122"/>
                <a:cs typeface="Times New Roman" pitchFamily="18" charset="0"/>
              </a:endParaRPr>
            </a:p>
          </p:txBody>
        </p:sp>
        <p:sp>
          <p:nvSpPr>
            <p:cNvPr id="53257" name="Line 13"/>
            <p:cNvSpPr>
              <a:spLocks noChangeShapeType="1"/>
            </p:cNvSpPr>
            <p:nvPr/>
          </p:nvSpPr>
          <p:spPr bwMode="auto">
            <a:xfrm flipV="1">
              <a:off x="2752725" y="2627313"/>
              <a:ext cx="0" cy="12398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26" name="AutoShape 14"/>
            <p:cNvSpPr>
              <a:spLocks/>
            </p:cNvSpPr>
            <p:nvPr/>
          </p:nvSpPr>
          <p:spPr bwMode="auto">
            <a:xfrm>
              <a:off x="4967288" y="2283718"/>
              <a:ext cx="3168424" cy="641571"/>
            </a:xfrm>
            <a:prstGeom prst="borderCallout2">
              <a:avLst>
                <a:gd name="adj1" fmla="val 18750"/>
                <a:gd name="adj2" fmla="val -3528"/>
                <a:gd name="adj3" fmla="val 20555"/>
                <a:gd name="adj4" fmla="val -14279"/>
                <a:gd name="adj5" fmla="val 73058"/>
                <a:gd name="adj6" fmla="val -26061"/>
              </a:avLst>
            </a:prstGeom>
            <a:solidFill>
              <a:schemeClr val="accent5">
                <a:lumMod val="60000"/>
                <a:lumOff val="40000"/>
              </a:schemeClr>
            </a:solidFill>
            <a:ln w="12700">
              <a:solidFill>
                <a:schemeClr val="tx1"/>
              </a:solidFill>
              <a:miter lim="800000"/>
              <a:headEnd/>
              <a:tailEnd/>
            </a:ln>
          </p:spPr>
          <p:txBody>
            <a:bodyPr lIns="68580" tIns="34290" rIns="68580" bIns="34290"/>
            <a:lstStyle/>
            <a:p>
              <a:pPr>
                <a:defRPr/>
              </a:pPr>
              <a:r>
                <a:rPr lang="zh-CN" altLang="en-US" sz="2000" dirty="0">
                  <a:latin typeface="Times New Roman" pitchFamily="18" charset="0"/>
                  <a:ea typeface="楷体" pitchFamily="49" charset="-122"/>
                  <a:cs typeface="Times New Roman" pitchFamily="18" charset="0"/>
                </a:rPr>
                <a:t>指向将被执行的</a:t>
              </a:r>
              <a:r>
                <a:rPr lang="zh-CN" altLang="en-US" sz="2000" dirty="0">
                  <a:solidFill>
                    <a:schemeClr val="tx2">
                      <a:lumMod val="60000"/>
                      <a:lumOff val="40000"/>
                    </a:schemeClr>
                  </a:solidFill>
                  <a:latin typeface="Times New Roman" pitchFamily="18" charset="0"/>
                  <a:ea typeface="楷体" pitchFamily="49" charset="-122"/>
                  <a:cs typeface="Times New Roman" pitchFamily="18" charset="0"/>
                </a:rPr>
                <a:t>语义动作代码</a:t>
              </a:r>
              <a:r>
                <a:rPr lang="zh-CN" altLang="en-US" sz="2000" dirty="0">
                  <a:latin typeface="Times New Roman" pitchFamily="18" charset="0"/>
                  <a:ea typeface="楷体" pitchFamily="49" charset="-122"/>
                  <a:cs typeface="Times New Roman" pitchFamily="18" charset="0"/>
                </a:rPr>
                <a:t>的</a:t>
              </a:r>
              <a:r>
                <a:rPr lang="zh-CN" altLang="en-US" sz="2000" dirty="0">
                  <a:latin typeface="Times New Roman" pitchFamily="18" charset="0"/>
                  <a:ea typeface="楷体" pitchFamily="49" charset="-122"/>
                  <a:cs typeface="Times New Roman" pitchFamily="18" charset="0"/>
                </a:rPr>
                <a:t>指针（具体位置由</a:t>
              </a:r>
              <a:r>
                <a:rPr lang="en-US" altLang="zh-CN" sz="2000" dirty="0">
                  <a:latin typeface="Times New Roman" pitchFamily="18" charset="0"/>
                  <a:ea typeface="楷体" pitchFamily="49" charset="-122"/>
                  <a:cs typeface="Times New Roman" pitchFamily="18" charset="0"/>
                </a:rPr>
                <a:t>SDT</a:t>
              </a:r>
              <a:r>
                <a:rPr lang="zh-CN" altLang="en-US" sz="2000" dirty="0" smtClean="0">
                  <a:latin typeface="Times New Roman" pitchFamily="18" charset="0"/>
                  <a:ea typeface="楷体" pitchFamily="49" charset="-122"/>
                  <a:cs typeface="Times New Roman" pitchFamily="18" charset="0"/>
                </a:rPr>
                <a:t>决定</a:t>
              </a:r>
              <a:r>
                <a:rPr lang="zh-CN" altLang="en-US" sz="2000" dirty="0" smtClean="0">
                  <a:latin typeface="Times New Roman" pitchFamily="18" charset="0"/>
                  <a:ea typeface="楷体" pitchFamily="49" charset="-122"/>
                  <a:cs typeface="Times New Roman" pitchFamily="18" charset="0"/>
                </a:rPr>
                <a:t>）</a:t>
              </a:r>
              <a:endParaRPr lang="zh-CN" altLang="en-US" sz="2000" dirty="0">
                <a:latin typeface="Times New Roman" pitchFamily="18" charset="0"/>
                <a:ea typeface="楷体" pitchFamily="49" charset="-122"/>
                <a:cs typeface="Times New Roman" pitchFamily="18" charset="0"/>
              </a:endParaRPr>
            </a:p>
          </p:txBody>
        </p:sp>
        <p:sp>
          <p:nvSpPr>
            <p:cNvPr id="27" name="AutoShape 15"/>
            <p:cNvSpPr>
              <a:spLocks/>
            </p:cNvSpPr>
            <p:nvPr/>
          </p:nvSpPr>
          <p:spPr bwMode="auto">
            <a:xfrm>
              <a:off x="4967288" y="2996751"/>
              <a:ext cx="1620837" cy="325550"/>
            </a:xfrm>
            <a:prstGeom prst="borderCallout2">
              <a:avLst>
                <a:gd name="adj1" fmla="val 26375"/>
                <a:gd name="adj2" fmla="val -3528"/>
                <a:gd name="adj3" fmla="val 26375"/>
                <a:gd name="adj4" fmla="val -21602"/>
                <a:gd name="adj5" fmla="val 63958"/>
                <a:gd name="adj6" fmla="val -39725"/>
              </a:avLst>
            </a:prstGeom>
            <a:solidFill>
              <a:schemeClr val="accent5">
                <a:lumMod val="60000"/>
                <a:lumOff val="40000"/>
              </a:schemeClr>
            </a:solidFill>
            <a:ln w="12700">
              <a:solidFill>
                <a:schemeClr val="tx1"/>
              </a:solidFill>
              <a:miter lim="800000"/>
              <a:headEnd/>
              <a:tailEnd/>
            </a:ln>
          </p:spPr>
          <p:txBody>
            <a:bodyPr lIns="68580" tIns="34290" rIns="68580" bIns="34290"/>
            <a:lstStyle/>
            <a:p>
              <a:pPr algn="ctr" eaLnBrk="1" hangingPunct="1">
                <a:defRPr/>
              </a:pPr>
              <a:r>
                <a:rPr lang="en-US" altLang="zh-CN" sz="2000" i="1" dirty="0">
                  <a:latin typeface="Times New Roman" pitchFamily="18" charset="0"/>
                  <a:ea typeface="楷体" pitchFamily="49" charset="-122"/>
                  <a:cs typeface="Times New Roman" pitchFamily="18" charset="0"/>
                </a:rPr>
                <a:t>A</a:t>
              </a:r>
              <a:r>
                <a:rPr lang="zh-CN" altLang="en-US" sz="2000" dirty="0">
                  <a:latin typeface="Times New Roman" pitchFamily="18" charset="0"/>
                  <a:ea typeface="楷体" pitchFamily="49" charset="-122"/>
                  <a:cs typeface="Times New Roman" pitchFamily="18" charset="0"/>
                </a:rPr>
                <a:t>的继承属性</a:t>
              </a:r>
            </a:p>
          </p:txBody>
        </p:sp>
        <p:sp>
          <p:nvSpPr>
            <p:cNvPr id="28" name="AutoShape 16"/>
            <p:cNvSpPr>
              <a:spLocks/>
            </p:cNvSpPr>
            <p:nvPr/>
          </p:nvSpPr>
          <p:spPr bwMode="auto">
            <a:xfrm>
              <a:off x="4967288" y="3425523"/>
              <a:ext cx="1620837" cy="325550"/>
            </a:xfrm>
            <a:prstGeom prst="borderCallout2">
              <a:avLst>
                <a:gd name="adj1" fmla="val 26375"/>
                <a:gd name="adj2" fmla="val -3528"/>
                <a:gd name="adj3" fmla="val 26375"/>
                <a:gd name="adj4" fmla="val -20940"/>
                <a:gd name="adj5" fmla="val 72353"/>
                <a:gd name="adj6" fmla="val -40241"/>
              </a:avLst>
            </a:prstGeom>
            <a:solidFill>
              <a:schemeClr val="accent5">
                <a:lumMod val="60000"/>
                <a:lumOff val="40000"/>
              </a:schemeClr>
            </a:solidFill>
            <a:ln w="12700">
              <a:solidFill>
                <a:schemeClr val="tx1"/>
              </a:solidFill>
              <a:miter lim="800000"/>
              <a:headEnd/>
              <a:tailEnd/>
            </a:ln>
          </p:spPr>
          <p:txBody>
            <a:bodyPr lIns="68580" tIns="34290" rIns="68580" bIns="34290"/>
            <a:lstStyle/>
            <a:p>
              <a:pPr algn="ctr" eaLnBrk="1" hangingPunct="1">
                <a:defRPr/>
              </a:pPr>
              <a:r>
                <a:rPr lang="en-US" altLang="zh-CN" sz="2000" i="1" dirty="0">
                  <a:latin typeface="Times New Roman" pitchFamily="18" charset="0"/>
                  <a:ea typeface="楷体" pitchFamily="49" charset="-122"/>
                  <a:cs typeface="Times New Roman" pitchFamily="18" charset="0"/>
                </a:rPr>
                <a:t>A</a:t>
              </a:r>
              <a:r>
                <a:rPr lang="zh-CN" altLang="en-US" sz="2000" dirty="0">
                  <a:latin typeface="Times New Roman" pitchFamily="18" charset="0"/>
                  <a:ea typeface="楷体" pitchFamily="49" charset="-122"/>
                  <a:cs typeface="Times New Roman" pitchFamily="18" charset="0"/>
                </a:rPr>
                <a:t>的综合属性</a:t>
              </a:r>
            </a:p>
          </p:txBody>
        </p:sp>
        <p:sp>
          <p:nvSpPr>
            <p:cNvPr id="53261" name="Rectangle 10"/>
            <p:cNvSpPr>
              <a:spLocks noChangeArrowheads="1"/>
            </p:cNvSpPr>
            <p:nvPr/>
          </p:nvSpPr>
          <p:spPr bwMode="auto">
            <a:xfrm>
              <a:off x="2916238" y="3868738"/>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4290" rIns="0" bIns="34290"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楷体" panose="02010609060101010101" pitchFamily="49" charset="-122"/>
                  <a:cs typeface="Times New Roman" panose="02020603050405020304" pitchFamily="18" charset="0"/>
                </a:rPr>
                <a:t> Symbol  Value</a:t>
              </a:r>
            </a:p>
          </p:txBody>
        </p:sp>
        <p:sp>
          <p:nvSpPr>
            <p:cNvPr id="30" name="Rectangle 4"/>
            <p:cNvSpPr>
              <a:spLocks noChangeArrowheads="1"/>
            </p:cNvSpPr>
            <p:nvPr/>
          </p:nvSpPr>
          <p:spPr bwMode="auto">
            <a:xfrm>
              <a:off x="3725863" y="3003103"/>
              <a:ext cx="593725" cy="433537"/>
            </a:xfrm>
            <a:prstGeom prst="rect">
              <a:avLst/>
            </a:prstGeom>
            <a:solidFill>
              <a:schemeClr val="accent5">
                <a:lumMod val="60000"/>
                <a:lumOff val="40000"/>
              </a:schemeClr>
            </a:solidFill>
            <a:ln w="9525">
              <a:solidFill>
                <a:schemeClr val="tx1"/>
              </a:solidFill>
              <a:miter lim="800000"/>
              <a:headEnd/>
              <a:tailEnd/>
            </a:ln>
          </p:spPr>
          <p:txBody>
            <a:bodyPr wrap="none" lIns="0" tIns="34290" rIns="0" bIns="34290" anchor="ctr"/>
            <a:lstStyle/>
            <a:p>
              <a:pPr eaLnBrk="1" hangingPunct="1">
                <a:defRPr/>
              </a:pPr>
              <a:endParaRPr lang="en-US" altLang="zh-CN" i="1">
                <a:latin typeface="Times New Roman" pitchFamily="18" charset="0"/>
                <a:ea typeface="楷体" pitchFamily="49" charset="-122"/>
                <a:cs typeface="Times New Roman" pitchFamily="18" charset="0"/>
              </a:endParaRPr>
            </a:p>
          </p:txBody>
        </p:sp>
        <p:sp>
          <p:nvSpPr>
            <p:cNvPr id="31" name="Rectangle 7"/>
            <p:cNvSpPr>
              <a:spLocks noChangeArrowheads="1"/>
            </p:cNvSpPr>
            <p:nvPr/>
          </p:nvSpPr>
          <p:spPr bwMode="auto">
            <a:xfrm>
              <a:off x="3725863" y="2571154"/>
              <a:ext cx="593725" cy="431949"/>
            </a:xfrm>
            <a:prstGeom prst="rect">
              <a:avLst/>
            </a:prstGeom>
            <a:solidFill>
              <a:schemeClr val="accent2">
                <a:lumMod val="40000"/>
                <a:lumOff val="60000"/>
              </a:schemeClr>
            </a:solidFill>
            <a:ln w="9525">
              <a:solidFill>
                <a:schemeClr val="tx1"/>
              </a:solidFill>
              <a:miter lim="800000"/>
              <a:headEnd/>
              <a:tailEnd/>
            </a:ln>
          </p:spPr>
          <p:txBody>
            <a:bodyPr wrap="none" lIns="0" tIns="34290" rIns="0" bIns="34290" anchor="ctr"/>
            <a:lstStyle/>
            <a:p>
              <a:pPr eaLnBrk="1" hangingPunct="1">
                <a:defRPr/>
              </a:pPr>
              <a:endParaRPr lang="en-US" altLang="zh-CN">
                <a:latin typeface="Times New Roman" pitchFamily="18" charset="0"/>
                <a:ea typeface="楷体" pitchFamily="49" charset="-122"/>
                <a:cs typeface="Times New Roman" pitchFamily="18" charset="0"/>
              </a:endParaRPr>
            </a:p>
          </p:txBody>
        </p:sp>
        <p:sp>
          <p:nvSpPr>
            <p:cNvPr id="32" name="Rectangle 10"/>
            <p:cNvSpPr>
              <a:spLocks noChangeArrowheads="1"/>
            </p:cNvSpPr>
            <p:nvPr/>
          </p:nvSpPr>
          <p:spPr bwMode="auto">
            <a:xfrm>
              <a:off x="3725863" y="3436640"/>
              <a:ext cx="593725" cy="431949"/>
            </a:xfrm>
            <a:prstGeom prst="rect">
              <a:avLst/>
            </a:prstGeom>
            <a:solidFill>
              <a:schemeClr val="accent2">
                <a:lumMod val="40000"/>
                <a:lumOff val="60000"/>
              </a:schemeClr>
            </a:solidFill>
            <a:ln w="9525">
              <a:solidFill>
                <a:schemeClr val="tx1"/>
              </a:solidFill>
              <a:miter lim="800000"/>
              <a:headEnd/>
              <a:tailEnd/>
            </a:ln>
          </p:spPr>
          <p:txBody>
            <a:bodyPr wrap="none" lIns="0" tIns="34290" rIns="0" bIns="34290" anchor="ctr"/>
            <a:lstStyle/>
            <a:p>
              <a:pPr eaLnBrk="1" hangingPunct="1">
                <a:defRPr/>
              </a:pPr>
              <a:r>
                <a:rPr lang="en-US" altLang="zh-CN" i="1">
                  <a:latin typeface="Times New Roman" pitchFamily="18" charset="0"/>
                  <a:ea typeface="楷体" pitchFamily="49" charset="-122"/>
                  <a:cs typeface="Times New Roman" pitchFamily="18" charset="0"/>
                </a:rPr>
                <a:t>      </a:t>
              </a:r>
            </a:p>
          </p:txBody>
        </p:sp>
      </p:grpSp>
      <p:sp>
        <p:nvSpPr>
          <p:cNvPr id="2" name="灯片编号占位符 1"/>
          <p:cNvSpPr>
            <a:spLocks noGrp="1"/>
          </p:cNvSpPr>
          <p:nvPr>
            <p:ph type="sldNum" sz="quarter" idx="12"/>
          </p:nvPr>
        </p:nvSpPr>
        <p:spPr/>
        <p:txBody>
          <a:bodyPr/>
          <a:lstStyle/>
          <a:p>
            <a:fld id="{371E52BA-33C8-584B-BB1D-1A8B62DF9CA2}" type="slidenum">
              <a:rPr lang="en-US" altLang="zh-CN" smtClean="0"/>
              <a:pPr/>
              <a:t>39</a:t>
            </a:fld>
            <a:endParaRPr lang="en-US" altLang="zh-CN" dirty="0"/>
          </a:p>
        </p:txBody>
      </p:sp>
    </p:spTree>
    <p:extLst>
      <p:ext uri="{BB962C8B-B14F-4D97-AF65-F5344CB8AC3E}">
        <p14:creationId xmlns:p14="http://schemas.microsoft.com/office/powerpoint/2010/main" val="2062326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18205" y="685800"/>
            <a:ext cx="8042276" cy="718259"/>
          </a:xfrm>
        </p:spPr>
        <p:txBody>
          <a:bodyPr/>
          <a:lstStyle/>
          <a:p>
            <a:r>
              <a:rPr lang="zh-CN" altLang="en-US" dirty="0"/>
              <a:t>综合属性</a:t>
            </a:r>
          </a:p>
        </p:txBody>
      </p:sp>
      <p:sp>
        <p:nvSpPr>
          <p:cNvPr id="47107" name="Rectangle 3"/>
          <p:cNvSpPr>
            <a:spLocks noGrp="1" noChangeArrowheads="1"/>
          </p:cNvSpPr>
          <p:nvPr>
            <p:ph idx="1"/>
          </p:nvPr>
        </p:nvSpPr>
        <p:spPr>
          <a:xfrm>
            <a:off x="483281" y="1981200"/>
            <a:ext cx="8077200" cy="3124200"/>
          </a:xfrm>
        </p:spPr>
        <p:txBody>
          <a:bodyPr>
            <a:noAutofit/>
          </a:bodyPr>
          <a:lstStyle/>
          <a:p>
            <a:pPr>
              <a:lnSpc>
                <a:spcPct val="120000"/>
              </a:lnSpc>
              <a:spcBef>
                <a:spcPts val="1200"/>
              </a:spcBef>
            </a:pPr>
            <a:r>
              <a:rPr lang="zh-CN" altLang="en-US" sz="2000" dirty="0" smtClean="0"/>
              <a:t>在分析树上，结点</a:t>
            </a:r>
            <a:r>
              <a:rPr lang="zh-CN" altLang="en-US" sz="2000" dirty="0"/>
              <a:t>的综合属性由</a:t>
            </a:r>
            <a:r>
              <a:rPr lang="zh-CN" altLang="en-US" sz="2000" dirty="0" smtClean="0"/>
              <a:t>其本身和子</a:t>
            </a:r>
            <a:r>
              <a:rPr lang="zh-CN" altLang="en-US" sz="2000" dirty="0"/>
              <a:t>结点的属性值</a:t>
            </a:r>
            <a:r>
              <a:rPr lang="zh-CN" altLang="en-US" sz="2000" dirty="0" smtClean="0"/>
              <a:t>确定</a:t>
            </a:r>
            <a:endParaRPr lang="en-US" altLang="zh-CN" sz="2000" dirty="0" smtClean="0"/>
          </a:p>
          <a:p>
            <a:pPr lvl="1">
              <a:lnSpc>
                <a:spcPct val="120000"/>
              </a:lnSpc>
              <a:spcBef>
                <a:spcPts val="1200"/>
              </a:spcBef>
            </a:pPr>
            <a:r>
              <a:rPr lang="zh-CN" altLang="en-US" sz="1800" dirty="0" smtClean="0"/>
              <a:t>终结符</a:t>
            </a:r>
            <a:r>
              <a:rPr lang="zh-CN" altLang="en-US" sz="1800" dirty="0"/>
              <a:t>的综合属性值是由词法分析器提供的词法值，因此在</a:t>
            </a:r>
            <a:r>
              <a:rPr lang="en-US" altLang="zh-CN" sz="1800" dirty="0"/>
              <a:t>SDD</a:t>
            </a:r>
            <a:r>
              <a:rPr lang="zh-CN" altLang="en-US" sz="1800" dirty="0"/>
              <a:t>中没有计算终结符属性值的</a:t>
            </a:r>
            <a:r>
              <a:rPr lang="zh-CN" altLang="en-US" sz="1800" dirty="0" smtClean="0"/>
              <a:t>语义规则</a:t>
            </a:r>
            <a:endParaRPr lang="en-US" altLang="zh-CN" sz="1800" dirty="0"/>
          </a:p>
          <a:p>
            <a:pPr>
              <a:lnSpc>
                <a:spcPct val="120000"/>
              </a:lnSpc>
              <a:spcBef>
                <a:spcPts val="1200"/>
              </a:spcBef>
            </a:pPr>
            <a:r>
              <a:rPr lang="zh-CN" altLang="en-US" sz="2000" dirty="0"/>
              <a:t>通常采用自底向上的方法计算综合</a:t>
            </a:r>
            <a:r>
              <a:rPr lang="zh-CN" altLang="en-US" sz="2000" dirty="0" smtClean="0"/>
              <a:t>属性</a:t>
            </a:r>
            <a:endParaRPr lang="en-US" altLang="zh-CN" sz="2000" dirty="0"/>
          </a:p>
        </p:txBody>
      </p:sp>
      <p:sp>
        <p:nvSpPr>
          <p:cNvPr id="37" name="幻灯片编号占位符 5"/>
          <p:cNvSpPr>
            <a:spLocks noGrp="1"/>
          </p:cNvSpPr>
          <p:nvPr>
            <p:ph type="sldNum" sz="quarter" idx="12"/>
          </p:nvPr>
        </p:nvSpPr>
        <p:spPr/>
        <p:txBody>
          <a:bodyPr/>
          <a:lstStyle/>
          <a:p>
            <a:fld id="{612E597F-C90A-B349-A0DE-7AC26DA40CB6}" type="slidenum">
              <a:rPr lang="en-US" altLang="zh-CN"/>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矩形 7"/>
          <p:cNvSpPr>
            <a:spLocks noChangeArrowheads="1"/>
          </p:cNvSpPr>
          <p:nvPr/>
        </p:nvSpPr>
        <p:spPr bwMode="auto">
          <a:xfrm>
            <a:off x="1500189" y="3643313"/>
            <a:ext cx="6161087" cy="2144712"/>
          </a:xfrm>
          <a:prstGeom prst="rect">
            <a:avLst/>
          </a:prstGeom>
          <a:solidFill>
            <a:schemeClr val="accent5">
              <a:lumMod val="60000"/>
              <a:lumOff val="40000"/>
            </a:schemeClr>
          </a:solidFill>
          <a:ln w="12700" algn="ctr">
            <a:solidFill>
              <a:schemeClr val="tx1"/>
            </a:solidFill>
            <a:round/>
            <a:headEnd/>
            <a:tailEnd/>
          </a:ln>
        </p:spPr>
        <p:txBody>
          <a:bodyPr lIns="68580" tIns="34290" rIns="68580" bIns="34290"/>
          <a:lstStyle/>
          <a:p>
            <a:pPr eaLnBrk="1" hangingPunct="1">
              <a:defRPr/>
            </a:pPr>
            <a:endParaRPr lang="zh-CN" altLang="en-US">
              <a:solidFill>
                <a:prstClr val="black"/>
              </a:solidFill>
            </a:endParaRPr>
          </a:p>
        </p:txBody>
      </p:sp>
      <p:sp>
        <p:nvSpPr>
          <p:cNvPr id="137218" name="Rectangle 3"/>
          <p:cNvSpPr txBox="1">
            <a:spLocks noChangeArrowheads="1"/>
          </p:cNvSpPr>
          <p:nvPr/>
        </p:nvSpPr>
        <p:spPr bwMode="auto">
          <a:xfrm>
            <a:off x="1285875" y="1643064"/>
            <a:ext cx="6643688" cy="150018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p>
            <a:pPr eaLnBrk="1" hangingPunct="1">
              <a:spcBef>
                <a:spcPct val="20000"/>
              </a:spcBef>
              <a:buClr>
                <a:srgbClr val="3333CC"/>
              </a:buClr>
              <a:buSzPct val="60000"/>
              <a:defRPr/>
            </a:pPr>
            <a:r>
              <a:rPr lang="en-US" altLang="zh-CN" sz="2000" dirty="0">
                <a:solidFill>
                  <a:srgbClr val="000000"/>
                </a:solidFill>
                <a:latin typeface="Times New Roman" panose="02020603050405020304" pitchFamily="18" charset="0"/>
                <a:cs typeface="Times New Roman" panose="02020603050405020304" pitchFamily="18" charset="0"/>
              </a:rPr>
              <a:t>1)</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i="1" dirty="0">
                <a:solidFill>
                  <a:srgbClr val="000000"/>
                </a:solidFill>
                <a:latin typeface="Times New Roman" panose="02020603050405020304" pitchFamily="18" charset="0"/>
                <a:cs typeface="Times New Roman" panose="02020603050405020304" pitchFamily="18" charset="0"/>
              </a:rPr>
              <a:t>T </a:t>
            </a:r>
            <a:r>
              <a:rPr lang="en-US" altLang="zh-CN"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sz="20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solidFill>
                  <a:prstClr val="black"/>
                </a:solidFill>
                <a:latin typeface="Times New Roman" panose="02020603050405020304" pitchFamily="18" charset="0"/>
                <a:ea typeface="楷体" panose="02010609060101010101" pitchFamily="49" charset="-122"/>
              </a:rPr>
              <a:t>′ </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solidFill>
                  <a:srgbClr val="0000FF"/>
                </a:solidFill>
                <a:latin typeface="Times New Roman" panose="02020603050405020304" pitchFamily="18" charset="0"/>
                <a:ea typeface="楷体" panose="02010609060101010101" pitchFamily="49" charset="-122"/>
              </a:rPr>
              <a:t>′</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3333CC"/>
              </a:buClr>
              <a:buSzPct val="60000"/>
              <a:defRPr/>
            </a:pPr>
            <a:r>
              <a:rPr lang="en-US" altLang="zh-CN" sz="2000" dirty="0">
                <a:solidFill>
                  <a:srgbClr val="000000"/>
                </a:solidFill>
                <a:latin typeface="Times New Roman" panose="02020603050405020304" pitchFamily="18" charset="0"/>
                <a:cs typeface="Times New Roman" panose="02020603050405020304" pitchFamily="18" charset="0"/>
              </a:rPr>
              <a:t>2) </a:t>
            </a:r>
            <a:r>
              <a:rPr lang="en-US" altLang="zh-CN" sz="2000" i="1" dirty="0">
                <a:solidFill>
                  <a:srgbClr val="000000"/>
                </a:solidFill>
                <a:latin typeface="Times New Roman" panose="02020603050405020304" pitchFamily="18" charset="0"/>
                <a:cs typeface="Times New Roman" panose="02020603050405020304" pitchFamily="18" charset="0"/>
              </a:rPr>
              <a:t>T</a:t>
            </a:r>
            <a:r>
              <a:rPr lang="en-US" altLang="zh-CN" sz="2000" i="1" dirty="0">
                <a:solidFill>
                  <a:prstClr val="black"/>
                </a:solidFill>
                <a:latin typeface="Times New Roman" panose="02020603050405020304" pitchFamily="18" charset="0"/>
                <a:ea typeface="楷体" panose="02010609060101010101" pitchFamily="49" charset="-122"/>
              </a:rPr>
              <a:t>′</a:t>
            </a:r>
            <a:r>
              <a:rPr lang="en-US" altLang="zh-CN" sz="2000" i="1"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i="1" dirty="0">
                <a:solidFill>
                  <a:srgbClr val="000000"/>
                </a:solidFill>
                <a:latin typeface="Times New Roman" panose="02020603050405020304" pitchFamily="18" charset="0"/>
                <a:cs typeface="Times New Roman" panose="02020603050405020304" pitchFamily="18" charset="0"/>
              </a:rPr>
              <a:t>F</a:t>
            </a:r>
            <a:r>
              <a:rPr lang="zh-CN" altLang="en-US"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zh-CN" altLang="en-US" sz="2000" baseline="-25000" dirty="0">
                <a:solidFill>
                  <a:srgbClr val="0000FF"/>
                </a:solidFill>
                <a:latin typeface="Times New Roman" panose="02020603050405020304" pitchFamily="18" charset="0"/>
                <a:cs typeface="Times New Roman" panose="02020603050405020304" pitchFamily="18" charset="0"/>
              </a:rPr>
              <a:t>1</a:t>
            </a:r>
            <a:r>
              <a:rPr lang="en-US" altLang="zh-CN" sz="2000" i="1" dirty="0">
                <a:solidFill>
                  <a:srgbClr val="0000FF"/>
                </a:solidFill>
                <a:latin typeface="Times New Roman" panose="02020603050405020304" pitchFamily="18" charset="0"/>
                <a:ea typeface="楷体" panose="02010609060101010101" pitchFamily="49" charset="-122"/>
              </a:rPr>
              <a:t>′</a:t>
            </a:r>
            <a:r>
              <a:rPr lang="zh-CN" altLang="en-US" sz="2000" i="1" dirty="0">
                <a:solidFill>
                  <a:srgbClr val="0000FF"/>
                </a:solidFill>
                <a:latin typeface="Times New Roman" panose="02020603050405020304" pitchFamily="18" charset="0"/>
                <a:cs typeface="Times New Roman" panose="02020603050405020304" pitchFamily="18" charset="0"/>
              </a:rPr>
              <a:t>.inh </a:t>
            </a: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en-US" altLang="zh-CN" sz="2000" i="1" dirty="0">
                <a:solidFill>
                  <a:srgbClr val="0000FF"/>
                </a:solidFill>
                <a:latin typeface="Times New Roman" panose="02020603050405020304" pitchFamily="18" charset="0"/>
                <a:ea typeface="楷体" panose="02010609060101010101" pitchFamily="49" charset="-122"/>
              </a:rPr>
              <a:t>′</a:t>
            </a:r>
            <a:r>
              <a:rPr lang="zh-CN" altLang="en-US" sz="2000" i="1" dirty="0">
                <a:solidFill>
                  <a:srgbClr val="0000FF"/>
                </a:solidFill>
                <a:latin typeface="Times New Roman" panose="02020603050405020304" pitchFamily="18" charset="0"/>
                <a:cs typeface="Times New Roman" panose="02020603050405020304" pitchFamily="18" charset="0"/>
              </a:rPr>
              <a:t>.inh</a:t>
            </a:r>
            <a:r>
              <a:rPr lang="zh-CN" altLang="en-US"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dirty="0">
                <a:solidFill>
                  <a:srgbClr val="000000"/>
                </a:solidFill>
                <a:latin typeface="Times New Roman" panose="02020603050405020304" pitchFamily="18" charset="0"/>
                <a:cs typeface="Times New Roman" panose="02020603050405020304" pitchFamily="18" charset="0"/>
              </a:rPr>
              <a:t>T</a:t>
            </a:r>
            <a:r>
              <a:rPr lang="zh-CN" altLang="en-US" sz="2000" baseline="-25000" dirty="0">
                <a:solidFill>
                  <a:srgbClr val="000000"/>
                </a:solidFill>
                <a:latin typeface="Times New Roman" panose="02020603050405020304" pitchFamily="18" charset="0"/>
                <a:cs typeface="Times New Roman" panose="02020603050405020304" pitchFamily="18" charset="0"/>
              </a:rPr>
              <a:t>1</a:t>
            </a:r>
            <a:r>
              <a:rPr lang="en-US" altLang="zh-CN" sz="2000" i="1" dirty="0">
                <a:solidFill>
                  <a:prstClr val="black"/>
                </a:solidFill>
                <a:latin typeface="Times New Roman" panose="02020603050405020304" pitchFamily="18" charset="0"/>
                <a:ea typeface="楷体" panose="02010609060101010101" pitchFamily="49" charset="-122"/>
              </a:rPr>
              <a:t>′</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en-US" altLang="zh-CN" sz="2000" i="1" dirty="0">
                <a:solidFill>
                  <a:srgbClr val="0000FF"/>
                </a:solidFill>
                <a:latin typeface="Times New Roman" panose="02020603050405020304" pitchFamily="18" charset="0"/>
                <a:ea typeface="楷体" panose="02010609060101010101" pitchFamily="49" charset="-122"/>
              </a:rPr>
              <a:t>′</a:t>
            </a:r>
            <a:r>
              <a:rPr lang="en-US" altLang="zh-CN" sz="2000" i="1" dirty="0">
                <a:solidFill>
                  <a:srgbClr val="0000FF"/>
                </a:solidFill>
                <a:latin typeface="Times New Roman" panose="02020603050405020304" pitchFamily="18" charset="0"/>
                <a:cs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rPr>
              <a:t>syn</a:t>
            </a:r>
            <a:r>
              <a:rPr lang="en-US" altLang="zh-CN" sz="2000" i="1"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zh-CN" altLang="en-US" sz="2000" baseline="-25000" dirty="0">
                <a:solidFill>
                  <a:srgbClr val="0000FF"/>
                </a:solidFill>
                <a:latin typeface="Times New Roman" panose="02020603050405020304" pitchFamily="18" charset="0"/>
                <a:cs typeface="Times New Roman" panose="02020603050405020304" pitchFamily="18" charset="0"/>
              </a:rPr>
              <a:t>1</a:t>
            </a:r>
            <a:r>
              <a:rPr lang="en-US" altLang="zh-CN" sz="2000" i="1" dirty="0">
                <a:solidFill>
                  <a:srgbClr val="0000FF"/>
                </a:solidFill>
                <a:latin typeface="Times New Roman" panose="02020603050405020304" pitchFamily="18" charset="0"/>
                <a:ea typeface="楷体" panose="02010609060101010101" pitchFamily="49" charset="-122"/>
              </a:rPr>
              <a:t>′</a:t>
            </a:r>
            <a:r>
              <a:rPr lang="en-US" altLang="zh-CN" sz="2000" i="1" dirty="0">
                <a:solidFill>
                  <a:srgbClr val="0000FF"/>
                </a:solidFill>
                <a:latin typeface="Times New Roman" panose="02020603050405020304" pitchFamily="18" charset="0"/>
                <a:cs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rPr>
              <a:t>syn</a:t>
            </a:r>
            <a:r>
              <a:rPr lang="en-US" altLang="zh-CN" sz="2000" dirty="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solidFill>
                  <a:srgbClr val="000000"/>
                </a:solidFill>
                <a:latin typeface="Times New Roman" panose="02020603050405020304" pitchFamily="18" charset="0"/>
                <a:cs typeface="Times New Roman" panose="02020603050405020304" pitchFamily="18" charset="0"/>
              </a:rPr>
              <a:t>3) </a:t>
            </a:r>
            <a:r>
              <a:rPr lang="zh-CN" altLang="en-US" sz="2000" i="1" dirty="0">
                <a:solidFill>
                  <a:srgbClr val="000000"/>
                </a:solidFill>
                <a:latin typeface="Times New Roman" panose="02020603050405020304" pitchFamily="18" charset="0"/>
                <a:cs typeface="Times New Roman" panose="02020603050405020304" pitchFamily="18" charset="0"/>
              </a:rPr>
              <a:t>T</a:t>
            </a:r>
            <a:r>
              <a:rPr lang="en-US" altLang="zh-CN" sz="2000" i="1" dirty="0">
                <a:solidFill>
                  <a:prstClr val="black"/>
                </a:solidFill>
                <a:latin typeface="Times New Roman" panose="02020603050405020304" pitchFamily="18" charset="0"/>
                <a:ea typeface="楷体" panose="02010609060101010101" pitchFamily="49" charset="-122"/>
              </a:rPr>
              <a:t>′</a:t>
            </a:r>
            <a:r>
              <a:rPr lang="zh-CN" altLang="en-US" sz="2000" i="1"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en-US" altLang="zh-CN" sz="2000" i="1" dirty="0">
                <a:solidFill>
                  <a:srgbClr val="0000FF"/>
                </a:solidFill>
                <a:latin typeface="Times New Roman" panose="02020603050405020304" pitchFamily="18" charset="0"/>
                <a:ea typeface="楷体" panose="02010609060101010101" pitchFamily="49" charset="-122"/>
              </a:rPr>
              <a:t>′</a:t>
            </a:r>
            <a:r>
              <a:rPr lang="en-US" altLang="zh-CN" sz="2000" i="1" dirty="0">
                <a:solidFill>
                  <a:srgbClr val="0000FF"/>
                </a:solidFill>
                <a:latin typeface="Times New Roman" panose="02020603050405020304" pitchFamily="18" charset="0"/>
                <a:cs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rPr>
              <a:t>syn</a:t>
            </a:r>
            <a:r>
              <a:rPr lang="en-US" altLang="zh-CN" sz="2000" i="1" dirty="0">
                <a:solidFill>
                  <a:srgbClr val="0000FF"/>
                </a:solidFill>
                <a:latin typeface="Times New Roman" panose="02020603050405020304" pitchFamily="18" charset="0"/>
                <a:cs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rPr>
              <a:t>=</a:t>
            </a: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en-US" altLang="zh-CN" sz="2000" i="1" dirty="0">
                <a:solidFill>
                  <a:srgbClr val="0000FF"/>
                </a:solidFill>
                <a:latin typeface="Times New Roman" panose="02020603050405020304" pitchFamily="18" charset="0"/>
                <a:ea typeface="楷体" panose="02010609060101010101" pitchFamily="49" charset="-122"/>
              </a:rPr>
              <a:t>′</a:t>
            </a:r>
            <a:r>
              <a:rPr lang="en-US" altLang="zh-CN" sz="2000" i="1" dirty="0">
                <a:solidFill>
                  <a:srgbClr val="0000FF"/>
                </a:solidFill>
                <a:latin typeface="Times New Roman" panose="02020603050405020304" pitchFamily="18" charset="0"/>
                <a:cs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rPr>
              <a:t>inh</a:t>
            </a:r>
            <a:r>
              <a:rPr lang="en-US" altLang="zh-CN" sz="2000" dirty="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err="1">
                <a:solidFill>
                  <a:srgbClr val="0000FF"/>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dirty="0" err="1">
                <a:solidFill>
                  <a:srgbClr val="0000FF"/>
                </a:solidFill>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err="1">
                <a:solidFill>
                  <a:srgbClr val="0000FF"/>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251" name="Rectangle 3"/>
          <p:cNvSpPr txBox="1">
            <a:spLocks noChangeArrowheads="1"/>
          </p:cNvSpPr>
          <p:nvPr/>
        </p:nvSpPr>
        <p:spPr bwMode="auto">
          <a:xfrm>
            <a:off x="4519613" y="3643314"/>
            <a:ext cx="3624262"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2300"/>
              </a:lnSpc>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a:lnSpc>
                <a:spcPts val="2300"/>
              </a:lnSpc>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a:lnSpc>
                <a:spcPts val="2300"/>
              </a:lnSpc>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a:lnSpc>
                <a:spcPts val="2300"/>
              </a:lnSpc>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a:lnSpc>
                <a:spcPts val="2300"/>
              </a:lnSpc>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a:lnSpc>
                <a:spcPts val="2300"/>
              </a:lnSpc>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53252" name="Rectangle 3"/>
          <p:cNvSpPr txBox="1">
            <a:spLocks noChangeArrowheads="1"/>
          </p:cNvSpPr>
          <p:nvPr/>
        </p:nvSpPr>
        <p:spPr bwMode="auto">
          <a:xfrm>
            <a:off x="1571626" y="4146551"/>
            <a:ext cx="296227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 ′ </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 </a:t>
            </a:r>
            <a:r>
              <a:rPr lang="en-US" altLang="zh-CN" sz="2000" i="1">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 </a:t>
            </a:r>
            <a:r>
              <a:rPr lang="en-US" altLang="zh-CN" sz="2000" i="1">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 ′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53254" name="下箭头 8"/>
          <p:cNvSpPr>
            <a:spLocks noChangeArrowheads="1"/>
          </p:cNvSpPr>
          <p:nvPr/>
        </p:nvSpPr>
        <p:spPr bwMode="auto">
          <a:xfrm>
            <a:off x="4286251" y="3197225"/>
            <a:ext cx="428625" cy="374650"/>
          </a:xfrm>
          <a:prstGeom prst="downArrow">
            <a:avLst>
              <a:gd name="adj1" fmla="val 50000"/>
              <a:gd name="adj2" fmla="val 50000"/>
            </a:avLst>
          </a:prstGeom>
          <a:solidFill>
            <a:schemeClr val="tx2">
              <a:lumMod val="60000"/>
              <a:lumOff val="40000"/>
            </a:schemeClr>
          </a:solidFill>
          <a:ln w="12700" algn="ctr">
            <a:solidFill>
              <a:schemeClr val="tx1"/>
            </a:solidFill>
            <a:round/>
            <a:headEnd/>
            <a:tailEnd/>
          </a:ln>
        </p:spPr>
        <p:txBody>
          <a:bodyPr lIns="68580" tIns="34290" rIns="68580" bIns="34290"/>
          <a:lstStyle/>
          <a:p>
            <a:pPr eaLnBrk="1" hangingPunct="1">
              <a:defRPr/>
            </a:pPr>
            <a:endParaRPr lang="zh-CN" altLang="en-US">
              <a:solidFill>
                <a:prstClr val="black"/>
              </a:solidFill>
            </a:endParaRPr>
          </a:p>
        </p:txBody>
      </p:sp>
      <p:sp>
        <p:nvSpPr>
          <p:cNvPr id="55303" name="Rectangle 2"/>
          <p:cNvSpPr>
            <a:spLocks noChangeArrowheads="1"/>
          </p:cNvSpPr>
          <p:nvPr/>
        </p:nvSpPr>
        <p:spPr bwMode="auto">
          <a:xfrm>
            <a:off x="2006601" y="1017588"/>
            <a:ext cx="58451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b"/>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kumimoji="1" lang="zh-CN" altLang="en-US" sz="2400">
              <a:solidFill>
                <a:srgbClr val="5EAEFF"/>
              </a:solidFill>
              <a:latin typeface="楷体_GB2312"/>
              <a:ea typeface="楷体_GB2312"/>
              <a:cs typeface="楷体_GB2312"/>
            </a:endParaRPr>
          </a:p>
        </p:txBody>
      </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40</a:t>
            </a:fld>
            <a:endParaRPr lang="en-US" altLang="zh-CN" dirty="0"/>
          </a:p>
        </p:txBody>
      </p:sp>
    </p:spTree>
    <p:extLst>
      <p:ext uri="{BB962C8B-B14F-4D97-AF65-F5344CB8AC3E}">
        <p14:creationId xmlns:p14="http://schemas.microsoft.com/office/powerpoint/2010/main" val="147191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500" fill="hold"/>
                                        <p:tgtEl>
                                          <p:spTgt spid="53251"/>
                                        </p:tgtEl>
                                        <p:attrNameLst>
                                          <p:attrName>ppt_w</p:attrName>
                                        </p:attrNameLst>
                                      </p:cBhvr>
                                      <p:tavLst>
                                        <p:tav tm="0">
                                          <p:val>
                                            <p:fltVal val="0"/>
                                          </p:val>
                                        </p:tav>
                                        <p:tav tm="100000">
                                          <p:val>
                                            <p:strVal val="#ppt_w"/>
                                          </p:val>
                                        </p:tav>
                                      </p:tavLst>
                                    </p:anim>
                                    <p:anim calcmode="lin" valueType="num">
                                      <p:cBhvr>
                                        <p:cTn id="8" dur="500" fill="hold"/>
                                        <p:tgtEl>
                                          <p:spTgt spid="53251"/>
                                        </p:tgtEl>
                                        <p:attrNameLst>
                                          <p:attrName>ppt_h</p:attrName>
                                        </p:attrNameLst>
                                      </p:cBhvr>
                                      <p:tavLst>
                                        <p:tav tm="0">
                                          <p:val>
                                            <p:fltVal val="0"/>
                                          </p:val>
                                        </p:tav>
                                        <p:tav tm="100000">
                                          <p:val>
                                            <p:strVal val="#ppt_h"/>
                                          </p:val>
                                        </p:tav>
                                      </p:tavLst>
                                    </p:anim>
                                    <p:animEffect transition="in" filter="fade">
                                      <p:cBhvr>
                                        <p:cTn id="9" dur="500"/>
                                        <p:tgtEl>
                                          <p:spTgt spid="53251"/>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3252"/>
                                        </p:tgtEl>
                                        <p:attrNameLst>
                                          <p:attrName>style.visibility</p:attrName>
                                        </p:attrNameLst>
                                      </p:cBhvr>
                                      <p:to>
                                        <p:strVal val="visible"/>
                                      </p:to>
                                    </p:set>
                                    <p:anim calcmode="lin" valueType="num">
                                      <p:cBhvr>
                                        <p:cTn id="12" dur="500" fill="hold"/>
                                        <p:tgtEl>
                                          <p:spTgt spid="53252"/>
                                        </p:tgtEl>
                                        <p:attrNameLst>
                                          <p:attrName>ppt_w</p:attrName>
                                        </p:attrNameLst>
                                      </p:cBhvr>
                                      <p:tavLst>
                                        <p:tav tm="0">
                                          <p:val>
                                            <p:fltVal val="0"/>
                                          </p:val>
                                        </p:tav>
                                        <p:tav tm="100000">
                                          <p:val>
                                            <p:strVal val="#ppt_w"/>
                                          </p:val>
                                        </p:tav>
                                      </p:tavLst>
                                    </p:anim>
                                    <p:anim calcmode="lin" valueType="num">
                                      <p:cBhvr>
                                        <p:cTn id="13" dur="500" fill="hold"/>
                                        <p:tgtEl>
                                          <p:spTgt spid="53252"/>
                                        </p:tgtEl>
                                        <p:attrNameLst>
                                          <p:attrName>ppt_h</p:attrName>
                                        </p:attrNameLst>
                                      </p:cBhvr>
                                      <p:tavLst>
                                        <p:tav tm="0">
                                          <p:val>
                                            <p:fltVal val="0"/>
                                          </p:val>
                                        </p:tav>
                                        <p:tav tm="100000">
                                          <p:val>
                                            <p:strVal val="#ppt_h"/>
                                          </p:val>
                                        </p:tav>
                                      </p:tavLst>
                                    </p:anim>
                                    <p:animEffect transition="in" filter="fade">
                                      <p:cBhvr>
                                        <p:cTn id="14" dur="500"/>
                                        <p:tgtEl>
                                          <p:spTgt spid="53252"/>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53253"/>
                                        </p:tgtEl>
                                        <p:attrNameLst>
                                          <p:attrName>style.visibility</p:attrName>
                                        </p:attrNameLst>
                                      </p:cBhvr>
                                      <p:to>
                                        <p:strVal val="visible"/>
                                      </p:to>
                                    </p:set>
                                    <p:anim calcmode="lin" valueType="num">
                                      <p:cBhvr>
                                        <p:cTn id="17" dur="500" fill="hold"/>
                                        <p:tgtEl>
                                          <p:spTgt spid="53253"/>
                                        </p:tgtEl>
                                        <p:attrNameLst>
                                          <p:attrName>ppt_w</p:attrName>
                                        </p:attrNameLst>
                                      </p:cBhvr>
                                      <p:tavLst>
                                        <p:tav tm="0">
                                          <p:val>
                                            <p:fltVal val="0"/>
                                          </p:val>
                                        </p:tav>
                                        <p:tav tm="100000">
                                          <p:val>
                                            <p:strVal val="#ppt_w"/>
                                          </p:val>
                                        </p:tav>
                                      </p:tavLst>
                                    </p:anim>
                                    <p:anim calcmode="lin" valueType="num">
                                      <p:cBhvr>
                                        <p:cTn id="18" dur="500" fill="hold"/>
                                        <p:tgtEl>
                                          <p:spTgt spid="53253"/>
                                        </p:tgtEl>
                                        <p:attrNameLst>
                                          <p:attrName>ppt_h</p:attrName>
                                        </p:attrNameLst>
                                      </p:cBhvr>
                                      <p:tavLst>
                                        <p:tav tm="0">
                                          <p:val>
                                            <p:fltVal val="0"/>
                                          </p:val>
                                        </p:tav>
                                        <p:tav tm="100000">
                                          <p:val>
                                            <p:strVal val="#ppt_h"/>
                                          </p:val>
                                        </p:tav>
                                      </p:tavLst>
                                    </p:anim>
                                    <p:animEffect transition="in" filter="fade">
                                      <p:cBhvr>
                                        <p:cTn id="19" dur="500"/>
                                        <p:tgtEl>
                                          <p:spTgt spid="53253"/>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53254"/>
                                        </p:tgtEl>
                                        <p:attrNameLst>
                                          <p:attrName>style.visibility</p:attrName>
                                        </p:attrNameLst>
                                      </p:cBhvr>
                                      <p:to>
                                        <p:strVal val="visible"/>
                                      </p:to>
                                    </p:set>
                                    <p:anim calcmode="lin" valueType="num">
                                      <p:cBhvr>
                                        <p:cTn id="22" dur="500" fill="hold"/>
                                        <p:tgtEl>
                                          <p:spTgt spid="53254"/>
                                        </p:tgtEl>
                                        <p:attrNameLst>
                                          <p:attrName>ppt_w</p:attrName>
                                        </p:attrNameLst>
                                      </p:cBhvr>
                                      <p:tavLst>
                                        <p:tav tm="0">
                                          <p:val>
                                            <p:fltVal val="0"/>
                                          </p:val>
                                        </p:tav>
                                        <p:tav tm="100000">
                                          <p:val>
                                            <p:strVal val="#ppt_w"/>
                                          </p:val>
                                        </p:tav>
                                      </p:tavLst>
                                    </p:anim>
                                    <p:anim calcmode="lin" valueType="num">
                                      <p:cBhvr>
                                        <p:cTn id="23" dur="500" fill="hold"/>
                                        <p:tgtEl>
                                          <p:spTgt spid="53254"/>
                                        </p:tgtEl>
                                        <p:attrNameLst>
                                          <p:attrName>ppt_h</p:attrName>
                                        </p:attrNameLst>
                                      </p:cBhvr>
                                      <p:tavLst>
                                        <p:tav tm="0">
                                          <p:val>
                                            <p:fltVal val="0"/>
                                          </p:val>
                                        </p:tav>
                                        <p:tav tm="100000">
                                          <p:val>
                                            <p:strVal val="#ppt_h"/>
                                          </p:val>
                                        </p:tav>
                                      </p:tavLst>
                                    </p:anim>
                                    <p:animEffect transition="in" filter="fade">
                                      <p:cBhvr>
                                        <p:cTn id="24"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1" grpId="0"/>
      <p:bldP spid="53252" grpId="0"/>
      <p:bldP spid="532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7178675" y="4903787"/>
            <a:ext cx="593725" cy="43021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400" i="1">
                <a:solidFill>
                  <a:srgbClr val="000000"/>
                </a:solidFill>
                <a:latin typeface="Times New Roman" panose="02020603050405020304" pitchFamily="18" charset="0"/>
                <a:cs typeface="Times New Roman" panose="02020603050405020304" pitchFamily="18" charset="0"/>
              </a:rPr>
              <a:t>T</a:t>
            </a:r>
          </a:p>
        </p:txBody>
      </p:sp>
      <p:sp>
        <p:nvSpPr>
          <p:cNvPr id="9" name="Rectangle 5"/>
          <p:cNvSpPr>
            <a:spLocks noChangeArrowheads="1"/>
          </p:cNvSpPr>
          <p:nvPr/>
        </p:nvSpPr>
        <p:spPr bwMode="auto">
          <a:xfrm>
            <a:off x="7772400" y="4902199"/>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366125" y="4902199"/>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400" dirty="0" smtClean="0">
                <a:solidFill>
                  <a:srgbClr val="000000"/>
                </a:solidFill>
                <a:latin typeface="Times New Roman" panose="02020603050405020304" pitchFamily="18" charset="0"/>
                <a:cs typeface="Times New Roman" panose="02020603050405020304" pitchFamily="18" charset="0"/>
              </a:rPr>
              <a:t>$</a:t>
            </a:r>
            <a:endParaRPr lang="en-US" altLang="zh-CN" sz="14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7772400" y="5334000"/>
            <a:ext cx="593725" cy="30777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err="1">
                <a:solidFill>
                  <a:srgbClr val="000000"/>
                </a:solidFill>
                <a:latin typeface="Times New Roman" panose="02020603050405020304" pitchFamily="18" charset="0"/>
                <a:cs typeface="Times New Roman" panose="02020603050405020304" pitchFamily="18" charset="0"/>
              </a:rPr>
              <a:t>val</a:t>
            </a:r>
            <a:endParaRPr lang="zh-CN" altLang="en-US" sz="1400" dirty="0">
              <a:solidFill>
                <a:srgbClr val="000000"/>
              </a:solidFill>
              <a:latin typeface="Times New Roman" panose="02020603050405020304" pitchFamily="18" charset="0"/>
              <a:cs typeface="Times New Roman" panose="02020603050405020304" pitchFamily="18" charset="0"/>
            </a:endParaRPr>
          </a:p>
        </p:txBody>
      </p:sp>
      <p:sp>
        <p:nvSpPr>
          <p:cNvPr id="57351"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sp>
        <p:nvSpPr>
          <p:cNvPr id="57352" name="Line 79"/>
          <p:cNvSpPr>
            <a:spLocks noChangeShapeType="1"/>
          </p:cNvSpPr>
          <p:nvPr/>
        </p:nvSpPr>
        <p:spPr bwMode="auto">
          <a:xfrm flipV="1">
            <a:off x="7577138" y="2555875"/>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353" name="组合 12"/>
          <p:cNvGrpSpPr>
            <a:grpSpLocks/>
          </p:cNvGrpSpPr>
          <p:nvPr/>
        </p:nvGrpSpPr>
        <p:grpSpPr bwMode="auto">
          <a:xfrm>
            <a:off x="715964" y="1539875"/>
            <a:ext cx="6092825" cy="2249488"/>
            <a:chOff x="751285" y="802569"/>
            <a:chExt cx="6091894" cy="2249363"/>
          </a:xfrm>
        </p:grpSpPr>
        <p:sp>
          <p:nvSpPr>
            <p:cNvPr id="17"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57355"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57356"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4" name="文本框 3"/>
          <p:cNvSpPr txBox="1"/>
          <p:nvPr/>
        </p:nvSpPr>
        <p:spPr>
          <a:xfrm>
            <a:off x="3429000" y="5943600"/>
            <a:ext cx="5710614"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栈中文法符号</a:t>
            </a:r>
            <a:r>
              <a:rPr lang="en-US" altLang="zh-CN" dirty="0" smtClean="0">
                <a:latin typeface="华文楷体" panose="02010600040101010101" pitchFamily="2" charset="-122"/>
                <a:ea typeface="华文楷体" panose="02010600040101010101" pitchFamily="2" charset="-122"/>
              </a:rPr>
              <a:t>T</a:t>
            </a:r>
            <a:r>
              <a:rPr lang="zh-CN" altLang="en-US" dirty="0" smtClean="0">
                <a:latin typeface="华文楷体" panose="02010600040101010101" pitchFamily="2" charset="-122"/>
                <a:ea typeface="华文楷体" panose="02010600040101010101" pitchFamily="2" charset="-122"/>
              </a:rPr>
              <a:t>的下面增加单独的</a:t>
            </a:r>
            <a:r>
              <a:rPr lang="en-US" altLang="zh-CN" dirty="0" smtClean="0">
                <a:latin typeface="华文楷体" panose="02010600040101010101" pitchFamily="2" charset="-122"/>
                <a:ea typeface="华文楷体" panose="02010600040101010101" pitchFamily="2" charset="-122"/>
              </a:rPr>
              <a:t>T</a:t>
            </a:r>
            <a:r>
              <a:rPr lang="zh-CN" altLang="en-US" dirty="0" smtClean="0">
                <a:latin typeface="华文楷体" panose="02010600040101010101" pitchFamily="2" charset="-122"/>
                <a:ea typeface="华文楷体" panose="02010600040101010101" pitchFamily="2" charset="-122"/>
              </a:rPr>
              <a:t>的综合属性记录</a:t>
            </a:r>
            <a:endParaRPr lang="zh-CN" altLang="en-US" dirty="0">
              <a:latin typeface="华文楷体" panose="02010600040101010101" pitchFamily="2" charset="-122"/>
              <a:ea typeface="华文楷体" panose="02010600040101010101" pitchFamily="2" charset="-122"/>
            </a:endParaRPr>
          </a:p>
        </p:txBody>
      </p:sp>
      <p:cxnSp>
        <p:nvCxnSpPr>
          <p:cNvPr id="6" name="直接箭头连接符 5"/>
          <p:cNvCxnSpPr/>
          <p:nvPr/>
        </p:nvCxnSpPr>
        <p:spPr>
          <a:xfrm flipV="1">
            <a:off x="7257745" y="5635822"/>
            <a:ext cx="492125" cy="3780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灯片编号占位符 6"/>
          <p:cNvSpPr>
            <a:spLocks noGrp="1"/>
          </p:cNvSpPr>
          <p:nvPr>
            <p:ph type="sldNum" sz="quarter" idx="12"/>
          </p:nvPr>
        </p:nvSpPr>
        <p:spPr/>
        <p:txBody>
          <a:bodyPr/>
          <a:lstStyle/>
          <a:p>
            <a:fld id="{371E52BA-33C8-584B-BB1D-1A8B62DF9CA2}" type="slidenum">
              <a:rPr lang="en-US" altLang="zh-CN" smtClean="0"/>
              <a:pPr/>
              <a:t>41</a:t>
            </a:fld>
            <a:endParaRPr lang="en-US" altLang="zh-CN" dirty="0"/>
          </a:p>
        </p:txBody>
      </p:sp>
    </p:spTree>
    <p:extLst>
      <p:ext uri="{BB962C8B-B14F-4D97-AF65-F5344CB8AC3E}">
        <p14:creationId xmlns:p14="http://schemas.microsoft.com/office/powerpoint/2010/main" val="3119384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xit" presetSubtype="32" fill="hold" grpId="1" nodeType="clickEffect">
                                  <p:stCondLst>
                                    <p:cond delay="0"/>
                                  </p:stCondLst>
                                  <p:childTnLst>
                                    <p:anim calcmode="lin" valueType="num">
                                      <p:cBhvr>
                                        <p:cTn id="32" dur="500"/>
                                        <p:tgtEl>
                                          <p:spTgt spid="8"/>
                                        </p:tgtEl>
                                        <p:attrNameLst>
                                          <p:attrName>ppt_w</p:attrName>
                                        </p:attrNameLst>
                                      </p:cBhvr>
                                      <p:tavLst>
                                        <p:tav tm="0">
                                          <p:val>
                                            <p:strVal val="ppt_w"/>
                                          </p:val>
                                        </p:tav>
                                        <p:tav tm="100000">
                                          <p:val>
                                            <p:fltVal val="0"/>
                                          </p:val>
                                        </p:tav>
                                      </p:tavLst>
                                    </p:anim>
                                    <p:anim calcmode="lin" valueType="num">
                                      <p:cBhvr>
                                        <p:cTn id="33" dur="500"/>
                                        <p:tgtEl>
                                          <p:spTgt spid="8"/>
                                        </p:tgtEl>
                                        <p:attrNameLst>
                                          <p:attrName>ppt_h</p:attrName>
                                        </p:attrNameLst>
                                      </p:cBhvr>
                                      <p:tavLst>
                                        <p:tav tm="0">
                                          <p:val>
                                            <p:strVal val="ppt_h"/>
                                          </p:val>
                                        </p:tav>
                                        <p:tav tm="100000">
                                          <p:val>
                                            <p:fltVal val="0"/>
                                          </p:val>
                                        </p:tav>
                                      </p:tavLst>
                                    </p:anim>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1"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2"/>
          <p:cNvSpPr>
            <a:spLocks noGrp="1"/>
          </p:cNvSpPr>
          <p:nvPr>
            <p:ph type="title"/>
          </p:nvPr>
        </p:nvSpPr>
        <p:spPr>
          <a:xfrm>
            <a:off x="715964" y="495301"/>
            <a:ext cx="7931150" cy="798514"/>
          </a:xfrm>
        </p:spPr>
        <p:txBody>
          <a:bodyPr/>
          <a:lstStyle/>
          <a:p>
            <a:pPr>
              <a:defRPr/>
            </a:pPr>
            <a:r>
              <a:rPr kumimoji="1" lang="en-US" altLang="zh-CN" sz="3600" spc="300" dirty="0" smtClean="0">
                <a:solidFill>
                  <a:schemeClr val="bg2">
                    <a:lumMod val="50000"/>
                  </a:schemeClr>
                </a:solidFill>
                <a:cs typeface="Times New Roman" panose="02020603050405020304" pitchFamily="18" charset="0"/>
              </a:rPr>
              <a:t>LL</a:t>
            </a:r>
            <a:r>
              <a:rPr kumimoji="1" lang="zh-CN" altLang="en-US" sz="3600" spc="300" dirty="0" smtClean="0">
                <a:solidFill>
                  <a:schemeClr val="bg2">
                    <a:lumMod val="50000"/>
                  </a:schemeClr>
                </a:solidFill>
                <a:cs typeface="Times New Roman" panose="02020603050405020304" pitchFamily="18" charset="0"/>
              </a:rPr>
              <a:t>预测分析过程</a:t>
            </a:r>
            <a:r>
              <a:rPr kumimoji="1" lang="zh-CN" altLang="en-US" sz="3600" spc="300" dirty="0">
                <a:solidFill>
                  <a:schemeClr val="bg2">
                    <a:lumMod val="50000"/>
                  </a:schemeClr>
                </a:solidFill>
                <a:cs typeface="Times New Roman" panose="02020603050405020304" pitchFamily="18" charset="0"/>
              </a:rPr>
              <a:t>中语义翻译</a:t>
            </a:r>
            <a:endParaRPr lang="zh-CN" altLang="en-US" sz="3975" dirty="0"/>
          </a:p>
        </p:txBody>
      </p:sp>
      <p:sp>
        <p:nvSpPr>
          <p:cNvPr id="9" name="Rectangle 5"/>
          <p:cNvSpPr>
            <a:spLocks noChangeArrowheads="1"/>
          </p:cNvSpPr>
          <p:nvPr/>
        </p:nvSpPr>
        <p:spPr bwMode="auto">
          <a:xfrm>
            <a:off x="8243889" y="4867275"/>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67275"/>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400" dirty="0" smtClean="0">
                <a:solidFill>
                  <a:srgbClr val="000000"/>
                </a:solidFill>
                <a:latin typeface="Times New Roman" panose="02020603050405020304" pitchFamily="18" charset="0"/>
                <a:cs typeface="Times New Roman" panose="02020603050405020304" pitchFamily="18" charset="0"/>
              </a:rPr>
              <a:t>$</a:t>
            </a:r>
            <a:endParaRPr lang="en-US" altLang="zh-CN" sz="14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299076"/>
            <a:ext cx="593725" cy="30777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a:solidFill>
                  <a:srgbClr val="000000"/>
                </a:solidFill>
                <a:latin typeface="Times New Roman" panose="02020603050405020304" pitchFamily="18" charset="0"/>
                <a:cs typeface="Times New Roman" panose="02020603050405020304" pitchFamily="18" charset="0"/>
              </a:rPr>
              <a:t>val</a:t>
            </a:r>
            <a:endParaRPr lang="zh-CN" altLang="en-US" sz="14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72039"/>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400" baseline="-25000" dirty="0">
                <a:solidFill>
                  <a:srgbClr val="000000"/>
                </a:solidFill>
                <a:latin typeface="Times New Roman" pitchFamily="18" charset="0"/>
                <a:cs typeface="Times New Roman" pitchFamily="18" charset="0"/>
                <a:sym typeface="Arial" pitchFamily="34" charset="0"/>
              </a:rPr>
              <a:t>2</a:t>
            </a: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68863"/>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en-US" altLang="zh-CN" sz="1400" i="1" dirty="0">
                <a:solidFill>
                  <a:srgbClr val="000000"/>
                </a:solidFill>
                <a:latin typeface="Times New Roman" pitchFamily="18" charset="0"/>
                <a:ea typeface="楷体" pitchFamily="49" charset="-122"/>
                <a:cs typeface="Times New Roman" pitchFamily="18" charset="0"/>
              </a:rPr>
              <a:t> ′ </a:t>
            </a: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Rectangle 15"/>
          <p:cNvSpPr>
            <a:spLocks noChangeArrowheads="1"/>
          </p:cNvSpPr>
          <p:nvPr/>
        </p:nvSpPr>
        <p:spPr bwMode="auto">
          <a:xfrm>
            <a:off x="4572000" y="4867275"/>
            <a:ext cx="541338"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400" i="1">
                <a:solidFill>
                  <a:srgbClr val="000000"/>
                </a:solidFill>
                <a:latin typeface="Times New Roman" panose="02020603050405020304" pitchFamily="18" charset="0"/>
                <a:cs typeface="Times New Roman" panose="02020603050405020304" pitchFamily="18" charset="0"/>
              </a:rPr>
              <a:t>F</a:t>
            </a:r>
          </a:p>
        </p:txBody>
      </p:sp>
      <p:sp>
        <p:nvSpPr>
          <p:cNvPr id="17" name="Rectangle 21"/>
          <p:cNvSpPr>
            <a:spLocks noChangeArrowheads="1"/>
          </p:cNvSpPr>
          <p:nvPr/>
        </p:nvSpPr>
        <p:spPr bwMode="auto">
          <a:xfrm>
            <a:off x="6840539" y="5302251"/>
            <a:ext cx="593725" cy="30777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a:solidFill>
                  <a:srgbClr val="000000"/>
                </a:solidFill>
                <a:latin typeface="Times New Roman" panose="02020603050405020304" pitchFamily="18" charset="0"/>
                <a:cs typeface="Times New Roman" panose="02020603050405020304" pitchFamily="18" charset="0"/>
              </a:rPr>
              <a:t>syn</a:t>
            </a:r>
            <a:endParaRPr lang="zh-CN" altLang="en-US" sz="1400" i="1">
              <a:solidFill>
                <a:srgbClr val="000000"/>
              </a:solidFill>
              <a:latin typeface="Times New Roman" panose="02020603050405020304" pitchFamily="18" charset="0"/>
              <a:cs typeface="Times New Roman" panose="02020603050405020304" pitchFamily="18" charset="0"/>
            </a:endParaRPr>
          </a:p>
        </p:txBody>
      </p:sp>
      <p:sp>
        <p:nvSpPr>
          <p:cNvPr id="18" name="Rectangle 18"/>
          <p:cNvSpPr>
            <a:spLocks noChangeArrowheads="1"/>
          </p:cNvSpPr>
          <p:nvPr/>
        </p:nvSpPr>
        <p:spPr bwMode="auto">
          <a:xfrm>
            <a:off x="5707064" y="4867275"/>
            <a:ext cx="592137" cy="439738"/>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zh-CN" altLang="en-US" sz="1400" baseline="-25000" dirty="0">
                <a:solidFill>
                  <a:srgbClr val="000000"/>
                </a:solidFill>
                <a:latin typeface="Times New Roman" pitchFamily="18" charset="0"/>
                <a:cs typeface="Times New Roman" pitchFamily="18" charset="0"/>
              </a:rPr>
              <a:t>1</a:t>
            </a: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9" name="Rectangle 24"/>
          <p:cNvSpPr>
            <a:spLocks noChangeArrowheads="1"/>
          </p:cNvSpPr>
          <p:nvPr/>
        </p:nvSpPr>
        <p:spPr bwMode="auto">
          <a:xfrm>
            <a:off x="5113339" y="4865689"/>
            <a:ext cx="593725" cy="439737"/>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Fsyn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0" name="Rectangle 76"/>
          <p:cNvSpPr>
            <a:spLocks noChangeArrowheads="1"/>
          </p:cNvSpPr>
          <p:nvPr/>
        </p:nvSpPr>
        <p:spPr bwMode="auto">
          <a:xfrm>
            <a:off x="5113339" y="5295901"/>
            <a:ext cx="593725" cy="30777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a:solidFill>
                  <a:srgbClr val="000000"/>
                </a:solidFill>
                <a:latin typeface="Times New Roman" panose="02020603050405020304" pitchFamily="18" charset="0"/>
                <a:cs typeface="Times New Roman" panose="02020603050405020304" pitchFamily="18" charset="0"/>
              </a:rPr>
              <a:t>val</a:t>
            </a:r>
            <a:endParaRPr lang="zh-CN" altLang="en-US" sz="1400">
              <a:solidFill>
                <a:srgbClr val="000000"/>
              </a:solidFill>
              <a:latin typeface="Times New Roman" panose="02020603050405020304" pitchFamily="18" charset="0"/>
              <a:cs typeface="Times New Roman" panose="02020603050405020304" pitchFamily="18" charset="0"/>
            </a:endParaRPr>
          </a:p>
        </p:txBody>
      </p:sp>
      <p:sp>
        <p:nvSpPr>
          <p:cNvPr id="21" name="Rectangle 12"/>
          <p:cNvSpPr>
            <a:spLocks noChangeArrowheads="1"/>
          </p:cNvSpPr>
          <p:nvPr/>
        </p:nvSpPr>
        <p:spPr bwMode="auto">
          <a:xfrm>
            <a:off x="6299200" y="4867275"/>
            <a:ext cx="541338" cy="439738"/>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a:solidFill>
                  <a:srgbClr val="000000"/>
                </a:solidFill>
                <a:latin typeface="Times New Roman" panose="02020603050405020304" pitchFamily="18" charset="0"/>
                <a:cs typeface="Times New Roman" panose="02020603050405020304" pitchFamily="18" charset="0"/>
              </a:rPr>
              <a:t>T</a:t>
            </a:r>
            <a:r>
              <a:rPr lang="en-US" altLang="zh-CN" sz="1400" i="1" dirty="0">
                <a:solidFill>
                  <a:srgbClr val="000000"/>
                </a:solidFill>
                <a:latin typeface="Times New Roman" pitchFamily="18" charset="0"/>
                <a:ea typeface="楷体" pitchFamily="49" charset="-122"/>
                <a:cs typeface="Times New Roman" pitchFamily="18" charset="0"/>
              </a:rPr>
              <a:t> ′</a:t>
            </a:r>
            <a:endParaRPr lang="en-US" altLang="zh-CN" sz="1400" i="1" dirty="0">
              <a:solidFill>
                <a:srgbClr val="000000"/>
              </a:solidFill>
              <a:latin typeface="Times New Roman" panose="02020603050405020304" pitchFamily="18" charset="0"/>
              <a:cs typeface="Times New Roman" panose="02020603050405020304" pitchFamily="18" charset="0"/>
            </a:endParaRPr>
          </a:p>
        </p:txBody>
      </p:sp>
      <p:sp>
        <p:nvSpPr>
          <p:cNvPr id="22" name="Rectangle 23"/>
          <p:cNvSpPr>
            <a:spLocks noChangeArrowheads="1"/>
          </p:cNvSpPr>
          <p:nvPr/>
        </p:nvSpPr>
        <p:spPr bwMode="auto">
          <a:xfrm>
            <a:off x="6299200" y="5302251"/>
            <a:ext cx="541338" cy="30777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a:solidFill>
                  <a:srgbClr val="000000"/>
                </a:solidFill>
                <a:latin typeface="Times New Roman" panose="02020603050405020304" pitchFamily="18" charset="0"/>
                <a:cs typeface="Times New Roman" panose="02020603050405020304" pitchFamily="18" charset="0"/>
              </a:rPr>
              <a:t>inh</a:t>
            </a:r>
            <a:endParaRPr lang="zh-CN" altLang="en-US" sz="1400">
              <a:solidFill>
                <a:srgbClr val="000000"/>
              </a:solidFill>
              <a:latin typeface="Times New Roman" panose="02020603050405020304" pitchFamily="18" charset="0"/>
              <a:cs typeface="Times New Roman" panose="02020603050405020304" pitchFamily="18" charset="0"/>
            </a:endParaRPr>
          </a:p>
        </p:txBody>
      </p:sp>
      <p:sp>
        <p:nvSpPr>
          <p:cNvPr id="59407"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sp>
        <p:nvSpPr>
          <p:cNvPr id="59408" name="Line 79"/>
          <p:cNvSpPr>
            <a:spLocks noChangeShapeType="1"/>
          </p:cNvSpPr>
          <p:nvPr/>
        </p:nvSpPr>
        <p:spPr bwMode="auto">
          <a:xfrm flipV="1">
            <a:off x="7577138" y="2555875"/>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9409" name="组合 12"/>
          <p:cNvGrpSpPr>
            <a:grpSpLocks/>
          </p:cNvGrpSpPr>
          <p:nvPr/>
        </p:nvGrpSpPr>
        <p:grpSpPr bwMode="auto">
          <a:xfrm>
            <a:off x="715964" y="1539875"/>
            <a:ext cx="6092825" cy="2249488"/>
            <a:chOff x="751285" y="802569"/>
            <a:chExt cx="6091894" cy="2249363"/>
          </a:xfrm>
        </p:grpSpPr>
        <p:sp>
          <p:nvSpPr>
            <p:cNvPr id="27"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59411"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59412"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23" name="文本框 22"/>
          <p:cNvSpPr txBox="1"/>
          <p:nvPr/>
        </p:nvSpPr>
        <p:spPr>
          <a:xfrm>
            <a:off x="3386443" y="6046662"/>
            <a:ext cx="3547757"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文法符号</a:t>
            </a:r>
            <a:r>
              <a:rPr lang="en-US" altLang="zh-CN" dirty="0" smtClean="0">
                <a:latin typeface="华文楷体" panose="02010600040101010101" pitchFamily="2" charset="-122"/>
                <a:ea typeface="华文楷体" panose="02010600040101010101" pitchFamily="2" charset="-122"/>
              </a:rPr>
              <a:t>T</a:t>
            </a:r>
            <a:r>
              <a:rPr lang="zh-CN" altLang="en-US" dirty="0" smtClean="0">
                <a:latin typeface="华文楷体" panose="02010600040101010101" pitchFamily="2" charset="-122"/>
                <a:ea typeface="华文楷体" panose="02010600040101010101" pitchFamily="2" charset="-122"/>
              </a:rPr>
              <a:t>的记录里增加继承属性</a:t>
            </a:r>
            <a:endParaRPr lang="zh-CN" altLang="en-US" dirty="0">
              <a:latin typeface="华文楷体" panose="02010600040101010101" pitchFamily="2" charset="-122"/>
              <a:ea typeface="华文楷体" panose="02010600040101010101" pitchFamily="2" charset="-122"/>
            </a:endParaRPr>
          </a:p>
        </p:txBody>
      </p:sp>
      <p:cxnSp>
        <p:nvCxnSpPr>
          <p:cNvPr id="24" name="直接箭头连接符 23"/>
          <p:cNvCxnSpPr>
            <a:endCxn id="22" idx="2"/>
          </p:cNvCxnSpPr>
          <p:nvPr/>
        </p:nvCxnSpPr>
        <p:spPr>
          <a:xfrm flipV="1">
            <a:off x="5496493" y="5610028"/>
            <a:ext cx="1073376" cy="502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3810000" y="4020418"/>
            <a:ext cx="5136357"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语义动作根据</a:t>
            </a:r>
            <a:r>
              <a:rPr lang="en-US" altLang="zh-CN" dirty="0" smtClean="0">
                <a:latin typeface="华文楷体" panose="02010600040101010101" pitchFamily="2" charset="-122"/>
                <a:ea typeface="华文楷体" panose="02010600040101010101" pitchFamily="2" charset="-122"/>
              </a:rPr>
              <a:t>SDT</a:t>
            </a:r>
            <a:r>
              <a:rPr lang="zh-CN" altLang="en-US" dirty="0" smtClean="0">
                <a:latin typeface="华文楷体" panose="02010600040101010101" pitchFamily="2" charset="-122"/>
                <a:ea typeface="华文楷体" panose="02010600040101010101" pitchFamily="2" charset="-122"/>
              </a:rPr>
              <a:t>中所在位置插入栈中对应位置</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a:off x="6802620" y="4389750"/>
            <a:ext cx="1198380" cy="430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p:cNvCxnSpPr>
            <a:endCxn id="18" idx="0"/>
          </p:cNvCxnSpPr>
          <p:nvPr/>
        </p:nvCxnSpPr>
        <p:spPr>
          <a:xfrm flipH="1">
            <a:off x="6003133" y="4396100"/>
            <a:ext cx="566736" cy="471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灯片编号占位符 29"/>
          <p:cNvSpPr>
            <a:spLocks noGrp="1"/>
          </p:cNvSpPr>
          <p:nvPr>
            <p:ph type="sldNum" sz="quarter" idx="12"/>
          </p:nvPr>
        </p:nvSpPr>
        <p:spPr/>
        <p:txBody>
          <a:bodyPr/>
          <a:lstStyle/>
          <a:p>
            <a:fld id="{371E52BA-33C8-584B-BB1D-1A8B62DF9CA2}" type="slidenum">
              <a:rPr lang="en-US" altLang="zh-CN" smtClean="0"/>
              <a:pPr/>
              <a:t>42</a:t>
            </a:fld>
            <a:endParaRPr lang="en-US" altLang="zh-CN" dirty="0"/>
          </a:p>
        </p:txBody>
      </p:sp>
    </p:spTree>
    <p:extLst>
      <p:ext uri="{BB962C8B-B14F-4D97-AF65-F5344CB8AC3E}">
        <p14:creationId xmlns:p14="http://schemas.microsoft.com/office/powerpoint/2010/main" val="28148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53" presetClass="exit" presetSubtype="32" fill="hold" grpId="1" nodeType="clickEffect">
                                  <p:stCondLst>
                                    <p:cond delay="0"/>
                                  </p:stCondLst>
                                  <p:childTnLst>
                                    <p:anim calcmode="lin" valueType="num">
                                      <p:cBhvr>
                                        <p:cTn id="63" dur="500"/>
                                        <p:tgtEl>
                                          <p:spTgt spid="16"/>
                                        </p:tgtEl>
                                        <p:attrNameLst>
                                          <p:attrName>ppt_w</p:attrName>
                                        </p:attrNameLst>
                                      </p:cBhvr>
                                      <p:tavLst>
                                        <p:tav tm="0">
                                          <p:val>
                                            <p:strVal val="ppt_w"/>
                                          </p:val>
                                        </p:tav>
                                        <p:tav tm="100000">
                                          <p:val>
                                            <p:fltVal val="0"/>
                                          </p:val>
                                        </p:tav>
                                      </p:tavLst>
                                    </p:anim>
                                    <p:anim calcmode="lin" valueType="num">
                                      <p:cBhvr>
                                        <p:cTn id="64" dur="500"/>
                                        <p:tgtEl>
                                          <p:spTgt spid="16"/>
                                        </p:tgtEl>
                                        <p:attrNameLst>
                                          <p:attrName>ppt_h</p:attrName>
                                        </p:attrNameLst>
                                      </p:cBhvr>
                                      <p:tavLst>
                                        <p:tav tm="0">
                                          <p:val>
                                            <p:strVal val="ppt_h"/>
                                          </p:val>
                                        </p:tav>
                                        <p:tav tm="100000">
                                          <p:val>
                                            <p:fltVal val="0"/>
                                          </p:val>
                                        </p:tav>
                                      </p:tavLst>
                                    </p:anim>
                                    <p:animEffect transition="out" filter="fade">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6" grpId="1" animBg="1"/>
      <p:bldP spid="17" grpId="0" animBg="1"/>
      <p:bldP spid="18" grpId="0" animBg="1"/>
      <p:bldP spid="19" grpId="0" animBg="1"/>
      <p:bldP spid="20" grpId="0" animBg="1"/>
      <p:bldP spid="21" grpId="0" animBg="1"/>
      <p:bldP spid="22" grpId="0" animBg="1"/>
      <p:bldP spid="23"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76"/>
          <p:cNvSpPr>
            <a:spLocks noChangeArrowheads="1"/>
          </p:cNvSpPr>
          <p:nvPr/>
        </p:nvSpPr>
        <p:spPr bwMode="auto">
          <a:xfrm>
            <a:off x="5114925" y="5284789"/>
            <a:ext cx="59690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8243889" y="4870450"/>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70450"/>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400" dirty="0" smtClean="0">
                <a:solidFill>
                  <a:srgbClr val="000000"/>
                </a:solidFill>
                <a:latin typeface="Times New Roman" panose="02020603050405020304" pitchFamily="18" charset="0"/>
                <a:cs typeface="Times New Roman" panose="02020603050405020304" pitchFamily="18" charset="0"/>
              </a:rPr>
              <a:t>$</a:t>
            </a:r>
            <a:endParaRPr lang="en-US" altLang="zh-CN" sz="14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302251"/>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64101"/>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400" baseline="-25000" dirty="0">
                <a:solidFill>
                  <a:srgbClr val="000000"/>
                </a:solidFill>
                <a:latin typeface="Times New Roman" pitchFamily="18" charset="0"/>
                <a:cs typeface="Times New Roman" pitchFamily="18" charset="0"/>
                <a:sym typeface="Arial" pitchFamily="34" charset="0"/>
              </a:rPr>
              <a:t>2</a:t>
            </a: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72038"/>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en-US" altLang="zh-CN" sz="1400" i="1" dirty="0">
                <a:solidFill>
                  <a:srgbClr val="000000"/>
                </a:solidFill>
                <a:latin typeface="Times New Roman" pitchFamily="18" charset="0"/>
                <a:ea typeface="楷体" pitchFamily="49" charset="-122"/>
                <a:cs typeface="Times New Roman" pitchFamily="18" charset="0"/>
              </a:rPr>
              <a:t> ′ </a:t>
            </a: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Rectangle 21"/>
          <p:cNvSpPr>
            <a:spLocks noChangeArrowheads="1"/>
          </p:cNvSpPr>
          <p:nvPr/>
        </p:nvSpPr>
        <p:spPr bwMode="auto">
          <a:xfrm>
            <a:off x="6840539" y="5305426"/>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syn</a:t>
            </a:r>
            <a:endParaRPr lang="zh-CN" altLang="en-US" sz="1200" i="1">
              <a:solidFill>
                <a:srgbClr val="000000"/>
              </a:solidFill>
              <a:latin typeface="Times New Roman" panose="02020603050405020304" pitchFamily="18" charset="0"/>
              <a:cs typeface="Times New Roman" panose="02020603050405020304" pitchFamily="18" charset="0"/>
            </a:endParaRPr>
          </a:p>
        </p:txBody>
      </p:sp>
      <p:sp>
        <p:nvSpPr>
          <p:cNvPr id="18" name="Rectangle 18"/>
          <p:cNvSpPr>
            <a:spLocks noChangeArrowheads="1"/>
          </p:cNvSpPr>
          <p:nvPr/>
        </p:nvSpPr>
        <p:spPr bwMode="auto">
          <a:xfrm>
            <a:off x="5707064" y="4872038"/>
            <a:ext cx="592137"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zh-CN" altLang="en-US" sz="1400" baseline="-25000" dirty="0">
                <a:solidFill>
                  <a:srgbClr val="000000"/>
                </a:solidFill>
                <a:latin typeface="Times New Roman" pitchFamily="18" charset="0"/>
                <a:cs typeface="Times New Roman" pitchFamily="18" charset="0"/>
              </a:rPr>
              <a:t>1</a:t>
            </a: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9" name="Rectangle 24"/>
          <p:cNvSpPr>
            <a:spLocks noChangeArrowheads="1"/>
          </p:cNvSpPr>
          <p:nvPr/>
        </p:nvSpPr>
        <p:spPr bwMode="auto">
          <a:xfrm>
            <a:off x="5100639" y="4868864"/>
            <a:ext cx="606425" cy="44132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Fsyn</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1" name="Rectangle 12"/>
          <p:cNvSpPr>
            <a:spLocks noChangeArrowheads="1"/>
          </p:cNvSpPr>
          <p:nvPr/>
        </p:nvSpPr>
        <p:spPr bwMode="auto">
          <a:xfrm>
            <a:off x="6299200" y="4872038"/>
            <a:ext cx="541338"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i="1" dirty="0">
                <a:solidFill>
                  <a:srgbClr val="000000"/>
                </a:solidFill>
                <a:latin typeface="Times New Roman" panose="02020603050405020304" pitchFamily="18" charset="0"/>
                <a:cs typeface="Times New Roman" panose="02020603050405020304" pitchFamily="18" charset="0"/>
              </a:rPr>
              <a:t>T</a:t>
            </a:r>
            <a:r>
              <a:rPr lang="en-US" altLang="zh-CN" sz="1400" i="1" dirty="0">
                <a:solidFill>
                  <a:srgbClr val="000000"/>
                </a:solidFill>
                <a:latin typeface="Times New Roman" pitchFamily="18" charset="0"/>
                <a:ea typeface="楷体" pitchFamily="49" charset="-122"/>
                <a:cs typeface="Times New Roman" pitchFamily="18" charset="0"/>
              </a:rPr>
              <a:t> ′</a:t>
            </a:r>
            <a:endParaRPr lang="en-US" altLang="zh-CN" sz="1400" i="1" dirty="0">
              <a:solidFill>
                <a:srgbClr val="000000"/>
              </a:solidFill>
              <a:latin typeface="Times New Roman" panose="02020603050405020304" pitchFamily="18" charset="0"/>
              <a:cs typeface="Times New Roman" panose="02020603050405020304" pitchFamily="18" charset="0"/>
            </a:endParaRPr>
          </a:p>
        </p:txBody>
      </p:sp>
      <p:sp>
        <p:nvSpPr>
          <p:cNvPr id="22" name="Rectangle 23"/>
          <p:cNvSpPr>
            <a:spLocks noChangeArrowheads="1"/>
          </p:cNvSpPr>
          <p:nvPr/>
        </p:nvSpPr>
        <p:spPr bwMode="auto">
          <a:xfrm>
            <a:off x="6299200" y="5305426"/>
            <a:ext cx="541338"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inh</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24" name="Rectangle 38"/>
          <p:cNvSpPr>
            <a:spLocks noChangeArrowheads="1"/>
          </p:cNvSpPr>
          <p:nvPr/>
        </p:nvSpPr>
        <p:spPr bwMode="auto">
          <a:xfrm>
            <a:off x="4000500" y="4865689"/>
            <a:ext cx="1112838" cy="44132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400" baseline="-25000" dirty="0">
                <a:solidFill>
                  <a:srgbClr val="000000"/>
                </a:solidFill>
                <a:latin typeface="Times New Roman" pitchFamily="18" charset="0"/>
                <a:cs typeface="Times New Roman" pitchFamily="18" charset="0"/>
              </a:rPr>
              <a:t>6</a:t>
            </a: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5" name="Rectangle 43"/>
          <p:cNvSpPr>
            <a:spLocks noChangeArrowheads="1"/>
          </p:cNvSpPr>
          <p:nvPr/>
        </p:nvSpPr>
        <p:spPr bwMode="auto">
          <a:xfrm>
            <a:off x="3249614" y="4865689"/>
            <a:ext cx="758825" cy="44132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4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digit</a:t>
            </a:r>
            <a:endParaRPr lang="en-US" altLang="zh-CN" sz="14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26" name="Rectangle 44"/>
          <p:cNvSpPr>
            <a:spLocks noChangeArrowheads="1"/>
          </p:cNvSpPr>
          <p:nvPr/>
        </p:nvSpPr>
        <p:spPr bwMode="auto">
          <a:xfrm>
            <a:off x="3249614" y="5310189"/>
            <a:ext cx="7588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2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=3</a:t>
            </a:r>
            <a:endParaRPr lang="zh-CN" altLang="en-US" sz="12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27" name="Freeform 45"/>
          <p:cNvSpPr>
            <a:spLocks/>
          </p:cNvSpPr>
          <p:nvPr/>
        </p:nvSpPr>
        <p:spPr bwMode="auto">
          <a:xfrm>
            <a:off x="3811589" y="5624513"/>
            <a:ext cx="649287" cy="107950"/>
          </a:xfrm>
          <a:custGeom>
            <a:avLst/>
            <a:gdLst>
              <a:gd name="T0" fmla="*/ 0 w 545"/>
              <a:gd name="T1" fmla="*/ 0 h 227"/>
              <a:gd name="T2" fmla="*/ 2147483646 w 545"/>
              <a:gd name="T3" fmla="*/ 2147483646 h 227"/>
              <a:gd name="T4" fmla="*/ 2147483646 w 545"/>
              <a:gd name="T5" fmla="*/ 0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0" y="0"/>
                </a:moveTo>
                <a:cubicBezTo>
                  <a:pt x="91" y="113"/>
                  <a:pt x="182" y="227"/>
                  <a:pt x="273" y="227"/>
                </a:cubicBezTo>
                <a:cubicBezTo>
                  <a:pt x="364" y="227"/>
                  <a:pt x="454" y="113"/>
                  <a:pt x="545" y="0"/>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Rectangle 39"/>
          <p:cNvSpPr>
            <a:spLocks noChangeArrowheads="1"/>
          </p:cNvSpPr>
          <p:nvPr/>
        </p:nvSpPr>
        <p:spPr bwMode="auto">
          <a:xfrm>
            <a:off x="4000500" y="5297489"/>
            <a:ext cx="1112838"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 typeface="Symbol" panose="05050102010706020507" pitchFamily="18" charset="2"/>
              <a:buNone/>
              <a:defRPr/>
            </a:pPr>
            <a:r>
              <a:rPr lang="en-US" altLang="zh-CN" sz="12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digit_lexval=3</a:t>
            </a:r>
            <a:endParaRPr lang="zh-CN" altLang="en-US" sz="1200" i="1">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sp>
        <p:nvSpPr>
          <p:cNvPr id="29" name="Line 41"/>
          <p:cNvSpPr>
            <a:spLocks noChangeShapeType="1"/>
          </p:cNvSpPr>
          <p:nvPr/>
        </p:nvSpPr>
        <p:spPr bwMode="auto">
          <a:xfrm flipH="1" flipV="1">
            <a:off x="4054476" y="4389439"/>
            <a:ext cx="460375" cy="479425"/>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Rectangle 40"/>
          <p:cNvSpPr>
            <a:spLocks noChangeArrowheads="1"/>
          </p:cNvSpPr>
          <p:nvPr/>
        </p:nvSpPr>
        <p:spPr bwMode="auto">
          <a:xfrm>
            <a:off x="2951163" y="3922713"/>
            <a:ext cx="3192462" cy="444500"/>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cs typeface="Times New Roman" panose="02020603050405020304" pitchFamily="18" charset="0"/>
              </a:rPr>
              <a:t>stack</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rPr>
              <a:t>top</a:t>
            </a:r>
            <a:r>
              <a:rPr lang="en-US" altLang="zh-CN" sz="1500">
                <a:solidFill>
                  <a:srgbClr val="000000"/>
                </a:solidFill>
                <a:latin typeface="Times New Roman" panose="02020603050405020304" pitchFamily="18" charset="0"/>
                <a:cs typeface="Times New Roman" panose="02020603050405020304" pitchFamily="18" charset="0"/>
              </a:rPr>
              <a:t>-1].</a:t>
            </a:r>
            <a:r>
              <a:rPr lang="en-US" altLang="zh-CN" sz="1500" i="1">
                <a:solidFill>
                  <a:srgbClr val="000000"/>
                </a:solidFill>
                <a:latin typeface="Times New Roman" panose="02020603050405020304" pitchFamily="18" charset="0"/>
                <a:cs typeface="Times New Roman" panose="02020603050405020304" pitchFamily="18" charset="0"/>
              </a:rPr>
              <a:t>val</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rPr>
              <a:t>stack</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rPr>
              <a:t>top</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digit_lexval</a:t>
            </a:r>
          </a:p>
        </p:txBody>
      </p:sp>
      <p:sp>
        <p:nvSpPr>
          <p:cNvPr id="31" name="Rectangle 77"/>
          <p:cNvSpPr>
            <a:spLocks noChangeArrowheads="1"/>
          </p:cNvSpPr>
          <p:nvPr/>
        </p:nvSpPr>
        <p:spPr bwMode="auto">
          <a:xfrm>
            <a:off x="5694364" y="5308600"/>
            <a:ext cx="606425" cy="260350"/>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dirty="0" err="1">
                <a:solidFill>
                  <a:srgbClr val="000000"/>
                </a:solidFill>
                <a:latin typeface="Times New Roman" panose="02020603050405020304" pitchFamily="18" charset="0"/>
                <a:cs typeface="Times New Roman" panose="02020603050405020304" pitchFamily="18" charset="0"/>
              </a:rPr>
              <a:t>Fval</a:t>
            </a:r>
            <a:r>
              <a:rPr lang="en-US" altLang="zh-CN" sz="1100" dirty="0">
                <a:solidFill>
                  <a:srgbClr val="000000"/>
                </a:solidFill>
                <a:latin typeface="Times New Roman" panose="02020603050405020304" pitchFamily="18" charset="0"/>
                <a:cs typeface="Times New Roman" panose="02020603050405020304" pitchFamily="18" charset="0"/>
              </a:rPr>
              <a:t>=3</a:t>
            </a:r>
            <a:endParaRPr lang="zh-CN" altLang="en-US" sz="1100" dirty="0">
              <a:solidFill>
                <a:srgbClr val="000000"/>
              </a:solidFill>
              <a:latin typeface="Times New Roman" panose="02020603050405020304" pitchFamily="18" charset="0"/>
              <a:cs typeface="Times New Roman" panose="02020603050405020304" pitchFamily="18" charset="0"/>
            </a:endParaRPr>
          </a:p>
        </p:txBody>
      </p:sp>
      <p:sp>
        <p:nvSpPr>
          <p:cNvPr id="32" name="Freeform 78"/>
          <p:cNvSpPr>
            <a:spLocks/>
          </p:cNvSpPr>
          <p:nvPr/>
        </p:nvSpPr>
        <p:spPr bwMode="auto">
          <a:xfrm>
            <a:off x="5334000" y="5618163"/>
            <a:ext cx="649288" cy="107950"/>
          </a:xfrm>
          <a:custGeom>
            <a:avLst/>
            <a:gdLst>
              <a:gd name="T0" fmla="*/ 0 w 545"/>
              <a:gd name="T1" fmla="*/ 0 h 227"/>
              <a:gd name="T2" fmla="*/ 2147483646 w 545"/>
              <a:gd name="T3" fmla="*/ 2147483646 h 227"/>
              <a:gd name="T4" fmla="*/ 2147483646 w 545"/>
              <a:gd name="T5" fmla="*/ 0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0" y="0"/>
                </a:moveTo>
                <a:cubicBezTo>
                  <a:pt x="91" y="113"/>
                  <a:pt x="182" y="227"/>
                  <a:pt x="273" y="227"/>
                </a:cubicBezTo>
                <a:cubicBezTo>
                  <a:pt x="364" y="227"/>
                  <a:pt x="454" y="113"/>
                  <a:pt x="545" y="0"/>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Line 79"/>
          <p:cNvSpPr>
            <a:spLocks noChangeShapeType="1"/>
          </p:cNvSpPr>
          <p:nvPr/>
        </p:nvSpPr>
        <p:spPr bwMode="auto">
          <a:xfrm flipV="1">
            <a:off x="7620000" y="2554288"/>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Rectangle 76"/>
          <p:cNvSpPr>
            <a:spLocks noChangeArrowheads="1"/>
          </p:cNvSpPr>
          <p:nvPr/>
        </p:nvSpPr>
        <p:spPr bwMode="auto">
          <a:xfrm>
            <a:off x="5108576" y="5302251"/>
            <a:ext cx="595313"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r>
              <a:rPr lang="en-US" altLang="zh-CN" sz="1200">
                <a:solidFill>
                  <a:srgbClr val="000000"/>
                </a:solidFill>
                <a:latin typeface="Times New Roman" panose="02020603050405020304" pitchFamily="18" charset="0"/>
                <a:cs typeface="Times New Roman" panose="02020603050405020304" pitchFamily="18" charset="0"/>
              </a:rPr>
              <a:t>=3</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61465"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61467" name="组合 12"/>
          <p:cNvGrpSpPr>
            <a:grpSpLocks/>
          </p:cNvGrpSpPr>
          <p:nvPr/>
        </p:nvGrpSpPr>
        <p:grpSpPr bwMode="auto">
          <a:xfrm>
            <a:off x="715964" y="1539875"/>
            <a:ext cx="6092825" cy="2249488"/>
            <a:chOff x="751285" y="802569"/>
            <a:chExt cx="6091894" cy="2249363"/>
          </a:xfrm>
        </p:grpSpPr>
        <p:sp>
          <p:nvSpPr>
            <p:cNvPr id="39"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61469"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61470"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3" name="矩形 2"/>
          <p:cNvSpPr/>
          <p:nvPr/>
        </p:nvSpPr>
        <p:spPr>
          <a:xfrm>
            <a:off x="133990" y="6102905"/>
            <a:ext cx="3501908" cy="646331"/>
          </a:xfrm>
          <a:prstGeom prst="rect">
            <a:avLst/>
          </a:prstGeom>
          <a:solidFill>
            <a:schemeClr val="accent4">
              <a:lumMod val="20000"/>
              <a:lumOff val="80000"/>
            </a:schemeClr>
          </a:solidFill>
        </p:spPr>
        <p:txBody>
          <a:bodyPr wrap="square">
            <a:spAutoFit/>
          </a:bodyPr>
          <a:lstStyle/>
          <a:p>
            <a:pPr>
              <a:spcBef>
                <a:spcPts val="600"/>
              </a:spcBef>
              <a:buSzPct val="100000"/>
            </a:pPr>
            <a:r>
              <a:rPr kumimoji="1"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digit</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记录</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出</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栈，</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把</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继承属性</a:t>
            </a:r>
            <a:r>
              <a:rPr kumimoji="1"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lexval</a:t>
            </a:r>
            <a:r>
              <a:rPr kumimoji="1"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值</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复制给</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后面语义动作</a:t>
            </a:r>
            <a:r>
              <a:rPr kumimoji="1"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aseline="-25000" dirty="0" smtClean="0">
                <a:latin typeface="Times New Roman" panose="02020603050405020304" pitchFamily="18" charset="0"/>
                <a:ea typeface="华文楷体" panose="02010600040101010101" pitchFamily="2" charset="-122"/>
                <a:cs typeface="Times New Roman" panose="02020603050405020304" pitchFamily="18" charset="0"/>
              </a:rPr>
              <a:t>6</a:t>
            </a:r>
            <a:endParaRPr kumimoji="1" lang="zh-CN" altLang="en-US" baseline="-25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 name="Line 41"/>
          <p:cNvSpPr>
            <a:spLocks noChangeShapeType="1"/>
          </p:cNvSpPr>
          <p:nvPr/>
        </p:nvSpPr>
        <p:spPr bwMode="auto">
          <a:xfrm flipV="1">
            <a:off x="2938465" y="5738813"/>
            <a:ext cx="1062034" cy="263526"/>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矩形 35"/>
          <p:cNvSpPr/>
          <p:nvPr/>
        </p:nvSpPr>
        <p:spPr>
          <a:xfrm>
            <a:off x="5026026" y="6066523"/>
            <a:ext cx="3463924" cy="646331"/>
          </a:xfrm>
          <a:prstGeom prst="rect">
            <a:avLst/>
          </a:prstGeom>
          <a:solidFill>
            <a:schemeClr val="accent4">
              <a:lumMod val="20000"/>
              <a:lumOff val="80000"/>
            </a:schemeClr>
          </a:solidFill>
        </p:spPr>
        <p:txBody>
          <a:bodyPr wrap="square">
            <a:spAutoFit/>
          </a:bodyPr>
          <a:lstStyle/>
          <a:p>
            <a:pPr>
              <a:spcBef>
                <a:spcPts val="600"/>
              </a:spcBef>
              <a:buSzPct val="100000"/>
            </a:pPr>
            <a:r>
              <a:rPr lang="en-US" altLang="zh-CN" i="1" dirty="0" err="1" smtClean="0">
                <a:solidFill>
                  <a:prstClr val="black"/>
                </a:solidFill>
                <a:latin typeface="Times New Roman" panose="02020603050405020304" pitchFamily="18" charset="0"/>
                <a:ea typeface="SimSun" panose="02010600030101010101" pitchFamily="2" charset="-122"/>
                <a:cs typeface="Times New Roman" panose="02020603050405020304" pitchFamily="18" charset="0"/>
              </a:rPr>
              <a:t>Fsyn</a:t>
            </a:r>
            <a:r>
              <a:rPr lang="en-US" altLang="zh-CN" i="1" dirty="0" smtClean="0">
                <a:solidFill>
                  <a:prstClr val="black"/>
                </a:solidFill>
                <a:latin typeface="Times New Roman" panose="02020603050405020304" pitchFamily="18" charset="0"/>
                <a:ea typeface="SimSun" panose="02010600030101010101" pitchFamily="2" charset="-122"/>
                <a:cs typeface="Times New Roman" panose="02020603050405020304" pitchFamily="18" charset="0"/>
              </a:rPr>
              <a:t> </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记录</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出</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栈，把综合属性</a:t>
            </a:r>
            <a:r>
              <a:rPr kumimoji="1"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val</a:t>
            </a:r>
            <a:r>
              <a:rPr kumimoji="1"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值</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复制给</a:t>
            </a:r>
            <a:r>
              <a:rPr kumimoji="1"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后面语义动作</a:t>
            </a:r>
            <a:r>
              <a:rPr kumimoji="1"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aseline="-25000" dirty="0">
                <a:latin typeface="Times New Roman" panose="02020603050405020304" pitchFamily="18" charset="0"/>
                <a:ea typeface="华文楷体" panose="02010600040101010101" pitchFamily="2" charset="-122"/>
                <a:cs typeface="Times New Roman" panose="02020603050405020304" pitchFamily="18" charset="0"/>
              </a:rPr>
              <a:t>1</a:t>
            </a:r>
            <a:endParaRPr kumimoji="1" lang="zh-CN" altLang="en-US" baseline="-25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 name="Line 41"/>
          <p:cNvSpPr>
            <a:spLocks noChangeShapeType="1"/>
          </p:cNvSpPr>
          <p:nvPr/>
        </p:nvSpPr>
        <p:spPr bwMode="auto">
          <a:xfrm flipH="1" flipV="1">
            <a:off x="5791199" y="5775326"/>
            <a:ext cx="1049337" cy="278496"/>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43</a:t>
            </a:fld>
            <a:endParaRPr lang="en-US" altLang="zh-CN" dirty="0"/>
          </a:p>
        </p:txBody>
      </p:sp>
    </p:spTree>
    <p:extLst>
      <p:ext uri="{BB962C8B-B14F-4D97-AF65-F5344CB8AC3E}">
        <p14:creationId xmlns:p14="http://schemas.microsoft.com/office/powerpoint/2010/main" val="2763027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xit" presetSubtype="32" fill="hold" grpId="1" nodeType="clickEffect">
                                  <p:stCondLst>
                                    <p:cond delay="0"/>
                                  </p:stCondLst>
                                  <p:childTnLst>
                                    <p:anim calcmode="lin" valueType="num">
                                      <p:cBhvr>
                                        <p:cTn id="35" dur="500"/>
                                        <p:tgtEl>
                                          <p:spTgt spid="25"/>
                                        </p:tgtEl>
                                        <p:attrNameLst>
                                          <p:attrName>ppt_w</p:attrName>
                                        </p:attrNameLst>
                                      </p:cBhvr>
                                      <p:tavLst>
                                        <p:tav tm="0">
                                          <p:val>
                                            <p:strVal val="ppt_w"/>
                                          </p:val>
                                        </p:tav>
                                        <p:tav tm="100000">
                                          <p:val>
                                            <p:fltVal val="0"/>
                                          </p:val>
                                        </p:tav>
                                      </p:tavLst>
                                    </p:anim>
                                    <p:anim calcmode="lin" valueType="num">
                                      <p:cBhvr>
                                        <p:cTn id="36" dur="500"/>
                                        <p:tgtEl>
                                          <p:spTgt spid="25"/>
                                        </p:tgtEl>
                                        <p:attrNameLst>
                                          <p:attrName>ppt_h</p:attrName>
                                        </p:attrNameLst>
                                      </p:cBhvr>
                                      <p:tavLst>
                                        <p:tav tm="0">
                                          <p:val>
                                            <p:strVal val="ppt_h"/>
                                          </p:val>
                                        </p:tav>
                                        <p:tav tm="100000">
                                          <p:val>
                                            <p:fltVal val="0"/>
                                          </p:val>
                                        </p:tav>
                                      </p:tavLst>
                                    </p:anim>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53" presetClass="exit" presetSubtype="32" fill="hold" grpId="1" nodeType="withEffect">
                                  <p:stCondLst>
                                    <p:cond delay="0"/>
                                  </p:stCondLst>
                                  <p:childTnLst>
                                    <p:anim calcmode="lin" valueType="num">
                                      <p:cBhvr>
                                        <p:cTn id="40" dur="500"/>
                                        <p:tgtEl>
                                          <p:spTgt spid="26"/>
                                        </p:tgtEl>
                                        <p:attrNameLst>
                                          <p:attrName>ppt_w</p:attrName>
                                        </p:attrNameLst>
                                      </p:cBhvr>
                                      <p:tavLst>
                                        <p:tav tm="0">
                                          <p:val>
                                            <p:strVal val="ppt_w"/>
                                          </p:val>
                                        </p:tav>
                                        <p:tav tm="100000">
                                          <p:val>
                                            <p:fltVal val="0"/>
                                          </p:val>
                                        </p:tav>
                                      </p:tavLst>
                                    </p:anim>
                                    <p:anim calcmode="lin" valueType="num">
                                      <p:cBhvr>
                                        <p:cTn id="41" dur="500"/>
                                        <p:tgtEl>
                                          <p:spTgt spid="26"/>
                                        </p:tgtEl>
                                        <p:attrNameLst>
                                          <p:attrName>ppt_h</p:attrName>
                                        </p:attrNameLst>
                                      </p:cBhvr>
                                      <p:tavLst>
                                        <p:tav tm="0">
                                          <p:val>
                                            <p:strVal val="ppt_h"/>
                                          </p:val>
                                        </p:tav>
                                        <p:tav tm="100000">
                                          <p:val>
                                            <p:fltVal val="0"/>
                                          </p:val>
                                        </p:tav>
                                      </p:tavLst>
                                    </p:anim>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500"/>
                                        <p:tgtEl>
                                          <p:spTgt spid="27"/>
                                        </p:tgtEl>
                                        <p:attrNameLst>
                                          <p:attrName>ppt_w</p:attrName>
                                        </p:attrNameLst>
                                      </p:cBhvr>
                                      <p:tavLst>
                                        <p:tav tm="0">
                                          <p:val>
                                            <p:strVal val="ppt_w"/>
                                          </p:val>
                                        </p:tav>
                                        <p:tav tm="100000">
                                          <p:val>
                                            <p:fltVal val="0"/>
                                          </p:val>
                                        </p:tav>
                                      </p:tavLst>
                                    </p:anim>
                                    <p:anim calcmode="lin" valueType="num">
                                      <p:cBhvr>
                                        <p:cTn id="46" dur="500"/>
                                        <p:tgtEl>
                                          <p:spTgt spid="27"/>
                                        </p:tgtEl>
                                        <p:attrNameLst>
                                          <p:attrName>ppt_h</p:attrName>
                                        </p:attrNameLst>
                                      </p:cBhvr>
                                      <p:tavLst>
                                        <p:tav tm="0">
                                          <p:val>
                                            <p:strVal val="ppt_h"/>
                                          </p:val>
                                        </p:tav>
                                        <p:tav tm="100000">
                                          <p:val>
                                            <p:fltVal val="0"/>
                                          </p:val>
                                        </p:tav>
                                      </p:tavLst>
                                    </p:anim>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par>
                                <p:cTn id="49" presetID="53" presetClass="entr" presetSubtype="16"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500" fill="hold"/>
                                        <p:tgtEl>
                                          <p:spTgt spid="35"/>
                                        </p:tgtEl>
                                        <p:attrNameLst>
                                          <p:attrName>ppt_w</p:attrName>
                                        </p:attrNameLst>
                                      </p:cBhvr>
                                      <p:tavLst>
                                        <p:tav tm="0">
                                          <p:val>
                                            <p:fltVal val="0"/>
                                          </p:val>
                                        </p:tav>
                                        <p:tav tm="100000">
                                          <p:val>
                                            <p:strVal val="#ppt_w"/>
                                          </p:val>
                                        </p:tav>
                                      </p:tavLst>
                                    </p:anim>
                                    <p:anim calcmode="lin" valueType="num">
                                      <p:cBhvr>
                                        <p:cTn id="52" dur="500" fill="hold"/>
                                        <p:tgtEl>
                                          <p:spTgt spid="35"/>
                                        </p:tgtEl>
                                        <p:attrNameLst>
                                          <p:attrName>ppt_h</p:attrName>
                                        </p:attrNameLst>
                                      </p:cBhvr>
                                      <p:tavLst>
                                        <p:tav tm="0">
                                          <p:val>
                                            <p:fltVal val="0"/>
                                          </p:val>
                                        </p:tav>
                                        <p:tav tm="100000">
                                          <p:val>
                                            <p:strVal val="#ppt_h"/>
                                          </p:val>
                                        </p:tav>
                                      </p:tavLst>
                                    </p:anim>
                                    <p:animEffect transition="in" filter="fade">
                                      <p:cBhvr>
                                        <p:cTn id="53" dur="500"/>
                                        <p:tgtEl>
                                          <p:spTgt spid="35"/>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16"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Effect transition="in" filter="fade">
                                      <p:cBhvr>
                                        <p:cTn id="62" dur="500"/>
                                        <p:tgtEl>
                                          <p:spTgt spid="2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3" presetClass="exit" presetSubtype="32" fill="hold" grpId="1" nodeType="clickEffect">
                                  <p:stCondLst>
                                    <p:cond delay="0"/>
                                  </p:stCondLst>
                                  <p:childTnLst>
                                    <p:anim calcmode="lin" valueType="num">
                                      <p:cBhvr>
                                        <p:cTn id="78" dur="500"/>
                                        <p:tgtEl>
                                          <p:spTgt spid="24"/>
                                        </p:tgtEl>
                                        <p:attrNameLst>
                                          <p:attrName>ppt_w</p:attrName>
                                        </p:attrNameLst>
                                      </p:cBhvr>
                                      <p:tavLst>
                                        <p:tav tm="0">
                                          <p:val>
                                            <p:strVal val="ppt_w"/>
                                          </p:val>
                                        </p:tav>
                                        <p:tav tm="100000">
                                          <p:val>
                                            <p:fltVal val="0"/>
                                          </p:val>
                                        </p:tav>
                                      </p:tavLst>
                                    </p:anim>
                                    <p:anim calcmode="lin" valueType="num">
                                      <p:cBhvr>
                                        <p:cTn id="79" dur="500"/>
                                        <p:tgtEl>
                                          <p:spTgt spid="24"/>
                                        </p:tgtEl>
                                        <p:attrNameLst>
                                          <p:attrName>ppt_h</p:attrName>
                                        </p:attrNameLst>
                                      </p:cBhvr>
                                      <p:tavLst>
                                        <p:tav tm="0">
                                          <p:val>
                                            <p:strVal val="ppt_h"/>
                                          </p:val>
                                        </p:tav>
                                        <p:tav tm="100000">
                                          <p:val>
                                            <p:fltVal val="0"/>
                                          </p:val>
                                        </p:tav>
                                      </p:tavLst>
                                    </p:anim>
                                    <p:animEffect transition="out" filter="fade">
                                      <p:cBhvr>
                                        <p:cTn id="80" dur="500"/>
                                        <p:tgtEl>
                                          <p:spTgt spid="24"/>
                                        </p:tgtEl>
                                      </p:cBhvr>
                                    </p:animEffect>
                                    <p:set>
                                      <p:cBhvr>
                                        <p:cTn id="81" dur="1" fill="hold">
                                          <p:stCondLst>
                                            <p:cond delay="499"/>
                                          </p:stCondLst>
                                        </p:cTn>
                                        <p:tgtEl>
                                          <p:spTgt spid="24"/>
                                        </p:tgtEl>
                                        <p:attrNameLst>
                                          <p:attrName>style.visibility</p:attrName>
                                        </p:attrNameLst>
                                      </p:cBhvr>
                                      <p:to>
                                        <p:strVal val="hidden"/>
                                      </p:to>
                                    </p:set>
                                  </p:childTnLst>
                                </p:cTn>
                              </p:par>
                              <p:par>
                                <p:cTn id="82" presetID="53" presetClass="exit" presetSubtype="32" fill="hold" grpId="1" nodeType="withEffect">
                                  <p:stCondLst>
                                    <p:cond delay="0"/>
                                  </p:stCondLst>
                                  <p:childTnLst>
                                    <p:anim calcmode="lin" valueType="num">
                                      <p:cBhvr>
                                        <p:cTn id="83" dur="500"/>
                                        <p:tgtEl>
                                          <p:spTgt spid="28"/>
                                        </p:tgtEl>
                                        <p:attrNameLst>
                                          <p:attrName>ppt_w</p:attrName>
                                        </p:attrNameLst>
                                      </p:cBhvr>
                                      <p:tavLst>
                                        <p:tav tm="0">
                                          <p:val>
                                            <p:strVal val="ppt_w"/>
                                          </p:val>
                                        </p:tav>
                                        <p:tav tm="100000">
                                          <p:val>
                                            <p:fltVal val="0"/>
                                          </p:val>
                                        </p:tav>
                                      </p:tavLst>
                                    </p:anim>
                                    <p:anim calcmode="lin" valueType="num">
                                      <p:cBhvr>
                                        <p:cTn id="84" dur="500"/>
                                        <p:tgtEl>
                                          <p:spTgt spid="28"/>
                                        </p:tgtEl>
                                        <p:attrNameLst>
                                          <p:attrName>ppt_h</p:attrName>
                                        </p:attrNameLst>
                                      </p:cBhvr>
                                      <p:tavLst>
                                        <p:tav tm="0">
                                          <p:val>
                                            <p:strVal val="ppt_h"/>
                                          </p:val>
                                        </p:tav>
                                        <p:tav tm="100000">
                                          <p:val>
                                            <p:fltVal val="0"/>
                                          </p:val>
                                        </p:tav>
                                      </p:tavLst>
                                    </p:anim>
                                    <p:animEffect transition="out" filter="fade">
                                      <p:cBhvr>
                                        <p:cTn id="85" dur="500"/>
                                        <p:tgtEl>
                                          <p:spTgt spid="28"/>
                                        </p:tgtEl>
                                      </p:cBhvr>
                                    </p:animEffect>
                                    <p:set>
                                      <p:cBhvr>
                                        <p:cTn id="86" dur="1" fill="hold">
                                          <p:stCondLst>
                                            <p:cond delay="499"/>
                                          </p:stCondLst>
                                        </p:cTn>
                                        <p:tgtEl>
                                          <p:spTgt spid="28"/>
                                        </p:tgtEl>
                                        <p:attrNameLst>
                                          <p:attrName>style.visibility</p:attrName>
                                        </p:attrNameLst>
                                      </p:cBhvr>
                                      <p:to>
                                        <p:strVal val="hidden"/>
                                      </p:to>
                                    </p:set>
                                  </p:childTnLst>
                                </p:cTn>
                              </p:par>
                              <p:par>
                                <p:cTn id="87" presetID="53" presetClass="exit" presetSubtype="32" fill="hold" nodeType="withEffect">
                                  <p:stCondLst>
                                    <p:cond delay="0"/>
                                  </p:stCondLst>
                                  <p:childTnLst>
                                    <p:anim calcmode="lin" valueType="num">
                                      <p:cBhvr>
                                        <p:cTn id="88" dur="500"/>
                                        <p:tgtEl>
                                          <p:spTgt spid="29"/>
                                        </p:tgtEl>
                                        <p:attrNameLst>
                                          <p:attrName>ppt_w</p:attrName>
                                        </p:attrNameLst>
                                      </p:cBhvr>
                                      <p:tavLst>
                                        <p:tav tm="0">
                                          <p:val>
                                            <p:strVal val="ppt_w"/>
                                          </p:val>
                                        </p:tav>
                                        <p:tav tm="100000">
                                          <p:val>
                                            <p:fltVal val="0"/>
                                          </p:val>
                                        </p:tav>
                                      </p:tavLst>
                                    </p:anim>
                                    <p:anim calcmode="lin" valueType="num">
                                      <p:cBhvr>
                                        <p:cTn id="89" dur="500"/>
                                        <p:tgtEl>
                                          <p:spTgt spid="29"/>
                                        </p:tgtEl>
                                        <p:attrNameLst>
                                          <p:attrName>ppt_h</p:attrName>
                                        </p:attrNameLst>
                                      </p:cBhvr>
                                      <p:tavLst>
                                        <p:tav tm="0">
                                          <p:val>
                                            <p:strVal val="ppt_h"/>
                                          </p:val>
                                        </p:tav>
                                        <p:tav tm="100000">
                                          <p:val>
                                            <p:fltVal val="0"/>
                                          </p:val>
                                        </p:tav>
                                      </p:tavLst>
                                    </p:anim>
                                    <p:animEffect transition="out" filter="fade">
                                      <p:cBhvr>
                                        <p:cTn id="90" dur="500"/>
                                        <p:tgtEl>
                                          <p:spTgt spid="29"/>
                                        </p:tgtEl>
                                      </p:cBhvr>
                                    </p:animEffect>
                                    <p:set>
                                      <p:cBhvr>
                                        <p:cTn id="91" dur="1" fill="hold">
                                          <p:stCondLst>
                                            <p:cond delay="499"/>
                                          </p:stCondLst>
                                        </p:cTn>
                                        <p:tgtEl>
                                          <p:spTgt spid="29"/>
                                        </p:tgtEl>
                                        <p:attrNameLst>
                                          <p:attrName>style.visibility</p:attrName>
                                        </p:attrNameLst>
                                      </p:cBhvr>
                                      <p:to>
                                        <p:strVal val="hidden"/>
                                      </p:to>
                                    </p:set>
                                  </p:childTnLst>
                                </p:cTn>
                              </p:par>
                              <p:par>
                                <p:cTn id="92" presetID="53" presetClass="exit" presetSubtype="32" fill="hold" grpId="1" nodeType="withEffect">
                                  <p:stCondLst>
                                    <p:cond delay="0"/>
                                  </p:stCondLst>
                                  <p:childTnLst>
                                    <p:anim calcmode="lin" valueType="num">
                                      <p:cBhvr>
                                        <p:cTn id="93" dur="500"/>
                                        <p:tgtEl>
                                          <p:spTgt spid="30"/>
                                        </p:tgtEl>
                                        <p:attrNameLst>
                                          <p:attrName>ppt_w</p:attrName>
                                        </p:attrNameLst>
                                      </p:cBhvr>
                                      <p:tavLst>
                                        <p:tav tm="0">
                                          <p:val>
                                            <p:strVal val="ppt_w"/>
                                          </p:val>
                                        </p:tav>
                                        <p:tav tm="100000">
                                          <p:val>
                                            <p:fltVal val="0"/>
                                          </p:val>
                                        </p:tav>
                                      </p:tavLst>
                                    </p:anim>
                                    <p:anim calcmode="lin" valueType="num">
                                      <p:cBhvr>
                                        <p:cTn id="94" dur="500"/>
                                        <p:tgtEl>
                                          <p:spTgt spid="30"/>
                                        </p:tgtEl>
                                        <p:attrNameLst>
                                          <p:attrName>ppt_h</p:attrName>
                                        </p:attrNameLst>
                                      </p:cBhvr>
                                      <p:tavLst>
                                        <p:tav tm="0">
                                          <p:val>
                                            <p:strVal val="ppt_h"/>
                                          </p:val>
                                        </p:tav>
                                        <p:tav tm="100000">
                                          <p:val>
                                            <p:fltVal val="0"/>
                                          </p:val>
                                        </p:tav>
                                      </p:tavLst>
                                    </p:anim>
                                    <p:animEffect transition="out" filter="fade">
                                      <p:cBhvr>
                                        <p:cTn id="95" dur="500"/>
                                        <p:tgtEl>
                                          <p:spTgt spid="30"/>
                                        </p:tgtEl>
                                      </p:cBhvr>
                                    </p:animEffect>
                                    <p:set>
                                      <p:cBhvr>
                                        <p:cTn id="96" dur="1" fill="hold">
                                          <p:stCondLst>
                                            <p:cond delay="499"/>
                                          </p:stCondLst>
                                        </p:cTn>
                                        <p:tgtEl>
                                          <p:spTgt spid="30"/>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
                                        </p:tgtEl>
                                        <p:attrNameLst>
                                          <p:attrName>style.visibility</p:attrName>
                                        </p:attrNameLst>
                                      </p:cBhvr>
                                      <p:to>
                                        <p:strVal val="hidden"/>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3" presetClass="entr" presetSubtype="16" fill="hold" nodeType="clickEffect">
                                  <p:stCondLst>
                                    <p:cond delay="0"/>
                                  </p:stCondLst>
                                  <p:childTnLst>
                                    <p:set>
                                      <p:cBhvr>
                                        <p:cTn id="104" dur="1" fill="hold">
                                          <p:stCondLst>
                                            <p:cond delay="0"/>
                                          </p:stCondLst>
                                        </p:cTn>
                                        <p:tgtEl>
                                          <p:spTgt spid="32"/>
                                        </p:tgtEl>
                                        <p:attrNameLst>
                                          <p:attrName>style.visibility</p:attrName>
                                        </p:attrNameLst>
                                      </p:cBhvr>
                                      <p:to>
                                        <p:strVal val="visible"/>
                                      </p:to>
                                    </p:set>
                                    <p:anim calcmode="lin" valueType="num">
                                      <p:cBhvr>
                                        <p:cTn id="105" dur="500" fill="hold"/>
                                        <p:tgtEl>
                                          <p:spTgt spid="32"/>
                                        </p:tgtEl>
                                        <p:attrNameLst>
                                          <p:attrName>ppt_w</p:attrName>
                                        </p:attrNameLst>
                                      </p:cBhvr>
                                      <p:tavLst>
                                        <p:tav tm="0">
                                          <p:val>
                                            <p:fltVal val="0"/>
                                          </p:val>
                                        </p:tav>
                                        <p:tav tm="100000">
                                          <p:val>
                                            <p:strVal val="#ppt_w"/>
                                          </p:val>
                                        </p:tav>
                                      </p:tavLst>
                                    </p:anim>
                                    <p:anim calcmode="lin" valueType="num">
                                      <p:cBhvr>
                                        <p:cTn id="106" dur="500" fill="hold"/>
                                        <p:tgtEl>
                                          <p:spTgt spid="32"/>
                                        </p:tgtEl>
                                        <p:attrNameLst>
                                          <p:attrName>ppt_h</p:attrName>
                                        </p:attrNameLst>
                                      </p:cBhvr>
                                      <p:tavLst>
                                        <p:tav tm="0">
                                          <p:val>
                                            <p:fltVal val="0"/>
                                          </p:val>
                                        </p:tav>
                                        <p:tav tm="100000">
                                          <p:val>
                                            <p:strVal val="#ppt_h"/>
                                          </p:val>
                                        </p:tav>
                                      </p:tavLst>
                                    </p:anim>
                                    <p:animEffect transition="in" filter="fade">
                                      <p:cBhvr>
                                        <p:cTn id="107" dur="500"/>
                                        <p:tgtEl>
                                          <p:spTgt spid="3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31"/>
                                        </p:tgtEl>
                                        <p:attrNameLst>
                                          <p:attrName>style.visibility</p:attrName>
                                        </p:attrNameLst>
                                      </p:cBhvr>
                                      <p:to>
                                        <p:strVal val="visible"/>
                                      </p:to>
                                    </p:set>
                                    <p:anim calcmode="lin" valueType="num">
                                      <p:cBhvr>
                                        <p:cTn id="110" dur="500" fill="hold"/>
                                        <p:tgtEl>
                                          <p:spTgt spid="31"/>
                                        </p:tgtEl>
                                        <p:attrNameLst>
                                          <p:attrName>ppt_w</p:attrName>
                                        </p:attrNameLst>
                                      </p:cBhvr>
                                      <p:tavLst>
                                        <p:tav tm="0">
                                          <p:val>
                                            <p:fltVal val="0"/>
                                          </p:val>
                                        </p:tav>
                                        <p:tav tm="100000">
                                          <p:val>
                                            <p:strVal val="#ppt_w"/>
                                          </p:val>
                                        </p:tav>
                                      </p:tavLst>
                                    </p:anim>
                                    <p:anim calcmode="lin" valueType="num">
                                      <p:cBhvr>
                                        <p:cTn id="111" dur="500" fill="hold"/>
                                        <p:tgtEl>
                                          <p:spTgt spid="31"/>
                                        </p:tgtEl>
                                        <p:attrNameLst>
                                          <p:attrName>ppt_h</p:attrName>
                                        </p:attrNameLst>
                                      </p:cBhvr>
                                      <p:tavLst>
                                        <p:tav tm="0">
                                          <p:val>
                                            <p:fltVal val="0"/>
                                          </p:val>
                                        </p:tav>
                                        <p:tav tm="100000">
                                          <p:val>
                                            <p:strVal val="#ppt_h"/>
                                          </p:val>
                                        </p:tav>
                                      </p:tavLst>
                                    </p:anim>
                                    <p:animEffect transition="in" filter="fade">
                                      <p:cBhvr>
                                        <p:cTn id="112" dur="500"/>
                                        <p:tgtEl>
                                          <p:spTgt spid="31"/>
                                        </p:tgtEl>
                                      </p:cBhvr>
                                    </p:animEffect>
                                  </p:childTnLst>
                                </p:cTn>
                              </p:par>
                              <p:par>
                                <p:cTn id="113" presetID="53" presetClass="entr" presetSubtype="16"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p:cTn id="115" dur="500" fill="hold"/>
                                        <p:tgtEl>
                                          <p:spTgt spid="37"/>
                                        </p:tgtEl>
                                        <p:attrNameLst>
                                          <p:attrName>ppt_w</p:attrName>
                                        </p:attrNameLst>
                                      </p:cBhvr>
                                      <p:tavLst>
                                        <p:tav tm="0">
                                          <p:val>
                                            <p:fltVal val="0"/>
                                          </p:val>
                                        </p:tav>
                                        <p:tav tm="100000">
                                          <p:val>
                                            <p:strVal val="#ppt_w"/>
                                          </p:val>
                                        </p:tav>
                                      </p:tavLst>
                                    </p:anim>
                                    <p:anim calcmode="lin" valueType="num">
                                      <p:cBhvr>
                                        <p:cTn id="116" dur="500" fill="hold"/>
                                        <p:tgtEl>
                                          <p:spTgt spid="37"/>
                                        </p:tgtEl>
                                        <p:attrNameLst>
                                          <p:attrName>ppt_h</p:attrName>
                                        </p:attrNameLst>
                                      </p:cBhvr>
                                      <p:tavLst>
                                        <p:tav tm="0">
                                          <p:val>
                                            <p:fltVal val="0"/>
                                          </p:val>
                                        </p:tav>
                                        <p:tav tm="100000">
                                          <p:val>
                                            <p:strVal val="#ppt_h"/>
                                          </p:val>
                                        </p:tav>
                                      </p:tavLst>
                                    </p:anim>
                                    <p:animEffect transition="in" filter="fade">
                                      <p:cBhvr>
                                        <p:cTn id="117" dur="500"/>
                                        <p:tgtEl>
                                          <p:spTgt spid="37"/>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53" presetClass="exit" presetSubtype="32" fill="hold" grpId="1" nodeType="clickEffect">
                                  <p:stCondLst>
                                    <p:cond delay="0"/>
                                  </p:stCondLst>
                                  <p:childTnLst>
                                    <p:anim calcmode="lin" valueType="num">
                                      <p:cBhvr>
                                        <p:cTn id="123" dur="500"/>
                                        <p:tgtEl>
                                          <p:spTgt spid="34"/>
                                        </p:tgtEl>
                                        <p:attrNameLst>
                                          <p:attrName>ppt_w</p:attrName>
                                        </p:attrNameLst>
                                      </p:cBhvr>
                                      <p:tavLst>
                                        <p:tav tm="0">
                                          <p:val>
                                            <p:strVal val="ppt_w"/>
                                          </p:val>
                                        </p:tav>
                                        <p:tav tm="100000">
                                          <p:val>
                                            <p:fltVal val="0"/>
                                          </p:val>
                                        </p:tav>
                                      </p:tavLst>
                                    </p:anim>
                                    <p:anim calcmode="lin" valueType="num">
                                      <p:cBhvr>
                                        <p:cTn id="124" dur="500"/>
                                        <p:tgtEl>
                                          <p:spTgt spid="34"/>
                                        </p:tgtEl>
                                        <p:attrNameLst>
                                          <p:attrName>ppt_h</p:attrName>
                                        </p:attrNameLst>
                                      </p:cBhvr>
                                      <p:tavLst>
                                        <p:tav tm="0">
                                          <p:val>
                                            <p:strVal val="ppt_h"/>
                                          </p:val>
                                        </p:tav>
                                        <p:tav tm="100000">
                                          <p:val>
                                            <p:fltVal val="0"/>
                                          </p:val>
                                        </p:tav>
                                      </p:tavLst>
                                    </p:anim>
                                    <p:animEffect transition="out" filter="fade">
                                      <p:cBhvr>
                                        <p:cTn id="125" dur="500"/>
                                        <p:tgtEl>
                                          <p:spTgt spid="34"/>
                                        </p:tgtEl>
                                      </p:cBhvr>
                                    </p:animEffect>
                                    <p:set>
                                      <p:cBhvr>
                                        <p:cTn id="126" dur="1" fill="hold">
                                          <p:stCondLst>
                                            <p:cond delay="499"/>
                                          </p:stCondLst>
                                        </p:cTn>
                                        <p:tgtEl>
                                          <p:spTgt spid="34"/>
                                        </p:tgtEl>
                                        <p:attrNameLst>
                                          <p:attrName>style.visibility</p:attrName>
                                        </p:attrNameLst>
                                      </p:cBhvr>
                                      <p:to>
                                        <p:strVal val="hidden"/>
                                      </p:to>
                                    </p:set>
                                  </p:childTnLst>
                                </p:cTn>
                              </p:par>
                              <p:par>
                                <p:cTn id="127" presetID="53" presetClass="exit" presetSubtype="32" fill="hold" nodeType="withEffect">
                                  <p:stCondLst>
                                    <p:cond delay="0"/>
                                  </p:stCondLst>
                                  <p:childTnLst>
                                    <p:anim calcmode="lin" valueType="num">
                                      <p:cBhvr>
                                        <p:cTn id="128" dur="500"/>
                                        <p:tgtEl>
                                          <p:spTgt spid="32"/>
                                        </p:tgtEl>
                                        <p:attrNameLst>
                                          <p:attrName>ppt_w</p:attrName>
                                        </p:attrNameLst>
                                      </p:cBhvr>
                                      <p:tavLst>
                                        <p:tav tm="0">
                                          <p:val>
                                            <p:strVal val="ppt_w"/>
                                          </p:val>
                                        </p:tav>
                                        <p:tav tm="100000">
                                          <p:val>
                                            <p:fltVal val="0"/>
                                          </p:val>
                                        </p:tav>
                                      </p:tavLst>
                                    </p:anim>
                                    <p:anim calcmode="lin" valueType="num">
                                      <p:cBhvr>
                                        <p:cTn id="129" dur="500"/>
                                        <p:tgtEl>
                                          <p:spTgt spid="32"/>
                                        </p:tgtEl>
                                        <p:attrNameLst>
                                          <p:attrName>ppt_h</p:attrName>
                                        </p:attrNameLst>
                                      </p:cBhvr>
                                      <p:tavLst>
                                        <p:tav tm="0">
                                          <p:val>
                                            <p:strVal val="ppt_h"/>
                                          </p:val>
                                        </p:tav>
                                        <p:tav tm="100000">
                                          <p:val>
                                            <p:fltVal val="0"/>
                                          </p:val>
                                        </p:tav>
                                      </p:tavLst>
                                    </p:anim>
                                    <p:animEffect transition="out" filter="fade">
                                      <p:cBhvr>
                                        <p:cTn id="130" dur="500"/>
                                        <p:tgtEl>
                                          <p:spTgt spid="32"/>
                                        </p:tgtEl>
                                      </p:cBhvr>
                                    </p:animEffect>
                                    <p:set>
                                      <p:cBhvr>
                                        <p:cTn id="131" dur="1" fill="hold">
                                          <p:stCondLst>
                                            <p:cond delay="499"/>
                                          </p:stCondLst>
                                        </p:cTn>
                                        <p:tgtEl>
                                          <p:spTgt spid="32"/>
                                        </p:tgtEl>
                                        <p:attrNameLst>
                                          <p:attrName>style.visibility</p:attrName>
                                        </p:attrNameLst>
                                      </p:cBhvr>
                                      <p:to>
                                        <p:strVal val="hidden"/>
                                      </p:to>
                                    </p:set>
                                  </p:childTnLst>
                                </p:cTn>
                              </p:par>
                              <p:par>
                                <p:cTn id="132" presetID="53" presetClass="exit" presetSubtype="32" fill="hold" grpId="0" nodeType="withEffect">
                                  <p:stCondLst>
                                    <p:cond delay="0"/>
                                  </p:stCondLst>
                                  <p:childTnLst>
                                    <p:anim calcmode="lin" valueType="num">
                                      <p:cBhvr>
                                        <p:cTn id="133" dur="500"/>
                                        <p:tgtEl>
                                          <p:spTgt spid="19"/>
                                        </p:tgtEl>
                                        <p:attrNameLst>
                                          <p:attrName>ppt_w</p:attrName>
                                        </p:attrNameLst>
                                      </p:cBhvr>
                                      <p:tavLst>
                                        <p:tav tm="0">
                                          <p:val>
                                            <p:strVal val="ppt_w"/>
                                          </p:val>
                                        </p:tav>
                                        <p:tav tm="100000">
                                          <p:val>
                                            <p:fltVal val="0"/>
                                          </p:val>
                                        </p:tav>
                                      </p:tavLst>
                                    </p:anim>
                                    <p:anim calcmode="lin" valueType="num">
                                      <p:cBhvr>
                                        <p:cTn id="134" dur="500"/>
                                        <p:tgtEl>
                                          <p:spTgt spid="19"/>
                                        </p:tgtEl>
                                        <p:attrNameLst>
                                          <p:attrName>ppt_h</p:attrName>
                                        </p:attrNameLst>
                                      </p:cBhvr>
                                      <p:tavLst>
                                        <p:tav tm="0">
                                          <p:val>
                                            <p:strVal val="ppt_h"/>
                                          </p:val>
                                        </p:tav>
                                        <p:tav tm="100000">
                                          <p:val>
                                            <p:fltVal val="0"/>
                                          </p:val>
                                        </p:tav>
                                      </p:tavLst>
                                    </p:anim>
                                    <p:animEffect transition="out" filter="fade">
                                      <p:cBhvr>
                                        <p:cTn id="135" dur="500"/>
                                        <p:tgtEl>
                                          <p:spTgt spid="19"/>
                                        </p:tgtEl>
                                      </p:cBhvr>
                                    </p:animEffect>
                                    <p:set>
                                      <p:cBhvr>
                                        <p:cTn id="136" dur="1" fill="hold">
                                          <p:stCondLst>
                                            <p:cond delay="499"/>
                                          </p:stCondLst>
                                        </p:cTn>
                                        <p:tgtEl>
                                          <p:spTgt spid="19"/>
                                        </p:tgtEl>
                                        <p:attrNameLst>
                                          <p:attrName>style.visibility</p:attrName>
                                        </p:attrNameLst>
                                      </p:cBhvr>
                                      <p:to>
                                        <p:strVal val="hidden"/>
                                      </p:to>
                                    </p:set>
                                  </p:childTnLst>
                                </p:cTn>
                              </p:par>
                              <p:par>
                                <p:cTn id="137" presetID="53" presetClass="exit" presetSubtype="32" fill="hold" grpId="0" nodeType="withEffect">
                                  <p:stCondLst>
                                    <p:cond delay="0"/>
                                  </p:stCondLst>
                                  <p:childTnLst>
                                    <p:anim calcmode="lin" valueType="num">
                                      <p:cBhvr>
                                        <p:cTn id="138" dur="500"/>
                                        <p:tgtEl>
                                          <p:spTgt spid="20"/>
                                        </p:tgtEl>
                                        <p:attrNameLst>
                                          <p:attrName>ppt_w</p:attrName>
                                        </p:attrNameLst>
                                      </p:cBhvr>
                                      <p:tavLst>
                                        <p:tav tm="0">
                                          <p:val>
                                            <p:strVal val="ppt_w"/>
                                          </p:val>
                                        </p:tav>
                                        <p:tav tm="100000">
                                          <p:val>
                                            <p:fltVal val="0"/>
                                          </p:val>
                                        </p:tav>
                                      </p:tavLst>
                                    </p:anim>
                                    <p:anim calcmode="lin" valueType="num">
                                      <p:cBhvr>
                                        <p:cTn id="139" dur="500"/>
                                        <p:tgtEl>
                                          <p:spTgt spid="20"/>
                                        </p:tgtEl>
                                        <p:attrNameLst>
                                          <p:attrName>ppt_h</p:attrName>
                                        </p:attrNameLst>
                                      </p:cBhvr>
                                      <p:tavLst>
                                        <p:tav tm="0">
                                          <p:val>
                                            <p:strVal val="ppt_h"/>
                                          </p:val>
                                        </p:tav>
                                        <p:tav tm="100000">
                                          <p:val>
                                            <p:fltVal val="0"/>
                                          </p:val>
                                        </p:tav>
                                      </p:tavLst>
                                    </p:anim>
                                    <p:animEffect transition="out" filter="fade">
                                      <p:cBhvr>
                                        <p:cTn id="140" dur="500"/>
                                        <p:tgtEl>
                                          <p:spTgt spid="20"/>
                                        </p:tgtEl>
                                      </p:cBhvr>
                                    </p:animEffect>
                                    <p:set>
                                      <p:cBhvr>
                                        <p:cTn id="141" dur="1" fill="hold">
                                          <p:stCondLst>
                                            <p:cond delay="499"/>
                                          </p:stCondLst>
                                        </p:cTn>
                                        <p:tgtEl>
                                          <p:spTgt spid="20"/>
                                        </p:tgtEl>
                                        <p:attrNameLst>
                                          <p:attrName>style.visibility</p:attrName>
                                        </p:attrNameLst>
                                      </p:cBhvr>
                                      <p:to>
                                        <p:strVal val="hidden"/>
                                      </p:to>
                                    </p:set>
                                  </p:childTnLst>
                                </p:cTn>
                              </p:par>
                              <p:par>
                                <p:cTn id="142" presetID="53" presetClass="exit" presetSubtype="32" fill="hold" nodeType="withEffect">
                                  <p:stCondLst>
                                    <p:cond delay="0"/>
                                  </p:stCondLst>
                                  <p:childTnLst>
                                    <p:anim calcmode="lin" valueType="num">
                                      <p:cBhvr>
                                        <p:cTn id="143" dur="500"/>
                                        <p:tgtEl>
                                          <p:spTgt spid="37"/>
                                        </p:tgtEl>
                                        <p:attrNameLst>
                                          <p:attrName>ppt_w</p:attrName>
                                        </p:attrNameLst>
                                      </p:cBhvr>
                                      <p:tavLst>
                                        <p:tav tm="0">
                                          <p:val>
                                            <p:strVal val="ppt_w"/>
                                          </p:val>
                                        </p:tav>
                                        <p:tav tm="100000">
                                          <p:val>
                                            <p:fltVal val="0"/>
                                          </p:val>
                                        </p:tav>
                                      </p:tavLst>
                                    </p:anim>
                                    <p:anim calcmode="lin" valueType="num">
                                      <p:cBhvr>
                                        <p:cTn id="144" dur="500"/>
                                        <p:tgtEl>
                                          <p:spTgt spid="37"/>
                                        </p:tgtEl>
                                        <p:attrNameLst>
                                          <p:attrName>ppt_h</p:attrName>
                                        </p:attrNameLst>
                                      </p:cBhvr>
                                      <p:tavLst>
                                        <p:tav tm="0">
                                          <p:val>
                                            <p:strVal val="ppt_h"/>
                                          </p:val>
                                        </p:tav>
                                        <p:tav tm="100000">
                                          <p:val>
                                            <p:fltVal val="0"/>
                                          </p:val>
                                        </p:tav>
                                      </p:tavLst>
                                    </p:anim>
                                    <p:animEffect transition="out" filter="fade">
                                      <p:cBhvr>
                                        <p:cTn id="145" dur="500"/>
                                        <p:tgtEl>
                                          <p:spTgt spid="37"/>
                                        </p:tgtEl>
                                      </p:cBhvr>
                                    </p:animEffect>
                                    <p:set>
                                      <p:cBhvr>
                                        <p:cTn id="146"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24" grpId="0" animBg="1"/>
      <p:bldP spid="24" grpId="1" animBg="1"/>
      <p:bldP spid="25" grpId="0" animBg="1"/>
      <p:bldP spid="25" grpId="1" animBg="1"/>
      <p:bldP spid="26" grpId="0" animBg="1"/>
      <p:bldP spid="26" grpId="1" animBg="1"/>
      <p:bldP spid="28" grpId="0" animBg="1"/>
      <p:bldP spid="28" grpId="1" animBg="1"/>
      <p:bldP spid="30" grpId="0" animBg="1"/>
      <p:bldP spid="30" grpId="1" animBg="1"/>
      <p:bldP spid="31" grpId="0" animBg="1"/>
      <p:bldP spid="34" grpId="0" animBg="1"/>
      <p:bldP spid="34" grpId="1" animBg="1"/>
      <p:bldP spid="3" grpId="0" animBg="1"/>
      <p:bldP spid="3" grpId="1" animBg="1"/>
      <p:bldP spid="35" grpId="0" animBg="1"/>
      <p:bldP spid="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243889" y="4867275"/>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67275"/>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299076"/>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72039"/>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68863"/>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 </a:t>
            </a: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 name="Rectangle 18"/>
          <p:cNvSpPr>
            <a:spLocks noChangeArrowheads="1"/>
          </p:cNvSpPr>
          <p:nvPr/>
        </p:nvSpPr>
        <p:spPr bwMode="auto">
          <a:xfrm>
            <a:off x="5707064" y="4867275"/>
            <a:ext cx="592137" cy="439738"/>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zh-CN" altLang="en-US" sz="1200" baseline="-25000" dirty="0">
                <a:solidFill>
                  <a:srgbClr val="000000"/>
                </a:solidFill>
                <a:latin typeface="Times New Roman" pitchFamily="18" charset="0"/>
                <a:cs typeface="Times New Roman" pitchFamily="18" charset="0"/>
              </a:rPr>
              <a:t>1</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2" name="Rectangle 23"/>
          <p:cNvSpPr>
            <a:spLocks noChangeArrowheads="1"/>
          </p:cNvSpPr>
          <p:nvPr/>
        </p:nvSpPr>
        <p:spPr bwMode="auto">
          <a:xfrm>
            <a:off x="6299200" y="5286376"/>
            <a:ext cx="541338"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inh</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31" name="Rectangle 77"/>
          <p:cNvSpPr>
            <a:spLocks noChangeArrowheads="1"/>
          </p:cNvSpPr>
          <p:nvPr/>
        </p:nvSpPr>
        <p:spPr bwMode="auto">
          <a:xfrm>
            <a:off x="5694364" y="5303839"/>
            <a:ext cx="606425" cy="26193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a:solidFill>
                  <a:srgbClr val="000000"/>
                </a:solidFill>
                <a:latin typeface="Times New Roman" panose="02020603050405020304" pitchFamily="18" charset="0"/>
                <a:cs typeface="Times New Roman" panose="02020603050405020304" pitchFamily="18" charset="0"/>
              </a:rPr>
              <a:t>Fval</a:t>
            </a:r>
            <a:r>
              <a:rPr lang="en-US" altLang="zh-CN" sz="1100">
                <a:solidFill>
                  <a:srgbClr val="000000"/>
                </a:solidFill>
                <a:latin typeface="Times New Roman" panose="02020603050405020304" pitchFamily="18" charset="0"/>
                <a:cs typeface="Times New Roman" panose="02020603050405020304" pitchFamily="18" charset="0"/>
              </a:rPr>
              <a:t>=3</a:t>
            </a:r>
            <a:endParaRPr lang="zh-CN" altLang="en-US" sz="1100">
              <a:solidFill>
                <a:srgbClr val="000000"/>
              </a:solidFill>
              <a:latin typeface="Times New Roman" panose="02020603050405020304" pitchFamily="18" charset="0"/>
              <a:cs typeface="Times New Roman" panose="02020603050405020304" pitchFamily="18" charset="0"/>
            </a:endParaRPr>
          </a:p>
        </p:txBody>
      </p:sp>
      <p:sp>
        <p:nvSpPr>
          <p:cNvPr id="35" name="Line 41"/>
          <p:cNvSpPr>
            <a:spLocks noChangeShapeType="1"/>
          </p:cNvSpPr>
          <p:nvPr/>
        </p:nvSpPr>
        <p:spPr bwMode="auto">
          <a:xfrm flipH="1" flipV="1">
            <a:off x="5465764" y="4360864"/>
            <a:ext cx="458787" cy="479425"/>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Rectangle 40"/>
          <p:cNvSpPr>
            <a:spLocks noChangeArrowheads="1"/>
          </p:cNvSpPr>
          <p:nvPr/>
        </p:nvSpPr>
        <p:spPr bwMode="auto">
          <a:xfrm>
            <a:off x="4268788" y="3890963"/>
            <a:ext cx="2660650" cy="442912"/>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cs typeface="Times New Roman" panose="02020603050405020304" pitchFamily="18" charset="0"/>
              </a:rPr>
              <a:t>stack</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rPr>
              <a:t>top</a:t>
            </a:r>
            <a:r>
              <a:rPr lang="en-US" altLang="zh-CN" sz="1500">
                <a:solidFill>
                  <a:srgbClr val="000000"/>
                </a:solidFill>
                <a:latin typeface="Times New Roman" panose="02020603050405020304" pitchFamily="18" charset="0"/>
                <a:cs typeface="Times New Roman" panose="02020603050405020304" pitchFamily="18" charset="0"/>
              </a:rPr>
              <a:t>-1].</a:t>
            </a:r>
            <a:r>
              <a:rPr lang="en-US" altLang="zh-CN" sz="1500" i="1">
                <a:solidFill>
                  <a:srgbClr val="000000"/>
                </a:solidFill>
                <a:latin typeface="Times New Roman" panose="02020603050405020304" pitchFamily="18" charset="0"/>
                <a:cs typeface="Times New Roman" panose="02020603050405020304" pitchFamily="18" charset="0"/>
              </a:rPr>
              <a:t>inh</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rPr>
              <a:t>stack</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rPr>
              <a:t>top</a:t>
            </a:r>
            <a:r>
              <a:rPr lang="en-US" altLang="zh-CN" sz="1500">
                <a:solidFill>
                  <a:srgbClr val="000000"/>
                </a:solidFill>
                <a:latin typeface="Times New Roman" panose="02020603050405020304" pitchFamily="18" charset="0"/>
                <a:cs typeface="Times New Roman" panose="02020603050405020304" pitchFamily="18" charset="0"/>
              </a:rPr>
              <a:t>].</a:t>
            </a:r>
            <a:r>
              <a:rPr lang="en-US" altLang="zh-CN" sz="15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p>
        </p:txBody>
      </p:sp>
      <p:sp>
        <p:nvSpPr>
          <p:cNvPr id="37" name="Rectangle 23"/>
          <p:cNvSpPr>
            <a:spLocks noChangeArrowheads="1"/>
          </p:cNvSpPr>
          <p:nvPr/>
        </p:nvSpPr>
        <p:spPr bwMode="auto">
          <a:xfrm>
            <a:off x="6297614" y="5307013"/>
            <a:ext cx="554037" cy="2651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dirty="0" err="1">
                <a:solidFill>
                  <a:srgbClr val="000000"/>
                </a:solidFill>
                <a:latin typeface="Times New Roman" panose="02020603050405020304" pitchFamily="18" charset="0"/>
                <a:cs typeface="Times New Roman" panose="02020603050405020304" pitchFamily="18" charset="0"/>
              </a:rPr>
              <a:t>inh</a:t>
            </a:r>
            <a:r>
              <a:rPr lang="en-US" altLang="zh-CN" sz="1100" i="1" dirty="0">
                <a:solidFill>
                  <a:srgbClr val="000000"/>
                </a:solidFill>
                <a:latin typeface="Times New Roman" panose="02020603050405020304" pitchFamily="18" charset="0"/>
                <a:cs typeface="Times New Roman" panose="02020603050405020304" pitchFamily="18" charset="0"/>
              </a:rPr>
              <a:t>=3</a:t>
            </a:r>
            <a:endParaRPr lang="zh-CN" altLang="en-US" sz="1100" i="1" dirty="0">
              <a:solidFill>
                <a:srgbClr val="000000"/>
              </a:solidFill>
              <a:latin typeface="Times New Roman" panose="02020603050405020304" pitchFamily="18" charset="0"/>
              <a:cs typeface="Times New Roman" panose="02020603050405020304" pitchFamily="18" charset="0"/>
            </a:endParaRPr>
          </a:p>
        </p:txBody>
      </p:sp>
      <p:sp>
        <p:nvSpPr>
          <p:cNvPr id="63504"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sp>
        <p:nvSpPr>
          <p:cNvPr id="63505" name="Line 79"/>
          <p:cNvSpPr>
            <a:spLocks noChangeShapeType="1"/>
          </p:cNvSpPr>
          <p:nvPr/>
        </p:nvSpPr>
        <p:spPr bwMode="auto">
          <a:xfrm flipV="1">
            <a:off x="7620000" y="2555875"/>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3506" name="组合 12"/>
          <p:cNvGrpSpPr>
            <a:grpSpLocks/>
          </p:cNvGrpSpPr>
          <p:nvPr/>
        </p:nvGrpSpPr>
        <p:grpSpPr bwMode="auto">
          <a:xfrm>
            <a:off x="715964" y="1539875"/>
            <a:ext cx="6092825" cy="2249488"/>
            <a:chOff x="751285" y="802569"/>
            <a:chExt cx="6091894" cy="2249363"/>
          </a:xfrm>
        </p:grpSpPr>
        <p:sp>
          <p:nvSpPr>
            <p:cNvPr id="30"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63510"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63511"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21" name="Rectangle 12"/>
          <p:cNvSpPr>
            <a:spLocks noChangeArrowheads="1"/>
          </p:cNvSpPr>
          <p:nvPr/>
        </p:nvSpPr>
        <p:spPr bwMode="auto">
          <a:xfrm>
            <a:off x="6299200" y="4867275"/>
            <a:ext cx="541338" cy="439738"/>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cs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a:t>
            </a:r>
            <a:endParaRPr lang="en-US" altLang="zh-CN" sz="1200" i="1" dirty="0">
              <a:solidFill>
                <a:srgbClr val="000000"/>
              </a:solidFill>
              <a:latin typeface="Times New Roman" panose="02020603050405020304" pitchFamily="18" charset="0"/>
              <a:cs typeface="Times New Roman" panose="02020603050405020304" pitchFamily="18" charset="0"/>
            </a:endParaRPr>
          </a:p>
        </p:txBody>
      </p:sp>
      <p:sp>
        <p:nvSpPr>
          <p:cNvPr id="17" name="Rectangle 21"/>
          <p:cNvSpPr>
            <a:spLocks noChangeArrowheads="1"/>
          </p:cNvSpPr>
          <p:nvPr/>
        </p:nvSpPr>
        <p:spPr bwMode="auto">
          <a:xfrm>
            <a:off x="6840539" y="5302251"/>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syn</a:t>
            </a:r>
            <a:endParaRPr lang="zh-CN" altLang="en-US" sz="1200" i="1">
              <a:solidFill>
                <a:srgbClr val="000000"/>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44</a:t>
            </a:fld>
            <a:endParaRPr lang="en-US" altLang="zh-CN" dirty="0"/>
          </a:p>
        </p:txBody>
      </p:sp>
    </p:spTree>
    <p:extLst>
      <p:ext uri="{BB962C8B-B14F-4D97-AF65-F5344CB8AC3E}">
        <p14:creationId xmlns:p14="http://schemas.microsoft.com/office/powerpoint/2010/main" val="1145879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xit" presetSubtype="32" fill="hold" nodeType="clickEffect">
                                  <p:stCondLst>
                                    <p:cond delay="0"/>
                                  </p:stCondLst>
                                  <p:childTnLst>
                                    <p:anim calcmode="lin" valueType="num">
                                      <p:cBhvr>
                                        <p:cTn id="25" dur="500"/>
                                        <p:tgtEl>
                                          <p:spTgt spid="35"/>
                                        </p:tgtEl>
                                        <p:attrNameLst>
                                          <p:attrName>ppt_w</p:attrName>
                                        </p:attrNameLst>
                                      </p:cBhvr>
                                      <p:tavLst>
                                        <p:tav tm="0">
                                          <p:val>
                                            <p:strVal val="ppt_w"/>
                                          </p:val>
                                        </p:tav>
                                        <p:tav tm="100000">
                                          <p:val>
                                            <p:fltVal val="0"/>
                                          </p:val>
                                        </p:tav>
                                      </p:tavLst>
                                    </p:anim>
                                    <p:anim calcmode="lin" valueType="num">
                                      <p:cBhvr>
                                        <p:cTn id="26" dur="500"/>
                                        <p:tgtEl>
                                          <p:spTgt spid="35"/>
                                        </p:tgtEl>
                                        <p:attrNameLst>
                                          <p:attrName>ppt_h</p:attrName>
                                        </p:attrNameLst>
                                      </p:cBhvr>
                                      <p:tavLst>
                                        <p:tav tm="0">
                                          <p:val>
                                            <p:strVal val="ppt_h"/>
                                          </p:val>
                                        </p:tav>
                                        <p:tav tm="100000">
                                          <p:val>
                                            <p:fltVal val="0"/>
                                          </p:val>
                                        </p:tav>
                                      </p:tavLst>
                                    </p:anim>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18"/>
                                        </p:tgtEl>
                                        <p:attrNameLst>
                                          <p:attrName>ppt_w</p:attrName>
                                        </p:attrNameLst>
                                      </p:cBhvr>
                                      <p:tavLst>
                                        <p:tav tm="0">
                                          <p:val>
                                            <p:strVal val="ppt_w"/>
                                          </p:val>
                                        </p:tav>
                                        <p:tav tm="100000">
                                          <p:val>
                                            <p:fltVal val="0"/>
                                          </p:val>
                                        </p:tav>
                                      </p:tavLst>
                                    </p:anim>
                                    <p:anim calcmode="lin" valueType="num">
                                      <p:cBhvr>
                                        <p:cTn id="31" dur="500"/>
                                        <p:tgtEl>
                                          <p:spTgt spid="18"/>
                                        </p:tgtEl>
                                        <p:attrNameLst>
                                          <p:attrName>ppt_h</p:attrName>
                                        </p:attrNameLst>
                                      </p:cBhvr>
                                      <p:tavLst>
                                        <p:tav tm="0">
                                          <p:val>
                                            <p:strVal val="ppt_h"/>
                                          </p:val>
                                        </p:tav>
                                        <p:tav tm="100000">
                                          <p:val>
                                            <p:fltVal val="0"/>
                                          </p:val>
                                        </p:tav>
                                      </p:tavLst>
                                    </p:anim>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53" presetClass="exit" presetSubtype="32" fill="hold" grpId="0" nodeType="withEffect">
                                  <p:stCondLst>
                                    <p:cond delay="0"/>
                                  </p:stCondLst>
                                  <p:childTnLst>
                                    <p:anim calcmode="lin" valueType="num">
                                      <p:cBhvr>
                                        <p:cTn id="35" dur="500"/>
                                        <p:tgtEl>
                                          <p:spTgt spid="31"/>
                                        </p:tgtEl>
                                        <p:attrNameLst>
                                          <p:attrName>ppt_w</p:attrName>
                                        </p:attrNameLst>
                                      </p:cBhvr>
                                      <p:tavLst>
                                        <p:tav tm="0">
                                          <p:val>
                                            <p:strVal val="ppt_w"/>
                                          </p:val>
                                        </p:tav>
                                        <p:tav tm="100000">
                                          <p:val>
                                            <p:fltVal val="0"/>
                                          </p:val>
                                        </p:tav>
                                      </p:tavLst>
                                    </p:anim>
                                    <p:anim calcmode="lin" valueType="num">
                                      <p:cBhvr>
                                        <p:cTn id="36" dur="500"/>
                                        <p:tgtEl>
                                          <p:spTgt spid="31"/>
                                        </p:tgtEl>
                                        <p:attrNameLst>
                                          <p:attrName>ppt_h</p:attrName>
                                        </p:attrNameLst>
                                      </p:cBhvr>
                                      <p:tavLst>
                                        <p:tav tm="0">
                                          <p:val>
                                            <p:strVal val="ppt_h"/>
                                          </p:val>
                                        </p:tav>
                                        <p:tav tm="100000">
                                          <p:val>
                                            <p:fltVal val="0"/>
                                          </p:val>
                                        </p:tav>
                                      </p:tavLst>
                                    </p:anim>
                                    <p:animEffect transition="out" filter="fade">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par>
                                <p:cTn id="39" presetID="53" presetClass="exit" presetSubtype="32" fill="hold" grpId="1" nodeType="withEffect">
                                  <p:stCondLst>
                                    <p:cond delay="0"/>
                                  </p:stCondLst>
                                  <p:childTnLst>
                                    <p:anim calcmode="lin" valueType="num">
                                      <p:cBhvr>
                                        <p:cTn id="40" dur="500"/>
                                        <p:tgtEl>
                                          <p:spTgt spid="36"/>
                                        </p:tgtEl>
                                        <p:attrNameLst>
                                          <p:attrName>ppt_w</p:attrName>
                                        </p:attrNameLst>
                                      </p:cBhvr>
                                      <p:tavLst>
                                        <p:tav tm="0">
                                          <p:val>
                                            <p:strVal val="ppt_w"/>
                                          </p:val>
                                        </p:tav>
                                        <p:tav tm="100000">
                                          <p:val>
                                            <p:fltVal val="0"/>
                                          </p:val>
                                        </p:tav>
                                      </p:tavLst>
                                    </p:anim>
                                    <p:anim calcmode="lin" valueType="num">
                                      <p:cBhvr>
                                        <p:cTn id="41" dur="500"/>
                                        <p:tgtEl>
                                          <p:spTgt spid="36"/>
                                        </p:tgtEl>
                                        <p:attrNameLst>
                                          <p:attrName>ppt_h</p:attrName>
                                        </p:attrNameLst>
                                      </p:cBhvr>
                                      <p:tavLst>
                                        <p:tav tm="0">
                                          <p:val>
                                            <p:strVal val="ppt_h"/>
                                          </p:val>
                                        </p:tav>
                                        <p:tav tm="100000">
                                          <p:val>
                                            <p:fltVal val="0"/>
                                          </p:val>
                                        </p:tav>
                                      </p:tavLst>
                                    </p:anim>
                                    <p:animEffect transition="out" filter="fade">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xit" presetSubtype="32" fill="hold" grpId="1" nodeType="clickEffect">
                                  <p:stCondLst>
                                    <p:cond delay="0"/>
                                  </p:stCondLst>
                                  <p:childTnLst>
                                    <p:anim calcmode="lin" valueType="num">
                                      <p:cBhvr>
                                        <p:cTn id="47" dur="500"/>
                                        <p:tgtEl>
                                          <p:spTgt spid="37"/>
                                        </p:tgtEl>
                                        <p:attrNameLst>
                                          <p:attrName>ppt_w</p:attrName>
                                        </p:attrNameLst>
                                      </p:cBhvr>
                                      <p:tavLst>
                                        <p:tav tm="0">
                                          <p:val>
                                            <p:strVal val="ppt_w"/>
                                          </p:val>
                                        </p:tav>
                                        <p:tav tm="100000">
                                          <p:val>
                                            <p:fltVal val="0"/>
                                          </p:val>
                                        </p:tav>
                                      </p:tavLst>
                                    </p:anim>
                                    <p:anim calcmode="lin" valueType="num">
                                      <p:cBhvr>
                                        <p:cTn id="48" dur="500"/>
                                        <p:tgtEl>
                                          <p:spTgt spid="37"/>
                                        </p:tgtEl>
                                        <p:attrNameLst>
                                          <p:attrName>ppt_h</p:attrName>
                                        </p:attrNameLst>
                                      </p:cBhvr>
                                      <p:tavLst>
                                        <p:tav tm="0">
                                          <p:val>
                                            <p:strVal val="ppt_h"/>
                                          </p:val>
                                        </p:tav>
                                        <p:tav tm="100000">
                                          <p:val>
                                            <p:fltVal val="0"/>
                                          </p:val>
                                        </p:tav>
                                      </p:tavLst>
                                    </p:anim>
                                    <p:animEffect transition="out" filter="fade">
                                      <p:cBhvr>
                                        <p:cTn id="49" dur="500"/>
                                        <p:tgtEl>
                                          <p:spTgt spid="37"/>
                                        </p:tgtEl>
                                      </p:cBhvr>
                                    </p:animEffect>
                                    <p:set>
                                      <p:cBhvr>
                                        <p:cTn id="50" dur="1" fill="hold">
                                          <p:stCondLst>
                                            <p:cond delay="499"/>
                                          </p:stCondLst>
                                        </p:cTn>
                                        <p:tgtEl>
                                          <p:spTgt spid="37"/>
                                        </p:tgtEl>
                                        <p:attrNameLst>
                                          <p:attrName>style.visibility</p:attrName>
                                        </p:attrNameLst>
                                      </p:cBhvr>
                                      <p:to>
                                        <p:strVal val="hidden"/>
                                      </p:to>
                                    </p:set>
                                  </p:childTnLst>
                                </p:cTn>
                              </p:par>
                              <p:par>
                                <p:cTn id="51" presetID="53" presetClass="exit" presetSubtype="32" fill="hold" grpId="0" nodeType="withEffect">
                                  <p:stCondLst>
                                    <p:cond delay="0"/>
                                  </p:stCondLst>
                                  <p:childTnLst>
                                    <p:anim calcmode="lin" valueType="num">
                                      <p:cBhvr>
                                        <p:cTn id="52" dur="500"/>
                                        <p:tgtEl>
                                          <p:spTgt spid="21"/>
                                        </p:tgtEl>
                                        <p:attrNameLst>
                                          <p:attrName>ppt_w</p:attrName>
                                        </p:attrNameLst>
                                      </p:cBhvr>
                                      <p:tavLst>
                                        <p:tav tm="0">
                                          <p:val>
                                            <p:strVal val="ppt_w"/>
                                          </p:val>
                                        </p:tav>
                                        <p:tav tm="100000">
                                          <p:val>
                                            <p:fltVal val="0"/>
                                          </p:val>
                                        </p:tav>
                                      </p:tavLst>
                                    </p:anim>
                                    <p:anim calcmode="lin" valueType="num">
                                      <p:cBhvr>
                                        <p:cTn id="53" dur="500"/>
                                        <p:tgtEl>
                                          <p:spTgt spid="21"/>
                                        </p:tgtEl>
                                        <p:attrNameLst>
                                          <p:attrName>ppt_h</p:attrName>
                                        </p:attrNameLst>
                                      </p:cBhvr>
                                      <p:tavLst>
                                        <p:tav tm="0">
                                          <p:val>
                                            <p:strVal val="ppt_h"/>
                                          </p:val>
                                        </p:tav>
                                        <p:tav tm="100000">
                                          <p:val>
                                            <p:fltVal val="0"/>
                                          </p:val>
                                        </p:tav>
                                      </p:tavLst>
                                    </p:anim>
                                    <p:animEffect transition="out" filter="fade">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53" presetClass="exit" presetSubtype="32" fill="hold" grpId="0" nodeType="withEffect">
                                  <p:stCondLst>
                                    <p:cond delay="0"/>
                                  </p:stCondLst>
                                  <p:childTnLst>
                                    <p:anim calcmode="lin" valueType="num">
                                      <p:cBhvr>
                                        <p:cTn id="57" dur="500"/>
                                        <p:tgtEl>
                                          <p:spTgt spid="22"/>
                                        </p:tgtEl>
                                        <p:attrNameLst>
                                          <p:attrName>ppt_w</p:attrName>
                                        </p:attrNameLst>
                                      </p:cBhvr>
                                      <p:tavLst>
                                        <p:tav tm="0">
                                          <p:val>
                                            <p:strVal val="ppt_w"/>
                                          </p:val>
                                        </p:tav>
                                        <p:tav tm="100000">
                                          <p:val>
                                            <p:fltVal val="0"/>
                                          </p:val>
                                        </p:tav>
                                      </p:tavLst>
                                    </p:anim>
                                    <p:anim calcmode="lin" valueType="num">
                                      <p:cBhvr>
                                        <p:cTn id="58" dur="500"/>
                                        <p:tgtEl>
                                          <p:spTgt spid="22"/>
                                        </p:tgtEl>
                                        <p:attrNameLst>
                                          <p:attrName>ppt_h</p:attrName>
                                        </p:attrNameLst>
                                      </p:cBhvr>
                                      <p:tavLst>
                                        <p:tav tm="0">
                                          <p:val>
                                            <p:strVal val="ppt_h"/>
                                          </p:val>
                                        </p:tav>
                                        <p:tav tm="100000">
                                          <p:val>
                                            <p:fltVal val="0"/>
                                          </p:val>
                                        </p:tav>
                                      </p:tavLst>
                                    </p:anim>
                                    <p:animEffect transition="out" filter="fade">
                                      <p:cBhvr>
                                        <p:cTn id="59" dur="500"/>
                                        <p:tgtEl>
                                          <p:spTgt spid="22"/>
                                        </p:tgtEl>
                                      </p:cBhvr>
                                    </p:animEffect>
                                    <p:set>
                                      <p:cBhvr>
                                        <p:cTn id="6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1" grpId="0" animBg="1"/>
      <p:bldP spid="36" grpId="0" animBg="1"/>
      <p:bldP spid="36" grpId="1" animBg="1"/>
      <p:bldP spid="37" grpId="0" animBg="1"/>
      <p:bldP spid="37" grpId="1" animBg="1"/>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243889" y="4864100"/>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64100"/>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295901"/>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68864"/>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65688"/>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 </a:t>
            </a: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Rectangle 21"/>
          <p:cNvSpPr>
            <a:spLocks noChangeArrowheads="1"/>
          </p:cNvSpPr>
          <p:nvPr/>
        </p:nvSpPr>
        <p:spPr bwMode="auto">
          <a:xfrm>
            <a:off x="6840539" y="5299076"/>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syn</a:t>
            </a:r>
            <a:endParaRPr lang="zh-CN" altLang="en-US" sz="1200" i="1">
              <a:solidFill>
                <a:srgbClr val="000000"/>
              </a:solidFill>
              <a:latin typeface="Times New Roman" panose="02020603050405020304" pitchFamily="18" charset="0"/>
              <a:cs typeface="Times New Roman" panose="02020603050405020304" pitchFamily="18" charset="0"/>
            </a:endParaRPr>
          </a:p>
        </p:txBody>
      </p:sp>
      <p:sp>
        <p:nvSpPr>
          <p:cNvPr id="23" name="Rectangle 96"/>
          <p:cNvSpPr>
            <a:spLocks noChangeArrowheads="1"/>
          </p:cNvSpPr>
          <p:nvPr/>
        </p:nvSpPr>
        <p:spPr bwMode="auto">
          <a:xfrm>
            <a:off x="5643564" y="4865688"/>
            <a:ext cx="1196975"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4</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4" name="Rectangle 97"/>
          <p:cNvSpPr>
            <a:spLocks noChangeArrowheads="1"/>
          </p:cNvSpPr>
          <p:nvPr/>
        </p:nvSpPr>
        <p:spPr bwMode="auto">
          <a:xfrm>
            <a:off x="4306888" y="4865688"/>
            <a:ext cx="6969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 </a:t>
            </a:r>
            <a:r>
              <a:rPr lang="zh-CN" altLang="en-US" sz="1200" baseline="-25000" dirty="0">
                <a:solidFill>
                  <a:srgbClr val="000000"/>
                </a:solidFill>
                <a:latin typeface="Times New Roman" pitchFamily="18" charset="0"/>
                <a:cs typeface="Times New Roman" pitchFamily="18" charset="0"/>
              </a:rPr>
              <a:t>1</a:t>
            </a:r>
            <a:r>
              <a:rPr lang="en-US" altLang="zh-CN" sz="1200" i="1" dirty="0">
                <a:solidFill>
                  <a:srgbClr val="000000"/>
                </a:solidFill>
                <a:latin typeface="Times New Roman" pitchFamily="18" charset="0"/>
                <a:ea typeface="楷体" pitchFamily="49" charset="-122"/>
                <a:cs typeface="Times New Roman" pitchFamily="18" charset="0"/>
              </a:rPr>
              <a:t>′</a:t>
            </a:r>
            <a:endParaRPr lang="en-US" altLang="zh-CN" sz="1200" i="1" dirty="0">
              <a:solidFill>
                <a:srgbClr val="000000"/>
              </a:solidFill>
              <a:latin typeface="Times New Roman" panose="02020603050405020304" pitchFamily="18" charset="0"/>
            </a:endParaRPr>
          </a:p>
        </p:txBody>
      </p:sp>
      <p:sp>
        <p:nvSpPr>
          <p:cNvPr id="25" name="Rectangle 98"/>
          <p:cNvSpPr>
            <a:spLocks noChangeArrowheads="1"/>
          </p:cNvSpPr>
          <p:nvPr/>
        </p:nvSpPr>
        <p:spPr bwMode="auto">
          <a:xfrm>
            <a:off x="5003801" y="4865688"/>
            <a:ext cx="703263"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rPr>
              <a:t>T </a:t>
            </a:r>
            <a:r>
              <a:rPr lang="zh-CN" altLang="en-US" sz="1200" baseline="-25000" dirty="0">
                <a:solidFill>
                  <a:srgbClr val="000000"/>
                </a:solidFill>
                <a:latin typeface="Times New Roman" pitchFamily="18" charset="0"/>
                <a:cs typeface="Times New Roman" pitchFamily="18" charset="0"/>
              </a:rPr>
              <a:t>1</a:t>
            </a:r>
            <a:r>
              <a:rPr lang="en-US" altLang="zh-CN" sz="1200" i="1" dirty="0">
                <a:solidFill>
                  <a:srgbClr val="000000"/>
                </a:solidFill>
                <a:latin typeface="Times New Roman" pitchFamily="18" charset="0"/>
                <a:ea typeface="楷体" pitchFamily="49" charset="-122"/>
                <a:cs typeface="Times New Roman" pitchFamily="18" charset="0"/>
              </a:rPr>
              <a:t>′</a:t>
            </a:r>
            <a:r>
              <a:rPr lang="en-US" altLang="zh-CN" sz="1200" i="1" dirty="0" err="1">
                <a:solidFill>
                  <a:prstClr val="black"/>
                </a:solidFill>
                <a:latin typeface="Times New Roman" panose="02020603050405020304" pitchFamily="18" charset="0"/>
                <a:ea typeface="SimSun" panose="02010600030101010101" pitchFamily="2" charset="-122"/>
              </a:rPr>
              <a:t>syn</a:t>
            </a:r>
            <a:endParaRPr lang="en-US" altLang="zh-CN" sz="1200" i="1" dirty="0">
              <a:solidFill>
                <a:prstClr val="black"/>
              </a:solidFill>
              <a:latin typeface="Times New Roman" panose="02020603050405020304" pitchFamily="18" charset="0"/>
              <a:ea typeface="SimSun" panose="02010600030101010101" pitchFamily="2" charset="-122"/>
            </a:endParaRPr>
          </a:p>
        </p:txBody>
      </p:sp>
      <p:sp>
        <p:nvSpPr>
          <p:cNvPr id="26" name="Rectangle 101"/>
          <p:cNvSpPr>
            <a:spLocks noChangeArrowheads="1"/>
          </p:cNvSpPr>
          <p:nvPr/>
        </p:nvSpPr>
        <p:spPr bwMode="auto">
          <a:xfrm>
            <a:off x="3389313" y="4865688"/>
            <a:ext cx="9128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3</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7" name="Rectangle 102"/>
          <p:cNvSpPr>
            <a:spLocks noChangeArrowheads="1"/>
          </p:cNvSpPr>
          <p:nvPr/>
        </p:nvSpPr>
        <p:spPr bwMode="auto">
          <a:xfrm>
            <a:off x="2789238" y="4865688"/>
            <a:ext cx="5953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prstClr val="black"/>
                </a:solidFill>
                <a:latin typeface="Times New Roman" panose="02020603050405020304" pitchFamily="18" charset="0"/>
                <a:ea typeface="SimSun" panose="02010600030101010101" pitchFamily="2" charset="-122"/>
              </a:rPr>
              <a:t>Fsyn</a:t>
            </a:r>
          </a:p>
        </p:txBody>
      </p:sp>
      <p:sp>
        <p:nvSpPr>
          <p:cNvPr id="28" name="Rectangle 106"/>
          <p:cNvSpPr>
            <a:spLocks noChangeArrowheads="1"/>
          </p:cNvSpPr>
          <p:nvPr/>
        </p:nvSpPr>
        <p:spPr bwMode="auto">
          <a:xfrm>
            <a:off x="1709739" y="4865688"/>
            <a:ext cx="541337"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a:solidFill>
                  <a:srgbClr val="000000"/>
                </a:solidFill>
                <a:latin typeface="Times New Roman" panose="02020603050405020304" pitchFamily="18" charset="0"/>
              </a:rPr>
              <a:t>*</a:t>
            </a:r>
          </a:p>
        </p:txBody>
      </p:sp>
      <p:sp>
        <p:nvSpPr>
          <p:cNvPr id="29" name="Rectangle 107"/>
          <p:cNvSpPr>
            <a:spLocks noChangeArrowheads="1"/>
          </p:cNvSpPr>
          <p:nvPr/>
        </p:nvSpPr>
        <p:spPr bwMode="auto">
          <a:xfrm>
            <a:off x="2249488" y="4865688"/>
            <a:ext cx="539750"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i="1">
                <a:solidFill>
                  <a:srgbClr val="000000"/>
                </a:solidFill>
                <a:latin typeface="Times New Roman" panose="02020603050405020304" pitchFamily="18" charset="0"/>
              </a:rPr>
              <a:t>F</a:t>
            </a:r>
          </a:p>
        </p:txBody>
      </p:sp>
      <p:sp>
        <p:nvSpPr>
          <p:cNvPr id="30" name="Rectangle 95"/>
          <p:cNvSpPr>
            <a:spLocks noChangeArrowheads="1"/>
          </p:cNvSpPr>
          <p:nvPr/>
        </p:nvSpPr>
        <p:spPr bwMode="auto">
          <a:xfrm>
            <a:off x="3389313" y="5313364"/>
            <a:ext cx="912812"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srgbClr val="000000"/>
                </a:solidFill>
                <a:latin typeface="Times New Roman" panose="02020603050405020304" pitchFamily="18" charset="0"/>
              </a:rPr>
              <a:t>inh</a:t>
            </a:r>
            <a:r>
              <a:rPr lang="en-US" altLang="zh-CN" sz="1200" dirty="0">
                <a:solidFill>
                  <a:srgbClr val="000000"/>
                </a:solidFill>
                <a:latin typeface="Times New Roman" panose="02020603050405020304" pitchFamily="18" charset="0"/>
              </a:rPr>
              <a:t>=3</a:t>
            </a:r>
            <a:endParaRPr lang="zh-CN" altLang="en-US" sz="1200" dirty="0">
              <a:solidFill>
                <a:srgbClr val="000000"/>
              </a:solidFill>
              <a:latin typeface="Times New Roman" panose="02020603050405020304" pitchFamily="18" charset="0"/>
            </a:endParaRPr>
          </a:p>
        </p:txBody>
      </p:sp>
      <p:sp>
        <p:nvSpPr>
          <p:cNvPr id="34" name="Rectangle 100"/>
          <p:cNvSpPr>
            <a:spLocks noChangeArrowheads="1"/>
          </p:cNvSpPr>
          <p:nvPr/>
        </p:nvSpPr>
        <p:spPr bwMode="auto">
          <a:xfrm>
            <a:off x="4297363" y="5310189"/>
            <a:ext cx="77470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srgbClr val="000000"/>
                </a:solidFill>
                <a:latin typeface="Times New Roman" panose="02020603050405020304" pitchFamily="18" charset="0"/>
              </a:rPr>
              <a:t>inh</a:t>
            </a:r>
            <a:endParaRPr lang="zh-CN" altLang="en-US" sz="1200" i="1" dirty="0">
              <a:solidFill>
                <a:srgbClr val="000000"/>
              </a:solidFill>
              <a:latin typeface="Times New Roman" panose="02020603050405020304" pitchFamily="18" charset="0"/>
            </a:endParaRPr>
          </a:p>
        </p:txBody>
      </p:sp>
      <p:sp>
        <p:nvSpPr>
          <p:cNvPr id="38" name="Rectangle 103"/>
          <p:cNvSpPr>
            <a:spLocks noChangeArrowheads="1"/>
          </p:cNvSpPr>
          <p:nvPr/>
        </p:nvSpPr>
        <p:spPr bwMode="auto">
          <a:xfrm>
            <a:off x="2789238" y="5313364"/>
            <a:ext cx="595312"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val</a:t>
            </a:r>
            <a:endParaRPr lang="zh-CN" altLang="en-US" sz="1200" i="1">
              <a:solidFill>
                <a:srgbClr val="000000"/>
              </a:solidFill>
              <a:latin typeface="Times New Roman" panose="02020603050405020304" pitchFamily="18" charset="0"/>
            </a:endParaRPr>
          </a:p>
        </p:txBody>
      </p:sp>
      <p:sp>
        <p:nvSpPr>
          <p:cNvPr id="2" name="任意多边形 1"/>
          <p:cNvSpPr/>
          <p:nvPr/>
        </p:nvSpPr>
        <p:spPr>
          <a:xfrm>
            <a:off x="3762376" y="5648326"/>
            <a:ext cx="2562224" cy="357187"/>
          </a:xfrm>
          <a:custGeom>
            <a:avLst/>
            <a:gdLst>
              <a:gd name="connsiteX0" fmla="*/ 2835798 w 2835798"/>
              <a:gd name="connsiteY0" fmla="*/ 0 h 277987"/>
              <a:gd name="connsiteX1" fmla="*/ 1585732 w 2835798"/>
              <a:gd name="connsiteY1" fmla="*/ 277793 h 277987"/>
              <a:gd name="connsiteX2" fmla="*/ 0 w 2835798"/>
              <a:gd name="connsiteY2" fmla="*/ 34724 h 277987"/>
            </a:gdLst>
            <a:ahLst/>
            <a:cxnLst>
              <a:cxn ang="0">
                <a:pos x="connsiteX0" y="connsiteY0"/>
              </a:cxn>
              <a:cxn ang="0">
                <a:pos x="connsiteX1" y="connsiteY1"/>
              </a:cxn>
              <a:cxn ang="0">
                <a:pos x="connsiteX2" y="connsiteY2"/>
              </a:cxn>
            </a:cxnLst>
            <a:rect l="l" t="t" r="r" b="b"/>
            <a:pathLst>
              <a:path w="2835798" h="277987">
                <a:moveTo>
                  <a:pt x="2835798" y="0"/>
                </a:moveTo>
                <a:cubicBezTo>
                  <a:pt x="2447081" y="136003"/>
                  <a:pt x="2058365" y="272006"/>
                  <a:pt x="1585732" y="277793"/>
                </a:cubicBezTo>
                <a:cubicBezTo>
                  <a:pt x="1113099" y="283580"/>
                  <a:pt x="556549" y="159152"/>
                  <a:pt x="0" y="34724"/>
                </a:cubicBezTo>
              </a:path>
            </a:pathLst>
          </a:custGeom>
          <a:noFill/>
          <a:ln w="190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557" name="Line 79"/>
          <p:cNvSpPr>
            <a:spLocks noChangeShapeType="1"/>
          </p:cNvSpPr>
          <p:nvPr/>
        </p:nvSpPr>
        <p:spPr bwMode="auto">
          <a:xfrm flipV="1">
            <a:off x="7794625" y="2554288"/>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8"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65560" name="组合 12"/>
          <p:cNvGrpSpPr>
            <a:grpSpLocks/>
          </p:cNvGrpSpPr>
          <p:nvPr/>
        </p:nvGrpSpPr>
        <p:grpSpPr bwMode="auto">
          <a:xfrm>
            <a:off x="715964" y="1539875"/>
            <a:ext cx="6092825" cy="2249488"/>
            <a:chOff x="751285" y="802569"/>
            <a:chExt cx="6091894" cy="2249363"/>
          </a:xfrm>
        </p:grpSpPr>
        <p:sp>
          <p:nvSpPr>
            <p:cNvPr id="40"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65563"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65564"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32" name="Rectangle 99"/>
          <p:cNvSpPr>
            <a:spLocks noChangeArrowheads="1"/>
          </p:cNvSpPr>
          <p:nvPr/>
        </p:nvSpPr>
        <p:spPr bwMode="auto">
          <a:xfrm>
            <a:off x="5003801" y="5313364"/>
            <a:ext cx="703263"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syn</a:t>
            </a:r>
            <a:endParaRPr lang="zh-CN" altLang="en-US" sz="1200">
              <a:solidFill>
                <a:srgbClr val="000000"/>
              </a:solidFill>
              <a:latin typeface="Times New Roman" panose="02020603050405020304" pitchFamily="18" charset="0"/>
            </a:endParaRPr>
          </a:p>
        </p:txBody>
      </p:sp>
      <p:sp>
        <p:nvSpPr>
          <p:cNvPr id="3" name="标题 2"/>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45</a:t>
            </a:fld>
            <a:endParaRPr lang="en-US" altLang="zh-CN" dirty="0"/>
          </a:p>
        </p:txBody>
      </p:sp>
      <p:sp>
        <p:nvSpPr>
          <p:cNvPr id="31" name="Rectangle 23"/>
          <p:cNvSpPr>
            <a:spLocks noChangeArrowheads="1"/>
          </p:cNvSpPr>
          <p:nvPr/>
        </p:nvSpPr>
        <p:spPr bwMode="auto">
          <a:xfrm>
            <a:off x="5881689" y="5453858"/>
            <a:ext cx="698500" cy="261610"/>
          </a:xfrm>
          <a:prstGeom prst="rect">
            <a:avLst/>
          </a:prstGeom>
          <a:solidFill>
            <a:schemeClr val="accent4">
              <a:lumMod val="20000"/>
              <a:lumOff val="80000"/>
            </a:schemeClr>
          </a:solidFill>
          <a:ln w="9525">
            <a:solidFill>
              <a:schemeClr val="tx1"/>
            </a:solidFill>
            <a:prstDash val="dash"/>
            <a:miter lim="800000"/>
            <a:headEnd/>
            <a:tailEnd/>
          </a:ln>
          <a:effectLst/>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dirty="0" smtClean="0">
                <a:solidFill>
                  <a:srgbClr val="000000"/>
                </a:solidFill>
                <a:latin typeface="Times New Roman" panose="02020603050405020304" pitchFamily="18" charset="0"/>
                <a:cs typeface="Times New Roman" panose="02020603050405020304" pitchFamily="18" charset="0"/>
              </a:rPr>
              <a:t>T’.</a:t>
            </a:r>
            <a:r>
              <a:rPr lang="en-US" altLang="zh-CN" sz="1100" i="1" dirty="0" err="1" smtClean="0">
                <a:solidFill>
                  <a:srgbClr val="000000"/>
                </a:solidFill>
                <a:latin typeface="Times New Roman" panose="02020603050405020304" pitchFamily="18" charset="0"/>
                <a:cs typeface="Times New Roman" panose="02020603050405020304" pitchFamily="18" charset="0"/>
              </a:rPr>
              <a:t>inh</a:t>
            </a:r>
            <a:r>
              <a:rPr lang="en-US" altLang="zh-CN" sz="1100" i="1" dirty="0" smtClean="0">
                <a:solidFill>
                  <a:srgbClr val="000000"/>
                </a:solidFill>
                <a:latin typeface="Times New Roman" panose="02020603050405020304" pitchFamily="18" charset="0"/>
                <a:cs typeface="Times New Roman" panose="02020603050405020304" pitchFamily="18" charset="0"/>
              </a:rPr>
              <a:t>=3</a:t>
            </a:r>
            <a:endParaRPr lang="zh-CN" altLang="en-US" sz="11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218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p:cTn id="47" dur="500" fill="hold"/>
                                        <p:tgtEl>
                                          <p:spTgt spid="30"/>
                                        </p:tgtEl>
                                        <p:attrNameLst>
                                          <p:attrName>ppt_w</p:attrName>
                                        </p:attrNameLst>
                                      </p:cBhvr>
                                      <p:tavLst>
                                        <p:tav tm="0">
                                          <p:val>
                                            <p:fltVal val="0"/>
                                          </p:val>
                                        </p:tav>
                                        <p:tav tm="100000">
                                          <p:val>
                                            <p:strVal val="#ppt_w"/>
                                          </p:val>
                                        </p:tav>
                                      </p:tavLst>
                                    </p:anim>
                                    <p:anim calcmode="lin" valueType="num">
                                      <p:cBhvr>
                                        <p:cTn id="48" dur="500" fill="hold"/>
                                        <p:tgtEl>
                                          <p:spTgt spid="30"/>
                                        </p:tgtEl>
                                        <p:attrNameLst>
                                          <p:attrName>ppt_h</p:attrName>
                                        </p:attrNameLst>
                                      </p:cBhvr>
                                      <p:tavLst>
                                        <p:tav tm="0">
                                          <p:val>
                                            <p:fltVal val="0"/>
                                          </p:val>
                                        </p:tav>
                                        <p:tav tm="100000">
                                          <p:val>
                                            <p:strVal val="#ppt_h"/>
                                          </p:val>
                                        </p:tav>
                                      </p:tavLst>
                                    </p:anim>
                                    <p:animEffect transition="in" filter="fade">
                                      <p:cBhvr>
                                        <p:cTn id="49" dur="500"/>
                                        <p:tgtEl>
                                          <p:spTgt spid="3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p:cTn id="62" dur="500" fill="hold"/>
                                        <p:tgtEl>
                                          <p:spTgt spid="38"/>
                                        </p:tgtEl>
                                        <p:attrNameLst>
                                          <p:attrName>ppt_w</p:attrName>
                                        </p:attrNameLst>
                                      </p:cBhvr>
                                      <p:tavLst>
                                        <p:tav tm="0">
                                          <p:val>
                                            <p:fltVal val="0"/>
                                          </p:val>
                                        </p:tav>
                                        <p:tav tm="100000">
                                          <p:val>
                                            <p:strVal val="#ppt_w"/>
                                          </p:val>
                                        </p:tav>
                                      </p:tavLst>
                                    </p:anim>
                                    <p:anim calcmode="lin" valueType="num">
                                      <p:cBhvr>
                                        <p:cTn id="63" dur="500" fill="hold"/>
                                        <p:tgtEl>
                                          <p:spTgt spid="38"/>
                                        </p:tgtEl>
                                        <p:attrNameLst>
                                          <p:attrName>ppt_h</p:attrName>
                                        </p:attrNameLst>
                                      </p:cBhvr>
                                      <p:tavLst>
                                        <p:tav tm="0">
                                          <p:val>
                                            <p:fltVal val="0"/>
                                          </p:val>
                                        </p:tav>
                                        <p:tav tm="100000">
                                          <p:val>
                                            <p:strVal val="#ppt_h"/>
                                          </p:val>
                                        </p:tav>
                                      </p:tavLst>
                                    </p:anim>
                                    <p:animEffect transition="in" filter="fade">
                                      <p:cBhvr>
                                        <p:cTn id="64" dur="500"/>
                                        <p:tgtEl>
                                          <p:spTgt spid="3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3" presetClass="exit" presetSubtype="32" fill="hold" grpId="1" nodeType="clickEffect">
                                  <p:stCondLst>
                                    <p:cond delay="0"/>
                                  </p:stCondLst>
                                  <p:childTnLst>
                                    <p:anim calcmode="lin" valueType="num">
                                      <p:cBhvr>
                                        <p:cTn id="68" dur="500"/>
                                        <p:tgtEl>
                                          <p:spTgt spid="28"/>
                                        </p:tgtEl>
                                        <p:attrNameLst>
                                          <p:attrName>ppt_w</p:attrName>
                                        </p:attrNameLst>
                                      </p:cBhvr>
                                      <p:tavLst>
                                        <p:tav tm="0">
                                          <p:val>
                                            <p:strVal val="ppt_w"/>
                                          </p:val>
                                        </p:tav>
                                        <p:tav tm="100000">
                                          <p:val>
                                            <p:fltVal val="0"/>
                                          </p:val>
                                        </p:tav>
                                      </p:tavLst>
                                    </p:anim>
                                    <p:anim calcmode="lin" valueType="num">
                                      <p:cBhvr>
                                        <p:cTn id="69" dur="500"/>
                                        <p:tgtEl>
                                          <p:spTgt spid="28"/>
                                        </p:tgtEl>
                                        <p:attrNameLst>
                                          <p:attrName>ppt_h</p:attrName>
                                        </p:attrNameLst>
                                      </p:cBhvr>
                                      <p:tavLst>
                                        <p:tav tm="0">
                                          <p:val>
                                            <p:strVal val="ppt_h"/>
                                          </p:val>
                                        </p:tav>
                                        <p:tav tm="100000">
                                          <p:val>
                                            <p:fltVal val="0"/>
                                          </p:val>
                                        </p:tav>
                                      </p:tavLst>
                                    </p:anim>
                                    <p:animEffect transition="out" filter="fade">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par>
                                <p:cTn id="72" presetID="53" presetClass="exit" presetSubtype="32" fill="hold" grpId="1" nodeType="withEffect">
                                  <p:stCondLst>
                                    <p:cond delay="0"/>
                                  </p:stCondLst>
                                  <p:childTnLst>
                                    <p:anim calcmode="lin" valueType="num">
                                      <p:cBhvr>
                                        <p:cTn id="73" dur="500"/>
                                        <p:tgtEl>
                                          <p:spTgt spid="31"/>
                                        </p:tgtEl>
                                        <p:attrNameLst>
                                          <p:attrName>ppt_w</p:attrName>
                                        </p:attrNameLst>
                                      </p:cBhvr>
                                      <p:tavLst>
                                        <p:tav tm="0">
                                          <p:val>
                                            <p:strVal val="ppt_w"/>
                                          </p:val>
                                        </p:tav>
                                        <p:tav tm="100000">
                                          <p:val>
                                            <p:fltVal val="0"/>
                                          </p:val>
                                        </p:tav>
                                      </p:tavLst>
                                    </p:anim>
                                    <p:anim calcmode="lin" valueType="num">
                                      <p:cBhvr>
                                        <p:cTn id="74" dur="500"/>
                                        <p:tgtEl>
                                          <p:spTgt spid="31"/>
                                        </p:tgtEl>
                                        <p:attrNameLst>
                                          <p:attrName>ppt_h</p:attrName>
                                        </p:attrNameLst>
                                      </p:cBhvr>
                                      <p:tavLst>
                                        <p:tav tm="0">
                                          <p:val>
                                            <p:strVal val="ppt_h"/>
                                          </p:val>
                                        </p:tav>
                                        <p:tav tm="100000">
                                          <p:val>
                                            <p:fltVal val="0"/>
                                          </p:val>
                                        </p:tav>
                                      </p:tavLst>
                                    </p:anim>
                                    <p:animEffect transition="out" filter="fade">
                                      <p:cBhvr>
                                        <p:cTn id="75" dur="500"/>
                                        <p:tgtEl>
                                          <p:spTgt spid="31"/>
                                        </p:tgtEl>
                                      </p:cBhvr>
                                    </p:animEffect>
                                    <p:set>
                                      <p:cBhvr>
                                        <p:cTn id="76" dur="1" fill="hold">
                                          <p:stCondLst>
                                            <p:cond delay="499"/>
                                          </p:stCondLst>
                                        </p:cTn>
                                        <p:tgtEl>
                                          <p:spTgt spid="31"/>
                                        </p:tgtEl>
                                        <p:attrNameLst>
                                          <p:attrName>style.visibility</p:attrName>
                                        </p:attrNameLst>
                                      </p:cBhvr>
                                      <p:to>
                                        <p:strVal val="hidden"/>
                                      </p:to>
                                    </p:set>
                                  </p:childTnLst>
                                </p:cTn>
                              </p:par>
                              <p:par>
                                <p:cTn id="77" presetID="53" presetClass="exit" presetSubtype="32" fill="hold" nodeType="withEffect">
                                  <p:stCondLst>
                                    <p:cond delay="0"/>
                                  </p:stCondLst>
                                  <p:childTnLst>
                                    <p:anim calcmode="lin" valueType="num">
                                      <p:cBhvr>
                                        <p:cTn id="78" dur="500"/>
                                        <p:tgtEl>
                                          <p:spTgt spid="2"/>
                                        </p:tgtEl>
                                        <p:attrNameLst>
                                          <p:attrName>ppt_w</p:attrName>
                                        </p:attrNameLst>
                                      </p:cBhvr>
                                      <p:tavLst>
                                        <p:tav tm="0">
                                          <p:val>
                                            <p:strVal val="ppt_w"/>
                                          </p:val>
                                        </p:tav>
                                        <p:tav tm="100000">
                                          <p:val>
                                            <p:fltVal val="0"/>
                                          </p:val>
                                        </p:tav>
                                      </p:tavLst>
                                    </p:anim>
                                    <p:anim calcmode="lin" valueType="num">
                                      <p:cBhvr>
                                        <p:cTn id="79" dur="500"/>
                                        <p:tgtEl>
                                          <p:spTgt spid="2"/>
                                        </p:tgtEl>
                                        <p:attrNameLst>
                                          <p:attrName>ppt_h</p:attrName>
                                        </p:attrNameLst>
                                      </p:cBhvr>
                                      <p:tavLst>
                                        <p:tav tm="0">
                                          <p:val>
                                            <p:strVal val="ppt_h"/>
                                          </p:val>
                                        </p:tav>
                                        <p:tav tm="100000">
                                          <p:val>
                                            <p:fltVal val="0"/>
                                          </p:val>
                                        </p:tav>
                                      </p:tavLst>
                                    </p:anim>
                                    <p:animEffect transition="out" filter="fade">
                                      <p:cBhvr>
                                        <p:cTn id="80" dur="500"/>
                                        <p:tgtEl>
                                          <p:spTgt spid="2"/>
                                        </p:tgtEl>
                                      </p:cBhvr>
                                    </p:animEffect>
                                    <p:set>
                                      <p:cBhvr>
                                        <p:cTn id="81" dur="1" fill="hold">
                                          <p:stCondLst>
                                            <p:cond delay="499"/>
                                          </p:stCondLst>
                                        </p:cTn>
                                        <p:tgtEl>
                                          <p:spTgt spid="2"/>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53" presetClass="exit" presetSubtype="32" fill="hold" grpId="1" nodeType="clickEffect">
                                  <p:stCondLst>
                                    <p:cond delay="0"/>
                                  </p:stCondLst>
                                  <p:childTnLst>
                                    <p:anim calcmode="lin" valueType="num">
                                      <p:cBhvr>
                                        <p:cTn id="85" dur="500"/>
                                        <p:tgtEl>
                                          <p:spTgt spid="29"/>
                                        </p:tgtEl>
                                        <p:attrNameLst>
                                          <p:attrName>ppt_w</p:attrName>
                                        </p:attrNameLst>
                                      </p:cBhvr>
                                      <p:tavLst>
                                        <p:tav tm="0">
                                          <p:val>
                                            <p:strVal val="ppt_w"/>
                                          </p:val>
                                        </p:tav>
                                        <p:tav tm="100000">
                                          <p:val>
                                            <p:fltVal val="0"/>
                                          </p:val>
                                        </p:tav>
                                      </p:tavLst>
                                    </p:anim>
                                    <p:anim calcmode="lin" valueType="num">
                                      <p:cBhvr>
                                        <p:cTn id="86" dur="500"/>
                                        <p:tgtEl>
                                          <p:spTgt spid="29"/>
                                        </p:tgtEl>
                                        <p:attrNameLst>
                                          <p:attrName>ppt_h</p:attrName>
                                        </p:attrNameLst>
                                      </p:cBhvr>
                                      <p:tavLst>
                                        <p:tav tm="0">
                                          <p:val>
                                            <p:strVal val="ppt_h"/>
                                          </p:val>
                                        </p:tav>
                                        <p:tav tm="100000">
                                          <p:val>
                                            <p:fltVal val="0"/>
                                          </p:val>
                                        </p:tav>
                                      </p:tavLst>
                                    </p:anim>
                                    <p:animEffect transition="out" filter="fade">
                                      <p:cBhvr>
                                        <p:cTn id="87" dur="500"/>
                                        <p:tgtEl>
                                          <p:spTgt spid="29"/>
                                        </p:tgtEl>
                                      </p:cBhvr>
                                    </p:animEffect>
                                    <p:set>
                                      <p:cBhvr>
                                        <p:cTn id="88"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8" grpId="1" animBg="1"/>
      <p:bldP spid="29" grpId="0" animBg="1"/>
      <p:bldP spid="29" grpId="1" animBg="1"/>
      <p:bldP spid="30" grpId="0" animBg="1"/>
      <p:bldP spid="34" grpId="0" animBg="1"/>
      <p:bldP spid="38" grpId="0" animBg="1"/>
      <p:bldP spid="32" grpId="0" animBg="1"/>
      <p:bldP spid="31" grpId="0" animBg="1"/>
      <p:bldP spid="3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243889" y="4865688"/>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65688"/>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297489"/>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72039"/>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68863"/>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 </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Rectangle 21"/>
          <p:cNvSpPr>
            <a:spLocks noChangeArrowheads="1"/>
          </p:cNvSpPr>
          <p:nvPr/>
        </p:nvSpPr>
        <p:spPr bwMode="auto">
          <a:xfrm>
            <a:off x="6840539" y="5300664"/>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syn</a:t>
            </a:r>
            <a:endParaRPr lang="zh-CN" altLang="en-US" sz="1200" i="1">
              <a:solidFill>
                <a:srgbClr val="000000"/>
              </a:solidFill>
              <a:latin typeface="Times New Roman" panose="02020603050405020304" pitchFamily="18" charset="0"/>
              <a:cs typeface="Times New Roman" panose="02020603050405020304" pitchFamily="18" charset="0"/>
            </a:endParaRPr>
          </a:p>
        </p:txBody>
      </p:sp>
      <p:sp>
        <p:nvSpPr>
          <p:cNvPr id="23" name="Rectangle 96"/>
          <p:cNvSpPr>
            <a:spLocks noChangeArrowheads="1"/>
          </p:cNvSpPr>
          <p:nvPr/>
        </p:nvSpPr>
        <p:spPr bwMode="auto">
          <a:xfrm>
            <a:off x="5643564" y="4868863"/>
            <a:ext cx="1196975"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4</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4" name="Rectangle 97"/>
          <p:cNvSpPr>
            <a:spLocks noChangeArrowheads="1"/>
          </p:cNvSpPr>
          <p:nvPr/>
        </p:nvSpPr>
        <p:spPr bwMode="auto">
          <a:xfrm>
            <a:off x="4306888" y="4868863"/>
            <a:ext cx="6969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zh-CN" altLang="en-US" sz="1200" baseline="-25000" dirty="0">
                <a:solidFill>
                  <a:srgbClr val="000000"/>
                </a:solidFill>
                <a:latin typeface="Times New Roman" pitchFamily="18" charset="0"/>
                <a:cs typeface="Times New Roman" pitchFamily="18" charset="0"/>
              </a:rPr>
              <a:t> 1</a:t>
            </a:r>
            <a:r>
              <a:rPr lang="en-US" altLang="zh-CN" sz="1200" i="1" dirty="0">
                <a:solidFill>
                  <a:srgbClr val="000000"/>
                </a:solidFill>
                <a:latin typeface="Times New Roman" pitchFamily="18" charset="0"/>
                <a:ea typeface="楷体" pitchFamily="49" charset="-122"/>
                <a:cs typeface="Times New Roman" pitchFamily="18" charset="0"/>
              </a:rPr>
              <a:t>′</a:t>
            </a:r>
            <a:endParaRPr lang="en-US" altLang="zh-CN" sz="1200" i="1" dirty="0">
              <a:solidFill>
                <a:srgbClr val="000000"/>
              </a:solidFill>
              <a:latin typeface="Times New Roman" panose="02020603050405020304" pitchFamily="18" charset="0"/>
            </a:endParaRPr>
          </a:p>
        </p:txBody>
      </p:sp>
      <p:sp>
        <p:nvSpPr>
          <p:cNvPr id="25" name="Rectangle 98"/>
          <p:cNvSpPr>
            <a:spLocks noChangeArrowheads="1"/>
          </p:cNvSpPr>
          <p:nvPr/>
        </p:nvSpPr>
        <p:spPr bwMode="auto">
          <a:xfrm>
            <a:off x="5003801" y="4868863"/>
            <a:ext cx="703263"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rPr>
              <a:t>T</a:t>
            </a:r>
            <a:r>
              <a:rPr lang="zh-CN" altLang="en-US" sz="1200" baseline="-25000" dirty="0">
                <a:solidFill>
                  <a:srgbClr val="000000"/>
                </a:solidFill>
                <a:latin typeface="Times New Roman" pitchFamily="18" charset="0"/>
                <a:cs typeface="Times New Roman" pitchFamily="18" charset="0"/>
              </a:rPr>
              <a:t> 1</a:t>
            </a:r>
            <a:r>
              <a:rPr lang="en-US" altLang="zh-CN" sz="1200" i="1" dirty="0">
                <a:solidFill>
                  <a:srgbClr val="000000"/>
                </a:solidFill>
                <a:latin typeface="Times New Roman" pitchFamily="18" charset="0"/>
                <a:ea typeface="楷体" pitchFamily="49" charset="-122"/>
                <a:cs typeface="Times New Roman" pitchFamily="18" charset="0"/>
              </a:rPr>
              <a:t>′</a:t>
            </a:r>
            <a:r>
              <a:rPr lang="en-US" altLang="zh-CN" sz="1200" i="1" dirty="0" err="1">
                <a:solidFill>
                  <a:prstClr val="black"/>
                </a:solidFill>
                <a:latin typeface="Times New Roman" panose="02020603050405020304" pitchFamily="18" charset="0"/>
                <a:ea typeface="SimSun" panose="02010600030101010101" pitchFamily="2" charset="-122"/>
              </a:rPr>
              <a:t>syn</a:t>
            </a:r>
            <a:endParaRPr lang="en-US" altLang="zh-CN" sz="1200" i="1" dirty="0">
              <a:solidFill>
                <a:prstClr val="black"/>
              </a:solidFill>
              <a:latin typeface="Times New Roman" panose="02020603050405020304" pitchFamily="18" charset="0"/>
              <a:ea typeface="SimSun" panose="02010600030101010101" pitchFamily="2" charset="-122"/>
            </a:endParaRPr>
          </a:p>
        </p:txBody>
      </p:sp>
      <p:sp>
        <p:nvSpPr>
          <p:cNvPr id="26" name="Rectangle 101"/>
          <p:cNvSpPr>
            <a:spLocks noChangeArrowheads="1"/>
          </p:cNvSpPr>
          <p:nvPr/>
        </p:nvSpPr>
        <p:spPr bwMode="auto">
          <a:xfrm>
            <a:off x="3389313" y="4868863"/>
            <a:ext cx="9128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3</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7" name="Rectangle 102"/>
          <p:cNvSpPr>
            <a:spLocks noChangeArrowheads="1"/>
          </p:cNvSpPr>
          <p:nvPr/>
        </p:nvSpPr>
        <p:spPr bwMode="auto">
          <a:xfrm>
            <a:off x="2789238" y="4868863"/>
            <a:ext cx="5953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prstClr val="black"/>
                </a:solidFill>
                <a:latin typeface="Times New Roman" panose="02020603050405020304" pitchFamily="18" charset="0"/>
                <a:ea typeface="SimSun" panose="02010600030101010101" pitchFamily="2" charset="-122"/>
              </a:rPr>
              <a:t>Fsyn</a:t>
            </a:r>
          </a:p>
        </p:txBody>
      </p:sp>
      <p:sp>
        <p:nvSpPr>
          <p:cNvPr id="30" name="Rectangle 95"/>
          <p:cNvSpPr>
            <a:spLocks noChangeArrowheads="1"/>
          </p:cNvSpPr>
          <p:nvPr/>
        </p:nvSpPr>
        <p:spPr bwMode="auto">
          <a:xfrm>
            <a:off x="3389313" y="5314951"/>
            <a:ext cx="912812"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 </a:t>
            </a:r>
            <a:r>
              <a:rPr lang="en-US" altLang="zh-CN" sz="1200" i="1" dirty="0" err="1">
                <a:solidFill>
                  <a:srgbClr val="000000"/>
                </a:solidFill>
                <a:latin typeface="Times New Roman" panose="02020603050405020304" pitchFamily="18" charset="0"/>
              </a:rPr>
              <a:t>inh</a:t>
            </a:r>
            <a:r>
              <a:rPr lang="en-US" altLang="zh-CN" sz="1200" dirty="0">
                <a:solidFill>
                  <a:srgbClr val="000000"/>
                </a:solidFill>
                <a:latin typeface="Times New Roman" panose="02020603050405020304" pitchFamily="18" charset="0"/>
              </a:rPr>
              <a:t>=3</a:t>
            </a:r>
            <a:endParaRPr lang="zh-CN" altLang="en-US" sz="1200" dirty="0">
              <a:solidFill>
                <a:srgbClr val="000000"/>
              </a:solidFill>
              <a:latin typeface="Times New Roman" panose="02020603050405020304" pitchFamily="18" charset="0"/>
            </a:endParaRPr>
          </a:p>
        </p:txBody>
      </p:sp>
      <p:sp>
        <p:nvSpPr>
          <p:cNvPr id="34" name="Rectangle 100"/>
          <p:cNvSpPr>
            <a:spLocks noChangeArrowheads="1"/>
          </p:cNvSpPr>
          <p:nvPr/>
        </p:nvSpPr>
        <p:spPr bwMode="auto">
          <a:xfrm>
            <a:off x="4306889" y="5310189"/>
            <a:ext cx="76517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inh</a:t>
            </a:r>
            <a:endParaRPr lang="zh-CN" altLang="en-US" sz="1200" i="1">
              <a:solidFill>
                <a:srgbClr val="000000"/>
              </a:solidFill>
              <a:latin typeface="Times New Roman" panose="02020603050405020304" pitchFamily="18" charset="0"/>
            </a:endParaRPr>
          </a:p>
        </p:txBody>
      </p:sp>
      <p:sp>
        <p:nvSpPr>
          <p:cNvPr id="38" name="Rectangle 103"/>
          <p:cNvSpPr>
            <a:spLocks noChangeArrowheads="1"/>
          </p:cNvSpPr>
          <p:nvPr/>
        </p:nvSpPr>
        <p:spPr bwMode="auto">
          <a:xfrm>
            <a:off x="2789238" y="5314951"/>
            <a:ext cx="595312"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val</a:t>
            </a:r>
            <a:endParaRPr lang="zh-CN" altLang="en-US" sz="1200" i="1">
              <a:solidFill>
                <a:srgbClr val="000000"/>
              </a:solidFill>
              <a:latin typeface="Times New Roman" panose="02020603050405020304" pitchFamily="18" charset="0"/>
            </a:endParaRPr>
          </a:p>
        </p:txBody>
      </p:sp>
      <p:sp>
        <p:nvSpPr>
          <p:cNvPr id="35" name="Rectangle 90"/>
          <p:cNvSpPr>
            <a:spLocks noChangeArrowheads="1"/>
          </p:cNvSpPr>
          <p:nvPr/>
        </p:nvSpPr>
        <p:spPr bwMode="auto">
          <a:xfrm>
            <a:off x="1709738" y="4868863"/>
            <a:ext cx="1079500"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6</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36" name="Rectangle 92"/>
          <p:cNvSpPr>
            <a:spLocks noChangeArrowheads="1"/>
          </p:cNvSpPr>
          <p:nvPr/>
        </p:nvSpPr>
        <p:spPr bwMode="auto">
          <a:xfrm>
            <a:off x="1008064" y="4868863"/>
            <a:ext cx="70167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digit</a:t>
            </a:r>
            <a:endParaRPr lang="en-US" altLang="zh-CN" sz="1200" i="1" dirty="0">
              <a:solidFill>
                <a:prstClr val="black"/>
              </a:solidFill>
              <a:latin typeface="Times New Roman" panose="02020603050405020304" pitchFamily="18" charset="0"/>
              <a:ea typeface="SimSun" panose="02010600030101010101" pitchFamily="2" charset="-122"/>
            </a:endParaRPr>
          </a:p>
        </p:txBody>
      </p:sp>
      <p:sp>
        <p:nvSpPr>
          <p:cNvPr id="39" name="Rectangle 93"/>
          <p:cNvSpPr>
            <a:spLocks noChangeArrowheads="1"/>
          </p:cNvSpPr>
          <p:nvPr/>
        </p:nvSpPr>
        <p:spPr bwMode="auto">
          <a:xfrm>
            <a:off x="1008064" y="5303839"/>
            <a:ext cx="701675" cy="26193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a:solidFill>
                  <a:srgbClr val="000000"/>
                </a:solidFill>
                <a:latin typeface="Times New Roman" panose="02020603050405020304" pitchFamily="18" charset="0"/>
                <a:sym typeface="Arial" panose="020B0604020202020204" pitchFamily="34" charset="0"/>
              </a:rPr>
              <a:t>lexval</a:t>
            </a:r>
            <a:r>
              <a:rPr lang="en-US" altLang="zh-CN" sz="1100">
                <a:solidFill>
                  <a:srgbClr val="000000"/>
                </a:solidFill>
                <a:latin typeface="Times New Roman" panose="02020603050405020304" pitchFamily="18" charset="0"/>
                <a:sym typeface="Arial" panose="020B0604020202020204" pitchFamily="34" charset="0"/>
              </a:rPr>
              <a:t>=5</a:t>
            </a:r>
            <a:endParaRPr lang="zh-CN" altLang="en-US" sz="1100">
              <a:solidFill>
                <a:srgbClr val="000000"/>
              </a:solidFill>
              <a:latin typeface="Times New Roman" panose="02020603050405020304" pitchFamily="18" charset="0"/>
              <a:sym typeface="Arial" panose="020B0604020202020204" pitchFamily="34" charset="0"/>
            </a:endParaRPr>
          </a:p>
        </p:txBody>
      </p:sp>
      <p:sp>
        <p:nvSpPr>
          <p:cNvPr id="40" name="Freeform 113"/>
          <p:cNvSpPr>
            <a:spLocks/>
          </p:cNvSpPr>
          <p:nvPr/>
        </p:nvSpPr>
        <p:spPr bwMode="auto">
          <a:xfrm>
            <a:off x="1358900" y="5705476"/>
            <a:ext cx="649288" cy="106363"/>
          </a:xfrm>
          <a:custGeom>
            <a:avLst/>
            <a:gdLst>
              <a:gd name="T0" fmla="*/ 0 w 545"/>
              <a:gd name="T1" fmla="*/ 0 h 227"/>
              <a:gd name="T2" fmla="*/ 2147483646 w 545"/>
              <a:gd name="T3" fmla="*/ 2147483646 h 227"/>
              <a:gd name="T4" fmla="*/ 2147483646 w 545"/>
              <a:gd name="T5" fmla="*/ 0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0" y="0"/>
                </a:moveTo>
                <a:cubicBezTo>
                  <a:pt x="91" y="113"/>
                  <a:pt x="182" y="227"/>
                  <a:pt x="273" y="227"/>
                </a:cubicBezTo>
                <a:cubicBezTo>
                  <a:pt x="364" y="227"/>
                  <a:pt x="454" y="113"/>
                  <a:pt x="545" y="0"/>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Rectangle 91"/>
          <p:cNvSpPr>
            <a:spLocks noChangeArrowheads="1"/>
          </p:cNvSpPr>
          <p:nvPr/>
        </p:nvSpPr>
        <p:spPr bwMode="auto">
          <a:xfrm>
            <a:off x="1714501" y="5297489"/>
            <a:ext cx="1082675" cy="28733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srgbClr val="000000"/>
                </a:solidFill>
                <a:latin typeface="Times New Roman" panose="02020603050405020304" pitchFamily="18" charset="0"/>
                <a:sym typeface="Arial" panose="020B0604020202020204" pitchFamily="34" charset="0"/>
              </a:rPr>
              <a:t>digit_lexval</a:t>
            </a:r>
            <a:r>
              <a:rPr lang="en-US" altLang="zh-CN" sz="1200" dirty="0">
                <a:solidFill>
                  <a:srgbClr val="000000"/>
                </a:solidFill>
                <a:latin typeface="Times New Roman" panose="02020603050405020304" pitchFamily="18" charset="0"/>
                <a:sym typeface="Arial" panose="020B0604020202020204" pitchFamily="34" charset="0"/>
              </a:rPr>
              <a:t>=5</a:t>
            </a:r>
            <a:endParaRPr lang="zh-CN" altLang="en-US" sz="1200" dirty="0">
              <a:solidFill>
                <a:srgbClr val="000000"/>
              </a:solidFill>
              <a:latin typeface="Times New Roman" panose="02020603050405020304" pitchFamily="18" charset="0"/>
              <a:sym typeface="Arial" panose="020B0604020202020204" pitchFamily="34" charset="0"/>
            </a:endParaRPr>
          </a:p>
        </p:txBody>
      </p:sp>
      <p:sp>
        <p:nvSpPr>
          <p:cNvPr id="43" name="Rectangle 74"/>
          <p:cNvSpPr>
            <a:spLocks noChangeArrowheads="1"/>
          </p:cNvSpPr>
          <p:nvPr/>
        </p:nvSpPr>
        <p:spPr bwMode="auto">
          <a:xfrm>
            <a:off x="2628901" y="4114801"/>
            <a:ext cx="3228975" cy="417513"/>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-1].</a:t>
            </a:r>
            <a:r>
              <a:rPr lang="en-US" altLang="zh-CN" sz="1500" i="1">
                <a:solidFill>
                  <a:srgbClr val="000000"/>
                </a:solidFill>
                <a:latin typeface="Times New Roman" panose="02020603050405020304" pitchFamily="18" charset="0"/>
              </a:rPr>
              <a:t>val</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sym typeface="Arial" panose="020B0604020202020204" pitchFamily="34" charset="0"/>
              </a:rPr>
              <a:t>digit_lexval</a:t>
            </a:r>
          </a:p>
        </p:txBody>
      </p:sp>
      <p:sp>
        <p:nvSpPr>
          <p:cNvPr id="44" name="Line 75"/>
          <p:cNvSpPr>
            <a:spLocks noChangeShapeType="1"/>
          </p:cNvSpPr>
          <p:nvPr/>
        </p:nvSpPr>
        <p:spPr bwMode="auto">
          <a:xfrm flipV="1">
            <a:off x="2514601" y="4595813"/>
            <a:ext cx="1037432" cy="254000"/>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Rectangle 103"/>
          <p:cNvSpPr>
            <a:spLocks noChangeArrowheads="1"/>
          </p:cNvSpPr>
          <p:nvPr/>
        </p:nvSpPr>
        <p:spPr bwMode="auto">
          <a:xfrm>
            <a:off x="2790826" y="5316538"/>
            <a:ext cx="593725" cy="2778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val=5</a:t>
            </a:r>
            <a:endParaRPr lang="zh-CN" altLang="en-US" sz="1200" i="1">
              <a:solidFill>
                <a:srgbClr val="000000"/>
              </a:solidFill>
              <a:latin typeface="Times New Roman" panose="02020603050405020304" pitchFamily="18" charset="0"/>
            </a:endParaRPr>
          </a:p>
        </p:txBody>
      </p:sp>
      <p:sp>
        <p:nvSpPr>
          <p:cNvPr id="46" name="Freeform 113"/>
          <p:cNvSpPr>
            <a:spLocks/>
          </p:cNvSpPr>
          <p:nvPr/>
        </p:nvSpPr>
        <p:spPr bwMode="auto">
          <a:xfrm>
            <a:off x="3184525" y="5867401"/>
            <a:ext cx="649288" cy="106363"/>
          </a:xfrm>
          <a:custGeom>
            <a:avLst/>
            <a:gdLst>
              <a:gd name="T0" fmla="*/ 0 w 545"/>
              <a:gd name="T1" fmla="*/ 0 h 227"/>
              <a:gd name="T2" fmla="*/ 2147483646 w 545"/>
              <a:gd name="T3" fmla="*/ 2147483646 h 227"/>
              <a:gd name="T4" fmla="*/ 2147483646 w 545"/>
              <a:gd name="T5" fmla="*/ 0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0" y="0"/>
                </a:moveTo>
                <a:cubicBezTo>
                  <a:pt x="91" y="113"/>
                  <a:pt x="182" y="227"/>
                  <a:pt x="273" y="227"/>
                </a:cubicBezTo>
                <a:cubicBezTo>
                  <a:pt x="364" y="227"/>
                  <a:pt x="454" y="113"/>
                  <a:pt x="545" y="0"/>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Rectangle 109"/>
          <p:cNvSpPr>
            <a:spLocks noChangeArrowheads="1"/>
          </p:cNvSpPr>
          <p:nvPr/>
        </p:nvSpPr>
        <p:spPr bwMode="auto">
          <a:xfrm>
            <a:off x="3381375" y="5592764"/>
            <a:ext cx="92075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Fval</a:t>
            </a:r>
            <a:r>
              <a:rPr lang="en-US" altLang="zh-CN" sz="1200">
                <a:solidFill>
                  <a:srgbClr val="000000"/>
                </a:solidFill>
                <a:latin typeface="Times New Roman" panose="02020603050405020304" pitchFamily="18" charset="0"/>
              </a:rPr>
              <a:t>=5</a:t>
            </a:r>
            <a:endParaRPr lang="zh-CN" altLang="en-US" sz="1200">
              <a:solidFill>
                <a:srgbClr val="000000"/>
              </a:solidFill>
              <a:latin typeface="Times New Roman" panose="02020603050405020304" pitchFamily="18" charset="0"/>
            </a:endParaRPr>
          </a:p>
        </p:txBody>
      </p:sp>
      <p:sp>
        <p:nvSpPr>
          <p:cNvPr id="67612" name="Line 79"/>
          <p:cNvSpPr>
            <a:spLocks noChangeShapeType="1"/>
          </p:cNvSpPr>
          <p:nvPr/>
        </p:nvSpPr>
        <p:spPr bwMode="auto">
          <a:xfrm flipV="1">
            <a:off x="8010525" y="2565400"/>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4"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67616" name="组合 12"/>
          <p:cNvGrpSpPr>
            <a:grpSpLocks/>
          </p:cNvGrpSpPr>
          <p:nvPr/>
        </p:nvGrpSpPr>
        <p:grpSpPr bwMode="auto">
          <a:xfrm>
            <a:off x="715964" y="1539875"/>
            <a:ext cx="6092825" cy="2249488"/>
            <a:chOff x="751285" y="802569"/>
            <a:chExt cx="6091894" cy="2249363"/>
          </a:xfrm>
        </p:grpSpPr>
        <p:sp>
          <p:nvSpPr>
            <p:cNvPr id="53"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67619"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67620"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32" name="Rectangle 99"/>
          <p:cNvSpPr>
            <a:spLocks noChangeArrowheads="1"/>
          </p:cNvSpPr>
          <p:nvPr/>
        </p:nvSpPr>
        <p:spPr bwMode="auto">
          <a:xfrm>
            <a:off x="5003801" y="5314951"/>
            <a:ext cx="703263"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syn</a:t>
            </a:r>
            <a:endParaRPr lang="zh-CN" altLang="en-US" sz="1200">
              <a:solidFill>
                <a:srgbClr val="000000"/>
              </a:solidFill>
              <a:latin typeface="Times New Roman" panose="02020603050405020304" pitchFamily="18" charset="0"/>
            </a:endParaRPr>
          </a:p>
        </p:txBody>
      </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46</a:t>
            </a:fld>
            <a:endParaRPr lang="en-US" altLang="zh-CN" dirty="0"/>
          </a:p>
        </p:txBody>
      </p:sp>
    </p:spTree>
    <p:extLst>
      <p:ext uri="{BB962C8B-B14F-4D97-AF65-F5344CB8AC3E}">
        <p14:creationId xmlns:p14="http://schemas.microsoft.com/office/powerpoint/2010/main" val="3613720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Effect transition="in" filter="fade">
                                      <p:cBhvr>
                                        <p:cTn id="26" dur="500"/>
                                        <p:tgtEl>
                                          <p:spTgt spid="4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500" fill="hold"/>
                                        <p:tgtEl>
                                          <p:spTgt spid="41"/>
                                        </p:tgtEl>
                                        <p:attrNameLst>
                                          <p:attrName>ppt_w</p:attrName>
                                        </p:attrNameLst>
                                      </p:cBhvr>
                                      <p:tavLst>
                                        <p:tav tm="0">
                                          <p:val>
                                            <p:fltVal val="0"/>
                                          </p:val>
                                        </p:tav>
                                        <p:tav tm="100000">
                                          <p:val>
                                            <p:strVal val="#ppt_w"/>
                                          </p:val>
                                        </p:tav>
                                      </p:tavLst>
                                    </p:anim>
                                    <p:anim calcmode="lin" valueType="num">
                                      <p:cBhvr>
                                        <p:cTn id="30" dur="500" fill="hold"/>
                                        <p:tgtEl>
                                          <p:spTgt spid="41"/>
                                        </p:tgtEl>
                                        <p:attrNameLst>
                                          <p:attrName>ppt_h</p:attrName>
                                        </p:attrNameLst>
                                      </p:cBhvr>
                                      <p:tavLst>
                                        <p:tav tm="0">
                                          <p:val>
                                            <p:fltVal val="0"/>
                                          </p:val>
                                        </p:tav>
                                        <p:tav tm="100000">
                                          <p:val>
                                            <p:strVal val="#ppt_h"/>
                                          </p:val>
                                        </p:tav>
                                      </p:tavLst>
                                    </p:anim>
                                    <p:animEffect transition="in" filter="fade">
                                      <p:cBhvr>
                                        <p:cTn id="31" dur="500"/>
                                        <p:tgtEl>
                                          <p:spTgt spid="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3" presetClass="exit" presetSubtype="32" fill="hold" grpId="1" nodeType="clickEffect">
                                  <p:stCondLst>
                                    <p:cond delay="0"/>
                                  </p:stCondLst>
                                  <p:childTnLst>
                                    <p:anim calcmode="lin" valueType="num">
                                      <p:cBhvr>
                                        <p:cTn id="35" dur="500"/>
                                        <p:tgtEl>
                                          <p:spTgt spid="36"/>
                                        </p:tgtEl>
                                        <p:attrNameLst>
                                          <p:attrName>ppt_w</p:attrName>
                                        </p:attrNameLst>
                                      </p:cBhvr>
                                      <p:tavLst>
                                        <p:tav tm="0">
                                          <p:val>
                                            <p:strVal val="ppt_w"/>
                                          </p:val>
                                        </p:tav>
                                        <p:tav tm="100000">
                                          <p:val>
                                            <p:fltVal val="0"/>
                                          </p:val>
                                        </p:tav>
                                      </p:tavLst>
                                    </p:anim>
                                    <p:anim calcmode="lin" valueType="num">
                                      <p:cBhvr>
                                        <p:cTn id="36" dur="500"/>
                                        <p:tgtEl>
                                          <p:spTgt spid="36"/>
                                        </p:tgtEl>
                                        <p:attrNameLst>
                                          <p:attrName>ppt_h</p:attrName>
                                        </p:attrNameLst>
                                      </p:cBhvr>
                                      <p:tavLst>
                                        <p:tav tm="0">
                                          <p:val>
                                            <p:strVal val="ppt_h"/>
                                          </p:val>
                                        </p:tav>
                                        <p:tav tm="100000">
                                          <p:val>
                                            <p:fltVal val="0"/>
                                          </p:val>
                                        </p:tav>
                                      </p:tavLst>
                                    </p:anim>
                                    <p:animEffect transition="out" filter="fade">
                                      <p:cBhvr>
                                        <p:cTn id="37" dur="500"/>
                                        <p:tgtEl>
                                          <p:spTgt spid="36"/>
                                        </p:tgtEl>
                                      </p:cBhvr>
                                    </p:animEffect>
                                    <p:set>
                                      <p:cBhvr>
                                        <p:cTn id="38" dur="1" fill="hold">
                                          <p:stCondLst>
                                            <p:cond delay="499"/>
                                          </p:stCondLst>
                                        </p:cTn>
                                        <p:tgtEl>
                                          <p:spTgt spid="36"/>
                                        </p:tgtEl>
                                        <p:attrNameLst>
                                          <p:attrName>style.visibility</p:attrName>
                                        </p:attrNameLst>
                                      </p:cBhvr>
                                      <p:to>
                                        <p:strVal val="hidden"/>
                                      </p:to>
                                    </p:set>
                                  </p:childTnLst>
                                </p:cTn>
                              </p:par>
                              <p:par>
                                <p:cTn id="39" presetID="53" presetClass="exit" presetSubtype="32" fill="hold" grpId="1" nodeType="withEffect">
                                  <p:stCondLst>
                                    <p:cond delay="0"/>
                                  </p:stCondLst>
                                  <p:childTnLst>
                                    <p:anim calcmode="lin" valueType="num">
                                      <p:cBhvr>
                                        <p:cTn id="40" dur="500"/>
                                        <p:tgtEl>
                                          <p:spTgt spid="39"/>
                                        </p:tgtEl>
                                        <p:attrNameLst>
                                          <p:attrName>ppt_w</p:attrName>
                                        </p:attrNameLst>
                                      </p:cBhvr>
                                      <p:tavLst>
                                        <p:tav tm="0">
                                          <p:val>
                                            <p:strVal val="ppt_w"/>
                                          </p:val>
                                        </p:tav>
                                        <p:tav tm="100000">
                                          <p:val>
                                            <p:fltVal val="0"/>
                                          </p:val>
                                        </p:tav>
                                      </p:tavLst>
                                    </p:anim>
                                    <p:anim calcmode="lin" valueType="num">
                                      <p:cBhvr>
                                        <p:cTn id="41" dur="500"/>
                                        <p:tgtEl>
                                          <p:spTgt spid="39"/>
                                        </p:tgtEl>
                                        <p:attrNameLst>
                                          <p:attrName>ppt_h</p:attrName>
                                        </p:attrNameLst>
                                      </p:cBhvr>
                                      <p:tavLst>
                                        <p:tav tm="0">
                                          <p:val>
                                            <p:strVal val="ppt_h"/>
                                          </p:val>
                                        </p:tav>
                                        <p:tav tm="100000">
                                          <p:val>
                                            <p:fltVal val="0"/>
                                          </p:val>
                                        </p:tav>
                                      </p:tavLst>
                                    </p:anim>
                                    <p:animEffect transition="out" filter="fade">
                                      <p:cBhvr>
                                        <p:cTn id="42" dur="500"/>
                                        <p:tgtEl>
                                          <p:spTgt spid="39"/>
                                        </p:tgtEl>
                                      </p:cBhvr>
                                    </p:animEffect>
                                    <p:set>
                                      <p:cBhvr>
                                        <p:cTn id="43" dur="1" fill="hold">
                                          <p:stCondLst>
                                            <p:cond delay="499"/>
                                          </p:stCondLst>
                                        </p:cTn>
                                        <p:tgtEl>
                                          <p:spTgt spid="39"/>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500"/>
                                        <p:tgtEl>
                                          <p:spTgt spid="40"/>
                                        </p:tgtEl>
                                        <p:attrNameLst>
                                          <p:attrName>ppt_w</p:attrName>
                                        </p:attrNameLst>
                                      </p:cBhvr>
                                      <p:tavLst>
                                        <p:tav tm="0">
                                          <p:val>
                                            <p:strVal val="ppt_w"/>
                                          </p:val>
                                        </p:tav>
                                        <p:tav tm="100000">
                                          <p:val>
                                            <p:fltVal val="0"/>
                                          </p:val>
                                        </p:tav>
                                      </p:tavLst>
                                    </p:anim>
                                    <p:anim calcmode="lin" valueType="num">
                                      <p:cBhvr>
                                        <p:cTn id="46" dur="500"/>
                                        <p:tgtEl>
                                          <p:spTgt spid="40"/>
                                        </p:tgtEl>
                                        <p:attrNameLst>
                                          <p:attrName>ppt_h</p:attrName>
                                        </p:attrNameLst>
                                      </p:cBhvr>
                                      <p:tavLst>
                                        <p:tav tm="0">
                                          <p:val>
                                            <p:strVal val="ppt_h"/>
                                          </p:val>
                                        </p:tav>
                                        <p:tav tm="100000">
                                          <p:val>
                                            <p:fltVal val="0"/>
                                          </p:val>
                                        </p:tav>
                                      </p:tavLst>
                                    </p:anim>
                                    <p:animEffect transition="out" filter="fade">
                                      <p:cBhvr>
                                        <p:cTn id="47" dur="500"/>
                                        <p:tgtEl>
                                          <p:spTgt spid="40"/>
                                        </p:tgtEl>
                                      </p:cBhvr>
                                    </p:animEffect>
                                    <p:set>
                                      <p:cBhvr>
                                        <p:cTn id="48" dur="1" fill="hold">
                                          <p:stCondLst>
                                            <p:cond delay="499"/>
                                          </p:stCondLst>
                                        </p:cTn>
                                        <p:tgtEl>
                                          <p:spTgt spid="40"/>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16"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p:cTn id="53" dur="500" fill="hold"/>
                                        <p:tgtEl>
                                          <p:spTgt spid="44"/>
                                        </p:tgtEl>
                                        <p:attrNameLst>
                                          <p:attrName>ppt_w</p:attrName>
                                        </p:attrNameLst>
                                      </p:cBhvr>
                                      <p:tavLst>
                                        <p:tav tm="0">
                                          <p:val>
                                            <p:fltVal val="0"/>
                                          </p:val>
                                        </p:tav>
                                        <p:tav tm="100000">
                                          <p:val>
                                            <p:strVal val="#ppt_w"/>
                                          </p:val>
                                        </p:tav>
                                      </p:tavLst>
                                    </p:anim>
                                    <p:anim calcmode="lin" valueType="num">
                                      <p:cBhvr>
                                        <p:cTn id="54" dur="500" fill="hold"/>
                                        <p:tgtEl>
                                          <p:spTgt spid="44"/>
                                        </p:tgtEl>
                                        <p:attrNameLst>
                                          <p:attrName>ppt_h</p:attrName>
                                        </p:attrNameLst>
                                      </p:cBhvr>
                                      <p:tavLst>
                                        <p:tav tm="0">
                                          <p:val>
                                            <p:fltVal val="0"/>
                                          </p:val>
                                        </p:tav>
                                        <p:tav tm="100000">
                                          <p:val>
                                            <p:strVal val="#ppt_h"/>
                                          </p:val>
                                        </p:tav>
                                      </p:tavLst>
                                    </p:anim>
                                    <p:animEffect transition="in" filter="fade">
                                      <p:cBhvr>
                                        <p:cTn id="55" dur="500"/>
                                        <p:tgtEl>
                                          <p:spTgt spid="44"/>
                                        </p:tgtEl>
                                      </p:cBhvr>
                                    </p:animEffect>
                                  </p:childTnLst>
                                </p:cTn>
                              </p:par>
                              <p:par>
                                <p:cTn id="56" presetID="53" presetClass="entr" presetSubtype="16" fill="hold" grpId="1"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p:cTn id="65" dur="500" fill="hold"/>
                                        <p:tgtEl>
                                          <p:spTgt spid="45"/>
                                        </p:tgtEl>
                                        <p:attrNameLst>
                                          <p:attrName>ppt_w</p:attrName>
                                        </p:attrNameLst>
                                      </p:cBhvr>
                                      <p:tavLst>
                                        <p:tav tm="0">
                                          <p:val>
                                            <p:fltVal val="0"/>
                                          </p:val>
                                        </p:tav>
                                        <p:tav tm="100000">
                                          <p:val>
                                            <p:strVal val="#ppt_w"/>
                                          </p:val>
                                        </p:tav>
                                      </p:tavLst>
                                    </p:anim>
                                    <p:anim calcmode="lin" valueType="num">
                                      <p:cBhvr>
                                        <p:cTn id="66" dur="500" fill="hold"/>
                                        <p:tgtEl>
                                          <p:spTgt spid="45"/>
                                        </p:tgtEl>
                                        <p:attrNameLst>
                                          <p:attrName>ppt_h</p:attrName>
                                        </p:attrNameLst>
                                      </p:cBhvr>
                                      <p:tavLst>
                                        <p:tav tm="0">
                                          <p:val>
                                            <p:fltVal val="0"/>
                                          </p:val>
                                        </p:tav>
                                        <p:tav tm="100000">
                                          <p:val>
                                            <p:strVal val="#ppt_h"/>
                                          </p:val>
                                        </p:tav>
                                      </p:tavLst>
                                    </p:anim>
                                    <p:animEffect transition="in" filter="fade">
                                      <p:cBhvr>
                                        <p:cTn id="67" dur="500"/>
                                        <p:tgtEl>
                                          <p:spTgt spid="4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3" presetClass="exit" presetSubtype="32" fill="hold" grpId="1" nodeType="clickEffect">
                                  <p:stCondLst>
                                    <p:cond delay="0"/>
                                  </p:stCondLst>
                                  <p:childTnLst>
                                    <p:anim calcmode="lin" valueType="num">
                                      <p:cBhvr>
                                        <p:cTn id="71" dur="500"/>
                                        <p:tgtEl>
                                          <p:spTgt spid="35"/>
                                        </p:tgtEl>
                                        <p:attrNameLst>
                                          <p:attrName>ppt_w</p:attrName>
                                        </p:attrNameLst>
                                      </p:cBhvr>
                                      <p:tavLst>
                                        <p:tav tm="0">
                                          <p:val>
                                            <p:strVal val="ppt_w"/>
                                          </p:val>
                                        </p:tav>
                                        <p:tav tm="100000">
                                          <p:val>
                                            <p:fltVal val="0"/>
                                          </p:val>
                                        </p:tav>
                                      </p:tavLst>
                                    </p:anim>
                                    <p:anim calcmode="lin" valueType="num">
                                      <p:cBhvr>
                                        <p:cTn id="72" dur="500"/>
                                        <p:tgtEl>
                                          <p:spTgt spid="35"/>
                                        </p:tgtEl>
                                        <p:attrNameLst>
                                          <p:attrName>ppt_h</p:attrName>
                                        </p:attrNameLst>
                                      </p:cBhvr>
                                      <p:tavLst>
                                        <p:tav tm="0">
                                          <p:val>
                                            <p:strVal val="ppt_h"/>
                                          </p:val>
                                        </p:tav>
                                        <p:tav tm="100000">
                                          <p:val>
                                            <p:fltVal val="0"/>
                                          </p:val>
                                        </p:tav>
                                      </p:tavLst>
                                    </p:anim>
                                    <p:animEffect transition="out" filter="fade">
                                      <p:cBhvr>
                                        <p:cTn id="73" dur="500"/>
                                        <p:tgtEl>
                                          <p:spTgt spid="35"/>
                                        </p:tgtEl>
                                      </p:cBhvr>
                                    </p:animEffect>
                                    <p:set>
                                      <p:cBhvr>
                                        <p:cTn id="74" dur="1" fill="hold">
                                          <p:stCondLst>
                                            <p:cond delay="499"/>
                                          </p:stCondLst>
                                        </p:cTn>
                                        <p:tgtEl>
                                          <p:spTgt spid="35"/>
                                        </p:tgtEl>
                                        <p:attrNameLst>
                                          <p:attrName>style.visibility</p:attrName>
                                        </p:attrNameLst>
                                      </p:cBhvr>
                                      <p:to>
                                        <p:strVal val="hidden"/>
                                      </p:to>
                                    </p:set>
                                  </p:childTnLst>
                                </p:cTn>
                              </p:par>
                              <p:par>
                                <p:cTn id="75" presetID="53" presetClass="exit" presetSubtype="32" fill="hold" grpId="1" nodeType="withEffect">
                                  <p:stCondLst>
                                    <p:cond delay="0"/>
                                  </p:stCondLst>
                                  <p:childTnLst>
                                    <p:anim calcmode="lin" valueType="num">
                                      <p:cBhvr>
                                        <p:cTn id="76" dur="500"/>
                                        <p:tgtEl>
                                          <p:spTgt spid="41"/>
                                        </p:tgtEl>
                                        <p:attrNameLst>
                                          <p:attrName>ppt_w</p:attrName>
                                        </p:attrNameLst>
                                      </p:cBhvr>
                                      <p:tavLst>
                                        <p:tav tm="0">
                                          <p:val>
                                            <p:strVal val="ppt_w"/>
                                          </p:val>
                                        </p:tav>
                                        <p:tav tm="100000">
                                          <p:val>
                                            <p:fltVal val="0"/>
                                          </p:val>
                                        </p:tav>
                                      </p:tavLst>
                                    </p:anim>
                                    <p:anim calcmode="lin" valueType="num">
                                      <p:cBhvr>
                                        <p:cTn id="77" dur="500"/>
                                        <p:tgtEl>
                                          <p:spTgt spid="41"/>
                                        </p:tgtEl>
                                        <p:attrNameLst>
                                          <p:attrName>ppt_h</p:attrName>
                                        </p:attrNameLst>
                                      </p:cBhvr>
                                      <p:tavLst>
                                        <p:tav tm="0">
                                          <p:val>
                                            <p:strVal val="ppt_h"/>
                                          </p:val>
                                        </p:tav>
                                        <p:tav tm="100000">
                                          <p:val>
                                            <p:fltVal val="0"/>
                                          </p:val>
                                        </p:tav>
                                      </p:tavLst>
                                    </p:anim>
                                    <p:animEffect transition="out" filter="fade">
                                      <p:cBhvr>
                                        <p:cTn id="78" dur="500"/>
                                        <p:tgtEl>
                                          <p:spTgt spid="41"/>
                                        </p:tgtEl>
                                      </p:cBhvr>
                                    </p:animEffect>
                                    <p:set>
                                      <p:cBhvr>
                                        <p:cTn id="79" dur="1" fill="hold">
                                          <p:stCondLst>
                                            <p:cond delay="499"/>
                                          </p:stCondLst>
                                        </p:cTn>
                                        <p:tgtEl>
                                          <p:spTgt spid="41"/>
                                        </p:tgtEl>
                                        <p:attrNameLst>
                                          <p:attrName>style.visibility</p:attrName>
                                        </p:attrNameLst>
                                      </p:cBhvr>
                                      <p:to>
                                        <p:strVal val="hidden"/>
                                      </p:to>
                                    </p:set>
                                  </p:childTnLst>
                                </p:cTn>
                              </p:par>
                              <p:par>
                                <p:cTn id="80" presetID="53" presetClass="exit" presetSubtype="32" fill="hold" nodeType="withEffect">
                                  <p:stCondLst>
                                    <p:cond delay="0"/>
                                  </p:stCondLst>
                                  <p:childTnLst>
                                    <p:anim calcmode="lin" valueType="num">
                                      <p:cBhvr>
                                        <p:cTn id="81" dur="500"/>
                                        <p:tgtEl>
                                          <p:spTgt spid="44"/>
                                        </p:tgtEl>
                                        <p:attrNameLst>
                                          <p:attrName>ppt_w</p:attrName>
                                        </p:attrNameLst>
                                      </p:cBhvr>
                                      <p:tavLst>
                                        <p:tav tm="0">
                                          <p:val>
                                            <p:strVal val="ppt_w"/>
                                          </p:val>
                                        </p:tav>
                                        <p:tav tm="100000">
                                          <p:val>
                                            <p:fltVal val="0"/>
                                          </p:val>
                                        </p:tav>
                                      </p:tavLst>
                                    </p:anim>
                                    <p:anim calcmode="lin" valueType="num">
                                      <p:cBhvr>
                                        <p:cTn id="82" dur="500"/>
                                        <p:tgtEl>
                                          <p:spTgt spid="44"/>
                                        </p:tgtEl>
                                        <p:attrNameLst>
                                          <p:attrName>ppt_h</p:attrName>
                                        </p:attrNameLst>
                                      </p:cBhvr>
                                      <p:tavLst>
                                        <p:tav tm="0">
                                          <p:val>
                                            <p:strVal val="ppt_h"/>
                                          </p:val>
                                        </p:tav>
                                        <p:tav tm="100000">
                                          <p:val>
                                            <p:fltVal val="0"/>
                                          </p:val>
                                        </p:tav>
                                      </p:tavLst>
                                    </p:anim>
                                    <p:animEffect transition="out" filter="fade">
                                      <p:cBhvr>
                                        <p:cTn id="83" dur="500"/>
                                        <p:tgtEl>
                                          <p:spTgt spid="44"/>
                                        </p:tgtEl>
                                      </p:cBhvr>
                                    </p:animEffect>
                                    <p:set>
                                      <p:cBhvr>
                                        <p:cTn id="84" dur="1" fill="hold">
                                          <p:stCondLst>
                                            <p:cond delay="499"/>
                                          </p:stCondLst>
                                        </p:cTn>
                                        <p:tgtEl>
                                          <p:spTgt spid="44"/>
                                        </p:tgtEl>
                                        <p:attrNameLst>
                                          <p:attrName>style.visibility</p:attrName>
                                        </p:attrNameLst>
                                      </p:cBhvr>
                                      <p:to>
                                        <p:strVal val="hidden"/>
                                      </p:to>
                                    </p:set>
                                  </p:childTnLst>
                                </p:cTn>
                              </p:par>
                              <p:par>
                                <p:cTn id="85" presetID="53" presetClass="exit" presetSubtype="32" fill="hold" grpId="0" nodeType="withEffect">
                                  <p:stCondLst>
                                    <p:cond delay="0"/>
                                  </p:stCondLst>
                                  <p:childTnLst>
                                    <p:anim calcmode="lin" valueType="num">
                                      <p:cBhvr>
                                        <p:cTn id="86" dur="500"/>
                                        <p:tgtEl>
                                          <p:spTgt spid="43"/>
                                        </p:tgtEl>
                                        <p:attrNameLst>
                                          <p:attrName>ppt_w</p:attrName>
                                        </p:attrNameLst>
                                      </p:cBhvr>
                                      <p:tavLst>
                                        <p:tav tm="0">
                                          <p:val>
                                            <p:strVal val="ppt_w"/>
                                          </p:val>
                                        </p:tav>
                                        <p:tav tm="100000">
                                          <p:val>
                                            <p:fltVal val="0"/>
                                          </p:val>
                                        </p:tav>
                                      </p:tavLst>
                                    </p:anim>
                                    <p:anim calcmode="lin" valueType="num">
                                      <p:cBhvr>
                                        <p:cTn id="87" dur="500"/>
                                        <p:tgtEl>
                                          <p:spTgt spid="43"/>
                                        </p:tgtEl>
                                        <p:attrNameLst>
                                          <p:attrName>ppt_h</p:attrName>
                                        </p:attrNameLst>
                                      </p:cBhvr>
                                      <p:tavLst>
                                        <p:tav tm="0">
                                          <p:val>
                                            <p:strVal val="ppt_h"/>
                                          </p:val>
                                        </p:tav>
                                        <p:tav tm="100000">
                                          <p:val>
                                            <p:fltVal val="0"/>
                                          </p:val>
                                        </p:tav>
                                      </p:tavLst>
                                    </p:anim>
                                    <p:animEffect transition="out" filter="fade">
                                      <p:cBhvr>
                                        <p:cTn id="88" dur="500"/>
                                        <p:tgtEl>
                                          <p:spTgt spid="43"/>
                                        </p:tgtEl>
                                      </p:cBhvr>
                                    </p:animEffect>
                                    <p:set>
                                      <p:cBhvr>
                                        <p:cTn id="89" dur="1" fill="hold">
                                          <p:stCondLst>
                                            <p:cond delay="499"/>
                                          </p:stCondLst>
                                        </p:cTn>
                                        <p:tgtEl>
                                          <p:spTgt spid="43"/>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53" presetClass="entr" presetSubtype="16" fill="hold" nodeType="click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p:cTn id="94" dur="500" fill="hold"/>
                                        <p:tgtEl>
                                          <p:spTgt spid="46"/>
                                        </p:tgtEl>
                                        <p:attrNameLst>
                                          <p:attrName>ppt_w</p:attrName>
                                        </p:attrNameLst>
                                      </p:cBhvr>
                                      <p:tavLst>
                                        <p:tav tm="0">
                                          <p:val>
                                            <p:fltVal val="0"/>
                                          </p:val>
                                        </p:tav>
                                        <p:tav tm="100000">
                                          <p:val>
                                            <p:strVal val="#ppt_w"/>
                                          </p:val>
                                        </p:tav>
                                      </p:tavLst>
                                    </p:anim>
                                    <p:anim calcmode="lin" valueType="num">
                                      <p:cBhvr>
                                        <p:cTn id="95" dur="500" fill="hold"/>
                                        <p:tgtEl>
                                          <p:spTgt spid="46"/>
                                        </p:tgtEl>
                                        <p:attrNameLst>
                                          <p:attrName>ppt_h</p:attrName>
                                        </p:attrNameLst>
                                      </p:cBhvr>
                                      <p:tavLst>
                                        <p:tav tm="0">
                                          <p:val>
                                            <p:fltVal val="0"/>
                                          </p:val>
                                        </p:tav>
                                        <p:tav tm="100000">
                                          <p:val>
                                            <p:strVal val="#ppt_h"/>
                                          </p:val>
                                        </p:tav>
                                      </p:tavLst>
                                    </p:anim>
                                    <p:animEffect transition="in" filter="fade">
                                      <p:cBhvr>
                                        <p:cTn id="96" dur="500"/>
                                        <p:tgtEl>
                                          <p:spTgt spid="4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ppt_w</p:attrName>
                                        </p:attrNameLst>
                                      </p:cBhvr>
                                      <p:tavLst>
                                        <p:tav tm="0">
                                          <p:val>
                                            <p:fltVal val="0"/>
                                          </p:val>
                                        </p:tav>
                                        <p:tav tm="100000">
                                          <p:val>
                                            <p:strVal val="#ppt_w"/>
                                          </p:val>
                                        </p:tav>
                                      </p:tavLst>
                                    </p:anim>
                                    <p:anim calcmode="lin" valueType="num">
                                      <p:cBhvr>
                                        <p:cTn id="100" dur="500" fill="hold"/>
                                        <p:tgtEl>
                                          <p:spTgt spid="47"/>
                                        </p:tgtEl>
                                        <p:attrNameLst>
                                          <p:attrName>ppt_h</p:attrName>
                                        </p:attrNameLst>
                                      </p:cBhvr>
                                      <p:tavLst>
                                        <p:tav tm="0">
                                          <p:val>
                                            <p:fltVal val="0"/>
                                          </p:val>
                                        </p:tav>
                                        <p:tav tm="100000">
                                          <p:val>
                                            <p:strVal val="#ppt_h"/>
                                          </p:val>
                                        </p:tav>
                                      </p:tavLst>
                                    </p:anim>
                                    <p:animEffect transition="in" filter="fade">
                                      <p:cBhvr>
                                        <p:cTn id="101" dur="500"/>
                                        <p:tgtEl>
                                          <p:spTgt spid="4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53" presetClass="exit" presetSubtype="32" fill="hold" grpId="1" nodeType="clickEffect">
                                  <p:stCondLst>
                                    <p:cond delay="0"/>
                                  </p:stCondLst>
                                  <p:childTnLst>
                                    <p:anim calcmode="lin" valueType="num">
                                      <p:cBhvr>
                                        <p:cTn id="105" dur="500"/>
                                        <p:tgtEl>
                                          <p:spTgt spid="45"/>
                                        </p:tgtEl>
                                        <p:attrNameLst>
                                          <p:attrName>ppt_w</p:attrName>
                                        </p:attrNameLst>
                                      </p:cBhvr>
                                      <p:tavLst>
                                        <p:tav tm="0">
                                          <p:val>
                                            <p:strVal val="ppt_w"/>
                                          </p:val>
                                        </p:tav>
                                        <p:tav tm="100000">
                                          <p:val>
                                            <p:fltVal val="0"/>
                                          </p:val>
                                        </p:tav>
                                      </p:tavLst>
                                    </p:anim>
                                    <p:anim calcmode="lin" valueType="num">
                                      <p:cBhvr>
                                        <p:cTn id="106" dur="500"/>
                                        <p:tgtEl>
                                          <p:spTgt spid="45"/>
                                        </p:tgtEl>
                                        <p:attrNameLst>
                                          <p:attrName>ppt_h</p:attrName>
                                        </p:attrNameLst>
                                      </p:cBhvr>
                                      <p:tavLst>
                                        <p:tav tm="0">
                                          <p:val>
                                            <p:strVal val="ppt_h"/>
                                          </p:val>
                                        </p:tav>
                                        <p:tav tm="100000">
                                          <p:val>
                                            <p:fltVal val="0"/>
                                          </p:val>
                                        </p:tav>
                                      </p:tavLst>
                                    </p:anim>
                                    <p:animEffect transition="out" filter="fade">
                                      <p:cBhvr>
                                        <p:cTn id="107" dur="500"/>
                                        <p:tgtEl>
                                          <p:spTgt spid="45"/>
                                        </p:tgtEl>
                                      </p:cBhvr>
                                    </p:animEffect>
                                    <p:set>
                                      <p:cBhvr>
                                        <p:cTn id="108" dur="1" fill="hold">
                                          <p:stCondLst>
                                            <p:cond delay="499"/>
                                          </p:stCondLst>
                                        </p:cTn>
                                        <p:tgtEl>
                                          <p:spTgt spid="45"/>
                                        </p:tgtEl>
                                        <p:attrNameLst>
                                          <p:attrName>style.visibility</p:attrName>
                                        </p:attrNameLst>
                                      </p:cBhvr>
                                      <p:to>
                                        <p:strVal val="hidden"/>
                                      </p:to>
                                    </p:set>
                                  </p:childTnLst>
                                </p:cTn>
                              </p:par>
                              <p:par>
                                <p:cTn id="109" presetID="53" presetClass="exit" presetSubtype="32" fill="hold" nodeType="withEffect">
                                  <p:stCondLst>
                                    <p:cond delay="0"/>
                                  </p:stCondLst>
                                  <p:childTnLst>
                                    <p:anim calcmode="lin" valueType="num">
                                      <p:cBhvr>
                                        <p:cTn id="110" dur="500"/>
                                        <p:tgtEl>
                                          <p:spTgt spid="46"/>
                                        </p:tgtEl>
                                        <p:attrNameLst>
                                          <p:attrName>ppt_w</p:attrName>
                                        </p:attrNameLst>
                                      </p:cBhvr>
                                      <p:tavLst>
                                        <p:tav tm="0">
                                          <p:val>
                                            <p:strVal val="ppt_w"/>
                                          </p:val>
                                        </p:tav>
                                        <p:tav tm="100000">
                                          <p:val>
                                            <p:fltVal val="0"/>
                                          </p:val>
                                        </p:tav>
                                      </p:tavLst>
                                    </p:anim>
                                    <p:anim calcmode="lin" valueType="num">
                                      <p:cBhvr>
                                        <p:cTn id="111" dur="500"/>
                                        <p:tgtEl>
                                          <p:spTgt spid="46"/>
                                        </p:tgtEl>
                                        <p:attrNameLst>
                                          <p:attrName>ppt_h</p:attrName>
                                        </p:attrNameLst>
                                      </p:cBhvr>
                                      <p:tavLst>
                                        <p:tav tm="0">
                                          <p:val>
                                            <p:strVal val="ppt_h"/>
                                          </p:val>
                                        </p:tav>
                                        <p:tav tm="100000">
                                          <p:val>
                                            <p:fltVal val="0"/>
                                          </p:val>
                                        </p:tav>
                                      </p:tavLst>
                                    </p:anim>
                                    <p:animEffect transition="out" filter="fade">
                                      <p:cBhvr>
                                        <p:cTn id="112" dur="500"/>
                                        <p:tgtEl>
                                          <p:spTgt spid="46"/>
                                        </p:tgtEl>
                                      </p:cBhvr>
                                    </p:animEffect>
                                    <p:set>
                                      <p:cBhvr>
                                        <p:cTn id="113" dur="1" fill="hold">
                                          <p:stCondLst>
                                            <p:cond delay="499"/>
                                          </p:stCondLst>
                                        </p:cTn>
                                        <p:tgtEl>
                                          <p:spTgt spid="46"/>
                                        </p:tgtEl>
                                        <p:attrNameLst>
                                          <p:attrName>style.visibility</p:attrName>
                                        </p:attrNameLst>
                                      </p:cBhvr>
                                      <p:to>
                                        <p:strVal val="hidden"/>
                                      </p:to>
                                    </p:set>
                                  </p:childTnLst>
                                </p:cTn>
                              </p:par>
                              <p:par>
                                <p:cTn id="114" presetID="53" presetClass="exit" presetSubtype="32" fill="hold" grpId="0" nodeType="withEffect">
                                  <p:stCondLst>
                                    <p:cond delay="0"/>
                                  </p:stCondLst>
                                  <p:childTnLst>
                                    <p:anim calcmode="lin" valueType="num">
                                      <p:cBhvr>
                                        <p:cTn id="115" dur="500"/>
                                        <p:tgtEl>
                                          <p:spTgt spid="27"/>
                                        </p:tgtEl>
                                        <p:attrNameLst>
                                          <p:attrName>ppt_w</p:attrName>
                                        </p:attrNameLst>
                                      </p:cBhvr>
                                      <p:tavLst>
                                        <p:tav tm="0">
                                          <p:val>
                                            <p:strVal val="ppt_w"/>
                                          </p:val>
                                        </p:tav>
                                        <p:tav tm="100000">
                                          <p:val>
                                            <p:fltVal val="0"/>
                                          </p:val>
                                        </p:tav>
                                      </p:tavLst>
                                    </p:anim>
                                    <p:anim calcmode="lin" valueType="num">
                                      <p:cBhvr>
                                        <p:cTn id="116" dur="500"/>
                                        <p:tgtEl>
                                          <p:spTgt spid="27"/>
                                        </p:tgtEl>
                                        <p:attrNameLst>
                                          <p:attrName>ppt_h</p:attrName>
                                        </p:attrNameLst>
                                      </p:cBhvr>
                                      <p:tavLst>
                                        <p:tav tm="0">
                                          <p:val>
                                            <p:strVal val="ppt_h"/>
                                          </p:val>
                                        </p:tav>
                                        <p:tav tm="100000">
                                          <p:val>
                                            <p:fltVal val="0"/>
                                          </p:val>
                                        </p:tav>
                                      </p:tavLst>
                                    </p:anim>
                                    <p:animEffect transition="out" filter="fade">
                                      <p:cBhvr>
                                        <p:cTn id="117" dur="500"/>
                                        <p:tgtEl>
                                          <p:spTgt spid="27"/>
                                        </p:tgtEl>
                                      </p:cBhvr>
                                    </p:animEffect>
                                    <p:set>
                                      <p:cBhvr>
                                        <p:cTn id="118" dur="1" fill="hold">
                                          <p:stCondLst>
                                            <p:cond delay="499"/>
                                          </p:stCondLst>
                                        </p:cTn>
                                        <p:tgtEl>
                                          <p:spTgt spid="27"/>
                                        </p:tgtEl>
                                        <p:attrNameLst>
                                          <p:attrName>style.visibility</p:attrName>
                                        </p:attrNameLst>
                                      </p:cBhvr>
                                      <p:to>
                                        <p:strVal val="hidden"/>
                                      </p:to>
                                    </p:set>
                                  </p:childTnLst>
                                </p:cTn>
                              </p:par>
                              <p:par>
                                <p:cTn id="119" presetID="53" presetClass="exit" presetSubtype="32" fill="hold" grpId="0" nodeType="withEffect">
                                  <p:stCondLst>
                                    <p:cond delay="0"/>
                                  </p:stCondLst>
                                  <p:childTnLst>
                                    <p:anim calcmode="lin" valueType="num">
                                      <p:cBhvr>
                                        <p:cTn id="120" dur="500"/>
                                        <p:tgtEl>
                                          <p:spTgt spid="38"/>
                                        </p:tgtEl>
                                        <p:attrNameLst>
                                          <p:attrName>ppt_w</p:attrName>
                                        </p:attrNameLst>
                                      </p:cBhvr>
                                      <p:tavLst>
                                        <p:tav tm="0">
                                          <p:val>
                                            <p:strVal val="ppt_w"/>
                                          </p:val>
                                        </p:tav>
                                        <p:tav tm="100000">
                                          <p:val>
                                            <p:fltVal val="0"/>
                                          </p:val>
                                        </p:tav>
                                      </p:tavLst>
                                    </p:anim>
                                    <p:anim calcmode="lin" valueType="num">
                                      <p:cBhvr>
                                        <p:cTn id="121" dur="500"/>
                                        <p:tgtEl>
                                          <p:spTgt spid="38"/>
                                        </p:tgtEl>
                                        <p:attrNameLst>
                                          <p:attrName>ppt_h</p:attrName>
                                        </p:attrNameLst>
                                      </p:cBhvr>
                                      <p:tavLst>
                                        <p:tav tm="0">
                                          <p:val>
                                            <p:strVal val="ppt_h"/>
                                          </p:val>
                                        </p:tav>
                                        <p:tav tm="100000">
                                          <p:val>
                                            <p:fltVal val="0"/>
                                          </p:val>
                                        </p:tav>
                                      </p:tavLst>
                                    </p:anim>
                                    <p:animEffect transition="out" filter="fade">
                                      <p:cBhvr>
                                        <p:cTn id="122" dur="500"/>
                                        <p:tgtEl>
                                          <p:spTgt spid="38"/>
                                        </p:tgtEl>
                                      </p:cBhvr>
                                    </p:animEffect>
                                    <p:set>
                                      <p:cBhvr>
                                        <p:cTn id="123"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35" grpId="0" animBg="1"/>
      <p:bldP spid="35" grpId="1" animBg="1"/>
      <p:bldP spid="36" grpId="0" animBg="1"/>
      <p:bldP spid="36" grpId="1" animBg="1"/>
      <p:bldP spid="39" grpId="0" animBg="1"/>
      <p:bldP spid="39" grpId="1" animBg="1"/>
      <p:bldP spid="41" grpId="0" animBg="1"/>
      <p:bldP spid="41" grpId="1" animBg="1"/>
      <p:bldP spid="43" grpId="0" animBg="1"/>
      <p:bldP spid="43" grpId="1" animBg="1"/>
      <p:bldP spid="45" grpId="0" animBg="1"/>
      <p:bldP spid="45" grpId="1" animBg="1"/>
      <p:bldP spid="4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00"/>
          <p:cNvSpPr>
            <a:spLocks noChangeArrowheads="1"/>
          </p:cNvSpPr>
          <p:nvPr/>
        </p:nvSpPr>
        <p:spPr bwMode="auto">
          <a:xfrm>
            <a:off x="4297363" y="5310189"/>
            <a:ext cx="71120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inh</a:t>
            </a:r>
            <a:endParaRPr lang="zh-CN" altLang="en-US" sz="1200" i="1">
              <a:solidFill>
                <a:srgbClr val="000000"/>
              </a:solidFill>
              <a:latin typeface="Times New Roman" panose="02020603050405020304" pitchFamily="18" charset="0"/>
            </a:endParaRPr>
          </a:p>
        </p:txBody>
      </p:sp>
      <p:sp>
        <p:nvSpPr>
          <p:cNvPr id="9" name="Rectangle 5"/>
          <p:cNvSpPr>
            <a:spLocks noChangeArrowheads="1"/>
          </p:cNvSpPr>
          <p:nvPr/>
        </p:nvSpPr>
        <p:spPr bwMode="auto">
          <a:xfrm>
            <a:off x="8243889" y="4872038"/>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72038"/>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303839"/>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76801"/>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73625"/>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 </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Rectangle 21"/>
          <p:cNvSpPr>
            <a:spLocks noChangeArrowheads="1"/>
          </p:cNvSpPr>
          <p:nvPr/>
        </p:nvSpPr>
        <p:spPr bwMode="auto">
          <a:xfrm>
            <a:off x="6840539" y="5307014"/>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srgbClr val="000000"/>
                </a:solidFill>
                <a:latin typeface="Times New Roman" panose="02020603050405020304" pitchFamily="18" charset="0"/>
                <a:cs typeface="Times New Roman" panose="02020603050405020304" pitchFamily="18" charset="0"/>
              </a:rPr>
              <a:t>syn</a:t>
            </a:r>
            <a:endParaRPr lang="zh-CN" altLang="en-US" sz="1200" i="1" dirty="0">
              <a:solidFill>
                <a:srgbClr val="000000"/>
              </a:solidFill>
              <a:latin typeface="Times New Roman" panose="02020603050405020304" pitchFamily="18" charset="0"/>
              <a:cs typeface="Times New Roman" panose="02020603050405020304" pitchFamily="18" charset="0"/>
            </a:endParaRPr>
          </a:p>
        </p:txBody>
      </p:sp>
      <p:sp>
        <p:nvSpPr>
          <p:cNvPr id="23" name="Rectangle 96"/>
          <p:cNvSpPr>
            <a:spLocks noChangeArrowheads="1"/>
          </p:cNvSpPr>
          <p:nvPr/>
        </p:nvSpPr>
        <p:spPr bwMode="auto">
          <a:xfrm>
            <a:off x="5643564" y="4873625"/>
            <a:ext cx="1196975"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4</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4" name="Rectangle 97"/>
          <p:cNvSpPr>
            <a:spLocks noChangeArrowheads="1"/>
          </p:cNvSpPr>
          <p:nvPr/>
        </p:nvSpPr>
        <p:spPr bwMode="auto">
          <a:xfrm>
            <a:off x="4306888" y="4873625"/>
            <a:ext cx="6969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zh-CN" altLang="en-US" sz="1200" baseline="-25000" dirty="0">
                <a:solidFill>
                  <a:srgbClr val="000000"/>
                </a:solidFill>
                <a:latin typeface="Times New Roman" pitchFamily="18" charset="0"/>
                <a:cs typeface="Times New Roman" pitchFamily="18" charset="0"/>
              </a:rPr>
              <a:t> 1</a:t>
            </a:r>
            <a:r>
              <a:rPr lang="en-US" altLang="zh-CN" sz="1200" i="1" dirty="0">
                <a:solidFill>
                  <a:srgbClr val="000000"/>
                </a:solidFill>
                <a:latin typeface="Times New Roman" pitchFamily="18" charset="0"/>
                <a:ea typeface="楷体" pitchFamily="49" charset="-122"/>
                <a:cs typeface="Times New Roman" pitchFamily="18" charset="0"/>
              </a:rPr>
              <a:t>′</a:t>
            </a:r>
            <a:endParaRPr lang="en-US" altLang="zh-CN" sz="1200" i="1" dirty="0">
              <a:solidFill>
                <a:srgbClr val="000000"/>
              </a:solidFill>
              <a:latin typeface="Times New Roman" panose="02020603050405020304" pitchFamily="18" charset="0"/>
            </a:endParaRPr>
          </a:p>
        </p:txBody>
      </p:sp>
      <p:sp>
        <p:nvSpPr>
          <p:cNvPr id="25" name="Rectangle 98"/>
          <p:cNvSpPr>
            <a:spLocks noChangeArrowheads="1"/>
          </p:cNvSpPr>
          <p:nvPr/>
        </p:nvSpPr>
        <p:spPr bwMode="auto">
          <a:xfrm>
            <a:off x="5003801" y="4873625"/>
            <a:ext cx="703263"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rPr>
              <a:t>T</a:t>
            </a:r>
            <a:r>
              <a:rPr lang="zh-CN" altLang="en-US" sz="1200" baseline="-25000" dirty="0">
                <a:solidFill>
                  <a:srgbClr val="000000"/>
                </a:solidFill>
                <a:latin typeface="Times New Roman" pitchFamily="18" charset="0"/>
                <a:cs typeface="Times New Roman" pitchFamily="18" charset="0"/>
              </a:rPr>
              <a:t> 1</a:t>
            </a:r>
            <a:r>
              <a:rPr lang="en-US" altLang="zh-CN" sz="1200" i="1" dirty="0">
                <a:solidFill>
                  <a:srgbClr val="000000"/>
                </a:solidFill>
                <a:latin typeface="Times New Roman" pitchFamily="18" charset="0"/>
                <a:ea typeface="楷体" pitchFamily="49" charset="-122"/>
                <a:cs typeface="Times New Roman" pitchFamily="18" charset="0"/>
              </a:rPr>
              <a:t>′</a:t>
            </a:r>
            <a:r>
              <a:rPr lang="en-US" altLang="zh-CN" sz="1200" i="1" dirty="0" err="1">
                <a:solidFill>
                  <a:prstClr val="black"/>
                </a:solidFill>
                <a:latin typeface="Times New Roman" panose="02020603050405020304" pitchFamily="18" charset="0"/>
                <a:ea typeface="SimSun" panose="02010600030101010101" pitchFamily="2" charset="-122"/>
              </a:rPr>
              <a:t>syn</a:t>
            </a:r>
            <a:endParaRPr lang="en-US" altLang="zh-CN" sz="1200" i="1" dirty="0">
              <a:solidFill>
                <a:prstClr val="black"/>
              </a:solidFill>
              <a:latin typeface="Times New Roman" panose="02020603050405020304" pitchFamily="18" charset="0"/>
              <a:ea typeface="SimSun" panose="02010600030101010101" pitchFamily="2" charset="-122"/>
            </a:endParaRPr>
          </a:p>
        </p:txBody>
      </p:sp>
      <p:sp>
        <p:nvSpPr>
          <p:cNvPr id="26" name="Rectangle 101"/>
          <p:cNvSpPr>
            <a:spLocks noChangeArrowheads="1"/>
          </p:cNvSpPr>
          <p:nvPr/>
        </p:nvSpPr>
        <p:spPr bwMode="auto">
          <a:xfrm>
            <a:off x="3389313" y="4873625"/>
            <a:ext cx="912812"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3</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30" name="Rectangle 95"/>
          <p:cNvSpPr>
            <a:spLocks noChangeArrowheads="1"/>
          </p:cNvSpPr>
          <p:nvPr/>
        </p:nvSpPr>
        <p:spPr bwMode="auto">
          <a:xfrm>
            <a:off x="3389313" y="5321301"/>
            <a:ext cx="912812"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 </a:t>
            </a:r>
            <a:r>
              <a:rPr lang="en-US" altLang="zh-CN" sz="1200" i="1" dirty="0" err="1">
                <a:solidFill>
                  <a:srgbClr val="000000"/>
                </a:solidFill>
                <a:latin typeface="Times New Roman" panose="02020603050405020304" pitchFamily="18" charset="0"/>
              </a:rPr>
              <a:t>inh</a:t>
            </a:r>
            <a:r>
              <a:rPr lang="en-US" altLang="zh-CN" sz="1200" dirty="0">
                <a:solidFill>
                  <a:srgbClr val="000000"/>
                </a:solidFill>
                <a:latin typeface="Times New Roman" panose="02020603050405020304" pitchFamily="18" charset="0"/>
              </a:rPr>
              <a:t>=3</a:t>
            </a:r>
            <a:endParaRPr lang="zh-CN" altLang="en-US" sz="1200" dirty="0">
              <a:solidFill>
                <a:srgbClr val="000000"/>
              </a:solidFill>
              <a:latin typeface="Times New Roman" panose="02020603050405020304" pitchFamily="18" charset="0"/>
            </a:endParaRPr>
          </a:p>
        </p:txBody>
      </p:sp>
      <p:sp>
        <p:nvSpPr>
          <p:cNvPr id="32" name="Rectangle 99"/>
          <p:cNvSpPr>
            <a:spLocks noChangeArrowheads="1"/>
          </p:cNvSpPr>
          <p:nvPr/>
        </p:nvSpPr>
        <p:spPr bwMode="auto">
          <a:xfrm>
            <a:off x="5003801" y="5321301"/>
            <a:ext cx="703263"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syn</a:t>
            </a:r>
            <a:endParaRPr lang="zh-CN" altLang="en-US" sz="1200">
              <a:solidFill>
                <a:srgbClr val="000000"/>
              </a:solidFill>
              <a:latin typeface="Times New Roman" panose="02020603050405020304" pitchFamily="18" charset="0"/>
            </a:endParaRPr>
          </a:p>
        </p:txBody>
      </p:sp>
      <p:sp>
        <p:nvSpPr>
          <p:cNvPr id="47" name="Rectangle 109"/>
          <p:cNvSpPr>
            <a:spLocks noChangeArrowheads="1"/>
          </p:cNvSpPr>
          <p:nvPr/>
        </p:nvSpPr>
        <p:spPr bwMode="auto">
          <a:xfrm>
            <a:off x="3381375" y="5595939"/>
            <a:ext cx="92075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Fval</a:t>
            </a:r>
            <a:r>
              <a:rPr lang="en-US" altLang="zh-CN" sz="1200">
                <a:solidFill>
                  <a:srgbClr val="000000"/>
                </a:solidFill>
                <a:latin typeface="Times New Roman" panose="02020603050405020304" pitchFamily="18" charset="0"/>
              </a:rPr>
              <a:t>=5</a:t>
            </a:r>
            <a:endParaRPr lang="zh-CN" altLang="en-US" sz="1200">
              <a:solidFill>
                <a:srgbClr val="000000"/>
              </a:solidFill>
              <a:latin typeface="Times New Roman" panose="02020603050405020304" pitchFamily="18" charset="0"/>
            </a:endParaRPr>
          </a:p>
        </p:txBody>
      </p:sp>
      <p:sp>
        <p:nvSpPr>
          <p:cNvPr id="48" name="Rectangle 110"/>
          <p:cNvSpPr>
            <a:spLocks noChangeArrowheads="1"/>
          </p:cNvSpPr>
          <p:nvPr/>
        </p:nvSpPr>
        <p:spPr bwMode="auto">
          <a:xfrm>
            <a:off x="2960689" y="4076700"/>
            <a:ext cx="4111625" cy="465138"/>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-1].</a:t>
            </a:r>
            <a:r>
              <a:rPr lang="en-US" altLang="zh-CN" sz="1500" i="1">
                <a:solidFill>
                  <a:srgbClr val="000000"/>
                </a:solidFill>
                <a:latin typeface="Times New Roman" panose="02020603050405020304" pitchFamily="18" charset="0"/>
              </a:rPr>
              <a:t>inh</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500" i="1">
                <a:solidFill>
                  <a:srgbClr val="000000"/>
                </a:solidFill>
                <a:latin typeface="Times New Roman" panose="02020603050405020304" pitchFamily="18" charset="0"/>
              </a:rPr>
              <a:t>inh</a:t>
            </a:r>
            <a:r>
              <a:rPr lang="zh-CN" altLang="en-US" sz="1500">
                <a:solidFill>
                  <a:srgbClr val="000000"/>
                </a:solidFill>
                <a:latin typeface="Times New Roman" panose="02020603050405020304" pitchFamily="18" charset="0"/>
                <a:sym typeface="Times New Roman" panose="02020603050405020304" pitchFamily="18" charset="0"/>
              </a:rPr>
              <a:t>×</a:t>
            </a:r>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a:t>
            </a:r>
            <a:r>
              <a:rPr lang="zh-CN" altLang="en-US" sz="1500" i="1">
                <a:solidFill>
                  <a:srgbClr val="000000"/>
                </a:solidFill>
                <a:latin typeface="Times New Roman" panose="02020603050405020304" pitchFamily="18" charset="0"/>
                <a:sym typeface="Times New Roman" panose="02020603050405020304" pitchFamily="18" charset="0"/>
              </a:rPr>
              <a:t>Fval</a:t>
            </a:r>
            <a:r>
              <a:rPr lang="zh-CN" altLang="en-US" sz="1500">
                <a:solidFill>
                  <a:srgbClr val="000000"/>
                </a:solidFill>
                <a:latin typeface="Times New Roman" panose="02020603050405020304" pitchFamily="18" charset="0"/>
                <a:sym typeface="Times New Roman" panose="02020603050405020304" pitchFamily="18" charset="0"/>
              </a:rPr>
              <a:t> </a:t>
            </a:r>
            <a:endParaRPr lang="en-US" altLang="zh-CN" sz="1500">
              <a:solidFill>
                <a:srgbClr val="000000"/>
              </a:solidFill>
              <a:latin typeface="Times New Roman" panose="02020603050405020304" pitchFamily="18" charset="0"/>
              <a:sym typeface="Times New Roman" panose="02020603050405020304" pitchFamily="18" charset="0"/>
            </a:endParaRPr>
          </a:p>
        </p:txBody>
      </p:sp>
      <p:sp>
        <p:nvSpPr>
          <p:cNvPr id="49" name="Line 111"/>
          <p:cNvSpPr>
            <a:spLocks noChangeShapeType="1"/>
          </p:cNvSpPr>
          <p:nvPr/>
        </p:nvSpPr>
        <p:spPr bwMode="auto">
          <a:xfrm flipH="1" flipV="1">
            <a:off x="3544888" y="4562475"/>
            <a:ext cx="1103312" cy="252412"/>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Rectangle 122"/>
          <p:cNvSpPr>
            <a:spLocks noChangeArrowheads="1"/>
          </p:cNvSpPr>
          <p:nvPr/>
        </p:nvSpPr>
        <p:spPr bwMode="auto">
          <a:xfrm>
            <a:off x="4302126" y="5322889"/>
            <a:ext cx="70167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srgbClr val="000000"/>
                </a:solidFill>
                <a:latin typeface="Times New Roman" panose="02020603050405020304" pitchFamily="18" charset="0"/>
              </a:rPr>
              <a:t>inh</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2" name="任意多边形 1"/>
          <p:cNvSpPr/>
          <p:nvPr/>
        </p:nvSpPr>
        <p:spPr>
          <a:xfrm>
            <a:off x="4500564" y="5641976"/>
            <a:ext cx="382587" cy="155575"/>
          </a:xfrm>
          <a:custGeom>
            <a:avLst/>
            <a:gdLst>
              <a:gd name="connsiteX0" fmla="*/ 209834 w 383719"/>
              <a:gd name="connsiteY0" fmla="*/ 34724 h 324241"/>
              <a:gd name="connsiteX1" fmla="*/ 383454 w 383719"/>
              <a:gd name="connsiteY1" fmla="*/ 208344 h 324241"/>
              <a:gd name="connsiteX2" fmla="*/ 175110 w 383719"/>
              <a:gd name="connsiteY2" fmla="*/ 324091 h 324241"/>
              <a:gd name="connsiteX3" fmla="*/ 1489 w 383719"/>
              <a:gd name="connsiteY3" fmla="*/ 185195 h 324241"/>
              <a:gd name="connsiteX4" fmla="*/ 105661 w 383719"/>
              <a:gd name="connsiteY4" fmla="*/ 0 h 32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719" h="324241">
                <a:moveTo>
                  <a:pt x="209834" y="34724"/>
                </a:moveTo>
                <a:cubicBezTo>
                  <a:pt x="299537" y="97420"/>
                  <a:pt x="389241" y="160116"/>
                  <a:pt x="383454" y="208344"/>
                </a:cubicBezTo>
                <a:cubicBezTo>
                  <a:pt x="377667" y="256572"/>
                  <a:pt x="238771" y="327949"/>
                  <a:pt x="175110" y="324091"/>
                </a:cubicBezTo>
                <a:cubicBezTo>
                  <a:pt x="111449" y="320233"/>
                  <a:pt x="13064" y="239210"/>
                  <a:pt x="1489" y="185195"/>
                </a:cubicBezTo>
                <a:cubicBezTo>
                  <a:pt x="-10086" y="131180"/>
                  <a:pt x="47787" y="65590"/>
                  <a:pt x="105661" y="0"/>
                </a:cubicBezTo>
              </a:path>
            </a:pathLst>
          </a:custGeom>
          <a:noFill/>
          <a:ln w="190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654" name="Line 79"/>
          <p:cNvSpPr>
            <a:spLocks noChangeShapeType="1"/>
          </p:cNvSpPr>
          <p:nvPr/>
        </p:nvSpPr>
        <p:spPr bwMode="auto">
          <a:xfrm flipV="1">
            <a:off x="8010525" y="2565400"/>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6"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69658" name="组合 12"/>
          <p:cNvGrpSpPr>
            <a:grpSpLocks/>
          </p:cNvGrpSpPr>
          <p:nvPr/>
        </p:nvGrpSpPr>
        <p:grpSpPr bwMode="auto">
          <a:xfrm>
            <a:off x="715964" y="1539875"/>
            <a:ext cx="6092825" cy="2249488"/>
            <a:chOff x="751285" y="802569"/>
            <a:chExt cx="6091894" cy="2249363"/>
          </a:xfrm>
        </p:grpSpPr>
        <p:sp>
          <p:nvSpPr>
            <p:cNvPr id="40"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69660"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69661"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3" name="标题 2"/>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47</a:t>
            </a:fld>
            <a:endParaRPr lang="en-US" altLang="zh-CN" dirty="0"/>
          </a:p>
        </p:txBody>
      </p:sp>
    </p:spTree>
    <p:extLst>
      <p:ext uri="{BB962C8B-B14F-4D97-AF65-F5344CB8AC3E}">
        <p14:creationId xmlns:p14="http://schemas.microsoft.com/office/powerpoint/2010/main" val="26263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500" fill="hold"/>
                                        <p:tgtEl>
                                          <p:spTgt spid="49"/>
                                        </p:tgtEl>
                                        <p:attrNameLst>
                                          <p:attrName>ppt_w</p:attrName>
                                        </p:attrNameLst>
                                      </p:cBhvr>
                                      <p:tavLst>
                                        <p:tav tm="0">
                                          <p:val>
                                            <p:fltVal val="0"/>
                                          </p:val>
                                        </p:tav>
                                        <p:tav tm="100000">
                                          <p:val>
                                            <p:strVal val="#ppt_w"/>
                                          </p:val>
                                        </p:tav>
                                      </p:tavLst>
                                    </p:anim>
                                    <p:anim calcmode="lin" valueType="num">
                                      <p:cBhvr>
                                        <p:cTn id="13" dur="500" fill="hold"/>
                                        <p:tgtEl>
                                          <p:spTgt spid="49"/>
                                        </p:tgtEl>
                                        <p:attrNameLst>
                                          <p:attrName>ppt_h</p:attrName>
                                        </p:attrNameLst>
                                      </p:cBhvr>
                                      <p:tavLst>
                                        <p:tav tm="0">
                                          <p:val>
                                            <p:fltVal val="0"/>
                                          </p:val>
                                        </p:tav>
                                        <p:tav tm="100000">
                                          <p:val>
                                            <p:strVal val="#ppt_h"/>
                                          </p:val>
                                        </p:tav>
                                      </p:tavLst>
                                    </p:anim>
                                    <p:animEffect transition="in" filter="fade">
                                      <p:cBhvr>
                                        <p:cTn id="14" dur="500"/>
                                        <p:tgtEl>
                                          <p:spTgt spid="4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Effect transition="in" filter="fade">
                                      <p:cBhvr>
                                        <p:cTn id="21" dur="500"/>
                                        <p:tgtEl>
                                          <p:spTgt spid="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xit" presetSubtype="32" fill="hold" nodeType="clickEffect">
                                  <p:stCondLst>
                                    <p:cond delay="0"/>
                                  </p:stCondLst>
                                  <p:childTnLst>
                                    <p:anim calcmode="lin" valueType="num">
                                      <p:cBhvr>
                                        <p:cTn id="25" dur="500"/>
                                        <p:tgtEl>
                                          <p:spTgt spid="49"/>
                                        </p:tgtEl>
                                        <p:attrNameLst>
                                          <p:attrName>ppt_w</p:attrName>
                                        </p:attrNameLst>
                                      </p:cBhvr>
                                      <p:tavLst>
                                        <p:tav tm="0">
                                          <p:val>
                                            <p:strVal val="ppt_w"/>
                                          </p:val>
                                        </p:tav>
                                        <p:tav tm="100000">
                                          <p:val>
                                            <p:fltVal val="0"/>
                                          </p:val>
                                        </p:tav>
                                      </p:tavLst>
                                    </p:anim>
                                    <p:anim calcmode="lin" valueType="num">
                                      <p:cBhvr>
                                        <p:cTn id="26" dur="500"/>
                                        <p:tgtEl>
                                          <p:spTgt spid="49"/>
                                        </p:tgtEl>
                                        <p:attrNameLst>
                                          <p:attrName>ppt_h</p:attrName>
                                        </p:attrNameLst>
                                      </p:cBhvr>
                                      <p:tavLst>
                                        <p:tav tm="0">
                                          <p:val>
                                            <p:strVal val="ppt_h"/>
                                          </p:val>
                                        </p:tav>
                                        <p:tav tm="100000">
                                          <p:val>
                                            <p:fltVal val="0"/>
                                          </p:val>
                                        </p:tav>
                                      </p:tavLst>
                                    </p:anim>
                                    <p:animEffect transition="out" filter="fade">
                                      <p:cBhvr>
                                        <p:cTn id="27" dur="500"/>
                                        <p:tgtEl>
                                          <p:spTgt spid="49"/>
                                        </p:tgtEl>
                                      </p:cBhvr>
                                    </p:animEffect>
                                    <p:set>
                                      <p:cBhvr>
                                        <p:cTn id="28" dur="1" fill="hold">
                                          <p:stCondLst>
                                            <p:cond delay="499"/>
                                          </p:stCondLst>
                                        </p:cTn>
                                        <p:tgtEl>
                                          <p:spTgt spid="49"/>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26"/>
                                        </p:tgtEl>
                                        <p:attrNameLst>
                                          <p:attrName>ppt_w</p:attrName>
                                        </p:attrNameLst>
                                      </p:cBhvr>
                                      <p:tavLst>
                                        <p:tav tm="0">
                                          <p:val>
                                            <p:strVal val="ppt_w"/>
                                          </p:val>
                                        </p:tav>
                                        <p:tav tm="100000">
                                          <p:val>
                                            <p:fltVal val="0"/>
                                          </p:val>
                                        </p:tav>
                                      </p:tavLst>
                                    </p:anim>
                                    <p:anim calcmode="lin" valueType="num">
                                      <p:cBhvr>
                                        <p:cTn id="31" dur="500"/>
                                        <p:tgtEl>
                                          <p:spTgt spid="26"/>
                                        </p:tgtEl>
                                        <p:attrNameLst>
                                          <p:attrName>ppt_h</p:attrName>
                                        </p:attrNameLst>
                                      </p:cBhvr>
                                      <p:tavLst>
                                        <p:tav tm="0">
                                          <p:val>
                                            <p:strVal val="ppt_h"/>
                                          </p:val>
                                        </p:tav>
                                        <p:tav tm="100000">
                                          <p:val>
                                            <p:fltVal val="0"/>
                                          </p:val>
                                        </p:tav>
                                      </p:tavLst>
                                    </p:anim>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par>
                                <p:cTn id="34" presetID="53" presetClass="exit" presetSubtype="32" fill="hold" grpId="0" nodeType="withEffect">
                                  <p:stCondLst>
                                    <p:cond delay="0"/>
                                  </p:stCondLst>
                                  <p:childTnLst>
                                    <p:anim calcmode="lin" valueType="num">
                                      <p:cBhvr>
                                        <p:cTn id="35" dur="500"/>
                                        <p:tgtEl>
                                          <p:spTgt spid="30"/>
                                        </p:tgtEl>
                                        <p:attrNameLst>
                                          <p:attrName>ppt_w</p:attrName>
                                        </p:attrNameLst>
                                      </p:cBhvr>
                                      <p:tavLst>
                                        <p:tav tm="0">
                                          <p:val>
                                            <p:strVal val="ppt_w"/>
                                          </p:val>
                                        </p:tav>
                                        <p:tav tm="100000">
                                          <p:val>
                                            <p:fltVal val="0"/>
                                          </p:val>
                                        </p:tav>
                                      </p:tavLst>
                                    </p:anim>
                                    <p:anim calcmode="lin" valueType="num">
                                      <p:cBhvr>
                                        <p:cTn id="36" dur="500"/>
                                        <p:tgtEl>
                                          <p:spTgt spid="30"/>
                                        </p:tgtEl>
                                        <p:attrNameLst>
                                          <p:attrName>ppt_h</p:attrName>
                                        </p:attrNameLst>
                                      </p:cBhvr>
                                      <p:tavLst>
                                        <p:tav tm="0">
                                          <p:val>
                                            <p:strVal val="ppt_h"/>
                                          </p:val>
                                        </p:tav>
                                        <p:tav tm="100000">
                                          <p:val>
                                            <p:fltVal val="0"/>
                                          </p:val>
                                        </p:tav>
                                      </p:tavLst>
                                    </p:anim>
                                    <p:animEffect transition="out" filter="fade">
                                      <p:cBhvr>
                                        <p:cTn id="37" dur="500"/>
                                        <p:tgtEl>
                                          <p:spTgt spid="30"/>
                                        </p:tgtEl>
                                      </p:cBhvr>
                                    </p:animEffect>
                                    <p:set>
                                      <p:cBhvr>
                                        <p:cTn id="38" dur="1" fill="hold">
                                          <p:stCondLst>
                                            <p:cond delay="499"/>
                                          </p:stCondLst>
                                        </p:cTn>
                                        <p:tgtEl>
                                          <p:spTgt spid="30"/>
                                        </p:tgtEl>
                                        <p:attrNameLst>
                                          <p:attrName>style.visibility</p:attrName>
                                        </p:attrNameLst>
                                      </p:cBhvr>
                                      <p:to>
                                        <p:strVal val="hidden"/>
                                      </p:to>
                                    </p:set>
                                  </p:childTnLst>
                                </p:cTn>
                              </p:par>
                              <p:par>
                                <p:cTn id="39" presetID="53" presetClass="exit" presetSubtype="32" fill="hold" grpId="0" nodeType="withEffect">
                                  <p:stCondLst>
                                    <p:cond delay="0"/>
                                  </p:stCondLst>
                                  <p:childTnLst>
                                    <p:anim calcmode="lin" valueType="num">
                                      <p:cBhvr>
                                        <p:cTn id="40" dur="500"/>
                                        <p:tgtEl>
                                          <p:spTgt spid="47"/>
                                        </p:tgtEl>
                                        <p:attrNameLst>
                                          <p:attrName>ppt_w</p:attrName>
                                        </p:attrNameLst>
                                      </p:cBhvr>
                                      <p:tavLst>
                                        <p:tav tm="0">
                                          <p:val>
                                            <p:strVal val="ppt_w"/>
                                          </p:val>
                                        </p:tav>
                                        <p:tav tm="100000">
                                          <p:val>
                                            <p:fltVal val="0"/>
                                          </p:val>
                                        </p:tav>
                                      </p:tavLst>
                                    </p:anim>
                                    <p:anim calcmode="lin" valueType="num">
                                      <p:cBhvr>
                                        <p:cTn id="41" dur="500"/>
                                        <p:tgtEl>
                                          <p:spTgt spid="47"/>
                                        </p:tgtEl>
                                        <p:attrNameLst>
                                          <p:attrName>ppt_h</p:attrName>
                                        </p:attrNameLst>
                                      </p:cBhvr>
                                      <p:tavLst>
                                        <p:tav tm="0">
                                          <p:val>
                                            <p:strVal val="ppt_h"/>
                                          </p:val>
                                        </p:tav>
                                        <p:tav tm="100000">
                                          <p:val>
                                            <p:fltVal val="0"/>
                                          </p:val>
                                        </p:tav>
                                      </p:tavLst>
                                    </p:anim>
                                    <p:animEffect transition="out" filter="fad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par>
                                <p:cTn id="44" presetID="53" presetClass="exit" presetSubtype="32" fill="hold" grpId="1" nodeType="withEffect">
                                  <p:stCondLst>
                                    <p:cond delay="0"/>
                                  </p:stCondLst>
                                  <p:childTnLst>
                                    <p:anim calcmode="lin" valueType="num">
                                      <p:cBhvr>
                                        <p:cTn id="45" dur="500"/>
                                        <p:tgtEl>
                                          <p:spTgt spid="48"/>
                                        </p:tgtEl>
                                        <p:attrNameLst>
                                          <p:attrName>ppt_w</p:attrName>
                                        </p:attrNameLst>
                                      </p:cBhvr>
                                      <p:tavLst>
                                        <p:tav tm="0">
                                          <p:val>
                                            <p:strVal val="ppt_w"/>
                                          </p:val>
                                        </p:tav>
                                        <p:tav tm="100000">
                                          <p:val>
                                            <p:fltVal val="0"/>
                                          </p:val>
                                        </p:tav>
                                      </p:tavLst>
                                    </p:anim>
                                    <p:anim calcmode="lin" valueType="num">
                                      <p:cBhvr>
                                        <p:cTn id="46" dur="500"/>
                                        <p:tgtEl>
                                          <p:spTgt spid="48"/>
                                        </p:tgtEl>
                                        <p:attrNameLst>
                                          <p:attrName>ppt_h</p:attrName>
                                        </p:attrNameLst>
                                      </p:cBhvr>
                                      <p:tavLst>
                                        <p:tav tm="0">
                                          <p:val>
                                            <p:strVal val="ppt_h"/>
                                          </p:val>
                                        </p:tav>
                                        <p:tav tm="100000">
                                          <p:val>
                                            <p:fltVal val="0"/>
                                          </p:val>
                                        </p:tav>
                                      </p:tavLst>
                                    </p:anim>
                                    <p:animEffect transition="out" filter="fade">
                                      <p:cBhvr>
                                        <p:cTn id="47" dur="500"/>
                                        <p:tgtEl>
                                          <p:spTgt spid="48"/>
                                        </p:tgtEl>
                                      </p:cBhvr>
                                    </p:animEffect>
                                    <p:set>
                                      <p:cBhvr>
                                        <p:cTn id="48" dur="1" fill="hold">
                                          <p:stCondLst>
                                            <p:cond delay="499"/>
                                          </p:stCondLst>
                                        </p:cTn>
                                        <p:tgtEl>
                                          <p:spTgt spid="48"/>
                                        </p:tgtEl>
                                        <p:attrNameLst>
                                          <p:attrName>style.visibility</p:attrName>
                                        </p:attrNameLst>
                                      </p:cBhvr>
                                      <p:to>
                                        <p:strVal val="hidden"/>
                                      </p:to>
                                    </p:set>
                                  </p:childTnLst>
                                </p:cTn>
                              </p:par>
                              <p:par>
                                <p:cTn id="49" presetID="53" presetClass="exit" presetSubtype="32" fill="hold" grpId="0" nodeType="withEffect">
                                  <p:stCondLst>
                                    <p:cond delay="0"/>
                                  </p:stCondLst>
                                  <p:childTnLst>
                                    <p:anim calcmode="lin" valueType="num">
                                      <p:cBhvr>
                                        <p:cTn id="50" dur="500"/>
                                        <p:tgtEl>
                                          <p:spTgt spid="24"/>
                                        </p:tgtEl>
                                        <p:attrNameLst>
                                          <p:attrName>ppt_w</p:attrName>
                                        </p:attrNameLst>
                                      </p:cBhvr>
                                      <p:tavLst>
                                        <p:tav tm="0">
                                          <p:val>
                                            <p:strVal val="ppt_w"/>
                                          </p:val>
                                        </p:tav>
                                        <p:tav tm="100000">
                                          <p:val>
                                            <p:fltVal val="0"/>
                                          </p:val>
                                        </p:tav>
                                      </p:tavLst>
                                    </p:anim>
                                    <p:anim calcmode="lin" valueType="num">
                                      <p:cBhvr>
                                        <p:cTn id="51" dur="500"/>
                                        <p:tgtEl>
                                          <p:spTgt spid="24"/>
                                        </p:tgtEl>
                                        <p:attrNameLst>
                                          <p:attrName>ppt_h</p:attrName>
                                        </p:attrNameLst>
                                      </p:cBhvr>
                                      <p:tavLst>
                                        <p:tav tm="0">
                                          <p:val>
                                            <p:strVal val="ppt_h"/>
                                          </p:val>
                                        </p:tav>
                                        <p:tav tm="100000">
                                          <p:val>
                                            <p:fltVal val="0"/>
                                          </p:val>
                                        </p:tav>
                                      </p:tavLst>
                                    </p:anim>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p:cTn id="58" dur="500" fill="hold"/>
                                        <p:tgtEl>
                                          <p:spTgt spid="2"/>
                                        </p:tgtEl>
                                        <p:attrNameLst>
                                          <p:attrName>ppt_w</p:attrName>
                                        </p:attrNameLst>
                                      </p:cBhvr>
                                      <p:tavLst>
                                        <p:tav tm="0">
                                          <p:val>
                                            <p:fltVal val="0"/>
                                          </p:val>
                                        </p:tav>
                                        <p:tav tm="100000">
                                          <p:val>
                                            <p:strVal val="#ppt_w"/>
                                          </p:val>
                                        </p:tav>
                                      </p:tavLst>
                                    </p:anim>
                                    <p:anim calcmode="lin" valueType="num">
                                      <p:cBhvr>
                                        <p:cTn id="59" dur="500" fill="hold"/>
                                        <p:tgtEl>
                                          <p:spTgt spid="2"/>
                                        </p:tgtEl>
                                        <p:attrNameLst>
                                          <p:attrName>ppt_h</p:attrName>
                                        </p:attrNameLst>
                                      </p:cBhvr>
                                      <p:tavLst>
                                        <p:tav tm="0">
                                          <p:val>
                                            <p:fltVal val="0"/>
                                          </p:val>
                                        </p:tav>
                                        <p:tav tm="100000">
                                          <p:val>
                                            <p:strVal val="#ppt_h"/>
                                          </p:val>
                                        </p:tav>
                                      </p:tavLst>
                                    </p:anim>
                                    <p:animEffect transition="in" filter="fade">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30" grpId="0" animBg="1"/>
      <p:bldP spid="47" grpId="0" animBg="1"/>
      <p:bldP spid="48" grpId="0" animBg="1"/>
      <p:bldP spid="48" grpId="1" animBg="1"/>
      <p:bldP spid="5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243889" y="4868863"/>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68863"/>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300664"/>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75214"/>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72038"/>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 </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Rectangle 21"/>
          <p:cNvSpPr>
            <a:spLocks noChangeArrowheads="1"/>
          </p:cNvSpPr>
          <p:nvPr/>
        </p:nvSpPr>
        <p:spPr bwMode="auto">
          <a:xfrm>
            <a:off x="6840539" y="5316539"/>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syn</a:t>
            </a:r>
            <a:endParaRPr lang="zh-CN" altLang="en-US" sz="1200" i="1">
              <a:solidFill>
                <a:srgbClr val="000000"/>
              </a:solidFill>
              <a:latin typeface="Times New Roman" panose="02020603050405020304" pitchFamily="18" charset="0"/>
              <a:cs typeface="Times New Roman" panose="02020603050405020304" pitchFamily="18" charset="0"/>
            </a:endParaRPr>
          </a:p>
        </p:txBody>
      </p:sp>
      <p:sp>
        <p:nvSpPr>
          <p:cNvPr id="23" name="Rectangle 96"/>
          <p:cNvSpPr>
            <a:spLocks noChangeArrowheads="1"/>
          </p:cNvSpPr>
          <p:nvPr/>
        </p:nvSpPr>
        <p:spPr bwMode="auto">
          <a:xfrm>
            <a:off x="5715000" y="4872038"/>
            <a:ext cx="1125538"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4</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5" name="Rectangle 98"/>
          <p:cNvSpPr>
            <a:spLocks noChangeArrowheads="1"/>
          </p:cNvSpPr>
          <p:nvPr/>
        </p:nvSpPr>
        <p:spPr bwMode="auto">
          <a:xfrm>
            <a:off x="5003800" y="4872038"/>
            <a:ext cx="711200"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rPr>
              <a:t>T</a:t>
            </a:r>
            <a:r>
              <a:rPr lang="en-US" altLang="zh-CN" sz="1200" i="1" baseline="-25000" dirty="0">
                <a:solidFill>
                  <a:prstClr val="black"/>
                </a:solidFill>
                <a:latin typeface="Times New Roman" panose="02020603050405020304" pitchFamily="18" charset="0"/>
                <a:ea typeface="SimSun" panose="02010600030101010101" pitchFamily="2" charset="-122"/>
              </a:rPr>
              <a:t>1</a:t>
            </a:r>
            <a:r>
              <a:rPr lang="en-US" altLang="zh-CN" sz="1200" i="1" dirty="0">
                <a:solidFill>
                  <a:srgbClr val="000000"/>
                </a:solidFill>
                <a:latin typeface="Times New Roman" pitchFamily="18" charset="0"/>
                <a:ea typeface="楷体" pitchFamily="49" charset="-122"/>
                <a:cs typeface="Times New Roman" pitchFamily="18" charset="0"/>
              </a:rPr>
              <a:t>′</a:t>
            </a:r>
            <a:r>
              <a:rPr lang="en-US" altLang="zh-CN" sz="1200" i="1" dirty="0">
                <a:solidFill>
                  <a:prstClr val="black"/>
                </a:solidFill>
                <a:latin typeface="Times New Roman" panose="02020603050405020304" pitchFamily="18" charset="0"/>
                <a:ea typeface="SimSun" panose="02010600030101010101" pitchFamily="2" charset="-122"/>
              </a:rPr>
              <a:t>syn</a:t>
            </a:r>
          </a:p>
        </p:txBody>
      </p:sp>
      <p:sp>
        <p:nvSpPr>
          <p:cNvPr id="32" name="Rectangle 99"/>
          <p:cNvSpPr>
            <a:spLocks noChangeArrowheads="1"/>
          </p:cNvSpPr>
          <p:nvPr/>
        </p:nvSpPr>
        <p:spPr bwMode="auto">
          <a:xfrm>
            <a:off x="5003801" y="5307014"/>
            <a:ext cx="703263"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rPr>
              <a:t>syn</a:t>
            </a:r>
            <a:endParaRPr lang="zh-CN" altLang="en-US" sz="1200">
              <a:solidFill>
                <a:srgbClr val="000000"/>
              </a:solidFill>
              <a:latin typeface="Times New Roman" panose="02020603050405020304" pitchFamily="18" charset="0"/>
            </a:endParaRPr>
          </a:p>
        </p:txBody>
      </p:sp>
      <p:sp>
        <p:nvSpPr>
          <p:cNvPr id="29" name="Rectangle 77"/>
          <p:cNvSpPr>
            <a:spLocks noChangeArrowheads="1"/>
          </p:cNvSpPr>
          <p:nvPr/>
        </p:nvSpPr>
        <p:spPr bwMode="auto">
          <a:xfrm>
            <a:off x="4203474" y="5315856"/>
            <a:ext cx="811212" cy="261938"/>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dirty="0">
                <a:solidFill>
                  <a:srgbClr val="000000"/>
                </a:solidFill>
                <a:latin typeface="Times New Roman" panose="02020603050405020304" pitchFamily="18" charset="0"/>
              </a:rPr>
              <a:t>T</a:t>
            </a:r>
            <a:r>
              <a:rPr lang="en-US" altLang="zh-CN" sz="1100" i="1" baseline="-25000" dirty="0">
                <a:solidFill>
                  <a:srgbClr val="000000"/>
                </a:solidFill>
                <a:latin typeface="Times New Roman" panose="02020603050405020304" pitchFamily="18" charset="0"/>
              </a:rPr>
              <a:t>1</a:t>
            </a:r>
            <a:r>
              <a:rPr lang="en-US" altLang="zh-CN" sz="1100" i="1" dirty="0">
                <a:solidFill>
                  <a:srgbClr val="000000"/>
                </a:solidFill>
                <a:latin typeface="Times New Roman" pitchFamily="18" charset="0"/>
                <a:ea typeface="楷体" pitchFamily="49" charset="-122"/>
                <a:cs typeface="Times New Roman" pitchFamily="18" charset="0"/>
              </a:rPr>
              <a:t>′ </a:t>
            </a:r>
            <a:r>
              <a:rPr lang="en-US" altLang="zh-CN" sz="1100" i="1" dirty="0" err="1">
                <a:solidFill>
                  <a:srgbClr val="000000"/>
                </a:solidFill>
                <a:latin typeface="Times New Roman" panose="02020603050405020304" pitchFamily="18" charset="0"/>
              </a:rPr>
              <a:t>inh</a:t>
            </a:r>
            <a:r>
              <a:rPr lang="en-US" altLang="zh-CN" sz="1100" dirty="0">
                <a:solidFill>
                  <a:srgbClr val="000000"/>
                </a:solidFill>
                <a:latin typeface="Times New Roman" panose="02020603050405020304" pitchFamily="18" charset="0"/>
              </a:rPr>
              <a:t>=15</a:t>
            </a:r>
            <a:endParaRPr lang="zh-CN" altLang="en-US" sz="1100" dirty="0">
              <a:solidFill>
                <a:srgbClr val="000000"/>
              </a:solidFill>
              <a:latin typeface="Times New Roman" panose="02020603050405020304" pitchFamily="18" charset="0"/>
            </a:endParaRPr>
          </a:p>
        </p:txBody>
      </p:sp>
      <p:sp>
        <p:nvSpPr>
          <p:cNvPr id="31" name="Rectangle 78"/>
          <p:cNvSpPr>
            <a:spLocks noChangeArrowheads="1"/>
          </p:cNvSpPr>
          <p:nvPr/>
        </p:nvSpPr>
        <p:spPr bwMode="auto">
          <a:xfrm>
            <a:off x="4192588" y="4872038"/>
            <a:ext cx="811212"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5</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35" name="Rectangle 80"/>
          <p:cNvSpPr>
            <a:spLocks noChangeArrowheads="1"/>
          </p:cNvSpPr>
          <p:nvPr/>
        </p:nvSpPr>
        <p:spPr bwMode="auto">
          <a:xfrm>
            <a:off x="3838576" y="4046539"/>
            <a:ext cx="2805113" cy="458787"/>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-1].</a:t>
            </a:r>
            <a:r>
              <a:rPr lang="en-US" altLang="zh-CN" sz="1500" i="1">
                <a:solidFill>
                  <a:srgbClr val="000000"/>
                </a:solidFill>
                <a:latin typeface="Times New Roman" panose="02020603050405020304" pitchFamily="18" charset="0"/>
              </a:rPr>
              <a:t>syn</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a:t>
            </a:r>
            <a:r>
              <a:rPr lang="en-US" altLang="zh-CN" sz="1500" i="1" baseline="-25000">
                <a:solidFill>
                  <a:srgbClr val="000000"/>
                </a:solidFill>
                <a:latin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500" i="1">
                <a:solidFill>
                  <a:srgbClr val="000000"/>
                </a:solidFill>
                <a:latin typeface="Times New Roman" panose="02020603050405020304" pitchFamily="18" charset="0"/>
              </a:rPr>
              <a:t>inh</a:t>
            </a:r>
          </a:p>
        </p:txBody>
      </p:sp>
      <p:sp>
        <p:nvSpPr>
          <p:cNvPr id="36" name="Line 81"/>
          <p:cNvSpPr>
            <a:spLocks noChangeShapeType="1"/>
          </p:cNvSpPr>
          <p:nvPr/>
        </p:nvSpPr>
        <p:spPr bwMode="auto">
          <a:xfrm flipV="1">
            <a:off x="4464050" y="4505326"/>
            <a:ext cx="431800" cy="322263"/>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Rectangle 90"/>
          <p:cNvSpPr>
            <a:spLocks noChangeArrowheads="1"/>
          </p:cNvSpPr>
          <p:nvPr/>
        </p:nvSpPr>
        <p:spPr bwMode="auto">
          <a:xfrm>
            <a:off x="5003800" y="5308601"/>
            <a:ext cx="71120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srgbClr val="000000"/>
                </a:solidFill>
                <a:latin typeface="Times New Roman" panose="02020603050405020304" pitchFamily="18" charset="0"/>
              </a:rPr>
              <a:t>syn</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39" name="Freeform 54"/>
          <p:cNvSpPr>
            <a:spLocks/>
          </p:cNvSpPr>
          <p:nvPr/>
        </p:nvSpPr>
        <p:spPr bwMode="auto">
          <a:xfrm>
            <a:off x="5327650" y="5648325"/>
            <a:ext cx="649288" cy="107950"/>
          </a:xfrm>
          <a:custGeom>
            <a:avLst/>
            <a:gdLst>
              <a:gd name="T0" fmla="*/ 0 w 545"/>
              <a:gd name="T1" fmla="*/ 0 h 227"/>
              <a:gd name="T2" fmla="*/ 2147483646 w 545"/>
              <a:gd name="T3" fmla="*/ 2147483646 h 227"/>
              <a:gd name="T4" fmla="*/ 2147483646 w 545"/>
              <a:gd name="T5" fmla="*/ 0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0" y="0"/>
                </a:moveTo>
                <a:cubicBezTo>
                  <a:pt x="91" y="113"/>
                  <a:pt x="182" y="227"/>
                  <a:pt x="273" y="227"/>
                </a:cubicBezTo>
                <a:cubicBezTo>
                  <a:pt x="364" y="227"/>
                  <a:pt x="454" y="113"/>
                  <a:pt x="545" y="0"/>
                </a:cubicBezTo>
              </a:path>
            </a:pathLst>
          </a:custGeom>
          <a:noFill/>
          <a:ln w="19050">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Rectangle 100"/>
          <p:cNvSpPr>
            <a:spLocks noChangeArrowheads="1"/>
          </p:cNvSpPr>
          <p:nvPr/>
        </p:nvSpPr>
        <p:spPr bwMode="auto">
          <a:xfrm>
            <a:off x="5705476" y="5313363"/>
            <a:ext cx="1135063" cy="2778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baseline="-25000" dirty="0">
                <a:solidFill>
                  <a:srgbClr val="000000"/>
                </a:solidFill>
                <a:latin typeface="Times New Roman" panose="02020603050405020304" pitchFamily="18" charset="0"/>
              </a:rPr>
              <a:t>1</a:t>
            </a:r>
            <a:r>
              <a:rPr lang="en-US" altLang="zh-CN" sz="1200" i="1" dirty="0">
                <a:solidFill>
                  <a:srgbClr val="000000"/>
                </a:solidFill>
                <a:latin typeface="Times New Roman" pitchFamily="18" charset="0"/>
                <a:ea typeface="楷体" pitchFamily="49" charset="-122"/>
                <a:cs typeface="Times New Roman" pitchFamily="18" charset="0"/>
              </a:rPr>
              <a:t>′</a:t>
            </a:r>
            <a:r>
              <a:rPr lang="en-US" altLang="zh-CN" sz="1200" i="1" dirty="0">
                <a:solidFill>
                  <a:srgbClr val="000000"/>
                </a:solidFill>
                <a:latin typeface="Times New Roman" panose="02020603050405020304" pitchFamily="18" charset="0"/>
              </a:rPr>
              <a:t>syn</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28" name="任意多边形 27"/>
          <p:cNvSpPr/>
          <p:nvPr/>
        </p:nvSpPr>
        <p:spPr>
          <a:xfrm>
            <a:off x="4475164" y="5641976"/>
            <a:ext cx="382587" cy="155575"/>
          </a:xfrm>
          <a:custGeom>
            <a:avLst/>
            <a:gdLst>
              <a:gd name="connsiteX0" fmla="*/ 209834 w 383719"/>
              <a:gd name="connsiteY0" fmla="*/ 34724 h 324241"/>
              <a:gd name="connsiteX1" fmla="*/ 383454 w 383719"/>
              <a:gd name="connsiteY1" fmla="*/ 208344 h 324241"/>
              <a:gd name="connsiteX2" fmla="*/ 175110 w 383719"/>
              <a:gd name="connsiteY2" fmla="*/ 324091 h 324241"/>
              <a:gd name="connsiteX3" fmla="*/ 1489 w 383719"/>
              <a:gd name="connsiteY3" fmla="*/ 185195 h 324241"/>
              <a:gd name="connsiteX4" fmla="*/ 105661 w 383719"/>
              <a:gd name="connsiteY4" fmla="*/ 0 h 32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719" h="324241">
                <a:moveTo>
                  <a:pt x="209834" y="34724"/>
                </a:moveTo>
                <a:cubicBezTo>
                  <a:pt x="299537" y="97420"/>
                  <a:pt x="389241" y="160116"/>
                  <a:pt x="383454" y="208344"/>
                </a:cubicBezTo>
                <a:cubicBezTo>
                  <a:pt x="377667" y="256572"/>
                  <a:pt x="238771" y="327949"/>
                  <a:pt x="175110" y="324091"/>
                </a:cubicBezTo>
                <a:cubicBezTo>
                  <a:pt x="111449" y="320233"/>
                  <a:pt x="13064" y="239210"/>
                  <a:pt x="1489" y="185195"/>
                </a:cubicBezTo>
                <a:cubicBezTo>
                  <a:pt x="-10086" y="131180"/>
                  <a:pt x="47787" y="65590"/>
                  <a:pt x="105661" y="0"/>
                </a:cubicBezTo>
              </a:path>
            </a:pathLst>
          </a:custGeom>
          <a:noFill/>
          <a:ln w="1905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701" name="Line 79"/>
          <p:cNvSpPr>
            <a:spLocks noChangeShapeType="1"/>
          </p:cNvSpPr>
          <p:nvPr/>
        </p:nvSpPr>
        <p:spPr bwMode="auto">
          <a:xfrm flipV="1">
            <a:off x="8010525" y="2565400"/>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3"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71705" name="组合 12"/>
          <p:cNvGrpSpPr>
            <a:grpSpLocks/>
          </p:cNvGrpSpPr>
          <p:nvPr/>
        </p:nvGrpSpPr>
        <p:grpSpPr bwMode="auto">
          <a:xfrm>
            <a:off x="715964" y="1539875"/>
            <a:ext cx="6092825" cy="2249488"/>
            <a:chOff x="751285" y="802569"/>
            <a:chExt cx="6091894" cy="2249363"/>
          </a:xfrm>
        </p:grpSpPr>
        <p:sp>
          <p:nvSpPr>
            <p:cNvPr id="44"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71707"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71708"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48</a:t>
            </a:fld>
            <a:endParaRPr lang="en-US" altLang="zh-CN" dirty="0"/>
          </a:p>
        </p:txBody>
      </p:sp>
    </p:spTree>
    <p:extLst>
      <p:ext uri="{BB962C8B-B14F-4D97-AF65-F5344CB8AC3E}">
        <p14:creationId xmlns:p14="http://schemas.microsoft.com/office/powerpoint/2010/main" val="1560839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53" presetClass="entr" presetSubtype="16"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500" fill="hold"/>
                                        <p:tgtEl>
                                          <p:spTgt spid="36"/>
                                        </p:tgtEl>
                                        <p:attrNameLst>
                                          <p:attrName>ppt_w</p:attrName>
                                        </p:attrNameLst>
                                      </p:cBhvr>
                                      <p:tavLst>
                                        <p:tav tm="0">
                                          <p:val>
                                            <p:fltVal val="0"/>
                                          </p:val>
                                        </p:tav>
                                        <p:tav tm="100000">
                                          <p:val>
                                            <p:strVal val="#ppt_w"/>
                                          </p:val>
                                        </p:tav>
                                      </p:tavLst>
                                    </p:anim>
                                    <p:anim calcmode="lin" valueType="num">
                                      <p:cBhvr>
                                        <p:cTn id="25" dur="500" fill="hold"/>
                                        <p:tgtEl>
                                          <p:spTgt spid="36"/>
                                        </p:tgtEl>
                                        <p:attrNameLst>
                                          <p:attrName>ppt_h</p:attrName>
                                        </p:attrNameLst>
                                      </p:cBhvr>
                                      <p:tavLst>
                                        <p:tav tm="0">
                                          <p:val>
                                            <p:fltVal val="0"/>
                                          </p:val>
                                        </p:tav>
                                        <p:tav tm="100000">
                                          <p:val>
                                            <p:strVal val="#ppt_h"/>
                                          </p:val>
                                        </p:tav>
                                      </p:tavLst>
                                    </p:anim>
                                    <p:animEffect transition="in" filter="fade">
                                      <p:cBhvr>
                                        <p:cTn id="26" dur="500"/>
                                        <p:tgtEl>
                                          <p:spTgt spid="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32" fill="hold" grpId="1" nodeType="clickEffect">
                                  <p:stCondLst>
                                    <p:cond delay="0"/>
                                  </p:stCondLst>
                                  <p:childTnLst>
                                    <p:anim calcmode="lin" valueType="num">
                                      <p:cBhvr>
                                        <p:cTn id="37" dur="500"/>
                                        <p:tgtEl>
                                          <p:spTgt spid="31"/>
                                        </p:tgtEl>
                                        <p:attrNameLst>
                                          <p:attrName>ppt_w</p:attrName>
                                        </p:attrNameLst>
                                      </p:cBhvr>
                                      <p:tavLst>
                                        <p:tav tm="0">
                                          <p:val>
                                            <p:strVal val="ppt_w"/>
                                          </p:val>
                                        </p:tav>
                                        <p:tav tm="100000">
                                          <p:val>
                                            <p:fltVal val="0"/>
                                          </p:val>
                                        </p:tav>
                                      </p:tavLst>
                                    </p:anim>
                                    <p:anim calcmode="lin" valueType="num">
                                      <p:cBhvr>
                                        <p:cTn id="38" dur="500"/>
                                        <p:tgtEl>
                                          <p:spTgt spid="31"/>
                                        </p:tgtEl>
                                        <p:attrNameLst>
                                          <p:attrName>ppt_h</p:attrName>
                                        </p:attrNameLst>
                                      </p:cBhvr>
                                      <p:tavLst>
                                        <p:tav tm="0">
                                          <p:val>
                                            <p:strVal val="ppt_h"/>
                                          </p:val>
                                        </p:tav>
                                        <p:tav tm="100000">
                                          <p:val>
                                            <p:fltVal val="0"/>
                                          </p:val>
                                        </p:tav>
                                      </p:tavLst>
                                    </p:anim>
                                    <p:animEffect transition="out" filter="fade">
                                      <p:cBhvr>
                                        <p:cTn id="39" dur="500"/>
                                        <p:tgtEl>
                                          <p:spTgt spid="31"/>
                                        </p:tgtEl>
                                      </p:cBhvr>
                                    </p:animEffect>
                                    <p:set>
                                      <p:cBhvr>
                                        <p:cTn id="40" dur="1" fill="hold">
                                          <p:stCondLst>
                                            <p:cond delay="499"/>
                                          </p:stCondLst>
                                        </p:cTn>
                                        <p:tgtEl>
                                          <p:spTgt spid="31"/>
                                        </p:tgtEl>
                                        <p:attrNameLst>
                                          <p:attrName>style.visibility</p:attrName>
                                        </p:attrNameLst>
                                      </p:cBhvr>
                                      <p:to>
                                        <p:strVal val="hidden"/>
                                      </p:to>
                                    </p:set>
                                  </p:childTnLst>
                                </p:cTn>
                              </p:par>
                              <p:par>
                                <p:cTn id="41" presetID="53" presetClass="exit" presetSubtype="32" fill="hold" grpId="1" nodeType="withEffect">
                                  <p:stCondLst>
                                    <p:cond delay="0"/>
                                  </p:stCondLst>
                                  <p:childTnLst>
                                    <p:anim calcmode="lin" valueType="num">
                                      <p:cBhvr>
                                        <p:cTn id="42" dur="500"/>
                                        <p:tgtEl>
                                          <p:spTgt spid="29"/>
                                        </p:tgtEl>
                                        <p:attrNameLst>
                                          <p:attrName>ppt_w</p:attrName>
                                        </p:attrNameLst>
                                      </p:cBhvr>
                                      <p:tavLst>
                                        <p:tav tm="0">
                                          <p:val>
                                            <p:strVal val="ppt_w"/>
                                          </p:val>
                                        </p:tav>
                                        <p:tav tm="100000">
                                          <p:val>
                                            <p:fltVal val="0"/>
                                          </p:val>
                                        </p:tav>
                                      </p:tavLst>
                                    </p:anim>
                                    <p:anim calcmode="lin" valueType="num">
                                      <p:cBhvr>
                                        <p:cTn id="43" dur="500"/>
                                        <p:tgtEl>
                                          <p:spTgt spid="29"/>
                                        </p:tgtEl>
                                        <p:attrNameLst>
                                          <p:attrName>ppt_h</p:attrName>
                                        </p:attrNameLst>
                                      </p:cBhvr>
                                      <p:tavLst>
                                        <p:tav tm="0">
                                          <p:val>
                                            <p:strVal val="ppt_h"/>
                                          </p:val>
                                        </p:tav>
                                        <p:tav tm="100000">
                                          <p:val>
                                            <p:fltVal val="0"/>
                                          </p:val>
                                        </p:tav>
                                      </p:tavLst>
                                    </p:anim>
                                    <p:animEffect transition="out" filter="fade">
                                      <p:cBhvr>
                                        <p:cTn id="44" dur="500"/>
                                        <p:tgtEl>
                                          <p:spTgt spid="29"/>
                                        </p:tgtEl>
                                      </p:cBhvr>
                                    </p:animEffect>
                                    <p:set>
                                      <p:cBhvr>
                                        <p:cTn id="45" dur="1" fill="hold">
                                          <p:stCondLst>
                                            <p:cond delay="499"/>
                                          </p:stCondLst>
                                        </p:cTn>
                                        <p:tgtEl>
                                          <p:spTgt spid="29"/>
                                        </p:tgtEl>
                                        <p:attrNameLst>
                                          <p:attrName>style.visibility</p:attrName>
                                        </p:attrNameLst>
                                      </p:cBhvr>
                                      <p:to>
                                        <p:strVal val="hidden"/>
                                      </p:to>
                                    </p:set>
                                  </p:childTnLst>
                                </p:cTn>
                              </p:par>
                              <p:par>
                                <p:cTn id="46" presetID="53" presetClass="exit" presetSubtype="32" fill="hold" nodeType="withEffect">
                                  <p:stCondLst>
                                    <p:cond delay="0"/>
                                  </p:stCondLst>
                                  <p:childTnLst>
                                    <p:anim calcmode="lin" valueType="num">
                                      <p:cBhvr>
                                        <p:cTn id="47" dur="500"/>
                                        <p:tgtEl>
                                          <p:spTgt spid="36"/>
                                        </p:tgtEl>
                                        <p:attrNameLst>
                                          <p:attrName>ppt_w</p:attrName>
                                        </p:attrNameLst>
                                      </p:cBhvr>
                                      <p:tavLst>
                                        <p:tav tm="0">
                                          <p:val>
                                            <p:strVal val="ppt_w"/>
                                          </p:val>
                                        </p:tav>
                                        <p:tav tm="100000">
                                          <p:val>
                                            <p:fltVal val="0"/>
                                          </p:val>
                                        </p:tav>
                                      </p:tavLst>
                                    </p:anim>
                                    <p:anim calcmode="lin" valueType="num">
                                      <p:cBhvr>
                                        <p:cTn id="48" dur="500"/>
                                        <p:tgtEl>
                                          <p:spTgt spid="36"/>
                                        </p:tgtEl>
                                        <p:attrNameLst>
                                          <p:attrName>ppt_h</p:attrName>
                                        </p:attrNameLst>
                                      </p:cBhvr>
                                      <p:tavLst>
                                        <p:tav tm="0">
                                          <p:val>
                                            <p:strVal val="ppt_h"/>
                                          </p:val>
                                        </p:tav>
                                        <p:tav tm="100000">
                                          <p:val>
                                            <p:fltVal val="0"/>
                                          </p:val>
                                        </p:tav>
                                      </p:tavLst>
                                    </p:anim>
                                    <p:animEffect transition="out" filter="fade">
                                      <p:cBhvr>
                                        <p:cTn id="49" dur="500"/>
                                        <p:tgtEl>
                                          <p:spTgt spid="36"/>
                                        </p:tgtEl>
                                      </p:cBhvr>
                                    </p:animEffect>
                                    <p:set>
                                      <p:cBhvr>
                                        <p:cTn id="50" dur="1" fill="hold">
                                          <p:stCondLst>
                                            <p:cond delay="499"/>
                                          </p:stCondLst>
                                        </p:cTn>
                                        <p:tgtEl>
                                          <p:spTgt spid="36"/>
                                        </p:tgtEl>
                                        <p:attrNameLst>
                                          <p:attrName>style.visibility</p:attrName>
                                        </p:attrNameLst>
                                      </p:cBhvr>
                                      <p:to>
                                        <p:strVal val="hidden"/>
                                      </p:to>
                                    </p:set>
                                  </p:childTnLst>
                                </p:cTn>
                              </p:par>
                              <p:par>
                                <p:cTn id="51" presetID="53" presetClass="exit" presetSubtype="32" fill="hold" grpId="1" nodeType="withEffect">
                                  <p:stCondLst>
                                    <p:cond delay="0"/>
                                  </p:stCondLst>
                                  <p:childTnLst>
                                    <p:anim calcmode="lin" valueType="num">
                                      <p:cBhvr>
                                        <p:cTn id="52" dur="500"/>
                                        <p:tgtEl>
                                          <p:spTgt spid="35"/>
                                        </p:tgtEl>
                                        <p:attrNameLst>
                                          <p:attrName>ppt_w</p:attrName>
                                        </p:attrNameLst>
                                      </p:cBhvr>
                                      <p:tavLst>
                                        <p:tav tm="0">
                                          <p:val>
                                            <p:strVal val="ppt_w"/>
                                          </p:val>
                                        </p:tav>
                                        <p:tav tm="100000">
                                          <p:val>
                                            <p:fltVal val="0"/>
                                          </p:val>
                                        </p:tav>
                                      </p:tavLst>
                                    </p:anim>
                                    <p:anim calcmode="lin" valueType="num">
                                      <p:cBhvr>
                                        <p:cTn id="53" dur="500"/>
                                        <p:tgtEl>
                                          <p:spTgt spid="35"/>
                                        </p:tgtEl>
                                        <p:attrNameLst>
                                          <p:attrName>ppt_h</p:attrName>
                                        </p:attrNameLst>
                                      </p:cBhvr>
                                      <p:tavLst>
                                        <p:tav tm="0">
                                          <p:val>
                                            <p:strVal val="ppt_h"/>
                                          </p:val>
                                        </p:tav>
                                        <p:tav tm="100000">
                                          <p:val>
                                            <p:fltVal val="0"/>
                                          </p:val>
                                        </p:tav>
                                      </p:tavLst>
                                    </p:anim>
                                    <p:animEffect transition="out" filter="fade">
                                      <p:cBhvr>
                                        <p:cTn id="54" dur="500"/>
                                        <p:tgtEl>
                                          <p:spTgt spid="35"/>
                                        </p:tgtEl>
                                      </p:cBhvr>
                                    </p:animEffect>
                                    <p:set>
                                      <p:cBhvr>
                                        <p:cTn id="55" dur="1" fill="hold">
                                          <p:stCondLst>
                                            <p:cond delay="499"/>
                                          </p:stCondLst>
                                        </p:cTn>
                                        <p:tgtEl>
                                          <p:spTgt spid="35"/>
                                        </p:tgtEl>
                                        <p:attrNameLst>
                                          <p:attrName>style.visibility</p:attrName>
                                        </p:attrNameLst>
                                      </p:cBhvr>
                                      <p:to>
                                        <p:strVal val="hidden"/>
                                      </p:to>
                                    </p:set>
                                  </p:childTnLst>
                                </p:cTn>
                              </p:par>
                              <p:par>
                                <p:cTn id="56" presetID="53" presetClass="exit" presetSubtype="32" fill="hold" nodeType="withEffect">
                                  <p:stCondLst>
                                    <p:cond delay="0"/>
                                  </p:stCondLst>
                                  <p:childTnLst>
                                    <p:anim calcmode="lin" valueType="num">
                                      <p:cBhvr>
                                        <p:cTn id="57" dur="500"/>
                                        <p:tgtEl>
                                          <p:spTgt spid="28"/>
                                        </p:tgtEl>
                                        <p:attrNameLst>
                                          <p:attrName>ppt_w</p:attrName>
                                        </p:attrNameLst>
                                      </p:cBhvr>
                                      <p:tavLst>
                                        <p:tav tm="0">
                                          <p:val>
                                            <p:strVal val="ppt_w"/>
                                          </p:val>
                                        </p:tav>
                                        <p:tav tm="100000">
                                          <p:val>
                                            <p:fltVal val="0"/>
                                          </p:val>
                                        </p:tav>
                                      </p:tavLst>
                                    </p:anim>
                                    <p:anim calcmode="lin" valueType="num">
                                      <p:cBhvr>
                                        <p:cTn id="58" dur="500"/>
                                        <p:tgtEl>
                                          <p:spTgt spid="28"/>
                                        </p:tgtEl>
                                        <p:attrNameLst>
                                          <p:attrName>ppt_h</p:attrName>
                                        </p:attrNameLst>
                                      </p:cBhvr>
                                      <p:tavLst>
                                        <p:tav tm="0">
                                          <p:val>
                                            <p:strVal val="ppt_h"/>
                                          </p:val>
                                        </p:tav>
                                        <p:tav tm="100000">
                                          <p:val>
                                            <p:fltVal val="0"/>
                                          </p:val>
                                        </p:tav>
                                      </p:tavLst>
                                    </p:anim>
                                    <p:animEffect transition="out" filter="fade">
                                      <p:cBhvr>
                                        <p:cTn id="59" dur="500"/>
                                        <p:tgtEl>
                                          <p:spTgt spid="28"/>
                                        </p:tgtEl>
                                      </p:cBhvr>
                                    </p:animEffect>
                                    <p:set>
                                      <p:cBhvr>
                                        <p:cTn id="60" dur="1" fill="hold">
                                          <p:stCondLst>
                                            <p:cond delay="499"/>
                                          </p:stCondLst>
                                        </p:cTn>
                                        <p:tgtEl>
                                          <p:spTgt spid="2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dissolv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p:cTn id="68" dur="500" fill="hold"/>
                                        <p:tgtEl>
                                          <p:spTgt spid="40"/>
                                        </p:tgtEl>
                                        <p:attrNameLst>
                                          <p:attrName>ppt_w</p:attrName>
                                        </p:attrNameLst>
                                      </p:cBhvr>
                                      <p:tavLst>
                                        <p:tav tm="0">
                                          <p:val>
                                            <p:fltVal val="0"/>
                                          </p:val>
                                        </p:tav>
                                        <p:tav tm="100000">
                                          <p:val>
                                            <p:strVal val="#ppt_w"/>
                                          </p:val>
                                        </p:tav>
                                      </p:tavLst>
                                    </p:anim>
                                    <p:anim calcmode="lin" valueType="num">
                                      <p:cBhvr>
                                        <p:cTn id="69" dur="500" fill="hold"/>
                                        <p:tgtEl>
                                          <p:spTgt spid="40"/>
                                        </p:tgtEl>
                                        <p:attrNameLst>
                                          <p:attrName>ppt_h</p:attrName>
                                        </p:attrNameLst>
                                      </p:cBhvr>
                                      <p:tavLst>
                                        <p:tav tm="0">
                                          <p:val>
                                            <p:fltVal val="0"/>
                                          </p:val>
                                        </p:tav>
                                        <p:tav tm="100000">
                                          <p:val>
                                            <p:strVal val="#ppt_h"/>
                                          </p:val>
                                        </p:tav>
                                      </p:tavLst>
                                    </p:anim>
                                    <p:animEffect transition="in" filter="fade">
                                      <p:cBhvr>
                                        <p:cTn id="70" dur="500"/>
                                        <p:tgtEl>
                                          <p:spTgt spid="4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3" presetClass="exit" presetSubtype="32" fill="hold" grpId="1" nodeType="clickEffect">
                                  <p:stCondLst>
                                    <p:cond delay="0"/>
                                  </p:stCondLst>
                                  <p:childTnLst>
                                    <p:anim calcmode="lin" valueType="num">
                                      <p:cBhvr>
                                        <p:cTn id="74" dur="500"/>
                                        <p:tgtEl>
                                          <p:spTgt spid="38"/>
                                        </p:tgtEl>
                                        <p:attrNameLst>
                                          <p:attrName>ppt_w</p:attrName>
                                        </p:attrNameLst>
                                      </p:cBhvr>
                                      <p:tavLst>
                                        <p:tav tm="0">
                                          <p:val>
                                            <p:strVal val="ppt_w"/>
                                          </p:val>
                                        </p:tav>
                                        <p:tav tm="100000">
                                          <p:val>
                                            <p:fltVal val="0"/>
                                          </p:val>
                                        </p:tav>
                                      </p:tavLst>
                                    </p:anim>
                                    <p:anim calcmode="lin" valueType="num">
                                      <p:cBhvr>
                                        <p:cTn id="75" dur="500"/>
                                        <p:tgtEl>
                                          <p:spTgt spid="38"/>
                                        </p:tgtEl>
                                        <p:attrNameLst>
                                          <p:attrName>ppt_h</p:attrName>
                                        </p:attrNameLst>
                                      </p:cBhvr>
                                      <p:tavLst>
                                        <p:tav tm="0">
                                          <p:val>
                                            <p:strVal val="ppt_h"/>
                                          </p:val>
                                        </p:tav>
                                        <p:tav tm="100000">
                                          <p:val>
                                            <p:fltVal val="0"/>
                                          </p:val>
                                        </p:tav>
                                      </p:tavLst>
                                    </p:anim>
                                    <p:animEffect transition="out" filter="fade">
                                      <p:cBhvr>
                                        <p:cTn id="76" dur="500"/>
                                        <p:tgtEl>
                                          <p:spTgt spid="38"/>
                                        </p:tgtEl>
                                      </p:cBhvr>
                                    </p:animEffect>
                                    <p:set>
                                      <p:cBhvr>
                                        <p:cTn id="77" dur="1" fill="hold">
                                          <p:stCondLst>
                                            <p:cond delay="499"/>
                                          </p:stCondLst>
                                        </p:cTn>
                                        <p:tgtEl>
                                          <p:spTgt spid="38"/>
                                        </p:tgtEl>
                                        <p:attrNameLst>
                                          <p:attrName>style.visibility</p:attrName>
                                        </p:attrNameLst>
                                      </p:cBhvr>
                                      <p:to>
                                        <p:strVal val="hidden"/>
                                      </p:to>
                                    </p:set>
                                  </p:childTnLst>
                                </p:cTn>
                              </p:par>
                              <p:par>
                                <p:cTn id="78" presetID="53" presetClass="exit" presetSubtype="32" fill="hold" nodeType="withEffect">
                                  <p:stCondLst>
                                    <p:cond delay="0"/>
                                  </p:stCondLst>
                                  <p:childTnLst>
                                    <p:anim calcmode="lin" valueType="num">
                                      <p:cBhvr>
                                        <p:cTn id="79" dur="500"/>
                                        <p:tgtEl>
                                          <p:spTgt spid="39"/>
                                        </p:tgtEl>
                                        <p:attrNameLst>
                                          <p:attrName>ppt_w</p:attrName>
                                        </p:attrNameLst>
                                      </p:cBhvr>
                                      <p:tavLst>
                                        <p:tav tm="0">
                                          <p:val>
                                            <p:strVal val="ppt_w"/>
                                          </p:val>
                                        </p:tav>
                                        <p:tav tm="100000">
                                          <p:val>
                                            <p:fltVal val="0"/>
                                          </p:val>
                                        </p:tav>
                                      </p:tavLst>
                                    </p:anim>
                                    <p:anim calcmode="lin" valueType="num">
                                      <p:cBhvr>
                                        <p:cTn id="80" dur="500"/>
                                        <p:tgtEl>
                                          <p:spTgt spid="39"/>
                                        </p:tgtEl>
                                        <p:attrNameLst>
                                          <p:attrName>ppt_h</p:attrName>
                                        </p:attrNameLst>
                                      </p:cBhvr>
                                      <p:tavLst>
                                        <p:tav tm="0">
                                          <p:val>
                                            <p:strVal val="ppt_h"/>
                                          </p:val>
                                        </p:tav>
                                        <p:tav tm="100000">
                                          <p:val>
                                            <p:fltVal val="0"/>
                                          </p:val>
                                        </p:tav>
                                      </p:tavLst>
                                    </p:anim>
                                    <p:animEffect transition="out" filter="fade">
                                      <p:cBhvr>
                                        <p:cTn id="81" dur="500"/>
                                        <p:tgtEl>
                                          <p:spTgt spid="39"/>
                                        </p:tgtEl>
                                      </p:cBhvr>
                                    </p:animEffect>
                                    <p:set>
                                      <p:cBhvr>
                                        <p:cTn id="82" dur="1" fill="hold">
                                          <p:stCondLst>
                                            <p:cond delay="499"/>
                                          </p:stCondLst>
                                        </p:cTn>
                                        <p:tgtEl>
                                          <p:spTgt spid="39"/>
                                        </p:tgtEl>
                                        <p:attrNameLst>
                                          <p:attrName>style.visibility</p:attrName>
                                        </p:attrNameLst>
                                      </p:cBhvr>
                                      <p:to>
                                        <p:strVal val="hidden"/>
                                      </p:to>
                                    </p:set>
                                  </p:childTnLst>
                                </p:cTn>
                              </p:par>
                              <p:par>
                                <p:cTn id="83" presetID="53" presetClass="exit" presetSubtype="32" fill="hold" grpId="0" nodeType="withEffect">
                                  <p:stCondLst>
                                    <p:cond delay="0"/>
                                  </p:stCondLst>
                                  <p:childTnLst>
                                    <p:anim calcmode="lin" valueType="num">
                                      <p:cBhvr>
                                        <p:cTn id="84" dur="500"/>
                                        <p:tgtEl>
                                          <p:spTgt spid="25"/>
                                        </p:tgtEl>
                                        <p:attrNameLst>
                                          <p:attrName>ppt_w</p:attrName>
                                        </p:attrNameLst>
                                      </p:cBhvr>
                                      <p:tavLst>
                                        <p:tav tm="0">
                                          <p:val>
                                            <p:strVal val="ppt_w"/>
                                          </p:val>
                                        </p:tav>
                                        <p:tav tm="100000">
                                          <p:val>
                                            <p:fltVal val="0"/>
                                          </p:val>
                                        </p:tav>
                                      </p:tavLst>
                                    </p:anim>
                                    <p:anim calcmode="lin" valueType="num">
                                      <p:cBhvr>
                                        <p:cTn id="85" dur="500"/>
                                        <p:tgtEl>
                                          <p:spTgt spid="25"/>
                                        </p:tgtEl>
                                        <p:attrNameLst>
                                          <p:attrName>ppt_h</p:attrName>
                                        </p:attrNameLst>
                                      </p:cBhvr>
                                      <p:tavLst>
                                        <p:tav tm="0">
                                          <p:val>
                                            <p:strVal val="ppt_h"/>
                                          </p:val>
                                        </p:tav>
                                        <p:tav tm="100000">
                                          <p:val>
                                            <p:fltVal val="0"/>
                                          </p:val>
                                        </p:tav>
                                      </p:tavLst>
                                    </p:anim>
                                    <p:animEffect transition="out" filter="fade">
                                      <p:cBhvr>
                                        <p:cTn id="86" dur="500"/>
                                        <p:tgtEl>
                                          <p:spTgt spid="25"/>
                                        </p:tgtEl>
                                      </p:cBhvr>
                                    </p:animEffect>
                                    <p:set>
                                      <p:cBhvr>
                                        <p:cTn id="87" dur="1" fill="hold">
                                          <p:stCondLst>
                                            <p:cond delay="499"/>
                                          </p:stCondLst>
                                        </p:cTn>
                                        <p:tgtEl>
                                          <p:spTgt spid="25"/>
                                        </p:tgtEl>
                                        <p:attrNameLst>
                                          <p:attrName>style.visibility</p:attrName>
                                        </p:attrNameLst>
                                      </p:cBhvr>
                                      <p:to>
                                        <p:strVal val="hidden"/>
                                      </p:to>
                                    </p:set>
                                  </p:childTnLst>
                                </p:cTn>
                              </p:par>
                              <p:par>
                                <p:cTn id="88" presetID="53" presetClass="exit" presetSubtype="32" fill="hold" grpId="0" nodeType="withEffect">
                                  <p:stCondLst>
                                    <p:cond delay="0"/>
                                  </p:stCondLst>
                                  <p:childTnLst>
                                    <p:anim calcmode="lin" valueType="num">
                                      <p:cBhvr>
                                        <p:cTn id="89" dur="500"/>
                                        <p:tgtEl>
                                          <p:spTgt spid="32"/>
                                        </p:tgtEl>
                                        <p:attrNameLst>
                                          <p:attrName>ppt_w</p:attrName>
                                        </p:attrNameLst>
                                      </p:cBhvr>
                                      <p:tavLst>
                                        <p:tav tm="0">
                                          <p:val>
                                            <p:strVal val="ppt_w"/>
                                          </p:val>
                                        </p:tav>
                                        <p:tav tm="100000">
                                          <p:val>
                                            <p:fltVal val="0"/>
                                          </p:val>
                                        </p:tav>
                                      </p:tavLst>
                                    </p:anim>
                                    <p:anim calcmode="lin" valueType="num">
                                      <p:cBhvr>
                                        <p:cTn id="90" dur="500"/>
                                        <p:tgtEl>
                                          <p:spTgt spid="32"/>
                                        </p:tgtEl>
                                        <p:attrNameLst>
                                          <p:attrName>ppt_h</p:attrName>
                                        </p:attrNameLst>
                                      </p:cBhvr>
                                      <p:tavLst>
                                        <p:tav tm="0">
                                          <p:val>
                                            <p:strVal val="ppt_h"/>
                                          </p:val>
                                        </p:tav>
                                        <p:tav tm="100000">
                                          <p:val>
                                            <p:fltVal val="0"/>
                                          </p:val>
                                        </p:tav>
                                      </p:tavLst>
                                    </p:anim>
                                    <p:animEffect transition="out" filter="fade">
                                      <p:cBhvr>
                                        <p:cTn id="91" dur="500"/>
                                        <p:tgtEl>
                                          <p:spTgt spid="32"/>
                                        </p:tgtEl>
                                      </p:cBhvr>
                                    </p:animEffect>
                                    <p:set>
                                      <p:cBhvr>
                                        <p:cTn id="92"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29" grpId="0" animBg="1"/>
      <p:bldP spid="29" grpId="1" animBg="1"/>
      <p:bldP spid="31" grpId="0" animBg="1"/>
      <p:bldP spid="31" grpId="1" animBg="1"/>
      <p:bldP spid="35" grpId="0" animBg="1"/>
      <p:bldP spid="35" grpId="1" animBg="1"/>
      <p:bldP spid="38" grpId="0" animBg="1"/>
      <p:bldP spid="38" grpId="1" animBg="1"/>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243889" y="4862513"/>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Rectangle 7"/>
          <p:cNvSpPr>
            <a:spLocks noChangeArrowheads="1"/>
          </p:cNvSpPr>
          <p:nvPr/>
        </p:nvSpPr>
        <p:spPr bwMode="auto">
          <a:xfrm>
            <a:off x="8837614" y="4862513"/>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294314"/>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67276"/>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15" name="Rectangle 13"/>
          <p:cNvSpPr>
            <a:spLocks noChangeArrowheads="1"/>
          </p:cNvSpPr>
          <p:nvPr/>
        </p:nvSpPr>
        <p:spPr bwMode="auto">
          <a:xfrm>
            <a:off x="6840539" y="4864100"/>
            <a:ext cx="593725" cy="43815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T </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 name="Rectangle 21"/>
          <p:cNvSpPr>
            <a:spLocks noChangeArrowheads="1"/>
          </p:cNvSpPr>
          <p:nvPr/>
        </p:nvSpPr>
        <p:spPr bwMode="auto">
          <a:xfrm>
            <a:off x="6840539" y="5308601"/>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syn</a:t>
            </a:r>
            <a:endParaRPr lang="zh-CN" altLang="en-US" sz="1200" i="1">
              <a:solidFill>
                <a:srgbClr val="000000"/>
              </a:solidFill>
              <a:latin typeface="Times New Roman" panose="02020603050405020304" pitchFamily="18" charset="0"/>
              <a:cs typeface="Times New Roman" panose="02020603050405020304" pitchFamily="18" charset="0"/>
            </a:endParaRPr>
          </a:p>
        </p:txBody>
      </p:sp>
      <p:sp>
        <p:nvSpPr>
          <p:cNvPr id="23" name="Rectangle 96"/>
          <p:cNvSpPr>
            <a:spLocks noChangeArrowheads="1"/>
          </p:cNvSpPr>
          <p:nvPr/>
        </p:nvSpPr>
        <p:spPr bwMode="auto">
          <a:xfrm>
            <a:off x="5726114" y="4864100"/>
            <a:ext cx="1114425" cy="4445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rPr>
              <a:t>{a</a:t>
            </a:r>
            <a:r>
              <a:rPr lang="en-US" altLang="zh-CN" sz="1200" baseline="-25000" dirty="0">
                <a:solidFill>
                  <a:srgbClr val="000000"/>
                </a:solidFill>
                <a:latin typeface="Times New Roman" pitchFamily="18" charset="0"/>
                <a:cs typeface="Times New Roman" pitchFamily="18" charset="0"/>
              </a:rPr>
              <a:t>4</a:t>
            </a:r>
            <a:r>
              <a:rPr lang="en-US" altLang="zh-CN" sz="1200" dirty="0">
                <a:solidFill>
                  <a:prstClr val="black"/>
                </a:solidFill>
                <a:latin typeface="Times New Roman" panose="02020603050405020304" pitchFamily="18" charset="0"/>
                <a:ea typeface="SimSun" panose="02010600030101010101" pitchFamily="2" charset="-122"/>
              </a:rPr>
              <a:t>}</a:t>
            </a:r>
          </a:p>
        </p:txBody>
      </p:sp>
      <p:sp>
        <p:nvSpPr>
          <p:cNvPr id="28" name="Rectangle 28"/>
          <p:cNvSpPr>
            <a:spLocks noChangeArrowheads="1"/>
          </p:cNvSpPr>
          <p:nvPr/>
        </p:nvSpPr>
        <p:spPr bwMode="auto">
          <a:xfrm>
            <a:off x="4143376" y="4071939"/>
            <a:ext cx="2786063" cy="428625"/>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-1].</a:t>
            </a:r>
            <a:r>
              <a:rPr lang="en-US" altLang="zh-CN" sz="1500" i="1">
                <a:solidFill>
                  <a:srgbClr val="000000"/>
                </a:solidFill>
                <a:latin typeface="Times New Roman" panose="02020603050405020304" pitchFamily="18" charset="0"/>
              </a:rPr>
              <a:t>syn</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a:t>
            </a:r>
            <a:r>
              <a:rPr lang="en-US" altLang="zh-CN" sz="1500" i="1" baseline="-25000">
                <a:solidFill>
                  <a:srgbClr val="000000"/>
                </a:solidFill>
                <a:latin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500" i="1">
                <a:solidFill>
                  <a:srgbClr val="000000"/>
                </a:solidFill>
                <a:latin typeface="Times New Roman" panose="02020603050405020304" pitchFamily="18" charset="0"/>
              </a:rPr>
              <a:t>syn</a:t>
            </a:r>
          </a:p>
        </p:txBody>
      </p:sp>
      <p:sp>
        <p:nvSpPr>
          <p:cNvPr id="30" name="Line 29"/>
          <p:cNvSpPr>
            <a:spLocks noChangeShapeType="1"/>
          </p:cNvSpPr>
          <p:nvPr/>
        </p:nvSpPr>
        <p:spPr bwMode="auto">
          <a:xfrm flipH="1" flipV="1">
            <a:off x="5381625" y="4627563"/>
            <a:ext cx="534988" cy="207962"/>
          </a:xfrm>
          <a:prstGeom prst="line">
            <a:avLst/>
          </a:prstGeom>
          <a:noFill/>
          <a:ln w="9525">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Rectangle 53"/>
          <p:cNvSpPr>
            <a:spLocks noChangeArrowheads="1"/>
          </p:cNvSpPr>
          <p:nvPr/>
        </p:nvSpPr>
        <p:spPr bwMode="auto">
          <a:xfrm>
            <a:off x="6823075" y="5310189"/>
            <a:ext cx="654050"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r>
              <a:rPr lang="en-US" altLang="zh-CN" sz="1200" i="1" dirty="0" err="1">
                <a:solidFill>
                  <a:srgbClr val="000000"/>
                </a:solidFill>
                <a:latin typeface="Times New Roman" panose="02020603050405020304" pitchFamily="18" charset="0"/>
              </a:rPr>
              <a:t>syn</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41" name="Freeform 54"/>
          <p:cNvSpPr>
            <a:spLocks/>
          </p:cNvSpPr>
          <p:nvPr/>
        </p:nvSpPr>
        <p:spPr bwMode="auto">
          <a:xfrm>
            <a:off x="7189789" y="5624513"/>
            <a:ext cx="649287" cy="107950"/>
          </a:xfrm>
          <a:custGeom>
            <a:avLst/>
            <a:gdLst>
              <a:gd name="T0" fmla="*/ 0 w 545"/>
              <a:gd name="T1" fmla="*/ 0 h 227"/>
              <a:gd name="T2" fmla="*/ 2147483646 w 545"/>
              <a:gd name="T3" fmla="*/ 2147483646 h 227"/>
              <a:gd name="T4" fmla="*/ 2147483646 w 545"/>
              <a:gd name="T5" fmla="*/ 0 h 227"/>
              <a:gd name="T6" fmla="*/ 0 60000 65536"/>
              <a:gd name="T7" fmla="*/ 0 60000 65536"/>
              <a:gd name="T8" fmla="*/ 0 60000 65536"/>
              <a:gd name="T9" fmla="*/ 0 w 545"/>
              <a:gd name="T10" fmla="*/ 0 h 227"/>
              <a:gd name="T11" fmla="*/ 545 w 545"/>
              <a:gd name="T12" fmla="*/ 227 h 227"/>
            </a:gdLst>
            <a:ahLst/>
            <a:cxnLst>
              <a:cxn ang="T6">
                <a:pos x="T0" y="T1"/>
              </a:cxn>
              <a:cxn ang="T7">
                <a:pos x="T2" y="T3"/>
              </a:cxn>
              <a:cxn ang="T8">
                <a:pos x="T4" y="T5"/>
              </a:cxn>
            </a:cxnLst>
            <a:rect l="T9" t="T10" r="T11" b="T12"/>
            <a:pathLst>
              <a:path w="545" h="227">
                <a:moveTo>
                  <a:pt x="0" y="0"/>
                </a:moveTo>
                <a:cubicBezTo>
                  <a:pt x="91" y="113"/>
                  <a:pt x="182" y="227"/>
                  <a:pt x="273" y="227"/>
                </a:cubicBezTo>
                <a:cubicBezTo>
                  <a:pt x="364" y="227"/>
                  <a:pt x="454" y="113"/>
                  <a:pt x="545" y="0"/>
                </a:cubicBezTo>
              </a:path>
            </a:pathLst>
          </a:custGeom>
          <a:noFill/>
          <a:ln w="9525">
            <a:solidFill>
              <a:schemeClr val="tx1"/>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Rectangle 59"/>
          <p:cNvSpPr>
            <a:spLocks noChangeArrowheads="1"/>
          </p:cNvSpPr>
          <p:nvPr/>
        </p:nvSpPr>
        <p:spPr bwMode="auto">
          <a:xfrm>
            <a:off x="7434264" y="5299076"/>
            <a:ext cx="809625" cy="277813"/>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srgbClr val="000000"/>
                </a:solidFill>
                <a:latin typeface="Times New Roman" panose="02020603050405020304" pitchFamily="18" charset="0"/>
              </a:rPr>
              <a:t>syn</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73744" name="Line 79"/>
          <p:cNvSpPr>
            <a:spLocks noChangeShapeType="1"/>
          </p:cNvSpPr>
          <p:nvPr/>
        </p:nvSpPr>
        <p:spPr bwMode="auto">
          <a:xfrm flipV="1">
            <a:off x="8010525" y="2565400"/>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6"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73748" name="组合 12"/>
          <p:cNvGrpSpPr>
            <a:grpSpLocks/>
          </p:cNvGrpSpPr>
          <p:nvPr/>
        </p:nvGrpSpPr>
        <p:grpSpPr bwMode="auto">
          <a:xfrm>
            <a:off x="715964" y="1539875"/>
            <a:ext cx="6092825" cy="2249488"/>
            <a:chOff x="751285" y="802569"/>
            <a:chExt cx="6091894" cy="2249363"/>
          </a:xfrm>
        </p:grpSpPr>
        <p:sp>
          <p:nvSpPr>
            <p:cNvPr id="35"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73751"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73752"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40" name="Rectangle 100"/>
          <p:cNvSpPr>
            <a:spLocks noChangeArrowheads="1"/>
          </p:cNvSpPr>
          <p:nvPr/>
        </p:nvSpPr>
        <p:spPr bwMode="auto">
          <a:xfrm>
            <a:off x="5705476" y="5307014"/>
            <a:ext cx="1135063"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baseline="-25000" dirty="0">
                <a:solidFill>
                  <a:srgbClr val="000000"/>
                </a:solidFill>
                <a:latin typeface="Times New Roman" panose="02020603050405020304" pitchFamily="18" charset="0"/>
              </a:rPr>
              <a:t>1</a:t>
            </a:r>
            <a:r>
              <a:rPr lang="en-US" altLang="zh-CN" sz="1200" i="1" dirty="0">
                <a:solidFill>
                  <a:srgbClr val="000000"/>
                </a:solidFill>
                <a:latin typeface="Times New Roman" pitchFamily="18" charset="0"/>
                <a:ea typeface="楷体" pitchFamily="49" charset="-122"/>
                <a:cs typeface="Times New Roman" pitchFamily="18" charset="0"/>
              </a:rPr>
              <a:t>′</a:t>
            </a:r>
            <a:r>
              <a:rPr lang="en-US" altLang="zh-CN" sz="1200" i="1" dirty="0">
                <a:solidFill>
                  <a:srgbClr val="000000"/>
                </a:solidFill>
                <a:latin typeface="Times New Roman" panose="02020603050405020304" pitchFamily="18" charset="0"/>
              </a:rPr>
              <a:t>syn</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49</a:t>
            </a:fld>
            <a:endParaRPr lang="en-US" altLang="zh-CN" dirty="0"/>
          </a:p>
        </p:txBody>
      </p:sp>
    </p:spTree>
    <p:extLst>
      <p:ext uri="{BB962C8B-B14F-4D97-AF65-F5344CB8AC3E}">
        <p14:creationId xmlns:p14="http://schemas.microsoft.com/office/powerpoint/2010/main" val="58681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xit" presetSubtype="32" fill="hold" nodeType="clickEffect">
                                  <p:stCondLst>
                                    <p:cond delay="0"/>
                                  </p:stCondLst>
                                  <p:childTnLst>
                                    <p:anim calcmode="lin" valueType="num">
                                      <p:cBhvr>
                                        <p:cTn id="25" dur="500"/>
                                        <p:tgtEl>
                                          <p:spTgt spid="30"/>
                                        </p:tgtEl>
                                        <p:attrNameLst>
                                          <p:attrName>ppt_w</p:attrName>
                                        </p:attrNameLst>
                                      </p:cBhvr>
                                      <p:tavLst>
                                        <p:tav tm="0">
                                          <p:val>
                                            <p:strVal val="ppt_w"/>
                                          </p:val>
                                        </p:tav>
                                        <p:tav tm="100000">
                                          <p:val>
                                            <p:fltVal val="0"/>
                                          </p:val>
                                        </p:tav>
                                      </p:tavLst>
                                    </p:anim>
                                    <p:anim calcmode="lin" valueType="num">
                                      <p:cBhvr>
                                        <p:cTn id="26" dur="500"/>
                                        <p:tgtEl>
                                          <p:spTgt spid="30"/>
                                        </p:tgtEl>
                                        <p:attrNameLst>
                                          <p:attrName>ppt_h</p:attrName>
                                        </p:attrNameLst>
                                      </p:cBhvr>
                                      <p:tavLst>
                                        <p:tav tm="0">
                                          <p:val>
                                            <p:strVal val="ppt_h"/>
                                          </p:val>
                                        </p:tav>
                                        <p:tav tm="100000">
                                          <p:val>
                                            <p:fltVal val="0"/>
                                          </p:val>
                                        </p:tav>
                                      </p:tavLst>
                                    </p:anim>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53" presetClass="exit" presetSubtype="32" fill="hold" grpId="0" nodeType="withEffect">
                                  <p:stCondLst>
                                    <p:cond delay="0"/>
                                  </p:stCondLst>
                                  <p:childTnLst>
                                    <p:anim calcmode="lin" valueType="num">
                                      <p:cBhvr>
                                        <p:cTn id="30" dur="500"/>
                                        <p:tgtEl>
                                          <p:spTgt spid="23"/>
                                        </p:tgtEl>
                                        <p:attrNameLst>
                                          <p:attrName>ppt_w</p:attrName>
                                        </p:attrNameLst>
                                      </p:cBhvr>
                                      <p:tavLst>
                                        <p:tav tm="0">
                                          <p:val>
                                            <p:strVal val="ppt_w"/>
                                          </p:val>
                                        </p:tav>
                                        <p:tav tm="100000">
                                          <p:val>
                                            <p:fltVal val="0"/>
                                          </p:val>
                                        </p:tav>
                                      </p:tavLst>
                                    </p:anim>
                                    <p:anim calcmode="lin" valueType="num">
                                      <p:cBhvr>
                                        <p:cTn id="31" dur="500"/>
                                        <p:tgtEl>
                                          <p:spTgt spid="23"/>
                                        </p:tgtEl>
                                        <p:attrNameLst>
                                          <p:attrName>ppt_h</p:attrName>
                                        </p:attrNameLst>
                                      </p:cBhvr>
                                      <p:tavLst>
                                        <p:tav tm="0">
                                          <p:val>
                                            <p:strVal val="ppt_h"/>
                                          </p:val>
                                        </p:tav>
                                        <p:tav tm="100000">
                                          <p:val>
                                            <p:fltVal val="0"/>
                                          </p:val>
                                        </p:tav>
                                      </p:tavLst>
                                    </p:anim>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53" presetClass="exit" presetSubtype="32" fill="hold" grpId="0" nodeType="withEffect">
                                  <p:stCondLst>
                                    <p:cond delay="0"/>
                                  </p:stCondLst>
                                  <p:childTnLst>
                                    <p:anim calcmode="lin" valueType="num">
                                      <p:cBhvr>
                                        <p:cTn id="35" dur="500"/>
                                        <p:tgtEl>
                                          <p:spTgt spid="40"/>
                                        </p:tgtEl>
                                        <p:attrNameLst>
                                          <p:attrName>ppt_w</p:attrName>
                                        </p:attrNameLst>
                                      </p:cBhvr>
                                      <p:tavLst>
                                        <p:tav tm="0">
                                          <p:val>
                                            <p:strVal val="ppt_w"/>
                                          </p:val>
                                        </p:tav>
                                        <p:tav tm="100000">
                                          <p:val>
                                            <p:fltVal val="0"/>
                                          </p:val>
                                        </p:tav>
                                      </p:tavLst>
                                    </p:anim>
                                    <p:anim calcmode="lin" valueType="num">
                                      <p:cBhvr>
                                        <p:cTn id="36" dur="500"/>
                                        <p:tgtEl>
                                          <p:spTgt spid="40"/>
                                        </p:tgtEl>
                                        <p:attrNameLst>
                                          <p:attrName>ppt_h</p:attrName>
                                        </p:attrNameLst>
                                      </p:cBhvr>
                                      <p:tavLst>
                                        <p:tav tm="0">
                                          <p:val>
                                            <p:strVal val="ppt_h"/>
                                          </p:val>
                                        </p:tav>
                                        <p:tav tm="100000">
                                          <p:val>
                                            <p:fltVal val="0"/>
                                          </p:val>
                                        </p:tav>
                                      </p:tavLst>
                                    </p:anim>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par>
                                <p:cTn id="39" presetID="53" presetClass="exit" presetSubtype="32" fill="hold" grpId="1" nodeType="withEffect">
                                  <p:stCondLst>
                                    <p:cond delay="0"/>
                                  </p:stCondLst>
                                  <p:childTnLst>
                                    <p:anim calcmode="lin" valueType="num">
                                      <p:cBhvr>
                                        <p:cTn id="40" dur="500"/>
                                        <p:tgtEl>
                                          <p:spTgt spid="28"/>
                                        </p:tgtEl>
                                        <p:attrNameLst>
                                          <p:attrName>ppt_w</p:attrName>
                                        </p:attrNameLst>
                                      </p:cBhvr>
                                      <p:tavLst>
                                        <p:tav tm="0">
                                          <p:val>
                                            <p:strVal val="ppt_w"/>
                                          </p:val>
                                        </p:tav>
                                        <p:tav tm="100000">
                                          <p:val>
                                            <p:fltVal val="0"/>
                                          </p:val>
                                        </p:tav>
                                      </p:tavLst>
                                    </p:anim>
                                    <p:anim calcmode="lin" valueType="num">
                                      <p:cBhvr>
                                        <p:cTn id="41" dur="500"/>
                                        <p:tgtEl>
                                          <p:spTgt spid="28"/>
                                        </p:tgtEl>
                                        <p:attrNameLst>
                                          <p:attrName>ppt_h</p:attrName>
                                        </p:attrNameLst>
                                      </p:cBhvr>
                                      <p:tavLst>
                                        <p:tav tm="0">
                                          <p:val>
                                            <p:strVal val="ppt_h"/>
                                          </p:val>
                                        </p:tav>
                                        <p:tav tm="100000">
                                          <p:val>
                                            <p:fltVal val="0"/>
                                          </p:val>
                                        </p:tav>
                                      </p:tavLst>
                                    </p:anim>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xit" presetSubtype="32" fill="hold" grpId="1" nodeType="clickEffect">
                                  <p:stCondLst>
                                    <p:cond delay="0"/>
                                  </p:stCondLst>
                                  <p:childTnLst>
                                    <p:anim calcmode="lin" valueType="num">
                                      <p:cBhvr>
                                        <p:cTn id="59" dur="500"/>
                                        <p:tgtEl>
                                          <p:spTgt spid="34"/>
                                        </p:tgtEl>
                                        <p:attrNameLst>
                                          <p:attrName>ppt_w</p:attrName>
                                        </p:attrNameLst>
                                      </p:cBhvr>
                                      <p:tavLst>
                                        <p:tav tm="0">
                                          <p:val>
                                            <p:strVal val="ppt_w"/>
                                          </p:val>
                                        </p:tav>
                                        <p:tav tm="100000">
                                          <p:val>
                                            <p:fltVal val="0"/>
                                          </p:val>
                                        </p:tav>
                                      </p:tavLst>
                                    </p:anim>
                                    <p:anim calcmode="lin" valueType="num">
                                      <p:cBhvr>
                                        <p:cTn id="60" dur="500"/>
                                        <p:tgtEl>
                                          <p:spTgt spid="34"/>
                                        </p:tgtEl>
                                        <p:attrNameLst>
                                          <p:attrName>ppt_h</p:attrName>
                                        </p:attrNameLst>
                                      </p:cBhvr>
                                      <p:tavLst>
                                        <p:tav tm="0">
                                          <p:val>
                                            <p:strVal val="ppt_h"/>
                                          </p:val>
                                        </p:tav>
                                        <p:tav tm="100000">
                                          <p:val>
                                            <p:fltVal val="0"/>
                                          </p:val>
                                        </p:tav>
                                      </p:tavLst>
                                    </p:anim>
                                    <p:animEffect transition="out" filter="fade">
                                      <p:cBhvr>
                                        <p:cTn id="61" dur="500"/>
                                        <p:tgtEl>
                                          <p:spTgt spid="34"/>
                                        </p:tgtEl>
                                      </p:cBhvr>
                                    </p:animEffect>
                                    <p:set>
                                      <p:cBhvr>
                                        <p:cTn id="62" dur="1" fill="hold">
                                          <p:stCondLst>
                                            <p:cond delay="499"/>
                                          </p:stCondLst>
                                        </p:cTn>
                                        <p:tgtEl>
                                          <p:spTgt spid="34"/>
                                        </p:tgtEl>
                                        <p:attrNameLst>
                                          <p:attrName>style.visibility</p:attrName>
                                        </p:attrNameLst>
                                      </p:cBhvr>
                                      <p:to>
                                        <p:strVal val="hidden"/>
                                      </p:to>
                                    </p:set>
                                  </p:childTnLst>
                                </p:cTn>
                              </p:par>
                              <p:par>
                                <p:cTn id="63" presetID="53" presetClass="exit" presetSubtype="32" fill="hold" nodeType="withEffect">
                                  <p:stCondLst>
                                    <p:cond delay="0"/>
                                  </p:stCondLst>
                                  <p:childTnLst>
                                    <p:anim calcmode="lin" valueType="num">
                                      <p:cBhvr>
                                        <p:cTn id="64" dur="500"/>
                                        <p:tgtEl>
                                          <p:spTgt spid="41"/>
                                        </p:tgtEl>
                                        <p:attrNameLst>
                                          <p:attrName>ppt_w</p:attrName>
                                        </p:attrNameLst>
                                      </p:cBhvr>
                                      <p:tavLst>
                                        <p:tav tm="0">
                                          <p:val>
                                            <p:strVal val="ppt_w"/>
                                          </p:val>
                                        </p:tav>
                                        <p:tav tm="100000">
                                          <p:val>
                                            <p:fltVal val="0"/>
                                          </p:val>
                                        </p:tav>
                                      </p:tavLst>
                                    </p:anim>
                                    <p:anim calcmode="lin" valueType="num">
                                      <p:cBhvr>
                                        <p:cTn id="65" dur="500"/>
                                        <p:tgtEl>
                                          <p:spTgt spid="41"/>
                                        </p:tgtEl>
                                        <p:attrNameLst>
                                          <p:attrName>ppt_h</p:attrName>
                                        </p:attrNameLst>
                                      </p:cBhvr>
                                      <p:tavLst>
                                        <p:tav tm="0">
                                          <p:val>
                                            <p:strVal val="ppt_h"/>
                                          </p:val>
                                        </p:tav>
                                        <p:tav tm="100000">
                                          <p:val>
                                            <p:fltVal val="0"/>
                                          </p:val>
                                        </p:tav>
                                      </p:tavLst>
                                    </p:anim>
                                    <p:animEffect transition="out" filter="fade">
                                      <p:cBhvr>
                                        <p:cTn id="66" dur="500"/>
                                        <p:tgtEl>
                                          <p:spTgt spid="41"/>
                                        </p:tgtEl>
                                      </p:cBhvr>
                                    </p:animEffect>
                                    <p:set>
                                      <p:cBhvr>
                                        <p:cTn id="67" dur="1" fill="hold">
                                          <p:stCondLst>
                                            <p:cond delay="499"/>
                                          </p:stCondLst>
                                        </p:cTn>
                                        <p:tgtEl>
                                          <p:spTgt spid="41"/>
                                        </p:tgtEl>
                                        <p:attrNameLst>
                                          <p:attrName>style.visibility</p:attrName>
                                        </p:attrNameLst>
                                      </p:cBhvr>
                                      <p:to>
                                        <p:strVal val="hidden"/>
                                      </p:to>
                                    </p:set>
                                  </p:childTnLst>
                                </p:cTn>
                              </p:par>
                              <p:par>
                                <p:cTn id="68" presetID="53" presetClass="exit" presetSubtype="32" fill="hold" grpId="0" nodeType="withEffect">
                                  <p:stCondLst>
                                    <p:cond delay="0"/>
                                  </p:stCondLst>
                                  <p:childTnLst>
                                    <p:anim calcmode="lin" valueType="num">
                                      <p:cBhvr>
                                        <p:cTn id="69" dur="500"/>
                                        <p:tgtEl>
                                          <p:spTgt spid="15"/>
                                        </p:tgtEl>
                                        <p:attrNameLst>
                                          <p:attrName>ppt_w</p:attrName>
                                        </p:attrNameLst>
                                      </p:cBhvr>
                                      <p:tavLst>
                                        <p:tav tm="0">
                                          <p:val>
                                            <p:strVal val="ppt_w"/>
                                          </p:val>
                                        </p:tav>
                                        <p:tav tm="100000">
                                          <p:val>
                                            <p:fltVal val="0"/>
                                          </p:val>
                                        </p:tav>
                                      </p:tavLst>
                                    </p:anim>
                                    <p:anim calcmode="lin" valueType="num">
                                      <p:cBhvr>
                                        <p:cTn id="70" dur="500"/>
                                        <p:tgtEl>
                                          <p:spTgt spid="15"/>
                                        </p:tgtEl>
                                        <p:attrNameLst>
                                          <p:attrName>ppt_h</p:attrName>
                                        </p:attrNameLst>
                                      </p:cBhvr>
                                      <p:tavLst>
                                        <p:tav tm="0">
                                          <p:val>
                                            <p:strVal val="ppt_h"/>
                                          </p:val>
                                        </p:tav>
                                        <p:tav tm="100000">
                                          <p:val>
                                            <p:fltVal val="0"/>
                                          </p:val>
                                        </p:tav>
                                      </p:tavLst>
                                    </p:anim>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53" presetClass="exit" presetSubtype="32" fill="hold" grpId="0" nodeType="withEffect">
                                  <p:stCondLst>
                                    <p:cond delay="0"/>
                                  </p:stCondLst>
                                  <p:childTnLst>
                                    <p:anim calcmode="lin" valueType="num">
                                      <p:cBhvr>
                                        <p:cTn id="74" dur="500"/>
                                        <p:tgtEl>
                                          <p:spTgt spid="17"/>
                                        </p:tgtEl>
                                        <p:attrNameLst>
                                          <p:attrName>ppt_w</p:attrName>
                                        </p:attrNameLst>
                                      </p:cBhvr>
                                      <p:tavLst>
                                        <p:tav tm="0">
                                          <p:val>
                                            <p:strVal val="ppt_w"/>
                                          </p:val>
                                        </p:tav>
                                        <p:tav tm="100000">
                                          <p:val>
                                            <p:fltVal val="0"/>
                                          </p:val>
                                        </p:tav>
                                      </p:tavLst>
                                    </p:anim>
                                    <p:anim calcmode="lin" valueType="num">
                                      <p:cBhvr>
                                        <p:cTn id="75" dur="500"/>
                                        <p:tgtEl>
                                          <p:spTgt spid="17"/>
                                        </p:tgtEl>
                                        <p:attrNameLst>
                                          <p:attrName>ppt_h</p:attrName>
                                        </p:attrNameLst>
                                      </p:cBhvr>
                                      <p:tavLst>
                                        <p:tav tm="0">
                                          <p:val>
                                            <p:strVal val="ppt_h"/>
                                          </p:val>
                                        </p:tav>
                                        <p:tav tm="100000">
                                          <p:val>
                                            <p:fltVal val="0"/>
                                          </p:val>
                                        </p:tav>
                                      </p:tavLst>
                                    </p:anim>
                                    <p:animEffect transition="out" filter="fade">
                                      <p:cBhvr>
                                        <p:cTn id="76" dur="500"/>
                                        <p:tgtEl>
                                          <p:spTgt spid="17"/>
                                        </p:tgtEl>
                                      </p:cBhvr>
                                    </p:animEffect>
                                    <p:set>
                                      <p:cBhvr>
                                        <p:cTn id="7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3" grpId="0" animBg="1"/>
      <p:bldP spid="28" grpId="0" animBg="1"/>
      <p:bldP spid="28" grpId="1" animBg="1"/>
      <p:bldP spid="34" grpId="0" animBg="1"/>
      <p:bldP spid="34" grpId="1" animBg="1"/>
      <p:bldP spid="43"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2"/>
          <p:cNvSpPr txBox="1">
            <a:spLocks/>
          </p:cNvSpPr>
          <p:nvPr/>
        </p:nvSpPr>
        <p:spPr bwMode="auto">
          <a:xfrm>
            <a:off x="411163" y="965428"/>
            <a:ext cx="7931150" cy="358775"/>
          </a:xfrm>
          <a:prstGeom prst="rect">
            <a:avLst/>
          </a:prstGeom>
          <a:noFill/>
          <a:ln>
            <a:noFill/>
          </a:ln>
          <a:extLst/>
        </p:spPr>
        <p:txBody>
          <a:bodyPr lIns="68580" tIns="34290" rIns="68580" bIns="34290" anchor="ctr"/>
          <a:lstStyle>
            <a:lvl1pPr algn="l" rtl="0" eaLnBrk="0" fontAlgn="base" hangingPunct="0">
              <a:spcBef>
                <a:spcPct val="0"/>
              </a:spcBef>
              <a:spcAft>
                <a:spcPct val="0"/>
              </a:spcAft>
              <a:defRPr sz="4000" b="1" kern="1200" baseline="0">
                <a:solidFill>
                  <a:srgbClr val="FFFFFF"/>
                </a:solidFill>
                <a:latin typeface="Times New Roman" panose="02020603050405020304" pitchFamily="18" charset="0"/>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defRPr/>
            </a:pPr>
            <a:r>
              <a:rPr lang="zh-CN" altLang="en-US" sz="3000" b="0" spc="300" dirty="0">
                <a:solidFill>
                  <a:schemeClr val="tx1"/>
                </a:solidFill>
                <a:latin typeface="微软雅黑" pitchFamily="34" charset="-122"/>
                <a:ea typeface="微软雅黑" pitchFamily="34" charset="-122"/>
                <a:cs typeface="Times New Roman" pitchFamily="18" charset="0"/>
              </a:rPr>
              <a:t>例</a:t>
            </a:r>
            <a:r>
              <a:rPr lang="zh-CN" altLang="en-US" sz="3000" b="0" spc="-300" dirty="0">
                <a:solidFill>
                  <a:schemeClr val="tx1"/>
                </a:solidFill>
                <a:latin typeface="微软雅黑" pitchFamily="34" charset="-122"/>
                <a:ea typeface="微软雅黑" pitchFamily="34" charset="-122"/>
                <a:cs typeface="Times New Roman" pitchFamily="18" charset="0"/>
              </a:rPr>
              <a:t>：</a:t>
            </a:r>
            <a:r>
              <a:rPr lang="zh-CN" altLang="en-US" sz="3000" b="0" spc="300" dirty="0">
                <a:solidFill>
                  <a:schemeClr val="tx1"/>
                </a:solidFill>
                <a:latin typeface="微软雅黑" pitchFamily="34" charset="-122"/>
                <a:ea typeface="微软雅黑" pitchFamily="34" charset="-122"/>
                <a:cs typeface="Times New Roman" pitchFamily="18" charset="0"/>
              </a:rPr>
              <a:t>带有综合属性</a:t>
            </a:r>
            <a:r>
              <a:rPr lang="zh-CN" altLang="en-US" sz="3000" b="0" dirty="0">
                <a:solidFill>
                  <a:schemeClr val="tx1"/>
                </a:solidFill>
                <a:latin typeface="微软雅黑" pitchFamily="34" charset="-122"/>
                <a:ea typeface="微软雅黑" pitchFamily="34" charset="-122"/>
                <a:cs typeface="Times New Roman" pitchFamily="18" charset="0"/>
              </a:rPr>
              <a:t>的</a:t>
            </a:r>
            <a:r>
              <a:rPr lang="en-US" altLang="zh-CN" sz="3000" b="0" i="1" dirty="0">
                <a:solidFill>
                  <a:schemeClr val="tx1"/>
                </a:solidFill>
                <a:ea typeface="楷体" pitchFamily="49" charset="-122"/>
                <a:cs typeface="Times New Roman" pitchFamily="18" charset="0"/>
              </a:rPr>
              <a:t>SDD </a:t>
            </a:r>
            <a:endParaRPr lang="zh-CN" altLang="en-US" sz="3000" b="0" i="1" dirty="0">
              <a:solidFill>
                <a:schemeClr val="tx1"/>
              </a:solidFill>
              <a:ea typeface="楷体" pitchFamily="49" charset="-122"/>
              <a:cs typeface="Times New Roman" pitchFamily="18" charset="0"/>
            </a:endParaRPr>
          </a:p>
        </p:txBody>
      </p:sp>
      <p:sp>
        <p:nvSpPr>
          <p:cNvPr id="57359" name="Rectangle 2"/>
          <p:cNvSpPr>
            <a:spLocks noChangeArrowheads="1"/>
          </p:cNvSpPr>
          <p:nvPr/>
        </p:nvSpPr>
        <p:spPr bwMode="auto">
          <a:xfrm>
            <a:off x="4948239" y="5214938"/>
            <a:ext cx="1597025" cy="379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FF0000"/>
                </a:solidFill>
                <a:latin typeface="Times New Roman" panose="02020603050405020304" pitchFamily="18" charset="0"/>
              </a:rPr>
              <a:t>digit</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lexval</a:t>
            </a:r>
            <a:r>
              <a:rPr kumimoji="1" lang="en-US" altLang="zh-CN" sz="2000">
                <a:latin typeface="Times New Roman" panose="02020603050405020304" pitchFamily="18" charset="0"/>
                <a:sym typeface="Symbol" panose="05050102010706020507" pitchFamily="18" charset="2"/>
              </a:rPr>
              <a:t>=3</a:t>
            </a:r>
            <a:endParaRPr kumimoji="1" lang="en-US" altLang="zh-CN" sz="2000">
              <a:latin typeface="Times New Roman" panose="02020603050405020304" pitchFamily="18" charset="0"/>
            </a:endParaRPr>
          </a:p>
        </p:txBody>
      </p:sp>
      <p:sp>
        <p:nvSpPr>
          <p:cNvPr id="57360" name="Rectangle 3"/>
          <p:cNvSpPr>
            <a:spLocks noChangeArrowheads="1"/>
          </p:cNvSpPr>
          <p:nvPr/>
        </p:nvSpPr>
        <p:spPr bwMode="auto">
          <a:xfrm>
            <a:off x="4914901" y="4500563"/>
            <a:ext cx="1025525" cy="379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F</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=3</a:t>
            </a:r>
            <a:endParaRPr kumimoji="1" lang="en-US" altLang="zh-CN" sz="2000">
              <a:latin typeface="Times New Roman" panose="02020603050405020304" pitchFamily="18" charset="0"/>
            </a:endParaRPr>
          </a:p>
        </p:txBody>
      </p:sp>
      <p:sp>
        <p:nvSpPr>
          <p:cNvPr id="57361" name="Line 4"/>
          <p:cNvSpPr>
            <a:spLocks noChangeShapeType="1"/>
          </p:cNvSpPr>
          <p:nvPr/>
        </p:nvSpPr>
        <p:spPr bwMode="auto">
          <a:xfrm flipV="1">
            <a:off x="5454650" y="4960938"/>
            <a:ext cx="0" cy="28575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62" name="Line 5"/>
          <p:cNvSpPr>
            <a:spLocks noChangeShapeType="1"/>
          </p:cNvSpPr>
          <p:nvPr/>
        </p:nvSpPr>
        <p:spPr bwMode="auto">
          <a:xfrm flipV="1">
            <a:off x="5454650" y="4151313"/>
            <a:ext cx="0" cy="3429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63" name="Rectangle 6"/>
          <p:cNvSpPr>
            <a:spLocks noChangeArrowheads="1"/>
          </p:cNvSpPr>
          <p:nvPr/>
        </p:nvSpPr>
        <p:spPr bwMode="auto">
          <a:xfrm>
            <a:off x="4859339" y="3714751"/>
            <a:ext cx="1081087"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T</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=3</a:t>
            </a:r>
            <a:endParaRPr kumimoji="1" lang="en-US" altLang="zh-CN" sz="2000">
              <a:latin typeface="Times New Roman" panose="02020603050405020304" pitchFamily="18" charset="0"/>
            </a:endParaRPr>
          </a:p>
        </p:txBody>
      </p:sp>
      <p:sp>
        <p:nvSpPr>
          <p:cNvPr id="57364" name="Rectangle 7"/>
          <p:cNvSpPr>
            <a:spLocks noChangeArrowheads="1"/>
          </p:cNvSpPr>
          <p:nvPr/>
        </p:nvSpPr>
        <p:spPr bwMode="auto">
          <a:xfrm>
            <a:off x="6210301" y="4500563"/>
            <a:ext cx="1597025" cy="379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wrap="none"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FF0000"/>
                </a:solidFill>
                <a:latin typeface="Times New Roman" panose="02020603050405020304" pitchFamily="18" charset="0"/>
              </a:rPr>
              <a:t>digit</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lexval</a:t>
            </a:r>
            <a:r>
              <a:rPr kumimoji="1" lang="en-US" altLang="zh-CN" sz="2000">
                <a:latin typeface="Times New Roman" panose="02020603050405020304" pitchFamily="18" charset="0"/>
                <a:sym typeface="Symbol" panose="05050102010706020507" pitchFamily="18" charset="2"/>
              </a:rPr>
              <a:t>=5</a:t>
            </a:r>
            <a:endParaRPr kumimoji="1" lang="en-US" altLang="zh-CN" sz="2000">
              <a:latin typeface="Times New Roman" panose="02020603050405020304" pitchFamily="18" charset="0"/>
            </a:endParaRPr>
          </a:p>
        </p:txBody>
      </p:sp>
      <p:sp>
        <p:nvSpPr>
          <p:cNvPr id="57365" name="Line 8"/>
          <p:cNvSpPr>
            <a:spLocks noChangeShapeType="1"/>
          </p:cNvSpPr>
          <p:nvPr/>
        </p:nvSpPr>
        <p:spPr bwMode="auto">
          <a:xfrm flipV="1">
            <a:off x="6804025" y="4151313"/>
            <a:ext cx="0" cy="40005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66" name="Rectangle 9"/>
          <p:cNvSpPr>
            <a:spLocks noChangeArrowheads="1"/>
          </p:cNvSpPr>
          <p:nvPr/>
        </p:nvSpPr>
        <p:spPr bwMode="auto">
          <a:xfrm>
            <a:off x="6230938" y="3714751"/>
            <a:ext cx="971550"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F</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=5</a:t>
            </a:r>
            <a:endParaRPr kumimoji="1" lang="en-US" altLang="zh-CN" sz="2000">
              <a:latin typeface="Times New Roman" panose="02020603050405020304" pitchFamily="18" charset="0"/>
            </a:endParaRPr>
          </a:p>
        </p:txBody>
      </p:sp>
      <p:sp>
        <p:nvSpPr>
          <p:cNvPr id="57367" name="Rectangle 10"/>
          <p:cNvSpPr>
            <a:spLocks noChangeArrowheads="1"/>
          </p:cNvSpPr>
          <p:nvPr/>
        </p:nvSpPr>
        <p:spPr bwMode="auto">
          <a:xfrm>
            <a:off x="5276850" y="2857501"/>
            <a:ext cx="1657350"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T</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=15</a:t>
            </a:r>
            <a:endParaRPr kumimoji="1" lang="en-US" altLang="zh-CN" sz="2000">
              <a:latin typeface="Times New Roman" panose="02020603050405020304" pitchFamily="18" charset="0"/>
            </a:endParaRPr>
          </a:p>
        </p:txBody>
      </p:sp>
      <p:sp>
        <p:nvSpPr>
          <p:cNvPr id="57368" name="Line 11"/>
          <p:cNvSpPr>
            <a:spLocks noChangeShapeType="1"/>
          </p:cNvSpPr>
          <p:nvPr/>
        </p:nvSpPr>
        <p:spPr bwMode="auto">
          <a:xfrm flipH="1">
            <a:off x="5351463" y="3333751"/>
            <a:ext cx="742950" cy="42862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69" name="Line 12"/>
          <p:cNvSpPr>
            <a:spLocks noChangeShapeType="1"/>
          </p:cNvSpPr>
          <p:nvPr/>
        </p:nvSpPr>
        <p:spPr bwMode="auto">
          <a:xfrm>
            <a:off x="6102351" y="3340101"/>
            <a:ext cx="701675" cy="37782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70" name="Text Box 13"/>
          <p:cNvSpPr txBox="1">
            <a:spLocks noChangeArrowheads="1"/>
          </p:cNvSpPr>
          <p:nvPr/>
        </p:nvSpPr>
        <p:spPr bwMode="auto">
          <a:xfrm>
            <a:off x="5994401" y="3771901"/>
            <a:ext cx="269875"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000">
                <a:solidFill>
                  <a:srgbClr val="FF0000"/>
                </a:solidFill>
                <a:latin typeface="Times New Roman" panose="02020603050405020304" pitchFamily="18" charset="0"/>
              </a:rPr>
              <a:t>*</a:t>
            </a:r>
          </a:p>
        </p:txBody>
      </p:sp>
      <p:sp>
        <p:nvSpPr>
          <p:cNvPr id="57371" name="Line 14"/>
          <p:cNvSpPr>
            <a:spLocks noChangeShapeType="1"/>
          </p:cNvSpPr>
          <p:nvPr/>
        </p:nvSpPr>
        <p:spPr bwMode="auto">
          <a:xfrm>
            <a:off x="6102350" y="3340100"/>
            <a:ext cx="0" cy="4572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72" name="Line 15"/>
          <p:cNvSpPr>
            <a:spLocks noChangeShapeType="1"/>
          </p:cNvSpPr>
          <p:nvPr/>
        </p:nvSpPr>
        <p:spPr bwMode="auto">
          <a:xfrm flipV="1">
            <a:off x="6134100" y="2563813"/>
            <a:ext cx="0" cy="28575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73" name="Text Box 17"/>
          <p:cNvSpPr txBox="1">
            <a:spLocks noChangeArrowheads="1"/>
          </p:cNvSpPr>
          <p:nvPr/>
        </p:nvSpPr>
        <p:spPr bwMode="auto">
          <a:xfrm>
            <a:off x="6911975" y="2143126"/>
            <a:ext cx="342900"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a:solidFill>
                  <a:srgbClr val="FF0000"/>
                </a:solidFill>
                <a:latin typeface="Times New Roman" panose="02020603050405020304" pitchFamily="18" charset="0"/>
              </a:rPr>
              <a:t>+</a:t>
            </a:r>
          </a:p>
        </p:txBody>
      </p:sp>
      <p:sp>
        <p:nvSpPr>
          <p:cNvPr id="57374" name="Rectangle 18"/>
          <p:cNvSpPr>
            <a:spLocks noChangeArrowheads="1"/>
          </p:cNvSpPr>
          <p:nvPr/>
        </p:nvSpPr>
        <p:spPr bwMode="auto">
          <a:xfrm>
            <a:off x="7183438" y="3714751"/>
            <a:ext cx="1619250"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FF0000"/>
                </a:solidFill>
                <a:latin typeface="Times New Roman" panose="02020603050405020304" pitchFamily="18" charset="0"/>
              </a:rPr>
              <a:t>digit</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lexval</a:t>
            </a:r>
            <a:r>
              <a:rPr kumimoji="1" lang="en-US" altLang="zh-CN" sz="2000">
                <a:latin typeface="Times New Roman" panose="02020603050405020304" pitchFamily="18" charset="0"/>
                <a:sym typeface="Symbol" panose="05050102010706020507" pitchFamily="18" charset="2"/>
              </a:rPr>
              <a:t>=4</a:t>
            </a:r>
            <a:endParaRPr kumimoji="1" lang="en-US" altLang="zh-CN" sz="2000">
              <a:latin typeface="Times New Roman" panose="02020603050405020304" pitchFamily="18" charset="0"/>
            </a:endParaRPr>
          </a:p>
        </p:txBody>
      </p:sp>
      <p:sp>
        <p:nvSpPr>
          <p:cNvPr id="57375" name="Line 19"/>
          <p:cNvSpPr>
            <a:spLocks noChangeShapeType="1"/>
          </p:cNvSpPr>
          <p:nvPr/>
        </p:nvSpPr>
        <p:spPr bwMode="auto">
          <a:xfrm flipV="1">
            <a:off x="7991475" y="3340100"/>
            <a:ext cx="0" cy="3429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76" name="Rectangle 20"/>
          <p:cNvSpPr>
            <a:spLocks noChangeArrowheads="1"/>
          </p:cNvSpPr>
          <p:nvPr/>
        </p:nvSpPr>
        <p:spPr bwMode="auto">
          <a:xfrm>
            <a:off x="7445376" y="2857501"/>
            <a:ext cx="1171575"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F</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=4</a:t>
            </a:r>
            <a:endParaRPr kumimoji="1" lang="en-US" altLang="zh-CN" sz="2000">
              <a:latin typeface="Times New Roman" panose="02020603050405020304" pitchFamily="18" charset="0"/>
            </a:endParaRPr>
          </a:p>
        </p:txBody>
      </p:sp>
      <p:sp>
        <p:nvSpPr>
          <p:cNvPr id="57377" name="Rectangle 21"/>
          <p:cNvSpPr>
            <a:spLocks noChangeArrowheads="1"/>
          </p:cNvSpPr>
          <p:nvPr/>
        </p:nvSpPr>
        <p:spPr bwMode="auto">
          <a:xfrm>
            <a:off x="7559676" y="2143126"/>
            <a:ext cx="938213" cy="379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T</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=4</a:t>
            </a:r>
            <a:endParaRPr kumimoji="1" lang="en-US" altLang="zh-CN" sz="2000">
              <a:latin typeface="Times New Roman" panose="02020603050405020304" pitchFamily="18" charset="0"/>
            </a:endParaRPr>
          </a:p>
        </p:txBody>
      </p:sp>
      <p:sp>
        <p:nvSpPr>
          <p:cNvPr id="57378" name="Line 22"/>
          <p:cNvSpPr>
            <a:spLocks noChangeShapeType="1"/>
          </p:cNvSpPr>
          <p:nvPr/>
        </p:nvSpPr>
        <p:spPr bwMode="auto">
          <a:xfrm flipV="1">
            <a:off x="7991475" y="2476500"/>
            <a:ext cx="0" cy="40005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79" name="Rectangle 23"/>
          <p:cNvSpPr>
            <a:spLocks noChangeArrowheads="1"/>
          </p:cNvSpPr>
          <p:nvPr/>
        </p:nvSpPr>
        <p:spPr bwMode="auto">
          <a:xfrm>
            <a:off x="6445250" y="1397001"/>
            <a:ext cx="1339850" cy="377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E</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=19</a:t>
            </a:r>
            <a:endParaRPr kumimoji="1" lang="en-US" altLang="zh-CN" sz="2000">
              <a:latin typeface="Times New Roman" panose="02020603050405020304" pitchFamily="18" charset="0"/>
            </a:endParaRPr>
          </a:p>
        </p:txBody>
      </p:sp>
      <p:sp>
        <p:nvSpPr>
          <p:cNvPr id="57380" name="Line 24"/>
          <p:cNvSpPr>
            <a:spLocks noChangeShapeType="1"/>
          </p:cNvSpPr>
          <p:nvPr/>
        </p:nvSpPr>
        <p:spPr bwMode="auto">
          <a:xfrm flipH="1">
            <a:off x="6102350" y="1827213"/>
            <a:ext cx="863600" cy="3302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81" name="Line 25"/>
          <p:cNvSpPr>
            <a:spLocks noChangeShapeType="1"/>
          </p:cNvSpPr>
          <p:nvPr/>
        </p:nvSpPr>
        <p:spPr bwMode="auto">
          <a:xfrm>
            <a:off x="7019925" y="1827213"/>
            <a:ext cx="0" cy="3429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wrap="none" lIns="67500" tIns="35100" rIns="67500" bIns="35100" anchor="ctr">
            <a:spAutoFit/>
          </a:bodyPr>
          <a:lstStyle/>
          <a:p>
            <a:endParaRPr lang="zh-CN" altLang="en-US"/>
          </a:p>
        </p:txBody>
      </p:sp>
      <p:sp>
        <p:nvSpPr>
          <p:cNvPr id="57382" name="Line 26"/>
          <p:cNvSpPr>
            <a:spLocks noChangeShapeType="1"/>
          </p:cNvSpPr>
          <p:nvPr/>
        </p:nvSpPr>
        <p:spPr bwMode="auto">
          <a:xfrm>
            <a:off x="7019926" y="1827213"/>
            <a:ext cx="987425" cy="284162"/>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83" name="Rectangle 27"/>
          <p:cNvSpPr>
            <a:spLocks noChangeArrowheads="1"/>
          </p:cNvSpPr>
          <p:nvPr/>
        </p:nvSpPr>
        <p:spPr bwMode="auto">
          <a:xfrm>
            <a:off x="7016750" y="785813"/>
            <a:ext cx="12573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L</a:t>
            </a:r>
            <a:endParaRPr kumimoji="1" lang="en-US" altLang="zh-CN" sz="2000">
              <a:solidFill>
                <a:srgbClr val="FF0000"/>
              </a:solidFill>
              <a:latin typeface="Times New Roman" panose="02020603050405020304" pitchFamily="18" charset="0"/>
            </a:endParaRPr>
          </a:p>
        </p:txBody>
      </p:sp>
      <p:sp>
        <p:nvSpPr>
          <p:cNvPr id="57384" name="Line 28"/>
          <p:cNvSpPr>
            <a:spLocks noChangeShapeType="1"/>
          </p:cNvSpPr>
          <p:nvPr/>
        </p:nvSpPr>
        <p:spPr bwMode="auto">
          <a:xfrm flipH="1" flipV="1">
            <a:off x="7615238" y="1179514"/>
            <a:ext cx="431800" cy="16192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57385" name="Text Box 29"/>
          <p:cNvSpPr txBox="1">
            <a:spLocks noChangeArrowheads="1"/>
          </p:cNvSpPr>
          <p:nvPr/>
        </p:nvSpPr>
        <p:spPr bwMode="auto">
          <a:xfrm>
            <a:off x="8101013" y="1395413"/>
            <a:ext cx="342900" cy="379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000">
                <a:solidFill>
                  <a:srgbClr val="FF0000"/>
                </a:solidFill>
                <a:latin typeface="Times New Roman" panose="02020603050405020304" pitchFamily="18" charset="0"/>
              </a:rPr>
              <a:t>n</a:t>
            </a:r>
          </a:p>
        </p:txBody>
      </p:sp>
      <p:sp>
        <p:nvSpPr>
          <p:cNvPr id="57386" name="Line 30"/>
          <p:cNvSpPr>
            <a:spLocks noChangeShapeType="1"/>
          </p:cNvSpPr>
          <p:nvPr/>
        </p:nvSpPr>
        <p:spPr bwMode="auto">
          <a:xfrm flipH="1">
            <a:off x="7291388" y="1179514"/>
            <a:ext cx="323850" cy="161925"/>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405535" name="Line 31"/>
          <p:cNvSpPr>
            <a:spLocks noChangeShapeType="1"/>
          </p:cNvSpPr>
          <p:nvPr/>
        </p:nvSpPr>
        <p:spPr bwMode="auto">
          <a:xfrm flipV="1">
            <a:off x="5626100" y="4960938"/>
            <a:ext cx="0" cy="285750"/>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36" name="Line 32"/>
          <p:cNvSpPr>
            <a:spLocks noChangeShapeType="1"/>
          </p:cNvSpPr>
          <p:nvPr/>
        </p:nvSpPr>
        <p:spPr bwMode="auto">
          <a:xfrm flipV="1">
            <a:off x="5626100" y="4151313"/>
            <a:ext cx="0" cy="342900"/>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37" name="Line 33"/>
          <p:cNvSpPr>
            <a:spLocks noChangeShapeType="1"/>
          </p:cNvSpPr>
          <p:nvPr/>
        </p:nvSpPr>
        <p:spPr bwMode="auto">
          <a:xfrm flipV="1">
            <a:off x="6910388" y="4151313"/>
            <a:ext cx="0" cy="342900"/>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38" name="Line 34"/>
          <p:cNvSpPr>
            <a:spLocks noChangeShapeType="1"/>
          </p:cNvSpPr>
          <p:nvPr/>
        </p:nvSpPr>
        <p:spPr bwMode="auto">
          <a:xfrm flipV="1">
            <a:off x="5230813" y="3351214"/>
            <a:ext cx="628650" cy="363537"/>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39" name="Line 35"/>
          <p:cNvSpPr>
            <a:spLocks noChangeShapeType="1"/>
          </p:cNvSpPr>
          <p:nvPr/>
        </p:nvSpPr>
        <p:spPr bwMode="auto">
          <a:xfrm flipH="1" flipV="1">
            <a:off x="6264276" y="3340100"/>
            <a:ext cx="593725" cy="325438"/>
          </a:xfrm>
          <a:prstGeom prst="line">
            <a:avLst/>
          </a:prstGeom>
          <a:noFill/>
          <a:ln w="38100">
            <a:solidFill>
              <a:schemeClr val="tx2">
                <a:lumMod val="60000"/>
                <a:lumOff val="40000"/>
              </a:schemeClr>
            </a:solidFill>
            <a:prstDash val="dash"/>
            <a:round/>
            <a:headEnd/>
            <a:tailEnd type="stealth" w="lg" len="lg"/>
          </a:ln>
        </p:spPr>
        <p:txBody>
          <a:bodyPr lIns="67500" tIns="35100" rIns="67500" bIns="35100" anchor="ctr">
            <a:spAutoFit/>
          </a:bodyPr>
          <a:lstStyle/>
          <a:p>
            <a:pPr>
              <a:defRPr/>
            </a:pPr>
            <a:endParaRPr lang="zh-CN" altLang="en-US"/>
          </a:p>
        </p:txBody>
      </p:sp>
      <p:sp>
        <p:nvSpPr>
          <p:cNvPr id="405540" name="Line 36"/>
          <p:cNvSpPr>
            <a:spLocks noChangeShapeType="1"/>
          </p:cNvSpPr>
          <p:nvPr/>
        </p:nvSpPr>
        <p:spPr bwMode="auto">
          <a:xfrm flipV="1">
            <a:off x="6246813" y="2563813"/>
            <a:ext cx="0" cy="285750"/>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41" name="Line 37"/>
          <p:cNvSpPr>
            <a:spLocks noChangeShapeType="1"/>
          </p:cNvSpPr>
          <p:nvPr/>
        </p:nvSpPr>
        <p:spPr bwMode="auto">
          <a:xfrm flipV="1">
            <a:off x="8101013" y="3394075"/>
            <a:ext cx="0" cy="285750"/>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42" name="Line 38"/>
          <p:cNvSpPr>
            <a:spLocks noChangeShapeType="1"/>
          </p:cNvSpPr>
          <p:nvPr/>
        </p:nvSpPr>
        <p:spPr bwMode="auto">
          <a:xfrm flipV="1">
            <a:off x="8101013" y="2530475"/>
            <a:ext cx="0" cy="342900"/>
          </a:xfrm>
          <a:prstGeom prst="line">
            <a:avLst/>
          </a:prstGeom>
          <a:noFill/>
          <a:ln w="38100">
            <a:solidFill>
              <a:schemeClr val="tx2">
                <a:lumMod val="60000"/>
                <a:lumOff val="40000"/>
              </a:schemeClr>
            </a:solidFill>
            <a:prstDash val="dash"/>
            <a:round/>
            <a:headEnd/>
            <a:tailEnd type="stealth" w="lg" len="lg"/>
          </a:ln>
        </p:spPr>
        <p:txBody>
          <a:bodyPr wrap="none" lIns="67500" tIns="35100" rIns="67500" bIns="35100" anchor="ctr">
            <a:spAutoFit/>
          </a:bodyPr>
          <a:lstStyle/>
          <a:p>
            <a:pPr>
              <a:defRPr/>
            </a:pPr>
            <a:endParaRPr lang="zh-CN" altLang="en-US"/>
          </a:p>
        </p:txBody>
      </p:sp>
      <p:sp>
        <p:nvSpPr>
          <p:cNvPr id="405543" name="Line 39"/>
          <p:cNvSpPr>
            <a:spLocks noChangeShapeType="1"/>
          </p:cNvSpPr>
          <p:nvPr/>
        </p:nvSpPr>
        <p:spPr bwMode="auto">
          <a:xfrm flipV="1">
            <a:off x="5994401" y="1827213"/>
            <a:ext cx="701675" cy="285750"/>
          </a:xfrm>
          <a:prstGeom prst="line">
            <a:avLst/>
          </a:prstGeom>
          <a:noFill/>
          <a:ln w="38100">
            <a:solidFill>
              <a:schemeClr val="tx2">
                <a:lumMod val="60000"/>
                <a:lumOff val="40000"/>
              </a:schemeClr>
            </a:solidFill>
            <a:prstDash val="dash"/>
            <a:round/>
            <a:headEnd/>
            <a:tailEnd type="stealth" w="lg" len="lg"/>
          </a:ln>
        </p:spPr>
        <p:txBody>
          <a:bodyPr lIns="67500" tIns="35100" rIns="67500" bIns="35100" anchor="ctr">
            <a:spAutoFit/>
          </a:bodyPr>
          <a:lstStyle/>
          <a:p>
            <a:pPr>
              <a:defRPr/>
            </a:pPr>
            <a:endParaRPr lang="zh-CN" altLang="en-US"/>
          </a:p>
        </p:txBody>
      </p:sp>
      <p:sp>
        <p:nvSpPr>
          <p:cNvPr id="405544" name="Line 40"/>
          <p:cNvSpPr>
            <a:spLocks noChangeShapeType="1"/>
          </p:cNvSpPr>
          <p:nvPr/>
        </p:nvSpPr>
        <p:spPr bwMode="auto">
          <a:xfrm flipH="1" flipV="1">
            <a:off x="7291389" y="1774825"/>
            <a:ext cx="865187" cy="274638"/>
          </a:xfrm>
          <a:prstGeom prst="line">
            <a:avLst/>
          </a:prstGeom>
          <a:noFill/>
          <a:ln w="38100">
            <a:solidFill>
              <a:schemeClr val="tx2">
                <a:lumMod val="60000"/>
                <a:lumOff val="40000"/>
              </a:schemeClr>
            </a:solidFill>
            <a:prstDash val="dash"/>
            <a:round/>
            <a:headEnd/>
            <a:tailEnd type="stealth" w="lg" len="lg"/>
          </a:ln>
        </p:spPr>
        <p:txBody>
          <a:bodyPr lIns="67500" tIns="35100" rIns="67500" bIns="35100" anchor="ctr">
            <a:spAutoFit/>
          </a:bodyPr>
          <a:lstStyle/>
          <a:p>
            <a:pPr>
              <a:defRPr/>
            </a:pPr>
            <a:endParaRPr lang="zh-CN" altLang="en-US"/>
          </a:p>
        </p:txBody>
      </p:sp>
      <p:sp>
        <p:nvSpPr>
          <p:cNvPr id="405545" name="Line 41"/>
          <p:cNvSpPr>
            <a:spLocks noChangeShapeType="1"/>
          </p:cNvSpPr>
          <p:nvPr/>
        </p:nvSpPr>
        <p:spPr bwMode="auto">
          <a:xfrm flipV="1">
            <a:off x="6965950" y="1125538"/>
            <a:ext cx="433388" cy="177800"/>
          </a:xfrm>
          <a:prstGeom prst="line">
            <a:avLst/>
          </a:prstGeom>
          <a:noFill/>
          <a:ln w="38100">
            <a:solidFill>
              <a:schemeClr val="tx2">
                <a:lumMod val="60000"/>
                <a:lumOff val="40000"/>
              </a:schemeClr>
            </a:solidFill>
            <a:prstDash val="dash"/>
            <a:round/>
            <a:headEnd/>
            <a:tailEnd type="stealth" w="lg" len="lg"/>
          </a:ln>
        </p:spPr>
        <p:txBody>
          <a:bodyPr lIns="67500" tIns="35100" rIns="67500" bIns="35100" anchor="ctr">
            <a:spAutoFit/>
          </a:bodyPr>
          <a:lstStyle/>
          <a:p>
            <a:pPr>
              <a:defRPr/>
            </a:pPr>
            <a:endParaRPr lang="zh-CN" altLang="en-US"/>
          </a:p>
        </p:txBody>
      </p:sp>
      <p:sp>
        <p:nvSpPr>
          <p:cNvPr id="57398" name="Rectangle 16"/>
          <p:cNvSpPr>
            <a:spLocks noChangeArrowheads="1"/>
          </p:cNvSpPr>
          <p:nvPr/>
        </p:nvSpPr>
        <p:spPr bwMode="auto">
          <a:xfrm>
            <a:off x="5445126" y="2143126"/>
            <a:ext cx="13112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nchor="ct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kumimoji="1" lang="en-US" altLang="zh-CN" sz="2000" i="1">
                <a:solidFill>
                  <a:srgbClr val="FF0000"/>
                </a:solidFill>
                <a:latin typeface="Times New Roman" panose="02020603050405020304" pitchFamily="18" charset="0"/>
              </a:rPr>
              <a:t>E</a:t>
            </a:r>
            <a:r>
              <a:rPr lang="en-US" altLang="zh-CN" sz="2000" i="1">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sym typeface="Symbol" panose="05050102010706020507" pitchFamily="18" charset="2"/>
              </a:rPr>
              <a:t>val</a:t>
            </a:r>
            <a:r>
              <a:rPr kumimoji="1" lang="en-US" altLang="zh-CN" sz="2000">
                <a:latin typeface="Times New Roman" panose="02020603050405020304" pitchFamily="18" charset="0"/>
                <a:sym typeface="Symbol" panose="05050102010706020507" pitchFamily="18" charset="2"/>
              </a:rPr>
              <a:t>=15</a:t>
            </a:r>
            <a:endParaRPr kumimoji="1" lang="en-US" altLang="zh-CN" sz="2000">
              <a:latin typeface="Times New Roman" panose="02020603050405020304" pitchFamily="18" charset="0"/>
            </a:endParaRPr>
          </a:p>
        </p:txBody>
      </p:sp>
      <p:sp>
        <p:nvSpPr>
          <p:cNvPr id="3" name="矩形 2"/>
          <p:cNvSpPr>
            <a:spLocks noChangeArrowheads="1"/>
          </p:cNvSpPr>
          <p:nvPr/>
        </p:nvSpPr>
        <p:spPr bwMode="auto">
          <a:xfrm>
            <a:off x="380208" y="5103813"/>
            <a:ext cx="4572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dirty="0">
                <a:solidFill>
                  <a:srgbClr val="2D83F4"/>
                </a:solidFill>
                <a:latin typeface="华文楷体" panose="02010600040101010101" pitchFamily="2" charset="-122"/>
                <a:ea typeface="华文楷体" panose="02010600040101010101" pitchFamily="2" charset="-122"/>
              </a:rPr>
              <a:t>输入</a:t>
            </a:r>
            <a:r>
              <a:rPr kumimoji="1" lang="zh-CN" altLang="en-US" sz="2000" dirty="0">
                <a:solidFill>
                  <a:srgbClr val="2D83F4"/>
                </a:solidFill>
                <a:latin typeface="Times New Roman" panose="02020603050405020304" pitchFamily="18" charset="0"/>
              </a:rPr>
              <a:t>：</a:t>
            </a:r>
          </a:p>
          <a:p>
            <a:pPr eaLnBrk="1" hangingPunct="1">
              <a:spcBef>
                <a:spcPct val="20000"/>
              </a:spcBef>
            </a:pPr>
            <a:r>
              <a:rPr kumimoji="1" lang="en-US" altLang="zh-CN" sz="2000" b="0" dirty="0">
                <a:solidFill>
                  <a:srgbClr val="000000"/>
                </a:solidFill>
                <a:latin typeface="Times New Roman" panose="02020603050405020304" pitchFamily="18" charset="0"/>
              </a:rPr>
              <a:t>3*5+4n</a:t>
            </a:r>
            <a:endParaRPr kumimoji="1" lang="en-US" altLang="zh-CN" sz="2000" b="0" dirty="0">
              <a:solidFill>
                <a:srgbClr val="000000"/>
              </a:solidFill>
              <a:latin typeface="Times New Roman" panose="02020603050405020304" pitchFamily="18" charset="0"/>
              <a:sym typeface="Symbol" panose="05050102010706020507" pitchFamily="18" charset="2"/>
            </a:endParaRPr>
          </a:p>
        </p:txBody>
      </p:sp>
      <p:grpSp>
        <p:nvGrpSpPr>
          <p:cNvPr id="38958" name="组合 6"/>
          <p:cNvGrpSpPr>
            <a:grpSpLocks/>
          </p:cNvGrpSpPr>
          <p:nvPr/>
        </p:nvGrpSpPr>
        <p:grpSpPr bwMode="auto">
          <a:xfrm>
            <a:off x="377825" y="2276475"/>
            <a:ext cx="4484688" cy="2554288"/>
            <a:chOff x="146153" y="1542256"/>
            <a:chExt cx="4485280" cy="2554545"/>
          </a:xfrm>
        </p:grpSpPr>
        <p:sp>
          <p:nvSpPr>
            <p:cNvPr id="52" name="矩形 51"/>
            <p:cNvSpPr/>
            <p:nvPr/>
          </p:nvSpPr>
          <p:spPr bwMode="auto">
            <a:xfrm>
              <a:off x="146153" y="1542256"/>
              <a:ext cx="4485280" cy="2554545"/>
            </a:xfrm>
            <a:prstGeom prst="rect">
              <a:avLst/>
            </a:prstGeom>
            <a:solidFill>
              <a:schemeClr val="accent2">
                <a:lumMod val="40000"/>
                <a:lumOff val="60000"/>
              </a:schemeClr>
            </a:solidFill>
            <a:ln>
              <a:solidFill>
                <a:schemeClr val="tx1"/>
              </a:solidFill>
            </a:ln>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30000"/>
                </a:spcBef>
                <a:defRPr/>
              </a:pPr>
              <a:r>
                <a:rPr lang="zh-CN" altLang="en-US" sz="2000" b="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产生式</a:t>
              </a:r>
              <a:r>
                <a:rPr lang="en-US" altLang="zh-CN" sz="2000" b="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sz="2000" b="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sz="2000" b="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print(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	E</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E</a:t>
              </a:r>
              <a:r>
                <a:rPr kumimoji="1" lang="en-US" altLang="zh-CN" sz="2000" b="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i="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digit     	</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sz="2000" b="0" i="1"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sz="2000" b="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2000" b="0"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digit</a:t>
              </a:r>
              <a:r>
                <a:rPr kumimoji="1" lang="en-US" altLang="zh-CN" sz="2000" b="0" i="1" dirty="0" err="1">
                  <a:solidFill>
                    <a:srgbClr val="000000"/>
                  </a:solidFill>
                  <a:latin typeface="Times New Roman" panose="02020603050405020304" pitchFamily="18" charset="0"/>
                  <a:ea typeface="楷体_GB2312" pitchFamily="49" charset="-122"/>
                  <a:cs typeface="Times New Roman" panose="02020603050405020304" pitchFamily="18" charset="0"/>
                </a:rPr>
                <a:t>.</a:t>
              </a:r>
              <a:r>
                <a:rPr kumimoji="1" lang="en-US" altLang="zh-CN" sz="2000" b="0" i="1" dirty="0" err="1">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lexval</a:t>
              </a:r>
              <a:endParaRPr kumimoji="1" lang="en-US" altLang="zh-CN" sz="2000" b="0"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cxnSp>
          <p:nvCxnSpPr>
            <p:cNvPr id="53" name="直接连接符 52"/>
            <p:cNvCxnSpPr/>
            <p:nvPr/>
          </p:nvCxnSpPr>
          <p:spPr bwMode="auto">
            <a:xfrm>
              <a:off x="179495" y="1856613"/>
              <a:ext cx="4451938" cy="20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auto">
            <a:xfrm>
              <a:off x="1979958" y="1542256"/>
              <a:ext cx="0" cy="255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AutoShape 48"/>
          <p:cNvSpPr>
            <a:spLocks/>
          </p:cNvSpPr>
          <p:nvPr/>
        </p:nvSpPr>
        <p:spPr bwMode="auto">
          <a:xfrm>
            <a:off x="3348039" y="1844676"/>
            <a:ext cx="1958975" cy="322263"/>
          </a:xfrm>
          <a:prstGeom prst="borderCallout1">
            <a:avLst>
              <a:gd name="adj1" fmla="val 111067"/>
              <a:gd name="adj2" fmla="val 48467"/>
              <a:gd name="adj3" fmla="val 296966"/>
              <a:gd name="adj4" fmla="val 11950"/>
            </a:avLst>
          </a:prstGeom>
          <a:solidFill>
            <a:schemeClr val="tx2">
              <a:lumMod val="60000"/>
              <a:lumOff val="40000"/>
            </a:schemeClr>
          </a:solidFill>
          <a:ln w="12700">
            <a:solidFill>
              <a:schemeClr val="tx1"/>
            </a:solidFill>
            <a:miter lim="800000"/>
            <a:headEnd/>
            <a:tailEnd/>
          </a:ln>
        </p:spPr>
        <p:txBody>
          <a:bodyPr lIns="68580" tIns="34290" rIns="68580" bIns="34290" anchor="ctr"/>
          <a:lstStyle/>
          <a:p>
            <a:pPr eaLnBrk="1" hangingPunct="1">
              <a:defRPr/>
            </a:pPr>
            <a:r>
              <a:rPr lang="zh-CN" altLang="en-US" sz="2000" dirty="0">
                <a:solidFill>
                  <a:schemeClr val="bg1"/>
                </a:solidFill>
                <a:latin typeface="楷体" pitchFamily="49" charset="-122"/>
                <a:ea typeface="楷体" pitchFamily="49" charset="-122"/>
                <a:cs typeface="Times New Roman" pitchFamily="18" charset="0"/>
              </a:rPr>
              <a:t>副作用</a:t>
            </a:r>
            <a:r>
              <a:rPr lang="en-US" altLang="zh-CN" sz="1600" dirty="0">
                <a:solidFill>
                  <a:schemeClr val="bg1"/>
                </a:solidFill>
                <a:latin typeface="Times New Roman" pitchFamily="18" charset="0"/>
                <a:ea typeface="楷体" pitchFamily="49" charset="-122"/>
                <a:cs typeface="Times New Roman" pitchFamily="18" charset="0"/>
              </a:rPr>
              <a:t>(</a:t>
            </a:r>
            <a:r>
              <a:rPr lang="en-US" altLang="zh-CN" sz="1600" i="1" dirty="0">
                <a:solidFill>
                  <a:schemeClr val="bg1"/>
                </a:solidFill>
                <a:latin typeface="Times New Roman" pitchFamily="18" charset="0"/>
                <a:ea typeface="楷体" pitchFamily="49" charset="-122"/>
                <a:cs typeface="Times New Roman" pitchFamily="18" charset="0"/>
              </a:rPr>
              <a:t>Side effect</a:t>
            </a:r>
            <a:r>
              <a:rPr lang="en-US" altLang="zh-CN" sz="1600" dirty="0">
                <a:solidFill>
                  <a:schemeClr val="bg1"/>
                </a:solidFill>
                <a:latin typeface="Times New Roman" pitchFamily="18" charset="0"/>
                <a:ea typeface="楷体" pitchFamily="49" charset="-122"/>
                <a:cs typeface="Times New Roman" pitchFamily="18" charset="0"/>
              </a:rPr>
              <a:t>)</a:t>
            </a:r>
            <a:endParaRPr lang="zh-CN" altLang="en-US" sz="1600" i="1" dirty="0">
              <a:solidFill>
                <a:schemeClr val="bg1"/>
              </a:solidFill>
              <a:latin typeface="Times New Roman" pitchFamily="18" charset="0"/>
              <a:ea typeface="楷体" pitchFamily="49" charset="-122"/>
              <a:cs typeface="Times New Roman" pitchFamily="18" charset="0"/>
              <a:sym typeface="Symbol" pitchFamily="18" charset="2"/>
            </a:endParaRPr>
          </a:p>
        </p:txBody>
      </p:sp>
      <p:sp>
        <p:nvSpPr>
          <p:cNvPr id="38960" name="Text Box 45"/>
          <p:cNvSpPr txBox="1">
            <a:spLocks noChangeArrowheads="1"/>
          </p:cNvSpPr>
          <p:nvPr/>
        </p:nvSpPr>
        <p:spPr bwMode="auto">
          <a:xfrm>
            <a:off x="338138" y="1844676"/>
            <a:ext cx="12684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en-US" altLang="zh-CN" sz="2000" i="1">
                <a:solidFill>
                  <a:srgbClr val="2D83F4"/>
                </a:solidFill>
                <a:latin typeface="Times New Roman" panose="02020603050405020304" pitchFamily="18" charset="0"/>
              </a:rPr>
              <a:t>SDD</a:t>
            </a:r>
            <a:r>
              <a:rPr kumimoji="1" lang="zh-CN" altLang="en-US" sz="2000">
                <a:solidFill>
                  <a:srgbClr val="2D83F4"/>
                </a:solidFill>
                <a:latin typeface="Times New Roman" panose="02020603050405020304" pitchFamily="18" charset="0"/>
              </a:rPr>
              <a:t>：</a:t>
            </a:r>
          </a:p>
        </p:txBody>
      </p:sp>
      <p:sp>
        <p:nvSpPr>
          <p:cNvPr id="2" name="矩形 1"/>
          <p:cNvSpPr/>
          <p:nvPr/>
        </p:nvSpPr>
        <p:spPr>
          <a:xfrm>
            <a:off x="4938941" y="5721131"/>
            <a:ext cx="3816350" cy="646331"/>
          </a:xfrm>
          <a:prstGeom prst="rect">
            <a:avLst/>
          </a:prstGeom>
        </p:spPr>
        <p:txBody>
          <a:bodyPr wrap="square">
            <a:spAutoFit/>
          </a:bodyPr>
          <a:lstStyle/>
          <a:p>
            <a:pPr eaLnBrk="1" hangingPunct="1">
              <a:defRPr/>
            </a:pPr>
            <a:r>
              <a:rPr lang="zh-CN" altLang="en-US" dirty="0">
                <a:latin typeface="楷体" pitchFamily="49" charset="-122"/>
                <a:ea typeface="楷体" pitchFamily="49" charset="-122"/>
                <a:cs typeface="Times New Roman" pitchFamily="18" charset="0"/>
              </a:rPr>
              <a:t>注释</a:t>
            </a:r>
            <a:r>
              <a:rPr lang="zh-CN" altLang="en-US" dirty="0" smtClean="0">
                <a:latin typeface="楷体" pitchFamily="49" charset="-122"/>
                <a:ea typeface="楷体" pitchFamily="49" charset="-122"/>
                <a:cs typeface="Times New Roman" pitchFamily="18" charset="0"/>
              </a:rPr>
              <a:t>分析树</a:t>
            </a:r>
            <a:r>
              <a:rPr lang="en-US" altLang="zh-CN" dirty="0" smtClean="0">
                <a:latin typeface="Times New Roman" pitchFamily="18" charset="0"/>
                <a:ea typeface="楷体" pitchFamily="49" charset="-122"/>
                <a:cs typeface="Times New Roman" pitchFamily="18" charset="0"/>
              </a:rPr>
              <a:t>( </a:t>
            </a:r>
            <a:r>
              <a:rPr lang="en-US" altLang="zh-CN" i="1" dirty="0">
                <a:latin typeface="Times New Roman" pitchFamily="18" charset="0"/>
                <a:ea typeface="楷体" pitchFamily="49" charset="-122"/>
                <a:cs typeface="Times New Roman" pitchFamily="18" charset="0"/>
              </a:rPr>
              <a:t>Annotated parse tree</a:t>
            </a:r>
            <a:r>
              <a:rPr lang="en-US" altLang="zh-CN" dirty="0">
                <a:latin typeface="Times New Roman" pitchFamily="18" charset="0"/>
                <a:ea typeface="楷体" pitchFamily="49" charset="-122"/>
                <a:cs typeface="Times New Roman" pitchFamily="18" charset="0"/>
              </a:rPr>
              <a:t> ) </a:t>
            </a:r>
            <a:r>
              <a:rPr lang="zh-CN" altLang="en-US" dirty="0">
                <a:latin typeface="楷体" pitchFamily="49" charset="-122"/>
                <a:ea typeface="楷体" pitchFamily="49" charset="-122"/>
                <a:cs typeface="Times New Roman" pitchFamily="18" charset="0"/>
              </a:rPr>
              <a:t>：</a:t>
            </a:r>
            <a:endParaRPr lang="en-US" altLang="zh-CN" dirty="0">
              <a:latin typeface="楷体" pitchFamily="49" charset="-122"/>
              <a:ea typeface="楷体" pitchFamily="49" charset="-122"/>
              <a:cs typeface="Times New Roman" pitchFamily="18" charset="0"/>
            </a:endParaRPr>
          </a:p>
          <a:p>
            <a:pPr eaLnBrk="1" hangingPunct="1">
              <a:defRPr/>
            </a:pPr>
            <a:r>
              <a:rPr lang="zh-CN" altLang="en-US" dirty="0">
                <a:latin typeface="楷体" pitchFamily="49" charset="-122"/>
                <a:ea typeface="楷体" pitchFamily="49" charset="-122"/>
                <a:cs typeface="Times New Roman" pitchFamily="18" charset="0"/>
              </a:rPr>
              <a:t>每个节点都带有属性值的分析树</a:t>
            </a: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5</a:t>
            </a:fld>
            <a:endParaRPr lang="en-US" altLang="zh-CN" dirty="0"/>
          </a:p>
        </p:txBody>
      </p:sp>
    </p:spTree>
    <p:extLst>
      <p:ext uri="{BB962C8B-B14F-4D97-AF65-F5344CB8AC3E}">
        <p14:creationId xmlns:p14="http://schemas.microsoft.com/office/powerpoint/2010/main" val="1012825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7359"/>
                                        </p:tgtEl>
                                        <p:attrNameLst>
                                          <p:attrName>style.visibility</p:attrName>
                                        </p:attrNameLst>
                                      </p:cBhvr>
                                      <p:to>
                                        <p:strVal val="visible"/>
                                      </p:to>
                                    </p:set>
                                    <p:anim calcmode="lin" valueType="num">
                                      <p:cBhvr>
                                        <p:cTn id="26" dur="500" fill="hold"/>
                                        <p:tgtEl>
                                          <p:spTgt spid="57359"/>
                                        </p:tgtEl>
                                        <p:attrNameLst>
                                          <p:attrName>ppt_w</p:attrName>
                                        </p:attrNameLst>
                                      </p:cBhvr>
                                      <p:tavLst>
                                        <p:tav tm="0">
                                          <p:val>
                                            <p:fltVal val="0"/>
                                          </p:val>
                                        </p:tav>
                                        <p:tav tm="100000">
                                          <p:val>
                                            <p:strVal val="#ppt_w"/>
                                          </p:val>
                                        </p:tav>
                                      </p:tavLst>
                                    </p:anim>
                                    <p:anim calcmode="lin" valueType="num">
                                      <p:cBhvr>
                                        <p:cTn id="27" dur="500" fill="hold"/>
                                        <p:tgtEl>
                                          <p:spTgt spid="57359"/>
                                        </p:tgtEl>
                                        <p:attrNameLst>
                                          <p:attrName>ppt_h</p:attrName>
                                        </p:attrNameLst>
                                      </p:cBhvr>
                                      <p:tavLst>
                                        <p:tav tm="0">
                                          <p:val>
                                            <p:fltVal val="0"/>
                                          </p:val>
                                        </p:tav>
                                        <p:tav tm="100000">
                                          <p:val>
                                            <p:strVal val="#ppt_h"/>
                                          </p:val>
                                        </p:tav>
                                      </p:tavLst>
                                    </p:anim>
                                    <p:animEffect transition="in" filter="fade">
                                      <p:cBhvr>
                                        <p:cTn id="28" dur="500"/>
                                        <p:tgtEl>
                                          <p:spTgt spid="5735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7360"/>
                                        </p:tgtEl>
                                        <p:attrNameLst>
                                          <p:attrName>style.visibility</p:attrName>
                                        </p:attrNameLst>
                                      </p:cBhvr>
                                      <p:to>
                                        <p:strVal val="visible"/>
                                      </p:to>
                                    </p:set>
                                    <p:anim calcmode="lin" valueType="num">
                                      <p:cBhvr>
                                        <p:cTn id="31" dur="500" fill="hold"/>
                                        <p:tgtEl>
                                          <p:spTgt spid="57360"/>
                                        </p:tgtEl>
                                        <p:attrNameLst>
                                          <p:attrName>ppt_w</p:attrName>
                                        </p:attrNameLst>
                                      </p:cBhvr>
                                      <p:tavLst>
                                        <p:tav tm="0">
                                          <p:val>
                                            <p:fltVal val="0"/>
                                          </p:val>
                                        </p:tav>
                                        <p:tav tm="100000">
                                          <p:val>
                                            <p:strVal val="#ppt_w"/>
                                          </p:val>
                                        </p:tav>
                                      </p:tavLst>
                                    </p:anim>
                                    <p:anim calcmode="lin" valueType="num">
                                      <p:cBhvr>
                                        <p:cTn id="32" dur="500" fill="hold"/>
                                        <p:tgtEl>
                                          <p:spTgt spid="57360"/>
                                        </p:tgtEl>
                                        <p:attrNameLst>
                                          <p:attrName>ppt_h</p:attrName>
                                        </p:attrNameLst>
                                      </p:cBhvr>
                                      <p:tavLst>
                                        <p:tav tm="0">
                                          <p:val>
                                            <p:fltVal val="0"/>
                                          </p:val>
                                        </p:tav>
                                        <p:tav tm="100000">
                                          <p:val>
                                            <p:strVal val="#ppt_h"/>
                                          </p:val>
                                        </p:tav>
                                      </p:tavLst>
                                    </p:anim>
                                    <p:animEffect transition="in" filter="fade">
                                      <p:cBhvr>
                                        <p:cTn id="33" dur="500"/>
                                        <p:tgtEl>
                                          <p:spTgt spid="57360"/>
                                        </p:tgtEl>
                                      </p:cBhvr>
                                    </p:animEffect>
                                  </p:childTnLst>
                                </p:cTn>
                              </p:par>
                              <p:par>
                                <p:cTn id="34" presetID="53" presetClass="entr" presetSubtype="16" fill="hold" nodeType="withEffect">
                                  <p:stCondLst>
                                    <p:cond delay="0"/>
                                  </p:stCondLst>
                                  <p:childTnLst>
                                    <p:set>
                                      <p:cBhvr>
                                        <p:cTn id="35" dur="1" fill="hold">
                                          <p:stCondLst>
                                            <p:cond delay="0"/>
                                          </p:stCondLst>
                                        </p:cTn>
                                        <p:tgtEl>
                                          <p:spTgt spid="57361"/>
                                        </p:tgtEl>
                                        <p:attrNameLst>
                                          <p:attrName>style.visibility</p:attrName>
                                        </p:attrNameLst>
                                      </p:cBhvr>
                                      <p:to>
                                        <p:strVal val="visible"/>
                                      </p:to>
                                    </p:set>
                                    <p:anim calcmode="lin" valueType="num">
                                      <p:cBhvr>
                                        <p:cTn id="36" dur="500" fill="hold"/>
                                        <p:tgtEl>
                                          <p:spTgt spid="57361"/>
                                        </p:tgtEl>
                                        <p:attrNameLst>
                                          <p:attrName>ppt_w</p:attrName>
                                        </p:attrNameLst>
                                      </p:cBhvr>
                                      <p:tavLst>
                                        <p:tav tm="0">
                                          <p:val>
                                            <p:fltVal val="0"/>
                                          </p:val>
                                        </p:tav>
                                        <p:tav tm="100000">
                                          <p:val>
                                            <p:strVal val="#ppt_w"/>
                                          </p:val>
                                        </p:tav>
                                      </p:tavLst>
                                    </p:anim>
                                    <p:anim calcmode="lin" valueType="num">
                                      <p:cBhvr>
                                        <p:cTn id="37" dur="500" fill="hold"/>
                                        <p:tgtEl>
                                          <p:spTgt spid="57361"/>
                                        </p:tgtEl>
                                        <p:attrNameLst>
                                          <p:attrName>ppt_h</p:attrName>
                                        </p:attrNameLst>
                                      </p:cBhvr>
                                      <p:tavLst>
                                        <p:tav tm="0">
                                          <p:val>
                                            <p:fltVal val="0"/>
                                          </p:val>
                                        </p:tav>
                                        <p:tav tm="100000">
                                          <p:val>
                                            <p:strVal val="#ppt_h"/>
                                          </p:val>
                                        </p:tav>
                                      </p:tavLst>
                                    </p:anim>
                                    <p:animEffect transition="in" filter="fade">
                                      <p:cBhvr>
                                        <p:cTn id="38" dur="500"/>
                                        <p:tgtEl>
                                          <p:spTgt spid="57361"/>
                                        </p:tgtEl>
                                      </p:cBhvr>
                                    </p:animEffect>
                                  </p:childTnLst>
                                </p:cTn>
                              </p:par>
                              <p:par>
                                <p:cTn id="39" presetID="53" presetClass="entr" presetSubtype="16" fill="hold" nodeType="withEffect">
                                  <p:stCondLst>
                                    <p:cond delay="0"/>
                                  </p:stCondLst>
                                  <p:childTnLst>
                                    <p:set>
                                      <p:cBhvr>
                                        <p:cTn id="40" dur="1" fill="hold">
                                          <p:stCondLst>
                                            <p:cond delay="0"/>
                                          </p:stCondLst>
                                        </p:cTn>
                                        <p:tgtEl>
                                          <p:spTgt spid="57362"/>
                                        </p:tgtEl>
                                        <p:attrNameLst>
                                          <p:attrName>style.visibility</p:attrName>
                                        </p:attrNameLst>
                                      </p:cBhvr>
                                      <p:to>
                                        <p:strVal val="visible"/>
                                      </p:to>
                                    </p:set>
                                    <p:anim calcmode="lin" valueType="num">
                                      <p:cBhvr>
                                        <p:cTn id="41" dur="500" fill="hold"/>
                                        <p:tgtEl>
                                          <p:spTgt spid="57362"/>
                                        </p:tgtEl>
                                        <p:attrNameLst>
                                          <p:attrName>ppt_w</p:attrName>
                                        </p:attrNameLst>
                                      </p:cBhvr>
                                      <p:tavLst>
                                        <p:tav tm="0">
                                          <p:val>
                                            <p:fltVal val="0"/>
                                          </p:val>
                                        </p:tav>
                                        <p:tav tm="100000">
                                          <p:val>
                                            <p:strVal val="#ppt_w"/>
                                          </p:val>
                                        </p:tav>
                                      </p:tavLst>
                                    </p:anim>
                                    <p:anim calcmode="lin" valueType="num">
                                      <p:cBhvr>
                                        <p:cTn id="42" dur="500" fill="hold"/>
                                        <p:tgtEl>
                                          <p:spTgt spid="57362"/>
                                        </p:tgtEl>
                                        <p:attrNameLst>
                                          <p:attrName>ppt_h</p:attrName>
                                        </p:attrNameLst>
                                      </p:cBhvr>
                                      <p:tavLst>
                                        <p:tav tm="0">
                                          <p:val>
                                            <p:fltVal val="0"/>
                                          </p:val>
                                        </p:tav>
                                        <p:tav tm="100000">
                                          <p:val>
                                            <p:strVal val="#ppt_h"/>
                                          </p:val>
                                        </p:tav>
                                      </p:tavLst>
                                    </p:anim>
                                    <p:animEffect transition="in" filter="fade">
                                      <p:cBhvr>
                                        <p:cTn id="43" dur="500"/>
                                        <p:tgtEl>
                                          <p:spTgt spid="5736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57363"/>
                                        </p:tgtEl>
                                        <p:attrNameLst>
                                          <p:attrName>style.visibility</p:attrName>
                                        </p:attrNameLst>
                                      </p:cBhvr>
                                      <p:to>
                                        <p:strVal val="visible"/>
                                      </p:to>
                                    </p:set>
                                    <p:anim calcmode="lin" valueType="num">
                                      <p:cBhvr>
                                        <p:cTn id="46" dur="500" fill="hold"/>
                                        <p:tgtEl>
                                          <p:spTgt spid="57363"/>
                                        </p:tgtEl>
                                        <p:attrNameLst>
                                          <p:attrName>ppt_w</p:attrName>
                                        </p:attrNameLst>
                                      </p:cBhvr>
                                      <p:tavLst>
                                        <p:tav tm="0">
                                          <p:val>
                                            <p:fltVal val="0"/>
                                          </p:val>
                                        </p:tav>
                                        <p:tav tm="100000">
                                          <p:val>
                                            <p:strVal val="#ppt_w"/>
                                          </p:val>
                                        </p:tav>
                                      </p:tavLst>
                                    </p:anim>
                                    <p:anim calcmode="lin" valueType="num">
                                      <p:cBhvr>
                                        <p:cTn id="47" dur="500" fill="hold"/>
                                        <p:tgtEl>
                                          <p:spTgt spid="57363"/>
                                        </p:tgtEl>
                                        <p:attrNameLst>
                                          <p:attrName>ppt_h</p:attrName>
                                        </p:attrNameLst>
                                      </p:cBhvr>
                                      <p:tavLst>
                                        <p:tav tm="0">
                                          <p:val>
                                            <p:fltVal val="0"/>
                                          </p:val>
                                        </p:tav>
                                        <p:tav tm="100000">
                                          <p:val>
                                            <p:strVal val="#ppt_h"/>
                                          </p:val>
                                        </p:tav>
                                      </p:tavLst>
                                    </p:anim>
                                    <p:animEffect transition="in" filter="fade">
                                      <p:cBhvr>
                                        <p:cTn id="48" dur="500"/>
                                        <p:tgtEl>
                                          <p:spTgt spid="5736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7364"/>
                                        </p:tgtEl>
                                        <p:attrNameLst>
                                          <p:attrName>style.visibility</p:attrName>
                                        </p:attrNameLst>
                                      </p:cBhvr>
                                      <p:to>
                                        <p:strVal val="visible"/>
                                      </p:to>
                                    </p:set>
                                    <p:anim calcmode="lin" valueType="num">
                                      <p:cBhvr>
                                        <p:cTn id="51" dur="500" fill="hold"/>
                                        <p:tgtEl>
                                          <p:spTgt spid="57364"/>
                                        </p:tgtEl>
                                        <p:attrNameLst>
                                          <p:attrName>ppt_w</p:attrName>
                                        </p:attrNameLst>
                                      </p:cBhvr>
                                      <p:tavLst>
                                        <p:tav tm="0">
                                          <p:val>
                                            <p:fltVal val="0"/>
                                          </p:val>
                                        </p:tav>
                                        <p:tav tm="100000">
                                          <p:val>
                                            <p:strVal val="#ppt_w"/>
                                          </p:val>
                                        </p:tav>
                                      </p:tavLst>
                                    </p:anim>
                                    <p:anim calcmode="lin" valueType="num">
                                      <p:cBhvr>
                                        <p:cTn id="52" dur="500" fill="hold"/>
                                        <p:tgtEl>
                                          <p:spTgt spid="57364"/>
                                        </p:tgtEl>
                                        <p:attrNameLst>
                                          <p:attrName>ppt_h</p:attrName>
                                        </p:attrNameLst>
                                      </p:cBhvr>
                                      <p:tavLst>
                                        <p:tav tm="0">
                                          <p:val>
                                            <p:fltVal val="0"/>
                                          </p:val>
                                        </p:tav>
                                        <p:tav tm="100000">
                                          <p:val>
                                            <p:strVal val="#ppt_h"/>
                                          </p:val>
                                        </p:tav>
                                      </p:tavLst>
                                    </p:anim>
                                    <p:animEffect transition="in" filter="fade">
                                      <p:cBhvr>
                                        <p:cTn id="53" dur="500"/>
                                        <p:tgtEl>
                                          <p:spTgt spid="57364"/>
                                        </p:tgtEl>
                                      </p:cBhvr>
                                    </p:animEffect>
                                  </p:childTnLst>
                                </p:cTn>
                              </p:par>
                              <p:par>
                                <p:cTn id="54" presetID="53" presetClass="entr" presetSubtype="16" fill="hold" nodeType="withEffect">
                                  <p:stCondLst>
                                    <p:cond delay="0"/>
                                  </p:stCondLst>
                                  <p:childTnLst>
                                    <p:set>
                                      <p:cBhvr>
                                        <p:cTn id="55" dur="1" fill="hold">
                                          <p:stCondLst>
                                            <p:cond delay="0"/>
                                          </p:stCondLst>
                                        </p:cTn>
                                        <p:tgtEl>
                                          <p:spTgt spid="57365"/>
                                        </p:tgtEl>
                                        <p:attrNameLst>
                                          <p:attrName>style.visibility</p:attrName>
                                        </p:attrNameLst>
                                      </p:cBhvr>
                                      <p:to>
                                        <p:strVal val="visible"/>
                                      </p:to>
                                    </p:set>
                                    <p:anim calcmode="lin" valueType="num">
                                      <p:cBhvr>
                                        <p:cTn id="56" dur="500" fill="hold"/>
                                        <p:tgtEl>
                                          <p:spTgt spid="57365"/>
                                        </p:tgtEl>
                                        <p:attrNameLst>
                                          <p:attrName>ppt_w</p:attrName>
                                        </p:attrNameLst>
                                      </p:cBhvr>
                                      <p:tavLst>
                                        <p:tav tm="0">
                                          <p:val>
                                            <p:fltVal val="0"/>
                                          </p:val>
                                        </p:tav>
                                        <p:tav tm="100000">
                                          <p:val>
                                            <p:strVal val="#ppt_w"/>
                                          </p:val>
                                        </p:tav>
                                      </p:tavLst>
                                    </p:anim>
                                    <p:anim calcmode="lin" valueType="num">
                                      <p:cBhvr>
                                        <p:cTn id="57" dur="500" fill="hold"/>
                                        <p:tgtEl>
                                          <p:spTgt spid="57365"/>
                                        </p:tgtEl>
                                        <p:attrNameLst>
                                          <p:attrName>ppt_h</p:attrName>
                                        </p:attrNameLst>
                                      </p:cBhvr>
                                      <p:tavLst>
                                        <p:tav tm="0">
                                          <p:val>
                                            <p:fltVal val="0"/>
                                          </p:val>
                                        </p:tav>
                                        <p:tav tm="100000">
                                          <p:val>
                                            <p:strVal val="#ppt_h"/>
                                          </p:val>
                                        </p:tav>
                                      </p:tavLst>
                                    </p:anim>
                                    <p:animEffect transition="in" filter="fade">
                                      <p:cBhvr>
                                        <p:cTn id="58" dur="500"/>
                                        <p:tgtEl>
                                          <p:spTgt spid="5736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7366"/>
                                        </p:tgtEl>
                                        <p:attrNameLst>
                                          <p:attrName>style.visibility</p:attrName>
                                        </p:attrNameLst>
                                      </p:cBhvr>
                                      <p:to>
                                        <p:strVal val="visible"/>
                                      </p:to>
                                    </p:set>
                                    <p:anim calcmode="lin" valueType="num">
                                      <p:cBhvr>
                                        <p:cTn id="61" dur="500" fill="hold"/>
                                        <p:tgtEl>
                                          <p:spTgt spid="57366"/>
                                        </p:tgtEl>
                                        <p:attrNameLst>
                                          <p:attrName>ppt_w</p:attrName>
                                        </p:attrNameLst>
                                      </p:cBhvr>
                                      <p:tavLst>
                                        <p:tav tm="0">
                                          <p:val>
                                            <p:fltVal val="0"/>
                                          </p:val>
                                        </p:tav>
                                        <p:tav tm="100000">
                                          <p:val>
                                            <p:strVal val="#ppt_w"/>
                                          </p:val>
                                        </p:tav>
                                      </p:tavLst>
                                    </p:anim>
                                    <p:anim calcmode="lin" valueType="num">
                                      <p:cBhvr>
                                        <p:cTn id="62" dur="500" fill="hold"/>
                                        <p:tgtEl>
                                          <p:spTgt spid="57366"/>
                                        </p:tgtEl>
                                        <p:attrNameLst>
                                          <p:attrName>ppt_h</p:attrName>
                                        </p:attrNameLst>
                                      </p:cBhvr>
                                      <p:tavLst>
                                        <p:tav tm="0">
                                          <p:val>
                                            <p:fltVal val="0"/>
                                          </p:val>
                                        </p:tav>
                                        <p:tav tm="100000">
                                          <p:val>
                                            <p:strVal val="#ppt_h"/>
                                          </p:val>
                                        </p:tav>
                                      </p:tavLst>
                                    </p:anim>
                                    <p:animEffect transition="in" filter="fade">
                                      <p:cBhvr>
                                        <p:cTn id="63" dur="500"/>
                                        <p:tgtEl>
                                          <p:spTgt spid="5736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57367"/>
                                        </p:tgtEl>
                                        <p:attrNameLst>
                                          <p:attrName>style.visibility</p:attrName>
                                        </p:attrNameLst>
                                      </p:cBhvr>
                                      <p:to>
                                        <p:strVal val="visible"/>
                                      </p:to>
                                    </p:set>
                                    <p:anim calcmode="lin" valueType="num">
                                      <p:cBhvr>
                                        <p:cTn id="66" dur="500" fill="hold"/>
                                        <p:tgtEl>
                                          <p:spTgt spid="57367"/>
                                        </p:tgtEl>
                                        <p:attrNameLst>
                                          <p:attrName>ppt_w</p:attrName>
                                        </p:attrNameLst>
                                      </p:cBhvr>
                                      <p:tavLst>
                                        <p:tav tm="0">
                                          <p:val>
                                            <p:fltVal val="0"/>
                                          </p:val>
                                        </p:tav>
                                        <p:tav tm="100000">
                                          <p:val>
                                            <p:strVal val="#ppt_w"/>
                                          </p:val>
                                        </p:tav>
                                      </p:tavLst>
                                    </p:anim>
                                    <p:anim calcmode="lin" valueType="num">
                                      <p:cBhvr>
                                        <p:cTn id="67" dur="500" fill="hold"/>
                                        <p:tgtEl>
                                          <p:spTgt spid="57367"/>
                                        </p:tgtEl>
                                        <p:attrNameLst>
                                          <p:attrName>ppt_h</p:attrName>
                                        </p:attrNameLst>
                                      </p:cBhvr>
                                      <p:tavLst>
                                        <p:tav tm="0">
                                          <p:val>
                                            <p:fltVal val="0"/>
                                          </p:val>
                                        </p:tav>
                                        <p:tav tm="100000">
                                          <p:val>
                                            <p:strVal val="#ppt_h"/>
                                          </p:val>
                                        </p:tav>
                                      </p:tavLst>
                                    </p:anim>
                                    <p:animEffect transition="in" filter="fade">
                                      <p:cBhvr>
                                        <p:cTn id="68" dur="500"/>
                                        <p:tgtEl>
                                          <p:spTgt spid="57367"/>
                                        </p:tgtEl>
                                      </p:cBhvr>
                                    </p:animEffect>
                                  </p:childTnLst>
                                </p:cTn>
                              </p:par>
                              <p:par>
                                <p:cTn id="69" presetID="53" presetClass="entr" presetSubtype="16" fill="hold" nodeType="withEffect">
                                  <p:stCondLst>
                                    <p:cond delay="0"/>
                                  </p:stCondLst>
                                  <p:childTnLst>
                                    <p:set>
                                      <p:cBhvr>
                                        <p:cTn id="70" dur="1" fill="hold">
                                          <p:stCondLst>
                                            <p:cond delay="0"/>
                                          </p:stCondLst>
                                        </p:cTn>
                                        <p:tgtEl>
                                          <p:spTgt spid="57368"/>
                                        </p:tgtEl>
                                        <p:attrNameLst>
                                          <p:attrName>style.visibility</p:attrName>
                                        </p:attrNameLst>
                                      </p:cBhvr>
                                      <p:to>
                                        <p:strVal val="visible"/>
                                      </p:to>
                                    </p:set>
                                    <p:anim calcmode="lin" valueType="num">
                                      <p:cBhvr>
                                        <p:cTn id="71" dur="500" fill="hold"/>
                                        <p:tgtEl>
                                          <p:spTgt spid="57368"/>
                                        </p:tgtEl>
                                        <p:attrNameLst>
                                          <p:attrName>ppt_w</p:attrName>
                                        </p:attrNameLst>
                                      </p:cBhvr>
                                      <p:tavLst>
                                        <p:tav tm="0">
                                          <p:val>
                                            <p:fltVal val="0"/>
                                          </p:val>
                                        </p:tav>
                                        <p:tav tm="100000">
                                          <p:val>
                                            <p:strVal val="#ppt_w"/>
                                          </p:val>
                                        </p:tav>
                                      </p:tavLst>
                                    </p:anim>
                                    <p:anim calcmode="lin" valueType="num">
                                      <p:cBhvr>
                                        <p:cTn id="72" dur="500" fill="hold"/>
                                        <p:tgtEl>
                                          <p:spTgt spid="57368"/>
                                        </p:tgtEl>
                                        <p:attrNameLst>
                                          <p:attrName>ppt_h</p:attrName>
                                        </p:attrNameLst>
                                      </p:cBhvr>
                                      <p:tavLst>
                                        <p:tav tm="0">
                                          <p:val>
                                            <p:fltVal val="0"/>
                                          </p:val>
                                        </p:tav>
                                        <p:tav tm="100000">
                                          <p:val>
                                            <p:strVal val="#ppt_h"/>
                                          </p:val>
                                        </p:tav>
                                      </p:tavLst>
                                    </p:anim>
                                    <p:animEffect transition="in" filter="fade">
                                      <p:cBhvr>
                                        <p:cTn id="73" dur="500"/>
                                        <p:tgtEl>
                                          <p:spTgt spid="57368"/>
                                        </p:tgtEl>
                                      </p:cBhvr>
                                    </p:animEffect>
                                  </p:childTnLst>
                                </p:cTn>
                              </p:par>
                              <p:par>
                                <p:cTn id="74" presetID="53" presetClass="entr" presetSubtype="16" fill="hold" nodeType="withEffect">
                                  <p:stCondLst>
                                    <p:cond delay="0"/>
                                  </p:stCondLst>
                                  <p:childTnLst>
                                    <p:set>
                                      <p:cBhvr>
                                        <p:cTn id="75" dur="1" fill="hold">
                                          <p:stCondLst>
                                            <p:cond delay="0"/>
                                          </p:stCondLst>
                                        </p:cTn>
                                        <p:tgtEl>
                                          <p:spTgt spid="57369"/>
                                        </p:tgtEl>
                                        <p:attrNameLst>
                                          <p:attrName>style.visibility</p:attrName>
                                        </p:attrNameLst>
                                      </p:cBhvr>
                                      <p:to>
                                        <p:strVal val="visible"/>
                                      </p:to>
                                    </p:set>
                                    <p:anim calcmode="lin" valueType="num">
                                      <p:cBhvr>
                                        <p:cTn id="76" dur="500" fill="hold"/>
                                        <p:tgtEl>
                                          <p:spTgt spid="57369"/>
                                        </p:tgtEl>
                                        <p:attrNameLst>
                                          <p:attrName>ppt_w</p:attrName>
                                        </p:attrNameLst>
                                      </p:cBhvr>
                                      <p:tavLst>
                                        <p:tav tm="0">
                                          <p:val>
                                            <p:fltVal val="0"/>
                                          </p:val>
                                        </p:tav>
                                        <p:tav tm="100000">
                                          <p:val>
                                            <p:strVal val="#ppt_w"/>
                                          </p:val>
                                        </p:tav>
                                      </p:tavLst>
                                    </p:anim>
                                    <p:anim calcmode="lin" valueType="num">
                                      <p:cBhvr>
                                        <p:cTn id="77" dur="500" fill="hold"/>
                                        <p:tgtEl>
                                          <p:spTgt spid="57369"/>
                                        </p:tgtEl>
                                        <p:attrNameLst>
                                          <p:attrName>ppt_h</p:attrName>
                                        </p:attrNameLst>
                                      </p:cBhvr>
                                      <p:tavLst>
                                        <p:tav tm="0">
                                          <p:val>
                                            <p:fltVal val="0"/>
                                          </p:val>
                                        </p:tav>
                                        <p:tav tm="100000">
                                          <p:val>
                                            <p:strVal val="#ppt_h"/>
                                          </p:val>
                                        </p:tav>
                                      </p:tavLst>
                                    </p:anim>
                                    <p:animEffect transition="in" filter="fade">
                                      <p:cBhvr>
                                        <p:cTn id="78" dur="500"/>
                                        <p:tgtEl>
                                          <p:spTgt spid="57369"/>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57370"/>
                                        </p:tgtEl>
                                        <p:attrNameLst>
                                          <p:attrName>style.visibility</p:attrName>
                                        </p:attrNameLst>
                                      </p:cBhvr>
                                      <p:to>
                                        <p:strVal val="visible"/>
                                      </p:to>
                                    </p:set>
                                    <p:anim calcmode="lin" valueType="num">
                                      <p:cBhvr>
                                        <p:cTn id="81" dur="500" fill="hold"/>
                                        <p:tgtEl>
                                          <p:spTgt spid="57370"/>
                                        </p:tgtEl>
                                        <p:attrNameLst>
                                          <p:attrName>ppt_w</p:attrName>
                                        </p:attrNameLst>
                                      </p:cBhvr>
                                      <p:tavLst>
                                        <p:tav tm="0">
                                          <p:val>
                                            <p:fltVal val="0"/>
                                          </p:val>
                                        </p:tav>
                                        <p:tav tm="100000">
                                          <p:val>
                                            <p:strVal val="#ppt_w"/>
                                          </p:val>
                                        </p:tav>
                                      </p:tavLst>
                                    </p:anim>
                                    <p:anim calcmode="lin" valueType="num">
                                      <p:cBhvr>
                                        <p:cTn id="82" dur="500" fill="hold"/>
                                        <p:tgtEl>
                                          <p:spTgt spid="57370"/>
                                        </p:tgtEl>
                                        <p:attrNameLst>
                                          <p:attrName>ppt_h</p:attrName>
                                        </p:attrNameLst>
                                      </p:cBhvr>
                                      <p:tavLst>
                                        <p:tav tm="0">
                                          <p:val>
                                            <p:fltVal val="0"/>
                                          </p:val>
                                        </p:tav>
                                        <p:tav tm="100000">
                                          <p:val>
                                            <p:strVal val="#ppt_h"/>
                                          </p:val>
                                        </p:tav>
                                      </p:tavLst>
                                    </p:anim>
                                    <p:animEffect transition="in" filter="fade">
                                      <p:cBhvr>
                                        <p:cTn id="83" dur="500"/>
                                        <p:tgtEl>
                                          <p:spTgt spid="57370"/>
                                        </p:tgtEl>
                                      </p:cBhvr>
                                    </p:animEffect>
                                  </p:childTnLst>
                                </p:cTn>
                              </p:par>
                              <p:par>
                                <p:cTn id="84" presetID="53" presetClass="entr" presetSubtype="16" fill="hold" nodeType="withEffect">
                                  <p:stCondLst>
                                    <p:cond delay="0"/>
                                  </p:stCondLst>
                                  <p:childTnLst>
                                    <p:set>
                                      <p:cBhvr>
                                        <p:cTn id="85" dur="1" fill="hold">
                                          <p:stCondLst>
                                            <p:cond delay="0"/>
                                          </p:stCondLst>
                                        </p:cTn>
                                        <p:tgtEl>
                                          <p:spTgt spid="57371"/>
                                        </p:tgtEl>
                                        <p:attrNameLst>
                                          <p:attrName>style.visibility</p:attrName>
                                        </p:attrNameLst>
                                      </p:cBhvr>
                                      <p:to>
                                        <p:strVal val="visible"/>
                                      </p:to>
                                    </p:set>
                                    <p:anim calcmode="lin" valueType="num">
                                      <p:cBhvr>
                                        <p:cTn id="86" dur="500" fill="hold"/>
                                        <p:tgtEl>
                                          <p:spTgt spid="57371"/>
                                        </p:tgtEl>
                                        <p:attrNameLst>
                                          <p:attrName>ppt_w</p:attrName>
                                        </p:attrNameLst>
                                      </p:cBhvr>
                                      <p:tavLst>
                                        <p:tav tm="0">
                                          <p:val>
                                            <p:fltVal val="0"/>
                                          </p:val>
                                        </p:tav>
                                        <p:tav tm="100000">
                                          <p:val>
                                            <p:strVal val="#ppt_w"/>
                                          </p:val>
                                        </p:tav>
                                      </p:tavLst>
                                    </p:anim>
                                    <p:anim calcmode="lin" valueType="num">
                                      <p:cBhvr>
                                        <p:cTn id="87" dur="500" fill="hold"/>
                                        <p:tgtEl>
                                          <p:spTgt spid="57371"/>
                                        </p:tgtEl>
                                        <p:attrNameLst>
                                          <p:attrName>ppt_h</p:attrName>
                                        </p:attrNameLst>
                                      </p:cBhvr>
                                      <p:tavLst>
                                        <p:tav tm="0">
                                          <p:val>
                                            <p:fltVal val="0"/>
                                          </p:val>
                                        </p:tav>
                                        <p:tav tm="100000">
                                          <p:val>
                                            <p:strVal val="#ppt_h"/>
                                          </p:val>
                                        </p:tav>
                                      </p:tavLst>
                                    </p:anim>
                                    <p:animEffect transition="in" filter="fade">
                                      <p:cBhvr>
                                        <p:cTn id="88" dur="500"/>
                                        <p:tgtEl>
                                          <p:spTgt spid="57371"/>
                                        </p:tgtEl>
                                      </p:cBhvr>
                                    </p:animEffect>
                                  </p:childTnLst>
                                </p:cTn>
                              </p:par>
                              <p:par>
                                <p:cTn id="89" presetID="53" presetClass="entr" presetSubtype="16" fill="hold" nodeType="withEffect">
                                  <p:stCondLst>
                                    <p:cond delay="0"/>
                                  </p:stCondLst>
                                  <p:childTnLst>
                                    <p:set>
                                      <p:cBhvr>
                                        <p:cTn id="90" dur="1" fill="hold">
                                          <p:stCondLst>
                                            <p:cond delay="0"/>
                                          </p:stCondLst>
                                        </p:cTn>
                                        <p:tgtEl>
                                          <p:spTgt spid="57372"/>
                                        </p:tgtEl>
                                        <p:attrNameLst>
                                          <p:attrName>style.visibility</p:attrName>
                                        </p:attrNameLst>
                                      </p:cBhvr>
                                      <p:to>
                                        <p:strVal val="visible"/>
                                      </p:to>
                                    </p:set>
                                    <p:anim calcmode="lin" valueType="num">
                                      <p:cBhvr>
                                        <p:cTn id="91" dur="500" fill="hold"/>
                                        <p:tgtEl>
                                          <p:spTgt spid="57372"/>
                                        </p:tgtEl>
                                        <p:attrNameLst>
                                          <p:attrName>ppt_w</p:attrName>
                                        </p:attrNameLst>
                                      </p:cBhvr>
                                      <p:tavLst>
                                        <p:tav tm="0">
                                          <p:val>
                                            <p:fltVal val="0"/>
                                          </p:val>
                                        </p:tav>
                                        <p:tav tm="100000">
                                          <p:val>
                                            <p:strVal val="#ppt_w"/>
                                          </p:val>
                                        </p:tav>
                                      </p:tavLst>
                                    </p:anim>
                                    <p:anim calcmode="lin" valueType="num">
                                      <p:cBhvr>
                                        <p:cTn id="92" dur="500" fill="hold"/>
                                        <p:tgtEl>
                                          <p:spTgt spid="57372"/>
                                        </p:tgtEl>
                                        <p:attrNameLst>
                                          <p:attrName>ppt_h</p:attrName>
                                        </p:attrNameLst>
                                      </p:cBhvr>
                                      <p:tavLst>
                                        <p:tav tm="0">
                                          <p:val>
                                            <p:fltVal val="0"/>
                                          </p:val>
                                        </p:tav>
                                        <p:tav tm="100000">
                                          <p:val>
                                            <p:strVal val="#ppt_h"/>
                                          </p:val>
                                        </p:tav>
                                      </p:tavLst>
                                    </p:anim>
                                    <p:animEffect transition="in" filter="fade">
                                      <p:cBhvr>
                                        <p:cTn id="93" dur="500"/>
                                        <p:tgtEl>
                                          <p:spTgt spid="5737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57373"/>
                                        </p:tgtEl>
                                        <p:attrNameLst>
                                          <p:attrName>style.visibility</p:attrName>
                                        </p:attrNameLst>
                                      </p:cBhvr>
                                      <p:to>
                                        <p:strVal val="visible"/>
                                      </p:to>
                                    </p:set>
                                    <p:anim calcmode="lin" valueType="num">
                                      <p:cBhvr>
                                        <p:cTn id="96" dur="500" fill="hold"/>
                                        <p:tgtEl>
                                          <p:spTgt spid="57373"/>
                                        </p:tgtEl>
                                        <p:attrNameLst>
                                          <p:attrName>ppt_w</p:attrName>
                                        </p:attrNameLst>
                                      </p:cBhvr>
                                      <p:tavLst>
                                        <p:tav tm="0">
                                          <p:val>
                                            <p:fltVal val="0"/>
                                          </p:val>
                                        </p:tav>
                                        <p:tav tm="100000">
                                          <p:val>
                                            <p:strVal val="#ppt_w"/>
                                          </p:val>
                                        </p:tav>
                                      </p:tavLst>
                                    </p:anim>
                                    <p:anim calcmode="lin" valueType="num">
                                      <p:cBhvr>
                                        <p:cTn id="97" dur="500" fill="hold"/>
                                        <p:tgtEl>
                                          <p:spTgt spid="57373"/>
                                        </p:tgtEl>
                                        <p:attrNameLst>
                                          <p:attrName>ppt_h</p:attrName>
                                        </p:attrNameLst>
                                      </p:cBhvr>
                                      <p:tavLst>
                                        <p:tav tm="0">
                                          <p:val>
                                            <p:fltVal val="0"/>
                                          </p:val>
                                        </p:tav>
                                        <p:tav tm="100000">
                                          <p:val>
                                            <p:strVal val="#ppt_h"/>
                                          </p:val>
                                        </p:tav>
                                      </p:tavLst>
                                    </p:anim>
                                    <p:animEffect transition="in" filter="fade">
                                      <p:cBhvr>
                                        <p:cTn id="98" dur="500"/>
                                        <p:tgtEl>
                                          <p:spTgt spid="57373"/>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57374"/>
                                        </p:tgtEl>
                                        <p:attrNameLst>
                                          <p:attrName>style.visibility</p:attrName>
                                        </p:attrNameLst>
                                      </p:cBhvr>
                                      <p:to>
                                        <p:strVal val="visible"/>
                                      </p:to>
                                    </p:set>
                                    <p:anim calcmode="lin" valueType="num">
                                      <p:cBhvr>
                                        <p:cTn id="101" dur="500" fill="hold"/>
                                        <p:tgtEl>
                                          <p:spTgt spid="57374"/>
                                        </p:tgtEl>
                                        <p:attrNameLst>
                                          <p:attrName>ppt_w</p:attrName>
                                        </p:attrNameLst>
                                      </p:cBhvr>
                                      <p:tavLst>
                                        <p:tav tm="0">
                                          <p:val>
                                            <p:fltVal val="0"/>
                                          </p:val>
                                        </p:tav>
                                        <p:tav tm="100000">
                                          <p:val>
                                            <p:strVal val="#ppt_w"/>
                                          </p:val>
                                        </p:tav>
                                      </p:tavLst>
                                    </p:anim>
                                    <p:anim calcmode="lin" valueType="num">
                                      <p:cBhvr>
                                        <p:cTn id="102" dur="500" fill="hold"/>
                                        <p:tgtEl>
                                          <p:spTgt spid="57374"/>
                                        </p:tgtEl>
                                        <p:attrNameLst>
                                          <p:attrName>ppt_h</p:attrName>
                                        </p:attrNameLst>
                                      </p:cBhvr>
                                      <p:tavLst>
                                        <p:tav tm="0">
                                          <p:val>
                                            <p:fltVal val="0"/>
                                          </p:val>
                                        </p:tav>
                                        <p:tav tm="100000">
                                          <p:val>
                                            <p:strVal val="#ppt_h"/>
                                          </p:val>
                                        </p:tav>
                                      </p:tavLst>
                                    </p:anim>
                                    <p:animEffect transition="in" filter="fade">
                                      <p:cBhvr>
                                        <p:cTn id="103" dur="500"/>
                                        <p:tgtEl>
                                          <p:spTgt spid="57374"/>
                                        </p:tgtEl>
                                      </p:cBhvr>
                                    </p:animEffect>
                                  </p:childTnLst>
                                </p:cTn>
                              </p:par>
                              <p:par>
                                <p:cTn id="104" presetID="53" presetClass="entr" presetSubtype="16" fill="hold" nodeType="withEffect">
                                  <p:stCondLst>
                                    <p:cond delay="0"/>
                                  </p:stCondLst>
                                  <p:childTnLst>
                                    <p:set>
                                      <p:cBhvr>
                                        <p:cTn id="105" dur="1" fill="hold">
                                          <p:stCondLst>
                                            <p:cond delay="0"/>
                                          </p:stCondLst>
                                        </p:cTn>
                                        <p:tgtEl>
                                          <p:spTgt spid="57375"/>
                                        </p:tgtEl>
                                        <p:attrNameLst>
                                          <p:attrName>style.visibility</p:attrName>
                                        </p:attrNameLst>
                                      </p:cBhvr>
                                      <p:to>
                                        <p:strVal val="visible"/>
                                      </p:to>
                                    </p:set>
                                    <p:anim calcmode="lin" valueType="num">
                                      <p:cBhvr>
                                        <p:cTn id="106" dur="500" fill="hold"/>
                                        <p:tgtEl>
                                          <p:spTgt spid="57375"/>
                                        </p:tgtEl>
                                        <p:attrNameLst>
                                          <p:attrName>ppt_w</p:attrName>
                                        </p:attrNameLst>
                                      </p:cBhvr>
                                      <p:tavLst>
                                        <p:tav tm="0">
                                          <p:val>
                                            <p:fltVal val="0"/>
                                          </p:val>
                                        </p:tav>
                                        <p:tav tm="100000">
                                          <p:val>
                                            <p:strVal val="#ppt_w"/>
                                          </p:val>
                                        </p:tav>
                                      </p:tavLst>
                                    </p:anim>
                                    <p:anim calcmode="lin" valueType="num">
                                      <p:cBhvr>
                                        <p:cTn id="107" dur="500" fill="hold"/>
                                        <p:tgtEl>
                                          <p:spTgt spid="57375"/>
                                        </p:tgtEl>
                                        <p:attrNameLst>
                                          <p:attrName>ppt_h</p:attrName>
                                        </p:attrNameLst>
                                      </p:cBhvr>
                                      <p:tavLst>
                                        <p:tav tm="0">
                                          <p:val>
                                            <p:fltVal val="0"/>
                                          </p:val>
                                        </p:tav>
                                        <p:tav tm="100000">
                                          <p:val>
                                            <p:strVal val="#ppt_h"/>
                                          </p:val>
                                        </p:tav>
                                      </p:tavLst>
                                    </p:anim>
                                    <p:animEffect transition="in" filter="fade">
                                      <p:cBhvr>
                                        <p:cTn id="108" dur="500"/>
                                        <p:tgtEl>
                                          <p:spTgt spid="57375"/>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57376"/>
                                        </p:tgtEl>
                                        <p:attrNameLst>
                                          <p:attrName>style.visibility</p:attrName>
                                        </p:attrNameLst>
                                      </p:cBhvr>
                                      <p:to>
                                        <p:strVal val="visible"/>
                                      </p:to>
                                    </p:set>
                                    <p:anim calcmode="lin" valueType="num">
                                      <p:cBhvr>
                                        <p:cTn id="111" dur="500" fill="hold"/>
                                        <p:tgtEl>
                                          <p:spTgt spid="57376"/>
                                        </p:tgtEl>
                                        <p:attrNameLst>
                                          <p:attrName>ppt_w</p:attrName>
                                        </p:attrNameLst>
                                      </p:cBhvr>
                                      <p:tavLst>
                                        <p:tav tm="0">
                                          <p:val>
                                            <p:fltVal val="0"/>
                                          </p:val>
                                        </p:tav>
                                        <p:tav tm="100000">
                                          <p:val>
                                            <p:strVal val="#ppt_w"/>
                                          </p:val>
                                        </p:tav>
                                      </p:tavLst>
                                    </p:anim>
                                    <p:anim calcmode="lin" valueType="num">
                                      <p:cBhvr>
                                        <p:cTn id="112" dur="500" fill="hold"/>
                                        <p:tgtEl>
                                          <p:spTgt spid="57376"/>
                                        </p:tgtEl>
                                        <p:attrNameLst>
                                          <p:attrName>ppt_h</p:attrName>
                                        </p:attrNameLst>
                                      </p:cBhvr>
                                      <p:tavLst>
                                        <p:tav tm="0">
                                          <p:val>
                                            <p:fltVal val="0"/>
                                          </p:val>
                                        </p:tav>
                                        <p:tav tm="100000">
                                          <p:val>
                                            <p:strVal val="#ppt_h"/>
                                          </p:val>
                                        </p:tav>
                                      </p:tavLst>
                                    </p:anim>
                                    <p:animEffect transition="in" filter="fade">
                                      <p:cBhvr>
                                        <p:cTn id="113" dur="500"/>
                                        <p:tgtEl>
                                          <p:spTgt spid="57376"/>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57377"/>
                                        </p:tgtEl>
                                        <p:attrNameLst>
                                          <p:attrName>style.visibility</p:attrName>
                                        </p:attrNameLst>
                                      </p:cBhvr>
                                      <p:to>
                                        <p:strVal val="visible"/>
                                      </p:to>
                                    </p:set>
                                    <p:anim calcmode="lin" valueType="num">
                                      <p:cBhvr>
                                        <p:cTn id="116" dur="500" fill="hold"/>
                                        <p:tgtEl>
                                          <p:spTgt spid="57377"/>
                                        </p:tgtEl>
                                        <p:attrNameLst>
                                          <p:attrName>ppt_w</p:attrName>
                                        </p:attrNameLst>
                                      </p:cBhvr>
                                      <p:tavLst>
                                        <p:tav tm="0">
                                          <p:val>
                                            <p:fltVal val="0"/>
                                          </p:val>
                                        </p:tav>
                                        <p:tav tm="100000">
                                          <p:val>
                                            <p:strVal val="#ppt_w"/>
                                          </p:val>
                                        </p:tav>
                                      </p:tavLst>
                                    </p:anim>
                                    <p:anim calcmode="lin" valueType="num">
                                      <p:cBhvr>
                                        <p:cTn id="117" dur="500" fill="hold"/>
                                        <p:tgtEl>
                                          <p:spTgt spid="57377"/>
                                        </p:tgtEl>
                                        <p:attrNameLst>
                                          <p:attrName>ppt_h</p:attrName>
                                        </p:attrNameLst>
                                      </p:cBhvr>
                                      <p:tavLst>
                                        <p:tav tm="0">
                                          <p:val>
                                            <p:fltVal val="0"/>
                                          </p:val>
                                        </p:tav>
                                        <p:tav tm="100000">
                                          <p:val>
                                            <p:strVal val="#ppt_h"/>
                                          </p:val>
                                        </p:tav>
                                      </p:tavLst>
                                    </p:anim>
                                    <p:animEffect transition="in" filter="fade">
                                      <p:cBhvr>
                                        <p:cTn id="118" dur="500"/>
                                        <p:tgtEl>
                                          <p:spTgt spid="57377"/>
                                        </p:tgtEl>
                                      </p:cBhvr>
                                    </p:animEffect>
                                  </p:childTnLst>
                                </p:cTn>
                              </p:par>
                              <p:par>
                                <p:cTn id="119" presetID="53" presetClass="entr" presetSubtype="16" fill="hold" nodeType="withEffect">
                                  <p:stCondLst>
                                    <p:cond delay="0"/>
                                  </p:stCondLst>
                                  <p:childTnLst>
                                    <p:set>
                                      <p:cBhvr>
                                        <p:cTn id="120" dur="1" fill="hold">
                                          <p:stCondLst>
                                            <p:cond delay="0"/>
                                          </p:stCondLst>
                                        </p:cTn>
                                        <p:tgtEl>
                                          <p:spTgt spid="57378"/>
                                        </p:tgtEl>
                                        <p:attrNameLst>
                                          <p:attrName>style.visibility</p:attrName>
                                        </p:attrNameLst>
                                      </p:cBhvr>
                                      <p:to>
                                        <p:strVal val="visible"/>
                                      </p:to>
                                    </p:set>
                                    <p:anim calcmode="lin" valueType="num">
                                      <p:cBhvr>
                                        <p:cTn id="121" dur="500" fill="hold"/>
                                        <p:tgtEl>
                                          <p:spTgt spid="57378"/>
                                        </p:tgtEl>
                                        <p:attrNameLst>
                                          <p:attrName>ppt_w</p:attrName>
                                        </p:attrNameLst>
                                      </p:cBhvr>
                                      <p:tavLst>
                                        <p:tav tm="0">
                                          <p:val>
                                            <p:fltVal val="0"/>
                                          </p:val>
                                        </p:tav>
                                        <p:tav tm="100000">
                                          <p:val>
                                            <p:strVal val="#ppt_w"/>
                                          </p:val>
                                        </p:tav>
                                      </p:tavLst>
                                    </p:anim>
                                    <p:anim calcmode="lin" valueType="num">
                                      <p:cBhvr>
                                        <p:cTn id="122" dur="500" fill="hold"/>
                                        <p:tgtEl>
                                          <p:spTgt spid="57378"/>
                                        </p:tgtEl>
                                        <p:attrNameLst>
                                          <p:attrName>ppt_h</p:attrName>
                                        </p:attrNameLst>
                                      </p:cBhvr>
                                      <p:tavLst>
                                        <p:tav tm="0">
                                          <p:val>
                                            <p:fltVal val="0"/>
                                          </p:val>
                                        </p:tav>
                                        <p:tav tm="100000">
                                          <p:val>
                                            <p:strVal val="#ppt_h"/>
                                          </p:val>
                                        </p:tav>
                                      </p:tavLst>
                                    </p:anim>
                                    <p:animEffect transition="in" filter="fade">
                                      <p:cBhvr>
                                        <p:cTn id="123" dur="500"/>
                                        <p:tgtEl>
                                          <p:spTgt spid="57378"/>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57379"/>
                                        </p:tgtEl>
                                        <p:attrNameLst>
                                          <p:attrName>style.visibility</p:attrName>
                                        </p:attrNameLst>
                                      </p:cBhvr>
                                      <p:to>
                                        <p:strVal val="visible"/>
                                      </p:to>
                                    </p:set>
                                    <p:anim calcmode="lin" valueType="num">
                                      <p:cBhvr>
                                        <p:cTn id="126" dur="500" fill="hold"/>
                                        <p:tgtEl>
                                          <p:spTgt spid="57379"/>
                                        </p:tgtEl>
                                        <p:attrNameLst>
                                          <p:attrName>ppt_w</p:attrName>
                                        </p:attrNameLst>
                                      </p:cBhvr>
                                      <p:tavLst>
                                        <p:tav tm="0">
                                          <p:val>
                                            <p:fltVal val="0"/>
                                          </p:val>
                                        </p:tav>
                                        <p:tav tm="100000">
                                          <p:val>
                                            <p:strVal val="#ppt_w"/>
                                          </p:val>
                                        </p:tav>
                                      </p:tavLst>
                                    </p:anim>
                                    <p:anim calcmode="lin" valueType="num">
                                      <p:cBhvr>
                                        <p:cTn id="127" dur="500" fill="hold"/>
                                        <p:tgtEl>
                                          <p:spTgt spid="57379"/>
                                        </p:tgtEl>
                                        <p:attrNameLst>
                                          <p:attrName>ppt_h</p:attrName>
                                        </p:attrNameLst>
                                      </p:cBhvr>
                                      <p:tavLst>
                                        <p:tav tm="0">
                                          <p:val>
                                            <p:fltVal val="0"/>
                                          </p:val>
                                        </p:tav>
                                        <p:tav tm="100000">
                                          <p:val>
                                            <p:strVal val="#ppt_h"/>
                                          </p:val>
                                        </p:tav>
                                      </p:tavLst>
                                    </p:anim>
                                    <p:animEffect transition="in" filter="fade">
                                      <p:cBhvr>
                                        <p:cTn id="128" dur="500"/>
                                        <p:tgtEl>
                                          <p:spTgt spid="57379"/>
                                        </p:tgtEl>
                                      </p:cBhvr>
                                    </p:animEffect>
                                  </p:childTnLst>
                                </p:cTn>
                              </p:par>
                              <p:par>
                                <p:cTn id="129" presetID="53" presetClass="entr" presetSubtype="16" fill="hold" nodeType="withEffect">
                                  <p:stCondLst>
                                    <p:cond delay="0"/>
                                  </p:stCondLst>
                                  <p:childTnLst>
                                    <p:set>
                                      <p:cBhvr>
                                        <p:cTn id="130" dur="1" fill="hold">
                                          <p:stCondLst>
                                            <p:cond delay="0"/>
                                          </p:stCondLst>
                                        </p:cTn>
                                        <p:tgtEl>
                                          <p:spTgt spid="57380"/>
                                        </p:tgtEl>
                                        <p:attrNameLst>
                                          <p:attrName>style.visibility</p:attrName>
                                        </p:attrNameLst>
                                      </p:cBhvr>
                                      <p:to>
                                        <p:strVal val="visible"/>
                                      </p:to>
                                    </p:set>
                                    <p:anim calcmode="lin" valueType="num">
                                      <p:cBhvr>
                                        <p:cTn id="131" dur="500" fill="hold"/>
                                        <p:tgtEl>
                                          <p:spTgt spid="57380"/>
                                        </p:tgtEl>
                                        <p:attrNameLst>
                                          <p:attrName>ppt_w</p:attrName>
                                        </p:attrNameLst>
                                      </p:cBhvr>
                                      <p:tavLst>
                                        <p:tav tm="0">
                                          <p:val>
                                            <p:fltVal val="0"/>
                                          </p:val>
                                        </p:tav>
                                        <p:tav tm="100000">
                                          <p:val>
                                            <p:strVal val="#ppt_w"/>
                                          </p:val>
                                        </p:tav>
                                      </p:tavLst>
                                    </p:anim>
                                    <p:anim calcmode="lin" valueType="num">
                                      <p:cBhvr>
                                        <p:cTn id="132" dur="500" fill="hold"/>
                                        <p:tgtEl>
                                          <p:spTgt spid="57380"/>
                                        </p:tgtEl>
                                        <p:attrNameLst>
                                          <p:attrName>ppt_h</p:attrName>
                                        </p:attrNameLst>
                                      </p:cBhvr>
                                      <p:tavLst>
                                        <p:tav tm="0">
                                          <p:val>
                                            <p:fltVal val="0"/>
                                          </p:val>
                                        </p:tav>
                                        <p:tav tm="100000">
                                          <p:val>
                                            <p:strVal val="#ppt_h"/>
                                          </p:val>
                                        </p:tav>
                                      </p:tavLst>
                                    </p:anim>
                                    <p:animEffect transition="in" filter="fade">
                                      <p:cBhvr>
                                        <p:cTn id="133" dur="500"/>
                                        <p:tgtEl>
                                          <p:spTgt spid="57380"/>
                                        </p:tgtEl>
                                      </p:cBhvr>
                                    </p:animEffect>
                                  </p:childTnLst>
                                </p:cTn>
                              </p:par>
                              <p:par>
                                <p:cTn id="134" presetID="53" presetClass="entr" presetSubtype="16" fill="hold" nodeType="withEffect">
                                  <p:stCondLst>
                                    <p:cond delay="0"/>
                                  </p:stCondLst>
                                  <p:childTnLst>
                                    <p:set>
                                      <p:cBhvr>
                                        <p:cTn id="135" dur="1" fill="hold">
                                          <p:stCondLst>
                                            <p:cond delay="0"/>
                                          </p:stCondLst>
                                        </p:cTn>
                                        <p:tgtEl>
                                          <p:spTgt spid="57381"/>
                                        </p:tgtEl>
                                        <p:attrNameLst>
                                          <p:attrName>style.visibility</p:attrName>
                                        </p:attrNameLst>
                                      </p:cBhvr>
                                      <p:to>
                                        <p:strVal val="visible"/>
                                      </p:to>
                                    </p:set>
                                    <p:anim calcmode="lin" valueType="num">
                                      <p:cBhvr>
                                        <p:cTn id="136" dur="500" fill="hold"/>
                                        <p:tgtEl>
                                          <p:spTgt spid="57381"/>
                                        </p:tgtEl>
                                        <p:attrNameLst>
                                          <p:attrName>ppt_w</p:attrName>
                                        </p:attrNameLst>
                                      </p:cBhvr>
                                      <p:tavLst>
                                        <p:tav tm="0">
                                          <p:val>
                                            <p:fltVal val="0"/>
                                          </p:val>
                                        </p:tav>
                                        <p:tav tm="100000">
                                          <p:val>
                                            <p:strVal val="#ppt_w"/>
                                          </p:val>
                                        </p:tav>
                                      </p:tavLst>
                                    </p:anim>
                                    <p:anim calcmode="lin" valueType="num">
                                      <p:cBhvr>
                                        <p:cTn id="137" dur="500" fill="hold"/>
                                        <p:tgtEl>
                                          <p:spTgt spid="57381"/>
                                        </p:tgtEl>
                                        <p:attrNameLst>
                                          <p:attrName>ppt_h</p:attrName>
                                        </p:attrNameLst>
                                      </p:cBhvr>
                                      <p:tavLst>
                                        <p:tav tm="0">
                                          <p:val>
                                            <p:fltVal val="0"/>
                                          </p:val>
                                        </p:tav>
                                        <p:tav tm="100000">
                                          <p:val>
                                            <p:strVal val="#ppt_h"/>
                                          </p:val>
                                        </p:tav>
                                      </p:tavLst>
                                    </p:anim>
                                    <p:animEffect transition="in" filter="fade">
                                      <p:cBhvr>
                                        <p:cTn id="138" dur="500"/>
                                        <p:tgtEl>
                                          <p:spTgt spid="57381"/>
                                        </p:tgtEl>
                                      </p:cBhvr>
                                    </p:animEffect>
                                  </p:childTnLst>
                                </p:cTn>
                              </p:par>
                              <p:par>
                                <p:cTn id="139" presetID="53" presetClass="entr" presetSubtype="16" fill="hold" nodeType="withEffect">
                                  <p:stCondLst>
                                    <p:cond delay="0"/>
                                  </p:stCondLst>
                                  <p:childTnLst>
                                    <p:set>
                                      <p:cBhvr>
                                        <p:cTn id="140" dur="1" fill="hold">
                                          <p:stCondLst>
                                            <p:cond delay="0"/>
                                          </p:stCondLst>
                                        </p:cTn>
                                        <p:tgtEl>
                                          <p:spTgt spid="57382"/>
                                        </p:tgtEl>
                                        <p:attrNameLst>
                                          <p:attrName>style.visibility</p:attrName>
                                        </p:attrNameLst>
                                      </p:cBhvr>
                                      <p:to>
                                        <p:strVal val="visible"/>
                                      </p:to>
                                    </p:set>
                                    <p:anim calcmode="lin" valueType="num">
                                      <p:cBhvr>
                                        <p:cTn id="141" dur="500" fill="hold"/>
                                        <p:tgtEl>
                                          <p:spTgt spid="57382"/>
                                        </p:tgtEl>
                                        <p:attrNameLst>
                                          <p:attrName>ppt_w</p:attrName>
                                        </p:attrNameLst>
                                      </p:cBhvr>
                                      <p:tavLst>
                                        <p:tav tm="0">
                                          <p:val>
                                            <p:fltVal val="0"/>
                                          </p:val>
                                        </p:tav>
                                        <p:tav tm="100000">
                                          <p:val>
                                            <p:strVal val="#ppt_w"/>
                                          </p:val>
                                        </p:tav>
                                      </p:tavLst>
                                    </p:anim>
                                    <p:anim calcmode="lin" valueType="num">
                                      <p:cBhvr>
                                        <p:cTn id="142" dur="500" fill="hold"/>
                                        <p:tgtEl>
                                          <p:spTgt spid="57382"/>
                                        </p:tgtEl>
                                        <p:attrNameLst>
                                          <p:attrName>ppt_h</p:attrName>
                                        </p:attrNameLst>
                                      </p:cBhvr>
                                      <p:tavLst>
                                        <p:tav tm="0">
                                          <p:val>
                                            <p:fltVal val="0"/>
                                          </p:val>
                                        </p:tav>
                                        <p:tav tm="100000">
                                          <p:val>
                                            <p:strVal val="#ppt_h"/>
                                          </p:val>
                                        </p:tav>
                                      </p:tavLst>
                                    </p:anim>
                                    <p:animEffect transition="in" filter="fade">
                                      <p:cBhvr>
                                        <p:cTn id="143" dur="500"/>
                                        <p:tgtEl>
                                          <p:spTgt spid="57382"/>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57383"/>
                                        </p:tgtEl>
                                        <p:attrNameLst>
                                          <p:attrName>style.visibility</p:attrName>
                                        </p:attrNameLst>
                                      </p:cBhvr>
                                      <p:to>
                                        <p:strVal val="visible"/>
                                      </p:to>
                                    </p:set>
                                    <p:anim calcmode="lin" valueType="num">
                                      <p:cBhvr>
                                        <p:cTn id="146" dur="500" fill="hold"/>
                                        <p:tgtEl>
                                          <p:spTgt spid="57383"/>
                                        </p:tgtEl>
                                        <p:attrNameLst>
                                          <p:attrName>ppt_w</p:attrName>
                                        </p:attrNameLst>
                                      </p:cBhvr>
                                      <p:tavLst>
                                        <p:tav tm="0">
                                          <p:val>
                                            <p:fltVal val="0"/>
                                          </p:val>
                                        </p:tav>
                                        <p:tav tm="100000">
                                          <p:val>
                                            <p:strVal val="#ppt_w"/>
                                          </p:val>
                                        </p:tav>
                                      </p:tavLst>
                                    </p:anim>
                                    <p:anim calcmode="lin" valueType="num">
                                      <p:cBhvr>
                                        <p:cTn id="147" dur="500" fill="hold"/>
                                        <p:tgtEl>
                                          <p:spTgt spid="57383"/>
                                        </p:tgtEl>
                                        <p:attrNameLst>
                                          <p:attrName>ppt_h</p:attrName>
                                        </p:attrNameLst>
                                      </p:cBhvr>
                                      <p:tavLst>
                                        <p:tav tm="0">
                                          <p:val>
                                            <p:fltVal val="0"/>
                                          </p:val>
                                        </p:tav>
                                        <p:tav tm="100000">
                                          <p:val>
                                            <p:strVal val="#ppt_h"/>
                                          </p:val>
                                        </p:tav>
                                      </p:tavLst>
                                    </p:anim>
                                    <p:animEffect transition="in" filter="fade">
                                      <p:cBhvr>
                                        <p:cTn id="148" dur="500"/>
                                        <p:tgtEl>
                                          <p:spTgt spid="57383"/>
                                        </p:tgtEl>
                                      </p:cBhvr>
                                    </p:animEffect>
                                  </p:childTnLst>
                                </p:cTn>
                              </p:par>
                              <p:par>
                                <p:cTn id="149" presetID="53" presetClass="entr" presetSubtype="16" fill="hold" nodeType="withEffect">
                                  <p:stCondLst>
                                    <p:cond delay="0"/>
                                  </p:stCondLst>
                                  <p:childTnLst>
                                    <p:set>
                                      <p:cBhvr>
                                        <p:cTn id="150" dur="1" fill="hold">
                                          <p:stCondLst>
                                            <p:cond delay="0"/>
                                          </p:stCondLst>
                                        </p:cTn>
                                        <p:tgtEl>
                                          <p:spTgt spid="57384"/>
                                        </p:tgtEl>
                                        <p:attrNameLst>
                                          <p:attrName>style.visibility</p:attrName>
                                        </p:attrNameLst>
                                      </p:cBhvr>
                                      <p:to>
                                        <p:strVal val="visible"/>
                                      </p:to>
                                    </p:set>
                                    <p:anim calcmode="lin" valueType="num">
                                      <p:cBhvr>
                                        <p:cTn id="151" dur="500" fill="hold"/>
                                        <p:tgtEl>
                                          <p:spTgt spid="57384"/>
                                        </p:tgtEl>
                                        <p:attrNameLst>
                                          <p:attrName>ppt_w</p:attrName>
                                        </p:attrNameLst>
                                      </p:cBhvr>
                                      <p:tavLst>
                                        <p:tav tm="0">
                                          <p:val>
                                            <p:fltVal val="0"/>
                                          </p:val>
                                        </p:tav>
                                        <p:tav tm="100000">
                                          <p:val>
                                            <p:strVal val="#ppt_w"/>
                                          </p:val>
                                        </p:tav>
                                      </p:tavLst>
                                    </p:anim>
                                    <p:anim calcmode="lin" valueType="num">
                                      <p:cBhvr>
                                        <p:cTn id="152" dur="500" fill="hold"/>
                                        <p:tgtEl>
                                          <p:spTgt spid="57384"/>
                                        </p:tgtEl>
                                        <p:attrNameLst>
                                          <p:attrName>ppt_h</p:attrName>
                                        </p:attrNameLst>
                                      </p:cBhvr>
                                      <p:tavLst>
                                        <p:tav tm="0">
                                          <p:val>
                                            <p:fltVal val="0"/>
                                          </p:val>
                                        </p:tav>
                                        <p:tav tm="100000">
                                          <p:val>
                                            <p:strVal val="#ppt_h"/>
                                          </p:val>
                                        </p:tav>
                                      </p:tavLst>
                                    </p:anim>
                                    <p:animEffect transition="in" filter="fade">
                                      <p:cBhvr>
                                        <p:cTn id="153" dur="500"/>
                                        <p:tgtEl>
                                          <p:spTgt spid="57384"/>
                                        </p:tgtEl>
                                      </p:cBhvr>
                                    </p:animEffect>
                                  </p:childTnLst>
                                </p:cTn>
                              </p:par>
                              <p:par>
                                <p:cTn id="154" presetID="53" presetClass="entr" presetSubtype="16" fill="hold" grpId="0" nodeType="withEffect">
                                  <p:stCondLst>
                                    <p:cond delay="0"/>
                                  </p:stCondLst>
                                  <p:childTnLst>
                                    <p:set>
                                      <p:cBhvr>
                                        <p:cTn id="155" dur="1" fill="hold">
                                          <p:stCondLst>
                                            <p:cond delay="0"/>
                                          </p:stCondLst>
                                        </p:cTn>
                                        <p:tgtEl>
                                          <p:spTgt spid="57385"/>
                                        </p:tgtEl>
                                        <p:attrNameLst>
                                          <p:attrName>style.visibility</p:attrName>
                                        </p:attrNameLst>
                                      </p:cBhvr>
                                      <p:to>
                                        <p:strVal val="visible"/>
                                      </p:to>
                                    </p:set>
                                    <p:anim calcmode="lin" valueType="num">
                                      <p:cBhvr>
                                        <p:cTn id="156" dur="500" fill="hold"/>
                                        <p:tgtEl>
                                          <p:spTgt spid="57385"/>
                                        </p:tgtEl>
                                        <p:attrNameLst>
                                          <p:attrName>ppt_w</p:attrName>
                                        </p:attrNameLst>
                                      </p:cBhvr>
                                      <p:tavLst>
                                        <p:tav tm="0">
                                          <p:val>
                                            <p:fltVal val="0"/>
                                          </p:val>
                                        </p:tav>
                                        <p:tav tm="100000">
                                          <p:val>
                                            <p:strVal val="#ppt_w"/>
                                          </p:val>
                                        </p:tav>
                                      </p:tavLst>
                                    </p:anim>
                                    <p:anim calcmode="lin" valueType="num">
                                      <p:cBhvr>
                                        <p:cTn id="157" dur="500" fill="hold"/>
                                        <p:tgtEl>
                                          <p:spTgt spid="57385"/>
                                        </p:tgtEl>
                                        <p:attrNameLst>
                                          <p:attrName>ppt_h</p:attrName>
                                        </p:attrNameLst>
                                      </p:cBhvr>
                                      <p:tavLst>
                                        <p:tav tm="0">
                                          <p:val>
                                            <p:fltVal val="0"/>
                                          </p:val>
                                        </p:tav>
                                        <p:tav tm="100000">
                                          <p:val>
                                            <p:strVal val="#ppt_h"/>
                                          </p:val>
                                        </p:tav>
                                      </p:tavLst>
                                    </p:anim>
                                    <p:animEffect transition="in" filter="fade">
                                      <p:cBhvr>
                                        <p:cTn id="158" dur="500"/>
                                        <p:tgtEl>
                                          <p:spTgt spid="57385"/>
                                        </p:tgtEl>
                                      </p:cBhvr>
                                    </p:animEffect>
                                  </p:childTnLst>
                                </p:cTn>
                              </p:par>
                              <p:par>
                                <p:cTn id="159" presetID="53" presetClass="entr" presetSubtype="16" fill="hold" nodeType="withEffect">
                                  <p:stCondLst>
                                    <p:cond delay="0"/>
                                  </p:stCondLst>
                                  <p:childTnLst>
                                    <p:set>
                                      <p:cBhvr>
                                        <p:cTn id="160" dur="1" fill="hold">
                                          <p:stCondLst>
                                            <p:cond delay="0"/>
                                          </p:stCondLst>
                                        </p:cTn>
                                        <p:tgtEl>
                                          <p:spTgt spid="57386"/>
                                        </p:tgtEl>
                                        <p:attrNameLst>
                                          <p:attrName>style.visibility</p:attrName>
                                        </p:attrNameLst>
                                      </p:cBhvr>
                                      <p:to>
                                        <p:strVal val="visible"/>
                                      </p:to>
                                    </p:set>
                                    <p:anim calcmode="lin" valueType="num">
                                      <p:cBhvr>
                                        <p:cTn id="161" dur="500" fill="hold"/>
                                        <p:tgtEl>
                                          <p:spTgt spid="57386"/>
                                        </p:tgtEl>
                                        <p:attrNameLst>
                                          <p:attrName>ppt_w</p:attrName>
                                        </p:attrNameLst>
                                      </p:cBhvr>
                                      <p:tavLst>
                                        <p:tav tm="0">
                                          <p:val>
                                            <p:fltVal val="0"/>
                                          </p:val>
                                        </p:tav>
                                        <p:tav tm="100000">
                                          <p:val>
                                            <p:strVal val="#ppt_w"/>
                                          </p:val>
                                        </p:tav>
                                      </p:tavLst>
                                    </p:anim>
                                    <p:anim calcmode="lin" valueType="num">
                                      <p:cBhvr>
                                        <p:cTn id="162" dur="500" fill="hold"/>
                                        <p:tgtEl>
                                          <p:spTgt spid="57386"/>
                                        </p:tgtEl>
                                        <p:attrNameLst>
                                          <p:attrName>ppt_h</p:attrName>
                                        </p:attrNameLst>
                                      </p:cBhvr>
                                      <p:tavLst>
                                        <p:tav tm="0">
                                          <p:val>
                                            <p:fltVal val="0"/>
                                          </p:val>
                                        </p:tav>
                                        <p:tav tm="100000">
                                          <p:val>
                                            <p:strVal val="#ppt_h"/>
                                          </p:val>
                                        </p:tav>
                                      </p:tavLst>
                                    </p:anim>
                                    <p:animEffect transition="in" filter="fade">
                                      <p:cBhvr>
                                        <p:cTn id="163" dur="500"/>
                                        <p:tgtEl>
                                          <p:spTgt spid="57386"/>
                                        </p:tgtEl>
                                      </p:cBhvr>
                                    </p:animEffect>
                                  </p:childTnLst>
                                </p:cTn>
                              </p:par>
                              <p:par>
                                <p:cTn id="164" presetID="53" presetClass="entr" presetSubtype="16" fill="hold" grpId="0" nodeType="withEffect">
                                  <p:stCondLst>
                                    <p:cond delay="0"/>
                                  </p:stCondLst>
                                  <p:childTnLst>
                                    <p:set>
                                      <p:cBhvr>
                                        <p:cTn id="165" dur="1" fill="hold">
                                          <p:stCondLst>
                                            <p:cond delay="0"/>
                                          </p:stCondLst>
                                        </p:cTn>
                                        <p:tgtEl>
                                          <p:spTgt spid="57398"/>
                                        </p:tgtEl>
                                        <p:attrNameLst>
                                          <p:attrName>style.visibility</p:attrName>
                                        </p:attrNameLst>
                                      </p:cBhvr>
                                      <p:to>
                                        <p:strVal val="visible"/>
                                      </p:to>
                                    </p:set>
                                    <p:anim calcmode="lin" valueType="num">
                                      <p:cBhvr>
                                        <p:cTn id="166" dur="500" fill="hold"/>
                                        <p:tgtEl>
                                          <p:spTgt spid="57398"/>
                                        </p:tgtEl>
                                        <p:attrNameLst>
                                          <p:attrName>ppt_w</p:attrName>
                                        </p:attrNameLst>
                                      </p:cBhvr>
                                      <p:tavLst>
                                        <p:tav tm="0">
                                          <p:val>
                                            <p:fltVal val="0"/>
                                          </p:val>
                                        </p:tav>
                                        <p:tav tm="100000">
                                          <p:val>
                                            <p:strVal val="#ppt_w"/>
                                          </p:val>
                                        </p:tav>
                                      </p:tavLst>
                                    </p:anim>
                                    <p:anim calcmode="lin" valueType="num">
                                      <p:cBhvr>
                                        <p:cTn id="167" dur="500" fill="hold"/>
                                        <p:tgtEl>
                                          <p:spTgt spid="57398"/>
                                        </p:tgtEl>
                                        <p:attrNameLst>
                                          <p:attrName>ppt_h</p:attrName>
                                        </p:attrNameLst>
                                      </p:cBhvr>
                                      <p:tavLst>
                                        <p:tav tm="0">
                                          <p:val>
                                            <p:fltVal val="0"/>
                                          </p:val>
                                        </p:tav>
                                        <p:tav tm="100000">
                                          <p:val>
                                            <p:strVal val="#ppt_h"/>
                                          </p:val>
                                        </p:tav>
                                      </p:tavLst>
                                    </p:anim>
                                    <p:animEffect transition="in" filter="fade">
                                      <p:cBhvr>
                                        <p:cTn id="168" dur="500"/>
                                        <p:tgtEl>
                                          <p:spTgt spid="57398"/>
                                        </p:tgtEl>
                                      </p:cBhvr>
                                    </p:animEffect>
                                  </p:childTnLst>
                                </p:cTn>
                              </p:par>
                              <p:par>
                                <p:cTn id="169" presetID="53" presetClass="entr" presetSubtype="16" fill="hold" nodeType="withEffect">
                                  <p:stCondLst>
                                    <p:cond delay="0"/>
                                  </p:stCondLst>
                                  <p:childTnLst>
                                    <p:set>
                                      <p:cBhvr>
                                        <p:cTn id="170" dur="1" fill="hold">
                                          <p:stCondLst>
                                            <p:cond delay="0"/>
                                          </p:stCondLst>
                                        </p:cTn>
                                        <p:tgtEl>
                                          <p:spTgt spid="405535"/>
                                        </p:tgtEl>
                                        <p:attrNameLst>
                                          <p:attrName>style.visibility</p:attrName>
                                        </p:attrNameLst>
                                      </p:cBhvr>
                                      <p:to>
                                        <p:strVal val="visible"/>
                                      </p:to>
                                    </p:set>
                                    <p:anim calcmode="lin" valueType="num">
                                      <p:cBhvr>
                                        <p:cTn id="171" dur="500" fill="hold"/>
                                        <p:tgtEl>
                                          <p:spTgt spid="405535"/>
                                        </p:tgtEl>
                                        <p:attrNameLst>
                                          <p:attrName>ppt_w</p:attrName>
                                        </p:attrNameLst>
                                      </p:cBhvr>
                                      <p:tavLst>
                                        <p:tav tm="0">
                                          <p:val>
                                            <p:fltVal val="0"/>
                                          </p:val>
                                        </p:tav>
                                        <p:tav tm="100000">
                                          <p:val>
                                            <p:strVal val="#ppt_w"/>
                                          </p:val>
                                        </p:tav>
                                      </p:tavLst>
                                    </p:anim>
                                    <p:anim calcmode="lin" valueType="num">
                                      <p:cBhvr>
                                        <p:cTn id="172" dur="500" fill="hold"/>
                                        <p:tgtEl>
                                          <p:spTgt spid="405535"/>
                                        </p:tgtEl>
                                        <p:attrNameLst>
                                          <p:attrName>ppt_h</p:attrName>
                                        </p:attrNameLst>
                                      </p:cBhvr>
                                      <p:tavLst>
                                        <p:tav tm="0">
                                          <p:val>
                                            <p:fltVal val="0"/>
                                          </p:val>
                                        </p:tav>
                                        <p:tav tm="100000">
                                          <p:val>
                                            <p:strVal val="#ppt_h"/>
                                          </p:val>
                                        </p:tav>
                                      </p:tavLst>
                                    </p:anim>
                                    <p:animEffect transition="in" filter="fade">
                                      <p:cBhvr>
                                        <p:cTn id="173" dur="500"/>
                                        <p:tgtEl>
                                          <p:spTgt spid="405535"/>
                                        </p:tgtEl>
                                      </p:cBhvr>
                                    </p:animEffect>
                                  </p:childTnLst>
                                </p:cTn>
                              </p:par>
                              <p:par>
                                <p:cTn id="174" presetID="53" presetClass="entr" presetSubtype="16" fill="hold" nodeType="withEffect">
                                  <p:stCondLst>
                                    <p:cond delay="0"/>
                                  </p:stCondLst>
                                  <p:childTnLst>
                                    <p:set>
                                      <p:cBhvr>
                                        <p:cTn id="175" dur="1" fill="hold">
                                          <p:stCondLst>
                                            <p:cond delay="0"/>
                                          </p:stCondLst>
                                        </p:cTn>
                                        <p:tgtEl>
                                          <p:spTgt spid="405537"/>
                                        </p:tgtEl>
                                        <p:attrNameLst>
                                          <p:attrName>style.visibility</p:attrName>
                                        </p:attrNameLst>
                                      </p:cBhvr>
                                      <p:to>
                                        <p:strVal val="visible"/>
                                      </p:to>
                                    </p:set>
                                    <p:anim calcmode="lin" valueType="num">
                                      <p:cBhvr>
                                        <p:cTn id="176" dur="500" fill="hold"/>
                                        <p:tgtEl>
                                          <p:spTgt spid="405537"/>
                                        </p:tgtEl>
                                        <p:attrNameLst>
                                          <p:attrName>ppt_w</p:attrName>
                                        </p:attrNameLst>
                                      </p:cBhvr>
                                      <p:tavLst>
                                        <p:tav tm="0">
                                          <p:val>
                                            <p:fltVal val="0"/>
                                          </p:val>
                                        </p:tav>
                                        <p:tav tm="100000">
                                          <p:val>
                                            <p:strVal val="#ppt_w"/>
                                          </p:val>
                                        </p:tav>
                                      </p:tavLst>
                                    </p:anim>
                                    <p:anim calcmode="lin" valueType="num">
                                      <p:cBhvr>
                                        <p:cTn id="177" dur="500" fill="hold"/>
                                        <p:tgtEl>
                                          <p:spTgt spid="405537"/>
                                        </p:tgtEl>
                                        <p:attrNameLst>
                                          <p:attrName>ppt_h</p:attrName>
                                        </p:attrNameLst>
                                      </p:cBhvr>
                                      <p:tavLst>
                                        <p:tav tm="0">
                                          <p:val>
                                            <p:fltVal val="0"/>
                                          </p:val>
                                        </p:tav>
                                        <p:tav tm="100000">
                                          <p:val>
                                            <p:strVal val="#ppt_h"/>
                                          </p:val>
                                        </p:tav>
                                      </p:tavLst>
                                    </p:anim>
                                    <p:animEffect transition="in" filter="fade">
                                      <p:cBhvr>
                                        <p:cTn id="178" dur="500"/>
                                        <p:tgtEl>
                                          <p:spTgt spid="405537"/>
                                        </p:tgtEl>
                                      </p:cBhvr>
                                    </p:animEffect>
                                  </p:childTnLst>
                                </p:cTn>
                              </p:par>
                              <p:par>
                                <p:cTn id="179" presetID="53" presetClass="entr" presetSubtype="16" fill="hold" nodeType="withEffect">
                                  <p:stCondLst>
                                    <p:cond delay="0"/>
                                  </p:stCondLst>
                                  <p:childTnLst>
                                    <p:set>
                                      <p:cBhvr>
                                        <p:cTn id="180" dur="1" fill="hold">
                                          <p:stCondLst>
                                            <p:cond delay="0"/>
                                          </p:stCondLst>
                                        </p:cTn>
                                        <p:tgtEl>
                                          <p:spTgt spid="405541"/>
                                        </p:tgtEl>
                                        <p:attrNameLst>
                                          <p:attrName>style.visibility</p:attrName>
                                        </p:attrNameLst>
                                      </p:cBhvr>
                                      <p:to>
                                        <p:strVal val="visible"/>
                                      </p:to>
                                    </p:set>
                                    <p:anim calcmode="lin" valueType="num">
                                      <p:cBhvr>
                                        <p:cTn id="181" dur="500" fill="hold"/>
                                        <p:tgtEl>
                                          <p:spTgt spid="405541"/>
                                        </p:tgtEl>
                                        <p:attrNameLst>
                                          <p:attrName>ppt_w</p:attrName>
                                        </p:attrNameLst>
                                      </p:cBhvr>
                                      <p:tavLst>
                                        <p:tav tm="0">
                                          <p:val>
                                            <p:fltVal val="0"/>
                                          </p:val>
                                        </p:tav>
                                        <p:tav tm="100000">
                                          <p:val>
                                            <p:strVal val="#ppt_w"/>
                                          </p:val>
                                        </p:tav>
                                      </p:tavLst>
                                    </p:anim>
                                    <p:anim calcmode="lin" valueType="num">
                                      <p:cBhvr>
                                        <p:cTn id="182" dur="500" fill="hold"/>
                                        <p:tgtEl>
                                          <p:spTgt spid="405541"/>
                                        </p:tgtEl>
                                        <p:attrNameLst>
                                          <p:attrName>ppt_h</p:attrName>
                                        </p:attrNameLst>
                                      </p:cBhvr>
                                      <p:tavLst>
                                        <p:tav tm="0">
                                          <p:val>
                                            <p:fltVal val="0"/>
                                          </p:val>
                                        </p:tav>
                                        <p:tav tm="100000">
                                          <p:val>
                                            <p:strVal val="#ppt_h"/>
                                          </p:val>
                                        </p:tav>
                                      </p:tavLst>
                                    </p:anim>
                                    <p:animEffect transition="in" filter="fade">
                                      <p:cBhvr>
                                        <p:cTn id="183" dur="500"/>
                                        <p:tgtEl>
                                          <p:spTgt spid="405541"/>
                                        </p:tgtEl>
                                      </p:cBhvr>
                                    </p:animEffect>
                                  </p:childTnLst>
                                </p:cTn>
                              </p:par>
                              <p:par>
                                <p:cTn id="184" presetID="53" presetClass="entr" presetSubtype="16" fill="hold" nodeType="withEffect">
                                  <p:stCondLst>
                                    <p:cond delay="0"/>
                                  </p:stCondLst>
                                  <p:childTnLst>
                                    <p:set>
                                      <p:cBhvr>
                                        <p:cTn id="185" dur="1" fill="hold">
                                          <p:stCondLst>
                                            <p:cond delay="0"/>
                                          </p:stCondLst>
                                        </p:cTn>
                                        <p:tgtEl>
                                          <p:spTgt spid="405536"/>
                                        </p:tgtEl>
                                        <p:attrNameLst>
                                          <p:attrName>style.visibility</p:attrName>
                                        </p:attrNameLst>
                                      </p:cBhvr>
                                      <p:to>
                                        <p:strVal val="visible"/>
                                      </p:to>
                                    </p:set>
                                    <p:anim calcmode="lin" valueType="num">
                                      <p:cBhvr>
                                        <p:cTn id="186" dur="500" fill="hold"/>
                                        <p:tgtEl>
                                          <p:spTgt spid="405536"/>
                                        </p:tgtEl>
                                        <p:attrNameLst>
                                          <p:attrName>ppt_w</p:attrName>
                                        </p:attrNameLst>
                                      </p:cBhvr>
                                      <p:tavLst>
                                        <p:tav tm="0">
                                          <p:val>
                                            <p:fltVal val="0"/>
                                          </p:val>
                                        </p:tav>
                                        <p:tav tm="100000">
                                          <p:val>
                                            <p:strVal val="#ppt_w"/>
                                          </p:val>
                                        </p:tav>
                                      </p:tavLst>
                                    </p:anim>
                                    <p:anim calcmode="lin" valueType="num">
                                      <p:cBhvr>
                                        <p:cTn id="187" dur="500" fill="hold"/>
                                        <p:tgtEl>
                                          <p:spTgt spid="405536"/>
                                        </p:tgtEl>
                                        <p:attrNameLst>
                                          <p:attrName>ppt_h</p:attrName>
                                        </p:attrNameLst>
                                      </p:cBhvr>
                                      <p:tavLst>
                                        <p:tav tm="0">
                                          <p:val>
                                            <p:fltVal val="0"/>
                                          </p:val>
                                        </p:tav>
                                        <p:tav tm="100000">
                                          <p:val>
                                            <p:strVal val="#ppt_h"/>
                                          </p:val>
                                        </p:tav>
                                      </p:tavLst>
                                    </p:anim>
                                    <p:animEffect transition="in" filter="fade">
                                      <p:cBhvr>
                                        <p:cTn id="188" dur="500"/>
                                        <p:tgtEl>
                                          <p:spTgt spid="405536"/>
                                        </p:tgtEl>
                                      </p:cBhvr>
                                    </p:animEffect>
                                  </p:childTnLst>
                                </p:cTn>
                              </p:par>
                              <p:par>
                                <p:cTn id="189" presetID="53" presetClass="entr" presetSubtype="16" fill="hold" nodeType="withEffect">
                                  <p:stCondLst>
                                    <p:cond delay="0"/>
                                  </p:stCondLst>
                                  <p:childTnLst>
                                    <p:set>
                                      <p:cBhvr>
                                        <p:cTn id="190" dur="1" fill="hold">
                                          <p:stCondLst>
                                            <p:cond delay="0"/>
                                          </p:stCondLst>
                                        </p:cTn>
                                        <p:tgtEl>
                                          <p:spTgt spid="405542"/>
                                        </p:tgtEl>
                                        <p:attrNameLst>
                                          <p:attrName>style.visibility</p:attrName>
                                        </p:attrNameLst>
                                      </p:cBhvr>
                                      <p:to>
                                        <p:strVal val="visible"/>
                                      </p:to>
                                    </p:set>
                                    <p:anim calcmode="lin" valueType="num">
                                      <p:cBhvr>
                                        <p:cTn id="191" dur="500" fill="hold"/>
                                        <p:tgtEl>
                                          <p:spTgt spid="405542"/>
                                        </p:tgtEl>
                                        <p:attrNameLst>
                                          <p:attrName>ppt_w</p:attrName>
                                        </p:attrNameLst>
                                      </p:cBhvr>
                                      <p:tavLst>
                                        <p:tav tm="0">
                                          <p:val>
                                            <p:fltVal val="0"/>
                                          </p:val>
                                        </p:tav>
                                        <p:tav tm="100000">
                                          <p:val>
                                            <p:strVal val="#ppt_w"/>
                                          </p:val>
                                        </p:tav>
                                      </p:tavLst>
                                    </p:anim>
                                    <p:anim calcmode="lin" valueType="num">
                                      <p:cBhvr>
                                        <p:cTn id="192" dur="500" fill="hold"/>
                                        <p:tgtEl>
                                          <p:spTgt spid="405542"/>
                                        </p:tgtEl>
                                        <p:attrNameLst>
                                          <p:attrName>ppt_h</p:attrName>
                                        </p:attrNameLst>
                                      </p:cBhvr>
                                      <p:tavLst>
                                        <p:tav tm="0">
                                          <p:val>
                                            <p:fltVal val="0"/>
                                          </p:val>
                                        </p:tav>
                                        <p:tav tm="100000">
                                          <p:val>
                                            <p:strVal val="#ppt_h"/>
                                          </p:val>
                                        </p:tav>
                                      </p:tavLst>
                                    </p:anim>
                                    <p:animEffect transition="in" filter="fade">
                                      <p:cBhvr>
                                        <p:cTn id="193" dur="500"/>
                                        <p:tgtEl>
                                          <p:spTgt spid="405542"/>
                                        </p:tgtEl>
                                      </p:cBhvr>
                                    </p:animEffect>
                                  </p:childTnLst>
                                </p:cTn>
                              </p:par>
                              <p:par>
                                <p:cTn id="194" presetID="53" presetClass="entr" presetSubtype="16" fill="hold" nodeType="withEffect">
                                  <p:stCondLst>
                                    <p:cond delay="0"/>
                                  </p:stCondLst>
                                  <p:childTnLst>
                                    <p:set>
                                      <p:cBhvr>
                                        <p:cTn id="195" dur="1" fill="hold">
                                          <p:stCondLst>
                                            <p:cond delay="0"/>
                                          </p:stCondLst>
                                        </p:cTn>
                                        <p:tgtEl>
                                          <p:spTgt spid="405538"/>
                                        </p:tgtEl>
                                        <p:attrNameLst>
                                          <p:attrName>style.visibility</p:attrName>
                                        </p:attrNameLst>
                                      </p:cBhvr>
                                      <p:to>
                                        <p:strVal val="visible"/>
                                      </p:to>
                                    </p:set>
                                    <p:anim calcmode="lin" valueType="num">
                                      <p:cBhvr>
                                        <p:cTn id="196" dur="500" fill="hold"/>
                                        <p:tgtEl>
                                          <p:spTgt spid="405538"/>
                                        </p:tgtEl>
                                        <p:attrNameLst>
                                          <p:attrName>ppt_w</p:attrName>
                                        </p:attrNameLst>
                                      </p:cBhvr>
                                      <p:tavLst>
                                        <p:tav tm="0">
                                          <p:val>
                                            <p:fltVal val="0"/>
                                          </p:val>
                                        </p:tav>
                                        <p:tav tm="100000">
                                          <p:val>
                                            <p:strVal val="#ppt_w"/>
                                          </p:val>
                                        </p:tav>
                                      </p:tavLst>
                                    </p:anim>
                                    <p:anim calcmode="lin" valueType="num">
                                      <p:cBhvr>
                                        <p:cTn id="197" dur="500" fill="hold"/>
                                        <p:tgtEl>
                                          <p:spTgt spid="405538"/>
                                        </p:tgtEl>
                                        <p:attrNameLst>
                                          <p:attrName>ppt_h</p:attrName>
                                        </p:attrNameLst>
                                      </p:cBhvr>
                                      <p:tavLst>
                                        <p:tav tm="0">
                                          <p:val>
                                            <p:fltVal val="0"/>
                                          </p:val>
                                        </p:tav>
                                        <p:tav tm="100000">
                                          <p:val>
                                            <p:strVal val="#ppt_h"/>
                                          </p:val>
                                        </p:tav>
                                      </p:tavLst>
                                    </p:anim>
                                    <p:animEffect transition="in" filter="fade">
                                      <p:cBhvr>
                                        <p:cTn id="198" dur="500"/>
                                        <p:tgtEl>
                                          <p:spTgt spid="405538"/>
                                        </p:tgtEl>
                                      </p:cBhvr>
                                    </p:animEffect>
                                  </p:childTnLst>
                                </p:cTn>
                              </p:par>
                              <p:par>
                                <p:cTn id="199" presetID="53" presetClass="entr" presetSubtype="16" fill="hold" nodeType="withEffect">
                                  <p:stCondLst>
                                    <p:cond delay="0"/>
                                  </p:stCondLst>
                                  <p:childTnLst>
                                    <p:set>
                                      <p:cBhvr>
                                        <p:cTn id="200" dur="1" fill="hold">
                                          <p:stCondLst>
                                            <p:cond delay="0"/>
                                          </p:stCondLst>
                                        </p:cTn>
                                        <p:tgtEl>
                                          <p:spTgt spid="405539"/>
                                        </p:tgtEl>
                                        <p:attrNameLst>
                                          <p:attrName>style.visibility</p:attrName>
                                        </p:attrNameLst>
                                      </p:cBhvr>
                                      <p:to>
                                        <p:strVal val="visible"/>
                                      </p:to>
                                    </p:set>
                                    <p:anim calcmode="lin" valueType="num">
                                      <p:cBhvr>
                                        <p:cTn id="201" dur="500" fill="hold"/>
                                        <p:tgtEl>
                                          <p:spTgt spid="405539"/>
                                        </p:tgtEl>
                                        <p:attrNameLst>
                                          <p:attrName>ppt_w</p:attrName>
                                        </p:attrNameLst>
                                      </p:cBhvr>
                                      <p:tavLst>
                                        <p:tav tm="0">
                                          <p:val>
                                            <p:fltVal val="0"/>
                                          </p:val>
                                        </p:tav>
                                        <p:tav tm="100000">
                                          <p:val>
                                            <p:strVal val="#ppt_w"/>
                                          </p:val>
                                        </p:tav>
                                      </p:tavLst>
                                    </p:anim>
                                    <p:anim calcmode="lin" valueType="num">
                                      <p:cBhvr>
                                        <p:cTn id="202" dur="500" fill="hold"/>
                                        <p:tgtEl>
                                          <p:spTgt spid="405539"/>
                                        </p:tgtEl>
                                        <p:attrNameLst>
                                          <p:attrName>ppt_h</p:attrName>
                                        </p:attrNameLst>
                                      </p:cBhvr>
                                      <p:tavLst>
                                        <p:tav tm="0">
                                          <p:val>
                                            <p:fltVal val="0"/>
                                          </p:val>
                                        </p:tav>
                                        <p:tav tm="100000">
                                          <p:val>
                                            <p:strVal val="#ppt_h"/>
                                          </p:val>
                                        </p:tav>
                                      </p:tavLst>
                                    </p:anim>
                                    <p:animEffect transition="in" filter="fade">
                                      <p:cBhvr>
                                        <p:cTn id="203" dur="500"/>
                                        <p:tgtEl>
                                          <p:spTgt spid="405539"/>
                                        </p:tgtEl>
                                      </p:cBhvr>
                                    </p:animEffect>
                                  </p:childTnLst>
                                </p:cTn>
                              </p:par>
                              <p:par>
                                <p:cTn id="204" presetID="53" presetClass="entr" presetSubtype="16" fill="hold" nodeType="withEffect">
                                  <p:stCondLst>
                                    <p:cond delay="0"/>
                                  </p:stCondLst>
                                  <p:childTnLst>
                                    <p:set>
                                      <p:cBhvr>
                                        <p:cTn id="205" dur="1" fill="hold">
                                          <p:stCondLst>
                                            <p:cond delay="0"/>
                                          </p:stCondLst>
                                        </p:cTn>
                                        <p:tgtEl>
                                          <p:spTgt spid="405540"/>
                                        </p:tgtEl>
                                        <p:attrNameLst>
                                          <p:attrName>style.visibility</p:attrName>
                                        </p:attrNameLst>
                                      </p:cBhvr>
                                      <p:to>
                                        <p:strVal val="visible"/>
                                      </p:to>
                                    </p:set>
                                    <p:anim calcmode="lin" valueType="num">
                                      <p:cBhvr>
                                        <p:cTn id="206" dur="500" fill="hold"/>
                                        <p:tgtEl>
                                          <p:spTgt spid="405540"/>
                                        </p:tgtEl>
                                        <p:attrNameLst>
                                          <p:attrName>ppt_w</p:attrName>
                                        </p:attrNameLst>
                                      </p:cBhvr>
                                      <p:tavLst>
                                        <p:tav tm="0">
                                          <p:val>
                                            <p:fltVal val="0"/>
                                          </p:val>
                                        </p:tav>
                                        <p:tav tm="100000">
                                          <p:val>
                                            <p:strVal val="#ppt_w"/>
                                          </p:val>
                                        </p:tav>
                                      </p:tavLst>
                                    </p:anim>
                                    <p:anim calcmode="lin" valueType="num">
                                      <p:cBhvr>
                                        <p:cTn id="207" dur="500" fill="hold"/>
                                        <p:tgtEl>
                                          <p:spTgt spid="405540"/>
                                        </p:tgtEl>
                                        <p:attrNameLst>
                                          <p:attrName>ppt_h</p:attrName>
                                        </p:attrNameLst>
                                      </p:cBhvr>
                                      <p:tavLst>
                                        <p:tav tm="0">
                                          <p:val>
                                            <p:fltVal val="0"/>
                                          </p:val>
                                        </p:tav>
                                        <p:tav tm="100000">
                                          <p:val>
                                            <p:strVal val="#ppt_h"/>
                                          </p:val>
                                        </p:tav>
                                      </p:tavLst>
                                    </p:anim>
                                    <p:animEffect transition="in" filter="fade">
                                      <p:cBhvr>
                                        <p:cTn id="208" dur="500"/>
                                        <p:tgtEl>
                                          <p:spTgt spid="405540"/>
                                        </p:tgtEl>
                                      </p:cBhvr>
                                    </p:animEffect>
                                  </p:childTnLst>
                                </p:cTn>
                              </p:par>
                              <p:par>
                                <p:cTn id="209" presetID="53" presetClass="entr" presetSubtype="16" fill="hold" nodeType="withEffect">
                                  <p:stCondLst>
                                    <p:cond delay="0"/>
                                  </p:stCondLst>
                                  <p:childTnLst>
                                    <p:set>
                                      <p:cBhvr>
                                        <p:cTn id="210" dur="1" fill="hold">
                                          <p:stCondLst>
                                            <p:cond delay="0"/>
                                          </p:stCondLst>
                                        </p:cTn>
                                        <p:tgtEl>
                                          <p:spTgt spid="405543"/>
                                        </p:tgtEl>
                                        <p:attrNameLst>
                                          <p:attrName>style.visibility</p:attrName>
                                        </p:attrNameLst>
                                      </p:cBhvr>
                                      <p:to>
                                        <p:strVal val="visible"/>
                                      </p:to>
                                    </p:set>
                                    <p:anim calcmode="lin" valueType="num">
                                      <p:cBhvr>
                                        <p:cTn id="211" dur="500" fill="hold"/>
                                        <p:tgtEl>
                                          <p:spTgt spid="405543"/>
                                        </p:tgtEl>
                                        <p:attrNameLst>
                                          <p:attrName>ppt_w</p:attrName>
                                        </p:attrNameLst>
                                      </p:cBhvr>
                                      <p:tavLst>
                                        <p:tav tm="0">
                                          <p:val>
                                            <p:fltVal val="0"/>
                                          </p:val>
                                        </p:tav>
                                        <p:tav tm="100000">
                                          <p:val>
                                            <p:strVal val="#ppt_w"/>
                                          </p:val>
                                        </p:tav>
                                      </p:tavLst>
                                    </p:anim>
                                    <p:anim calcmode="lin" valueType="num">
                                      <p:cBhvr>
                                        <p:cTn id="212" dur="500" fill="hold"/>
                                        <p:tgtEl>
                                          <p:spTgt spid="405543"/>
                                        </p:tgtEl>
                                        <p:attrNameLst>
                                          <p:attrName>ppt_h</p:attrName>
                                        </p:attrNameLst>
                                      </p:cBhvr>
                                      <p:tavLst>
                                        <p:tav tm="0">
                                          <p:val>
                                            <p:fltVal val="0"/>
                                          </p:val>
                                        </p:tav>
                                        <p:tav tm="100000">
                                          <p:val>
                                            <p:strVal val="#ppt_h"/>
                                          </p:val>
                                        </p:tav>
                                      </p:tavLst>
                                    </p:anim>
                                    <p:animEffect transition="in" filter="fade">
                                      <p:cBhvr>
                                        <p:cTn id="213" dur="500"/>
                                        <p:tgtEl>
                                          <p:spTgt spid="405543"/>
                                        </p:tgtEl>
                                      </p:cBhvr>
                                    </p:animEffect>
                                  </p:childTnLst>
                                </p:cTn>
                              </p:par>
                              <p:par>
                                <p:cTn id="214" presetID="53" presetClass="entr" presetSubtype="16" fill="hold" nodeType="withEffect">
                                  <p:stCondLst>
                                    <p:cond delay="0"/>
                                  </p:stCondLst>
                                  <p:childTnLst>
                                    <p:set>
                                      <p:cBhvr>
                                        <p:cTn id="215" dur="1" fill="hold">
                                          <p:stCondLst>
                                            <p:cond delay="0"/>
                                          </p:stCondLst>
                                        </p:cTn>
                                        <p:tgtEl>
                                          <p:spTgt spid="405544"/>
                                        </p:tgtEl>
                                        <p:attrNameLst>
                                          <p:attrName>style.visibility</p:attrName>
                                        </p:attrNameLst>
                                      </p:cBhvr>
                                      <p:to>
                                        <p:strVal val="visible"/>
                                      </p:to>
                                    </p:set>
                                    <p:anim calcmode="lin" valueType="num">
                                      <p:cBhvr>
                                        <p:cTn id="216" dur="500" fill="hold"/>
                                        <p:tgtEl>
                                          <p:spTgt spid="405544"/>
                                        </p:tgtEl>
                                        <p:attrNameLst>
                                          <p:attrName>ppt_w</p:attrName>
                                        </p:attrNameLst>
                                      </p:cBhvr>
                                      <p:tavLst>
                                        <p:tav tm="0">
                                          <p:val>
                                            <p:fltVal val="0"/>
                                          </p:val>
                                        </p:tav>
                                        <p:tav tm="100000">
                                          <p:val>
                                            <p:strVal val="#ppt_w"/>
                                          </p:val>
                                        </p:tav>
                                      </p:tavLst>
                                    </p:anim>
                                    <p:anim calcmode="lin" valueType="num">
                                      <p:cBhvr>
                                        <p:cTn id="217" dur="500" fill="hold"/>
                                        <p:tgtEl>
                                          <p:spTgt spid="405544"/>
                                        </p:tgtEl>
                                        <p:attrNameLst>
                                          <p:attrName>ppt_h</p:attrName>
                                        </p:attrNameLst>
                                      </p:cBhvr>
                                      <p:tavLst>
                                        <p:tav tm="0">
                                          <p:val>
                                            <p:fltVal val="0"/>
                                          </p:val>
                                        </p:tav>
                                        <p:tav tm="100000">
                                          <p:val>
                                            <p:strVal val="#ppt_h"/>
                                          </p:val>
                                        </p:tav>
                                      </p:tavLst>
                                    </p:anim>
                                    <p:animEffect transition="in" filter="fade">
                                      <p:cBhvr>
                                        <p:cTn id="218" dur="500"/>
                                        <p:tgtEl>
                                          <p:spTgt spid="405544"/>
                                        </p:tgtEl>
                                      </p:cBhvr>
                                    </p:animEffect>
                                  </p:childTnLst>
                                </p:cTn>
                              </p:par>
                              <p:par>
                                <p:cTn id="219" presetID="53" presetClass="entr" presetSubtype="16" fill="hold" nodeType="withEffect">
                                  <p:stCondLst>
                                    <p:cond delay="0"/>
                                  </p:stCondLst>
                                  <p:childTnLst>
                                    <p:set>
                                      <p:cBhvr>
                                        <p:cTn id="220" dur="1" fill="hold">
                                          <p:stCondLst>
                                            <p:cond delay="0"/>
                                          </p:stCondLst>
                                        </p:cTn>
                                        <p:tgtEl>
                                          <p:spTgt spid="405545"/>
                                        </p:tgtEl>
                                        <p:attrNameLst>
                                          <p:attrName>style.visibility</p:attrName>
                                        </p:attrNameLst>
                                      </p:cBhvr>
                                      <p:to>
                                        <p:strVal val="visible"/>
                                      </p:to>
                                    </p:set>
                                    <p:anim calcmode="lin" valueType="num">
                                      <p:cBhvr>
                                        <p:cTn id="221" dur="500" fill="hold"/>
                                        <p:tgtEl>
                                          <p:spTgt spid="405545"/>
                                        </p:tgtEl>
                                        <p:attrNameLst>
                                          <p:attrName>ppt_w</p:attrName>
                                        </p:attrNameLst>
                                      </p:cBhvr>
                                      <p:tavLst>
                                        <p:tav tm="0">
                                          <p:val>
                                            <p:fltVal val="0"/>
                                          </p:val>
                                        </p:tav>
                                        <p:tav tm="100000">
                                          <p:val>
                                            <p:strVal val="#ppt_w"/>
                                          </p:val>
                                        </p:tav>
                                      </p:tavLst>
                                    </p:anim>
                                    <p:anim calcmode="lin" valueType="num">
                                      <p:cBhvr>
                                        <p:cTn id="222" dur="500" fill="hold"/>
                                        <p:tgtEl>
                                          <p:spTgt spid="405545"/>
                                        </p:tgtEl>
                                        <p:attrNameLst>
                                          <p:attrName>ppt_h</p:attrName>
                                        </p:attrNameLst>
                                      </p:cBhvr>
                                      <p:tavLst>
                                        <p:tav tm="0">
                                          <p:val>
                                            <p:fltVal val="0"/>
                                          </p:val>
                                        </p:tav>
                                        <p:tav tm="100000">
                                          <p:val>
                                            <p:strVal val="#ppt_h"/>
                                          </p:val>
                                        </p:tav>
                                      </p:tavLst>
                                    </p:anim>
                                    <p:animEffect transition="in" filter="fade">
                                      <p:cBhvr>
                                        <p:cTn id="223" dur="500"/>
                                        <p:tgtEl>
                                          <p:spTgt spid="405545"/>
                                        </p:tgtEl>
                                      </p:cBhvr>
                                    </p:animEffect>
                                  </p:childTnLst>
                                </p:cTn>
                              </p:par>
                              <p:par>
                                <p:cTn id="224" presetID="1" presetClass="entr" presetSubtype="0" fill="hold" grpId="0" nodeType="withEffect">
                                  <p:stCondLst>
                                    <p:cond delay="0"/>
                                  </p:stCondLst>
                                  <p:childTnLst>
                                    <p:set>
                                      <p:cBhvr>
                                        <p:cTn id="2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60" grpId="0" animBg="1"/>
      <p:bldP spid="57363" grpId="0" animBg="1"/>
      <p:bldP spid="57364" grpId="0" animBg="1"/>
      <p:bldP spid="57366" grpId="0" animBg="1"/>
      <p:bldP spid="57367" grpId="0" animBg="1"/>
      <p:bldP spid="57370" grpId="0" animBg="1"/>
      <p:bldP spid="57373" grpId="0" animBg="1"/>
      <p:bldP spid="57374" grpId="0" animBg="1"/>
      <p:bldP spid="57376" grpId="0" animBg="1"/>
      <p:bldP spid="57377" grpId="0" animBg="1"/>
      <p:bldP spid="57379" grpId="0" animBg="1"/>
      <p:bldP spid="57383" grpId="0"/>
      <p:bldP spid="57385" grpId="0" animBg="1"/>
      <p:bldP spid="57398" grpId="0"/>
      <p:bldP spid="45" grpId="0" animBg="1"/>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8837614" y="4864100"/>
            <a:ext cx="217487"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200" dirty="0" smtClean="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sp>
        <p:nvSpPr>
          <p:cNvPr id="11" name="Rectangle 19"/>
          <p:cNvSpPr>
            <a:spLocks noChangeArrowheads="1"/>
          </p:cNvSpPr>
          <p:nvPr/>
        </p:nvSpPr>
        <p:spPr bwMode="auto">
          <a:xfrm>
            <a:off x="8243889" y="5284789"/>
            <a:ext cx="5937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a:solidFill>
                  <a:srgbClr val="000000"/>
                </a:solidFill>
                <a:latin typeface="Times New Roman" panose="02020603050405020304" pitchFamily="18" charset="0"/>
                <a:cs typeface="Times New Roman" panose="02020603050405020304" pitchFamily="18" charset="0"/>
              </a:rPr>
              <a:t>val</a:t>
            </a:r>
            <a:endParaRPr lang="zh-CN" altLang="en-US" sz="1200">
              <a:solidFill>
                <a:srgbClr val="000000"/>
              </a:solidFill>
              <a:latin typeface="Times New Roman" panose="02020603050405020304" pitchFamily="18" charset="0"/>
              <a:cs typeface="Times New Roman" panose="02020603050405020304" pitchFamily="18" charset="0"/>
            </a:endParaRPr>
          </a:p>
        </p:txBody>
      </p:sp>
      <p:sp>
        <p:nvSpPr>
          <p:cNvPr id="14" name="Rectangle 8"/>
          <p:cNvSpPr>
            <a:spLocks noChangeArrowheads="1"/>
          </p:cNvSpPr>
          <p:nvPr/>
        </p:nvSpPr>
        <p:spPr bwMode="auto">
          <a:xfrm>
            <a:off x="7434264" y="4868864"/>
            <a:ext cx="809625" cy="4349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a:t>
            </a:r>
            <a:r>
              <a:rPr lang="en-US" altLang="zh-CN" sz="1200" baseline="-25000" dirty="0">
                <a:solidFill>
                  <a:srgbClr val="000000"/>
                </a:solidFill>
                <a:latin typeface="Times New Roman" pitchFamily="18" charset="0"/>
                <a:cs typeface="Times New Roman" pitchFamily="18" charset="0"/>
                <a:sym typeface="Arial" pitchFamily="34" charset="0"/>
              </a:rPr>
              <a:t>2</a:t>
            </a:r>
            <a:r>
              <a:rPr lang="en-US" altLang="zh-CN" sz="1200" dirty="0">
                <a:solidFill>
                  <a:prstClr val="black"/>
                </a:solidFill>
                <a:latin typeface="Times New Roman" panose="02020603050405020304" pitchFamily="18" charset="0"/>
                <a:ea typeface="SimSun" panose="02010600030101010101" pitchFamily="2" charset="-122"/>
                <a:cs typeface="Times New Roman" panose="02020603050405020304" pitchFamily="18" charset="0"/>
              </a:rPr>
              <a:t>}</a:t>
            </a:r>
          </a:p>
        </p:txBody>
      </p:sp>
      <p:sp>
        <p:nvSpPr>
          <p:cNvPr id="25" name="Rectangle 60"/>
          <p:cNvSpPr>
            <a:spLocks noChangeArrowheads="1"/>
          </p:cNvSpPr>
          <p:nvPr/>
        </p:nvSpPr>
        <p:spPr bwMode="auto">
          <a:xfrm>
            <a:off x="5027614" y="4125913"/>
            <a:ext cx="2687637" cy="374650"/>
          </a:xfrm>
          <a:prstGeom prst="rect">
            <a:avLst/>
          </a:prstGeom>
          <a:solidFill>
            <a:srgbClr val="FFCCCC"/>
          </a:solidFill>
          <a:ln w="9525">
            <a:solidFill>
              <a:schemeClr val="tx1"/>
            </a:solidFill>
            <a:miter lim="800000"/>
            <a:headEnd/>
            <a:tailEnd/>
          </a:ln>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-1].</a:t>
            </a:r>
            <a:r>
              <a:rPr lang="en-US" altLang="zh-CN" sz="1500" i="1">
                <a:solidFill>
                  <a:srgbClr val="000000"/>
                </a:solidFill>
                <a:latin typeface="Times New Roman" panose="02020603050405020304" pitchFamily="18" charset="0"/>
              </a:rPr>
              <a:t>val</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stack</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top</a:t>
            </a:r>
            <a:r>
              <a:rPr lang="en-US" altLang="zh-CN" sz="1500">
                <a:solidFill>
                  <a:srgbClr val="000000"/>
                </a:solidFill>
                <a:latin typeface="Times New Roman" panose="02020603050405020304" pitchFamily="18" charset="0"/>
              </a:rPr>
              <a:t>].</a:t>
            </a:r>
            <a:r>
              <a:rPr lang="en-US" altLang="zh-CN" sz="1500" i="1">
                <a:solidFill>
                  <a:srgbClr val="000000"/>
                </a:solidFill>
                <a:latin typeface="Times New Roman" panose="02020603050405020304" pitchFamily="18" charset="0"/>
              </a:rPr>
              <a:t>T</a:t>
            </a:r>
            <a:r>
              <a:rPr lang="en-US" altLang="zh-CN" sz="14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500" i="1">
                <a:solidFill>
                  <a:srgbClr val="000000"/>
                </a:solidFill>
                <a:latin typeface="Times New Roman" panose="02020603050405020304" pitchFamily="18" charset="0"/>
              </a:rPr>
              <a:t>syn</a:t>
            </a:r>
          </a:p>
        </p:txBody>
      </p:sp>
      <p:sp>
        <p:nvSpPr>
          <p:cNvPr id="26" name="Line 61"/>
          <p:cNvSpPr>
            <a:spLocks noChangeShapeType="1"/>
          </p:cNvSpPr>
          <p:nvPr/>
        </p:nvSpPr>
        <p:spPr bwMode="auto">
          <a:xfrm flipH="1" flipV="1">
            <a:off x="6354763" y="4518026"/>
            <a:ext cx="1306512" cy="346075"/>
          </a:xfrm>
          <a:prstGeom prst="line">
            <a:avLst/>
          </a:prstGeom>
          <a:noFill/>
          <a:ln w="19050">
            <a:solidFill>
              <a:schemeClr val="hlink"/>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Rectangle 19"/>
          <p:cNvSpPr>
            <a:spLocks noChangeArrowheads="1"/>
          </p:cNvSpPr>
          <p:nvPr/>
        </p:nvSpPr>
        <p:spPr bwMode="auto">
          <a:xfrm>
            <a:off x="8226425" y="5297489"/>
            <a:ext cx="622300" cy="261610"/>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100" i="1" dirty="0" err="1">
                <a:solidFill>
                  <a:srgbClr val="000000"/>
                </a:solidFill>
                <a:latin typeface="Times New Roman" panose="02020603050405020304" pitchFamily="18" charset="0"/>
                <a:cs typeface="Times New Roman" panose="02020603050405020304" pitchFamily="18" charset="0"/>
              </a:rPr>
              <a:t>val</a:t>
            </a:r>
            <a:r>
              <a:rPr lang="en-US" altLang="zh-CN" sz="1100" i="1" dirty="0">
                <a:solidFill>
                  <a:srgbClr val="000000"/>
                </a:solidFill>
                <a:latin typeface="Times New Roman" panose="02020603050405020304" pitchFamily="18" charset="0"/>
                <a:cs typeface="Times New Roman" panose="02020603050405020304" pitchFamily="18" charset="0"/>
              </a:rPr>
              <a:t>=15</a:t>
            </a:r>
            <a:endParaRPr lang="zh-CN" altLang="en-US" sz="1100" dirty="0">
              <a:solidFill>
                <a:srgbClr val="000000"/>
              </a:solidFill>
              <a:latin typeface="Times New Roman" panose="02020603050405020304" pitchFamily="18" charset="0"/>
              <a:cs typeface="Times New Roman" panose="02020603050405020304" pitchFamily="18" charset="0"/>
            </a:endParaRPr>
          </a:p>
        </p:txBody>
      </p:sp>
      <p:sp>
        <p:nvSpPr>
          <p:cNvPr id="75786" name="Line 79"/>
          <p:cNvSpPr>
            <a:spLocks noChangeShapeType="1"/>
          </p:cNvSpPr>
          <p:nvPr/>
        </p:nvSpPr>
        <p:spPr bwMode="auto">
          <a:xfrm flipV="1">
            <a:off x="8010525" y="2565400"/>
            <a:ext cx="0" cy="2159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8" name="Rectangle 56"/>
          <p:cNvSpPr>
            <a:spLocks noChangeArrowheads="1"/>
          </p:cNvSpPr>
          <p:nvPr/>
        </p:nvSpPr>
        <p:spPr bwMode="auto">
          <a:xfrm>
            <a:off x="6757988" y="2182814"/>
            <a:ext cx="20510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10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输入</a:t>
            </a:r>
            <a:r>
              <a:rPr kumimoji="1" lang="en-US" altLang="zh-CN" sz="2100">
                <a:solidFill>
                  <a:srgbClr val="000000"/>
                </a:solidFill>
                <a:latin typeface="Times New Roman" panose="02020603050405020304" pitchFamily="18" charset="0"/>
                <a:ea typeface="楷体_GB2312"/>
                <a:cs typeface="Times New Roman" panose="02020603050405020304" pitchFamily="18" charset="0"/>
              </a:rPr>
              <a:t>: 3 * 5</a:t>
            </a:r>
            <a:endParaRPr kumimoji="1" lang="zh-CN" altLang="en-US" sz="2100">
              <a:solidFill>
                <a:srgbClr val="000000"/>
              </a:solidFill>
              <a:latin typeface="Times New Roman" panose="02020603050405020304" pitchFamily="18" charset="0"/>
              <a:ea typeface="楷体_GB2312"/>
              <a:cs typeface="Times New Roman" panose="02020603050405020304" pitchFamily="18" charset="0"/>
            </a:endParaRPr>
          </a:p>
        </p:txBody>
      </p:sp>
      <p:grpSp>
        <p:nvGrpSpPr>
          <p:cNvPr id="75790" name="组合 12"/>
          <p:cNvGrpSpPr>
            <a:grpSpLocks/>
          </p:cNvGrpSpPr>
          <p:nvPr/>
        </p:nvGrpSpPr>
        <p:grpSpPr bwMode="auto">
          <a:xfrm>
            <a:off x="715964" y="1539875"/>
            <a:ext cx="6092825" cy="2249488"/>
            <a:chOff x="751285" y="802569"/>
            <a:chExt cx="6091894" cy="2249363"/>
          </a:xfrm>
        </p:grpSpPr>
        <p:sp>
          <p:nvSpPr>
            <p:cNvPr id="30" name="矩形 7"/>
            <p:cNvSpPr>
              <a:spLocks noChangeArrowheads="1"/>
            </p:cNvSpPr>
            <p:nvPr/>
          </p:nvSpPr>
          <p:spPr bwMode="auto">
            <a:xfrm>
              <a:off x="751285" y="835905"/>
              <a:ext cx="6091894" cy="2216027"/>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800">
                <a:solidFill>
                  <a:srgbClr val="000000"/>
                </a:solidFill>
                <a:latin typeface="Tahoma" panose="020B0604030504040204" pitchFamily="34" charset="0"/>
              </a:endParaRPr>
            </a:p>
          </p:txBody>
        </p:sp>
        <p:sp>
          <p:nvSpPr>
            <p:cNvPr id="75794" name="Rectangle 3"/>
            <p:cNvSpPr txBox="1">
              <a:spLocks noChangeArrowheads="1"/>
            </p:cNvSpPr>
            <p:nvPr/>
          </p:nvSpPr>
          <p:spPr bwMode="auto">
            <a:xfrm>
              <a:off x="3670772" y="802569"/>
              <a:ext cx="3166239"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2000" baseline="-25000">
                  <a:solidFill>
                    <a:srgbClr val="000000"/>
                  </a:solidFill>
                  <a:latin typeface="Times New Roman" panose="02020603050405020304" pitchFamily="18" charset="0"/>
                  <a:cs typeface="Times New Roman" panose="02020603050405020304" pitchFamily="18" charset="0"/>
                </a:rPr>
                <a:t>1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3</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 </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i="1">
                  <a:solidFill>
                    <a:srgbClr val="000000"/>
                  </a:solidFill>
                  <a:latin typeface="Times New Roman" panose="02020603050405020304" pitchFamily="18" charset="0"/>
                  <a:cs typeface="Times New Roman" panose="02020603050405020304" pitchFamily="18" charset="0"/>
                </a:rPr>
                <a:t>.inh</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4</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i="1"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5</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.syn </a:t>
              </a:r>
              <a:r>
                <a:rPr lang="en-US" altLang="zh-CN" sz="2000">
                  <a:solidFill>
                    <a:srgbClr val="000000"/>
                  </a:solidFill>
                  <a:latin typeface="Times New Roman" panose="02020603050405020304" pitchFamily="18" charset="0"/>
                  <a:cs typeface="Times New Roman" panose="02020603050405020304" pitchFamily="18" charset="0"/>
                </a:rPr>
                <a:t>=</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i="1">
                  <a:solidFill>
                    <a:srgbClr val="000000"/>
                  </a:solidFill>
                  <a:latin typeface="Times New Roman" panose="02020603050405020304" pitchFamily="18" charset="0"/>
                  <a:cs typeface="Times New Roman" panose="02020603050405020304" pitchFamily="18" charset="0"/>
                </a:rPr>
                <a:t>.inh</a:t>
              </a:r>
              <a:r>
                <a:rPr lang="en-US" altLang="zh-CN" sz="2000">
                  <a:solidFill>
                    <a:srgbClr val="000000"/>
                  </a:solidFill>
                  <a:latin typeface="Times New Roman" panose="02020603050405020304" pitchFamily="18" charset="0"/>
                  <a:cs typeface="Times New Roman" panose="02020603050405020304" pitchFamily="18" charset="0"/>
                </a:rPr>
                <a:t> </a:t>
              </a:r>
              <a:endParaRPr lang="zh-CN" altLang="en-US" sz="2000">
                <a:solidFill>
                  <a:srgbClr val="000000"/>
                </a:solidFill>
                <a:latin typeface="Times New Roman" panose="02020603050405020304" pitchFamily="18" charset="0"/>
                <a:cs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00"/>
                  </a:solidFill>
                  <a:latin typeface="Times New Roman" panose="02020603050405020304" pitchFamily="18" charset="0"/>
                  <a:cs typeface="Times New Roman" panose="02020603050405020304" pitchFamily="18" charset="0"/>
                </a:rPr>
                <a:t>6</a:t>
              </a:r>
              <a:r>
                <a:rPr lang="zh-CN" altLang="en-US" sz="2000" baseline="-25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75795" name="Rectangle 3"/>
            <p:cNvSpPr txBox="1">
              <a:spLocks noChangeArrowheads="1"/>
            </p:cNvSpPr>
            <p:nvPr/>
          </p:nvSpPr>
          <p:spPr bwMode="auto">
            <a:xfrm>
              <a:off x="807654" y="963245"/>
              <a:ext cx="3511452" cy="194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2000" i="1">
                  <a:solidFill>
                    <a:srgbClr val="000000"/>
                  </a:solidFill>
                  <a:latin typeface="Times New Roman" panose="02020603050405020304" pitchFamily="18" charset="0"/>
                  <a:cs typeface="Times New Roman" panose="02020603050405020304" pitchFamily="18" charset="0"/>
                </a:rPr>
                <a:t>SDT</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1)</a:t>
              </a:r>
              <a:r>
                <a:rPr lang="zh-CN" altLang="en-US" sz="2000">
                  <a:solidFill>
                    <a:srgbClr val="000000"/>
                  </a:solidFill>
                  <a:latin typeface="Times New Roman" panose="02020603050405020304" pitchFamily="18" charset="0"/>
                  <a:cs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rPr>
                <a:t>T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2000" baseline="-25000">
                  <a:solidFill>
                    <a:srgbClr val="0000FF"/>
                  </a:solidFill>
                  <a:latin typeface="Times New Roman" panose="02020603050405020304" pitchFamily="18" charset="0"/>
                  <a:cs typeface="Times New Roman" panose="02020603050405020304" pitchFamily="18" charset="0"/>
                </a:rPr>
                <a:t>1</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2</a:t>
              </a:r>
              <a:r>
                <a:rPr lang="en-US" altLang="zh-CN"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2) </a:t>
              </a:r>
              <a:r>
                <a:rPr lang="en-US" altLang="zh-CN"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en-US" altLang="zh-CN" sz="2000">
                  <a:solidFill>
                    <a:srgbClr val="000000"/>
                  </a:solidFill>
                  <a:latin typeface="Times New Roman" panose="02020603050405020304" pitchFamily="18" charset="0"/>
                  <a:cs typeface="Times New Roman" panose="02020603050405020304" pitchFamily="18" charset="0"/>
                </a:rPr>
                <a:t>→ *</a:t>
              </a:r>
              <a:r>
                <a:rPr lang="zh-CN" altLang="en-US" sz="2000" i="1">
                  <a:solidFill>
                    <a:srgbClr val="000000"/>
                  </a:solidFill>
                  <a:latin typeface="Times New Roman" panose="02020603050405020304" pitchFamily="18" charset="0"/>
                  <a:cs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rPr>
                <a:t> </a:t>
              </a:r>
              <a:r>
                <a:rPr lang="zh-CN" altLang="en-US"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3</a:t>
              </a:r>
              <a:r>
                <a:rPr lang="zh-CN" altLang="en-US" sz="20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a:solidFill>
                    <a:srgbClr val="000000"/>
                  </a:solidFill>
                  <a:latin typeface="Times New Roman" panose="02020603050405020304" pitchFamily="18" charset="0"/>
                  <a:cs typeface="Times New Roman" panose="02020603050405020304" pitchFamily="18" charset="0"/>
                </a:rPr>
                <a:t>T</a:t>
              </a:r>
              <a:r>
                <a:rPr lang="zh-CN" altLang="en-US" sz="2000" baseline="-25000">
                  <a:solidFill>
                    <a:srgbClr val="000000"/>
                  </a:solidFill>
                  <a:latin typeface="Times New Roman" panose="02020603050405020304" pitchFamily="18" charset="0"/>
                  <a:cs typeface="Times New Roman" panose="02020603050405020304" pitchFamily="18" charset="0"/>
                </a:rPr>
                <a:t>1</a:t>
              </a:r>
              <a:r>
                <a:rPr lang="en-US" altLang="zh-CN" sz="2000" i="1">
                  <a:solidFill>
                    <a:srgbClr val="000000"/>
                  </a:solidFill>
                  <a:latin typeface="Times New Roman" panose="02020603050405020304" pitchFamily="18" charset="0"/>
                  <a:ea typeface="楷体" panose="02010609060101010101" pitchFamily="49" charset="-122"/>
                </a:rPr>
                <a:t>′ </a:t>
              </a:r>
              <a:r>
                <a:rPr lang="en-US" altLang="zh-CN" sz="2000">
                  <a:solidFill>
                    <a:srgbClr val="0000FF"/>
                  </a:solidFill>
                  <a:latin typeface="Times New Roman" panose="02020603050405020304" pitchFamily="18" charset="0"/>
                  <a:cs typeface="Times New Roman" panose="02020603050405020304" pitchFamily="18" charset="0"/>
                </a:rPr>
                <a:t>{</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4</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rPr>
                <a:t>3) </a:t>
              </a:r>
              <a:r>
                <a:rPr lang="zh-CN" altLang="en-US" sz="2000" i="1">
                  <a:solidFill>
                    <a:srgbClr val="000000"/>
                  </a:solidFill>
                  <a:latin typeface="Times New Roman" panose="02020603050405020304" pitchFamily="18" charset="0"/>
                  <a:cs typeface="Times New Roman" panose="02020603050405020304" pitchFamily="18" charset="0"/>
                </a:rPr>
                <a:t>T</a:t>
              </a:r>
              <a:r>
                <a:rPr lang="en-US" altLang="zh-CN" sz="2000" i="1">
                  <a:solidFill>
                    <a:srgbClr val="000000"/>
                  </a:solidFill>
                  <a:latin typeface="Times New Roman" panose="02020603050405020304" pitchFamily="18" charset="0"/>
                  <a:ea typeface="楷体" panose="02010609060101010101" pitchFamily="49" charset="-122"/>
                </a:rPr>
                <a:t>′</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5</a:t>
              </a:r>
              <a:r>
                <a:rPr lang="en-US" altLang="zh-CN" sz="20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20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2000" baseline="-25000">
                  <a:solidFill>
                    <a:srgbClr val="0000FF"/>
                  </a:solidFill>
                  <a:latin typeface="Times New Roman" panose="02020603050405020304" pitchFamily="18" charset="0"/>
                  <a:cs typeface="Times New Roman" panose="02020603050405020304" pitchFamily="18" charset="0"/>
                </a:rPr>
                <a:t>6</a:t>
              </a:r>
              <a:r>
                <a:rPr lang="en-US" altLang="zh-CN" sz="20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a:solidFill>
                  <a:srgbClr val="0000FF"/>
                </a:solidFill>
                <a:latin typeface="Times New Roman" panose="02020603050405020304" pitchFamily="18" charset="0"/>
                <a:cs typeface="Times New Roman" panose="02020603050405020304" pitchFamily="18" charset="0"/>
              </a:endParaRPr>
            </a:p>
          </p:txBody>
        </p:sp>
      </p:grpSp>
      <p:sp>
        <p:nvSpPr>
          <p:cNvPr id="9" name="Rectangle 5"/>
          <p:cNvSpPr>
            <a:spLocks noChangeArrowheads="1"/>
          </p:cNvSpPr>
          <p:nvPr/>
        </p:nvSpPr>
        <p:spPr bwMode="auto">
          <a:xfrm>
            <a:off x="8243889" y="4864100"/>
            <a:ext cx="593725" cy="431800"/>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32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9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6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err="1">
                <a:solidFill>
                  <a:prstClr val="black"/>
                </a:solidFill>
                <a:latin typeface="Times New Roman" panose="02020603050405020304" pitchFamily="18" charset="0"/>
                <a:ea typeface="SimSun" panose="02010600030101010101" pitchFamily="2" charset="-122"/>
                <a:cs typeface="Times New Roman" panose="02020603050405020304" pitchFamily="18" charset="0"/>
              </a:rPr>
              <a:t>Tsyn</a:t>
            </a:r>
            <a:endParaRPr lang="en-US" altLang="zh-CN" sz="1200" i="1" dirty="0">
              <a:solidFill>
                <a:prstClr val="black"/>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43" name="Rectangle 59"/>
          <p:cNvSpPr>
            <a:spLocks noChangeArrowheads="1"/>
          </p:cNvSpPr>
          <p:nvPr/>
        </p:nvSpPr>
        <p:spPr bwMode="auto">
          <a:xfrm>
            <a:off x="7434264" y="5302251"/>
            <a:ext cx="809625" cy="276225"/>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200" i="1" dirty="0">
                <a:solidFill>
                  <a:srgbClr val="000000"/>
                </a:solidFill>
                <a:latin typeface="Times New Roman" panose="02020603050405020304" pitchFamily="18" charset="0"/>
              </a:rPr>
              <a:t>T</a:t>
            </a:r>
            <a:r>
              <a:rPr lang="en-US" altLang="zh-CN" sz="1200" i="1" dirty="0">
                <a:solidFill>
                  <a:srgbClr val="000000"/>
                </a:solidFill>
                <a:latin typeface="Times New Roman" pitchFamily="18" charset="0"/>
                <a:ea typeface="楷体" pitchFamily="49" charset="-122"/>
                <a:cs typeface="Times New Roman" pitchFamily="18" charset="0"/>
              </a:rPr>
              <a:t>′ </a:t>
            </a:r>
            <a:r>
              <a:rPr lang="en-US" altLang="zh-CN" sz="1200" i="1" dirty="0" err="1">
                <a:solidFill>
                  <a:srgbClr val="000000"/>
                </a:solidFill>
                <a:latin typeface="Times New Roman" panose="02020603050405020304" pitchFamily="18" charset="0"/>
              </a:rPr>
              <a:t>syn</a:t>
            </a:r>
            <a:r>
              <a:rPr lang="en-US" altLang="zh-CN" sz="1200" dirty="0">
                <a:solidFill>
                  <a:srgbClr val="000000"/>
                </a:solidFill>
                <a:latin typeface="Times New Roman" panose="02020603050405020304" pitchFamily="18" charset="0"/>
              </a:rPr>
              <a:t>=15</a:t>
            </a:r>
            <a:endParaRPr lang="zh-CN" altLang="en-US" sz="1200" dirty="0">
              <a:solidFill>
                <a:srgbClr val="000000"/>
              </a:solidFill>
              <a:latin typeface="Times New Roman" panose="02020603050405020304" pitchFamily="18" charset="0"/>
            </a:endParaRPr>
          </a:p>
        </p:txBody>
      </p:sp>
      <p:sp>
        <p:nvSpPr>
          <p:cNvPr id="2" name="标题 1"/>
          <p:cNvSpPr>
            <a:spLocks noGrp="1"/>
          </p:cNvSpPr>
          <p:nvPr>
            <p:ph type="title"/>
          </p:nvPr>
        </p:nvSpPr>
        <p:spPr/>
        <p:txBody>
          <a:bodyPr/>
          <a:lstStyle/>
          <a:p>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a:t>
            </a:r>
            <a:r>
              <a:rPr kumimoji="1" lang="zh-CN" altLang="en-US" spc="300" dirty="0">
                <a:solidFill>
                  <a:schemeClr val="bg2">
                    <a:lumMod val="50000"/>
                  </a:schemeClr>
                </a:solidFill>
                <a:cs typeface="Times New Roman" panose="02020603050405020304" pitchFamily="18" charset="0"/>
              </a:rPr>
              <a:t>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50</a:t>
            </a:fld>
            <a:endParaRPr lang="en-US" altLang="zh-CN" dirty="0"/>
          </a:p>
        </p:txBody>
      </p:sp>
    </p:spTree>
    <p:extLst>
      <p:ext uri="{BB962C8B-B14F-4D97-AF65-F5344CB8AC3E}">
        <p14:creationId xmlns:p14="http://schemas.microsoft.com/office/powerpoint/2010/main" val="1787711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Effect transition="in" filter="fade">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xit" presetSubtype="32" fill="hold" grpId="1" nodeType="clickEffect">
                                  <p:stCondLst>
                                    <p:cond delay="0"/>
                                  </p:stCondLst>
                                  <p:childTnLst>
                                    <p:anim calcmode="lin" valueType="num">
                                      <p:cBhvr>
                                        <p:cTn id="21" dur="500"/>
                                        <p:tgtEl>
                                          <p:spTgt spid="25"/>
                                        </p:tgtEl>
                                        <p:attrNameLst>
                                          <p:attrName>ppt_w</p:attrName>
                                        </p:attrNameLst>
                                      </p:cBhvr>
                                      <p:tavLst>
                                        <p:tav tm="0">
                                          <p:val>
                                            <p:strVal val="ppt_w"/>
                                          </p:val>
                                        </p:tav>
                                        <p:tav tm="100000">
                                          <p:val>
                                            <p:fltVal val="0"/>
                                          </p:val>
                                        </p:tav>
                                      </p:tavLst>
                                    </p:anim>
                                    <p:anim calcmode="lin" valueType="num">
                                      <p:cBhvr>
                                        <p:cTn id="22" dur="500"/>
                                        <p:tgtEl>
                                          <p:spTgt spid="25"/>
                                        </p:tgtEl>
                                        <p:attrNameLst>
                                          <p:attrName>ppt_h</p:attrName>
                                        </p:attrNameLst>
                                      </p:cBhvr>
                                      <p:tavLst>
                                        <p:tav tm="0">
                                          <p:val>
                                            <p:strVal val="ppt_h"/>
                                          </p:val>
                                        </p:tav>
                                        <p:tav tm="100000">
                                          <p:val>
                                            <p:fltVal val="0"/>
                                          </p:val>
                                        </p:tav>
                                      </p:tavLst>
                                    </p:anim>
                                    <p:animEffect transition="out" filter="fade">
                                      <p:cBhvr>
                                        <p:cTn id="23" dur="500"/>
                                        <p:tgtEl>
                                          <p:spTgt spid="25"/>
                                        </p:tgtEl>
                                      </p:cBhvr>
                                    </p:animEffect>
                                    <p:set>
                                      <p:cBhvr>
                                        <p:cTn id="24" dur="1" fill="hold">
                                          <p:stCondLst>
                                            <p:cond delay="499"/>
                                          </p:stCondLst>
                                        </p:cTn>
                                        <p:tgtEl>
                                          <p:spTgt spid="25"/>
                                        </p:tgtEl>
                                        <p:attrNameLst>
                                          <p:attrName>style.visibility</p:attrName>
                                        </p:attrNameLst>
                                      </p:cBhvr>
                                      <p:to>
                                        <p:strVal val="hidden"/>
                                      </p:to>
                                    </p:set>
                                  </p:childTnLst>
                                </p:cTn>
                              </p:par>
                              <p:par>
                                <p:cTn id="25" presetID="53" presetClass="exit" presetSubtype="32" fill="hold" nodeType="withEffect">
                                  <p:stCondLst>
                                    <p:cond delay="0"/>
                                  </p:stCondLst>
                                  <p:childTnLst>
                                    <p:anim calcmode="lin" valueType="num">
                                      <p:cBhvr>
                                        <p:cTn id="26" dur="500"/>
                                        <p:tgtEl>
                                          <p:spTgt spid="26"/>
                                        </p:tgtEl>
                                        <p:attrNameLst>
                                          <p:attrName>ppt_w</p:attrName>
                                        </p:attrNameLst>
                                      </p:cBhvr>
                                      <p:tavLst>
                                        <p:tav tm="0">
                                          <p:val>
                                            <p:strVal val="ppt_w"/>
                                          </p:val>
                                        </p:tav>
                                        <p:tav tm="100000">
                                          <p:val>
                                            <p:fltVal val="0"/>
                                          </p:val>
                                        </p:tav>
                                      </p:tavLst>
                                    </p:anim>
                                    <p:anim calcmode="lin" valueType="num">
                                      <p:cBhvr>
                                        <p:cTn id="27" dur="500"/>
                                        <p:tgtEl>
                                          <p:spTgt spid="26"/>
                                        </p:tgtEl>
                                        <p:attrNameLst>
                                          <p:attrName>ppt_h</p:attrName>
                                        </p:attrNameLst>
                                      </p:cBhvr>
                                      <p:tavLst>
                                        <p:tav tm="0">
                                          <p:val>
                                            <p:strVal val="ppt_h"/>
                                          </p:val>
                                        </p:tav>
                                        <p:tav tm="100000">
                                          <p:val>
                                            <p:fltVal val="0"/>
                                          </p:val>
                                        </p:tav>
                                      </p:tavLst>
                                    </p:anim>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53" presetClass="exit" presetSubtype="32" fill="hold" grpId="0" nodeType="withEffect">
                                  <p:stCondLst>
                                    <p:cond delay="0"/>
                                  </p:stCondLst>
                                  <p:childTnLst>
                                    <p:anim calcmode="lin" valueType="num">
                                      <p:cBhvr>
                                        <p:cTn id="31" dur="500"/>
                                        <p:tgtEl>
                                          <p:spTgt spid="14"/>
                                        </p:tgtEl>
                                        <p:attrNameLst>
                                          <p:attrName>ppt_w</p:attrName>
                                        </p:attrNameLst>
                                      </p:cBhvr>
                                      <p:tavLst>
                                        <p:tav tm="0">
                                          <p:val>
                                            <p:strVal val="ppt_w"/>
                                          </p:val>
                                        </p:tav>
                                        <p:tav tm="100000">
                                          <p:val>
                                            <p:fltVal val="0"/>
                                          </p:val>
                                        </p:tav>
                                      </p:tavLst>
                                    </p:anim>
                                    <p:anim calcmode="lin" valueType="num">
                                      <p:cBhvr>
                                        <p:cTn id="32" dur="500"/>
                                        <p:tgtEl>
                                          <p:spTgt spid="14"/>
                                        </p:tgtEl>
                                        <p:attrNameLst>
                                          <p:attrName>ppt_h</p:attrName>
                                        </p:attrNameLst>
                                      </p:cBhvr>
                                      <p:tavLst>
                                        <p:tav tm="0">
                                          <p:val>
                                            <p:strVal val="ppt_h"/>
                                          </p:val>
                                        </p:tav>
                                        <p:tav tm="100000">
                                          <p:val>
                                            <p:fltVal val="0"/>
                                          </p:val>
                                        </p:tav>
                                      </p:tavLst>
                                    </p:anim>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53" presetClass="exit" presetSubtype="32" fill="hold" grpId="0" nodeType="withEffect">
                                  <p:stCondLst>
                                    <p:cond delay="0"/>
                                  </p:stCondLst>
                                  <p:childTnLst>
                                    <p:anim calcmode="lin" valueType="num">
                                      <p:cBhvr>
                                        <p:cTn id="36" dur="500"/>
                                        <p:tgtEl>
                                          <p:spTgt spid="43"/>
                                        </p:tgtEl>
                                        <p:attrNameLst>
                                          <p:attrName>ppt_w</p:attrName>
                                        </p:attrNameLst>
                                      </p:cBhvr>
                                      <p:tavLst>
                                        <p:tav tm="0">
                                          <p:val>
                                            <p:strVal val="ppt_w"/>
                                          </p:val>
                                        </p:tav>
                                        <p:tav tm="100000">
                                          <p:val>
                                            <p:fltVal val="0"/>
                                          </p:val>
                                        </p:tav>
                                      </p:tavLst>
                                    </p:anim>
                                    <p:anim calcmode="lin" valueType="num">
                                      <p:cBhvr>
                                        <p:cTn id="37" dur="500"/>
                                        <p:tgtEl>
                                          <p:spTgt spid="43"/>
                                        </p:tgtEl>
                                        <p:attrNameLst>
                                          <p:attrName>ppt_h</p:attrName>
                                        </p:attrNameLst>
                                      </p:cBhvr>
                                      <p:tavLst>
                                        <p:tav tm="0">
                                          <p:val>
                                            <p:strVal val="ppt_h"/>
                                          </p:val>
                                        </p:tav>
                                        <p:tav tm="100000">
                                          <p:val>
                                            <p:fltVal val="0"/>
                                          </p:val>
                                        </p:tav>
                                      </p:tavLst>
                                    </p:anim>
                                    <p:animEffect transition="out" filter="fade">
                                      <p:cBhvr>
                                        <p:cTn id="38" dur="500"/>
                                        <p:tgtEl>
                                          <p:spTgt spid="43"/>
                                        </p:tgtEl>
                                      </p:cBhvr>
                                    </p:animEffect>
                                    <p:set>
                                      <p:cBhvr>
                                        <p:cTn id="39"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5" grpId="1" animBg="1"/>
      <p:bldP spid="27"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txBox="1">
            <a:spLocks noChangeArrowheads="1"/>
          </p:cNvSpPr>
          <p:nvPr/>
        </p:nvSpPr>
        <p:spPr bwMode="auto">
          <a:xfrm>
            <a:off x="723107" y="1981200"/>
            <a:ext cx="7694611"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271463" indent="-271463">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854075" indent="-227013">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indent="0">
              <a:lnSpc>
                <a:spcPts val="4000"/>
              </a:lnSpc>
              <a:spcBef>
                <a:spcPct val="20000"/>
              </a:spcBef>
              <a:buSzPct val="100000"/>
            </a:pPr>
            <a:r>
              <a:rPr kumimoji="1"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分析栈中的每一个记录都对应着一段执行</a:t>
            </a:r>
            <a:r>
              <a:rPr kumimoji="1"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代码</a:t>
            </a:r>
            <a:endParaRPr kumimoji="1" lang="en-US" altLang="zh-CN" sz="20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ts val="4000"/>
              </a:lnSpc>
              <a:spcBef>
                <a:spcPct val="20000"/>
              </a:spcBef>
              <a:buClr>
                <a:schemeClr val="bg2">
                  <a:lumMod val="50000"/>
                </a:schemeClr>
              </a:buClr>
              <a:buSzPct val="100000"/>
              <a:buFont typeface="Wingdings" panose="05000000000000000000" pitchFamily="2" charset="2"/>
              <a:buChar char="l"/>
            </a:pPr>
            <a:r>
              <a:rPr kumimoji="1"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综合</a:t>
            </a:r>
            <a:r>
              <a:rPr kumimoji="1"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记录出栈时，要将综合属性值复制给后面特定的语义动作</a:t>
            </a:r>
          </a:p>
          <a:p>
            <a:pPr marL="342900" indent="-342900">
              <a:lnSpc>
                <a:spcPts val="4000"/>
              </a:lnSpc>
              <a:spcBef>
                <a:spcPct val="20000"/>
              </a:spcBef>
              <a:buClr>
                <a:schemeClr val="bg2">
                  <a:lumMod val="50000"/>
                </a:schemeClr>
              </a:buClr>
              <a:buSzPct val="100000"/>
              <a:buFont typeface="Wingdings" panose="05000000000000000000" pitchFamily="2" charset="2"/>
              <a:buChar char="l"/>
            </a:pPr>
            <a:r>
              <a:rPr kumimoji="1"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文法符号展开</a:t>
            </a:r>
            <a:r>
              <a:rPr kumimoji="1"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时（</a:t>
            </a:r>
            <a:r>
              <a:rPr kumimoji="1"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即文法符号本身</a:t>
            </a:r>
            <a:r>
              <a:rPr kumimoji="1"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的记录出栈时），如果其含有继承属性，则要将继承属性值复制给后面特定的语义</a:t>
            </a:r>
            <a:r>
              <a:rPr kumimoji="1"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rPr>
              <a:t>动作</a:t>
            </a:r>
            <a:endParaRPr kumimoji="1" lang="en-US" altLang="zh-CN" sz="20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814387" lvl="1" indent="-342900">
              <a:lnSpc>
                <a:spcPts val="4000"/>
              </a:lnSpc>
              <a:spcBef>
                <a:spcPct val="20000"/>
              </a:spcBef>
              <a:buClr>
                <a:schemeClr val="bg2">
                  <a:lumMod val="50000"/>
                </a:schemeClr>
              </a:buClr>
              <a:buSzPct val="100000"/>
              <a:buFont typeface="Wingdings" panose="05000000000000000000" pitchFamily="2" charset="2"/>
              <a:buChar char="l"/>
            </a:pPr>
            <a:r>
              <a:rPr kumimoji="1" lang="zh-CN" altLang="en-US" b="0" dirty="0" smtClean="0">
                <a:latin typeface="微软雅黑" panose="020B0503020204020204" pitchFamily="34" charset="-122"/>
                <a:ea typeface="微软雅黑" panose="020B0503020204020204" pitchFamily="34" charset="-122"/>
                <a:cs typeface="Times New Roman" panose="02020603050405020304" pitchFamily="18" charset="0"/>
              </a:rPr>
              <a:t>属性复制都是在栈记录之间，栈记录的相对位置可以根据文法符号展开情况计算</a:t>
            </a:r>
            <a:endPar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a:p>
            <a:pPr lvl="2" eaLnBrk="1" hangingPunct="1">
              <a:spcBef>
                <a:spcPct val="20000"/>
              </a:spcBef>
              <a:buClr>
                <a:schemeClr val="accent1"/>
              </a:buClr>
              <a:buSzPct val="100000"/>
              <a:buFont typeface="Symbol" panose="05050102010706020507" pitchFamily="18" charset="2"/>
              <a:buNone/>
            </a:pPr>
            <a:endParaRPr kumimoji="1" lang="zh-CN" altLang="en-US" sz="2800" dirty="0">
              <a:latin typeface="楷体_GB2312"/>
              <a:ea typeface="楷体_GB2312"/>
              <a:cs typeface="Times New Roman" panose="02020603050405020304" pitchFamily="18" charset="0"/>
            </a:endParaRPr>
          </a:p>
        </p:txBody>
      </p:sp>
      <p:sp>
        <p:nvSpPr>
          <p:cNvPr id="4" name="标题 1"/>
          <p:cNvSpPr txBox="1">
            <a:spLocks/>
          </p:cNvSpPr>
          <p:nvPr/>
        </p:nvSpPr>
        <p:spPr>
          <a:xfrm>
            <a:off x="549275" y="107576"/>
            <a:ext cx="8042276" cy="1336956"/>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0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kumimoji="1" lang="en-US" altLang="zh-CN" spc="300" dirty="0" smtClean="0">
                <a:solidFill>
                  <a:schemeClr val="bg2">
                    <a:lumMod val="50000"/>
                  </a:schemeClr>
                </a:solidFill>
                <a:cs typeface="Times New Roman" panose="02020603050405020304" pitchFamily="18" charset="0"/>
              </a:rPr>
              <a:t>LL</a:t>
            </a:r>
            <a:r>
              <a:rPr kumimoji="1" lang="zh-CN" altLang="en-US" spc="300" dirty="0" smtClean="0">
                <a:solidFill>
                  <a:schemeClr val="bg2">
                    <a:lumMod val="50000"/>
                  </a:schemeClr>
                </a:solidFill>
                <a:cs typeface="Times New Roman" panose="02020603050405020304" pitchFamily="18" charset="0"/>
              </a:rPr>
              <a:t>预测分析过程中语义翻译</a:t>
            </a:r>
            <a:endParaRPr lang="zh-CN" altLang="en-US" dirty="0"/>
          </a:p>
        </p:txBody>
      </p:sp>
      <p:sp>
        <p:nvSpPr>
          <p:cNvPr id="2" name="灯片编号占位符 1"/>
          <p:cNvSpPr>
            <a:spLocks noGrp="1"/>
          </p:cNvSpPr>
          <p:nvPr>
            <p:ph type="sldNum" sz="quarter" idx="12"/>
          </p:nvPr>
        </p:nvSpPr>
        <p:spPr/>
        <p:txBody>
          <a:bodyPr/>
          <a:lstStyle/>
          <a:p>
            <a:fld id="{371E52BA-33C8-584B-BB1D-1A8B62DF9CA2}" type="slidenum">
              <a:rPr lang="en-US" altLang="zh-CN" smtClean="0"/>
              <a:pPr/>
              <a:t>51</a:t>
            </a:fld>
            <a:endParaRPr lang="en-US" altLang="zh-CN" dirty="0"/>
          </a:p>
        </p:txBody>
      </p:sp>
    </p:spTree>
    <p:extLst>
      <p:ext uri="{BB962C8B-B14F-4D97-AF65-F5344CB8AC3E}">
        <p14:creationId xmlns:p14="http://schemas.microsoft.com/office/powerpoint/2010/main" val="5783819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5"/>
          <p:cNvSpPr>
            <a:spLocks noGrp="1" noChangeArrowheads="1"/>
          </p:cNvSpPr>
          <p:nvPr>
            <p:ph idx="1"/>
          </p:nvPr>
        </p:nvSpPr>
        <p:spPr>
          <a:xfrm>
            <a:off x="531429" y="2461803"/>
            <a:ext cx="6464299" cy="560388"/>
          </a:xfrm>
          <a:extLst/>
        </p:spPr>
        <p:txBody>
          <a:bodyPr/>
          <a:lstStyle/>
          <a:p>
            <a:pPr marL="272654" indent="-272654">
              <a:buNone/>
              <a:defRPr/>
            </a:pPr>
            <a:r>
              <a:rPr lang="en-US" altLang="zh-CN" sz="1800" b="1" dirty="0">
                <a:ea typeface="楷体_GB2312" pitchFamily="49" charset="-122"/>
                <a:cs typeface="Times New Roman" pitchFamily="18" charset="0"/>
              </a:rPr>
              <a:t>1) </a:t>
            </a:r>
            <a:r>
              <a:rPr lang="en-US" altLang="zh-CN" sz="1800" b="1" i="1" dirty="0">
                <a:ea typeface="楷体_GB2312" pitchFamily="49" charset="-122"/>
                <a:cs typeface="Times New Roman" pitchFamily="18" charset="0"/>
              </a:rPr>
              <a:t>T</a:t>
            </a:r>
            <a:r>
              <a:rPr lang="zh-CN" altLang="en-US" sz="1800" b="1" dirty="0">
                <a:ea typeface="楷体_GB2312" pitchFamily="49" charset="-122"/>
                <a:cs typeface="Times New Roman" pitchFamily="18" charset="0"/>
                <a:sym typeface="Arial" pitchFamily="34" charset="0"/>
              </a:rPr>
              <a:t> → </a:t>
            </a:r>
            <a:r>
              <a:rPr lang="en-US" altLang="zh-CN" sz="1800" b="1" i="1" dirty="0">
                <a:ea typeface="楷体_GB2312" pitchFamily="49" charset="-122"/>
                <a:cs typeface="Times New Roman" pitchFamily="18" charset="0"/>
                <a:sym typeface="Arial" pitchFamily="34" charset="0"/>
              </a:rPr>
              <a:t>F </a:t>
            </a:r>
            <a:r>
              <a:rPr lang="en-US" altLang="zh-CN" sz="1800" b="1" dirty="0">
                <a:ea typeface="楷体_GB2312" pitchFamily="49" charset="-122"/>
                <a:cs typeface="Times New Roman" pitchFamily="18" charset="0"/>
                <a:sym typeface="Arial" pitchFamily="34" charset="0"/>
              </a:rPr>
              <a:t>{</a:t>
            </a:r>
            <a:r>
              <a:rPr lang="en-US" altLang="zh-CN" sz="1800" b="1" i="1" dirty="0">
                <a:solidFill>
                  <a:schemeClr val="tx2">
                    <a:lumMod val="60000"/>
                    <a:lumOff val="40000"/>
                  </a:schemeClr>
                </a:solidFill>
                <a:ea typeface="楷体_GB2312" pitchFamily="49" charset="-122"/>
                <a:cs typeface="Times New Roman" pitchFamily="18" charset="0"/>
                <a:sym typeface="Arial" pitchFamily="34" charset="0"/>
              </a:rPr>
              <a:t>a</a:t>
            </a:r>
            <a:r>
              <a:rPr lang="en-US" altLang="zh-CN" sz="1800" b="1" baseline="-25000" dirty="0">
                <a:solidFill>
                  <a:schemeClr val="tx2">
                    <a:lumMod val="60000"/>
                    <a:lumOff val="40000"/>
                  </a:schemeClr>
                </a:solidFill>
                <a:ea typeface="楷体_GB2312" pitchFamily="49" charset="-122"/>
                <a:cs typeface="Times New Roman" pitchFamily="18" charset="0"/>
                <a:sym typeface="Arial" pitchFamily="34" charset="0"/>
              </a:rPr>
              <a:t>1</a:t>
            </a:r>
            <a:r>
              <a:rPr lang="en-US" altLang="zh-CN" sz="1800" b="1" dirty="0">
                <a:ea typeface="楷体_GB2312" pitchFamily="49" charset="-122"/>
                <a:cs typeface="Times New Roman" pitchFamily="18" charset="0"/>
                <a:sym typeface="Times New Roman" pitchFamily="18" charset="0"/>
              </a:rPr>
              <a:t>:</a:t>
            </a:r>
            <a:r>
              <a:rPr lang="en-US" altLang="zh-CN" sz="1800" b="1" i="1" dirty="0">
                <a:ea typeface="楷体_GB2312" pitchFamily="49" charset="-122"/>
                <a:cs typeface="Times New Roman" pitchFamily="18" charset="0"/>
                <a:sym typeface="Arial" pitchFamily="34" charset="0"/>
              </a:rPr>
              <a:t>T</a:t>
            </a:r>
            <a:r>
              <a:rPr lang="en-US" altLang="zh-CN" sz="1800" b="1" i="1" dirty="0">
                <a:ea typeface="楷体" pitchFamily="49" charset="-122"/>
                <a:cs typeface="Times New Roman" pitchFamily="18" charset="0"/>
              </a:rPr>
              <a:t>′</a:t>
            </a:r>
            <a:r>
              <a:rPr lang="en-US" altLang="zh-CN" sz="1800" b="1" i="1" dirty="0">
                <a:ea typeface="楷体_GB2312" pitchFamily="49" charset="-122"/>
                <a:cs typeface="Times New Roman" pitchFamily="18" charset="0"/>
                <a:sym typeface="Times New Roman" pitchFamily="18" charset="0"/>
              </a:rPr>
              <a:t>.</a:t>
            </a:r>
            <a:r>
              <a:rPr lang="en-US" altLang="zh-CN" sz="1800" b="1" i="1" dirty="0" smtClean="0">
                <a:ea typeface="楷体_GB2312" pitchFamily="49" charset="-122"/>
                <a:cs typeface="Times New Roman" pitchFamily="18" charset="0"/>
                <a:sym typeface="Times New Roman" pitchFamily="18" charset="0"/>
              </a:rPr>
              <a:t>inh</a:t>
            </a:r>
            <a:r>
              <a:rPr lang="en-US" altLang="zh-CN" sz="1800" b="1" dirty="0" smtClean="0">
                <a:ea typeface="楷体_GB2312" pitchFamily="49" charset="-122"/>
                <a:cs typeface="Times New Roman" pitchFamily="18" charset="0"/>
                <a:sym typeface="Times New Roman" pitchFamily="18" charset="0"/>
              </a:rPr>
              <a:t>=</a:t>
            </a:r>
            <a:r>
              <a:rPr lang="en-US" altLang="zh-CN" sz="1800" b="1" i="1" dirty="0" err="1" smtClean="0">
                <a:ea typeface="楷体_GB2312" pitchFamily="49" charset="-122"/>
                <a:cs typeface="Times New Roman" pitchFamily="18" charset="0"/>
                <a:sym typeface="Times New Roman" pitchFamily="18" charset="0"/>
              </a:rPr>
              <a:t>F.val</a:t>
            </a:r>
            <a:r>
              <a:rPr lang="en-US" altLang="zh-CN" sz="1800" b="1" i="1" dirty="0" smtClean="0">
                <a:ea typeface="楷体_GB2312" pitchFamily="49" charset="-122"/>
                <a:cs typeface="Times New Roman" pitchFamily="18" charset="0"/>
                <a:sym typeface="Times New Roman" pitchFamily="18" charset="0"/>
              </a:rPr>
              <a:t> </a:t>
            </a:r>
            <a:r>
              <a:rPr lang="en-US" altLang="zh-CN" sz="1800" b="1" dirty="0" smtClean="0">
                <a:ea typeface="楷体_GB2312" pitchFamily="49" charset="-122"/>
                <a:cs typeface="Times New Roman" pitchFamily="18" charset="0"/>
                <a:sym typeface="Arial" pitchFamily="34" charset="0"/>
              </a:rPr>
              <a:t>} </a:t>
            </a:r>
            <a:r>
              <a:rPr lang="en-US" altLang="zh-CN" sz="1800" b="1" i="1" dirty="0">
                <a:ea typeface="楷体_GB2312" pitchFamily="49" charset="-122"/>
                <a:cs typeface="Times New Roman" pitchFamily="18" charset="0"/>
                <a:sym typeface="Arial" pitchFamily="34" charset="0"/>
              </a:rPr>
              <a:t>T</a:t>
            </a:r>
            <a:r>
              <a:rPr lang="en-US" altLang="zh-CN" sz="1800" b="1" i="1" dirty="0">
                <a:ea typeface="楷体" pitchFamily="49" charset="-122"/>
                <a:cs typeface="Times New Roman" pitchFamily="18" charset="0"/>
              </a:rPr>
              <a:t>′</a:t>
            </a:r>
            <a:r>
              <a:rPr lang="en-US" altLang="zh-CN" sz="1800" b="1" i="1" dirty="0">
                <a:ea typeface="楷体_GB2312" pitchFamily="49" charset="-122"/>
                <a:cs typeface="Times New Roman" pitchFamily="18" charset="0"/>
                <a:sym typeface="Arial" pitchFamily="34" charset="0"/>
              </a:rPr>
              <a:t> </a:t>
            </a:r>
            <a:r>
              <a:rPr lang="en-US" altLang="zh-CN" sz="1800" b="1" dirty="0">
                <a:ea typeface="楷体_GB2312" pitchFamily="49" charset="-122"/>
                <a:cs typeface="Times New Roman" pitchFamily="18" charset="0"/>
                <a:sym typeface="Arial" pitchFamily="34" charset="0"/>
              </a:rPr>
              <a:t>{</a:t>
            </a:r>
            <a:r>
              <a:rPr lang="en-US" altLang="zh-CN" sz="1800" b="1" i="1" dirty="0">
                <a:solidFill>
                  <a:schemeClr val="tx2">
                    <a:lumMod val="60000"/>
                    <a:lumOff val="40000"/>
                  </a:schemeClr>
                </a:solidFill>
                <a:ea typeface="楷体_GB2312" pitchFamily="49" charset="-122"/>
                <a:cs typeface="Times New Roman" pitchFamily="18" charset="0"/>
                <a:sym typeface="Arial" pitchFamily="34" charset="0"/>
              </a:rPr>
              <a:t>a</a:t>
            </a:r>
            <a:r>
              <a:rPr lang="en-US" altLang="zh-CN" sz="1800" b="1" baseline="-25000" dirty="0">
                <a:solidFill>
                  <a:schemeClr val="tx2">
                    <a:lumMod val="60000"/>
                    <a:lumOff val="40000"/>
                  </a:schemeClr>
                </a:solidFill>
                <a:ea typeface="楷体_GB2312" pitchFamily="49" charset="-122"/>
                <a:cs typeface="Times New Roman" pitchFamily="18" charset="0"/>
                <a:sym typeface="Arial" pitchFamily="34" charset="0"/>
              </a:rPr>
              <a:t>2</a:t>
            </a:r>
            <a:r>
              <a:rPr lang="en-US" altLang="zh-CN" sz="1800" b="1" dirty="0">
                <a:ea typeface="楷体_GB2312" pitchFamily="49" charset="-122"/>
                <a:cs typeface="Times New Roman" pitchFamily="18" charset="0"/>
                <a:sym typeface="Times New Roman" pitchFamily="18" charset="0"/>
              </a:rPr>
              <a:t>:</a:t>
            </a:r>
            <a:r>
              <a:rPr lang="en-US" altLang="zh-CN" sz="1800" b="1" i="1" dirty="0">
                <a:ea typeface="楷体_GB2312" pitchFamily="49" charset="-122"/>
                <a:cs typeface="Times New Roman" pitchFamily="18" charset="0"/>
                <a:sym typeface="Times New Roman" pitchFamily="18" charset="0"/>
              </a:rPr>
              <a:t>T.val</a:t>
            </a:r>
            <a:r>
              <a:rPr lang="en-US" altLang="zh-CN" sz="1800" b="1" dirty="0">
                <a:ea typeface="楷体_GB2312" pitchFamily="49" charset="-122"/>
                <a:cs typeface="Times New Roman" pitchFamily="18" charset="0"/>
                <a:sym typeface="Times New Roman" pitchFamily="18" charset="0"/>
              </a:rPr>
              <a:t>=</a:t>
            </a:r>
            <a:r>
              <a:rPr lang="en-US" altLang="zh-CN" sz="1800" b="1" i="1" dirty="0">
                <a:ea typeface="楷体_GB2312" pitchFamily="49" charset="-122"/>
                <a:cs typeface="Times New Roman" pitchFamily="18" charset="0"/>
                <a:sym typeface="Times New Roman" pitchFamily="18" charset="0"/>
              </a:rPr>
              <a:t>T</a:t>
            </a:r>
            <a:r>
              <a:rPr lang="en-US" altLang="zh-CN" sz="1800" b="1" i="1" dirty="0">
                <a:ea typeface="楷体" pitchFamily="49" charset="-122"/>
                <a:cs typeface="Times New Roman" pitchFamily="18" charset="0"/>
              </a:rPr>
              <a:t>′</a:t>
            </a:r>
            <a:r>
              <a:rPr lang="en-US" altLang="zh-CN" sz="1800" b="1" i="1" dirty="0">
                <a:ea typeface="楷体_GB2312" pitchFamily="49" charset="-122"/>
                <a:cs typeface="Times New Roman" pitchFamily="18" charset="0"/>
                <a:sym typeface="Times New Roman" pitchFamily="18" charset="0"/>
              </a:rPr>
              <a:t>.</a:t>
            </a:r>
            <a:r>
              <a:rPr lang="en-US" altLang="zh-CN" sz="1800" b="1" i="1" dirty="0" err="1" smtClean="0">
                <a:ea typeface="楷体_GB2312" pitchFamily="49" charset="-122"/>
                <a:cs typeface="Times New Roman" pitchFamily="18" charset="0"/>
                <a:sym typeface="Times New Roman" pitchFamily="18" charset="0"/>
              </a:rPr>
              <a:t>syn</a:t>
            </a:r>
            <a:r>
              <a:rPr lang="en-US" altLang="zh-CN" sz="1800" b="1" i="1" dirty="0" smtClean="0">
                <a:ea typeface="楷体_GB2312" pitchFamily="49" charset="-122"/>
                <a:cs typeface="Times New Roman" pitchFamily="18" charset="0"/>
                <a:sym typeface="Times New Roman" pitchFamily="18" charset="0"/>
              </a:rPr>
              <a:t> </a:t>
            </a:r>
            <a:r>
              <a:rPr lang="en-US" altLang="zh-CN" sz="1800" b="1" dirty="0" smtClean="0">
                <a:ea typeface="楷体_GB2312" pitchFamily="49" charset="-122"/>
                <a:cs typeface="Times New Roman" pitchFamily="18" charset="0"/>
                <a:sym typeface="Arial" pitchFamily="34" charset="0"/>
              </a:rPr>
              <a:t>}</a:t>
            </a:r>
            <a:endParaRPr lang="zh-CN" altLang="en-US" sz="1800" b="1" dirty="0">
              <a:ea typeface="楷体_GB2312" pitchFamily="49" charset="-122"/>
              <a:cs typeface="Times New Roman" pitchFamily="18" charset="0"/>
              <a:sym typeface="Arial" pitchFamily="34" charset="0"/>
            </a:endParaRPr>
          </a:p>
        </p:txBody>
      </p:sp>
      <p:graphicFrame>
        <p:nvGraphicFramePr>
          <p:cNvPr id="196675" name="Group 67"/>
          <p:cNvGraphicFramePr>
            <a:graphicFrameLocks noGrp="1"/>
          </p:cNvGraphicFramePr>
          <p:nvPr/>
        </p:nvGraphicFramePr>
        <p:xfrm>
          <a:off x="928689" y="2978151"/>
          <a:ext cx="7500937" cy="2949575"/>
        </p:xfrm>
        <a:graphic>
          <a:graphicData uri="http://schemas.openxmlformats.org/drawingml/2006/table">
            <a:tbl>
              <a:tblPr/>
              <a:tblGrid>
                <a:gridCol w="903999">
                  <a:extLst>
                    <a:ext uri="{9D8B030D-6E8A-4147-A177-3AD203B41FA5}">
                      <a16:colId xmlns:a16="http://schemas.microsoft.com/office/drawing/2014/main" val="20000"/>
                    </a:ext>
                  </a:extLst>
                </a:gridCol>
                <a:gridCol w="1033549">
                  <a:extLst>
                    <a:ext uri="{9D8B030D-6E8A-4147-A177-3AD203B41FA5}">
                      <a16:colId xmlns:a16="http://schemas.microsoft.com/office/drawing/2014/main" val="20001"/>
                    </a:ext>
                  </a:extLst>
                </a:gridCol>
                <a:gridCol w="5563389">
                  <a:extLst>
                    <a:ext uri="{9D8B030D-6E8A-4147-A177-3AD203B41FA5}">
                      <a16:colId xmlns:a16="http://schemas.microsoft.com/office/drawing/2014/main" val="20002"/>
                    </a:ext>
                  </a:extLst>
                </a:gridCol>
              </a:tblGrid>
              <a:tr h="34297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符号</a:t>
                      </a:r>
                    </a:p>
                  </a:txBody>
                  <a:tcPr marL="68580" marR="68580" marT="34302" marB="34302"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属性</a:t>
                      </a:r>
                    </a:p>
                  </a:txBody>
                  <a:tcPr marL="68580" marR="68580" marT="34302" marB="34302"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执行代码</a:t>
                      </a: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4297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F</a:t>
                      </a:r>
                      <a:endParaRPr kumimoji="0" lang="zh-CN" altLang="en-US"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zh-CN" altLang="en-US" sz="1800" b="1" i="0" u="none" strike="noStrike" cap="none" normalizeH="0" baseline="0" dirty="0" smtClean="0">
                        <a:ln>
                          <a:noFill/>
                        </a:ln>
                        <a:solidFill>
                          <a:srgbClr val="000000"/>
                        </a:solidFill>
                        <a:effectLst/>
                        <a:latin typeface="楷体" pitchFamily="49" charset="-122"/>
                        <a:ea typeface="楷体" pitchFamily="49" charset="-122"/>
                        <a:cs typeface="Times New Roman" pitchFamily="18" charset="0"/>
                      </a:endParaRP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7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Fsyn</a:t>
                      </a: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val</a:t>
                      </a:r>
                      <a:endParaRPr kumimoji="0" lang="zh-CN" altLang="en-US"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Fval</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 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val</a:t>
                      </a:r>
                      <a:r>
                        <a:rPr kumimoji="0"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top=top-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1;</a:t>
                      </a:r>
                      <a:endParaRPr kumimoji="0"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7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1800" b="1" i="0" u="none" strike="noStrike" cap="none" normalizeH="0" baseline="-25000" dirty="0" smtClean="0">
                          <a:ln>
                            <a:noFill/>
                          </a:ln>
                          <a:solidFill>
                            <a:schemeClr val="tx1"/>
                          </a:solidFill>
                          <a:effectLst/>
                          <a:latin typeface="Times New Roman" pitchFamily="18" charset="0"/>
                          <a:ea typeface="楷体_GB2312" pitchFamily="49" charset="-122"/>
                          <a:cs typeface="Times New Roman" pitchFamily="18" charset="0"/>
                        </a:rPr>
                        <a:t>1</a:t>
                      </a:r>
                      <a:endParaRPr kumimoji="0" lang="zh-CN" altLang="en-US" sz="1800" b="1" i="0" u="none" strike="noStrike" cap="none" normalizeH="0" baseline="-2500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Fval</a:t>
                      </a:r>
                      <a:endParaRPr kumimoji="0" lang="zh-CN" altLang="en-US"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inh</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 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Fval</a:t>
                      </a:r>
                      <a:r>
                        <a:rPr kumimoji="0"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top=top-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1;</a:t>
                      </a: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1719">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a:t>
                      </a:r>
                      <a:r>
                        <a:rPr lang="en-US" altLang="zh-CN" sz="1800" b="1" i="1" dirty="0" smtClean="0">
                          <a:latin typeface="Times New Roman" pitchFamily="18" charset="0"/>
                          <a:ea typeface="楷体" pitchFamily="49" charset="-122"/>
                          <a:cs typeface="Times New Roman" pitchFamily="18" charset="0"/>
                        </a:rPr>
                        <a:t>′</a:t>
                      </a: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inh</a:t>
                      </a:r>
                      <a:endParaRPr kumimoji="0" lang="zh-CN" altLang="en-US"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itchFamily="2" charset="2"/>
                        <a:buNone/>
                        <a:tabLst/>
                      </a:pPr>
                      <a:r>
                        <a:rPr kumimoji="0" lang="zh-CN" altLang="en-US" sz="1800" b="1" i="0" u="none" strike="noStrike" cap="none" normalizeH="0" baseline="0" dirty="0" smtClean="0">
                          <a:ln>
                            <a:noFill/>
                          </a:ln>
                          <a:solidFill>
                            <a:srgbClr val="000000"/>
                          </a:solidFill>
                          <a:effectLst/>
                          <a:latin typeface="Times New Roman" pitchFamily="18" charset="0"/>
                          <a:ea typeface="楷体" pitchFamily="49" charset="-122"/>
                          <a:cs typeface="Times New Roman" pitchFamily="18" charset="0"/>
                        </a:rPr>
                        <a:t>根据当前输入符号选择产生式进行推导</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若选</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 2):</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 stack</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3]</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 pitchFamily="49" charset="-122"/>
                          <a:cs typeface="Times New Roman" pitchFamily="18" charset="0"/>
                        </a:rPr>
                        <a:t>T</a:t>
                      </a:r>
                      <a:r>
                        <a:rPr lang="en-US" altLang="zh-CN" sz="1800" b="1" i="1" dirty="0" err="1" smtClean="0">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 pitchFamily="49" charset="-122"/>
                          <a:cs typeface="Times New Roman" pitchFamily="18" charset="0"/>
                          <a:sym typeface="Times New Roman" pitchFamily="18" charset="0"/>
                        </a:rPr>
                        <a:t>inh</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sym typeface="Times New Roman" pitchFamily="18" charset="0"/>
                        </a:rPr>
                        <a:t> </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 pitchFamily="49" charset="-122"/>
                          <a:cs typeface="Times New Roman" pitchFamily="18" charset="0"/>
                        </a:rPr>
                        <a:t>inh</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  top=top+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6;</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若选</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 3): </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 pitchFamily="49" charset="-122"/>
                          <a:cs typeface="Times New Roman" pitchFamily="18" charset="0"/>
                        </a:rPr>
                        <a:t>T</a:t>
                      </a:r>
                      <a:r>
                        <a:rPr lang="en-US" altLang="zh-CN" sz="1800" b="1" i="1" dirty="0" err="1" smtClean="0">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 pitchFamily="49" charset="-122"/>
                          <a:cs typeface="Times New Roman" pitchFamily="18" charset="0"/>
                          <a:sym typeface="Times New Roman" pitchFamily="18" charset="0"/>
                        </a:rPr>
                        <a:t>inh</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sym typeface="Times New Roman" pitchFamily="18" charset="0"/>
                        </a:rPr>
                        <a:t> </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 pitchFamily="49" charset="-122"/>
                          <a:cs typeface="Times New Roman" pitchFamily="18" charset="0"/>
                        </a:rPr>
                        <a:t>inh</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  </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  </a:t>
                      </a: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7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T</a:t>
                      </a:r>
                      <a:r>
                        <a:rPr lang="en-US" altLang="zh-CN" sz="1800" b="1" i="1" dirty="0" err="1" smtClean="0">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rPr>
                        <a:t>syn</a:t>
                      </a: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syn</a:t>
                      </a:r>
                      <a:endParaRPr kumimoji="0" lang="zh-CN" altLang="en-US"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top-1</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T</a:t>
                      </a:r>
                      <a:r>
                        <a:rPr lang="en-US" altLang="zh-CN" sz="1800" b="1" i="1" dirty="0" err="1" smtClean="0">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rPr>
                        <a:t>syn</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rPr>
                        <a:t> = </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rPr>
                        <a:t>syn</a:t>
                      </a:r>
                      <a:r>
                        <a:rPr kumimoji="0"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top=top-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1;</a:t>
                      </a:r>
                      <a:endParaRPr kumimoji="0"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endParaRP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76">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1800" b="1" i="0" u="none" strike="noStrike" cap="none" normalizeH="0" baseline="-25000" smtClean="0">
                          <a:ln>
                            <a:noFill/>
                          </a:ln>
                          <a:solidFill>
                            <a:schemeClr val="tx1"/>
                          </a:solidFill>
                          <a:effectLst/>
                          <a:latin typeface="Times New Roman" pitchFamily="18" charset="0"/>
                          <a:ea typeface="楷体_GB2312" pitchFamily="49" charset="-122"/>
                          <a:cs typeface="Times New Roman" pitchFamily="18" charset="0"/>
                        </a:rPr>
                        <a:t>2</a:t>
                      </a:r>
                      <a:endParaRPr kumimoji="0" lang="zh-CN" altLang="en-US" sz="1800" b="1" i="0" u="none" strike="noStrike" cap="none" normalizeH="0" baseline="-2500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T</a:t>
                      </a:r>
                      <a:r>
                        <a:rPr lang="en-US" altLang="zh-CN" sz="1800" b="1" i="1" dirty="0" err="1" smtClean="0">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rPr>
                        <a:t>syn</a:t>
                      </a: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endParaRPr>
                    </a:p>
                  </a:txBody>
                  <a:tcPr marL="68580" marR="68580" marT="34302" marB="343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1].</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val</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 = stack</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top</a:t>
                      </a:r>
                      <a:r>
                        <a:rPr kumimoji="0" lang="en-US" altLang="zh-CN"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rPr>
                        <a:t>T</a:t>
                      </a:r>
                      <a:r>
                        <a:rPr lang="en-US" altLang="zh-CN" sz="1800" b="1" i="1" dirty="0" err="1" smtClean="0">
                          <a:latin typeface="Times New Roman" pitchFamily="18" charset="0"/>
                          <a:ea typeface="楷体" pitchFamily="49" charset="-122"/>
                          <a:cs typeface="Times New Roman" pitchFamily="18" charset="0"/>
                        </a:rPr>
                        <a:t>′</a:t>
                      </a:r>
                      <a:r>
                        <a:rPr kumimoji="0" lang="en-US" altLang="zh-CN" sz="1800" b="1" i="1" u="none" strike="noStrike" cap="none" normalizeH="0" baseline="0" dirty="0" err="1"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rPr>
                        <a:t>syn</a:t>
                      </a:r>
                      <a:r>
                        <a:rPr kumimoji="0" lang="zh-CN" altLang="en-US" sz="1800" b="1" i="0"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rPr>
                        <a:t>；</a:t>
                      </a:r>
                      <a:r>
                        <a:rPr kumimoji="0" lang="en-US" altLang="zh-CN" sz="1800" b="1" i="1"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top=top-</a:t>
                      </a:r>
                      <a:r>
                        <a:rPr kumimoji="0" lang="en-US" altLang="zh-CN" sz="1800" b="1" i="0" u="none" strike="noStrike" cap="none" normalizeH="0" baseline="0" dirty="0" smtClean="0">
                          <a:ln>
                            <a:noFill/>
                          </a:ln>
                          <a:solidFill>
                            <a:schemeClr val="tx1"/>
                          </a:solidFill>
                          <a:effectLst/>
                          <a:latin typeface="Times New Roman" pitchFamily="18" charset="0"/>
                          <a:ea typeface="楷体" pitchFamily="49" charset="-122"/>
                          <a:cs typeface="Times New Roman" pitchFamily="18" charset="0"/>
                        </a:rPr>
                        <a:t>1;</a:t>
                      </a:r>
                      <a:endParaRPr kumimoji="0" lang="zh-CN" altLang="en-US" sz="1800" b="1" i="1" u="none" strike="noStrike" cap="none" normalizeH="0" baseline="0" dirty="0" smtClean="0">
                        <a:ln>
                          <a:noFill/>
                        </a:ln>
                        <a:solidFill>
                          <a:schemeClr val="tx1"/>
                        </a:solidFill>
                        <a:effectLst/>
                        <a:latin typeface="Times New Roman" pitchFamily="18" charset="0"/>
                        <a:ea typeface="楷体_GB2312" pitchFamily="49" charset="-122"/>
                        <a:cs typeface="Times New Roman" pitchFamily="18" charset="0"/>
                        <a:sym typeface="Times New Roman" pitchFamily="18" charset="0"/>
                      </a:endParaRPr>
                    </a:p>
                  </a:txBody>
                  <a:tcPr marL="68580" marR="68580" marT="34302" marB="3430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cxnSp>
        <p:nvCxnSpPr>
          <p:cNvPr id="13" name="直接连接符 12"/>
          <p:cNvCxnSpPr/>
          <p:nvPr/>
        </p:nvCxnSpPr>
        <p:spPr>
          <a:xfrm rot="5400000">
            <a:off x="6965951" y="4462463"/>
            <a:ext cx="2928937"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534987" y="4462464"/>
            <a:ext cx="2928937"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910" name="组合 3"/>
          <p:cNvGrpSpPr>
            <a:grpSpLocks/>
          </p:cNvGrpSpPr>
          <p:nvPr/>
        </p:nvGrpSpPr>
        <p:grpSpPr bwMode="auto">
          <a:xfrm>
            <a:off x="2097882" y="533400"/>
            <a:ext cx="5162550" cy="1755775"/>
            <a:chOff x="4211960" y="-46273"/>
            <a:chExt cx="5163301" cy="1753927"/>
          </a:xfrm>
        </p:grpSpPr>
        <p:sp>
          <p:nvSpPr>
            <p:cNvPr id="12" name="矩形 7"/>
            <p:cNvSpPr>
              <a:spLocks noChangeArrowheads="1"/>
            </p:cNvSpPr>
            <p:nvPr/>
          </p:nvSpPr>
          <p:spPr bwMode="auto">
            <a:xfrm>
              <a:off x="4211960" y="26675"/>
              <a:ext cx="4896562" cy="1680979"/>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400">
                <a:solidFill>
                  <a:srgbClr val="000000"/>
                </a:solidFill>
                <a:latin typeface="Tahoma" panose="020B0604030504040204" pitchFamily="34" charset="0"/>
              </a:endParaRPr>
            </a:p>
          </p:txBody>
        </p:sp>
        <p:sp>
          <p:nvSpPr>
            <p:cNvPr id="79913" name="Rectangle 3"/>
            <p:cNvSpPr txBox="1">
              <a:spLocks noChangeArrowheads="1"/>
            </p:cNvSpPr>
            <p:nvPr/>
          </p:nvSpPr>
          <p:spPr bwMode="auto">
            <a:xfrm>
              <a:off x="4357199" y="132073"/>
              <a:ext cx="3041401"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1)</a:t>
              </a:r>
              <a:r>
                <a:rPr lang="zh-CN" altLang="en-US" sz="1600">
                  <a:solidFill>
                    <a:srgbClr val="000000"/>
                  </a:solidFill>
                  <a:latin typeface="Times New Roman" panose="02020603050405020304" pitchFamily="18" charset="0"/>
                  <a:cs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rPr>
                <a:t>T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1600" baseline="-25000">
                  <a:solidFill>
                    <a:srgbClr val="0000FF"/>
                  </a:solidFill>
                  <a:latin typeface="Times New Roman" panose="02020603050405020304" pitchFamily="18" charset="0"/>
                  <a:cs typeface="Times New Roman" panose="02020603050405020304" pitchFamily="18" charset="0"/>
                </a:rPr>
                <a:t>1</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2</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2) </a:t>
              </a:r>
              <a:r>
                <a:rPr lang="en-US" altLang="zh-CN"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3</a:t>
              </a:r>
              <a:r>
                <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 </a:t>
              </a:r>
              <a:r>
                <a:rPr lang="en-US" altLang="zh-CN"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4</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3)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5</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6</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79914" name="Rectangle 3"/>
            <p:cNvSpPr txBox="1">
              <a:spLocks noChangeArrowheads="1"/>
            </p:cNvSpPr>
            <p:nvPr/>
          </p:nvSpPr>
          <p:spPr bwMode="auto">
            <a:xfrm>
              <a:off x="6572902" y="-46273"/>
              <a:ext cx="2802359" cy="171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1600" baseline="-25000">
                  <a:solidFill>
                    <a:srgbClr val="000000"/>
                  </a:solidFill>
                  <a:latin typeface="Times New Roman" panose="02020603050405020304" pitchFamily="18" charset="0"/>
                  <a:cs typeface="Times New Roman" panose="02020603050405020304" pitchFamily="18" charset="0"/>
                </a:rPr>
                <a:t>1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3</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 </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4</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5</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.inh</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6</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00"/>
                </a:solidFill>
                <a:latin typeface="Times New Roman" panose="02020603050405020304" pitchFamily="18" charset="0"/>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371E52BA-33C8-584B-BB1D-1A8B62DF9CA2}" type="slidenum">
              <a:rPr lang="en-US" altLang="zh-CN" smtClean="0"/>
              <a:pPr/>
              <a:t>52</a:t>
            </a:fld>
            <a:endParaRPr lang="en-US" altLang="zh-CN" dirty="0"/>
          </a:p>
        </p:txBody>
      </p:sp>
      <p:sp>
        <p:nvSpPr>
          <p:cNvPr id="11" name="Line 13"/>
          <p:cNvSpPr>
            <a:spLocks noChangeShapeType="1"/>
          </p:cNvSpPr>
          <p:nvPr/>
        </p:nvSpPr>
        <p:spPr bwMode="auto">
          <a:xfrm flipV="1">
            <a:off x="531429" y="3352800"/>
            <a:ext cx="0" cy="25749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extLst>
      <p:ext uri="{BB962C8B-B14F-4D97-AF65-F5344CB8AC3E}">
        <p14:creationId xmlns:p14="http://schemas.microsoft.com/office/powerpoint/2010/main" val="1702070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96675"/>
                                        </p:tgtEl>
                                        <p:attrNameLst>
                                          <p:attrName>style.visibility</p:attrName>
                                        </p:attrNameLst>
                                      </p:cBhvr>
                                      <p:to>
                                        <p:strVal val="visible"/>
                                      </p:to>
                                    </p:set>
                                    <p:anim calcmode="lin" valueType="num">
                                      <p:cBhvr>
                                        <p:cTn id="7" dur="500" fill="hold"/>
                                        <p:tgtEl>
                                          <p:spTgt spid="196675"/>
                                        </p:tgtEl>
                                        <p:attrNameLst>
                                          <p:attrName>ppt_w</p:attrName>
                                        </p:attrNameLst>
                                      </p:cBhvr>
                                      <p:tavLst>
                                        <p:tav tm="0">
                                          <p:val>
                                            <p:fltVal val="0"/>
                                          </p:val>
                                        </p:tav>
                                        <p:tav tm="100000">
                                          <p:val>
                                            <p:strVal val="#ppt_w"/>
                                          </p:val>
                                        </p:tav>
                                      </p:tavLst>
                                    </p:anim>
                                    <p:anim calcmode="lin" valueType="num">
                                      <p:cBhvr>
                                        <p:cTn id="8" dur="500" fill="hold"/>
                                        <p:tgtEl>
                                          <p:spTgt spid="196675"/>
                                        </p:tgtEl>
                                        <p:attrNameLst>
                                          <p:attrName>ppt_h</p:attrName>
                                        </p:attrNameLst>
                                      </p:cBhvr>
                                      <p:tavLst>
                                        <p:tav tm="0">
                                          <p:val>
                                            <p:fltVal val="0"/>
                                          </p:val>
                                        </p:tav>
                                        <p:tav tm="100000">
                                          <p:val>
                                            <p:strVal val="#ppt_h"/>
                                          </p:val>
                                        </p:tav>
                                      </p:tavLst>
                                    </p:anim>
                                    <p:animEffect transition="in" filter="fade">
                                      <p:cBhvr>
                                        <p:cTn id="9" dur="500"/>
                                        <p:tgtEl>
                                          <p:spTgt spid="196675"/>
                                        </p:tgtEl>
                                      </p:cBhvr>
                                    </p:animEffect>
                                  </p:childTnLst>
                                </p:cTn>
                              </p:par>
                              <p:par>
                                <p:cTn id="10" presetID="53"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79" name="Rectangle 47"/>
          <p:cNvSpPr>
            <a:spLocks noGrp="1" noChangeArrowheads="1"/>
          </p:cNvSpPr>
          <p:nvPr>
            <p:ph idx="1"/>
          </p:nvPr>
        </p:nvSpPr>
        <p:spPr>
          <a:xfrm>
            <a:off x="940934" y="2479113"/>
            <a:ext cx="7058025" cy="402201"/>
          </a:xfrm>
          <a:extLst/>
        </p:spPr>
        <p:txBody>
          <a:bodyPr/>
          <a:lstStyle/>
          <a:p>
            <a:pPr marL="272654" indent="-272654">
              <a:lnSpc>
                <a:spcPts val="1800"/>
              </a:lnSpc>
              <a:buNone/>
              <a:defRPr/>
            </a:pPr>
            <a:r>
              <a:rPr lang="en-US" altLang="zh-CN" sz="1800" b="1" dirty="0">
                <a:ea typeface="楷体_GB2312" pitchFamily="49" charset="-122"/>
                <a:cs typeface="Times New Roman" pitchFamily="18" charset="0"/>
              </a:rPr>
              <a:t>2) </a:t>
            </a:r>
            <a:r>
              <a:rPr lang="en-US" altLang="zh-CN" sz="1800" b="1" i="1" dirty="0">
                <a:ea typeface="楷体_GB2312" pitchFamily="49" charset="-122"/>
                <a:cs typeface="Times New Roman" pitchFamily="18" charset="0"/>
              </a:rPr>
              <a:t>T</a:t>
            </a:r>
            <a:r>
              <a:rPr lang="en-US" altLang="zh-CN" sz="1800" b="1" i="1" dirty="0">
                <a:ea typeface="楷体" pitchFamily="49" charset="-122"/>
                <a:cs typeface="Times New Roman" pitchFamily="18" charset="0"/>
              </a:rPr>
              <a:t>′</a:t>
            </a:r>
            <a:r>
              <a:rPr lang="en-US" altLang="zh-CN" sz="1800" b="1" i="1" dirty="0">
                <a:ea typeface="楷体_GB2312" pitchFamily="49" charset="-122"/>
                <a:cs typeface="Times New Roman" pitchFamily="18" charset="0"/>
                <a:sym typeface="Arial" pitchFamily="34" charset="0"/>
              </a:rPr>
              <a:t> </a:t>
            </a:r>
            <a:r>
              <a:rPr lang="zh-CN" altLang="en-US" sz="1800" b="1" dirty="0">
                <a:ea typeface="楷体_GB2312" pitchFamily="49" charset="-122"/>
                <a:cs typeface="Times New Roman" pitchFamily="18" charset="0"/>
                <a:sym typeface="Arial" pitchFamily="34" charset="0"/>
              </a:rPr>
              <a:t>→ </a:t>
            </a:r>
            <a:r>
              <a:rPr lang="en-US" altLang="zh-CN" sz="1800" b="1" dirty="0">
                <a:ea typeface="楷体_GB2312" pitchFamily="49" charset="-122"/>
                <a:cs typeface="Times New Roman" pitchFamily="18" charset="0"/>
                <a:sym typeface="Arial" pitchFamily="34" charset="0"/>
              </a:rPr>
              <a:t>*</a:t>
            </a:r>
            <a:r>
              <a:rPr lang="en-US" altLang="zh-CN" sz="1800" b="1" i="1" dirty="0" smtClean="0">
                <a:ea typeface="楷体_GB2312" pitchFamily="49" charset="-122"/>
                <a:cs typeface="Times New Roman" pitchFamily="18" charset="0"/>
                <a:sym typeface="Arial" pitchFamily="34" charset="0"/>
              </a:rPr>
              <a:t>F </a:t>
            </a:r>
            <a:r>
              <a:rPr lang="en-US" altLang="zh-CN" sz="1800" b="1" dirty="0" smtClean="0">
                <a:ea typeface="楷体_GB2312" pitchFamily="49" charset="-122"/>
                <a:cs typeface="Times New Roman" pitchFamily="18" charset="0"/>
                <a:sym typeface="Arial" pitchFamily="34" charset="0"/>
              </a:rPr>
              <a:t>{</a:t>
            </a:r>
            <a:r>
              <a:rPr lang="en-US" altLang="zh-CN" sz="1800" b="1" i="1" dirty="0">
                <a:solidFill>
                  <a:schemeClr val="tx2">
                    <a:lumMod val="60000"/>
                    <a:lumOff val="40000"/>
                  </a:schemeClr>
                </a:solidFill>
                <a:ea typeface="楷体_GB2312" pitchFamily="49" charset="-122"/>
                <a:cs typeface="Times New Roman" pitchFamily="18" charset="0"/>
                <a:sym typeface="Arial" pitchFamily="34" charset="0"/>
              </a:rPr>
              <a:t>a</a:t>
            </a:r>
            <a:r>
              <a:rPr lang="en-US" altLang="zh-CN" sz="1400" b="1" baseline="-25000" dirty="0">
                <a:solidFill>
                  <a:schemeClr val="tx2">
                    <a:lumMod val="60000"/>
                    <a:lumOff val="40000"/>
                  </a:schemeClr>
                </a:solidFill>
                <a:ea typeface="楷体_GB2312" pitchFamily="49" charset="-122"/>
                <a:cs typeface="Times New Roman" pitchFamily="18" charset="0"/>
                <a:sym typeface="Arial" pitchFamily="34" charset="0"/>
              </a:rPr>
              <a:t>3</a:t>
            </a:r>
            <a:r>
              <a:rPr lang="en-US" altLang="zh-CN" sz="1800" b="1" dirty="0">
                <a:ea typeface="楷体_GB2312" pitchFamily="49" charset="-122"/>
                <a:cs typeface="Times New Roman" pitchFamily="18" charset="0"/>
                <a:sym typeface="Arial" pitchFamily="34" charset="0"/>
              </a:rPr>
              <a:t>:</a:t>
            </a:r>
            <a:r>
              <a:rPr lang="zh-CN" altLang="en-US" sz="1800" b="1" i="1" dirty="0">
                <a:ea typeface="楷体_GB2312" pitchFamily="49" charset="-122"/>
                <a:cs typeface="Times New Roman" pitchFamily="18" charset="0"/>
              </a:rPr>
              <a:t>T</a:t>
            </a:r>
            <a:r>
              <a:rPr lang="zh-CN" altLang="en-US" sz="1400" b="1" baseline="-25000" dirty="0">
                <a:ea typeface="楷体_GB2312" pitchFamily="49" charset="-122"/>
                <a:cs typeface="Times New Roman" pitchFamily="18" charset="0"/>
              </a:rPr>
              <a:t>1</a:t>
            </a:r>
            <a:r>
              <a:rPr lang="en-US" altLang="zh-CN" sz="1800" b="1" i="1" dirty="0">
                <a:ea typeface="楷体" pitchFamily="49" charset="-122"/>
                <a:cs typeface="Times New Roman" pitchFamily="18" charset="0"/>
              </a:rPr>
              <a:t>′</a:t>
            </a:r>
            <a:r>
              <a:rPr lang="zh-CN" altLang="en-US" sz="1800" b="1" i="1" dirty="0">
                <a:ea typeface="楷体_GB2312" pitchFamily="49" charset="-122"/>
                <a:cs typeface="Times New Roman" pitchFamily="18" charset="0"/>
              </a:rPr>
              <a:t>.inh</a:t>
            </a:r>
            <a:r>
              <a:rPr lang="zh-CN" altLang="en-US" sz="1800" b="1" dirty="0">
                <a:ea typeface="楷体_GB2312" pitchFamily="49" charset="-122"/>
                <a:cs typeface="Times New Roman" pitchFamily="18" charset="0"/>
              </a:rPr>
              <a:t>=</a:t>
            </a:r>
            <a:r>
              <a:rPr lang="zh-CN" altLang="en-US" sz="1800" b="1" i="1" dirty="0">
                <a:ea typeface="楷体_GB2312" pitchFamily="49" charset="-122"/>
                <a:cs typeface="Times New Roman" pitchFamily="18" charset="0"/>
              </a:rPr>
              <a:t>T</a:t>
            </a:r>
            <a:r>
              <a:rPr lang="en-US" altLang="zh-CN" sz="1800" b="1" i="1" dirty="0">
                <a:ea typeface="楷体" pitchFamily="49" charset="-122"/>
                <a:cs typeface="Times New Roman" pitchFamily="18" charset="0"/>
              </a:rPr>
              <a:t>′</a:t>
            </a:r>
            <a:r>
              <a:rPr lang="zh-CN" altLang="en-US" sz="1800" b="1" i="1" dirty="0">
                <a:ea typeface="楷体_GB2312" pitchFamily="49" charset="-122"/>
                <a:cs typeface="Times New Roman" pitchFamily="18" charset="0"/>
              </a:rPr>
              <a:t>.inh</a:t>
            </a:r>
            <a:r>
              <a:rPr lang="zh-CN" altLang="en-US" sz="1800" b="1" dirty="0">
                <a:ea typeface="楷体_GB2312" pitchFamily="49" charset="-122"/>
                <a:cs typeface="Times New Roman" pitchFamily="18" charset="0"/>
                <a:sym typeface="Times New Roman" pitchFamily="18" charset="0"/>
              </a:rPr>
              <a:t>×</a:t>
            </a:r>
            <a:r>
              <a:rPr lang="zh-CN" altLang="en-US" sz="1800" b="1" i="1" dirty="0">
                <a:ea typeface="楷体_GB2312" pitchFamily="49" charset="-122"/>
                <a:cs typeface="Times New Roman" pitchFamily="18" charset="0"/>
                <a:sym typeface="Times New Roman" pitchFamily="18" charset="0"/>
              </a:rPr>
              <a:t>F.</a:t>
            </a:r>
            <a:r>
              <a:rPr lang="zh-CN" altLang="en-US" sz="1800" b="1" i="1" dirty="0" smtClean="0">
                <a:ea typeface="楷体_GB2312" pitchFamily="49" charset="-122"/>
                <a:cs typeface="Times New Roman" pitchFamily="18" charset="0"/>
                <a:sym typeface="Times New Roman" pitchFamily="18" charset="0"/>
              </a:rPr>
              <a:t>val </a:t>
            </a:r>
            <a:r>
              <a:rPr lang="en-US" altLang="zh-CN" sz="1800" b="1" dirty="0" smtClean="0">
                <a:ea typeface="楷体_GB2312" pitchFamily="49" charset="-122"/>
                <a:cs typeface="Times New Roman" pitchFamily="18" charset="0"/>
                <a:sym typeface="Arial" pitchFamily="34" charset="0"/>
              </a:rPr>
              <a:t>}</a:t>
            </a:r>
            <a:r>
              <a:rPr lang="en-US" altLang="zh-CN" sz="1800" b="1" i="1" dirty="0">
                <a:ea typeface="楷体_GB2312" pitchFamily="49" charset="-122"/>
                <a:cs typeface="Times New Roman" pitchFamily="18" charset="0"/>
                <a:sym typeface="Arial" pitchFamily="34" charset="0"/>
              </a:rPr>
              <a:t>T</a:t>
            </a:r>
            <a:r>
              <a:rPr lang="zh-CN" altLang="en-US" sz="1400" b="1" baseline="-25000" dirty="0">
                <a:ea typeface="楷体_GB2312" pitchFamily="49" charset="-122"/>
                <a:cs typeface="Times New Roman" pitchFamily="18" charset="0"/>
              </a:rPr>
              <a:t>1</a:t>
            </a:r>
            <a:r>
              <a:rPr lang="en-US" altLang="zh-CN" sz="1800" b="1" i="1" dirty="0" smtClean="0">
                <a:ea typeface="楷体" pitchFamily="49" charset="-122"/>
                <a:cs typeface="Times New Roman" pitchFamily="18" charset="0"/>
              </a:rPr>
              <a:t>′ </a:t>
            </a:r>
            <a:r>
              <a:rPr lang="en-US" altLang="zh-CN" sz="1800" b="1" dirty="0" smtClean="0">
                <a:ea typeface="楷体_GB2312" pitchFamily="49" charset="-122"/>
                <a:cs typeface="Times New Roman" pitchFamily="18" charset="0"/>
                <a:sym typeface="Arial" pitchFamily="34" charset="0"/>
              </a:rPr>
              <a:t>{</a:t>
            </a:r>
            <a:r>
              <a:rPr lang="en-US" altLang="zh-CN" sz="1800" b="1" i="1" dirty="0">
                <a:solidFill>
                  <a:schemeClr val="tx2">
                    <a:lumMod val="60000"/>
                    <a:lumOff val="40000"/>
                  </a:schemeClr>
                </a:solidFill>
                <a:ea typeface="楷体_GB2312" pitchFamily="49" charset="-122"/>
                <a:cs typeface="Times New Roman" pitchFamily="18" charset="0"/>
                <a:sym typeface="Arial" pitchFamily="34" charset="0"/>
              </a:rPr>
              <a:t>a</a:t>
            </a:r>
            <a:r>
              <a:rPr lang="en-US" altLang="zh-CN" sz="1400" b="1" baseline="-25000" dirty="0">
                <a:solidFill>
                  <a:schemeClr val="tx2">
                    <a:lumMod val="60000"/>
                    <a:lumOff val="40000"/>
                  </a:schemeClr>
                </a:solidFill>
                <a:ea typeface="楷体_GB2312" pitchFamily="49" charset="-122"/>
                <a:cs typeface="Times New Roman" pitchFamily="18" charset="0"/>
                <a:sym typeface="Arial" pitchFamily="34" charset="0"/>
              </a:rPr>
              <a:t>4</a:t>
            </a:r>
            <a:r>
              <a:rPr lang="en-US" altLang="zh-CN" sz="1800" b="1" dirty="0">
                <a:ea typeface="楷体_GB2312" pitchFamily="49" charset="-122"/>
                <a:cs typeface="Times New Roman" pitchFamily="18" charset="0"/>
                <a:sym typeface="Arial" pitchFamily="34" charset="0"/>
              </a:rPr>
              <a:t>:</a:t>
            </a:r>
            <a:r>
              <a:rPr lang="zh-CN" altLang="en-US" sz="1800" b="1" i="1" dirty="0">
                <a:ea typeface="楷体_GB2312" pitchFamily="49" charset="-122"/>
                <a:cs typeface="Times New Roman" pitchFamily="18" charset="0"/>
              </a:rPr>
              <a:t>T</a:t>
            </a:r>
            <a:r>
              <a:rPr lang="en-US" altLang="zh-CN" sz="1800" b="1" i="1" dirty="0">
                <a:ea typeface="楷体" pitchFamily="49" charset="-122"/>
                <a:cs typeface="Times New Roman" pitchFamily="18" charset="0"/>
              </a:rPr>
              <a:t>′</a:t>
            </a:r>
            <a:r>
              <a:rPr lang="en-US" altLang="zh-CN" sz="1800" b="1" i="1" dirty="0">
                <a:ea typeface="楷体_GB2312" pitchFamily="49" charset="-122"/>
                <a:cs typeface="Times New Roman" pitchFamily="18" charset="0"/>
              </a:rPr>
              <a:t>.</a:t>
            </a:r>
            <a:r>
              <a:rPr lang="en-US" altLang="zh-CN" sz="1800" b="1" i="1" dirty="0" err="1">
                <a:ea typeface="楷体_GB2312" pitchFamily="49" charset="-122"/>
                <a:cs typeface="Times New Roman" pitchFamily="18" charset="0"/>
              </a:rPr>
              <a:t>syn</a:t>
            </a:r>
            <a:r>
              <a:rPr lang="en-US" altLang="zh-CN" sz="1800" b="1" dirty="0">
                <a:ea typeface="楷体_GB2312" pitchFamily="49" charset="-122"/>
                <a:cs typeface="Times New Roman" pitchFamily="18" charset="0"/>
              </a:rPr>
              <a:t>=</a:t>
            </a:r>
            <a:r>
              <a:rPr lang="zh-CN" altLang="en-US" sz="1800" b="1" i="1" dirty="0">
                <a:ea typeface="楷体_GB2312" pitchFamily="49" charset="-122"/>
                <a:cs typeface="Times New Roman" pitchFamily="18" charset="0"/>
              </a:rPr>
              <a:t>T</a:t>
            </a:r>
            <a:r>
              <a:rPr lang="zh-CN" altLang="en-US" sz="1400" b="1" baseline="-25000" dirty="0">
                <a:ea typeface="楷体_GB2312" pitchFamily="49" charset="-122"/>
                <a:cs typeface="Times New Roman" pitchFamily="18" charset="0"/>
              </a:rPr>
              <a:t>1</a:t>
            </a:r>
            <a:r>
              <a:rPr lang="en-US" altLang="zh-CN" sz="1800" b="1" i="1" dirty="0">
                <a:ea typeface="楷体" pitchFamily="49" charset="-122"/>
                <a:cs typeface="Times New Roman" pitchFamily="18" charset="0"/>
              </a:rPr>
              <a:t>′</a:t>
            </a:r>
            <a:r>
              <a:rPr lang="en-US" altLang="zh-CN" sz="1800" b="1" i="1" dirty="0">
                <a:ea typeface="楷体_GB2312" pitchFamily="49" charset="-122"/>
                <a:cs typeface="Times New Roman" pitchFamily="18" charset="0"/>
              </a:rPr>
              <a:t>.</a:t>
            </a:r>
            <a:r>
              <a:rPr lang="en-US" altLang="zh-CN" sz="1800" b="1" i="1" dirty="0" err="1">
                <a:ea typeface="楷体_GB2312" pitchFamily="49" charset="-122"/>
                <a:cs typeface="Times New Roman" pitchFamily="18" charset="0"/>
              </a:rPr>
              <a:t>syn</a:t>
            </a:r>
            <a:r>
              <a:rPr lang="en-US" altLang="zh-CN" sz="1800" b="1" dirty="0">
                <a:ea typeface="楷体_GB2312" pitchFamily="49" charset="-122"/>
                <a:cs typeface="Times New Roman" pitchFamily="18" charset="0"/>
                <a:sym typeface="Arial" pitchFamily="34" charset="0"/>
              </a:rPr>
              <a:t>}</a:t>
            </a:r>
            <a:endParaRPr lang="zh-CN" altLang="en-US" sz="1800" b="1" dirty="0">
              <a:ea typeface="楷体_GB2312" pitchFamily="49" charset="-122"/>
              <a:cs typeface="Times New Roman" pitchFamily="18" charset="0"/>
              <a:sym typeface="Arial" pitchFamily="34" charset="0"/>
            </a:endParaRPr>
          </a:p>
        </p:txBody>
      </p:sp>
      <p:graphicFrame>
        <p:nvGraphicFramePr>
          <p:cNvPr id="197693" name="Group 61"/>
          <p:cNvGraphicFramePr>
            <a:graphicFrameLocks noGrp="1"/>
          </p:cNvGraphicFramePr>
          <p:nvPr/>
        </p:nvGraphicFramePr>
        <p:xfrm>
          <a:off x="928688" y="3011489"/>
          <a:ext cx="7358062" cy="2911477"/>
        </p:xfrm>
        <a:graphic>
          <a:graphicData uri="http://schemas.openxmlformats.org/drawingml/2006/table">
            <a:tbl>
              <a:tblPr/>
              <a:tblGrid>
                <a:gridCol w="892175">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5386387">
                  <a:extLst>
                    <a:ext uri="{9D8B030D-6E8A-4147-A177-3AD203B41FA5}">
                      <a16:colId xmlns:a16="http://schemas.microsoft.com/office/drawing/2014/main" val="20002"/>
                    </a:ext>
                  </a:extLst>
                </a:gridCol>
              </a:tblGrid>
              <a:tr h="297128">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符号</a:t>
                      </a:r>
                    </a:p>
                  </a:txBody>
                  <a:tcPr marL="68580" marR="68580" marT="34264" marB="34264"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属性</a:t>
                      </a:r>
                    </a:p>
                  </a:txBody>
                  <a:tcPr marL="68580" marR="68580" marT="34264" marB="34264"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1500" b="1" i="0" u="none" strike="noStrike" kern="1200"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执行代码</a:t>
                      </a:r>
                    </a:p>
                  </a:txBody>
                  <a:tcPr marL="68580" marR="68580" marT="34264" marB="34264"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297122">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5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22">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pPr>
                      <a:endParaRPr kumimoji="0" lang="zh-CN" altLang="en-US" sz="1500" b="1" i="0" u="none" strike="noStrike" cap="none" normalizeH="0" baseline="0" dirty="0" smtClean="0">
                        <a:ln>
                          <a:noFill/>
                        </a:ln>
                        <a:solidFill>
                          <a:srgbClr val="000000"/>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22">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Fsyn</a:t>
                      </a:r>
                      <a:endParaRPr kumimoji="0" lang="zh-CN" altLang="en-US" sz="15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.Fval = 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val</a:t>
                      </a:r>
                      <a:r>
                        <a:rPr kumimoji="0" lang="zh-CN" altLang="en-US"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27">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5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5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inh; Fval</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inh = 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inh</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Fval</a:t>
                      </a:r>
                      <a:r>
                        <a:rPr kumimoji="0" lang="zh-CN" altLang="en-US"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endParaRP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84801">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5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inh</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rgbClr val="3333CC"/>
                        </a:buClr>
                        <a:buSzPct val="60000"/>
                        <a:buFont typeface="Wingdings" panose="05000000000000000000" pitchFamily="2" charset="2"/>
                        <a:buNone/>
                        <a:tabLst/>
                      </a:pPr>
                      <a:r>
                        <a:rPr kumimoji="0" lang="zh-CN" altLang="en-US" sz="1500" b="1" i="0" u="none" strike="noStrike" cap="none" normalizeH="0" baseline="0" smtClean="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根据当前输入符号选择产生式进行推导</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若选</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inh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inh</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top=top+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若选</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inh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inh</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a:t>
                      </a: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27">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5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syn</a:t>
                      </a:r>
                      <a:endParaRPr kumimoji="0" lang="zh-CN" altLang="en-US" sz="15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syn</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0" lang="en-US" altLang="zh-CN" sz="1500" b="1" i="0" u="none" strike="noStrike" cap="none" normalizeH="0" baseline="-2500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syn = </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syn</a:t>
                      </a:r>
                      <a:r>
                        <a:rPr kumimoji="0" lang="zh-CN" altLang="en-US" sz="15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top=top-</a:t>
                      </a:r>
                      <a:r>
                        <a:rPr kumimoji="0" lang="en-US" altLang="zh-CN" sz="1500" b="1" i="0"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endParaRP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27">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5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5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15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6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syn</a:t>
                      </a:r>
                      <a:endParaRPr kumimoji="0" lang="zh-CN" altLang="en-US" sz="15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61" marB="34261"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15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500" b="1" i="1"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syn</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 stack</a:t>
                      </a:r>
                      <a:r>
                        <a:rPr kumimoji="0" lang="en-US" altLang="zh-CN" sz="15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15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0" lang="en-US" altLang="zh-CN" sz="1500" b="1" i="0" u="none" strike="noStrike" cap="none" normalizeH="0" baseline="-2500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6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rPr>
                        <a:t>syn</a:t>
                      </a:r>
                      <a:r>
                        <a:rPr kumimoji="0" lang="zh-CN" altLang="en-US" sz="15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top=top-</a:t>
                      </a:r>
                      <a:r>
                        <a:rPr kumimoji="0" lang="en-US" altLang="zh-CN" sz="15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zh-CN" altLang="en-US" sz="15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sym typeface="Times New Roman" panose="02020603050405020304" pitchFamily="18" charset="0"/>
                      </a:endParaRPr>
                    </a:p>
                  </a:txBody>
                  <a:tcPr marL="68580" marR="68580" marT="34261" marB="34261"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cxnSp>
        <p:nvCxnSpPr>
          <p:cNvPr id="14" name="直接连接符 13"/>
          <p:cNvCxnSpPr/>
          <p:nvPr/>
        </p:nvCxnSpPr>
        <p:spPr>
          <a:xfrm rot="16200000" flipH="1">
            <a:off x="6837363" y="4467226"/>
            <a:ext cx="28797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511175" y="4476751"/>
            <a:ext cx="28797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标题 2"/>
          <p:cNvSpPr>
            <a:spLocks noGrp="1"/>
          </p:cNvSpPr>
          <p:nvPr>
            <p:ph type="title"/>
          </p:nvPr>
        </p:nvSpPr>
        <p:spPr>
          <a:xfrm>
            <a:off x="755650" y="1125539"/>
            <a:ext cx="7931150" cy="358775"/>
          </a:xfrm>
        </p:spPr>
        <p:txBody>
          <a:bodyPr/>
          <a:lstStyle/>
          <a:p>
            <a:pPr>
              <a:defRPr/>
            </a:pPr>
            <a:r>
              <a:rPr kumimoji="1" lang="zh-CN" altLang="en-US" sz="3000" spc="300" dirty="0">
                <a:solidFill>
                  <a:prstClr val="black"/>
                </a:solidFill>
                <a:cs typeface="Times New Roman" panose="02020603050405020304" pitchFamily="18" charset="0"/>
              </a:rPr>
              <a:t>例</a:t>
            </a:r>
            <a:endParaRPr lang="zh-CN" altLang="en-US" sz="3975" dirty="0"/>
          </a:p>
        </p:txBody>
      </p:sp>
      <p:grpSp>
        <p:nvGrpSpPr>
          <p:cNvPr id="81963" name="组合 3"/>
          <p:cNvGrpSpPr>
            <a:grpSpLocks/>
          </p:cNvGrpSpPr>
          <p:nvPr/>
        </p:nvGrpSpPr>
        <p:grpSpPr bwMode="auto">
          <a:xfrm>
            <a:off x="2139950" y="427038"/>
            <a:ext cx="5162550" cy="1755775"/>
            <a:chOff x="4211960" y="-46273"/>
            <a:chExt cx="5163301" cy="1753927"/>
          </a:xfrm>
        </p:grpSpPr>
        <p:sp>
          <p:nvSpPr>
            <p:cNvPr id="16" name="矩形 7"/>
            <p:cNvSpPr>
              <a:spLocks noChangeArrowheads="1"/>
            </p:cNvSpPr>
            <p:nvPr/>
          </p:nvSpPr>
          <p:spPr bwMode="auto">
            <a:xfrm>
              <a:off x="4211960" y="26675"/>
              <a:ext cx="4896562" cy="1680979"/>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400">
                <a:solidFill>
                  <a:srgbClr val="000000"/>
                </a:solidFill>
                <a:latin typeface="Tahoma" panose="020B0604030504040204" pitchFamily="34" charset="0"/>
              </a:endParaRPr>
            </a:p>
          </p:txBody>
        </p:sp>
        <p:sp>
          <p:nvSpPr>
            <p:cNvPr id="81965" name="Rectangle 3"/>
            <p:cNvSpPr txBox="1">
              <a:spLocks noChangeArrowheads="1"/>
            </p:cNvSpPr>
            <p:nvPr/>
          </p:nvSpPr>
          <p:spPr bwMode="auto">
            <a:xfrm>
              <a:off x="4357199" y="132073"/>
              <a:ext cx="3041401"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1)</a:t>
              </a:r>
              <a:r>
                <a:rPr lang="zh-CN" altLang="en-US" sz="1600">
                  <a:solidFill>
                    <a:srgbClr val="000000"/>
                  </a:solidFill>
                  <a:latin typeface="Times New Roman" panose="02020603050405020304" pitchFamily="18" charset="0"/>
                  <a:cs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rPr>
                <a:t>T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1600" baseline="-25000">
                  <a:solidFill>
                    <a:srgbClr val="0000FF"/>
                  </a:solidFill>
                  <a:latin typeface="Times New Roman" panose="02020603050405020304" pitchFamily="18" charset="0"/>
                  <a:cs typeface="Times New Roman" panose="02020603050405020304" pitchFamily="18" charset="0"/>
                </a:rPr>
                <a:t>1</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2</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2) </a:t>
              </a:r>
              <a:r>
                <a:rPr lang="en-US" altLang="zh-CN"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3</a:t>
              </a:r>
              <a:r>
                <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 </a:t>
              </a:r>
              <a:r>
                <a:rPr lang="en-US" altLang="zh-CN"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4</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3)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5</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6</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81966" name="Rectangle 3"/>
            <p:cNvSpPr txBox="1">
              <a:spLocks noChangeArrowheads="1"/>
            </p:cNvSpPr>
            <p:nvPr/>
          </p:nvSpPr>
          <p:spPr bwMode="auto">
            <a:xfrm>
              <a:off x="6572902" y="-46273"/>
              <a:ext cx="2802359" cy="171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1600" baseline="-25000">
                  <a:solidFill>
                    <a:srgbClr val="000000"/>
                  </a:solidFill>
                  <a:latin typeface="Times New Roman" panose="02020603050405020304" pitchFamily="18" charset="0"/>
                  <a:cs typeface="Times New Roman" panose="02020603050405020304" pitchFamily="18" charset="0"/>
                </a:rPr>
                <a:t>1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3</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 </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4</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5</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.inh</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6</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371E52BA-33C8-584B-BB1D-1A8B62DF9CA2}" type="slidenum">
              <a:rPr lang="en-US" altLang="zh-CN" smtClean="0"/>
              <a:pPr/>
              <a:t>53</a:t>
            </a:fld>
            <a:endParaRPr lang="en-US" altLang="zh-CN" dirty="0"/>
          </a:p>
        </p:txBody>
      </p:sp>
      <p:sp>
        <p:nvSpPr>
          <p:cNvPr id="12" name="Line 13"/>
          <p:cNvSpPr>
            <a:spLocks noChangeShapeType="1"/>
          </p:cNvSpPr>
          <p:nvPr/>
        </p:nvSpPr>
        <p:spPr bwMode="auto">
          <a:xfrm flipV="1">
            <a:off x="531429" y="3352800"/>
            <a:ext cx="0" cy="257492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extLst>
      <p:ext uri="{BB962C8B-B14F-4D97-AF65-F5344CB8AC3E}">
        <p14:creationId xmlns:p14="http://schemas.microsoft.com/office/powerpoint/2010/main" val="3347554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197679">
                                            <p:txEl>
                                              <p:pRg st="0" end="0"/>
                                            </p:txEl>
                                          </p:spTgt>
                                        </p:tgtEl>
                                        <p:attrNameLst>
                                          <p:attrName>style.visibility</p:attrName>
                                        </p:attrNameLst>
                                      </p:cBhvr>
                                      <p:to>
                                        <p:strVal val="visible"/>
                                      </p:to>
                                    </p:set>
                                    <p:anim calcmode="lin" valueType="num">
                                      <p:cBhvr>
                                        <p:cTn id="7" dur="500" fill="hold"/>
                                        <p:tgtEl>
                                          <p:spTgt spid="1976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76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9767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97693"/>
                                        </p:tgtEl>
                                        <p:attrNameLst>
                                          <p:attrName>style.visibility</p:attrName>
                                        </p:attrNameLst>
                                      </p:cBhvr>
                                      <p:to>
                                        <p:strVal val="visible"/>
                                      </p:to>
                                    </p:set>
                                    <p:anim calcmode="lin" valueType="num">
                                      <p:cBhvr>
                                        <p:cTn id="14" dur="500" fill="hold"/>
                                        <p:tgtEl>
                                          <p:spTgt spid="197693"/>
                                        </p:tgtEl>
                                        <p:attrNameLst>
                                          <p:attrName>ppt_w</p:attrName>
                                        </p:attrNameLst>
                                      </p:cBhvr>
                                      <p:tavLst>
                                        <p:tav tm="0">
                                          <p:val>
                                            <p:fltVal val="0"/>
                                          </p:val>
                                        </p:tav>
                                        <p:tav tm="100000">
                                          <p:val>
                                            <p:strVal val="#ppt_w"/>
                                          </p:val>
                                        </p:tav>
                                      </p:tavLst>
                                    </p:anim>
                                    <p:anim calcmode="lin" valueType="num">
                                      <p:cBhvr>
                                        <p:cTn id="15" dur="500" fill="hold"/>
                                        <p:tgtEl>
                                          <p:spTgt spid="197693"/>
                                        </p:tgtEl>
                                        <p:attrNameLst>
                                          <p:attrName>ppt_h</p:attrName>
                                        </p:attrNameLst>
                                      </p:cBhvr>
                                      <p:tavLst>
                                        <p:tav tm="0">
                                          <p:val>
                                            <p:fltVal val="0"/>
                                          </p:val>
                                        </p:tav>
                                        <p:tav tm="100000">
                                          <p:val>
                                            <p:strVal val="#ppt_h"/>
                                          </p:val>
                                        </p:tav>
                                      </p:tavLst>
                                    </p:anim>
                                    <p:animEffect transition="in" filter="fade">
                                      <p:cBhvr>
                                        <p:cTn id="16" dur="500"/>
                                        <p:tgtEl>
                                          <p:spTgt spid="197693"/>
                                        </p:tgtEl>
                                      </p:cBhvr>
                                    </p:animEffect>
                                  </p:childTnLst>
                                </p:cTn>
                              </p:par>
                              <p:par>
                                <p:cTn id="17" presetID="53"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71" name="Rectangle 15"/>
          <p:cNvSpPr>
            <a:spLocks noGrp="1" noChangeArrowheads="1"/>
          </p:cNvSpPr>
          <p:nvPr>
            <p:ph idx="1"/>
          </p:nvPr>
        </p:nvSpPr>
        <p:spPr>
          <a:xfrm>
            <a:off x="1355726" y="2495550"/>
            <a:ext cx="5927725" cy="3225800"/>
          </a:xfrm>
          <a:extLst/>
        </p:spPr>
        <p:txBody>
          <a:bodyPr/>
          <a:lstStyle/>
          <a:p>
            <a:pPr marL="272654" indent="-272654">
              <a:defRPr/>
            </a:pPr>
            <a:endParaRPr lang="en-US" altLang="zh-CN" sz="1800" dirty="0">
              <a:latin typeface="楷体_GB2312" pitchFamily="49" charset="-122"/>
              <a:ea typeface="楷体_GB2312" pitchFamily="49" charset="-122"/>
              <a:cs typeface="Times New Roman" pitchFamily="18" charset="0"/>
            </a:endParaRPr>
          </a:p>
          <a:p>
            <a:pPr marL="272654" indent="-272654">
              <a:buNone/>
              <a:defRPr/>
            </a:pPr>
            <a:r>
              <a:rPr lang="en-US" altLang="zh-CN" sz="2000" b="1" dirty="0">
                <a:ea typeface="楷体_GB2312" pitchFamily="49" charset="-122"/>
                <a:cs typeface="Times New Roman" pitchFamily="18" charset="0"/>
              </a:rPr>
              <a:t>3) </a:t>
            </a:r>
            <a:r>
              <a:rPr lang="en-US" altLang="zh-CN" sz="2000" b="1" i="1" dirty="0">
                <a:ea typeface="楷体_GB2312" pitchFamily="49" charset="-122"/>
                <a:cs typeface="Times New Roman" pitchFamily="18" charset="0"/>
              </a:rPr>
              <a:t>T</a:t>
            </a:r>
            <a:r>
              <a:rPr lang="en-US" altLang="zh-CN" sz="2000" b="1" i="1" dirty="0">
                <a:ea typeface="楷体" pitchFamily="49" charset="-122"/>
                <a:cs typeface="Times New Roman" pitchFamily="18" charset="0"/>
              </a:rPr>
              <a:t>′</a:t>
            </a:r>
            <a:r>
              <a:rPr lang="en-US" altLang="zh-CN" sz="2000" i="1" dirty="0">
                <a:ea typeface="楷体" pitchFamily="49" charset="-122"/>
                <a:cs typeface="Times New Roman" pitchFamily="18" charset="0"/>
              </a:rPr>
              <a:t> </a:t>
            </a:r>
            <a:r>
              <a:rPr lang="zh-CN" altLang="en-US" sz="2000" b="1" dirty="0">
                <a:ea typeface="楷体_GB2312" pitchFamily="49" charset="-122"/>
                <a:cs typeface="Times New Roman" pitchFamily="18" charset="0"/>
                <a:sym typeface="Arial" pitchFamily="34" charset="0"/>
              </a:rPr>
              <a:t>→</a:t>
            </a:r>
            <a:r>
              <a:rPr lang="en-US" altLang="zh-CN" sz="2000" b="1" dirty="0">
                <a:ea typeface="楷体_GB2312" pitchFamily="49" charset="-122"/>
                <a:cs typeface="Times New Roman" pitchFamily="18" charset="0"/>
                <a:sym typeface="Arial" pitchFamily="34" charset="0"/>
              </a:rPr>
              <a:t> </a:t>
            </a:r>
            <a:r>
              <a:rPr lang="el-GR" altLang="zh-CN" sz="2000" b="1" i="1" dirty="0">
                <a:ea typeface="楷体_GB2312" pitchFamily="49" charset="-122"/>
                <a:cs typeface="Times New Roman" pitchFamily="18" charset="0"/>
                <a:sym typeface="Arial" pitchFamily="34" charset="0"/>
              </a:rPr>
              <a:t>ε</a:t>
            </a:r>
            <a:r>
              <a:rPr lang="en-US" altLang="zh-CN" sz="2000" b="1" i="1" dirty="0">
                <a:ea typeface="楷体_GB2312" pitchFamily="49" charset="-122"/>
                <a:cs typeface="Times New Roman" pitchFamily="18" charset="0"/>
                <a:sym typeface="Arial" pitchFamily="34" charset="0"/>
              </a:rPr>
              <a:t> </a:t>
            </a:r>
            <a:r>
              <a:rPr lang="en-US" altLang="zh-CN" sz="2000" b="1" dirty="0">
                <a:ea typeface="楷体_GB2312" pitchFamily="49" charset="-122"/>
                <a:cs typeface="Times New Roman" pitchFamily="18" charset="0"/>
                <a:sym typeface="Arial" pitchFamily="34" charset="0"/>
              </a:rPr>
              <a:t>{</a:t>
            </a:r>
            <a:r>
              <a:rPr lang="en-US" altLang="zh-CN" sz="2000" b="1" i="1" dirty="0">
                <a:solidFill>
                  <a:schemeClr val="tx2">
                    <a:lumMod val="60000"/>
                    <a:lumOff val="40000"/>
                  </a:schemeClr>
                </a:solidFill>
                <a:ea typeface="楷体_GB2312" pitchFamily="49" charset="-122"/>
                <a:cs typeface="Times New Roman" pitchFamily="18" charset="0"/>
                <a:sym typeface="Arial" pitchFamily="34" charset="0"/>
              </a:rPr>
              <a:t>a</a:t>
            </a:r>
            <a:r>
              <a:rPr lang="en-US" altLang="zh-CN" sz="2000" b="1" baseline="-25000" dirty="0">
                <a:solidFill>
                  <a:schemeClr val="tx2">
                    <a:lumMod val="60000"/>
                    <a:lumOff val="40000"/>
                  </a:schemeClr>
                </a:solidFill>
                <a:ea typeface="楷体_GB2312" pitchFamily="49" charset="-122"/>
                <a:cs typeface="Times New Roman" pitchFamily="18" charset="0"/>
                <a:sym typeface="Arial" pitchFamily="34" charset="0"/>
              </a:rPr>
              <a:t>5</a:t>
            </a:r>
            <a:r>
              <a:rPr lang="en-US" altLang="zh-CN" sz="2000" b="1" dirty="0">
                <a:ea typeface="楷体_GB2312" pitchFamily="49" charset="-122"/>
                <a:cs typeface="Times New Roman" pitchFamily="18" charset="0"/>
                <a:sym typeface="Arial" pitchFamily="34" charset="0"/>
              </a:rPr>
              <a:t>:</a:t>
            </a:r>
            <a:r>
              <a:rPr lang="zh-CN" altLang="en-US" sz="2000" b="1" i="1" dirty="0">
                <a:ea typeface="楷体_GB2312" pitchFamily="49" charset="-122"/>
                <a:cs typeface="Times New Roman" pitchFamily="18" charset="0"/>
              </a:rPr>
              <a:t>T</a:t>
            </a:r>
            <a:r>
              <a:rPr lang="en-US" altLang="zh-CN" sz="2000" b="1" i="1" dirty="0">
                <a:ea typeface="楷体" pitchFamily="49" charset="-122"/>
                <a:cs typeface="Times New Roman" pitchFamily="18" charset="0"/>
              </a:rPr>
              <a:t>′</a:t>
            </a:r>
            <a:r>
              <a:rPr lang="en-US" altLang="zh-CN" sz="2000" b="1" i="1" dirty="0">
                <a:ea typeface="楷体_GB2312" pitchFamily="49" charset="-122"/>
                <a:cs typeface="Times New Roman" pitchFamily="18" charset="0"/>
              </a:rPr>
              <a:t>.</a:t>
            </a:r>
            <a:r>
              <a:rPr lang="en-US" altLang="zh-CN" sz="2000" b="1" i="1" dirty="0" err="1">
                <a:ea typeface="楷体_GB2312" pitchFamily="49" charset="-122"/>
                <a:cs typeface="Times New Roman" pitchFamily="18" charset="0"/>
              </a:rPr>
              <a:t>syn</a:t>
            </a:r>
            <a:r>
              <a:rPr lang="en-US" altLang="zh-CN" sz="2000" b="1" i="1" dirty="0">
                <a:ea typeface="楷体_GB2312" pitchFamily="49" charset="-122"/>
                <a:cs typeface="Times New Roman" pitchFamily="18" charset="0"/>
              </a:rPr>
              <a:t> </a:t>
            </a:r>
            <a:r>
              <a:rPr lang="en-US" altLang="zh-CN" sz="2000" b="1" dirty="0">
                <a:ea typeface="楷体_GB2312" pitchFamily="49" charset="-122"/>
                <a:cs typeface="Times New Roman" pitchFamily="18" charset="0"/>
              </a:rPr>
              <a:t>=</a:t>
            </a:r>
            <a:r>
              <a:rPr lang="zh-CN" altLang="en-US" sz="2000" b="1" dirty="0">
                <a:ea typeface="楷体_GB2312" pitchFamily="49" charset="-122"/>
                <a:cs typeface="Times New Roman" pitchFamily="18" charset="0"/>
              </a:rPr>
              <a:t> </a:t>
            </a:r>
            <a:r>
              <a:rPr lang="zh-CN" altLang="en-US" sz="2000" b="1" i="1" dirty="0">
                <a:ea typeface="楷体_GB2312" pitchFamily="49" charset="-122"/>
                <a:cs typeface="Times New Roman" pitchFamily="18" charset="0"/>
              </a:rPr>
              <a:t>T</a:t>
            </a:r>
            <a:r>
              <a:rPr lang="en-US" altLang="zh-CN" sz="2000" b="1" i="1" dirty="0">
                <a:ea typeface="楷体" pitchFamily="49" charset="-122"/>
                <a:cs typeface="Times New Roman" pitchFamily="18" charset="0"/>
              </a:rPr>
              <a:t>′</a:t>
            </a:r>
            <a:r>
              <a:rPr lang="en-US" altLang="zh-CN" sz="2000" b="1" i="1" dirty="0">
                <a:ea typeface="楷体_GB2312" pitchFamily="49" charset="-122"/>
                <a:cs typeface="Times New Roman" pitchFamily="18" charset="0"/>
              </a:rPr>
              <a:t>.</a:t>
            </a:r>
            <a:r>
              <a:rPr lang="en-US" altLang="zh-CN" sz="2000" b="1" i="1" dirty="0" err="1">
                <a:ea typeface="楷体_GB2312" pitchFamily="49" charset="-122"/>
                <a:cs typeface="Times New Roman" pitchFamily="18" charset="0"/>
              </a:rPr>
              <a:t>inh</a:t>
            </a:r>
            <a:r>
              <a:rPr lang="en-US" altLang="zh-CN" sz="2000" b="1" i="1" dirty="0">
                <a:ea typeface="楷体_GB2312" pitchFamily="49" charset="-122"/>
                <a:cs typeface="Times New Roman" pitchFamily="18" charset="0"/>
              </a:rPr>
              <a:t> </a:t>
            </a:r>
            <a:r>
              <a:rPr lang="en-US" altLang="zh-CN" sz="2000" b="1" dirty="0">
                <a:ea typeface="楷体_GB2312" pitchFamily="49" charset="-122"/>
                <a:cs typeface="Times New Roman" pitchFamily="18" charset="0"/>
                <a:sym typeface="Arial" pitchFamily="34" charset="0"/>
              </a:rPr>
              <a:t>}</a:t>
            </a:r>
            <a:endParaRPr lang="zh-CN" altLang="en-US" sz="2000" b="1" dirty="0">
              <a:ea typeface="楷体_GB2312" pitchFamily="49" charset="-122"/>
              <a:cs typeface="Times New Roman" pitchFamily="18" charset="0"/>
              <a:sym typeface="Arial" pitchFamily="34" charset="0"/>
            </a:endParaRPr>
          </a:p>
        </p:txBody>
      </p:sp>
      <p:graphicFrame>
        <p:nvGraphicFramePr>
          <p:cNvPr id="198680" name="Group 24"/>
          <p:cNvGraphicFramePr>
            <a:graphicFrameLocks noGrp="1"/>
          </p:cNvGraphicFramePr>
          <p:nvPr>
            <p:extLst>
              <p:ext uri="{D42A27DB-BD31-4B8C-83A1-F6EECF244321}">
                <p14:modId xmlns:p14="http://schemas.microsoft.com/office/powerpoint/2010/main" val="3576074359"/>
              </p:ext>
            </p:extLst>
          </p:nvPr>
        </p:nvGraphicFramePr>
        <p:xfrm>
          <a:off x="1355726" y="3636034"/>
          <a:ext cx="6572250" cy="1050978"/>
        </p:xfrm>
        <a:graphic>
          <a:graphicData uri="http://schemas.openxmlformats.org/drawingml/2006/table">
            <a:tbl>
              <a:tblPr/>
              <a:tblGrid>
                <a:gridCol w="1349375">
                  <a:extLst>
                    <a:ext uri="{9D8B030D-6E8A-4147-A177-3AD203B41FA5}">
                      <a16:colId xmlns:a16="http://schemas.microsoft.com/office/drawing/2014/main" val="20000"/>
                    </a:ext>
                  </a:extLst>
                </a:gridCol>
                <a:gridCol w="1296987">
                  <a:extLst>
                    <a:ext uri="{9D8B030D-6E8A-4147-A177-3AD203B41FA5}">
                      <a16:colId xmlns:a16="http://schemas.microsoft.com/office/drawing/2014/main" val="20001"/>
                    </a:ext>
                  </a:extLst>
                </a:gridCol>
                <a:gridCol w="3925888">
                  <a:extLst>
                    <a:ext uri="{9D8B030D-6E8A-4147-A177-3AD203B41FA5}">
                      <a16:colId xmlns:a16="http://schemas.microsoft.com/office/drawing/2014/main" val="20002"/>
                    </a:ext>
                  </a:extLst>
                </a:gridCol>
              </a:tblGrid>
              <a:tr h="373056">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符号</a:t>
                      </a:r>
                    </a:p>
                  </a:txBody>
                  <a:tcPr marL="68580" marR="68580" marT="34137" marB="34137"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属性</a:t>
                      </a:r>
                    </a:p>
                  </a:txBody>
                  <a:tcPr marL="68580" marR="68580" marT="34137" marB="34137"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执行代码</a:t>
                      </a:r>
                    </a:p>
                  </a:txBody>
                  <a:tcPr marL="68580" marR="68580" marT="34137" marB="34137"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67786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152" marB="34152"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1" u="none" strike="noStrike" cap="none" normalizeH="0" baseline="0" smtClean="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inh</a:t>
                      </a:r>
                      <a:endParaRPr kumimoji="0"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152" marB="3415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syn</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楷体" panose="02010609060101010101" pitchFamily="49" charset="-122"/>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inh</a:t>
                      </a:r>
                      <a:r>
                        <a:rPr kumimoji="0" lang="zh-CN" altLang="en-US"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top=top-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1;</a:t>
                      </a:r>
                      <a:endPar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txBody>
                  <a:tcPr marL="68580" marR="68580" marT="34152" marB="34152"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2" name="直接连接符 11"/>
          <p:cNvCxnSpPr/>
          <p:nvPr/>
        </p:nvCxnSpPr>
        <p:spPr>
          <a:xfrm rot="5400000">
            <a:off x="819945" y="4151178"/>
            <a:ext cx="1071563"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7392989" y="4171022"/>
            <a:ext cx="1071562"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标题 2"/>
          <p:cNvSpPr>
            <a:spLocks noGrp="1"/>
          </p:cNvSpPr>
          <p:nvPr>
            <p:ph type="title"/>
          </p:nvPr>
        </p:nvSpPr>
        <p:spPr>
          <a:xfrm>
            <a:off x="755650" y="1125539"/>
            <a:ext cx="7931150" cy="358775"/>
          </a:xfrm>
        </p:spPr>
        <p:txBody>
          <a:bodyPr/>
          <a:lstStyle/>
          <a:p>
            <a:pPr>
              <a:defRPr/>
            </a:pPr>
            <a:r>
              <a:rPr kumimoji="1" lang="zh-CN" altLang="en-US" sz="3000" spc="300" dirty="0">
                <a:solidFill>
                  <a:prstClr val="black"/>
                </a:solidFill>
                <a:cs typeface="Times New Roman" panose="02020603050405020304" pitchFamily="18" charset="0"/>
              </a:rPr>
              <a:t>例</a:t>
            </a:r>
            <a:endParaRPr lang="zh-CN" altLang="en-US" sz="3975" dirty="0"/>
          </a:p>
        </p:txBody>
      </p:sp>
      <p:grpSp>
        <p:nvGrpSpPr>
          <p:cNvPr id="83987" name="组合 3"/>
          <p:cNvGrpSpPr>
            <a:grpSpLocks/>
          </p:cNvGrpSpPr>
          <p:nvPr/>
        </p:nvGrpSpPr>
        <p:grpSpPr bwMode="auto">
          <a:xfrm>
            <a:off x="2124075" y="850901"/>
            <a:ext cx="5162550" cy="1755775"/>
            <a:chOff x="4211960" y="-46273"/>
            <a:chExt cx="5163301" cy="1753927"/>
          </a:xfrm>
        </p:grpSpPr>
        <p:sp>
          <p:nvSpPr>
            <p:cNvPr id="17" name="矩形 7"/>
            <p:cNvSpPr>
              <a:spLocks noChangeArrowheads="1"/>
            </p:cNvSpPr>
            <p:nvPr/>
          </p:nvSpPr>
          <p:spPr bwMode="auto">
            <a:xfrm>
              <a:off x="4211960" y="26675"/>
              <a:ext cx="4896562" cy="1680979"/>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400">
                <a:solidFill>
                  <a:srgbClr val="000000"/>
                </a:solidFill>
                <a:latin typeface="Tahoma" panose="020B0604030504040204" pitchFamily="34" charset="0"/>
              </a:endParaRPr>
            </a:p>
          </p:txBody>
        </p:sp>
        <p:sp>
          <p:nvSpPr>
            <p:cNvPr id="83989" name="Rectangle 3"/>
            <p:cNvSpPr txBox="1">
              <a:spLocks noChangeArrowheads="1"/>
            </p:cNvSpPr>
            <p:nvPr/>
          </p:nvSpPr>
          <p:spPr bwMode="auto">
            <a:xfrm>
              <a:off x="4357199" y="132073"/>
              <a:ext cx="3041401"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1)</a:t>
              </a:r>
              <a:r>
                <a:rPr lang="zh-CN" altLang="en-US" sz="1600">
                  <a:solidFill>
                    <a:srgbClr val="000000"/>
                  </a:solidFill>
                  <a:latin typeface="Times New Roman" panose="02020603050405020304" pitchFamily="18" charset="0"/>
                  <a:cs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rPr>
                <a:t>T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1600" baseline="-25000">
                  <a:solidFill>
                    <a:srgbClr val="0000FF"/>
                  </a:solidFill>
                  <a:latin typeface="Times New Roman" panose="02020603050405020304" pitchFamily="18" charset="0"/>
                  <a:cs typeface="Times New Roman" panose="02020603050405020304" pitchFamily="18" charset="0"/>
                </a:rPr>
                <a:t>1</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2</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2) </a:t>
              </a:r>
              <a:r>
                <a:rPr lang="en-US" altLang="zh-CN"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3</a:t>
              </a:r>
              <a:r>
                <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 </a:t>
              </a:r>
              <a:r>
                <a:rPr lang="en-US" altLang="zh-CN"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4</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3)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5</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6</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83990" name="Rectangle 3"/>
            <p:cNvSpPr txBox="1">
              <a:spLocks noChangeArrowheads="1"/>
            </p:cNvSpPr>
            <p:nvPr/>
          </p:nvSpPr>
          <p:spPr bwMode="auto">
            <a:xfrm>
              <a:off x="6572902" y="-46273"/>
              <a:ext cx="2802359" cy="171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1600" baseline="-25000">
                  <a:solidFill>
                    <a:srgbClr val="000000"/>
                  </a:solidFill>
                  <a:latin typeface="Times New Roman" panose="02020603050405020304" pitchFamily="18" charset="0"/>
                  <a:cs typeface="Times New Roman" panose="02020603050405020304" pitchFamily="18" charset="0"/>
                </a:rPr>
                <a:t>1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3</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 </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4</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5</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.inh</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6</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371E52BA-33C8-584B-BB1D-1A8B62DF9CA2}" type="slidenum">
              <a:rPr lang="en-US" altLang="zh-CN" smtClean="0"/>
              <a:pPr/>
              <a:t>54</a:t>
            </a:fld>
            <a:endParaRPr lang="en-US" altLang="zh-CN" dirty="0"/>
          </a:p>
        </p:txBody>
      </p:sp>
    </p:spTree>
    <p:extLst>
      <p:ext uri="{BB962C8B-B14F-4D97-AF65-F5344CB8AC3E}">
        <p14:creationId xmlns:p14="http://schemas.microsoft.com/office/powerpoint/2010/main" val="1242659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98671"/>
                                        </p:tgtEl>
                                        <p:attrNameLst>
                                          <p:attrName>style.visibility</p:attrName>
                                        </p:attrNameLst>
                                      </p:cBhvr>
                                      <p:to>
                                        <p:strVal val="visible"/>
                                      </p:to>
                                    </p:set>
                                    <p:anim calcmode="lin" valueType="num">
                                      <p:cBhvr>
                                        <p:cTn id="7" dur="500" fill="hold"/>
                                        <p:tgtEl>
                                          <p:spTgt spid="198671"/>
                                        </p:tgtEl>
                                        <p:attrNameLst>
                                          <p:attrName>ppt_w</p:attrName>
                                        </p:attrNameLst>
                                      </p:cBhvr>
                                      <p:tavLst>
                                        <p:tav tm="0">
                                          <p:val>
                                            <p:fltVal val="0"/>
                                          </p:val>
                                        </p:tav>
                                        <p:tav tm="100000">
                                          <p:val>
                                            <p:strVal val="#ppt_w"/>
                                          </p:val>
                                        </p:tav>
                                      </p:tavLst>
                                    </p:anim>
                                    <p:anim calcmode="lin" valueType="num">
                                      <p:cBhvr>
                                        <p:cTn id="8" dur="500" fill="hold"/>
                                        <p:tgtEl>
                                          <p:spTgt spid="198671"/>
                                        </p:tgtEl>
                                        <p:attrNameLst>
                                          <p:attrName>ppt_h</p:attrName>
                                        </p:attrNameLst>
                                      </p:cBhvr>
                                      <p:tavLst>
                                        <p:tav tm="0">
                                          <p:val>
                                            <p:fltVal val="0"/>
                                          </p:val>
                                        </p:tav>
                                        <p:tav tm="100000">
                                          <p:val>
                                            <p:strVal val="#ppt_h"/>
                                          </p:val>
                                        </p:tav>
                                      </p:tavLst>
                                    </p:anim>
                                    <p:animEffect transition="in" filter="fade">
                                      <p:cBhvr>
                                        <p:cTn id="9" dur="500"/>
                                        <p:tgtEl>
                                          <p:spTgt spid="1986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98680"/>
                                        </p:tgtEl>
                                        <p:attrNameLst>
                                          <p:attrName>style.visibility</p:attrName>
                                        </p:attrNameLst>
                                      </p:cBhvr>
                                      <p:to>
                                        <p:strVal val="visible"/>
                                      </p:to>
                                    </p:set>
                                    <p:anim calcmode="lin" valueType="num">
                                      <p:cBhvr>
                                        <p:cTn id="14" dur="500" fill="hold"/>
                                        <p:tgtEl>
                                          <p:spTgt spid="198680"/>
                                        </p:tgtEl>
                                        <p:attrNameLst>
                                          <p:attrName>ppt_w</p:attrName>
                                        </p:attrNameLst>
                                      </p:cBhvr>
                                      <p:tavLst>
                                        <p:tav tm="0">
                                          <p:val>
                                            <p:fltVal val="0"/>
                                          </p:val>
                                        </p:tav>
                                        <p:tav tm="100000">
                                          <p:val>
                                            <p:strVal val="#ppt_w"/>
                                          </p:val>
                                        </p:tav>
                                      </p:tavLst>
                                    </p:anim>
                                    <p:anim calcmode="lin" valueType="num">
                                      <p:cBhvr>
                                        <p:cTn id="15" dur="500" fill="hold"/>
                                        <p:tgtEl>
                                          <p:spTgt spid="198680"/>
                                        </p:tgtEl>
                                        <p:attrNameLst>
                                          <p:attrName>ppt_h</p:attrName>
                                        </p:attrNameLst>
                                      </p:cBhvr>
                                      <p:tavLst>
                                        <p:tav tm="0">
                                          <p:val>
                                            <p:fltVal val="0"/>
                                          </p:val>
                                        </p:tav>
                                        <p:tav tm="100000">
                                          <p:val>
                                            <p:strVal val="#ppt_h"/>
                                          </p:val>
                                        </p:tav>
                                      </p:tavLst>
                                    </p:anim>
                                    <p:animEffect transition="in" filter="fade">
                                      <p:cBhvr>
                                        <p:cTn id="16" dur="500"/>
                                        <p:tgtEl>
                                          <p:spTgt spid="198680"/>
                                        </p:tgtEl>
                                      </p:cBhvr>
                                    </p:animEffect>
                                  </p:childTnLst>
                                </p:cTn>
                              </p:par>
                              <p:par>
                                <p:cTn id="17" presetID="53"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611" name="Rectangle 27"/>
          <p:cNvSpPr>
            <a:spLocks noGrp="1" noChangeArrowheads="1"/>
          </p:cNvSpPr>
          <p:nvPr>
            <p:ph idx="1"/>
          </p:nvPr>
        </p:nvSpPr>
        <p:spPr>
          <a:xfrm>
            <a:off x="677864" y="2470150"/>
            <a:ext cx="5927725" cy="3225800"/>
          </a:xfrm>
          <a:extLst/>
        </p:spPr>
        <p:txBody>
          <a:bodyPr/>
          <a:lstStyle/>
          <a:p>
            <a:pPr marL="272654" indent="-272654">
              <a:defRPr/>
            </a:pPr>
            <a:endParaRPr lang="en-US" altLang="zh-CN" sz="1800" dirty="0">
              <a:latin typeface="楷体_GB2312" pitchFamily="49" charset="-122"/>
              <a:ea typeface="楷体_GB2312" pitchFamily="49" charset="-122"/>
              <a:cs typeface="Times New Roman" pitchFamily="18" charset="0"/>
            </a:endParaRPr>
          </a:p>
          <a:p>
            <a:pPr marL="272654" indent="-272654">
              <a:buNone/>
              <a:defRPr/>
            </a:pPr>
            <a:r>
              <a:rPr lang="en-US" altLang="zh-CN" sz="2000" b="1" dirty="0">
                <a:ea typeface="楷体_GB2312" pitchFamily="49" charset="-122"/>
                <a:cs typeface="Times New Roman" pitchFamily="18" charset="0"/>
              </a:rPr>
              <a:t>4) </a:t>
            </a:r>
            <a:r>
              <a:rPr lang="en-US" altLang="zh-CN" sz="2000" b="1" i="1" dirty="0">
                <a:ea typeface="楷体_GB2312" pitchFamily="49" charset="-122"/>
                <a:cs typeface="Times New Roman" pitchFamily="18" charset="0"/>
              </a:rPr>
              <a:t>F</a:t>
            </a:r>
            <a:r>
              <a:rPr lang="zh-CN" altLang="en-US" sz="2000" b="1" dirty="0">
                <a:ea typeface="楷体_GB2312" pitchFamily="49" charset="-122"/>
                <a:cs typeface="Times New Roman" pitchFamily="18" charset="0"/>
                <a:sym typeface="Arial" pitchFamily="34" charset="0"/>
              </a:rPr>
              <a:t> → </a:t>
            </a:r>
            <a:r>
              <a:rPr lang="en-US" altLang="zh-CN" sz="2000" b="1" dirty="0">
                <a:ea typeface="楷体_GB2312" pitchFamily="49" charset="-122"/>
                <a:cs typeface="Times New Roman" pitchFamily="18" charset="0"/>
                <a:sym typeface="Arial" pitchFamily="34" charset="0"/>
              </a:rPr>
              <a:t>digit {</a:t>
            </a:r>
            <a:r>
              <a:rPr lang="en-US" altLang="zh-CN" sz="2000" b="1" i="1" dirty="0">
                <a:solidFill>
                  <a:schemeClr val="tx2">
                    <a:lumMod val="60000"/>
                    <a:lumOff val="40000"/>
                  </a:schemeClr>
                </a:solidFill>
                <a:ea typeface="楷体_GB2312" pitchFamily="49" charset="-122"/>
                <a:cs typeface="Times New Roman" pitchFamily="18" charset="0"/>
                <a:sym typeface="Arial" pitchFamily="34" charset="0"/>
              </a:rPr>
              <a:t>a</a:t>
            </a:r>
            <a:r>
              <a:rPr lang="en-US" altLang="zh-CN" sz="2000" b="1" baseline="-25000" dirty="0">
                <a:solidFill>
                  <a:schemeClr val="tx2">
                    <a:lumMod val="60000"/>
                    <a:lumOff val="40000"/>
                  </a:schemeClr>
                </a:solidFill>
                <a:ea typeface="楷体_GB2312" pitchFamily="49" charset="-122"/>
                <a:cs typeface="Times New Roman" pitchFamily="18" charset="0"/>
                <a:sym typeface="Arial" pitchFamily="34" charset="0"/>
              </a:rPr>
              <a:t>6</a:t>
            </a:r>
            <a:r>
              <a:rPr lang="en-US" altLang="zh-CN" sz="2000" b="1" dirty="0">
                <a:ea typeface="楷体_GB2312" pitchFamily="49" charset="-122"/>
                <a:cs typeface="Times New Roman" pitchFamily="18" charset="0"/>
                <a:sym typeface="Arial" pitchFamily="34" charset="0"/>
              </a:rPr>
              <a:t>:</a:t>
            </a:r>
            <a:r>
              <a:rPr lang="en-US" altLang="zh-CN" sz="2000" b="1" i="1" dirty="0">
                <a:ea typeface="楷体_GB2312" pitchFamily="49" charset="-122"/>
                <a:cs typeface="Times New Roman" pitchFamily="18" charset="0"/>
                <a:sym typeface="Arial" pitchFamily="34" charset="0"/>
              </a:rPr>
              <a:t>F.val</a:t>
            </a:r>
            <a:r>
              <a:rPr lang="en-US" altLang="zh-CN" sz="2000" b="1" dirty="0">
                <a:ea typeface="楷体_GB2312" pitchFamily="49" charset="-122"/>
                <a:cs typeface="Times New Roman" pitchFamily="18" charset="0"/>
                <a:sym typeface="Arial" pitchFamily="34" charset="0"/>
              </a:rPr>
              <a:t> = </a:t>
            </a:r>
            <a:r>
              <a:rPr lang="en-US" altLang="zh-CN" sz="2000" b="1" i="1" dirty="0" err="1" smtClean="0">
                <a:ea typeface="楷体_GB2312" pitchFamily="49" charset="-122"/>
                <a:cs typeface="Times New Roman" pitchFamily="18" charset="0"/>
                <a:sym typeface="Arial" pitchFamily="34" charset="0"/>
              </a:rPr>
              <a:t>digit.lexval</a:t>
            </a:r>
            <a:r>
              <a:rPr lang="en-US" altLang="zh-CN" sz="2000" b="1" i="1" dirty="0" smtClean="0">
                <a:ea typeface="楷体_GB2312" pitchFamily="49" charset="-122"/>
                <a:cs typeface="Times New Roman" pitchFamily="18" charset="0"/>
                <a:sym typeface="Arial" pitchFamily="34" charset="0"/>
              </a:rPr>
              <a:t> </a:t>
            </a:r>
            <a:r>
              <a:rPr lang="en-US" altLang="zh-CN" sz="2000" b="1" dirty="0" smtClean="0">
                <a:ea typeface="楷体_GB2312" pitchFamily="49" charset="-122"/>
                <a:cs typeface="Times New Roman" pitchFamily="18" charset="0"/>
                <a:sym typeface="Arial" pitchFamily="34" charset="0"/>
              </a:rPr>
              <a:t>}</a:t>
            </a:r>
            <a:endParaRPr lang="zh-CN" altLang="en-US" sz="2000" b="1" dirty="0">
              <a:ea typeface="楷体_GB2312" pitchFamily="49" charset="-122"/>
              <a:cs typeface="Times New Roman" pitchFamily="18" charset="0"/>
              <a:sym typeface="Arial" pitchFamily="34" charset="0"/>
            </a:endParaRPr>
          </a:p>
        </p:txBody>
      </p:sp>
      <p:graphicFrame>
        <p:nvGraphicFramePr>
          <p:cNvPr id="195621" name="Group 37"/>
          <p:cNvGraphicFramePr>
            <a:graphicFrameLocks noGrp="1"/>
          </p:cNvGraphicFramePr>
          <p:nvPr>
            <p:extLst>
              <p:ext uri="{D42A27DB-BD31-4B8C-83A1-F6EECF244321}">
                <p14:modId xmlns:p14="http://schemas.microsoft.com/office/powerpoint/2010/main" val="4191940457"/>
              </p:ext>
            </p:extLst>
          </p:nvPr>
        </p:nvGraphicFramePr>
        <p:xfrm>
          <a:off x="670607" y="3429000"/>
          <a:ext cx="7858125" cy="1730375"/>
        </p:xfrm>
        <a:graphic>
          <a:graphicData uri="http://schemas.openxmlformats.org/drawingml/2006/table">
            <a:tbl>
              <a:tblPr/>
              <a:tblGrid>
                <a:gridCol w="1706562">
                  <a:extLst>
                    <a:ext uri="{9D8B030D-6E8A-4147-A177-3AD203B41FA5}">
                      <a16:colId xmlns:a16="http://schemas.microsoft.com/office/drawing/2014/main" val="20000"/>
                    </a:ext>
                  </a:extLst>
                </a:gridCol>
                <a:gridCol w="1438275">
                  <a:extLst>
                    <a:ext uri="{9D8B030D-6E8A-4147-A177-3AD203B41FA5}">
                      <a16:colId xmlns:a16="http://schemas.microsoft.com/office/drawing/2014/main" val="20001"/>
                    </a:ext>
                  </a:extLst>
                </a:gridCol>
                <a:gridCol w="4713288">
                  <a:extLst>
                    <a:ext uri="{9D8B030D-6E8A-4147-A177-3AD203B41FA5}">
                      <a16:colId xmlns:a16="http://schemas.microsoft.com/office/drawing/2014/main" val="20002"/>
                    </a:ext>
                  </a:extLst>
                </a:gridCol>
              </a:tblGrid>
              <a:tr h="3735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符号</a:t>
                      </a:r>
                    </a:p>
                  </a:txBody>
                  <a:tcPr marL="68580" marR="68580" marT="34314" marB="34314"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属性</a:t>
                      </a:r>
                    </a:p>
                  </a:txBody>
                  <a:tcPr marL="68580" marR="68580" marT="34314" marB="34314"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执行代码</a:t>
                      </a:r>
                    </a:p>
                  </a:txBody>
                  <a:tcPr marL="68580" marR="68580" marT="34314" marB="34314"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6784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digit</a:t>
                      </a:r>
                      <a:endParaRPr kumimoji="0" lang="zh-CN" altLang="en-US"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315" marB="34315"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lexval</a:t>
                      </a:r>
                      <a:endParaRPr kumimoji="0" lang="zh-CN" altLang="en-US"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315" marB="34315"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digitlexval</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lexval</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a:t>
                      </a:r>
                      <a:endPar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top=top-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1;</a:t>
                      </a:r>
                      <a:endParaRPr kumimoji="0" lang="zh-CN" altLang="en-US"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315" marB="34315"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8425">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20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315" marB="34315" anchor="ctr" horzOverflow="overflow">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digitlexval</a:t>
                      </a:r>
                      <a:endParaRPr kumimoji="0" lang="zh-CN" altLang="en-US" sz="20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315" marB="34315"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455613">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9128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370013">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1827213">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2844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7416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1988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656013" indent="4572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val</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stack</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000" b="1" i="1"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digitlexval</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a:t>
                      </a:r>
                      <a:endPar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top=top-</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楷体" panose="02010609060101010101" pitchFamily="49" charset="-122"/>
                        </a:rPr>
                        <a:t>1;</a:t>
                      </a:r>
                      <a:endParaRPr kumimoji="0" lang="zh-CN" altLang="en-US"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315" marB="34315" anchor="ctr" horzOverflow="overflow">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12" name="直接连接符 11"/>
          <p:cNvCxnSpPr/>
          <p:nvPr/>
        </p:nvCxnSpPr>
        <p:spPr>
          <a:xfrm rot="5400000">
            <a:off x="-193788" y="4314030"/>
            <a:ext cx="172878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7664337" y="4314030"/>
            <a:ext cx="172878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标题 2"/>
          <p:cNvSpPr>
            <a:spLocks noGrp="1"/>
          </p:cNvSpPr>
          <p:nvPr>
            <p:ph type="title"/>
          </p:nvPr>
        </p:nvSpPr>
        <p:spPr>
          <a:xfrm>
            <a:off x="755650" y="1125539"/>
            <a:ext cx="7931150" cy="358775"/>
          </a:xfrm>
        </p:spPr>
        <p:txBody>
          <a:bodyPr/>
          <a:lstStyle/>
          <a:p>
            <a:pPr>
              <a:defRPr/>
            </a:pPr>
            <a:r>
              <a:rPr kumimoji="1" lang="zh-CN" altLang="en-US" sz="3000" spc="300" dirty="0">
                <a:solidFill>
                  <a:prstClr val="black"/>
                </a:solidFill>
                <a:cs typeface="Times New Roman" panose="02020603050405020304" pitchFamily="18" charset="0"/>
              </a:rPr>
              <a:t>例</a:t>
            </a:r>
            <a:endParaRPr lang="zh-CN" altLang="en-US" sz="3975" dirty="0"/>
          </a:p>
        </p:txBody>
      </p:sp>
      <p:grpSp>
        <p:nvGrpSpPr>
          <p:cNvPr id="86039" name="组合 3"/>
          <p:cNvGrpSpPr>
            <a:grpSpLocks/>
          </p:cNvGrpSpPr>
          <p:nvPr/>
        </p:nvGrpSpPr>
        <p:grpSpPr bwMode="auto">
          <a:xfrm>
            <a:off x="2124075" y="850901"/>
            <a:ext cx="5162550" cy="1755775"/>
            <a:chOff x="4211960" y="-46273"/>
            <a:chExt cx="5163301" cy="1753927"/>
          </a:xfrm>
        </p:grpSpPr>
        <p:sp>
          <p:nvSpPr>
            <p:cNvPr id="17" name="矩形 7"/>
            <p:cNvSpPr>
              <a:spLocks noChangeArrowheads="1"/>
            </p:cNvSpPr>
            <p:nvPr/>
          </p:nvSpPr>
          <p:spPr bwMode="auto">
            <a:xfrm>
              <a:off x="4211960" y="26675"/>
              <a:ext cx="4896562" cy="1680979"/>
            </a:xfrm>
            <a:prstGeom prst="rect">
              <a:avLst/>
            </a:prstGeom>
            <a:solidFill>
              <a:schemeClr val="accent5">
                <a:lumMod val="60000"/>
                <a:lumOff val="40000"/>
              </a:schemeClr>
            </a:solidFill>
            <a:ln w="9525" algn="ctr">
              <a:solidFill>
                <a:schemeClr val="tx1"/>
              </a:solidFill>
              <a:round/>
              <a:headEnd/>
              <a:tailEnd/>
            </a:ln>
          </p:spPr>
          <p:txBody>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Tx/>
                <a:buNone/>
                <a:defRPr/>
              </a:pPr>
              <a:endParaRPr lang="zh-CN" altLang="en-US" sz="1400">
                <a:solidFill>
                  <a:srgbClr val="000000"/>
                </a:solidFill>
                <a:latin typeface="Tahoma" panose="020B0604030504040204" pitchFamily="34" charset="0"/>
              </a:endParaRPr>
            </a:p>
          </p:txBody>
        </p:sp>
        <p:sp>
          <p:nvSpPr>
            <p:cNvPr id="86041" name="Rectangle 3"/>
            <p:cNvSpPr txBox="1">
              <a:spLocks noChangeArrowheads="1"/>
            </p:cNvSpPr>
            <p:nvPr/>
          </p:nvSpPr>
          <p:spPr bwMode="auto">
            <a:xfrm>
              <a:off x="4357199" y="132073"/>
              <a:ext cx="3041401"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1)</a:t>
              </a:r>
              <a:r>
                <a:rPr lang="zh-CN" altLang="en-US" sz="1600">
                  <a:solidFill>
                    <a:srgbClr val="000000"/>
                  </a:solidFill>
                  <a:latin typeface="Times New Roman" panose="02020603050405020304" pitchFamily="18" charset="0"/>
                  <a:cs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rPr>
                <a:t>T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a:t>
              </a:r>
              <a:r>
                <a:rPr lang="zh-CN" altLang="en-US" sz="1600" baseline="-25000">
                  <a:solidFill>
                    <a:srgbClr val="0000FF"/>
                  </a:solidFill>
                  <a:latin typeface="Times New Roman" panose="02020603050405020304" pitchFamily="18" charset="0"/>
                  <a:cs typeface="Times New Roman" panose="02020603050405020304" pitchFamily="18" charset="0"/>
                </a:rPr>
                <a:t>1</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2</a:t>
              </a:r>
              <a:r>
                <a:rPr lang="en-US" altLang="zh-CN"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2) </a:t>
              </a:r>
              <a:r>
                <a:rPr lang="en-US" altLang="zh-CN"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3</a:t>
              </a:r>
              <a:r>
                <a:rPr lang="zh-CN" altLang="en-US" sz="160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 </a:t>
              </a:r>
              <a:r>
                <a:rPr lang="en-US" altLang="zh-CN" sz="1600">
                  <a:solidFill>
                    <a:srgbClr val="0000FF"/>
                  </a:solidFill>
                  <a:latin typeface="Times New Roman" panose="02020603050405020304" pitchFamily="18" charset="0"/>
                  <a:cs typeface="Times New Roman" panose="02020603050405020304" pitchFamily="18" charset="0"/>
                </a:rPr>
                <a:t>{</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4</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rPr>
                <a:t>3)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5</a:t>
              </a:r>
              <a:r>
                <a:rPr lang="en-US" altLang="zh-CN" sz="1600">
                  <a:solidFill>
                    <a:srgbClr val="0000FF"/>
                  </a:solidFill>
                  <a:latin typeface="Times New Roman" panose="02020603050405020304" pitchFamily="18" charset="0"/>
                  <a:cs typeface="Times New Roman" panose="02020603050405020304" pitchFamily="18" charset="0"/>
                </a:rPr>
                <a:t> }</a:t>
              </a:r>
            </a:p>
            <a:p>
              <a:pPr eaLnBrk="1" hangingPunct="1">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digit </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FF"/>
                  </a:solidFill>
                  <a:latin typeface="Times New Roman" panose="02020603050405020304" pitchFamily="18" charset="0"/>
                  <a:cs typeface="Times New Roman" panose="02020603050405020304" pitchFamily="18" charset="0"/>
                </a:rPr>
                <a:t>6</a:t>
              </a:r>
              <a:r>
                <a:rPr lang="en-US" altLang="zh-CN" sz="160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FF"/>
                </a:solidFill>
                <a:latin typeface="Times New Roman" panose="02020603050405020304" pitchFamily="18" charset="0"/>
                <a:cs typeface="Times New Roman" panose="02020603050405020304" pitchFamily="18" charset="0"/>
              </a:endParaRPr>
            </a:p>
          </p:txBody>
        </p:sp>
        <p:sp>
          <p:nvSpPr>
            <p:cNvPr id="86042" name="Rectangle 3"/>
            <p:cNvSpPr txBox="1">
              <a:spLocks noChangeArrowheads="1"/>
            </p:cNvSpPr>
            <p:nvPr/>
          </p:nvSpPr>
          <p:spPr bwMode="auto">
            <a:xfrm>
              <a:off x="6572902" y="-46273"/>
              <a:ext cx="2802359" cy="1718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zh-CN" altLang="en-US" sz="1600" baseline="-25000">
                  <a:solidFill>
                    <a:srgbClr val="000000"/>
                  </a:solidFill>
                  <a:latin typeface="Times New Roman" panose="02020603050405020304" pitchFamily="18" charset="0"/>
                  <a:cs typeface="Times New Roman" panose="02020603050405020304" pitchFamily="18" charset="0"/>
                </a:rPr>
                <a:t>1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1600" i="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2</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T.val </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3</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 </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zh-CN" altLang="en-US" sz="1600" i="1">
                  <a:solidFill>
                    <a:srgbClr val="000000"/>
                  </a:solidFill>
                  <a:latin typeface="Times New Roman" panose="02020603050405020304" pitchFamily="18" charset="0"/>
                  <a:cs typeface="Times New Roman" panose="02020603050405020304" pitchFamily="18" charset="0"/>
                </a:rPr>
                <a:t>.inh</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16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4</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zh-CN" altLang="en-US" sz="1600" i="1" baseline="-25000">
                  <a:solidFill>
                    <a:srgbClr val="000000"/>
                  </a:solidFill>
                  <a:latin typeface="Times New Roman" panose="02020603050405020304" pitchFamily="18" charset="0"/>
                  <a:cs typeface="Times New Roman" panose="02020603050405020304" pitchFamily="18" charset="0"/>
                </a:rPr>
                <a:t>1</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5</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.syn </a:t>
              </a:r>
              <a:r>
                <a:rPr lang="en-US" altLang="zh-CN" sz="1600">
                  <a:solidFill>
                    <a:srgbClr val="000000"/>
                  </a:solidFill>
                  <a:latin typeface="Times New Roman" panose="02020603050405020304" pitchFamily="18" charset="0"/>
                  <a:cs typeface="Times New Roman" panose="02020603050405020304" pitchFamily="18" charset="0"/>
                </a:rPr>
                <a:t>=</a:t>
              </a:r>
              <a:r>
                <a:rPr lang="zh-CN" altLang="en-US" sz="1600">
                  <a:solidFill>
                    <a:srgbClr val="000000"/>
                  </a:solidFill>
                  <a:latin typeface="Times New Roman" panose="02020603050405020304" pitchFamily="18" charset="0"/>
                  <a:cs typeface="Times New Roman" panose="02020603050405020304" pitchFamily="18" charset="0"/>
                </a:rPr>
                <a:t> </a:t>
              </a:r>
              <a:r>
                <a:rPr lang="zh-CN" altLang="en-US" sz="1600" i="1">
                  <a:solidFill>
                    <a:srgbClr val="000000"/>
                  </a:solidFill>
                  <a:latin typeface="Times New Roman" panose="02020603050405020304" pitchFamily="18" charset="0"/>
                  <a:cs typeface="Times New Roman" panose="02020603050405020304" pitchFamily="18" charset="0"/>
                </a:rPr>
                <a:t>T</a:t>
              </a:r>
              <a:r>
                <a:rPr lang="en-US" altLang="zh-CN" sz="1600" i="1">
                  <a:solidFill>
                    <a:srgbClr val="000000"/>
                  </a:solidFill>
                  <a:latin typeface="Times New Roman" panose="02020603050405020304" pitchFamily="18" charset="0"/>
                  <a:ea typeface="楷体" panose="02010609060101010101" pitchFamily="49" charset="-122"/>
                </a:rPr>
                <a:t>′</a:t>
              </a:r>
              <a:r>
                <a:rPr lang="en-US" altLang="zh-CN" sz="1600" i="1">
                  <a:solidFill>
                    <a:srgbClr val="000000"/>
                  </a:solidFill>
                  <a:latin typeface="Times New Roman" panose="02020603050405020304" pitchFamily="18" charset="0"/>
                  <a:cs typeface="Times New Roman" panose="02020603050405020304" pitchFamily="18" charset="0"/>
                </a:rPr>
                <a:t>.inh</a:t>
              </a:r>
              <a:r>
                <a:rPr lang="en-US" altLang="zh-CN" sz="1600">
                  <a:solidFill>
                    <a:srgbClr val="000000"/>
                  </a:solidFill>
                  <a:latin typeface="Times New Roman" panose="02020603050405020304" pitchFamily="18" charset="0"/>
                  <a:cs typeface="Times New Roman" panose="02020603050405020304" pitchFamily="18" charset="0"/>
                </a:rPr>
                <a:t> </a:t>
              </a:r>
              <a:endParaRPr lang="zh-CN" altLang="en-US" sz="1600">
                <a:solidFill>
                  <a:srgbClr val="000000"/>
                </a:solidFill>
                <a:latin typeface="Times New Roman" panose="02020603050405020304" pitchFamily="18" charset="0"/>
                <a:cs typeface="Times New Roman" panose="02020603050405020304" pitchFamily="18" charset="0"/>
              </a:endParaRPr>
            </a:p>
            <a:p>
              <a:pPr>
                <a:lnSpc>
                  <a:spcPts val="1900"/>
                </a:lnSpc>
                <a:spcBef>
                  <a:spcPct val="20000"/>
                </a:spcBef>
                <a:buClr>
                  <a:srgbClr val="5EAEFF"/>
                </a:buClr>
                <a:buSzPct val="60000"/>
              </a:pP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a:t>
              </a:r>
              <a:r>
                <a:rPr lang="en-US" altLang="zh-CN" sz="1600" baseline="-25000">
                  <a:solidFill>
                    <a:srgbClr val="000000"/>
                  </a:solidFill>
                  <a:latin typeface="Times New Roman" panose="02020603050405020304" pitchFamily="18" charset="0"/>
                  <a:cs typeface="Times New Roman" panose="02020603050405020304" pitchFamily="18" charset="0"/>
                </a:rPr>
                <a:t>6</a:t>
              </a:r>
              <a:r>
                <a:rPr lang="zh-CN" altLang="en-US" sz="1600" baseline="-25000">
                  <a:solidFill>
                    <a:srgbClr val="000000"/>
                  </a:solidFill>
                  <a:latin typeface="Times New Roman" panose="02020603050405020304" pitchFamily="18" charset="0"/>
                  <a:cs typeface="Times New Roman" panose="02020603050405020304" pitchFamily="18" charset="0"/>
                </a:rPr>
                <a:t> </a:t>
              </a:r>
              <a:r>
                <a:rPr lang="zh-CN" altLang="en-US"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1600" i="1">
                  <a:solidFill>
                    <a:srgbClr val="000000"/>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1600">
                  <a:solidFill>
                    <a:srgbClr val="000000"/>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160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371E52BA-33C8-584B-BB1D-1A8B62DF9CA2}" type="slidenum">
              <a:rPr lang="en-US" altLang="zh-CN" smtClean="0"/>
              <a:pPr/>
              <a:t>55</a:t>
            </a:fld>
            <a:endParaRPr lang="en-US" altLang="zh-CN" dirty="0"/>
          </a:p>
        </p:txBody>
      </p:sp>
      <p:sp>
        <p:nvSpPr>
          <p:cNvPr id="13" name="Line 13"/>
          <p:cNvSpPr>
            <a:spLocks noChangeShapeType="1"/>
          </p:cNvSpPr>
          <p:nvPr/>
        </p:nvSpPr>
        <p:spPr bwMode="auto">
          <a:xfrm flipH="1" flipV="1">
            <a:off x="531428" y="3352800"/>
            <a:ext cx="1971" cy="18065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Tree>
    <p:extLst>
      <p:ext uri="{BB962C8B-B14F-4D97-AF65-F5344CB8AC3E}">
        <p14:creationId xmlns:p14="http://schemas.microsoft.com/office/powerpoint/2010/main" val="2710462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95611"/>
                                        </p:tgtEl>
                                        <p:attrNameLst>
                                          <p:attrName>style.visibility</p:attrName>
                                        </p:attrNameLst>
                                      </p:cBhvr>
                                      <p:to>
                                        <p:strVal val="visible"/>
                                      </p:to>
                                    </p:set>
                                    <p:anim calcmode="lin" valueType="num">
                                      <p:cBhvr>
                                        <p:cTn id="7" dur="500" fill="hold"/>
                                        <p:tgtEl>
                                          <p:spTgt spid="195611"/>
                                        </p:tgtEl>
                                        <p:attrNameLst>
                                          <p:attrName>ppt_w</p:attrName>
                                        </p:attrNameLst>
                                      </p:cBhvr>
                                      <p:tavLst>
                                        <p:tav tm="0">
                                          <p:val>
                                            <p:fltVal val="0"/>
                                          </p:val>
                                        </p:tav>
                                        <p:tav tm="100000">
                                          <p:val>
                                            <p:strVal val="#ppt_w"/>
                                          </p:val>
                                        </p:tav>
                                      </p:tavLst>
                                    </p:anim>
                                    <p:anim calcmode="lin" valueType="num">
                                      <p:cBhvr>
                                        <p:cTn id="8" dur="500" fill="hold"/>
                                        <p:tgtEl>
                                          <p:spTgt spid="195611"/>
                                        </p:tgtEl>
                                        <p:attrNameLst>
                                          <p:attrName>ppt_h</p:attrName>
                                        </p:attrNameLst>
                                      </p:cBhvr>
                                      <p:tavLst>
                                        <p:tav tm="0">
                                          <p:val>
                                            <p:fltVal val="0"/>
                                          </p:val>
                                        </p:tav>
                                        <p:tav tm="100000">
                                          <p:val>
                                            <p:strVal val="#ppt_h"/>
                                          </p:val>
                                        </p:tav>
                                      </p:tavLst>
                                    </p:anim>
                                    <p:animEffect transition="in" filter="fade">
                                      <p:cBhvr>
                                        <p:cTn id="9" dur="500"/>
                                        <p:tgtEl>
                                          <p:spTgt spid="1956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95621"/>
                                        </p:tgtEl>
                                        <p:attrNameLst>
                                          <p:attrName>style.visibility</p:attrName>
                                        </p:attrNameLst>
                                      </p:cBhvr>
                                      <p:to>
                                        <p:strVal val="visible"/>
                                      </p:to>
                                    </p:set>
                                    <p:anim calcmode="lin" valueType="num">
                                      <p:cBhvr>
                                        <p:cTn id="14" dur="500" fill="hold"/>
                                        <p:tgtEl>
                                          <p:spTgt spid="195621"/>
                                        </p:tgtEl>
                                        <p:attrNameLst>
                                          <p:attrName>ppt_w</p:attrName>
                                        </p:attrNameLst>
                                      </p:cBhvr>
                                      <p:tavLst>
                                        <p:tav tm="0">
                                          <p:val>
                                            <p:fltVal val="0"/>
                                          </p:val>
                                        </p:tav>
                                        <p:tav tm="100000">
                                          <p:val>
                                            <p:strVal val="#ppt_w"/>
                                          </p:val>
                                        </p:tav>
                                      </p:tavLst>
                                    </p:anim>
                                    <p:anim calcmode="lin" valueType="num">
                                      <p:cBhvr>
                                        <p:cTn id="15" dur="500" fill="hold"/>
                                        <p:tgtEl>
                                          <p:spTgt spid="195621"/>
                                        </p:tgtEl>
                                        <p:attrNameLst>
                                          <p:attrName>ppt_h</p:attrName>
                                        </p:attrNameLst>
                                      </p:cBhvr>
                                      <p:tavLst>
                                        <p:tav tm="0">
                                          <p:val>
                                            <p:fltVal val="0"/>
                                          </p:val>
                                        </p:tav>
                                        <p:tav tm="100000">
                                          <p:val>
                                            <p:strVal val="#ppt_h"/>
                                          </p:val>
                                        </p:tav>
                                      </p:tavLst>
                                    </p:anim>
                                    <p:animEffect transition="in" filter="fade">
                                      <p:cBhvr>
                                        <p:cTn id="16" dur="500"/>
                                        <p:tgtEl>
                                          <p:spTgt spid="195621"/>
                                        </p:tgtEl>
                                      </p:cBhvr>
                                    </p:animEffect>
                                  </p:childTnLst>
                                </p:cTn>
                              </p:par>
                              <p:par>
                                <p:cTn id="17" presetID="53"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11" grpId="0" autoUpdateAnimBg="0"/>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4" name="Rectangle 4"/>
          <p:cNvSpPr>
            <a:spLocks noGrp="1" noChangeArrowheads="1"/>
          </p:cNvSpPr>
          <p:nvPr>
            <p:ph type="body" sz="half" idx="4294967295"/>
          </p:nvPr>
        </p:nvSpPr>
        <p:spPr>
          <a:xfrm>
            <a:off x="6000751" y="1309687"/>
            <a:ext cx="3000375" cy="4751387"/>
          </a:xfrm>
          <a:extLst/>
        </p:spPr>
        <p:txBody>
          <a:bodyPr>
            <a:normAutofit fontScale="92500" lnSpcReduction="10000"/>
          </a:bodyPr>
          <a:lstStyle/>
          <a:p>
            <a:pPr marL="272654" indent="-272654">
              <a:lnSpc>
                <a:spcPct val="120000"/>
              </a:lnSpc>
              <a:spcBef>
                <a:spcPts val="0"/>
              </a:spcBef>
              <a:buNone/>
              <a:defRPr/>
            </a:pP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syn</a:t>
            </a:r>
            <a:r>
              <a:rPr lang="en-US" altLang="zh-CN" sz="1600" b="1" i="1" dirty="0">
                <a:latin typeface="Times New Roman" pitchFamily="18" charset="0"/>
                <a:cs typeface="Times New Roman" pitchFamily="18" charset="0"/>
              </a:rPr>
              <a:t> </a:t>
            </a:r>
            <a:r>
              <a:rPr lang="zh-CN" altLang="en-US" sz="1600" b="1" i="1" dirty="0">
                <a:solidFill>
                  <a:schemeClr val="tx1"/>
                </a:solidFill>
                <a:latin typeface="Times New Roman" pitchFamily="18" charset="0"/>
                <a:cs typeface="Times New Roman" pitchFamily="18" charset="0"/>
              </a:rPr>
              <a:t>T</a:t>
            </a:r>
            <a:r>
              <a:rPr lang="en-US" altLang="zh-CN" sz="1600" b="1" i="1" dirty="0">
                <a:solidFill>
                  <a:schemeClr val="tx1"/>
                </a:solidFill>
                <a:latin typeface="Times New Roman" pitchFamily="18" charset="0"/>
                <a:ea typeface="楷体" pitchFamily="49" charset="-122"/>
                <a:cs typeface="Times New Roman" pitchFamily="18" charset="0"/>
              </a:rPr>
              <a:t>′</a:t>
            </a:r>
            <a:r>
              <a:rPr lang="zh-CN" altLang="en-US" sz="1600" b="1" i="1" dirty="0">
                <a:solidFill>
                  <a:schemeClr val="tx1"/>
                </a:solidFill>
                <a:latin typeface="Times New Roman" pitchFamily="18" charset="0"/>
                <a:cs typeface="Times New Roman" pitchFamily="18" charset="0"/>
                <a:sym typeface="Arial" pitchFamily="34" charset="0"/>
              </a:rPr>
              <a:t> </a:t>
            </a:r>
            <a:r>
              <a:rPr lang="en-US" altLang="zh-CN" sz="1600" b="1" dirty="0">
                <a:solidFill>
                  <a:schemeClr val="tx1"/>
                </a:solidFill>
                <a:latin typeface="Times New Roman" pitchFamily="18" charset="0"/>
                <a:cs typeface="Times New Roman" pitchFamily="18" charset="0"/>
                <a:sym typeface="Arial" pitchFamily="34" charset="0"/>
              </a:rPr>
              <a:t>(</a:t>
            </a:r>
            <a:r>
              <a:rPr lang="en-US" altLang="zh-CN" sz="1600" b="1" i="1" dirty="0">
                <a:solidFill>
                  <a:schemeClr val="tx1"/>
                </a:solidFill>
                <a:latin typeface="Times New Roman" pitchFamily="18" charset="0"/>
                <a:cs typeface="Times New Roman" pitchFamily="18" charset="0"/>
                <a:sym typeface="Arial" pitchFamily="34" charset="0"/>
              </a:rPr>
              <a:t>token, </a:t>
            </a: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sym typeface="Arial" pitchFamily="34" charset="0"/>
              </a:rPr>
              <a:t>inh</a:t>
            </a:r>
            <a:r>
              <a:rPr lang="en-US" altLang="zh-CN" sz="1600" b="1" dirty="0">
                <a:solidFill>
                  <a:schemeClr val="tx1"/>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dirty="0">
                <a:solidFill>
                  <a:schemeClr val="tx1"/>
                </a:solidFill>
                <a:latin typeface="Times New Roman" pitchFamily="18" charset="0"/>
                <a:cs typeface="Times New Roman" pitchFamily="18" charset="0"/>
                <a:sym typeface="Arial" pitchFamily="34" charset="0"/>
              </a:rPr>
              <a:t>{</a:t>
            </a:r>
            <a:r>
              <a:rPr lang="en-US" altLang="zh-CN" sz="1600" b="1" dirty="0">
                <a:latin typeface="Times New Roman" pitchFamily="18" charset="0"/>
                <a:cs typeface="Times New Roman" pitchFamily="18" charset="0"/>
                <a:sym typeface="Arial" pitchFamily="34" charset="0"/>
              </a:rPr>
              <a:t> </a:t>
            </a:r>
            <a:r>
              <a:rPr lang="en-US" altLang="zh-CN" sz="1600" b="1" i="1" dirty="0">
                <a:latin typeface="Times New Roman" pitchFamily="18" charset="0"/>
                <a:cs typeface="Times New Roman" pitchFamily="18" charset="0"/>
                <a:sym typeface="Arial" pitchFamily="34" charset="0"/>
              </a:rPr>
              <a:t> </a:t>
            </a:r>
            <a:r>
              <a:rPr lang="en-US" altLang="zh-CN" sz="1600" b="1" i="1" dirty="0">
                <a:solidFill>
                  <a:schemeClr val="hlink"/>
                </a:solidFill>
                <a:latin typeface="Times New Roman" pitchFamily="18" charset="0"/>
                <a:cs typeface="Times New Roman" pitchFamily="18" charset="0"/>
                <a:sym typeface="Arial" pitchFamily="34" charset="0"/>
              </a:rPr>
              <a:t>D</a:t>
            </a:r>
            <a:r>
              <a:rPr lang="en-US" altLang="zh-CN" sz="1600" b="1" dirty="0">
                <a:solidFill>
                  <a:schemeClr val="hlink"/>
                </a:solidFill>
                <a:latin typeface="Times New Roman" pitchFamily="18" charset="0"/>
                <a:cs typeface="Times New Roman" pitchFamily="18" charset="0"/>
                <a:sym typeface="Arial" pitchFamily="34" charset="0"/>
              </a:rPr>
              <a:t>: </a:t>
            </a:r>
            <a:r>
              <a:rPr lang="en-US" altLang="zh-CN" sz="1600" b="1" i="1" dirty="0" err="1">
                <a:solidFill>
                  <a:schemeClr val="hlink"/>
                </a:solidFill>
                <a:latin typeface="Times New Roman" pitchFamily="18" charset="0"/>
                <a:cs typeface="Times New Roman" pitchFamily="18" charset="0"/>
                <a:sym typeface="Arial" pitchFamily="34" charset="0"/>
              </a:rPr>
              <a:t>Fval</a:t>
            </a:r>
            <a:r>
              <a:rPr lang="en-US" altLang="zh-CN" sz="1600" b="1" i="1" dirty="0">
                <a:solidFill>
                  <a:schemeClr val="hlink"/>
                </a:solidFill>
                <a:latin typeface="Times New Roman" pitchFamily="18" charset="0"/>
                <a:cs typeface="Times New Roman" pitchFamily="18" charset="0"/>
                <a:sym typeface="Arial" pitchFamily="34" charset="0"/>
              </a:rPr>
              <a:t>, </a:t>
            </a:r>
            <a:r>
              <a:rPr lang="zh-CN" altLang="en-US" sz="1600" b="1" i="1" dirty="0">
                <a:solidFill>
                  <a:schemeClr val="hlink"/>
                </a:solidFill>
                <a:latin typeface="Times New Roman" pitchFamily="18" charset="0"/>
                <a:cs typeface="Times New Roman" pitchFamily="18" charset="0"/>
              </a:rPr>
              <a:t>T</a:t>
            </a:r>
            <a:r>
              <a:rPr lang="zh-CN" altLang="en-US" sz="1600" b="1" baseline="-25000" dirty="0">
                <a:solidFill>
                  <a:schemeClr val="hlink"/>
                </a:solidFill>
                <a:latin typeface="Times New Roman" pitchFamily="18" charset="0"/>
                <a:cs typeface="Times New Roman" pitchFamily="18" charset="0"/>
              </a:rPr>
              <a:t>1</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inh</a:t>
            </a:r>
            <a:r>
              <a:rPr lang="en-US" altLang="zh-CN" sz="1600" b="1" i="1" dirty="0">
                <a:solidFill>
                  <a:schemeClr val="hlink"/>
                </a:solidFill>
                <a:latin typeface="Times New Roman" pitchFamily="18" charset="0"/>
                <a:cs typeface="Times New Roman" pitchFamily="18" charset="0"/>
              </a:rPr>
              <a:t>, </a:t>
            </a:r>
            <a:r>
              <a:rPr lang="zh-CN" altLang="en-US" sz="1600" b="1" i="1" dirty="0">
                <a:solidFill>
                  <a:schemeClr val="hlink"/>
                </a:solidFill>
                <a:latin typeface="Times New Roman" pitchFamily="18" charset="0"/>
                <a:cs typeface="Times New Roman" pitchFamily="18" charset="0"/>
              </a:rPr>
              <a:t>T</a:t>
            </a:r>
            <a:r>
              <a:rPr lang="zh-CN" altLang="en-US" sz="1600" b="1" baseline="-25000" dirty="0">
                <a:solidFill>
                  <a:schemeClr val="hlink"/>
                </a:solidFill>
                <a:latin typeface="Times New Roman" pitchFamily="18" charset="0"/>
                <a:cs typeface="Times New Roman" pitchFamily="18" charset="0"/>
              </a:rPr>
              <a:t>1</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syn</a:t>
            </a:r>
            <a:r>
              <a:rPr lang="zh-CN" altLang="en-US" sz="1600" b="1" dirty="0">
                <a:solidFill>
                  <a:schemeClr val="hlink"/>
                </a:solidFill>
                <a:latin typeface="Times New Roman" pitchFamily="18" charset="0"/>
                <a:cs typeface="Times New Roman" pitchFamily="18" charset="0"/>
              </a:rPr>
              <a:t>；</a:t>
            </a:r>
          </a:p>
          <a:p>
            <a:pPr marL="272654" indent="-272654">
              <a:lnSpc>
                <a:spcPct val="120000"/>
              </a:lnSpc>
              <a:spcBef>
                <a:spcPts val="0"/>
              </a:spcBef>
              <a:buNone/>
              <a:defRPr/>
            </a:pPr>
            <a:r>
              <a:rPr lang="en-US" altLang="zh-CN" sz="1600" b="1" i="1" dirty="0">
                <a:latin typeface="Times New Roman" pitchFamily="18" charset="0"/>
                <a:cs typeface="Times New Roman" pitchFamily="18" charset="0"/>
                <a:sym typeface="Arial" pitchFamily="34" charset="0"/>
              </a:rPr>
              <a:t>    </a:t>
            </a:r>
            <a:r>
              <a:rPr lang="en-US" altLang="zh-CN" sz="1600" b="1" i="1" dirty="0">
                <a:solidFill>
                  <a:schemeClr val="tx1"/>
                </a:solidFill>
                <a:latin typeface="Times New Roman" pitchFamily="18" charset="0"/>
                <a:cs typeface="Times New Roman" pitchFamily="18" charset="0"/>
                <a:sym typeface="Arial" pitchFamily="34" charset="0"/>
              </a:rPr>
              <a:t>if token=“*”  then</a:t>
            </a:r>
          </a:p>
          <a:p>
            <a:pPr marL="272654" indent="-272654">
              <a:lnSpc>
                <a:spcPct val="120000"/>
              </a:lnSpc>
              <a:spcBef>
                <a:spcPts val="0"/>
              </a:spcBef>
              <a:buNone/>
              <a:defRPr/>
            </a:pPr>
            <a:r>
              <a:rPr lang="en-US" altLang="zh-CN" sz="1600" b="1" i="1" dirty="0">
                <a:solidFill>
                  <a:schemeClr val="tx1"/>
                </a:solidFill>
                <a:latin typeface="Times New Roman" pitchFamily="18" charset="0"/>
                <a:cs typeface="Times New Roman" pitchFamily="18" charset="0"/>
                <a:sym typeface="Arial" pitchFamily="34" charset="0"/>
              </a:rPr>
              <a:t>    </a:t>
            </a:r>
            <a:r>
              <a:rPr lang="en-US" altLang="zh-CN" sz="1600" b="1" dirty="0">
                <a:solidFill>
                  <a:schemeClr val="tx1"/>
                </a:solidFill>
                <a:latin typeface="Times New Roman" pitchFamily="18" charset="0"/>
                <a:cs typeface="Times New Roman" pitchFamily="18" charset="0"/>
                <a:sym typeface="Arial" pitchFamily="34" charset="0"/>
              </a:rPr>
              <a:t>{ </a:t>
            </a:r>
            <a:r>
              <a:rPr lang="en-US" altLang="zh-CN" sz="1600" b="1" i="1" dirty="0">
                <a:solidFill>
                  <a:schemeClr val="tx1"/>
                </a:solidFill>
                <a:latin typeface="Times New Roman" pitchFamily="18" charset="0"/>
                <a:cs typeface="Times New Roman" pitchFamily="18" charset="0"/>
                <a:sym typeface="Arial" pitchFamily="34" charset="0"/>
              </a:rPr>
              <a:t> </a:t>
            </a:r>
            <a:r>
              <a:rPr lang="en-US" altLang="zh-CN" sz="1600" b="1" i="1" dirty="0" err="1">
                <a:solidFill>
                  <a:schemeClr val="tx1"/>
                </a:solidFill>
                <a:latin typeface="Times New Roman" pitchFamily="18" charset="0"/>
                <a:cs typeface="Times New Roman" pitchFamily="18" charset="0"/>
                <a:sym typeface="Arial" pitchFamily="34" charset="0"/>
              </a:rPr>
              <a:t>Getnext</a:t>
            </a:r>
            <a:r>
              <a:rPr lang="en-US" altLang="zh-CN" sz="1600" b="1" dirty="0">
                <a:solidFill>
                  <a:schemeClr val="tx1"/>
                </a:solidFill>
                <a:latin typeface="Times New Roman" pitchFamily="18" charset="0"/>
                <a:cs typeface="Times New Roman" pitchFamily="18" charset="0"/>
                <a:sym typeface="Arial" pitchFamily="34" charset="0"/>
              </a:rPr>
              <a:t>(</a:t>
            </a:r>
            <a:r>
              <a:rPr lang="en-US" altLang="zh-CN" sz="1600" b="1" i="1" dirty="0">
                <a:solidFill>
                  <a:schemeClr val="tx1"/>
                </a:solidFill>
                <a:latin typeface="Times New Roman" pitchFamily="18" charset="0"/>
                <a:cs typeface="Times New Roman" pitchFamily="18" charset="0"/>
                <a:sym typeface="Arial" pitchFamily="34" charset="0"/>
              </a:rPr>
              <a:t>token</a:t>
            </a:r>
            <a:r>
              <a:rPr lang="en-US" altLang="zh-CN" sz="1600" b="1" dirty="0">
                <a:solidFill>
                  <a:schemeClr val="tx1"/>
                </a:solidFill>
                <a:latin typeface="Times New Roman" pitchFamily="18" charset="0"/>
                <a:cs typeface="Times New Roman" pitchFamily="18" charset="0"/>
                <a:sym typeface="Arial" pitchFamily="34" charset="0"/>
              </a:rPr>
              <a:t>)</a:t>
            </a:r>
            <a:r>
              <a:rPr lang="zh-CN" altLang="en-US" sz="1600" b="1" dirty="0">
                <a:solidFill>
                  <a:schemeClr val="tx1"/>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i="1" dirty="0">
                <a:latin typeface="Times New Roman" pitchFamily="18" charset="0"/>
                <a:cs typeface="Times New Roman" pitchFamily="18" charset="0"/>
                <a:sym typeface="Arial" pitchFamily="34" charset="0"/>
              </a:rPr>
              <a:t>	  </a:t>
            </a:r>
            <a:r>
              <a:rPr lang="en-US" altLang="zh-CN" sz="1600" b="1" i="1" dirty="0">
                <a:solidFill>
                  <a:srgbClr val="FF9900"/>
                </a:solidFill>
                <a:latin typeface="Times New Roman" pitchFamily="18" charset="0"/>
                <a:cs typeface="Times New Roman" pitchFamily="18" charset="0"/>
                <a:sym typeface="Arial" pitchFamily="34" charset="0"/>
              </a:rPr>
              <a:t> </a:t>
            </a:r>
            <a:r>
              <a:rPr lang="en-US" altLang="zh-CN" sz="1600" b="1" i="1" dirty="0" err="1">
                <a:solidFill>
                  <a:schemeClr val="hlink"/>
                </a:solidFill>
                <a:latin typeface="Times New Roman" pitchFamily="18" charset="0"/>
                <a:cs typeface="Times New Roman" pitchFamily="18" charset="0"/>
                <a:sym typeface="Arial" pitchFamily="34" charset="0"/>
              </a:rPr>
              <a:t>Fval</a:t>
            </a:r>
            <a:r>
              <a:rPr lang="en-US" altLang="zh-CN" sz="1600" b="1" i="1" dirty="0">
                <a:solidFill>
                  <a:schemeClr val="hlink"/>
                </a:solidFill>
                <a:latin typeface="Times New Roman" pitchFamily="18" charset="0"/>
                <a:cs typeface="Times New Roman" pitchFamily="18" charset="0"/>
                <a:sym typeface="Arial" pitchFamily="34" charset="0"/>
              </a:rPr>
              <a:t>=</a:t>
            </a:r>
            <a:r>
              <a:rPr lang="en-US" altLang="zh-CN" sz="1600" b="1" i="1" dirty="0">
                <a:solidFill>
                  <a:schemeClr val="tx1"/>
                </a:solidFill>
                <a:latin typeface="Times New Roman" pitchFamily="18" charset="0"/>
                <a:cs typeface="Times New Roman" pitchFamily="18" charset="0"/>
                <a:sym typeface="Arial" pitchFamily="34" charset="0"/>
              </a:rPr>
              <a:t>F(token</a:t>
            </a:r>
            <a:r>
              <a:rPr lang="en-US" altLang="zh-CN" sz="1600" b="1" dirty="0">
                <a:solidFill>
                  <a:schemeClr val="tx1"/>
                </a:solidFill>
                <a:latin typeface="Times New Roman" pitchFamily="18" charset="0"/>
                <a:cs typeface="Times New Roman" pitchFamily="18" charset="0"/>
                <a:sym typeface="Arial" pitchFamily="34" charset="0"/>
              </a:rPr>
              <a:t>)</a:t>
            </a:r>
            <a:r>
              <a:rPr lang="zh-CN" altLang="en-US" sz="1600" b="1" dirty="0">
                <a:solidFill>
                  <a:schemeClr val="tx1"/>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i="1" dirty="0">
                <a:solidFill>
                  <a:srgbClr val="FF9900"/>
                </a:solidFill>
                <a:latin typeface="Times New Roman" pitchFamily="18" charset="0"/>
                <a:cs typeface="Times New Roman" pitchFamily="18" charset="0"/>
                <a:sym typeface="Arial" pitchFamily="34" charset="0"/>
              </a:rPr>
              <a:t>	   </a:t>
            </a:r>
            <a:r>
              <a:rPr lang="en-US" altLang="zh-CN" sz="1600" b="1" i="1" dirty="0">
                <a:solidFill>
                  <a:schemeClr val="hlink"/>
                </a:solidFill>
                <a:latin typeface="Times New Roman" pitchFamily="18" charset="0"/>
                <a:cs typeface="Times New Roman" pitchFamily="18" charset="0"/>
              </a:rPr>
              <a:t>T</a:t>
            </a:r>
            <a:r>
              <a:rPr lang="zh-CN" altLang="en-US" sz="1600" b="1" baseline="-25000" dirty="0">
                <a:solidFill>
                  <a:schemeClr val="hlink"/>
                </a:solidFill>
                <a:latin typeface="Times New Roman" pitchFamily="18" charset="0"/>
                <a:cs typeface="Times New Roman" pitchFamily="18" charset="0"/>
              </a:rPr>
              <a:t>1</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inh</a:t>
            </a:r>
            <a:r>
              <a:rPr lang="en-US" altLang="zh-CN" sz="1600" b="1" i="1" dirty="0">
                <a:solidFill>
                  <a:schemeClr val="hlink"/>
                </a:solidFill>
                <a:latin typeface="Times New Roman" pitchFamily="18" charset="0"/>
                <a:cs typeface="Times New Roman" pitchFamily="18" charset="0"/>
              </a:rPr>
              <a:t>= </a:t>
            </a: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inh×Fval</a:t>
            </a:r>
            <a:r>
              <a:rPr lang="zh-CN" altLang="en-US" sz="1600" b="1" dirty="0">
                <a:solidFill>
                  <a:schemeClr val="hlink"/>
                </a:solidFill>
                <a:latin typeface="Times New Roman" pitchFamily="18" charset="0"/>
                <a:cs typeface="Times New Roman" pitchFamily="18" charset="0"/>
              </a:rPr>
              <a:t>；</a:t>
            </a:r>
          </a:p>
          <a:p>
            <a:pPr marL="272654" indent="-272654">
              <a:lnSpc>
                <a:spcPct val="120000"/>
              </a:lnSpc>
              <a:spcBef>
                <a:spcPts val="0"/>
              </a:spcBef>
              <a:buNone/>
              <a:defRPr/>
            </a:pPr>
            <a:r>
              <a:rPr lang="en-US" altLang="zh-CN" sz="1600" b="1" i="1" dirty="0">
                <a:latin typeface="Times New Roman" pitchFamily="18" charset="0"/>
                <a:cs typeface="Times New Roman" pitchFamily="18" charset="0"/>
              </a:rPr>
              <a:t>	   </a:t>
            </a:r>
            <a:r>
              <a:rPr lang="en-US" altLang="zh-CN" sz="1600" b="1" i="1" dirty="0" err="1">
                <a:solidFill>
                  <a:schemeClr val="tx1"/>
                </a:solidFill>
                <a:latin typeface="Times New Roman" pitchFamily="18" charset="0"/>
                <a:cs typeface="Times New Roman" pitchFamily="18" charset="0"/>
                <a:sym typeface="Arial" pitchFamily="34" charset="0"/>
              </a:rPr>
              <a:t>Getnext</a:t>
            </a:r>
            <a:r>
              <a:rPr lang="en-US" altLang="zh-CN" sz="1600" b="1" dirty="0">
                <a:solidFill>
                  <a:schemeClr val="tx1"/>
                </a:solidFill>
                <a:latin typeface="Times New Roman" pitchFamily="18" charset="0"/>
                <a:cs typeface="Times New Roman" pitchFamily="18" charset="0"/>
                <a:sym typeface="Arial" pitchFamily="34" charset="0"/>
              </a:rPr>
              <a:t>(</a:t>
            </a:r>
            <a:r>
              <a:rPr lang="en-US" altLang="zh-CN" sz="1600" b="1" i="1" dirty="0">
                <a:solidFill>
                  <a:schemeClr val="tx1"/>
                </a:solidFill>
                <a:latin typeface="Times New Roman" pitchFamily="18" charset="0"/>
                <a:cs typeface="Times New Roman" pitchFamily="18" charset="0"/>
                <a:sym typeface="Arial" pitchFamily="34" charset="0"/>
              </a:rPr>
              <a:t>token</a:t>
            </a:r>
            <a:r>
              <a:rPr lang="en-US" altLang="zh-CN" sz="1600" b="1" dirty="0">
                <a:solidFill>
                  <a:schemeClr val="tx1"/>
                </a:solidFill>
                <a:latin typeface="Times New Roman" pitchFamily="18" charset="0"/>
                <a:cs typeface="Times New Roman" pitchFamily="18" charset="0"/>
                <a:sym typeface="Arial" pitchFamily="34" charset="0"/>
              </a:rPr>
              <a:t>)</a:t>
            </a:r>
            <a:r>
              <a:rPr lang="zh-CN" altLang="en-US" sz="1600" b="1" dirty="0">
                <a:solidFill>
                  <a:schemeClr val="tx1"/>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i="1" dirty="0">
                <a:latin typeface="Times New Roman" pitchFamily="18" charset="0"/>
                <a:cs typeface="Times New Roman" pitchFamily="18" charset="0"/>
              </a:rPr>
              <a:t>	  </a:t>
            </a:r>
            <a:r>
              <a:rPr lang="en-US" altLang="zh-CN" sz="1600" b="1" i="1" dirty="0">
                <a:solidFill>
                  <a:srgbClr val="FF9900"/>
                </a:solidFill>
                <a:latin typeface="Times New Roman" pitchFamily="18" charset="0"/>
                <a:cs typeface="Times New Roman" pitchFamily="18" charset="0"/>
              </a:rPr>
              <a:t> </a:t>
            </a:r>
            <a:r>
              <a:rPr lang="en-US" altLang="zh-CN" sz="1600" b="1" i="1" dirty="0">
                <a:solidFill>
                  <a:schemeClr val="hlink"/>
                </a:solidFill>
                <a:latin typeface="Times New Roman" pitchFamily="18" charset="0"/>
                <a:cs typeface="Times New Roman" pitchFamily="18" charset="0"/>
              </a:rPr>
              <a:t>T</a:t>
            </a:r>
            <a:r>
              <a:rPr lang="zh-CN" altLang="en-US" sz="1600" b="1" baseline="-25000" dirty="0">
                <a:solidFill>
                  <a:schemeClr val="hlink"/>
                </a:solidFill>
                <a:latin typeface="Times New Roman" pitchFamily="18" charset="0"/>
                <a:cs typeface="Times New Roman" pitchFamily="18" charset="0"/>
              </a:rPr>
              <a:t>1</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syn</a:t>
            </a:r>
            <a:r>
              <a:rPr lang="en-US" altLang="zh-CN" sz="1600" b="1" i="1" dirty="0">
                <a:solidFill>
                  <a:schemeClr val="hlink"/>
                </a:solidFill>
                <a:latin typeface="Times New Roman" pitchFamily="18" charset="0"/>
                <a:cs typeface="Times New Roman" pitchFamily="18" charset="0"/>
              </a:rPr>
              <a:t>=</a:t>
            </a:r>
            <a:r>
              <a:rPr lang="en-US" altLang="zh-CN" sz="1600" b="1" i="1" dirty="0">
                <a:solidFill>
                  <a:schemeClr val="tx1"/>
                </a:solidFill>
                <a:latin typeface="Times New Roman" pitchFamily="18" charset="0"/>
                <a:cs typeface="Times New Roman" pitchFamily="18" charset="0"/>
              </a:rPr>
              <a:t>T</a:t>
            </a:r>
            <a:r>
              <a:rPr lang="zh-CN" altLang="en-US" sz="1600" b="1" baseline="-25000" dirty="0">
                <a:solidFill>
                  <a:schemeClr val="tx1"/>
                </a:solidFill>
                <a:latin typeface="Times New Roman" pitchFamily="18" charset="0"/>
                <a:cs typeface="Times New Roman" pitchFamily="18" charset="0"/>
              </a:rPr>
              <a:t>1</a:t>
            </a:r>
            <a:r>
              <a:rPr lang="en-US" altLang="zh-CN" sz="1600" b="1" i="1" dirty="0">
                <a:solidFill>
                  <a:schemeClr val="tx1"/>
                </a:solidFill>
                <a:latin typeface="Times New Roman" pitchFamily="18" charset="0"/>
                <a:ea typeface="楷体" pitchFamily="49" charset="-122"/>
                <a:cs typeface="Times New Roman" pitchFamily="18" charset="0"/>
              </a:rPr>
              <a:t>′</a:t>
            </a:r>
            <a:r>
              <a:rPr lang="en-US" altLang="zh-CN" sz="1600" b="1" i="1" dirty="0">
                <a:solidFill>
                  <a:schemeClr val="tx1"/>
                </a:solidFill>
                <a:latin typeface="Times New Roman" pitchFamily="18" charset="0"/>
                <a:cs typeface="Times New Roman" pitchFamily="18" charset="0"/>
              </a:rPr>
              <a:t>(token, </a:t>
            </a:r>
            <a:r>
              <a:rPr lang="en-US" altLang="zh-CN" sz="1600" b="1" i="1" dirty="0">
                <a:solidFill>
                  <a:schemeClr val="hlink"/>
                </a:solidFill>
                <a:latin typeface="Times New Roman" pitchFamily="18" charset="0"/>
                <a:cs typeface="Times New Roman" pitchFamily="18" charset="0"/>
              </a:rPr>
              <a:t>T</a:t>
            </a:r>
            <a:r>
              <a:rPr lang="zh-CN" altLang="en-US" sz="1600" b="1" baseline="-25000" dirty="0">
                <a:solidFill>
                  <a:schemeClr val="hlink"/>
                </a:solidFill>
                <a:latin typeface="Times New Roman" pitchFamily="18" charset="0"/>
                <a:cs typeface="Times New Roman" pitchFamily="18" charset="0"/>
              </a:rPr>
              <a:t>1</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inh</a:t>
            </a:r>
            <a:r>
              <a:rPr lang="en-US" altLang="zh-CN" sz="1600" b="1" dirty="0">
                <a:solidFill>
                  <a:schemeClr val="tx1"/>
                </a:solidFill>
                <a:latin typeface="Times New Roman" pitchFamily="18" charset="0"/>
                <a:cs typeface="Times New Roman" pitchFamily="18" charset="0"/>
              </a:rPr>
              <a:t>)</a:t>
            </a:r>
            <a:r>
              <a:rPr lang="zh-CN" altLang="en-US" sz="1600" b="1" dirty="0">
                <a:solidFill>
                  <a:schemeClr val="tx1"/>
                </a:solidFill>
                <a:latin typeface="Times New Roman" pitchFamily="18" charset="0"/>
                <a:cs typeface="Times New Roman" pitchFamily="18" charset="0"/>
              </a:rPr>
              <a:t>；</a:t>
            </a:r>
          </a:p>
          <a:p>
            <a:pPr marL="272654" indent="-272654">
              <a:lnSpc>
                <a:spcPct val="120000"/>
              </a:lnSpc>
              <a:spcBef>
                <a:spcPts val="0"/>
              </a:spcBef>
              <a:buNone/>
              <a:defRPr/>
            </a:pPr>
            <a:r>
              <a:rPr lang="en-US" altLang="zh-CN" sz="1600" b="1" i="1" dirty="0">
                <a:latin typeface="Times New Roman" pitchFamily="18" charset="0"/>
                <a:cs typeface="Times New Roman" pitchFamily="18" charset="0"/>
              </a:rPr>
              <a:t>	   </a:t>
            </a:r>
            <a:r>
              <a:rPr lang="zh-CN" altLang="en-US" sz="1600" b="1" i="1" dirty="0">
                <a:solidFill>
                  <a:schemeClr val="hlink"/>
                </a:solidFill>
                <a:latin typeface="Times New Roman" pitchFamily="18" charset="0"/>
                <a:cs typeface="Times New Roman" pitchFamily="18" charset="0"/>
              </a:rPr>
              <a:t>T΄</a:t>
            </a:r>
            <a:r>
              <a:rPr lang="en-US" altLang="zh-CN" sz="1600" b="1" i="1" dirty="0" err="1">
                <a:solidFill>
                  <a:schemeClr val="hlink"/>
                </a:solidFill>
                <a:latin typeface="Times New Roman" pitchFamily="18" charset="0"/>
                <a:cs typeface="Times New Roman" pitchFamily="18" charset="0"/>
                <a:sym typeface="Arial" pitchFamily="34" charset="0"/>
              </a:rPr>
              <a:t>syn</a:t>
            </a:r>
            <a:r>
              <a:rPr lang="en-US" altLang="zh-CN" sz="1600" b="1" i="1" dirty="0">
                <a:solidFill>
                  <a:schemeClr val="hlink"/>
                </a:solidFill>
                <a:latin typeface="Times New Roman" pitchFamily="18" charset="0"/>
                <a:cs typeface="Times New Roman" pitchFamily="18" charset="0"/>
                <a:sym typeface="Arial" pitchFamily="34" charset="0"/>
              </a:rPr>
              <a:t>=</a:t>
            </a:r>
            <a:r>
              <a:rPr lang="en-US" altLang="zh-CN" sz="1600" b="1" i="1" dirty="0">
                <a:solidFill>
                  <a:schemeClr val="hlink"/>
                </a:solidFill>
                <a:latin typeface="Times New Roman" pitchFamily="18" charset="0"/>
                <a:cs typeface="Times New Roman" pitchFamily="18" charset="0"/>
              </a:rPr>
              <a:t>T</a:t>
            </a:r>
            <a:r>
              <a:rPr lang="zh-CN" altLang="en-US" sz="1600" b="1" baseline="-25000" dirty="0">
                <a:solidFill>
                  <a:schemeClr val="hlink"/>
                </a:solidFill>
                <a:latin typeface="Times New Roman" pitchFamily="18" charset="0"/>
                <a:cs typeface="Times New Roman" pitchFamily="18" charset="0"/>
              </a:rPr>
              <a:t>1</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rPr>
              <a:t>syn</a:t>
            </a:r>
            <a:r>
              <a:rPr lang="zh-CN" altLang="en-US" sz="1600" b="1" dirty="0">
                <a:solidFill>
                  <a:schemeClr val="hlink"/>
                </a:solidFill>
                <a:latin typeface="Times New Roman" pitchFamily="18" charset="0"/>
                <a:cs typeface="Times New Roman" pitchFamily="18" charset="0"/>
              </a:rPr>
              <a:t>；</a:t>
            </a:r>
          </a:p>
          <a:p>
            <a:pPr marL="272654" indent="-272654">
              <a:lnSpc>
                <a:spcPct val="120000"/>
              </a:lnSpc>
              <a:spcBef>
                <a:spcPts val="0"/>
              </a:spcBef>
              <a:buNone/>
              <a:defRPr/>
            </a:pPr>
            <a:r>
              <a:rPr lang="en-US" altLang="zh-CN" sz="1600" b="1" i="1" dirty="0">
                <a:solidFill>
                  <a:schemeClr val="hlink"/>
                </a:solidFill>
                <a:latin typeface="Times New Roman" pitchFamily="18" charset="0"/>
                <a:cs typeface="Times New Roman" pitchFamily="18" charset="0"/>
                <a:sym typeface="Arial" pitchFamily="34" charset="0"/>
              </a:rPr>
              <a:t>	   return </a:t>
            </a: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sym typeface="Arial" pitchFamily="34" charset="0"/>
              </a:rPr>
              <a:t>syn</a:t>
            </a:r>
            <a:r>
              <a:rPr lang="zh-CN" altLang="en-US" sz="1600" b="1" dirty="0">
                <a:solidFill>
                  <a:schemeClr val="hlink"/>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dirty="0">
                <a:latin typeface="Times New Roman" pitchFamily="18" charset="0"/>
                <a:cs typeface="Times New Roman" pitchFamily="18" charset="0"/>
                <a:sym typeface="Arial" pitchFamily="34" charset="0"/>
              </a:rPr>
              <a:t>     </a:t>
            </a:r>
            <a:r>
              <a:rPr lang="en-US" altLang="zh-CN" sz="1600" b="1" dirty="0">
                <a:solidFill>
                  <a:schemeClr val="tx1"/>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i="1" dirty="0">
                <a:latin typeface="Times New Roman" pitchFamily="18" charset="0"/>
                <a:cs typeface="Times New Roman" pitchFamily="18" charset="0"/>
              </a:rPr>
              <a:t>	</a:t>
            </a:r>
            <a:r>
              <a:rPr lang="en-US" altLang="zh-CN" sz="1600" b="1" i="1" dirty="0">
                <a:solidFill>
                  <a:schemeClr val="tx1"/>
                </a:solidFill>
                <a:latin typeface="Times New Roman" pitchFamily="18" charset="0"/>
                <a:cs typeface="Times New Roman" pitchFamily="18" charset="0"/>
              </a:rPr>
              <a:t>else if token=</a:t>
            </a:r>
            <a:r>
              <a:rPr lang="el-GR" altLang="zh-CN" sz="1600" b="1" i="1" dirty="0">
                <a:solidFill>
                  <a:schemeClr val="tx1"/>
                </a:solidFill>
                <a:latin typeface="Times New Roman" pitchFamily="18" charset="0"/>
                <a:cs typeface="Times New Roman" pitchFamily="18" charset="0"/>
                <a:sym typeface="Arial" pitchFamily="34" charset="0"/>
              </a:rPr>
              <a:t> </a:t>
            </a:r>
            <a:r>
              <a:rPr lang="en-US" altLang="zh-CN" sz="1600" b="1" i="1" dirty="0">
                <a:solidFill>
                  <a:schemeClr val="tx1"/>
                </a:solidFill>
                <a:latin typeface="Times New Roman" pitchFamily="18" charset="0"/>
                <a:cs typeface="Times New Roman" pitchFamily="18" charset="0"/>
                <a:sym typeface="Arial" pitchFamily="34" charset="0"/>
              </a:rPr>
              <a:t>“ </a:t>
            </a:r>
            <a:r>
              <a:rPr lang="en-US" altLang="zh-CN" sz="1600" b="1" dirty="0" smtClean="0">
                <a:solidFill>
                  <a:schemeClr val="tx1"/>
                </a:solidFill>
                <a:latin typeface="+mn-ea"/>
                <a:cs typeface="Times New Roman" pitchFamily="18" charset="0"/>
                <a:sym typeface="Arial" pitchFamily="34" charset="0"/>
              </a:rPr>
              <a:t>$</a:t>
            </a:r>
            <a:r>
              <a:rPr lang="en-US" altLang="zh-CN" sz="1600" b="1" i="1" dirty="0" smtClean="0">
                <a:solidFill>
                  <a:schemeClr val="tx1"/>
                </a:solidFill>
                <a:latin typeface="Times New Roman" pitchFamily="18" charset="0"/>
                <a:cs typeface="Times New Roman" pitchFamily="18" charset="0"/>
                <a:sym typeface="Arial" pitchFamily="34" charset="0"/>
              </a:rPr>
              <a:t>”</a:t>
            </a:r>
            <a:r>
              <a:rPr lang="zh-CN" altLang="en-US" sz="1600" b="1" i="1" dirty="0" smtClean="0">
                <a:solidFill>
                  <a:schemeClr val="tx1"/>
                </a:solidFill>
                <a:latin typeface="Times New Roman" pitchFamily="18" charset="0"/>
                <a:cs typeface="Times New Roman" pitchFamily="18" charset="0"/>
                <a:sym typeface="Arial" pitchFamily="34" charset="0"/>
              </a:rPr>
              <a:t> </a:t>
            </a:r>
            <a:r>
              <a:rPr lang="en-US" altLang="zh-CN" sz="1600" b="1" i="1" dirty="0">
                <a:solidFill>
                  <a:schemeClr val="tx1"/>
                </a:solidFill>
                <a:latin typeface="Times New Roman" pitchFamily="18" charset="0"/>
                <a:cs typeface="Times New Roman" pitchFamily="18" charset="0"/>
                <a:sym typeface="Arial" pitchFamily="34" charset="0"/>
              </a:rPr>
              <a:t>then</a:t>
            </a:r>
          </a:p>
          <a:p>
            <a:pPr marL="272654" indent="-272654">
              <a:lnSpc>
                <a:spcPct val="120000"/>
              </a:lnSpc>
              <a:spcBef>
                <a:spcPts val="0"/>
              </a:spcBef>
              <a:buNone/>
              <a:defRPr/>
            </a:pPr>
            <a:r>
              <a:rPr lang="en-US" altLang="zh-CN" sz="1600" b="1" i="1" dirty="0">
                <a:latin typeface="Times New Roman" pitchFamily="18" charset="0"/>
                <a:cs typeface="Times New Roman" pitchFamily="18" charset="0"/>
                <a:sym typeface="Arial" pitchFamily="34" charset="0"/>
              </a:rPr>
              <a:t>     </a:t>
            </a:r>
            <a:r>
              <a:rPr lang="en-US" altLang="zh-CN" sz="1600" b="1" dirty="0">
                <a:solidFill>
                  <a:schemeClr val="tx1"/>
                </a:solidFill>
                <a:latin typeface="Times New Roman" pitchFamily="18" charset="0"/>
                <a:cs typeface="Times New Roman" pitchFamily="18" charset="0"/>
                <a:sym typeface="Arial" pitchFamily="34" charset="0"/>
              </a:rPr>
              <a:t>{ </a:t>
            </a:r>
            <a:r>
              <a:rPr lang="en-US" altLang="zh-CN" sz="1600" b="1" i="1" dirty="0">
                <a:latin typeface="Times New Roman" pitchFamily="18" charset="0"/>
                <a:cs typeface="Times New Roman" pitchFamily="18" charset="0"/>
                <a:sym typeface="Arial" pitchFamily="34" charset="0"/>
              </a:rPr>
              <a:t> </a:t>
            </a: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sym typeface="Arial" pitchFamily="34" charset="0"/>
              </a:rPr>
              <a:t>syn</a:t>
            </a:r>
            <a:r>
              <a:rPr lang="en-US" altLang="zh-CN" sz="1600" b="1" i="1" dirty="0">
                <a:solidFill>
                  <a:schemeClr val="hlink"/>
                </a:solidFill>
                <a:latin typeface="Times New Roman" pitchFamily="18" charset="0"/>
                <a:cs typeface="Times New Roman" pitchFamily="18" charset="0"/>
                <a:sym typeface="Arial" pitchFamily="34" charset="0"/>
              </a:rPr>
              <a:t>= </a:t>
            </a: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sym typeface="Arial" pitchFamily="34" charset="0"/>
              </a:rPr>
              <a:t>inh</a:t>
            </a:r>
            <a:r>
              <a:rPr lang="zh-CN" altLang="en-US" sz="1600" b="1" dirty="0">
                <a:solidFill>
                  <a:schemeClr val="hlink"/>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i="1" dirty="0">
                <a:solidFill>
                  <a:schemeClr val="hlink"/>
                </a:solidFill>
                <a:latin typeface="Times New Roman" pitchFamily="18" charset="0"/>
                <a:cs typeface="Times New Roman" pitchFamily="18" charset="0"/>
                <a:sym typeface="Arial" pitchFamily="34" charset="0"/>
              </a:rPr>
              <a:t>	   return </a:t>
            </a:r>
            <a:r>
              <a:rPr lang="zh-CN" altLang="en-US" sz="1600" b="1" i="1" dirty="0">
                <a:solidFill>
                  <a:schemeClr val="hlink"/>
                </a:solidFill>
                <a:latin typeface="Times New Roman" pitchFamily="18" charset="0"/>
                <a:cs typeface="Times New Roman" pitchFamily="18" charset="0"/>
              </a:rPr>
              <a:t>T</a:t>
            </a:r>
            <a:r>
              <a:rPr lang="en-US" altLang="zh-CN" sz="1600" b="1" i="1" dirty="0">
                <a:solidFill>
                  <a:schemeClr val="tx2">
                    <a:lumMod val="60000"/>
                    <a:lumOff val="40000"/>
                  </a:schemeClr>
                </a:solidFill>
                <a:latin typeface="Times New Roman" pitchFamily="18" charset="0"/>
                <a:ea typeface="楷体" pitchFamily="49" charset="-122"/>
                <a:cs typeface="Times New Roman" pitchFamily="18" charset="0"/>
              </a:rPr>
              <a:t>′</a:t>
            </a:r>
            <a:r>
              <a:rPr lang="en-US" altLang="zh-CN" sz="1600" b="1" i="1" dirty="0" err="1">
                <a:solidFill>
                  <a:schemeClr val="hlink"/>
                </a:solidFill>
                <a:latin typeface="Times New Roman" pitchFamily="18" charset="0"/>
                <a:cs typeface="Times New Roman" pitchFamily="18" charset="0"/>
                <a:sym typeface="Arial" pitchFamily="34" charset="0"/>
              </a:rPr>
              <a:t>syn</a:t>
            </a:r>
            <a:r>
              <a:rPr lang="zh-CN" altLang="en-US" sz="1600" b="1" dirty="0">
                <a:solidFill>
                  <a:schemeClr val="hlink"/>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dirty="0">
                <a:solidFill>
                  <a:schemeClr val="tx1"/>
                </a:solidFill>
                <a:latin typeface="Times New Roman" pitchFamily="18" charset="0"/>
                <a:cs typeface="Times New Roman" pitchFamily="18" charset="0"/>
                <a:sym typeface="Arial" pitchFamily="34" charset="0"/>
              </a:rPr>
              <a:t>     }</a:t>
            </a:r>
          </a:p>
          <a:p>
            <a:pPr marL="272654" indent="-272654">
              <a:lnSpc>
                <a:spcPct val="120000"/>
              </a:lnSpc>
              <a:spcBef>
                <a:spcPts val="0"/>
              </a:spcBef>
              <a:buNone/>
              <a:defRPr/>
            </a:pPr>
            <a:r>
              <a:rPr lang="en-US" altLang="zh-CN" sz="1600" b="1" i="1" dirty="0">
                <a:latin typeface="Times New Roman" pitchFamily="18" charset="0"/>
                <a:cs typeface="Times New Roman" pitchFamily="18" charset="0"/>
                <a:sym typeface="Arial" pitchFamily="34" charset="0"/>
              </a:rPr>
              <a:t>     </a:t>
            </a:r>
            <a:r>
              <a:rPr lang="en-US" altLang="zh-CN" sz="1600" b="1" i="1" dirty="0">
                <a:solidFill>
                  <a:schemeClr val="tx1"/>
                </a:solidFill>
                <a:latin typeface="Times New Roman" pitchFamily="18" charset="0"/>
                <a:cs typeface="Times New Roman" pitchFamily="18" charset="0"/>
                <a:sym typeface="Arial" pitchFamily="34" charset="0"/>
              </a:rPr>
              <a:t>else Error</a:t>
            </a:r>
            <a:r>
              <a:rPr lang="zh-CN" altLang="en-US" sz="1600" b="1" dirty="0">
                <a:solidFill>
                  <a:schemeClr val="tx1"/>
                </a:solidFill>
                <a:latin typeface="Times New Roman" pitchFamily="18" charset="0"/>
                <a:cs typeface="Times New Roman" pitchFamily="18" charset="0"/>
                <a:sym typeface="Arial" pitchFamily="34" charset="0"/>
              </a:rPr>
              <a:t>；</a:t>
            </a:r>
          </a:p>
          <a:p>
            <a:pPr marL="272654" indent="-272654">
              <a:lnSpc>
                <a:spcPct val="120000"/>
              </a:lnSpc>
              <a:spcBef>
                <a:spcPts val="0"/>
              </a:spcBef>
              <a:buNone/>
              <a:defRPr/>
            </a:pPr>
            <a:r>
              <a:rPr lang="en-US" altLang="zh-CN" sz="1600" b="1" dirty="0">
                <a:solidFill>
                  <a:schemeClr val="tx1"/>
                </a:solidFill>
                <a:latin typeface="Times New Roman" pitchFamily="18" charset="0"/>
                <a:cs typeface="Times New Roman" pitchFamily="18" charset="0"/>
                <a:sym typeface="Arial" pitchFamily="34" charset="0"/>
              </a:rPr>
              <a:t>}</a:t>
            </a:r>
            <a:endParaRPr lang="zh-CN" altLang="en-US" sz="1600" b="1" dirty="0">
              <a:solidFill>
                <a:schemeClr val="tx1"/>
              </a:solidFill>
              <a:latin typeface="Times New Roman" pitchFamily="18" charset="0"/>
              <a:cs typeface="Times New Roman" pitchFamily="18" charset="0"/>
              <a:sym typeface="Arial" pitchFamily="34" charset="0"/>
            </a:endParaRPr>
          </a:p>
        </p:txBody>
      </p:sp>
      <p:grpSp>
        <p:nvGrpSpPr>
          <p:cNvPr id="4" name="组合 5"/>
          <p:cNvGrpSpPr>
            <a:grpSpLocks/>
          </p:cNvGrpSpPr>
          <p:nvPr/>
        </p:nvGrpSpPr>
        <p:grpSpPr bwMode="auto">
          <a:xfrm>
            <a:off x="1524001" y="2854387"/>
            <a:ext cx="4978174" cy="3622613"/>
            <a:chOff x="1365250" y="1800224"/>
            <a:chExt cx="4635500" cy="3255964"/>
          </a:xfrm>
        </p:grpSpPr>
        <p:sp>
          <p:nvSpPr>
            <p:cNvPr id="8207" name="Line 7"/>
            <p:cNvSpPr>
              <a:spLocks noChangeShapeType="1"/>
            </p:cNvSpPr>
            <p:nvPr/>
          </p:nvSpPr>
          <p:spPr bwMode="auto">
            <a:xfrm flipV="1">
              <a:off x="5189364" y="1800224"/>
              <a:ext cx="799949" cy="259254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8208" name="Line 8"/>
            <p:cNvSpPr>
              <a:spLocks noChangeShapeType="1"/>
            </p:cNvSpPr>
            <p:nvPr/>
          </p:nvSpPr>
          <p:spPr bwMode="auto">
            <a:xfrm flipV="1">
              <a:off x="5189363" y="2526799"/>
              <a:ext cx="811387" cy="190550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8209" name="Line 9"/>
            <p:cNvSpPr>
              <a:spLocks noChangeShapeType="1"/>
            </p:cNvSpPr>
            <p:nvPr/>
          </p:nvSpPr>
          <p:spPr bwMode="auto">
            <a:xfrm flipV="1">
              <a:off x="5189363" y="3312603"/>
              <a:ext cx="811387" cy="111969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655371" name="Rectangle 11"/>
            <p:cNvSpPr>
              <a:spLocks noChangeArrowheads="1"/>
            </p:cNvSpPr>
            <p:nvPr/>
          </p:nvSpPr>
          <p:spPr bwMode="auto">
            <a:xfrm>
              <a:off x="1365250" y="4432300"/>
              <a:ext cx="4635500" cy="623888"/>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spAutoFit/>
            </a:bodyPr>
            <a:lstStyle/>
            <a:p>
              <a:pPr eaLnBrk="1" hangingPunct="1">
                <a:spcBef>
                  <a:spcPct val="30000"/>
                </a:spcBef>
                <a:defRPr/>
              </a:pPr>
              <a:r>
                <a:rPr lang="zh-CN" altLang="en-US" dirty="0">
                  <a:latin typeface="楷体" pitchFamily="49" charset="-122"/>
                  <a:ea typeface="楷体" pitchFamily="49" charset="-122"/>
                  <a:cs typeface="Times New Roman" pitchFamily="18" charset="0"/>
                </a:rPr>
                <a:t>对于每个动作，将其代码复制到语法分析器，并把对属性的引用改为对相应变量的引用</a:t>
              </a:r>
            </a:p>
          </p:txBody>
        </p:sp>
      </p:grpSp>
      <p:sp>
        <p:nvSpPr>
          <p:cNvPr id="194570" name="Rectangle 3"/>
          <p:cNvSpPr txBox="1">
            <a:spLocks noChangeArrowheads="1"/>
          </p:cNvSpPr>
          <p:nvPr/>
        </p:nvSpPr>
        <p:spPr bwMode="auto">
          <a:xfrm>
            <a:off x="98426" y="2608261"/>
            <a:ext cx="4543425" cy="3027362"/>
          </a:xfrm>
          <a:prstGeom prst="rect">
            <a:avLst/>
          </a:prstGeom>
          <a:noFill/>
          <a:ln>
            <a:noFill/>
          </a:ln>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marL="0" indent="0" eaLnBrk="1" hangingPunct="1">
              <a:spcBef>
                <a:spcPct val="20000"/>
              </a:spcBef>
              <a:buSzPct val="100000"/>
              <a:defRPr/>
            </a:pPr>
            <a:r>
              <a:rPr lang="zh-CN" altLang="en-US" sz="2400" dirty="0">
                <a:latin typeface="华文楷体" panose="02010600040101010101" pitchFamily="2" charset="-122"/>
                <a:ea typeface="华文楷体" panose="02010600040101010101" pitchFamily="2" charset="-122"/>
              </a:rPr>
              <a:t>例</a:t>
            </a:r>
            <a:endParaRPr lang="en-US" altLang="zh-CN" sz="2400" dirty="0">
              <a:latin typeface="华文楷体" panose="02010600040101010101" pitchFamily="2" charset="-122"/>
              <a:ea typeface="华文楷体" panose="02010600040101010101" pitchFamily="2" charset="-122"/>
            </a:endParaRPr>
          </a:p>
          <a:p>
            <a:pPr eaLnBrk="1" hangingPunct="1">
              <a:spcBef>
                <a:spcPct val="20000"/>
              </a:spcBef>
              <a:buSzPct val="100000"/>
              <a:defRPr/>
            </a:pPr>
            <a:r>
              <a:rPr lang="en-US" altLang="zh-CN" sz="2000" i="1" dirty="0">
                <a:latin typeface="Times New Roman" panose="02020603050405020304" pitchFamily="18" charset="0"/>
              </a:rPr>
              <a:t>SDT</a:t>
            </a:r>
            <a:r>
              <a:rPr lang="zh-CN" altLang="en-US"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a:t>
            </a:r>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inh</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a:t>
            </a:r>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F.val</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 </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3333CC"/>
              </a:buClr>
              <a:buSzPct val="60000"/>
              <a:defRPr/>
            </a:pP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2) </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F</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rPr>
              <a:t> {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zh-CN" altLang="en-US" sz="2000" baseline="-25000" dirty="0">
                <a:solidFill>
                  <a:schemeClr val="tx2">
                    <a:lumMod val="60000"/>
                    <a:lumOff val="40000"/>
                  </a:schemeClr>
                </a:solidFill>
                <a:latin typeface="Times New Roman" panose="02020603050405020304" pitchFamily="18" charset="0"/>
                <a:cs typeface="Times New Roman" panose="02020603050405020304" pitchFamily="18" charset="0"/>
              </a:rPr>
              <a:t>1</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.inh </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.inh</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zh-CN" altLang="en-US" sz="2000" baseline="-25000" dirty="0">
                <a:solidFill>
                  <a:schemeClr val="tx2">
                    <a:lumMod val="60000"/>
                    <a:lumOff val="40000"/>
                  </a:schemeClr>
                </a:solidFill>
                <a:latin typeface="Times New Roman" panose="02020603050405020304" pitchFamily="18" charset="0"/>
                <a:cs typeface="Times New Roman" panose="02020603050405020304" pitchFamily="18" charset="0"/>
              </a:rPr>
              <a:t>1</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rPr>
              <a:t> </a:t>
            </a:r>
            <a:endPar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eaLnBrk="1" hangingPunct="1">
              <a:spcBef>
                <a:spcPct val="20000"/>
              </a:spcBef>
              <a:buClr>
                <a:srgbClr val="3333CC"/>
              </a:buClr>
              <a:buSzPct val="60000"/>
              <a:defRPr/>
            </a:pP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	{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rPr>
              <a:t>syn</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zh-CN" altLang="en-US" sz="2000" baseline="-25000" dirty="0">
                <a:solidFill>
                  <a:schemeClr val="tx2">
                    <a:lumMod val="60000"/>
                    <a:lumOff val="40000"/>
                  </a:schemeClr>
                </a:solidFill>
                <a:latin typeface="Times New Roman" panose="02020603050405020304" pitchFamily="18" charset="0"/>
                <a:cs typeface="Times New Roman" panose="02020603050405020304" pitchFamily="18" charset="0"/>
              </a:rPr>
              <a:t>1</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rPr>
              <a:t>syn</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3)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rPr>
              <a:t>syn</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rPr>
              <a:t>inh</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err="1">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dirty="0" err="1">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err="1">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defRPr/>
            </a:pPr>
            <a:endParaRPr lang="zh-CN" altLang="en-US" sz="1500" dirty="0"/>
          </a:p>
        </p:txBody>
      </p:sp>
      <p:grpSp>
        <p:nvGrpSpPr>
          <p:cNvPr id="6" name="组合 3"/>
          <p:cNvGrpSpPr>
            <a:grpSpLocks/>
          </p:cNvGrpSpPr>
          <p:nvPr/>
        </p:nvGrpSpPr>
        <p:grpSpPr bwMode="auto">
          <a:xfrm>
            <a:off x="1365250" y="1482723"/>
            <a:ext cx="4719638" cy="1485900"/>
            <a:chOff x="1365250" y="278684"/>
            <a:chExt cx="4719397" cy="1486914"/>
          </a:xfrm>
        </p:grpSpPr>
        <p:sp>
          <p:nvSpPr>
            <p:cNvPr id="2" name="矩形 1"/>
            <p:cNvSpPr/>
            <p:nvPr/>
          </p:nvSpPr>
          <p:spPr>
            <a:xfrm>
              <a:off x="1365250" y="842632"/>
              <a:ext cx="4043157" cy="922966"/>
            </a:xfrm>
            <a:prstGeom prst="rect">
              <a:avLst/>
            </a:prstGeom>
            <a:solidFill>
              <a:schemeClr val="accent5">
                <a:lumMod val="60000"/>
                <a:lumOff val="40000"/>
              </a:schemeClr>
            </a:solidFill>
            <a:ln>
              <a:solidFill>
                <a:schemeClr val="tx1"/>
              </a:solidFill>
            </a:ln>
          </p:spPr>
          <p:txBody>
            <a:bodyPr>
              <a:spAutoFit/>
            </a:bodyPr>
            <a:lstStyle/>
            <a:p>
              <a:pPr eaLnBrk="1" hangingPunct="1">
                <a:defRPr/>
              </a:pPr>
              <a:r>
                <a:rPr lang="zh-CN" altLang="en-US" dirty="0">
                  <a:solidFill>
                    <a:prstClr val="black"/>
                  </a:solidFill>
                  <a:latin typeface="Times New Roman" pitchFamily="18" charset="0"/>
                  <a:ea typeface="楷体" pitchFamily="49" charset="-122"/>
                  <a:cs typeface="Times New Roman" pitchFamily="18" charset="0"/>
                </a:rPr>
                <a:t>为每个非终结符</a:t>
              </a:r>
              <a:r>
                <a:rPr lang="en-US" altLang="zh-CN" i="1" dirty="0">
                  <a:solidFill>
                    <a:prstClr val="black"/>
                  </a:solidFill>
                  <a:latin typeface="Times New Roman" pitchFamily="18" charset="0"/>
                  <a:ea typeface="楷体" pitchFamily="49" charset="-122"/>
                  <a:cs typeface="Times New Roman" pitchFamily="18" charset="0"/>
                </a:rPr>
                <a:t>A</a:t>
              </a:r>
              <a:r>
                <a:rPr lang="zh-CN" altLang="en-US" dirty="0">
                  <a:solidFill>
                    <a:prstClr val="black"/>
                  </a:solidFill>
                  <a:latin typeface="Times New Roman" pitchFamily="18" charset="0"/>
                  <a:ea typeface="楷体" pitchFamily="49" charset="-122"/>
                  <a:cs typeface="Times New Roman" pitchFamily="18" charset="0"/>
                </a:rPr>
                <a:t>构造一个</a:t>
              </a:r>
              <a:r>
                <a:rPr lang="zh-CN" altLang="en-US" dirty="0">
                  <a:solidFill>
                    <a:srgbClr val="0000FF"/>
                  </a:solidFill>
                  <a:latin typeface="Times New Roman" pitchFamily="18" charset="0"/>
                  <a:ea typeface="楷体" pitchFamily="49" charset="-122"/>
                  <a:cs typeface="Times New Roman" pitchFamily="18" charset="0"/>
                </a:rPr>
                <a:t>函数</a:t>
              </a:r>
              <a:r>
                <a:rPr lang="zh-CN" altLang="en-US" dirty="0">
                  <a:solidFill>
                    <a:prstClr val="black"/>
                  </a:solidFill>
                  <a:latin typeface="Times New Roman" pitchFamily="18" charset="0"/>
                  <a:ea typeface="楷体" pitchFamily="49" charset="-122"/>
                  <a:cs typeface="Times New Roman" pitchFamily="18" charset="0"/>
                </a:rPr>
                <a:t>，</a:t>
              </a:r>
              <a:r>
                <a:rPr lang="en-US" altLang="zh-CN" i="1" dirty="0">
                  <a:solidFill>
                    <a:prstClr val="black"/>
                  </a:solidFill>
                  <a:latin typeface="Times New Roman" pitchFamily="18" charset="0"/>
                  <a:ea typeface="楷体" pitchFamily="49" charset="-122"/>
                  <a:cs typeface="Times New Roman" pitchFamily="18" charset="0"/>
                </a:rPr>
                <a:t>A</a:t>
              </a:r>
              <a:r>
                <a:rPr lang="zh-CN" altLang="en-US" dirty="0">
                  <a:solidFill>
                    <a:prstClr val="black"/>
                  </a:solidFill>
                  <a:latin typeface="Times New Roman" pitchFamily="18" charset="0"/>
                  <a:ea typeface="楷体" pitchFamily="49" charset="-122"/>
                  <a:cs typeface="Times New Roman" pitchFamily="18" charset="0"/>
                </a:rPr>
                <a:t>的每个</a:t>
              </a:r>
              <a:r>
                <a:rPr lang="zh-CN" altLang="en-US" dirty="0">
                  <a:solidFill>
                    <a:srgbClr val="0000FF"/>
                  </a:solidFill>
                  <a:latin typeface="Times New Roman" pitchFamily="18" charset="0"/>
                  <a:ea typeface="楷体" pitchFamily="49" charset="-122"/>
                  <a:cs typeface="Times New Roman" pitchFamily="18" charset="0"/>
                </a:rPr>
                <a:t>继承属性</a:t>
              </a:r>
              <a:r>
                <a:rPr lang="zh-CN" altLang="en-US" dirty="0">
                  <a:solidFill>
                    <a:prstClr val="black"/>
                  </a:solidFill>
                  <a:latin typeface="Times New Roman" pitchFamily="18" charset="0"/>
                  <a:ea typeface="楷体" pitchFamily="49" charset="-122"/>
                  <a:cs typeface="Times New Roman" pitchFamily="18" charset="0"/>
                </a:rPr>
                <a:t>对应该函数的一个</a:t>
              </a:r>
              <a:r>
                <a:rPr lang="zh-CN" altLang="en-US" dirty="0">
                  <a:solidFill>
                    <a:srgbClr val="0000FF"/>
                  </a:solidFill>
                  <a:latin typeface="Times New Roman" pitchFamily="18" charset="0"/>
                  <a:ea typeface="楷体" pitchFamily="49" charset="-122"/>
                  <a:cs typeface="Times New Roman" pitchFamily="18" charset="0"/>
                </a:rPr>
                <a:t>形参</a:t>
              </a:r>
              <a:r>
                <a:rPr lang="zh-CN" altLang="en-US" dirty="0">
                  <a:solidFill>
                    <a:prstClr val="black"/>
                  </a:solidFill>
                  <a:latin typeface="Times New Roman" pitchFamily="18" charset="0"/>
                  <a:ea typeface="楷体" pitchFamily="49" charset="-122"/>
                  <a:cs typeface="Times New Roman" pitchFamily="18" charset="0"/>
                </a:rPr>
                <a:t>，函数的</a:t>
              </a:r>
              <a:r>
                <a:rPr lang="zh-CN" altLang="en-US" dirty="0">
                  <a:solidFill>
                    <a:srgbClr val="0000FF"/>
                  </a:solidFill>
                  <a:latin typeface="Times New Roman" pitchFamily="18" charset="0"/>
                  <a:ea typeface="楷体" pitchFamily="49" charset="-122"/>
                  <a:cs typeface="Times New Roman" pitchFamily="18" charset="0"/>
                </a:rPr>
                <a:t>返回值</a:t>
              </a:r>
              <a:r>
                <a:rPr lang="zh-CN" altLang="en-US" dirty="0">
                  <a:solidFill>
                    <a:prstClr val="black"/>
                  </a:solidFill>
                  <a:latin typeface="Times New Roman" pitchFamily="18" charset="0"/>
                  <a:ea typeface="楷体" pitchFamily="49" charset="-122"/>
                  <a:cs typeface="Times New Roman" pitchFamily="18" charset="0"/>
                </a:rPr>
                <a:t>是</a:t>
              </a:r>
              <a:r>
                <a:rPr lang="en-US" altLang="zh-CN" i="1" dirty="0">
                  <a:solidFill>
                    <a:prstClr val="black"/>
                  </a:solidFill>
                  <a:latin typeface="Times New Roman" pitchFamily="18" charset="0"/>
                  <a:ea typeface="楷体" pitchFamily="49" charset="-122"/>
                  <a:cs typeface="Times New Roman" pitchFamily="18" charset="0"/>
                </a:rPr>
                <a:t>A</a:t>
              </a:r>
              <a:r>
                <a:rPr lang="zh-CN" altLang="en-US" dirty="0">
                  <a:solidFill>
                    <a:prstClr val="black"/>
                  </a:solidFill>
                  <a:latin typeface="Times New Roman" pitchFamily="18" charset="0"/>
                  <a:ea typeface="楷体" pitchFamily="49" charset="-122"/>
                  <a:cs typeface="Times New Roman" pitchFamily="18" charset="0"/>
                </a:rPr>
                <a:t>的</a:t>
              </a:r>
              <a:r>
                <a:rPr lang="zh-CN" altLang="en-US" dirty="0">
                  <a:solidFill>
                    <a:srgbClr val="0000FF"/>
                  </a:solidFill>
                  <a:latin typeface="Times New Roman" pitchFamily="18" charset="0"/>
                  <a:ea typeface="楷体" pitchFamily="49" charset="-122"/>
                  <a:cs typeface="Times New Roman" pitchFamily="18" charset="0"/>
                </a:rPr>
                <a:t>综合属性</a:t>
              </a:r>
              <a:r>
                <a:rPr lang="zh-CN" altLang="en-US" dirty="0">
                  <a:solidFill>
                    <a:prstClr val="black"/>
                  </a:solidFill>
                  <a:latin typeface="Times New Roman" pitchFamily="18" charset="0"/>
                  <a:ea typeface="楷体" pitchFamily="49" charset="-122"/>
                  <a:cs typeface="Times New Roman" pitchFamily="18" charset="0"/>
                </a:rPr>
                <a:t>值</a:t>
              </a:r>
              <a:endParaRPr kumimoji="1" lang="zh-CN" altLang="en-US" dirty="0">
                <a:solidFill>
                  <a:prstClr val="black"/>
                </a:solidFill>
                <a:latin typeface="Times New Roman" pitchFamily="18" charset="0"/>
                <a:ea typeface="楷体" pitchFamily="49" charset="-122"/>
                <a:cs typeface="Times New Roman" pitchFamily="18" charset="0"/>
              </a:endParaRPr>
            </a:p>
          </p:txBody>
        </p:sp>
        <p:sp>
          <p:nvSpPr>
            <p:cNvPr id="8204" name="Line 7"/>
            <p:cNvSpPr>
              <a:spLocks noChangeShapeType="1"/>
            </p:cNvSpPr>
            <p:nvPr/>
          </p:nvSpPr>
          <p:spPr bwMode="auto">
            <a:xfrm flipV="1">
              <a:off x="5408011" y="278684"/>
              <a:ext cx="676636" cy="95321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grpSp>
        <p:nvGrpSpPr>
          <p:cNvPr id="7" name="组合 4"/>
          <p:cNvGrpSpPr>
            <a:grpSpLocks/>
          </p:cNvGrpSpPr>
          <p:nvPr/>
        </p:nvGrpSpPr>
        <p:grpSpPr bwMode="auto">
          <a:xfrm>
            <a:off x="3352800" y="1865311"/>
            <a:ext cx="2903538" cy="2197100"/>
            <a:chOff x="3352713" y="661689"/>
            <a:chExt cx="2903252" cy="2198093"/>
          </a:xfrm>
        </p:grpSpPr>
        <p:sp>
          <p:nvSpPr>
            <p:cNvPr id="3" name="矩形 2"/>
            <p:cNvSpPr/>
            <p:nvPr/>
          </p:nvSpPr>
          <p:spPr>
            <a:xfrm>
              <a:off x="3352713" y="1903675"/>
              <a:ext cx="2874680" cy="956107"/>
            </a:xfrm>
            <a:prstGeom prst="rect">
              <a:avLst/>
            </a:prstGeom>
            <a:solidFill>
              <a:schemeClr val="accent5">
                <a:lumMod val="60000"/>
                <a:lumOff val="40000"/>
              </a:schemeClr>
            </a:solidFill>
            <a:ln>
              <a:solidFill>
                <a:schemeClr val="tx1"/>
              </a:solidFill>
            </a:ln>
          </p:spPr>
          <p:txBody>
            <a:bodyPr>
              <a:spAutoFit/>
            </a:bodyPr>
            <a:lstStyle/>
            <a:p>
              <a:pPr eaLnBrk="1" hangingPunct="1">
                <a:defRPr/>
              </a:pPr>
              <a:r>
                <a:rPr lang="zh-CN" altLang="en-US" dirty="0">
                  <a:solidFill>
                    <a:prstClr val="black"/>
                  </a:solidFill>
                  <a:latin typeface="Times New Roman" pitchFamily="18" charset="0"/>
                  <a:ea typeface="楷体" pitchFamily="49" charset="-122"/>
                  <a:cs typeface="Times New Roman" pitchFamily="18" charset="0"/>
                </a:rPr>
                <a:t>对出现在</a:t>
              </a:r>
              <a:r>
                <a:rPr lang="en-US" altLang="zh-CN" i="1" dirty="0">
                  <a:solidFill>
                    <a:prstClr val="black"/>
                  </a:solidFill>
                  <a:latin typeface="Times New Roman" pitchFamily="18" charset="0"/>
                  <a:ea typeface="楷体" pitchFamily="49" charset="-122"/>
                  <a:cs typeface="Times New Roman" pitchFamily="18" charset="0"/>
                </a:rPr>
                <a:t>A</a:t>
              </a:r>
              <a:r>
                <a:rPr lang="zh-CN" altLang="en-US" dirty="0">
                  <a:solidFill>
                    <a:prstClr val="black"/>
                  </a:solidFill>
                  <a:latin typeface="Times New Roman" pitchFamily="18" charset="0"/>
                  <a:ea typeface="楷体" pitchFamily="49" charset="-122"/>
                  <a:cs typeface="Times New Roman" pitchFamily="18" charset="0"/>
                </a:rPr>
                <a:t>产生式右部中的每个文法符号的每个</a:t>
              </a:r>
              <a:r>
                <a:rPr lang="zh-CN" altLang="en-US" dirty="0">
                  <a:solidFill>
                    <a:srgbClr val="0000FF"/>
                  </a:solidFill>
                  <a:latin typeface="Times New Roman" pitchFamily="18" charset="0"/>
                  <a:ea typeface="楷体" pitchFamily="49" charset="-122"/>
                  <a:cs typeface="Times New Roman" pitchFamily="18" charset="0"/>
                </a:rPr>
                <a:t>属性</a:t>
              </a:r>
              <a:r>
                <a:rPr lang="zh-CN" altLang="en-US" dirty="0">
                  <a:solidFill>
                    <a:prstClr val="black"/>
                  </a:solidFill>
                  <a:latin typeface="Times New Roman" pitchFamily="18" charset="0"/>
                  <a:ea typeface="楷体" pitchFamily="49" charset="-122"/>
                  <a:cs typeface="Times New Roman" pitchFamily="18" charset="0"/>
                </a:rPr>
                <a:t>都设置一个</a:t>
              </a:r>
              <a:r>
                <a:rPr lang="zh-CN" altLang="en-US" dirty="0">
                  <a:solidFill>
                    <a:srgbClr val="0000FF"/>
                  </a:solidFill>
                  <a:latin typeface="Times New Roman" pitchFamily="18" charset="0"/>
                  <a:ea typeface="楷体" pitchFamily="49" charset="-122"/>
                  <a:cs typeface="Times New Roman" pitchFamily="18" charset="0"/>
                </a:rPr>
                <a:t>局部变量</a:t>
              </a:r>
            </a:p>
          </p:txBody>
        </p:sp>
        <p:sp>
          <p:nvSpPr>
            <p:cNvPr id="8202" name="Line 7"/>
            <p:cNvSpPr>
              <a:spLocks noChangeShapeType="1"/>
            </p:cNvSpPr>
            <p:nvPr/>
          </p:nvSpPr>
          <p:spPr bwMode="auto">
            <a:xfrm flipV="1">
              <a:off x="5724128" y="661689"/>
              <a:ext cx="531837" cy="124240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sp>
        <p:nvSpPr>
          <p:cNvPr id="5" name="标题 4"/>
          <p:cNvSpPr>
            <a:spLocks noGrp="1"/>
          </p:cNvSpPr>
          <p:nvPr>
            <p:ph type="title"/>
          </p:nvPr>
        </p:nvSpPr>
        <p:spPr>
          <a:xfrm>
            <a:off x="457200" y="154337"/>
            <a:ext cx="8042276" cy="1000950"/>
          </a:xfrm>
        </p:spPr>
        <p:txBody>
          <a:bodyPr/>
          <a:lstStyle/>
          <a:p>
            <a:r>
              <a:rPr lang="zh-CN" altLang="en-US" dirty="0" smtClean="0"/>
              <a:t>递归下降分析过程中语义翻译</a:t>
            </a:r>
            <a:endParaRPr lang="zh-CN" altLang="en-US" dirty="0"/>
          </a:p>
        </p:txBody>
      </p:sp>
      <p:sp>
        <p:nvSpPr>
          <p:cNvPr id="8" name="灯片编号占位符 7"/>
          <p:cNvSpPr>
            <a:spLocks noGrp="1"/>
          </p:cNvSpPr>
          <p:nvPr>
            <p:ph type="sldNum" sz="quarter" idx="12"/>
          </p:nvPr>
        </p:nvSpPr>
        <p:spPr/>
        <p:txBody>
          <a:bodyPr/>
          <a:lstStyle/>
          <a:p>
            <a:fld id="{371E52BA-33C8-584B-BB1D-1A8B62DF9CA2}" type="slidenum">
              <a:rPr lang="en-US" altLang="zh-CN" smtClean="0"/>
              <a:pPr/>
              <a:t>56</a:t>
            </a:fld>
            <a:endParaRPr lang="en-US" altLang="zh-CN" dirty="0"/>
          </a:p>
        </p:txBody>
      </p:sp>
    </p:spTree>
    <p:extLst>
      <p:ext uri="{BB962C8B-B14F-4D97-AF65-F5344CB8AC3E}">
        <p14:creationId xmlns:p14="http://schemas.microsoft.com/office/powerpoint/2010/main" val="2491192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4570"/>
                                        </p:tgtEl>
                                        <p:attrNameLst>
                                          <p:attrName>style.visibility</p:attrName>
                                        </p:attrNameLst>
                                      </p:cBhvr>
                                      <p:to>
                                        <p:strVal val="visible"/>
                                      </p:to>
                                    </p:set>
                                    <p:anim calcmode="lin" valueType="num">
                                      <p:cBhvr>
                                        <p:cTn id="7" dur="500" fill="hold"/>
                                        <p:tgtEl>
                                          <p:spTgt spid="194570"/>
                                        </p:tgtEl>
                                        <p:attrNameLst>
                                          <p:attrName>ppt_w</p:attrName>
                                        </p:attrNameLst>
                                      </p:cBhvr>
                                      <p:tavLst>
                                        <p:tav tm="0">
                                          <p:val>
                                            <p:fltVal val="0"/>
                                          </p:val>
                                        </p:tav>
                                        <p:tav tm="100000">
                                          <p:val>
                                            <p:strVal val="#ppt_w"/>
                                          </p:val>
                                        </p:tav>
                                      </p:tavLst>
                                    </p:anim>
                                    <p:anim calcmode="lin" valueType="num">
                                      <p:cBhvr>
                                        <p:cTn id="8" dur="500" fill="hold"/>
                                        <p:tgtEl>
                                          <p:spTgt spid="194570"/>
                                        </p:tgtEl>
                                        <p:attrNameLst>
                                          <p:attrName>ppt_h</p:attrName>
                                        </p:attrNameLst>
                                      </p:cBhvr>
                                      <p:tavLst>
                                        <p:tav tm="0">
                                          <p:val>
                                            <p:fltVal val="0"/>
                                          </p:val>
                                        </p:tav>
                                        <p:tav tm="100000">
                                          <p:val>
                                            <p:strVal val="#ppt_h"/>
                                          </p:val>
                                        </p:tav>
                                      </p:tavLst>
                                    </p:anim>
                                    <p:animEffect transition="in" filter="fade">
                                      <p:cBhvr>
                                        <p:cTn id="9" dur="500"/>
                                        <p:tgtEl>
                                          <p:spTgt spid="19457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55364">
                                            <p:txEl>
                                              <p:pRg st="0" end="0"/>
                                            </p:txEl>
                                          </p:spTgt>
                                        </p:tgtEl>
                                        <p:attrNameLst>
                                          <p:attrName>style.visibility</p:attrName>
                                        </p:attrNameLst>
                                      </p:cBhvr>
                                      <p:to>
                                        <p:strVal val="visible"/>
                                      </p:to>
                                    </p:set>
                                    <p:anim calcmode="lin" valueType="num">
                                      <p:cBhvr>
                                        <p:cTn id="14" dur="500" fill="hold"/>
                                        <p:tgtEl>
                                          <p:spTgt spid="65536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5536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55364">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55364">
                                            <p:txEl>
                                              <p:pRg st="1" end="1"/>
                                            </p:txEl>
                                          </p:spTgt>
                                        </p:tgtEl>
                                        <p:attrNameLst>
                                          <p:attrName>style.visibility</p:attrName>
                                        </p:attrNameLst>
                                      </p:cBhvr>
                                      <p:to>
                                        <p:strVal val="visible"/>
                                      </p:to>
                                    </p:set>
                                    <p:anim calcmode="lin" valueType="num">
                                      <p:cBhvr>
                                        <p:cTn id="19" dur="500" fill="hold"/>
                                        <p:tgtEl>
                                          <p:spTgt spid="65536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65536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655364">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55364">
                                            <p:txEl>
                                              <p:pRg st="2" end="2"/>
                                            </p:txEl>
                                          </p:spTgt>
                                        </p:tgtEl>
                                        <p:attrNameLst>
                                          <p:attrName>style.visibility</p:attrName>
                                        </p:attrNameLst>
                                      </p:cBhvr>
                                      <p:to>
                                        <p:strVal val="visible"/>
                                      </p:to>
                                    </p:set>
                                    <p:anim calcmode="lin" valueType="num">
                                      <p:cBhvr>
                                        <p:cTn id="24" dur="500" fill="hold"/>
                                        <p:tgtEl>
                                          <p:spTgt spid="655364">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655364">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655364">
                                            <p:txEl>
                                              <p:pRg st="2" end="2"/>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55364">
                                            <p:txEl>
                                              <p:pRg st="3" end="3"/>
                                            </p:txEl>
                                          </p:spTgt>
                                        </p:tgtEl>
                                        <p:attrNameLst>
                                          <p:attrName>style.visibility</p:attrName>
                                        </p:attrNameLst>
                                      </p:cBhvr>
                                      <p:to>
                                        <p:strVal val="visible"/>
                                      </p:to>
                                    </p:set>
                                    <p:anim calcmode="lin" valueType="num">
                                      <p:cBhvr>
                                        <p:cTn id="29" dur="500" fill="hold"/>
                                        <p:tgtEl>
                                          <p:spTgt spid="655364">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655364">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655364">
                                            <p:txEl>
                                              <p:pRg st="3" end="3"/>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55364">
                                            <p:txEl>
                                              <p:pRg st="4" end="4"/>
                                            </p:txEl>
                                          </p:spTgt>
                                        </p:tgtEl>
                                        <p:attrNameLst>
                                          <p:attrName>style.visibility</p:attrName>
                                        </p:attrNameLst>
                                      </p:cBhvr>
                                      <p:to>
                                        <p:strVal val="visible"/>
                                      </p:to>
                                    </p:set>
                                    <p:anim calcmode="lin" valueType="num">
                                      <p:cBhvr>
                                        <p:cTn id="34" dur="500" fill="hold"/>
                                        <p:tgtEl>
                                          <p:spTgt spid="655364">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655364">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655364">
                                            <p:txEl>
                                              <p:pRg st="4" end="4"/>
                                            </p:tx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655364">
                                            <p:txEl>
                                              <p:pRg st="5" end="5"/>
                                            </p:txEl>
                                          </p:spTgt>
                                        </p:tgtEl>
                                        <p:attrNameLst>
                                          <p:attrName>style.visibility</p:attrName>
                                        </p:attrNameLst>
                                      </p:cBhvr>
                                      <p:to>
                                        <p:strVal val="visible"/>
                                      </p:to>
                                    </p:set>
                                    <p:anim calcmode="lin" valueType="num">
                                      <p:cBhvr>
                                        <p:cTn id="39" dur="500" fill="hold"/>
                                        <p:tgtEl>
                                          <p:spTgt spid="655364">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655364">
                                            <p:txEl>
                                              <p:pRg st="5" end="5"/>
                                            </p:txEl>
                                          </p:spTgt>
                                        </p:tgtEl>
                                        <p:attrNameLst>
                                          <p:attrName>ppt_h</p:attrName>
                                        </p:attrNameLst>
                                      </p:cBhvr>
                                      <p:tavLst>
                                        <p:tav tm="0">
                                          <p:val>
                                            <p:fltVal val="0"/>
                                          </p:val>
                                        </p:tav>
                                        <p:tav tm="100000">
                                          <p:val>
                                            <p:strVal val="#ppt_h"/>
                                          </p:val>
                                        </p:tav>
                                      </p:tavLst>
                                    </p:anim>
                                    <p:animEffect transition="in" filter="fade">
                                      <p:cBhvr>
                                        <p:cTn id="41" dur="500"/>
                                        <p:tgtEl>
                                          <p:spTgt spid="655364">
                                            <p:txEl>
                                              <p:pRg st="5" end="5"/>
                                            </p:tx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655364">
                                            <p:txEl>
                                              <p:pRg st="6" end="6"/>
                                            </p:txEl>
                                          </p:spTgt>
                                        </p:tgtEl>
                                        <p:attrNameLst>
                                          <p:attrName>style.visibility</p:attrName>
                                        </p:attrNameLst>
                                      </p:cBhvr>
                                      <p:to>
                                        <p:strVal val="visible"/>
                                      </p:to>
                                    </p:set>
                                    <p:anim calcmode="lin" valueType="num">
                                      <p:cBhvr>
                                        <p:cTn id="44" dur="500" fill="hold"/>
                                        <p:tgtEl>
                                          <p:spTgt spid="655364">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655364">
                                            <p:txEl>
                                              <p:pRg st="6" end="6"/>
                                            </p:txEl>
                                          </p:spTgt>
                                        </p:tgtEl>
                                        <p:attrNameLst>
                                          <p:attrName>ppt_h</p:attrName>
                                        </p:attrNameLst>
                                      </p:cBhvr>
                                      <p:tavLst>
                                        <p:tav tm="0">
                                          <p:val>
                                            <p:fltVal val="0"/>
                                          </p:val>
                                        </p:tav>
                                        <p:tav tm="100000">
                                          <p:val>
                                            <p:strVal val="#ppt_h"/>
                                          </p:val>
                                        </p:tav>
                                      </p:tavLst>
                                    </p:anim>
                                    <p:animEffect transition="in" filter="fade">
                                      <p:cBhvr>
                                        <p:cTn id="46" dur="500"/>
                                        <p:tgtEl>
                                          <p:spTgt spid="655364">
                                            <p:txEl>
                                              <p:pRg st="6" end="6"/>
                                            </p:tx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655364">
                                            <p:txEl>
                                              <p:pRg st="7" end="7"/>
                                            </p:txEl>
                                          </p:spTgt>
                                        </p:tgtEl>
                                        <p:attrNameLst>
                                          <p:attrName>style.visibility</p:attrName>
                                        </p:attrNameLst>
                                      </p:cBhvr>
                                      <p:to>
                                        <p:strVal val="visible"/>
                                      </p:to>
                                    </p:set>
                                    <p:anim calcmode="lin" valueType="num">
                                      <p:cBhvr>
                                        <p:cTn id="49" dur="500" fill="hold"/>
                                        <p:tgtEl>
                                          <p:spTgt spid="655364">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655364">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655364">
                                            <p:txEl>
                                              <p:pRg st="7" end="7"/>
                                            </p:tx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655364">
                                            <p:txEl>
                                              <p:pRg st="8" end="8"/>
                                            </p:txEl>
                                          </p:spTgt>
                                        </p:tgtEl>
                                        <p:attrNameLst>
                                          <p:attrName>style.visibility</p:attrName>
                                        </p:attrNameLst>
                                      </p:cBhvr>
                                      <p:to>
                                        <p:strVal val="visible"/>
                                      </p:to>
                                    </p:set>
                                    <p:anim calcmode="lin" valueType="num">
                                      <p:cBhvr>
                                        <p:cTn id="54" dur="500" fill="hold"/>
                                        <p:tgtEl>
                                          <p:spTgt spid="655364">
                                            <p:txEl>
                                              <p:pRg st="8" end="8"/>
                                            </p:txEl>
                                          </p:spTgt>
                                        </p:tgtEl>
                                        <p:attrNameLst>
                                          <p:attrName>ppt_w</p:attrName>
                                        </p:attrNameLst>
                                      </p:cBhvr>
                                      <p:tavLst>
                                        <p:tav tm="0">
                                          <p:val>
                                            <p:fltVal val="0"/>
                                          </p:val>
                                        </p:tav>
                                        <p:tav tm="100000">
                                          <p:val>
                                            <p:strVal val="#ppt_w"/>
                                          </p:val>
                                        </p:tav>
                                      </p:tavLst>
                                    </p:anim>
                                    <p:anim calcmode="lin" valueType="num">
                                      <p:cBhvr>
                                        <p:cTn id="55" dur="500" fill="hold"/>
                                        <p:tgtEl>
                                          <p:spTgt spid="655364">
                                            <p:txEl>
                                              <p:pRg st="8" end="8"/>
                                            </p:txEl>
                                          </p:spTgt>
                                        </p:tgtEl>
                                        <p:attrNameLst>
                                          <p:attrName>ppt_h</p:attrName>
                                        </p:attrNameLst>
                                      </p:cBhvr>
                                      <p:tavLst>
                                        <p:tav tm="0">
                                          <p:val>
                                            <p:fltVal val="0"/>
                                          </p:val>
                                        </p:tav>
                                        <p:tav tm="100000">
                                          <p:val>
                                            <p:strVal val="#ppt_h"/>
                                          </p:val>
                                        </p:tav>
                                      </p:tavLst>
                                    </p:anim>
                                    <p:animEffect transition="in" filter="fade">
                                      <p:cBhvr>
                                        <p:cTn id="56" dur="500"/>
                                        <p:tgtEl>
                                          <p:spTgt spid="655364">
                                            <p:txEl>
                                              <p:pRg st="8" end="8"/>
                                            </p:tx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655364">
                                            <p:txEl>
                                              <p:pRg st="9" end="9"/>
                                            </p:txEl>
                                          </p:spTgt>
                                        </p:tgtEl>
                                        <p:attrNameLst>
                                          <p:attrName>style.visibility</p:attrName>
                                        </p:attrNameLst>
                                      </p:cBhvr>
                                      <p:to>
                                        <p:strVal val="visible"/>
                                      </p:to>
                                    </p:set>
                                    <p:anim calcmode="lin" valueType="num">
                                      <p:cBhvr>
                                        <p:cTn id="59" dur="500" fill="hold"/>
                                        <p:tgtEl>
                                          <p:spTgt spid="655364">
                                            <p:txEl>
                                              <p:pRg st="9" end="9"/>
                                            </p:txEl>
                                          </p:spTgt>
                                        </p:tgtEl>
                                        <p:attrNameLst>
                                          <p:attrName>ppt_w</p:attrName>
                                        </p:attrNameLst>
                                      </p:cBhvr>
                                      <p:tavLst>
                                        <p:tav tm="0">
                                          <p:val>
                                            <p:fltVal val="0"/>
                                          </p:val>
                                        </p:tav>
                                        <p:tav tm="100000">
                                          <p:val>
                                            <p:strVal val="#ppt_w"/>
                                          </p:val>
                                        </p:tav>
                                      </p:tavLst>
                                    </p:anim>
                                    <p:anim calcmode="lin" valueType="num">
                                      <p:cBhvr>
                                        <p:cTn id="60" dur="500" fill="hold"/>
                                        <p:tgtEl>
                                          <p:spTgt spid="655364">
                                            <p:txEl>
                                              <p:pRg st="9" end="9"/>
                                            </p:txEl>
                                          </p:spTgt>
                                        </p:tgtEl>
                                        <p:attrNameLst>
                                          <p:attrName>ppt_h</p:attrName>
                                        </p:attrNameLst>
                                      </p:cBhvr>
                                      <p:tavLst>
                                        <p:tav tm="0">
                                          <p:val>
                                            <p:fltVal val="0"/>
                                          </p:val>
                                        </p:tav>
                                        <p:tav tm="100000">
                                          <p:val>
                                            <p:strVal val="#ppt_h"/>
                                          </p:val>
                                        </p:tav>
                                      </p:tavLst>
                                    </p:anim>
                                    <p:animEffect transition="in" filter="fade">
                                      <p:cBhvr>
                                        <p:cTn id="61" dur="500"/>
                                        <p:tgtEl>
                                          <p:spTgt spid="655364">
                                            <p:txEl>
                                              <p:pRg st="9" end="9"/>
                                            </p:tx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655364">
                                            <p:txEl>
                                              <p:pRg st="10" end="10"/>
                                            </p:txEl>
                                          </p:spTgt>
                                        </p:tgtEl>
                                        <p:attrNameLst>
                                          <p:attrName>style.visibility</p:attrName>
                                        </p:attrNameLst>
                                      </p:cBhvr>
                                      <p:to>
                                        <p:strVal val="visible"/>
                                      </p:to>
                                    </p:set>
                                    <p:anim calcmode="lin" valueType="num">
                                      <p:cBhvr>
                                        <p:cTn id="64" dur="500" fill="hold"/>
                                        <p:tgtEl>
                                          <p:spTgt spid="655364">
                                            <p:txEl>
                                              <p:pRg st="10" end="10"/>
                                            </p:txEl>
                                          </p:spTgt>
                                        </p:tgtEl>
                                        <p:attrNameLst>
                                          <p:attrName>ppt_w</p:attrName>
                                        </p:attrNameLst>
                                      </p:cBhvr>
                                      <p:tavLst>
                                        <p:tav tm="0">
                                          <p:val>
                                            <p:fltVal val="0"/>
                                          </p:val>
                                        </p:tav>
                                        <p:tav tm="100000">
                                          <p:val>
                                            <p:strVal val="#ppt_w"/>
                                          </p:val>
                                        </p:tav>
                                      </p:tavLst>
                                    </p:anim>
                                    <p:anim calcmode="lin" valueType="num">
                                      <p:cBhvr>
                                        <p:cTn id="65" dur="500" fill="hold"/>
                                        <p:tgtEl>
                                          <p:spTgt spid="655364">
                                            <p:txEl>
                                              <p:pRg st="10" end="10"/>
                                            </p:txEl>
                                          </p:spTgt>
                                        </p:tgtEl>
                                        <p:attrNameLst>
                                          <p:attrName>ppt_h</p:attrName>
                                        </p:attrNameLst>
                                      </p:cBhvr>
                                      <p:tavLst>
                                        <p:tav tm="0">
                                          <p:val>
                                            <p:fltVal val="0"/>
                                          </p:val>
                                        </p:tav>
                                        <p:tav tm="100000">
                                          <p:val>
                                            <p:strVal val="#ppt_h"/>
                                          </p:val>
                                        </p:tav>
                                      </p:tavLst>
                                    </p:anim>
                                    <p:animEffect transition="in" filter="fade">
                                      <p:cBhvr>
                                        <p:cTn id="66" dur="500"/>
                                        <p:tgtEl>
                                          <p:spTgt spid="655364">
                                            <p:txEl>
                                              <p:pRg st="10" end="10"/>
                                            </p:tx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655364">
                                            <p:txEl>
                                              <p:pRg st="11" end="11"/>
                                            </p:txEl>
                                          </p:spTgt>
                                        </p:tgtEl>
                                        <p:attrNameLst>
                                          <p:attrName>style.visibility</p:attrName>
                                        </p:attrNameLst>
                                      </p:cBhvr>
                                      <p:to>
                                        <p:strVal val="visible"/>
                                      </p:to>
                                    </p:set>
                                    <p:anim calcmode="lin" valueType="num">
                                      <p:cBhvr>
                                        <p:cTn id="69" dur="500" fill="hold"/>
                                        <p:tgtEl>
                                          <p:spTgt spid="655364">
                                            <p:txEl>
                                              <p:pRg st="11" end="11"/>
                                            </p:txEl>
                                          </p:spTgt>
                                        </p:tgtEl>
                                        <p:attrNameLst>
                                          <p:attrName>ppt_w</p:attrName>
                                        </p:attrNameLst>
                                      </p:cBhvr>
                                      <p:tavLst>
                                        <p:tav tm="0">
                                          <p:val>
                                            <p:fltVal val="0"/>
                                          </p:val>
                                        </p:tav>
                                        <p:tav tm="100000">
                                          <p:val>
                                            <p:strVal val="#ppt_w"/>
                                          </p:val>
                                        </p:tav>
                                      </p:tavLst>
                                    </p:anim>
                                    <p:anim calcmode="lin" valueType="num">
                                      <p:cBhvr>
                                        <p:cTn id="70" dur="500" fill="hold"/>
                                        <p:tgtEl>
                                          <p:spTgt spid="655364">
                                            <p:txEl>
                                              <p:pRg st="11" end="11"/>
                                            </p:txEl>
                                          </p:spTgt>
                                        </p:tgtEl>
                                        <p:attrNameLst>
                                          <p:attrName>ppt_h</p:attrName>
                                        </p:attrNameLst>
                                      </p:cBhvr>
                                      <p:tavLst>
                                        <p:tav tm="0">
                                          <p:val>
                                            <p:fltVal val="0"/>
                                          </p:val>
                                        </p:tav>
                                        <p:tav tm="100000">
                                          <p:val>
                                            <p:strVal val="#ppt_h"/>
                                          </p:val>
                                        </p:tav>
                                      </p:tavLst>
                                    </p:anim>
                                    <p:animEffect transition="in" filter="fade">
                                      <p:cBhvr>
                                        <p:cTn id="71" dur="500"/>
                                        <p:tgtEl>
                                          <p:spTgt spid="655364">
                                            <p:txEl>
                                              <p:pRg st="11" end="11"/>
                                            </p:txEl>
                                          </p:spTgt>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655364">
                                            <p:txEl>
                                              <p:pRg st="12" end="12"/>
                                            </p:txEl>
                                          </p:spTgt>
                                        </p:tgtEl>
                                        <p:attrNameLst>
                                          <p:attrName>style.visibility</p:attrName>
                                        </p:attrNameLst>
                                      </p:cBhvr>
                                      <p:to>
                                        <p:strVal val="visible"/>
                                      </p:to>
                                    </p:set>
                                    <p:anim calcmode="lin" valueType="num">
                                      <p:cBhvr>
                                        <p:cTn id="74" dur="500" fill="hold"/>
                                        <p:tgtEl>
                                          <p:spTgt spid="655364">
                                            <p:txEl>
                                              <p:pRg st="12" end="12"/>
                                            </p:txEl>
                                          </p:spTgt>
                                        </p:tgtEl>
                                        <p:attrNameLst>
                                          <p:attrName>ppt_w</p:attrName>
                                        </p:attrNameLst>
                                      </p:cBhvr>
                                      <p:tavLst>
                                        <p:tav tm="0">
                                          <p:val>
                                            <p:fltVal val="0"/>
                                          </p:val>
                                        </p:tav>
                                        <p:tav tm="100000">
                                          <p:val>
                                            <p:strVal val="#ppt_w"/>
                                          </p:val>
                                        </p:tav>
                                      </p:tavLst>
                                    </p:anim>
                                    <p:anim calcmode="lin" valueType="num">
                                      <p:cBhvr>
                                        <p:cTn id="75" dur="500" fill="hold"/>
                                        <p:tgtEl>
                                          <p:spTgt spid="655364">
                                            <p:txEl>
                                              <p:pRg st="12" end="12"/>
                                            </p:txEl>
                                          </p:spTgt>
                                        </p:tgtEl>
                                        <p:attrNameLst>
                                          <p:attrName>ppt_h</p:attrName>
                                        </p:attrNameLst>
                                      </p:cBhvr>
                                      <p:tavLst>
                                        <p:tav tm="0">
                                          <p:val>
                                            <p:fltVal val="0"/>
                                          </p:val>
                                        </p:tav>
                                        <p:tav tm="100000">
                                          <p:val>
                                            <p:strVal val="#ppt_h"/>
                                          </p:val>
                                        </p:tav>
                                      </p:tavLst>
                                    </p:anim>
                                    <p:animEffect transition="in" filter="fade">
                                      <p:cBhvr>
                                        <p:cTn id="76" dur="500"/>
                                        <p:tgtEl>
                                          <p:spTgt spid="655364">
                                            <p:txEl>
                                              <p:pRg st="12" end="12"/>
                                            </p:tx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655364">
                                            <p:txEl>
                                              <p:pRg st="13" end="13"/>
                                            </p:txEl>
                                          </p:spTgt>
                                        </p:tgtEl>
                                        <p:attrNameLst>
                                          <p:attrName>style.visibility</p:attrName>
                                        </p:attrNameLst>
                                      </p:cBhvr>
                                      <p:to>
                                        <p:strVal val="visible"/>
                                      </p:to>
                                    </p:set>
                                    <p:anim calcmode="lin" valueType="num">
                                      <p:cBhvr>
                                        <p:cTn id="79" dur="500" fill="hold"/>
                                        <p:tgtEl>
                                          <p:spTgt spid="655364">
                                            <p:txEl>
                                              <p:pRg st="13" end="13"/>
                                            </p:txEl>
                                          </p:spTgt>
                                        </p:tgtEl>
                                        <p:attrNameLst>
                                          <p:attrName>ppt_w</p:attrName>
                                        </p:attrNameLst>
                                      </p:cBhvr>
                                      <p:tavLst>
                                        <p:tav tm="0">
                                          <p:val>
                                            <p:fltVal val="0"/>
                                          </p:val>
                                        </p:tav>
                                        <p:tav tm="100000">
                                          <p:val>
                                            <p:strVal val="#ppt_w"/>
                                          </p:val>
                                        </p:tav>
                                      </p:tavLst>
                                    </p:anim>
                                    <p:anim calcmode="lin" valueType="num">
                                      <p:cBhvr>
                                        <p:cTn id="80" dur="500" fill="hold"/>
                                        <p:tgtEl>
                                          <p:spTgt spid="655364">
                                            <p:txEl>
                                              <p:pRg st="13" end="13"/>
                                            </p:txEl>
                                          </p:spTgt>
                                        </p:tgtEl>
                                        <p:attrNameLst>
                                          <p:attrName>ppt_h</p:attrName>
                                        </p:attrNameLst>
                                      </p:cBhvr>
                                      <p:tavLst>
                                        <p:tav tm="0">
                                          <p:val>
                                            <p:fltVal val="0"/>
                                          </p:val>
                                        </p:tav>
                                        <p:tav tm="100000">
                                          <p:val>
                                            <p:strVal val="#ppt_h"/>
                                          </p:val>
                                        </p:tav>
                                      </p:tavLst>
                                    </p:anim>
                                    <p:animEffect transition="in" filter="fade">
                                      <p:cBhvr>
                                        <p:cTn id="81" dur="500"/>
                                        <p:tgtEl>
                                          <p:spTgt spid="655364">
                                            <p:txEl>
                                              <p:pRg st="13" end="13"/>
                                            </p:txEl>
                                          </p:spTgt>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655364">
                                            <p:txEl>
                                              <p:pRg st="14" end="14"/>
                                            </p:txEl>
                                          </p:spTgt>
                                        </p:tgtEl>
                                        <p:attrNameLst>
                                          <p:attrName>style.visibility</p:attrName>
                                        </p:attrNameLst>
                                      </p:cBhvr>
                                      <p:to>
                                        <p:strVal val="visible"/>
                                      </p:to>
                                    </p:set>
                                    <p:anim calcmode="lin" valueType="num">
                                      <p:cBhvr>
                                        <p:cTn id="84" dur="500" fill="hold"/>
                                        <p:tgtEl>
                                          <p:spTgt spid="655364">
                                            <p:txEl>
                                              <p:pRg st="14" end="14"/>
                                            </p:txEl>
                                          </p:spTgt>
                                        </p:tgtEl>
                                        <p:attrNameLst>
                                          <p:attrName>ppt_w</p:attrName>
                                        </p:attrNameLst>
                                      </p:cBhvr>
                                      <p:tavLst>
                                        <p:tav tm="0">
                                          <p:val>
                                            <p:fltVal val="0"/>
                                          </p:val>
                                        </p:tav>
                                        <p:tav tm="100000">
                                          <p:val>
                                            <p:strVal val="#ppt_w"/>
                                          </p:val>
                                        </p:tav>
                                      </p:tavLst>
                                    </p:anim>
                                    <p:anim calcmode="lin" valueType="num">
                                      <p:cBhvr>
                                        <p:cTn id="85" dur="500" fill="hold"/>
                                        <p:tgtEl>
                                          <p:spTgt spid="655364">
                                            <p:txEl>
                                              <p:pRg st="14" end="14"/>
                                            </p:txEl>
                                          </p:spTgt>
                                        </p:tgtEl>
                                        <p:attrNameLst>
                                          <p:attrName>ppt_h</p:attrName>
                                        </p:attrNameLst>
                                      </p:cBhvr>
                                      <p:tavLst>
                                        <p:tav tm="0">
                                          <p:val>
                                            <p:fltVal val="0"/>
                                          </p:val>
                                        </p:tav>
                                        <p:tav tm="100000">
                                          <p:val>
                                            <p:strVal val="#ppt_h"/>
                                          </p:val>
                                        </p:tav>
                                      </p:tavLst>
                                    </p:anim>
                                    <p:animEffect transition="in" filter="fade">
                                      <p:cBhvr>
                                        <p:cTn id="86" dur="500"/>
                                        <p:tgtEl>
                                          <p:spTgt spid="655364">
                                            <p:txEl>
                                              <p:pRg st="14" end="14"/>
                                            </p:txEl>
                                          </p:spTgt>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655364">
                                            <p:txEl>
                                              <p:pRg st="15" end="15"/>
                                            </p:txEl>
                                          </p:spTgt>
                                        </p:tgtEl>
                                        <p:attrNameLst>
                                          <p:attrName>style.visibility</p:attrName>
                                        </p:attrNameLst>
                                      </p:cBhvr>
                                      <p:to>
                                        <p:strVal val="visible"/>
                                      </p:to>
                                    </p:set>
                                    <p:anim calcmode="lin" valueType="num">
                                      <p:cBhvr>
                                        <p:cTn id="89" dur="500" fill="hold"/>
                                        <p:tgtEl>
                                          <p:spTgt spid="655364">
                                            <p:txEl>
                                              <p:pRg st="15" end="15"/>
                                            </p:txEl>
                                          </p:spTgt>
                                        </p:tgtEl>
                                        <p:attrNameLst>
                                          <p:attrName>ppt_w</p:attrName>
                                        </p:attrNameLst>
                                      </p:cBhvr>
                                      <p:tavLst>
                                        <p:tav tm="0">
                                          <p:val>
                                            <p:fltVal val="0"/>
                                          </p:val>
                                        </p:tav>
                                        <p:tav tm="100000">
                                          <p:val>
                                            <p:strVal val="#ppt_w"/>
                                          </p:val>
                                        </p:tav>
                                      </p:tavLst>
                                    </p:anim>
                                    <p:anim calcmode="lin" valueType="num">
                                      <p:cBhvr>
                                        <p:cTn id="90" dur="500" fill="hold"/>
                                        <p:tgtEl>
                                          <p:spTgt spid="655364">
                                            <p:txEl>
                                              <p:pRg st="15" end="15"/>
                                            </p:txEl>
                                          </p:spTgt>
                                        </p:tgtEl>
                                        <p:attrNameLst>
                                          <p:attrName>ppt_h</p:attrName>
                                        </p:attrNameLst>
                                      </p:cBhvr>
                                      <p:tavLst>
                                        <p:tav tm="0">
                                          <p:val>
                                            <p:fltVal val="0"/>
                                          </p:val>
                                        </p:tav>
                                        <p:tav tm="100000">
                                          <p:val>
                                            <p:strVal val="#ppt_h"/>
                                          </p:val>
                                        </p:tav>
                                      </p:tavLst>
                                    </p:anim>
                                    <p:animEffect transition="in" filter="fade">
                                      <p:cBhvr>
                                        <p:cTn id="91" dur="500"/>
                                        <p:tgtEl>
                                          <p:spTgt spid="655364">
                                            <p:txEl>
                                              <p:pRg st="15" end="15"/>
                                            </p:txEl>
                                          </p:spTgt>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655364">
                                            <p:txEl>
                                              <p:pRg st="16" end="16"/>
                                            </p:txEl>
                                          </p:spTgt>
                                        </p:tgtEl>
                                        <p:attrNameLst>
                                          <p:attrName>style.visibility</p:attrName>
                                        </p:attrNameLst>
                                      </p:cBhvr>
                                      <p:to>
                                        <p:strVal val="visible"/>
                                      </p:to>
                                    </p:set>
                                    <p:anim calcmode="lin" valueType="num">
                                      <p:cBhvr>
                                        <p:cTn id="94" dur="500" fill="hold"/>
                                        <p:tgtEl>
                                          <p:spTgt spid="655364">
                                            <p:txEl>
                                              <p:pRg st="16" end="16"/>
                                            </p:txEl>
                                          </p:spTgt>
                                        </p:tgtEl>
                                        <p:attrNameLst>
                                          <p:attrName>ppt_w</p:attrName>
                                        </p:attrNameLst>
                                      </p:cBhvr>
                                      <p:tavLst>
                                        <p:tav tm="0">
                                          <p:val>
                                            <p:fltVal val="0"/>
                                          </p:val>
                                        </p:tav>
                                        <p:tav tm="100000">
                                          <p:val>
                                            <p:strVal val="#ppt_w"/>
                                          </p:val>
                                        </p:tav>
                                      </p:tavLst>
                                    </p:anim>
                                    <p:anim calcmode="lin" valueType="num">
                                      <p:cBhvr>
                                        <p:cTn id="95" dur="500" fill="hold"/>
                                        <p:tgtEl>
                                          <p:spTgt spid="655364">
                                            <p:txEl>
                                              <p:pRg st="16" end="16"/>
                                            </p:txEl>
                                          </p:spTgt>
                                        </p:tgtEl>
                                        <p:attrNameLst>
                                          <p:attrName>ppt_h</p:attrName>
                                        </p:attrNameLst>
                                      </p:cBhvr>
                                      <p:tavLst>
                                        <p:tav tm="0">
                                          <p:val>
                                            <p:fltVal val="0"/>
                                          </p:val>
                                        </p:tav>
                                        <p:tav tm="100000">
                                          <p:val>
                                            <p:strVal val="#ppt_h"/>
                                          </p:val>
                                        </p:tav>
                                      </p:tavLst>
                                    </p:anim>
                                    <p:animEffect transition="in" filter="fade">
                                      <p:cBhvr>
                                        <p:cTn id="96" dur="500"/>
                                        <p:tgtEl>
                                          <p:spTgt spid="655364">
                                            <p:txEl>
                                              <p:pRg st="16" end="16"/>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nodeType="clickEffect">
                                  <p:stCondLst>
                                    <p:cond delay="0"/>
                                  </p:stCondLst>
                                  <p:childTnLst>
                                    <p:set>
                                      <p:cBhvr>
                                        <p:cTn id="100" dur="1" fill="hold">
                                          <p:stCondLst>
                                            <p:cond delay="0"/>
                                          </p:stCondLst>
                                        </p:cTn>
                                        <p:tgtEl>
                                          <p:spTgt spid="6"/>
                                        </p:tgtEl>
                                        <p:attrNameLst>
                                          <p:attrName>style.visibility</p:attrName>
                                        </p:attrNameLst>
                                      </p:cBhvr>
                                      <p:to>
                                        <p:strVal val="visible"/>
                                      </p:to>
                                    </p:set>
                                    <p:anim calcmode="lin" valueType="num">
                                      <p:cBhvr>
                                        <p:cTn id="101" dur="500" fill="hold"/>
                                        <p:tgtEl>
                                          <p:spTgt spid="6"/>
                                        </p:tgtEl>
                                        <p:attrNameLst>
                                          <p:attrName>ppt_w</p:attrName>
                                        </p:attrNameLst>
                                      </p:cBhvr>
                                      <p:tavLst>
                                        <p:tav tm="0">
                                          <p:val>
                                            <p:fltVal val="0"/>
                                          </p:val>
                                        </p:tav>
                                        <p:tav tm="100000">
                                          <p:val>
                                            <p:strVal val="#ppt_w"/>
                                          </p:val>
                                        </p:tav>
                                      </p:tavLst>
                                    </p:anim>
                                    <p:anim calcmode="lin" valueType="num">
                                      <p:cBhvr>
                                        <p:cTn id="102" dur="500" fill="hold"/>
                                        <p:tgtEl>
                                          <p:spTgt spid="6"/>
                                        </p:tgtEl>
                                        <p:attrNameLst>
                                          <p:attrName>ppt_h</p:attrName>
                                        </p:attrNameLst>
                                      </p:cBhvr>
                                      <p:tavLst>
                                        <p:tav tm="0">
                                          <p:val>
                                            <p:fltVal val="0"/>
                                          </p:val>
                                        </p:tav>
                                        <p:tav tm="100000">
                                          <p:val>
                                            <p:strVal val="#ppt_h"/>
                                          </p:val>
                                        </p:tav>
                                      </p:tavLst>
                                    </p:anim>
                                    <p:animEffect transition="in" filter="fade">
                                      <p:cBhvr>
                                        <p:cTn id="103" dur="500"/>
                                        <p:tgtEl>
                                          <p:spTgt spid="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3" presetClass="entr" presetSubtype="16" fill="hold" nodeType="clickEffect">
                                  <p:stCondLst>
                                    <p:cond delay="0"/>
                                  </p:stCondLst>
                                  <p:childTnLst>
                                    <p:set>
                                      <p:cBhvr>
                                        <p:cTn id="107" dur="1" fill="hold">
                                          <p:stCondLst>
                                            <p:cond delay="0"/>
                                          </p:stCondLst>
                                        </p:cTn>
                                        <p:tgtEl>
                                          <p:spTgt spid="7"/>
                                        </p:tgtEl>
                                        <p:attrNameLst>
                                          <p:attrName>style.visibility</p:attrName>
                                        </p:attrNameLst>
                                      </p:cBhvr>
                                      <p:to>
                                        <p:strVal val="visible"/>
                                      </p:to>
                                    </p:set>
                                    <p:anim calcmode="lin" valueType="num">
                                      <p:cBhvr>
                                        <p:cTn id="108" dur="500" fill="hold"/>
                                        <p:tgtEl>
                                          <p:spTgt spid="7"/>
                                        </p:tgtEl>
                                        <p:attrNameLst>
                                          <p:attrName>ppt_w</p:attrName>
                                        </p:attrNameLst>
                                      </p:cBhvr>
                                      <p:tavLst>
                                        <p:tav tm="0">
                                          <p:val>
                                            <p:fltVal val="0"/>
                                          </p:val>
                                        </p:tav>
                                        <p:tav tm="100000">
                                          <p:val>
                                            <p:strVal val="#ppt_w"/>
                                          </p:val>
                                        </p:tav>
                                      </p:tavLst>
                                    </p:anim>
                                    <p:anim calcmode="lin" valueType="num">
                                      <p:cBhvr>
                                        <p:cTn id="109" dur="500" fill="hold"/>
                                        <p:tgtEl>
                                          <p:spTgt spid="7"/>
                                        </p:tgtEl>
                                        <p:attrNameLst>
                                          <p:attrName>ppt_h</p:attrName>
                                        </p:attrNameLst>
                                      </p:cBhvr>
                                      <p:tavLst>
                                        <p:tav tm="0">
                                          <p:val>
                                            <p:fltVal val="0"/>
                                          </p:val>
                                        </p:tav>
                                        <p:tav tm="100000">
                                          <p:val>
                                            <p:strVal val="#ppt_h"/>
                                          </p:val>
                                        </p:tav>
                                      </p:tavLst>
                                    </p:anim>
                                    <p:animEffect transition="in" filter="fade">
                                      <p:cBhvr>
                                        <p:cTn id="110" dur="500"/>
                                        <p:tgtEl>
                                          <p:spTgt spid="7"/>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16" fill="hold" nodeType="clickEffect">
                                  <p:stCondLst>
                                    <p:cond delay="0"/>
                                  </p:stCondLst>
                                  <p:childTnLst>
                                    <p:set>
                                      <p:cBhvr>
                                        <p:cTn id="114" dur="1" fill="hold">
                                          <p:stCondLst>
                                            <p:cond delay="0"/>
                                          </p:stCondLst>
                                        </p:cTn>
                                        <p:tgtEl>
                                          <p:spTgt spid="4"/>
                                        </p:tgtEl>
                                        <p:attrNameLst>
                                          <p:attrName>style.visibility</p:attrName>
                                        </p:attrNameLst>
                                      </p:cBhvr>
                                      <p:to>
                                        <p:strVal val="visible"/>
                                      </p:to>
                                    </p:set>
                                    <p:anim calcmode="lin" valueType="num">
                                      <p:cBhvr>
                                        <p:cTn id="115" dur="500" fill="hold"/>
                                        <p:tgtEl>
                                          <p:spTgt spid="4"/>
                                        </p:tgtEl>
                                        <p:attrNameLst>
                                          <p:attrName>ppt_w</p:attrName>
                                        </p:attrNameLst>
                                      </p:cBhvr>
                                      <p:tavLst>
                                        <p:tav tm="0">
                                          <p:val>
                                            <p:fltVal val="0"/>
                                          </p:val>
                                        </p:tav>
                                        <p:tav tm="100000">
                                          <p:val>
                                            <p:strVal val="#ppt_w"/>
                                          </p:val>
                                        </p:tav>
                                      </p:tavLst>
                                    </p:anim>
                                    <p:anim calcmode="lin" valueType="num">
                                      <p:cBhvr>
                                        <p:cTn id="116" dur="500" fill="hold"/>
                                        <p:tgtEl>
                                          <p:spTgt spid="4"/>
                                        </p:tgtEl>
                                        <p:attrNameLst>
                                          <p:attrName>ppt_h</p:attrName>
                                        </p:attrNameLst>
                                      </p:cBhvr>
                                      <p:tavLst>
                                        <p:tav tm="0">
                                          <p:val>
                                            <p:fltVal val="0"/>
                                          </p:val>
                                        </p:tav>
                                        <p:tav tm="100000">
                                          <p:val>
                                            <p:strVal val="#ppt_h"/>
                                          </p:val>
                                        </p:tav>
                                      </p:tavLst>
                                    </p:anim>
                                    <p:animEffect transition="in" filter="fade">
                                      <p:cBhvr>
                                        <p:cTn id="117" dur="500"/>
                                        <p:tgtEl>
                                          <p:spTgt spid="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53" presetClass="exit" presetSubtype="0" fill="hold" nodeType="clickEffect">
                                  <p:stCondLst>
                                    <p:cond delay="0"/>
                                  </p:stCondLst>
                                  <p:childTnLst>
                                    <p:anim calcmode="lin" valueType="num">
                                      <p:cBhvr>
                                        <p:cTn id="121" dur="500"/>
                                        <p:tgtEl>
                                          <p:spTgt spid="655364">
                                            <p:txEl>
                                              <p:pRg st="0" end="0"/>
                                            </p:txEl>
                                          </p:spTgt>
                                        </p:tgtEl>
                                        <p:attrNameLst>
                                          <p:attrName>ppt_w</p:attrName>
                                        </p:attrNameLst>
                                      </p:cBhvr>
                                      <p:tavLst>
                                        <p:tav tm="0">
                                          <p:val>
                                            <p:strVal val="ppt_w"/>
                                          </p:val>
                                        </p:tav>
                                        <p:tav tm="100000">
                                          <p:val>
                                            <p:fltVal val="0"/>
                                          </p:val>
                                        </p:tav>
                                      </p:tavLst>
                                    </p:anim>
                                    <p:anim calcmode="lin" valueType="num">
                                      <p:cBhvr>
                                        <p:cTn id="122" dur="500"/>
                                        <p:tgtEl>
                                          <p:spTgt spid="655364">
                                            <p:txEl>
                                              <p:pRg st="0" end="0"/>
                                            </p:txEl>
                                          </p:spTgt>
                                        </p:tgtEl>
                                        <p:attrNameLst>
                                          <p:attrName>ppt_h</p:attrName>
                                        </p:attrNameLst>
                                      </p:cBhvr>
                                      <p:tavLst>
                                        <p:tav tm="0">
                                          <p:val>
                                            <p:strVal val="ppt_h"/>
                                          </p:val>
                                        </p:tav>
                                        <p:tav tm="100000">
                                          <p:val>
                                            <p:fltVal val="0"/>
                                          </p:val>
                                        </p:tav>
                                      </p:tavLst>
                                    </p:anim>
                                    <p:animEffect transition="out" filter="fade">
                                      <p:cBhvr>
                                        <p:cTn id="123" dur="500"/>
                                        <p:tgtEl>
                                          <p:spTgt spid="655364">
                                            <p:txEl>
                                              <p:pRg st="0" end="0"/>
                                            </p:txEl>
                                          </p:spTgt>
                                        </p:tgtEl>
                                      </p:cBhvr>
                                    </p:animEffect>
                                    <p:set>
                                      <p:cBhvr>
                                        <p:cTn id="124" dur="1" fill="hold">
                                          <p:stCondLst>
                                            <p:cond delay="499"/>
                                          </p:stCondLst>
                                        </p:cTn>
                                        <p:tgtEl>
                                          <p:spTgt spid="655364">
                                            <p:txEl>
                                              <p:pRg st="0" end="0"/>
                                            </p:txEl>
                                          </p:spTgt>
                                        </p:tgtEl>
                                        <p:attrNameLst>
                                          <p:attrName>style.visibility</p:attrName>
                                        </p:attrNameLst>
                                      </p:cBhvr>
                                      <p:to>
                                        <p:strVal val="hidden"/>
                                      </p:to>
                                    </p:set>
                                  </p:childTnLst>
                                </p:cTn>
                              </p:par>
                              <p:par>
                                <p:cTn id="125" presetID="53" presetClass="exit" presetSubtype="0" fill="hold" nodeType="withEffect">
                                  <p:stCondLst>
                                    <p:cond delay="0"/>
                                  </p:stCondLst>
                                  <p:childTnLst>
                                    <p:anim calcmode="lin" valueType="num">
                                      <p:cBhvr>
                                        <p:cTn id="126" dur="500"/>
                                        <p:tgtEl>
                                          <p:spTgt spid="655364">
                                            <p:txEl>
                                              <p:pRg st="1" end="1"/>
                                            </p:txEl>
                                          </p:spTgt>
                                        </p:tgtEl>
                                        <p:attrNameLst>
                                          <p:attrName>ppt_w</p:attrName>
                                        </p:attrNameLst>
                                      </p:cBhvr>
                                      <p:tavLst>
                                        <p:tav tm="0">
                                          <p:val>
                                            <p:strVal val="ppt_w"/>
                                          </p:val>
                                        </p:tav>
                                        <p:tav tm="100000">
                                          <p:val>
                                            <p:fltVal val="0"/>
                                          </p:val>
                                        </p:tav>
                                      </p:tavLst>
                                    </p:anim>
                                    <p:anim calcmode="lin" valueType="num">
                                      <p:cBhvr>
                                        <p:cTn id="127" dur="500"/>
                                        <p:tgtEl>
                                          <p:spTgt spid="655364">
                                            <p:txEl>
                                              <p:pRg st="1" end="1"/>
                                            </p:txEl>
                                          </p:spTgt>
                                        </p:tgtEl>
                                        <p:attrNameLst>
                                          <p:attrName>ppt_h</p:attrName>
                                        </p:attrNameLst>
                                      </p:cBhvr>
                                      <p:tavLst>
                                        <p:tav tm="0">
                                          <p:val>
                                            <p:strVal val="ppt_h"/>
                                          </p:val>
                                        </p:tav>
                                        <p:tav tm="100000">
                                          <p:val>
                                            <p:fltVal val="0"/>
                                          </p:val>
                                        </p:tav>
                                      </p:tavLst>
                                    </p:anim>
                                    <p:animEffect transition="out" filter="fade">
                                      <p:cBhvr>
                                        <p:cTn id="128" dur="500"/>
                                        <p:tgtEl>
                                          <p:spTgt spid="655364">
                                            <p:txEl>
                                              <p:pRg st="1" end="1"/>
                                            </p:txEl>
                                          </p:spTgt>
                                        </p:tgtEl>
                                      </p:cBhvr>
                                    </p:animEffect>
                                    <p:set>
                                      <p:cBhvr>
                                        <p:cTn id="129" dur="1" fill="hold">
                                          <p:stCondLst>
                                            <p:cond delay="499"/>
                                          </p:stCondLst>
                                        </p:cTn>
                                        <p:tgtEl>
                                          <p:spTgt spid="655364">
                                            <p:txEl>
                                              <p:pRg st="1" end="1"/>
                                            </p:txEl>
                                          </p:spTgt>
                                        </p:tgtEl>
                                        <p:attrNameLst>
                                          <p:attrName>style.visibility</p:attrName>
                                        </p:attrNameLst>
                                      </p:cBhvr>
                                      <p:to>
                                        <p:strVal val="hidden"/>
                                      </p:to>
                                    </p:set>
                                  </p:childTnLst>
                                </p:cTn>
                              </p:par>
                              <p:par>
                                <p:cTn id="130" presetID="53" presetClass="exit" presetSubtype="0" fill="hold" nodeType="withEffect">
                                  <p:stCondLst>
                                    <p:cond delay="0"/>
                                  </p:stCondLst>
                                  <p:childTnLst>
                                    <p:anim calcmode="lin" valueType="num">
                                      <p:cBhvr>
                                        <p:cTn id="131" dur="500"/>
                                        <p:tgtEl>
                                          <p:spTgt spid="655364">
                                            <p:txEl>
                                              <p:pRg st="2" end="2"/>
                                            </p:txEl>
                                          </p:spTgt>
                                        </p:tgtEl>
                                        <p:attrNameLst>
                                          <p:attrName>ppt_w</p:attrName>
                                        </p:attrNameLst>
                                      </p:cBhvr>
                                      <p:tavLst>
                                        <p:tav tm="0">
                                          <p:val>
                                            <p:strVal val="ppt_w"/>
                                          </p:val>
                                        </p:tav>
                                        <p:tav tm="100000">
                                          <p:val>
                                            <p:fltVal val="0"/>
                                          </p:val>
                                        </p:tav>
                                      </p:tavLst>
                                    </p:anim>
                                    <p:anim calcmode="lin" valueType="num">
                                      <p:cBhvr>
                                        <p:cTn id="132" dur="500"/>
                                        <p:tgtEl>
                                          <p:spTgt spid="655364">
                                            <p:txEl>
                                              <p:pRg st="2" end="2"/>
                                            </p:txEl>
                                          </p:spTgt>
                                        </p:tgtEl>
                                        <p:attrNameLst>
                                          <p:attrName>ppt_h</p:attrName>
                                        </p:attrNameLst>
                                      </p:cBhvr>
                                      <p:tavLst>
                                        <p:tav tm="0">
                                          <p:val>
                                            <p:strVal val="ppt_h"/>
                                          </p:val>
                                        </p:tav>
                                        <p:tav tm="100000">
                                          <p:val>
                                            <p:fltVal val="0"/>
                                          </p:val>
                                        </p:tav>
                                      </p:tavLst>
                                    </p:anim>
                                    <p:animEffect transition="out" filter="fade">
                                      <p:cBhvr>
                                        <p:cTn id="133" dur="500"/>
                                        <p:tgtEl>
                                          <p:spTgt spid="655364">
                                            <p:txEl>
                                              <p:pRg st="2" end="2"/>
                                            </p:txEl>
                                          </p:spTgt>
                                        </p:tgtEl>
                                      </p:cBhvr>
                                    </p:animEffect>
                                    <p:set>
                                      <p:cBhvr>
                                        <p:cTn id="134" dur="1" fill="hold">
                                          <p:stCondLst>
                                            <p:cond delay="499"/>
                                          </p:stCondLst>
                                        </p:cTn>
                                        <p:tgtEl>
                                          <p:spTgt spid="655364">
                                            <p:txEl>
                                              <p:pRg st="2" end="2"/>
                                            </p:txEl>
                                          </p:spTgt>
                                        </p:tgtEl>
                                        <p:attrNameLst>
                                          <p:attrName>style.visibility</p:attrName>
                                        </p:attrNameLst>
                                      </p:cBhvr>
                                      <p:to>
                                        <p:strVal val="hidden"/>
                                      </p:to>
                                    </p:set>
                                  </p:childTnLst>
                                </p:cTn>
                              </p:par>
                              <p:par>
                                <p:cTn id="135" presetID="53" presetClass="exit" presetSubtype="0" fill="hold" nodeType="withEffect">
                                  <p:stCondLst>
                                    <p:cond delay="0"/>
                                  </p:stCondLst>
                                  <p:childTnLst>
                                    <p:anim calcmode="lin" valueType="num">
                                      <p:cBhvr>
                                        <p:cTn id="136" dur="500"/>
                                        <p:tgtEl>
                                          <p:spTgt spid="655364">
                                            <p:txEl>
                                              <p:pRg st="3" end="3"/>
                                            </p:txEl>
                                          </p:spTgt>
                                        </p:tgtEl>
                                        <p:attrNameLst>
                                          <p:attrName>ppt_w</p:attrName>
                                        </p:attrNameLst>
                                      </p:cBhvr>
                                      <p:tavLst>
                                        <p:tav tm="0">
                                          <p:val>
                                            <p:strVal val="ppt_w"/>
                                          </p:val>
                                        </p:tav>
                                        <p:tav tm="100000">
                                          <p:val>
                                            <p:fltVal val="0"/>
                                          </p:val>
                                        </p:tav>
                                      </p:tavLst>
                                    </p:anim>
                                    <p:anim calcmode="lin" valueType="num">
                                      <p:cBhvr>
                                        <p:cTn id="137" dur="500"/>
                                        <p:tgtEl>
                                          <p:spTgt spid="655364">
                                            <p:txEl>
                                              <p:pRg st="3" end="3"/>
                                            </p:txEl>
                                          </p:spTgt>
                                        </p:tgtEl>
                                        <p:attrNameLst>
                                          <p:attrName>ppt_h</p:attrName>
                                        </p:attrNameLst>
                                      </p:cBhvr>
                                      <p:tavLst>
                                        <p:tav tm="0">
                                          <p:val>
                                            <p:strVal val="ppt_h"/>
                                          </p:val>
                                        </p:tav>
                                        <p:tav tm="100000">
                                          <p:val>
                                            <p:fltVal val="0"/>
                                          </p:val>
                                        </p:tav>
                                      </p:tavLst>
                                    </p:anim>
                                    <p:animEffect transition="out" filter="fade">
                                      <p:cBhvr>
                                        <p:cTn id="138" dur="500"/>
                                        <p:tgtEl>
                                          <p:spTgt spid="655364">
                                            <p:txEl>
                                              <p:pRg st="3" end="3"/>
                                            </p:txEl>
                                          </p:spTgt>
                                        </p:tgtEl>
                                      </p:cBhvr>
                                    </p:animEffect>
                                    <p:set>
                                      <p:cBhvr>
                                        <p:cTn id="139" dur="1" fill="hold">
                                          <p:stCondLst>
                                            <p:cond delay="499"/>
                                          </p:stCondLst>
                                        </p:cTn>
                                        <p:tgtEl>
                                          <p:spTgt spid="655364">
                                            <p:txEl>
                                              <p:pRg st="3" end="3"/>
                                            </p:txEl>
                                          </p:spTgt>
                                        </p:tgtEl>
                                        <p:attrNameLst>
                                          <p:attrName>style.visibility</p:attrName>
                                        </p:attrNameLst>
                                      </p:cBhvr>
                                      <p:to>
                                        <p:strVal val="hidden"/>
                                      </p:to>
                                    </p:set>
                                  </p:childTnLst>
                                </p:cTn>
                              </p:par>
                              <p:par>
                                <p:cTn id="140" presetID="53" presetClass="exit" presetSubtype="0" fill="hold" nodeType="withEffect">
                                  <p:stCondLst>
                                    <p:cond delay="0"/>
                                  </p:stCondLst>
                                  <p:childTnLst>
                                    <p:anim calcmode="lin" valueType="num">
                                      <p:cBhvr>
                                        <p:cTn id="141" dur="500"/>
                                        <p:tgtEl>
                                          <p:spTgt spid="655364">
                                            <p:txEl>
                                              <p:pRg st="4" end="4"/>
                                            </p:txEl>
                                          </p:spTgt>
                                        </p:tgtEl>
                                        <p:attrNameLst>
                                          <p:attrName>ppt_w</p:attrName>
                                        </p:attrNameLst>
                                      </p:cBhvr>
                                      <p:tavLst>
                                        <p:tav tm="0">
                                          <p:val>
                                            <p:strVal val="ppt_w"/>
                                          </p:val>
                                        </p:tav>
                                        <p:tav tm="100000">
                                          <p:val>
                                            <p:fltVal val="0"/>
                                          </p:val>
                                        </p:tav>
                                      </p:tavLst>
                                    </p:anim>
                                    <p:anim calcmode="lin" valueType="num">
                                      <p:cBhvr>
                                        <p:cTn id="142" dur="500"/>
                                        <p:tgtEl>
                                          <p:spTgt spid="655364">
                                            <p:txEl>
                                              <p:pRg st="4" end="4"/>
                                            </p:txEl>
                                          </p:spTgt>
                                        </p:tgtEl>
                                        <p:attrNameLst>
                                          <p:attrName>ppt_h</p:attrName>
                                        </p:attrNameLst>
                                      </p:cBhvr>
                                      <p:tavLst>
                                        <p:tav tm="0">
                                          <p:val>
                                            <p:strVal val="ppt_h"/>
                                          </p:val>
                                        </p:tav>
                                        <p:tav tm="100000">
                                          <p:val>
                                            <p:fltVal val="0"/>
                                          </p:val>
                                        </p:tav>
                                      </p:tavLst>
                                    </p:anim>
                                    <p:animEffect transition="out" filter="fade">
                                      <p:cBhvr>
                                        <p:cTn id="143" dur="500"/>
                                        <p:tgtEl>
                                          <p:spTgt spid="655364">
                                            <p:txEl>
                                              <p:pRg st="4" end="4"/>
                                            </p:txEl>
                                          </p:spTgt>
                                        </p:tgtEl>
                                      </p:cBhvr>
                                    </p:animEffect>
                                    <p:set>
                                      <p:cBhvr>
                                        <p:cTn id="144" dur="1" fill="hold">
                                          <p:stCondLst>
                                            <p:cond delay="499"/>
                                          </p:stCondLst>
                                        </p:cTn>
                                        <p:tgtEl>
                                          <p:spTgt spid="655364">
                                            <p:txEl>
                                              <p:pRg st="4" end="4"/>
                                            </p:txEl>
                                          </p:spTgt>
                                        </p:tgtEl>
                                        <p:attrNameLst>
                                          <p:attrName>style.visibility</p:attrName>
                                        </p:attrNameLst>
                                      </p:cBhvr>
                                      <p:to>
                                        <p:strVal val="hidden"/>
                                      </p:to>
                                    </p:set>
                                  </p:childTnLst>
                                </p:cTn>
                              </p:par>
                              <p:par>
                                <p:cTn id="145" presetID="53" presetClass="exit" presetSubtype="0" fill="hold" nodeType="withEffect">
                                  <p:stCondLst>
                                    <p:cond delay="0"/>
                                  </p:stCondLst>
                                  <p:childTnLst>
                                    <p:anim calcmode="lin" valueType="num">
                                      <p:cBhvr>
                                        <p:cTn id="146" dur="500"/>
                                        <p:tgtEl>
                                          <p:spTgt spid="655364">
                                            <p:txEl>
                                              <p:pRg st="5" end="5"/>
                                            </p:txEl>
                                          </p:spTgt>
                                        </p:tgtEl>
                                        <p:attrNameLst>
                                          <p:attrName>ppt_w</p:attrName>
                                        </p:attrNameLst>
                                      </p:cBhvr>
                                      <p:tavLst>
                                        <p:tav tm="0">
                                          <p:val>
                                            <p:strVal val="ppt_w"/>
                                          </p:val>
                                        </p:tav>
                                        <p:tav tm="100000">
                                          <p:val>
                                            <p:fltVal val="0"/>
                                          </p:val>
                                        </p:tav>
                                      </p:tavLst>
                                    </p:anim>
                                    <p:anim calcmode="lin" valueType="num">
                                      <p:cBhvr>
                                        <p:cTn id="147" dur="500"/>
                                        <p:tgtEl>
                                          <p:spTgt spid="655364">
                                            <p:txEl>
                                              <p:pRg st="5" end="5"/>
                                            </p:txEl>
                                          </p:spTgt>
                                        </p:tgtEl>
                                        <p:attrNameLst>
                                          <p:attrName>ppt_h</p:attrName>
                                        </p:attrNameLst>
                                      </p:cBhvr>
                                      <p:tavLst>
                                        <p:tav tm="0">
                                          <p:val>
                                            <p:strVal val="ppt_h"/>
                                          </p:val>
                                        </p:tav>
                                        <p:tav tm="100000">
                                          <p:val>
                                            <p:fltVal val="0"/>
                                          </p:val>
                                        </p:tav>
                                      </p:tavLst>
                                    </p:anim>
                                    <p:animEffect transition="out" filter="fade">
                                      <p:cBhvr>
                                        <p:cTn id="148" dur="500"/>
                                        <p:tgtEl>
                                          <p:spTgt spid="655364">
                                            <p:txEl>
                                              <p:pRg st="5" end="5"/>
                                            </p:txEl>
                                          </p:spTgt>
                                        </p:tgtEl>
                                      </p:cBhvr>
                                    </p:animEffect>
                                    <p:set>
                                      <p:cBhvr>
                                        <p:cTn id="149" dur="1" fill="hold">
                                          <p:stCondLst>
                                            <p:cond delay="499"/>
                                          </p:stCondLst>
                                        </p:cTn>
                                        <p:tgtEl>
                                          <p:spTgt spid="655364">
                                            <p:txEl>
                                              <p:pRg st="5" end="5"/>
                                            </p:txEl>
                                          </p:spTgt>
                                        </p:tgtEl>
                                        <p:attrNameLst>
                                          <p:attrName>style.visibility</p:attrName>
                                        </p:attrNameLst>
                                      </p:cBhvr>
                                      <p:to>
                                        <p:strVal val="hidden"/>
                                      </p:to>
                                    </p:set>
                                  </p:childTnLst>
                                </p:cTn>
                              </p:par>
                              <p:par>
                                <p:cTn id="150" presetID="53" presetClass="exit" presetSubtype="0" fill="hold" nodeType="withEffect">
                                  <p:stCondLst>
                                    <p:cond delay="0"/>
                                  </p:stCondLst>
                                  <p:childTnLst>
                                    <p:anim calcmode="lin" valueType="num">
                                      <p:cBhvr>
                                        <p:cTn id="151" dur="500"/>
                                        <p:tgtEl>
                                          <p:spTgt spid="655364">
                                            <p:txEl>
                                              <p:pRg st="6" end="6"/>
                                            </p:txEl>
                                          </p:spTgt>
                                        </p:tgtEl>
                                        <p:attrNameLst>
                                          <p:attrName>ppt_w</p:attrName>
                                        </p:attrNameLst>
                                      </p:cBhvr>
                                      <p:tavLst>
                                        <p:tav tm="0">
                                          <p:val>
                                            <p:strVal val="ppt_w"/>
                                          </p:val>
                                        </p:tav>
                                        <p:tav tm="100000">
                                          <p:val>
                                            <p:fltVal val="0"/>
                                          </p:val>
                                        </p:tav>
                                      </p:tavLst>
                                    </p:anim>
                                    <p:anim calcmode="lin" valueType="num">
                                      <p:cBhvr>
                                        <p:cTn id="152" dur="500"/>
                                        <p:tgtEl>
                                          <p:spTgt spid="655364">
                                            <p:txEl>
                                              <p:pRg st="6" end="6"/>
                                            </p:txEl>
                                          </p:spTgt>
                                        </p:tgtEl>
                                        <p:attrNameLst>
                                          <p:attrName>ppt_h</p:attrName>
                                        </p:attrNameLst>
                                      </p:cBhvr>
                                      <p:tavLst>
                                        <p:tav tm="0">
                                          <p:val>
                                            <p:strVal val="ppt_h"/>
                                          </p:val>
                                        </p:tav>
                                        <p:tav tm="100000">
                                          <p:val>
                                            <p:fltVal val="0"/>
                                          </p:val>
                                        </p:tav>
                                      </p:tavLst>
                                    </p:anim>
                                    <p:animEffect transition="out" filter="fade">
                                      <p:cBhvr>
                                        <p:cTn id="153" dur="500"/>
                                        <p:tgtEl>
                                          <p:spTgt spid="655364">
                                            <p:txEl>
                                              <p:pRg st="6" end="6"/>
                                            </p:txEl>
                                          </p:spTgt>
                                        </p:tgtEl>
                                      </p:cBhvr>
                                    </p:animEffect>
                                    <p:set>
                                      <p:cBhvr>
                                        <p:cTn id="154" dur="1" fill="hold">
                                          <p:stCondLst>
                                            <p:cond delay="499"/>
                                          </p:stCondLst>
                                        </p:cTn>
                                        <p:tgtEl>
                                          <p:spTgt spid="655364">
                                            <p:txEl>
                                              <p:pRg st="6" end="6"/>
                                            </p:txEl>
                                          </p:spTgt>
                                        </p:tgtEl>
                                        <p:attrNameLst>
                                          <p:attrName>style.visibility</p:attrName>
                                        </p:attrNameLst>
                                      </p:cBhvr>
                                      <p:to>
                                        <p:strVal val="hidden"/>
                                      </p:to>
                                    </p:set>
                                  </p:childTnLst>
                                </p:cTn>
                              </p:par>
                              <p:par>
                                <p:cTn id="155" presetID="53" presetClass="exit" presetSubtype="0" fill="hold" nodeType="withEffect">
                                  <p:stCondLst>
                                    <p:cond delay="0"/>
                                  </p:stCondLst>
                                  <p:childTnLst>
                                    <p:anim calcmode="lin" valueType="num">
                                      <p:cBhvr>
                                        <p:cTn id="156" dur="500"/>
                                        <p:tgtEl>
                                          <p:spTgt spid="655364">
                                            <p:txEl>
                                              <p:pRg st="7" end="7"/>
                                            </p:txEl>
                                          </p:spTgt>
                                        </p:tgtEl>
                                        <p:attrNameLst>
                                          <p:attrName>ppt_w</p:attrName>
                                        </p:attrNameLst>
                                      </p:cBhvr>
                                      <p:tavLst>
                                        <p:tav tm="0">
                                          <p:val>
                                            <p:strVal val="ppt_w"/>
                                          </p:val>
                                        </p:tav>
                                        <p:tav tm="100000">
                                          <p:val>
                                            <p:fltVal val="0"/>
                                          </p:val>
                                        </p:tav>
                                      </p:tavLst>
                                    </p:anim>
                                    <p:anim calcmode="lin" valueType="num">
                                      <p:cBhvr>
                                        <p:cTn id="157" dur="500"/>
                                        <p:tgtEl>
                                          <p:spTgt spid="655364">
                                            <p:txEl>
                                              <p:pRg st="7" end="7"/>
                                            </p:txEl>
                                          </p:spTgt>
                                        </p:tgtEl>
                                        <p:attrNameLst>
                                          <p:attrName>ppt_h</p:attrName>
                                        </p:attrNameLst>
                                      </p:cBhvr>
                                      <p:tavLst>
                                        <p:tav tm="0">
                                          <p:val>
                                            <p:strVal val="ppt_h"/>
                                          </p:val>
                                        </p:tav>
                                        <p:tav tm="100000">
                                          <p:val>
                                            <p:fltVal val="0"/>
                                          </p:val>
                                        </p:tav>
                                      </p:tavLst>
                                    </p:anim>
                                    <p:animEffect transition="out" filter="fade">
                                      <p:cBhvr>
                                        <p:cTn id="158" dur="500"/>
                                        <p:tgtEl>
                                          <p:spTgt spid="655364">
                                            <p:txEl>
                                              <p:pRg st="7" end="7"/>
                                            </p:txEl>
                                          </p:spTgt>
                                        </p:tgtEl>
                                      </p:cBhvr>
                                    </p:animEffect>
                                    <p:set>
                                      <p:cBhvr>
                                        <p:cTn id="159" dur="1" fill="hold">
                                          <p:stCondLst>
                                            <p:cond delay="499"/>
                                          </p:stCondLst>
                                        </p:cTn>
                                        <p:tgtEl>
                                          <p:spTgt spid="655364">
                                            <p:txEl>
                                              <p:pRg st="7" end="7"/>
                                            </p:txEl>
                                          </p:spTgt>
                                        </p:tgtEl>
                                        <p:attrNameLst>
                                          <p:attrName>style.visibility</p:attrName>
                                        </p:attrNameLst>
                                      </p:cBhvr>
                                      <p:to>
                                        <p:strVal val="hidden"/>
                                      </p:to>
                                    </p:set>
                                  </p:childTnLst>
                                </p:cTn>
                              </p:par>
                              <p:par>
                                <p:cTn id="160" presetID="53" presetClass="exit" presetSubtype="0" fill="hold" nodeType="withEffect">
                                  <p:stCondLst>
                                    <p:cond delay="0"/>
                                  </p:stCondLst>
                                  <p:childTnLst>
                                    <p:anim calcmode="lin" valueType="num">
                                      <p:cBhvr>
                                        <p:cTn id="161" dur="500"/>
                                        <p:tgtEl>
                                          <p:spTgt spid="655364">
                                            <p:txEl>
                                              <p:pRg st="8" end="8"/>
                                            </p:txEl>
                                          </p:spTgt>
                                        </p:tgtEl>
                                        <p:attrNameLst>
                                          <p:attrName>ppt_w</p:attrName>
                                        </p:attrNameLst>
                                      </p:cBhvr>
                                      <p:tavLst>
                                        <p:tav tm="0">
                                          <p:val>
                                            <p:strVal val="ppt_w"/>
                                          </p:val>
                                        </p:tav>
                                        <p:tav tm="100000">
                                          <p:val>
                                            <p:fltVal val="0"/>
                                          </p:val>
                                        </p:tav>
                                      </p:tavLst>
                                    </p:anim>
                                    <p:anim calcmode="lin" valueType="num">
                                      <p:cBhvr>
                                        <p:cTn id="162" dur="500"/>
                                        <p:tgtEl>
                                          <p:spTgt spid="655364">
                                            <p:txEl>
                                              <p:pRg st="8" end="8"/>
                                            </p:txEl>
                                          </p:spTgt>
                                        </p:tgtEl>
                                        <p:attrNameLst>
                                          <p:attrName>ppt_h</p:attrName>
                                        </p:attrNameLst>
                                      </p:cBhvr>
                                      <p:tavLst>
                                        <p:tav tm="0">
                                          <p:val>
                                            <p:strVal val="ppt_h"/>
                                          </p:val>
                                        </p:tav>
                                        <p:tav tm="100000">
                                          <p:val>
                                            <p:fltVal val="0"/>
                                          </p:val>
                                        </p:tav>
                                      </p:tavLst>
                                    </p:anim>
                                    <p:animEffect transition="out" filter="fade">
                                      <p:cBhvr>
                                        <p:cTn id="163" dur="500"/>
                                        <p:tgtEl>
                                          <p:spTgt spid="655364">
                                            <p:txEl>
                                              <p:pRg st="8" end="8"/>
                                            </p:txEl>
                                          </p:spTgt>
                                        </p:tgtEl>
                                      </p:cBhvr>
                                    </p:animEffect>
                                    <p:set>
                                      <p:cBhvr>
                                        <p:cTn id="164" dur="1" fill="hold">
                                          <p:stCondLst>
                                            <p:cond delay="499"/>
                                          </p:stCondLst>
                                        </p:cTn>
                                        <p:tgtEl>
                                          <p:spTgt spid="655364">
                                            <p:txEl>
                                              <p:pRg st="8" end="8"/>
                                            </p:txEl>
                                          </p:spTgt>
                                        </p:tgtEl>
                                        <p:attrNameLst>
                                          <p:attrName>style.visibility</p:attrName>
                                        </p:attrNameLst>
                                      </p:cBhvr>
                                      <p:to>
                                        <p:strVal val="hidden"/>
                                      </p:to>
                                    </p:set>
                                  </p:childTnLst>
                                </p:cTn>
                              </p:par>
                              <p:par>
                                <p:cTn id="165" presetID="53" presetClass="exit" presetSubtype="0" fill="hold" nodeType="withEffect">
                                  <p:stCondLst>
                                    <p:cond delay="0"/>
                                  </p:stCondLst>
                                  <p:childTnLst>
                                    <p:anim calcmode="lin" valueType="num">
                                      <p:cBhvr>
                                        <p:cTn id="166" dur="500"/>
                                        <p:tgtEl>
                                          <p:spTgt spid="655364">
                                            <p:txEl>
                                              <p:pRg st="9" end="9"/>
                                            </p:txEl>
                                          </p:spTgt>
                                        </p:tgtEl>
                                        <p:attrNameLst>
                                          <p:attrName>ppt_w</p:attrName>
                                        </p:attrNameLst>
                                      </p:cBhvr>
                                      <p:tavLst>
                                        <p:tav tm="0">
                                          <p:val>
                                            <p:strVal val="ppt_w"/>
                                          </p:val>
                                        </p:tav>
                                        <p:tav tm="100000">
                                          <p:val>
                                            <p:fltVal val="0"/>
                                          </p:val>
                                        </p:tav>
                                      </p:tavLst>
                                    </p:anim>
                                    <p:anim calcmode="lin" valueType="num">
                                      <p:cBhvr>
                                        <p:cTn id="167" dur="500"/>
                                        <p:tgtEl>
                                          <p:spTgt spid="655364">
                                            <p:txEl>
                                              <p:pRg st="9" end="9"/>
                                            </p:txEl>
                                          </p:spTgt>
                                        </p:tgtEl>
                                        <p:attrNameLst>
                                          <p:attrName>ppt_h</p:attrName>
                                        </p:attrNameLst>
                                      </p:cBhvr>
                                      <p:tavLst>
                                        <p:tav tm="0">
                                          <p:val>
                                            <p:strVal val="ppt_h"/>
                                          </p:val>
                                        </p:tav>
                                        <p:tav tm="100000">
                                          <p:val>
                                            <p:fltVal val="0"/>
                                          </p:val>
                                        </p:tav>
                                      </p:tavLst>
                                    </p:anim>
                                    <p:animEffect transition="out" filter="fade">
                                      <p:cBhvr>
                                        <p:cTn id="168" dur="500"/>
                                        <p:tgtEl>
                                          <p:spTgt spid="655364">
                                            <p:txEl>
                                              <p:pRg st="9" end="9"/>
                                            </p:txEl>
                                          </p:spTgt>
                                        </p:tgtEl>
                                      </p:cBhvr>
                                    </p:animEffect>
                                    <p:set>
                                      <p:cBhvr>
                                        <p:cTn id="169" dur="1" fill="hold">
                                          <p:stCondLst>
                                            <p:cond delay="499"/>
                                          </p:stCondLst>
                                        </p:cTn>
                                        <p:tgtEl>
                                          <p:spTgt spid="655364">
                                            <p:txEl>
                                              <p:pRg st="9" end="9"/>
                                            </p:txEl>
                                          </p:spTgt>
                                        </p:tgtEl>
                                        <p:attrNameLst>
                                          <p:attrName>style.visibility</p:attrName>
                                        </p:attrNameLst>
                                      </p:cBhvr>
                                      <p:to>
                                        <p:strVal val="hidden"/>
                                      </p:to>
                                    </p:set>
                                  </p:childTnLst>
                                </p:cTn>
                              </p:par>
                              <p:par>
                                <p:cTn id="170" presetID="53" presetClass="exit" presetSubtype="0" fill="hold" nodeType="withEffect">
                                  <p:stCondLst>
                                    <p:cond delay="0"/>
                                  </p:stCondLst>
                                  <p:childTnLst>
                                    <p:anim calcmode="lin" valueType="num">
                                      <p:cBhvr>
                                        <p:cTn id="171" dur="500"/>
                                        <p:tgtEl>
                                          <p:spTgt spid="655364">
                                            <p:txEl>
                                              <p:pRg st="10" end="10"/>
                                            </p:txEl>
                                          </p:spTgt>
                                        </p:tgtEl>
                                        <p:attrNameLst>
                                          <p:attrName>ppt_w</p:attrName>
                                        </p:attrNameLst>
                                      </p:cBhvr>
                                      <p:tavLst>
                                        <p:tav tm="0">
                                          <p:val>
                                            <p:strVal val="ppt_w"/>
                                          </p:val>
                                        </p:tav>
                                        <p:tav tm="100000">
                                          <p:val>
                                            <p:fltVal val="0"/>
                                          </p:val>
                                        </p:tav>
                                      </p:tavLst>
                                    </p:anim>
                                    <p:anim calcmode="lin" valueType="num">
                                      <p:cBhvr>
                                        <p:cTn id="172" dur="500"/>
                                        <p:tgtEl>
                                          <p:spTgt spid="655364">
                                            <p:txEl>
                                              <p:pRg st="10" end="10"/>
                                            </p:txEl>
                                          </p:spTgt>
                                        </p:tgtEl>
                                        <p:attrNameLst>
                                          <p:attrName>ppt_h</p:attrName>
                                        </p:attrNameLst>
                                      </p:cBhvr>
                                      <p:tavLst>
                                        <p:tav tm="0">
                                          <p:val>
                                            <p:strVal val="ppt_h"/>
                                          </p:val>
                                        </p:tav>
                                        <p:tav tm="100000">
                                          <p:val>
                                            <p:fltVal val="0"/>
                                          </p:val>
                                        </p:tav>
                                      </p:tavLst>
                                    </p:anim>
                                    <p:animEffect transition="out" filter="fade">
                                      <p:cBhvr>
                                        <p:cTn id="173" dur="500"/>
                                        <p:tgtEl>
                                          <p:spTgt spid="655364">
                                            <p:txEl>
                                              <p:pRg st="10" end="10"/>
                                            </p:txEl>
                                          </p:spTgt>
                                        </p:tgtEl>
                                      </p:cBhvr>
                                    </p:animEffect>
                                    <p:set>
                                      <p:cBhvr>
                                        <p:cTn id="174" dur="1" fill="hold">
                                          <p:stCondLst>
                                            <p:cond delay="499"/>
                                          </p:stCondLst>
                                        </p:cTn>
                                        <p:tgtEl>
                                          <p:spTgt spid="655364">
                                            <p:txEl>
                                              <p:pRg st="10" end="10"/>
                                            </p:txEl>
                                          </p:spTgt>
                                        </p:tgtEl>
                                        <p:attrNameLst>
                                          <p:attrName>style.visibility</p:attrName>
                                        </p:attrNameLst>
                                      </p:cBhvr>
                                      <p:to>
                                        <p:strVal val="hidden"/>
                                      </p:to>
                                    </p:set>
                                  </p:childTnLst>
                                </p:cTn>
                              </p:par>
                              <p:par>
                                <p:cTn id="175" presetID="53" presetClass="exit" presetSubtype="0" fill="hold" nodeType="withEffect">
                                  <p:stCondLst>
                                    <p:cond delay="0"/>
                                  </p:stCondLst>
                                  <p:childTnLst>
                                    <p:anim calcmode="lin" valueType="num">
                                      <p:cBhvr>
                                        <p:cTn id="176" dur="500"/>
                                        <p:tgtEl>
                                          <p:spTgt spid="655364">
                                            <p:txEl>
                                              <p:pRg st="11" end="11"/>
                                            </p:txEl>
                                          </p:spTgt>
                                        </p:tgtEl>
                                        <p:attrNameLst>
                                          <p:attrName>ppt_w</p:attrName>
                                        </p:attrNameLst>
                                      </p:cBhvr>
                                      <p:tavLst>
                                        <p:tav tm="0">
                                          <p:val>
                                            <p:strVal val="ppt_w"/>
                                          </p:val>
                                        </p:tav>
                                        <p:tav tm="100000">
                                          <p:val>
                                            <p:fltVal val="0"/>
                                          </p:val>
                                        </p:tav>
                                      </p:tavLst>
                                    </p:anim>
                                    <p:anim calcmode="lin" valueType="num">
                                      <p:cBhvr>
                                        <p:cTn id="177" dur="500"/>
                                        <p:tgtEl>
                                          <p:spTgt spid="655364">
                                            <p:txEl>
                                              <p:pRg st="11" end="11"/>
                                            </p:txEl>
                                          </p:spTgt>
                                        </p:tgtEl>
                                        <p:attrNameLst>
                                          <p:attrName>ppt_h</p:attrName>
                                        </p:attrNameLst>
                                      </p:cBhvr>
                                      <p:tavLst>
                                        <p:tav tm="0">
                                          <p:val>
                                            <p:strVal val="ppt_h"/>
                                          </p:val>
                                        </p:tav>
                                        <p:tav tm="100000">
                                          <p:val>
                                            <p:fltVal val="0"/>
                                          </p:val>
                                        </p:tav>
                                      </p:tavLst>
                                    </p:anim>
                                    <p:animEffect transition="out" filter="fade">
                                      <p:cBhvr>
                                        <p:cTn id="178" dur="500"/>
                                        <p:tgtEl>
                                          <p:spTgt spid="655364">
                                            <p:txEl>
                                              <p:pRg st="11" end="11"/>
                                            </p:txEl>
                                          </p:spTgt>
                                        </p:tgtEl>
                                      </p:cBhvr>
                                    </p:animEffect>
                                    <p:set>
                                      <p:cBhvr>
                                        <p:cTn id="179" dur="1" fill="hold">
                                          <p:stCondLst>
                                            <p:cond delay="499"/>
                                          </p:stCondLst>
                                        </p:cTn>
                                        <p:tgtEl>
                                          <p:spTgt spid="655364">
                                            <p:txEl>
                                              <p:pRg st="11" end="11"/>
                                            </p:txEl>
                                          </p:spTgt>
                                        </p:tgtEl>
                                        <p:attrNameLst>
                                          <p:attrName>style.visibility</p:attrName>
                                        </p:attrNameLst>
                                      </p:cBhvr>
                                      <p:to>
                                        <p:strVal val="hidden"/>
                                      </p:to>
                                    </p:set>
                                  </p:childTnLst>
                                </p:cTn>
                              </p:par>
                              <p:par>
                                <p:cTn id="180" presetID="53" presetClass="exit" presetSubtype="0" fill="hold" nodeType="withEffect">
                                  <p:stCondLst>
                                    <p:cond delay="0"/>
                                  </p:stCondLst>
                                  <p:childTnLst>
                                    <p:anim calcmode="lin" valueType="num">
                                      <p:cBhvr>
                                        <p:cTn id="181" dur="500"/>
                                        <p:tgtEl>
                                          <p:spTgt spid="655364">
                                            <p:txEl>
                                              <p:pRg st="12" end="12"/>
                                            </p:txEl>
                                          </p:spTgt>
                                        </p:tgtEl>
                                        <p:attrNameLst>
                                          <p:attrName>ppt_w</p:attrName>
                                        </p:attrNameLst>
                                      </p:cBhvr>
                                      <p:tavLst>
                                        <p:tav tm="0">
                                          <p:val>
                                            <p:strVal val="ppt_w"/>
                                          </p:val>
                                        </p:tav>
                                        <p:tav tm="100000">
                                          <p:val>
                                            <p:fltVal val="0"/>
                                          </p:val>
                                        </p:tav>
                                      </p:tavLst>
                                    </p:anim>
                                    <p:anim calcmode="lin" valueType="num">
                                      <p:cBhvr>
                                        <p:cTn id="182" dur="500"/>
                                        <p:tgtEl>
                                          <p:spTgt spid="655364">
                                            <p:txEl>
                                              <p:pRg st="12" end="12"/>
                                            </p:txEl>
                                          </p:spTgt>
                                        </p:tgtEl>
                                        <p:attrNameLst>
                                          <p:attrName>ppt_h</p:attrName>
                                        </p:attrNameLst>
                                      </p:cBhvr>
                                      <p:tavLst>
                                        <p:tav tm="0">
                                          <p:val>
                                            <p:strVal val="ppt_h"/>
                                          </p:val>
                                        </p:tav>
                                        <p:tav tm="100000">
                                          <p:val>
                                            <p:fltVal val="0"/>
                                          </p:val>
                                        </p:tav>
                                      </p:tavLst>
                                    </p:anim>
                                    <p:animEffect transition="out" filter="fade">
                                      <p:cBhvr>
                                        <p:cTn id="183" dur="500"/>
                                        <p:tgtEl>
                                          <p:spTgt spid="655364">
                                            <p:txEl>
                                              <p:pRg st="12" end="12"/>
                                            </p:txEl>
                                          </p:spTgt>
                                        </p:tgtEl>
                                      </p:cBhvr>
                                    </p:animEffect>
                                    <p:set>
                                      <p:cBhvr>
                                        <p:cTn id="184" dur="1" fill="hold">
                                          <p:stCondLst>
                                            <p:cond delay="499"/>
                                          </p:stCondLst>
                                        </p:cTn>
                                        <p:tgtEl>
                                          <p:spTgt spid="655364">
                                            <p:txEl>
                                              <p:pRg st="12" end="12"/>
                                            </p:txEl>
                                          </p:spTgt>
                                        </p:tgtEl>
                                        <p:attrNameLst>
                                          <p:attrName>style.visibility</p:attrName>
                                        </p:attrNameLst>
                                      </p:cBhvr>
                                      <p:to>
                                        <p:strVal val="hidden"/>
                                      </p:to>
                                    </p:set>
                                  </p:childTnLst>
                                </p:cTn>
                              </p:par>
                              <p:par>
                                <p:cTn id="185" presetID="53" presetClass="exit" presetSubtype="0" fill="hold" nodeType="withEffect">
                                  <p:stCondLst>
                                    <p:cond delay="0"/>
                                  </p:stCondLst>
                                  <p:childTnLst>
                                    <p:anim calcmode="lin" valueType="num">
                                      <p:cBhvr>
                                        <p:cTn id="186" dur="500"/>
                                        <p:tgtEl>
                                          <p:spTgt spid="655364">
                                            <p:txEl>
                                              <p:pRg st="13" end="13"/>
                                            </p:txEl>
                                          </p:spTgt>
                                        </p:tgtEl>
                                        <p:attrNameLst>
                                          <p:attrName>ppt_w</p:attrName>
                                        </p:attrNameLst>
                                      </p:cBhvr>
                                      <p:tavLst>
                                        <p:tav tm="0">
                                          <p:val>
                                            <p:strVal val="ppt_w"/>
                                          </p:val>
                                        </p:tav>
                                        <p:tav tm="100000">
                                          <p:val>
                                            <p:fltVal val="0"/>
                                          </p:val>
                                        </p:tav>
                                      </p:tavLst>
                                    </p:anim>
                                    <p:anim calcmode="lin" valueType="num">
                                      <p:cBhvr>
                                        <p:cTn id="187" dur="500"/>
                                        <p:tgtEl>
                                          <p:spTgt spid="655364">
                                            <p:txEl>
                                              <p:pRg st="13" end="13"/>
                                            </p:txEl>
                                          </p:spTgt>
                                        </p:tgtEl>
                                        <p:attrNameLst>
                                          <p:attrName>ppt_h</p:attrName>
                                        </p:attrNameLst>
                                      </p:cBhvr>
                                      <p:tavLst>
                                        <p:tav tm="0">
                                          <p:val>
                                            <p:strVal val="ppt_h"/>
                                          </p:val>
                                        </p:tav>
                                        <p:tav tm="100000">
                                          <p:val>
                                            <p:fltVal val="0"/>
                                          </p:val>
                                        </p:tav>
                                      </p:tavLst>
                                    </p:anim>
                                    <p:animEffect transition="out" filter="fade">
                                      <p:cBhvr>
                                        <p:cTn id="188" dur="500"/>
                                        <p:tgtEl>
                                          <p:spTgt spid="655364">
                                            <p:txEl>
                                              <p:pRg st="13" end="13"/>
                                            </p:txEl>
                                          </p:spTgt>
                                        </p:tgtEl>
                                      </p:cBhvr>
                                    </p:animEffect>
                                    <p:set>
                                      <p:cBhvr>
                                        <p:cTn id="189" dur="1" fill="hold">
                                          <p:stCondLst>
                                            <p:cond delay="499"/>
                                          </p:stCondLst>
                                        </p:cTn>
                                        <p:tgtEl>
                                          <p:spTgt spid="655364">
                                            <p:txEl>
                                              <p:pRg st="13" end="13"/>
                                            </p:txEl>
                                          </p:spTgt>
                                        </p:tgtEl>
                                        <p:attrNameLst>
                                          <p:attrName>style.visibility</p:attrName>
                                        </p:attrNameLst>
                                      </p:cBhvr>
                                      <p:to>
                                        <p:strVal val="hidden"/>
                                      </p:to>
                                    </p:set>
                                  </p:childTnLst>
                                </p:cTn>
                              </p:par>
                              <p:par>
                                <p:cTn id="190" presetID="53" presetClass="exit" presetSubtype="0" fill="hold" nodeType="withEffect">
                                  <p:stCondLst>
                                    <p:cond delay="0"/>
                                  </p:stCondLst>
                                  <p:childTnLst>
                                    <p:anim calcmode="lin" valueType="num">
                                      <p:cBhvr>
                                        <p:cTn id="191" dur="500"/>
                                        <p:tgtEl>
                                          <p:spTgt spid="655364">
                                            <p:txEl>
                                              <p:pRg st="14" end="14"/>
                                            </p:txEl>
                                          </p:spTgt>
                                        </p:tgtEl>
                                        <p:attrNameLst>
                                          <p:attrName>ppt_w</p:attrName>
                                        </p:attrNameLst>
                                      </p:cBhvr>
                                      <p:tavLst>
                                        <p:tav tm="0">
                                          <p:val>
                                            <p:strVal val="ppt_w"/>
                                          </p:val>
                                        </p:tav>
                                        <p:tav tm="100000">
                                          <p:val>
                                            <p:fltVal val="0"/>
                                          </p:val>
                                        </p:tav>
                                      </p:tavLst>
                                    </p:anim>
                                    <p:anim calcmode="lin" valueType="num">
                                      <p:cBhvr>
                                        <p:cTn id="192" dur="500"/>
                                        <p:tgtEl>
                                          <p:spTgt spid="655364">
                                            <p:txEl>
                                              <p:pRg st="14" end="14"/>
                                            </p:txEl>
                                          </p:spTgt>
                                        </p:tgtEl>
                                        <p:attrNameLst>
                                          <p:attrName>ppt_h</p:attrName>
                                        </p:attrNameLst>
                                      </p:cBhvr>
                                      <p:tavLst>
                                        <p:tav tm="0">
                                          <p:val>
                                            <p:strVal val="ppt_h"/>
                                          </p:val>
                                        </p:tav>
                                        <p:tav tm="100000">
                                          <p:val>
                                            <p:fltVal val="0"/>
                                          </p:val>
                                        </p:tav>
                                      </p:tavLst>
                                    </p:anim>
                                    <p:animEffect transition="out" filter="fade">
                                      <p:cBhvr>
                                        <p:cTn id="193" dur="500"/>
                                        <p:tgtEl>
                                          <p:spTgt spid="655364">
                                            <p:txEl>
                                              <p:pRg st="14" end="14"/>
                                            </p:txEl>
                                          </p:spTgt>
                                        </p:tgtEl>
                                      </p:cBhvr>
                                    </p:animEffect>
                                    <p:set>
                                      <p:cBhvr>
                                        <p:cTn id="194" dur="1" fill="hold">
                                          <p:stCondLst>
                                            <p:cond delay="499"/>
                                          </p:stCondLst>
                                        </p:cTn>
                                        <p:tgtEl>
                                          <p:spTgt spid="655364">
                                            <p:txEl>
                                              <p:pRg st="14" end="14"/>
                                            </p:txEl>
                                          </p:spTgt>
                                        </p:tgtEl>
                                        <p:attrNameLst>
                                          <p:attrName>style.visibility</p:attrName>
                                        </p:attrNameLst>
                                      </p:cBhvr>
                                      <p:to>
                                        <p:strVal val="hidden"/>
                                      </p:to>
                                    </p:set>
                                  </p:childTnLst>
                                </p:cTn>
                              </p:par>
                              <p:par>
                                <p:cTn id="195" presetID="53" presetClass="exit" presetSubtype="0" fill="hold" nodeType="withEffect">
                                  <p:stCondLst>
                                    <p:cond delay="0"/>
                                  </p:stCondLst>
                                  <p:childTnLst>
                                    <p:anim calcmode="lin" valueType="num">
                                      <p:cBhvr>
                                        <p:cTn id="196" dur="500"/>
                                        <p:tgtEl>
                                          <p:spTgt spid="655364">
                                            <p:txEl>
                                              <p:pRg st="15" end="15"/>
                                            </p:txEl>
                                          </p:spTgt>
                                        </p:tgtEl>
                                        <p:attrNameLst>
                                          <p:attrName>ppt_w</p:attrName>
                                        </p:attrNameLst>
                                      </p:cBhvr>
                                      <p:tavLst>
                                        <p:tav tm="0">
                                          <p:val>
                                            <p:strVal val="ppt_w"/>
                                          </p:val>
                                        </p:tav>
                                        <p:tav tm="100000">
                                          <p:val>
                                            <p:fltVal val="0"/>
                                          </p:val>
                                        </p:tav>
                                      </p:tavLst>
                                    </p:anim>
                                    <p:anim calcmode="lin" valueType="num">
                                      <p:cBhvr>
                                        <p:cTn id="197" dur="500"/>
                                        <p:tgtEl>
                                          <p:spTgt spid="655364">
                                            <p:txEl>
                                              <p:pRg st="15" end="15"/>
                                            </p:txEl>
                                          </p:spTgt>
                                        </p:tgtEl>
                                        <p:attrNameLst>
                                          <p:attrName>ppt_h</p:attrName>
                                        </p:attrNameLst>
                                      </p:cBhvr>
                                      <p:tavLst>
                                        <p:tav tm="0">
                                          <p:val>
                                            <p:strVal val="ppt_h"/>
                                          </p:val>
                                        </p:tav>
                                        <p:tav tm="100000">
                                          <p:val>
                                            <p:fltVal val="0"/>
                                          </p:val>
                                        </p:tav>
                                      </p:tavLst>
                                    </p:anim>
                                    <p:animEffect transition="out" filter="fade">
                                      <p:cBhvr>
                                        <p:cTn id="198" dur="500"/>
                                        <p:tgtEl>
                                          <p:spTgt spid="655364">
                                            <p:txEl>
                                              <p:pRg st="15" end="15"/>
                                            </p:txEl>
                                          </p:spTgt>
                                        </p:tgtEl>
                                      </p:cBhvr>
                                    </p:animEffect>
                                    <p:set>
                                      <p:cBhvr>
                                        <p:cTn id="199" dur="1" fill="hold">
                                          <p:stCondLst>
                                            <p:cond delay="499"/>
                                          </p:stCondLst>
                                        </p:cTn>
                                        <p:tgtEl>
                                          <p:spTgt spid="655364">
                                            <p:txEl>
                                              <p:pRg st="15" end="15"/>
                                            </p:txEl>
                                          </p:spTgt>
                                        </p:tgtEl>
                                        <p:attrNameLst>
                                          <p:attrName>style.visibility</p:attrName>
                                        </p:attrNameLst>
                                      </p:cBhvr>
                                      <p:to>
                                        <p:strVal val="hidden"/>
                                      </p:to>
                                    </p:set>
                                  </p:childTnLst>
                                </p:cTn>
                              </p:par>
                              <p:par>
                                <p:cTn id="200" presetID="53" presetClass="exit" presetSubtype="0" fill="hold" nodeType="withEffect">
                                  <p:stCondLst>
                                    <p:cond delay="0"/>
                                  </p:stCondLst>
                                  <p:childTnLst>
                                    <p:anim calcmode="lin" valueType="num">
                                      <p:cBhvr>
                                        <p:cTn id="201" dur="500"/>
                                        <p:tgtEl>
                                          <p:spTgt spid="655364">
                                            <p:txEl>
                                              <p:pRg st="16" end="16"/>
                                            </p:txEl>
                                          </p:spTgt>
                                        </p:tgtEl>
                                        <p:attrNameLst>
                                          <p:attrName>ppt_w</p:attrName>
                                        </p:attrNameLst>
                                      </p:cBhvr>
                                      <p:tavLst>
                                        <p:tav tm="0">
                                          <p:val>
                                            <p:strVal val="ppt_w"/>
                                          </p:val>
                                        </p:tav>
                                        <p:tav tm="100000">
                                          <p:val>
                                            <p:fltVal val="0"/>
                                          </p:val>
                                        </p:tav>
                                      </p:tavLst>
                                    </p:anim>
                                    <p:anim calcmode="lin" valueType="num">
                                      <p:cBhvr>
                                        <p:cTn id="202" dur="500"/>
                                        <p:tgtEl>
                                          <p:spTgt spid="655364">
                                            <p:txEl>
                                              <p:pRg st="16" end="16"/>
                                            </p:txEl>
                                          </p:spTgt>
                                        </p:tgtEl>
                                        <p:attrNameLst>
                                          <p:attrName>ppt_h</p:attrName>
                                        </p:attrNameLst>
                                      </p:cBhvr>
                                      <p:tavLst>
                                        <p:tav tm="0">
                                          <p:val>
                                            <p:strVal val="ppt_h"/>
                                          </p:val>
                                        </p:tav>
                                        <p:tav tm="100000">
                                          <p:val>
                                            <p:fltVal val="0"/>
                                          </p:val>
                                        </p:tav>
                                      </p:tavLst>
                                    </p:anim>
                                    <p:animEffect transition="out" filter="fade">
                                      <p:cBhvr>
                                        <p:cTn id="203" dur="500"/>
                                        <p:tgtEl>
                                          <p:spTgt spid="655364">
                                            <p:txEl>
                                              <p:pRg st="16" end="16"/>
                                            </p:txEl>
                                          </p:spTgt>
                                        </p:tgtEl>
                                      </p:cBhvr>
                                    </p:animEffect>
                                    <p:set>
                                      <p:cBhvr>
                                        <p:cTn id="204" dur="1" fill="hold">
                                          <p:stCondLst>
                                            <p:cond delay="499"/>
                                          </p:stCondLst>
                                        </p:cTn>
                                        <p:tgtEl>
                                          <p:spTgt spid="655364">
                                            <p:txEl>
                                              <p:pRg st="16" end="16"/>
                                            </p:txEl>
                                          </p:spTgt>
                                        </p:tgtEl>
                                        <p:attrNameLst>
                                          <p:attrName>style.visibility</p:attrName>
                                        </p:attrNameLst>
                                      </p:cBhvr>
                                      <p:to>
                                        <p:strVal val="hidden"/>
                                      </p:to>
                                    </p:set>
                                  </p:childTnLst>
                                </p:cTn>
                              </p:par>
                              <p:par>
                                <p:cTn id="205" presetID="53" presetClass="exit" presetSubtype="32" fill="hold" nodeType="withEffect">
                                  <p:stCondLst>
                                    <p:cond delay="0"/>
                                  </p:stCondLst>
                                  <p:childTnLst>
                                    <p:anim calcmode="lin" valueType="num">
                                      <p:cBhvr>
                                        <p:cTn id="206" dur="500"/>
                                        <p:tgtEl>
                                          <p:spTgt spid="6"/>
                                        </p:tgtEl>
                                        <p:attrNameLst>
                                          <p:attrName>ppt_w</p:attrName>
                                        </p:attrNameLst>
                                      </p:cBhvr>
                                      <p:tavLst>
                                        <p:tav tm="0">
                                          <p:val>
                                            <p:strVal val="ppt_w"/>
                                          </p:val>
                                        </p:tav>
                                        <p:tav tm="100000">
                                          <p:val>
                                            <p:fltVal val="0"/>
                                          </p:val>
                                        </p:tav>
                                      </p:tavLst>
                                    </p:anim>
                                    <p:anim calcmode="lin" valueType="num">
                                      <p:cBhvr>
                                        <p:cTn id="207" dur="500"/>
                                        <p:tgtEl>
                                          <p:spTgt spid="6"/>
                                        </p:tgtEl>
                                        <p:attrNameLst>
                                          <p:attrName>ppt_h</p:attrName>
                                        </p:attrNameLst>
                                      </p:cBhvr>
                                      <p:tavLst>
                                        <p:tav tm="0">
                                          <p:val>
                                            <p:strVal val="ppt_h"/>
                                          </p:val>
                                        </p:tav>
                                        <p:tav tm="100000">
                                          <p:val>
                                            <p:fltVal val="0"/>
                                          </p:val>
                                        </p:tav>
                                      </p:tavLst>
                                    </p:anim>
                                    <p:animEffect transition="out" filter="fade">
                                      <p:cBhvr>
                                        <p:cTn id="208" dur="500"/>
                                        <p:tgtEl>
                                          <p:spTgt spid="6"/>
                                        </p:tgtEl>
                                      </p:cBhvr>
                                    </p:animEffect>
                                    <p:set>
                                      <p:cBhvr>
                                        <p:cTn id="209" dur="1" fill="hold">
                                          <p:stCondLst>
                                            <p:cond delay="499"/>
                                          </p:stCondLst>
                                        </p:cTn>
                                        <p:tgtEl>
                                          <p:spTgt spid="6"/>
                                        </p:tgtEl>
                                        <p:attrNameLst>
                                          <p:attrName>style.visibility</p:attrName>
                                        </p:attrNameLst>
                                      </p:cBhvr>
                                      <p:to>
                                        <p:strVal val="hidden"/>
                                      </p:to>
                                    </p:set>
                                  </p:childTnLst>
                                </p:cTn>
                              </p:par>
                              <p:par>
                                <p:cTn id="210" presetID="53" presetClass="exit" presetSubtype="32" fill="hold" nodeType="withEffect">
                                  <p:stCondLst>
                                    <p:cond delay="0"/>
                                  </p:stCondLst>
                                  <p:childTnLst>
                                    <p:anim calcmode="lin" valueType="num">
                                      <p:cBhvr>
                                        <p:cTn id="211" dur="500"/>
                                        <p:tgtEl>
                                          <p:spTgt spid="7"/>
                                        </p:tgtEl>
                                        <p:attrNameLst>
                                          <p:attrName>ppt_w</p:attrName>
                                        </p:attrNameLst>
                                      </p:cBhvr>
                                      <p:tavLst>
                                        <p:tav tm="0">
                                          <p:val>
                                            <p:strVal val="ppt_w"/>
                                          </p:val>
                                        </p:tav>
                                        <p:tav tm="100000">
                                          <p:val>
                                            <p:fltVal val="0"/>
                                          </p:val>
                                        </p:tav>
                                      </p:tavLst>
                                    </p:anim>
                                    <p:anim calcmode="lin" valueType="num">
                                      <p:cBhvr>
                                        <p:cTn id="212" dur="500"/>
                                        <p:tgtEl>
                                          <p:spTgt spid="7"/>
                                        </p:tgtEl>
                                        <p:attrNameLst>
                                          <p:attrName>ppt_h</p:attrName>
                                        </p:attrNameLst>
                                      </p:cBhvr>
                                      <p:tavLst>
                                        <p:tav tm="0">
                                          <p:val>
                                            <p:strVal val="ppt_h"/>
                                          </p:val>
                                        </p:tav>
                                        <p:tav tm="100000">
                                          <p:val>
                                            <p:fltVal val="0"/>
                                          </p:val>
                                        </p:tav>
                                      </p:tavLst>
                                    </p:anim>
                                    <p:animEffect transition="out" filter="fade">
                                      <p:cBhvr>
                                        <p:cTn id="213" dur="500"/>
                                        <p:tgtEl>
                                          <p:spTgt spid="7"/>
                                        </p:tgtEl>
                                      </p:cBhvr>
                                    </p:animEffect>
                                    <p:set>
                                      <p:cBhvr>
                                        <p:cTn id="214" dur="1" fill="hold">
                                          <p:stCondLst>
                                            <p:cond delay="499"/>
                                          </p:stCondLst>
                                        </p:cTn>
                                        <p:tgtEl>
                                          <p:spTgt spid="7"/>
                                        </p:tgtEl>
                                        <p:attrNameLst>
                                          <p:attrName>style.visibility</p:attrName>
                                        </p:attrNameLst>
                                      </p:cBhvr>
                                      <p:to>
                                        <p:strVal val="hidden"/>
                                      </p:to>
                                    </p:set>
                                  </p:childTnLst>
                                </p:cTn>
                              </p:par>
                              <p:par>
                                <p:cTn id="215" presetID="53" presetClass="exit" presetSubtype="32" fill="hold" nodeType="withEffect">
                                  <p:stCondLst>
                                    <p:cond delay="0"/>
                                  </p:stCondLst>
                                  <p:childTnLst>
                                    <p:anim calcmode="lin" valueType="num">
                                      <p:cBhvr>
                                        <p:cTn id="216" dur="500"/>
                                        <p:tgtEl>
                                          <p:spTgt spid="4"/>
                                        </p:tgtEl>
                                        <p:attrNameLst>
                                          <p:attrName>ppt_w</p:attrName>
                                        </p:attrNameLst>
                                      </p:cBhvr>
                                      <p:tavLst>
                                        <p:tav tm="0">
                                          <p:val>
                                            <p:strVal val="ppt_w"/>
                                          </p:val>
                                        </p:tav>
                                        <p:tav tm="100000">
                                          <p:val>
                                            <p:fltVal val="0"/>
                                          </p:val>
                                        </p:tav>
                                      </p:tavLst>
                                    </p:anim>
                                    <p:anim calcmode="lin" valueType="num">
                                      <p:cBhvr>
                                        <p:cTn id="217" dur="500"/>
                                        <p:tgtEl>
                                          <p:spTgt spid="4"/>
                                        </p:tgtEl>
                                        <p:attrNameLst>
                                          <p:attrName>ppt_h</p:attrName>
                                        </p:attrNameLst>
                                      </p:cBhvr>
                                      <p:tavLst>
                                        <p:tav tm="0">
                                          <p:val>
                                            <p:strVal val="ppt_h"/>
                                          </p:val>
                                        </p:tav>
                                        <p:tav tm="100000">
                                          <p:val>
                                            <p:fltVal val="0"/>
                                          </p:val>
                                        </p:tav>
                                      </p:tavLst>
                                    </p:anim>
                                    <p:animEffect transition="out" filter="fade">
                                      <p:cBhvr>
                                        <p:cTn id="218" dur="500"/>
                                        <p:tgtEl>
                                          <p:spTgt spid="4"/>
                                        </p:tgtEl>
                                      </p:cBhvr>
                                    </p:animEffect>
                                    <p:set>
                                      <p:cBhvr>
                                        <p:cTn id="219"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4" grpId="0" build="p"/>
      <p:bldP spid="19457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ChangeArrowheads="1"/>
          </p:cNvSpPr>
          <p:nvPr>
            <p:ph idx="1"/>
          </p:nvPr>
        </p:nvSpPr>
        <p:spPr>
          <a:xfrm>
            <a:off x="5003801" y="1931988"/>
            <a:ext cx="3159125" cy="3687762"/>
          </a:xfrm>
          <a:ln w="12700"/>
          <a:extLst/>
        </p:spPr>
        <p:txBody>
          <a:bodyPr>
            <a:normAutofit fontScale="85000" lnSpcReduction="10000"/>
          </a:bodyPr>
          <a:lstStyle/>
          <a:p>
            <a:pPr marL="272654" indent="-272654">
              <a:lnSpc>
                <a:spcPct val="120000"/>
              </a:lnSpc>
              <a:spcBef>
                <a:spcPts val="600"/>
              </a:spcBef>
              <a:buNone/>
              <a:defRPr/>
            </a:pPr>
            <a:r>
              <a:rPr lang="en-US" altLang="zh-CN" sz="2000" b="1" i="1" dirty="0" err="1">
                <a:solidFill>
                  <a:schemeClr val="tx2">
                    <a:lumMod val="60000"/>
                    <a:lumOff val="40000"/>
                  </a:schemeClr>
                </a:solidFill>
                <a:cs typeface="Times New Roman" pitchFamily="18" charset="0"/>
                <a:sym typeface="Times New Roman" pitchFamily="18" charset="0"/>
              </a:rPr>
              <a:t>Tval</a:t>
            </a:r>
            <a:r>
              <a:rPr lang="en-US" altLang="zh-CN" sz="2000" b="1" i="1" dirty="0">
                <a:solidFill>
                  <a:schemeClr val="tx2">
                    <a:lumMod val="60000"/>
                    <a:lumOff val="40000"/>
                  </a:schemeClr>
                </a:solidFill>
                <a:cs typeface="Times New Roman" pitchFamily="18" charset="0"/>
                <a:sym typeface="Times New Roman" pitchFamily="18" charset="0"/>
              </a:rPr>
              <a:t> </a:t>
            </a:r>
            <a:r>
              <a:rPr lang="en-US" altLang="zh-CN" sz="2000" b="1" i="1" dirty="0" smtClean="0">
                <a:cs typeface="Times New Roman" pitchFamily="18" charset="0"/>
                <a:sym typeface="Times New Roman" pitchFamily="18" charset="0"/>
              </a:rPr>
              <a:t>T </a:t>
            </a:r>
            <a:r>
              <a:rPr lang="en-US" altLang="zh-CN" sz="2000" b="1" dirty="0" smtClean="0">
                <a:cs typeface="Times New Roman" pitchFamily="18" charset="0"/>
                <a:sym typeface="Times New Roman" pitchFamily="18" charset="0"/>
              </a:rPr>
              <a:t>(</a:t>
            </a:r>
            <a:r>
              <a:rPr lang="en-US" altLang="zh-CN" sz="2000" b="1" i="1" dirty="0">
                <a:cs typeface="Times New Roman" pitchFamily="18" charset="0"/>
                <a:sym typeface="Times New Roman" pitchFamily="18" charset="0"/>
              </a:rPr>
              <a:t>token</a:t>
            </a:r>
            <a:r>
              <a:rPr lang="en-US" altLang="zh-CN" sz="2000" b="1" dirty="0">
                <a:cs typeface="Times New Roman" pitchFamily="18" charset="0"/>
                <a:sym typeface="Times New Roman" pitchFamily="18" charset="0"/>
              </a:rPr>
              <a:t>)</a:t>
            </a:r>
          </a:p>
          <a:p>
            <a:pPr marL="272654" indent="-272654">
              <a:lnSpc>
                <a:spcPct val="120000"/>
              </a:lnSpc>
              <a:spcBef>
                <a:spcPts val="600"/>
              </a:spcBef>
              <a:buNone/>
              <a:defRPr/>
            </a:pPr>
            <a:r>
              <a:rPr lang="en-US" altLang="zh-CN" sz="2000" b="1" dirty="0">
                <a:cs typeface="Times New Roman" pitchFamily="18" charset="0"/>
                <a:sym typeface="Times New Roman" pitchFamily="18" charset="0"/>
              </a:rPr>
              <a:t>{</a:t>
            </a:r>
          </a:p>
          <a:p>
            <a:pPr marL="272654" indent="-272654">
              <a:lnSpc>
                <a:spcPct val="120000"/>
              </a:lnSpc>
              <a:spcBef>
                <a:spcPts val="600"/>
              </a:spcBef>
              <a:buNone/>
              <a:defRPr/>
            </a:pPr>
            <a:r>
              <a:rPr lang="en-US" altLang="zh-CN" sz="2000" b="1" i="1" dirty="0">
                <a:cs typeface="Times New Roman" pitchFamily="18" charset="0"/>
                <a:sym typeface="Times New Roman" pitchFamily="18" charset="0"/>
              </a:rPr>
              <a:t>	</a:t>
            </a:r>
            <a:r>
              <a:rPr lang="en-US" altLang="zh-CN" sz="2000" b="1" i="1" dirty="0">
                <a:solidFill>
                  <a:schemeClr val="tx2">
                    <a:lumMod val="60000"/>
                    <a:lumOff val="40000"/>
                  </a:schemeClr>
                </a:solidFill>
                <a:cs typeface="Times New Roman" pitchFamily="18" charset="0"/>
                <a:sym typeface="Times New Roman" pitchFamily="18" charset="0"/>
              </a:rPr>
              <a:t>D</a:t>
            </a:r>
            <a:r>
              <a:rPr lang="zh-CN" altLang="en-US" sz="2000" b="1" dirty="0">
                <a:solidFill>
                  <a:schemeClr val="tx2">
                    <a:lumMod val="60000"/>
                    <a:lumOff val="40000"/>
                  </a:schemeClr>
                </a:solidFill>
                <a:cs typeface="Times New Roman" pitchFamily="18" charset="0"/>
                <a:sym typeface="Times New Roman" pitchFamily="18" charset="0"/>
              </a:rPr>
              <a:t>：</a:t>
            </a:r>
            <a:r>
              <a:rPr lang="en-US" altLang="zh-CN" sz="2000" b="1" i="1" dirty="0" err="1">
                <a:solidFill>
                  <a:schemeClr val="tx2">
                    <a:lumMod val="60000"/>
                    <a:lumOff val="40000"/>
                  </a:schemeClr>
                </a:solidFill>
                <a:cs typeface="Times New Roman" pitchFamily="18" charset="0"/>
                <a:sym typeface="Times New Roman" pitchFamily="18" charset="0"/>
              </a:rPr>
              <a:t>Fval</a:t>
            </a:r>
            <a:r>
              <a:rPr lang="en-US" altLang="zh-CN" sz="2000" b="1" i="1" dirty="0">
                <a:solidFill>
                  <a:schemeClr val="tx2">
                    <a:lumMod val="60000"/>
                    <a:lumOff val="40000"/>
                  </a:schemeClr>
                </a:solidFill>
                <a:cs typeface="Times New Roman" pitchFamily="18" charset="0"/>
                <a:sym typeface="Times New Roman" pitchFamily="18" charset="0"/>
              </a:rPr>
              <a:t>, </a:t>
            </a:r>
            <a:r>
              <a:rPr lang="zh-CN" altLang="en-US" sz="2000" b="1" i="1" dirty="0">
                <a:solidFill>
                  <a:schemeClr val="tx2">
                    <a:lumMod val="60000"/>
                    <a:lumOff val="40000"/>
                  </a:schemeClr>
                </a:solidFill>
                <a:cs typeface="Times New Roman" pitchFamily="18" charset="0"/>
              </a:rPr>
              <a:t>T</a:t>
            </a:r>
            <a:r>
              <a:rPr lang="en-US" altLang="zh-CN" sz="2000" b="1" i="1" dirty="0">
                <a:solidFill>
                  <a:schemeClr val="tx2">
                    <a:lumMod val="60000"/>
                    <a:lumOff val="40000"/>
                  </a:schemeClr>
                </a:solidFill>
                <a:ea typeface="楷体" pitchFamily="49" charset="-122"/>
                <a:cs typeface="Times New Roman" pitchFamily="18" charset="0"/>
              </a:rPr>
              <a:t>′</a:t>
            </a:r>
            <a:r>
              <a:rPr lang="en-US" altLang="zh-CN" sz="2000" b="1" i="1" dirty="0" err="1">
                <a:solidFill>
                  <a:schemeClr val="tx2">
                    <a:lumMod val="60000"/>
                    <a:lumOff val="40000"/>
                  </a:schemeClr>
                </a:solidFill>
                <a:cs typeface="Times New Roman" pitchFamily="18" charset="0"/>
              </a:rPr>
              <a:t>inh</a:t>
            </a:r>
            <a:r>
              <a:rPr lang="en-US" altLang="zh-CN" sz="2000" b="1" i="1" dirty="0">
                <a:solidFill>
                  <a:schemeClr val="tx2">
                    <a:lumMod val="60000"/>
                    <a:lumOff val="40000"/>
                  </a:schemeClr>
                </a:solidFill>
                <a:cs typeface="Times New Roman" pitchFamily="18" charset="0"/>
              </a:rPr>
              <a:t>, </a:t>
            </a:r>
            <a:r>
              <a:rPr lang="zh-CN" altLang="en-US" sz="2000" b="1" i="1" dirty="0">
                <a:solidFill>
                  <a:schemeClr val="tx2">
                    <a:lumMod val="60000"/>
                    <a:lumOff val="40000"/>
                  </a:schemeClr>
                </a:solidFill>
                <a:cs typeface="Times New Roman" pitchFamily="18" charset="0"/>
              </a:rPr>
              <a:t>T</a:t>
            </a:r>
            <a:r>
              <a:rPr lang="en-US" altLang="zh-CN" sz="2000" b="1" i="1" dirty="0" smtClean="0">
                <a:solidFill>
                  <a:schemeClr val="tx2">
                    <a:lumMod val="60000"/>
                    <a:lumOff val="40000"/>
                  </a:schemeClr>
                </a:solidFill>
                <a:ea typeface="楷体" pitchFamily="49" charset="-122"/>
                <a:cs typeface="Times New Roman" pitchFamily="18" charset="0"/>
              </a:rPr>
              <a:t>′</a:t>
            </a:r>
            <a:r>
              <a:rPr lang="en-US" altLang="zh-CN" sz="2000" b="1" i="1" dirty="0" err="1" smtClean="0">
                <a:solidFill>
                  <a:schemeClr val="tx2">
                    <a:lumMod val="60000"/>
                    <a:lumOff val="40000"/>
                  </a:schemeClr>
                </a:solidFill>
                <a:cs typeface="Times New Roman" pitchFamily="18" charset="0"/>
              </a:rPr>
              <a:t>syn</a:t>
            </a:r>
            <a:r>
              <a:rPr lang="en-US" altLang="zh-CN" sz="2000" b="1" i="1" dirty="0" smtClean="0">
                <a:solidFill>
                  <a:schemeClr val="tx2">
                    <a:lumMod val="60000"/>
                    <a:lumOff val="40000"/>
                  </a:schemeClr>
                </a:solidFill>
                <a:cs typeface="Times New Roman" pitchFamily="18" charset="0"/>
              </a:rPr>
              <a:t> </a:t>
            </a:r>
            <a:r>
              <a:rPr lang="zh-CN" altLang="en-US" sz="2000" b="1" dirty="0" smtClean="0">
                <a:solidFill>
                  <a:schemeClr val="tx2">
                    <a:lumMod val="60000"/>
                    <a:lumOff val="40000"/>
                  </a:schemeClr>
                </a:solidFill>
                <a:cs typeface="Times New Roman" pitchFamily="18" charset="0"/>
                <a:sym typeface="Times New Roman" pitchFamily="18" charset="0"/>
              </a:rPr>
              <a:t>；</a:t>
            </a:r>
            <a:endParaRPr lang="zh-CN" altLang="en-US" sz="2000" b="1" dirty="0">
              <a:solidFill>
                <a:schemeClr val="tx2">
                  <a:lumMod val="60000"/>
                  <a:lumOff val="40000"/>
                </a:schemeClr>
              </a:solidFill>
              <a:cs typeface="Times New Roman" pitchFamily="18" charset="0"/>
              <a:sym typeface="Times New Roman" pitchFamily="18" charset="0"/>
            </a:endParaRPr>
          </a:p>
          <a:p>
            <a:pPr marL="272654" indent="-272654">
              <a:lnSpc>
                <a:spcPct val="120000"/>
              </a:lnSpc>
              <a:spcBef>
                <a:spcPts val="600"/>
              </a:spcBef>
              <a:buNone/>
              <a:defRPr/>
            </a:pPr>
            <a:r>
              <a:rPr lang="en-US" altLang="zh-CN" sz="2000" b="1" i="1" dirty="0">
                <a:solidFill>
                  <a:schemeClr val="hlink"/>
                </a:solidFill>
                <a:cs typeface="Times New Roman" pitchFamily="18" charset="0"/>
                <a:sym typeface="Times New Roman" pitchFamily="18" charset="0"/>
              </a:rPr>
              <a:t>	</a:t>
            </a:r>
            <a:r>
              <a:rPr lang="en-US" altLang="zh-CN" sz="2000" b="1" i="1" dirty="0" err="1">
                <a:solidFill>
                  <a:schemeClr val="tx2">
                    <a:lumMod val="60000"/>
                    <a:lumOff val="40000"/>
                  </a:schemeClr>
                </a:solidFill>
                <a:cs typeface="Times New Roman" pitchFamily="18" charset="0"/>
                <a:sym typeface="Times New Roman" pitchFamily="18" charset="0"/>
              </a:rPr>
              <a:t>Fval</a:t>
            </a:r>
            <a:r>
              <a:rPr lang="en-US" altLang="zh-CN" sz="2000" b="1" i="1" dirty="0">
                <a:solidFill>
                  <a:schemeClr val="tx2">
                    <a:lumMod val="60000"/>
                    <a:lumOff val="40000"/>
                  </a:schemeClr>
                </a:solidFill>
                <a:cs typeface="Times New Roman" pitchFamily="18" charset="0"/>
                <a:sym typeface="Times New Roman" pitchFamily="18" charset="0"/>
              </a:rPr>
              <a:t> = </a:t>
            </a:r>
            <a:r>
              <a:rPr lang="en-US" altLang="zh-CN" sz="2000" b="1" i="1" dirty="0" smtClean="0">
                <a:cs typeface="Times New Roman" pitchFamily="18" charset="0"/>
                <a:sym typeface="Times New Roman" pitchFamily="18" charset="0"/>
              </a:rPr>
              <a:t>F </a:t>
            </a:r>
            <a:r>
              <a:rPr lang="en-US" altLang="zh-CN" sz="2000" b="1" dirty="0" smtClean="0">
                <a:cs typeface="Times New Roman" pitchFamily="18" charset="0"/>
                <a:sym typeface="Times New Roman" pitchFamily="18" charset="0"/>
              </a:rPr>
              <a:t>(</a:t>
            </a:r>
            <a:r>
              <a:rPr lang="en-US" altLang="zh-CN" sz="2000" b="1" i="1" dirty="0">
                <a:cs typeface="Times New Roman" pitchFamily="18" charset="0"/>
                <a:sym typeface="Times New Roman" pitchFamily="18" charset="0"/>
              </a:rPr>
              <a:t>token</a:t>
            </a:r>
            <a:r>
              <a:rPr lang="en-US" altLang="zh-CN" sz="2000" b="1" dirty="0">
                <a:cs typeface="Times New Roman" pitchFamily="18" charset="0"/>
                <a:sym typeface="Times New Roman" pitchFamily="18" charset="0"/>
              </a:rPr>
              <a:t>);</a:t>
            </a:r>
          </a:p>
          <a:p>
            <a:pPr marL="272654" indent="-272654">
              <a:lnSpc>
                <a:spcPct val="120000"/>
              </a:lnSpc>
              <a:spcBef>
                <a:spcPts val="600"/>
              </a:spcBef>
              <a:buNone/>
              <a:defRPr/>
            </a:pPr>
            <a:r>
              <a:rPr lang="en-US" altLang="zh-CN" sz="2000" b="1" i="1" dirty="0">
                <a:solidFill>
                  <a:srgbClr val="FF0000"/>
                </a:solidFill>
                <a:cs typeface="Times New Roman" pitchFamily="18" charset="0"/>
                <a:sym typeface="Times New Roman" pitchFamily="18" charset="0"/>
              </a:rPr>
              <a:t>	</a:t>
            </a:r>
            <a:r>
              <a:rPr lang="zh-CN" altLang="en-US" sz="2000" b="1" i="1" dirty="0">
                <a:solidFill>
                  <a:schemeClr val="accent1"/>
                </a:solidFill>
                <a:cs typeface="Times New Roman" pitchFamily="18" charset="0"/>
              </a:rPr>
              <a:t> </a:t>
            </a:r>
            <a:r>
              <a:rPr lang="zh-CN" altLang="en-US" sz="2000" b="1" i="1" dirty="0">
                <a:solidFill>
                  <a:schemeClr val="tx2">
                    <a:lumMod val="60000"/>
                    <a:lumOff val="40000"/>
                  </a:schemeClr>
                </a:solidFill>
                <a:cs typeface="Times New Roman" pitchFamily="18" charset="0"/>
              </a:rPr>
              <a:t>T</a:t>
            </a:r>
            <a:r>
              <a:rPr lang="en-US" altLang="zh-CN" sz="2000" b="1" i="1" dirty="0">
                <a:solidFill>
                  <a:schemeClr val="tx2">
                    <a:lumMod val="60000"/>
                    <a:lumOff val="40000"/>
                  </a:schemeClr>
                </a:solidFill>
                <a:ea typeface="楷体" pitchFamily="49" charset="-122"/>
                <a:cs typeface="Times New Roman" pitchFamily="18" charset="0"/>
              </a:rPr>
              <a:t>′</a:t>
            </a:r>
            <a:r>
              <a:rPr lang="en-US" altLang="zh-CN" sz="2000" b="1" i="1" dirty="0" err="1">
                <a:solidFill>
                  <a:schemeClr val="tx2">
                    <a:lumMod val="60000"/>
                    <a:lumOff val="40000"/>
                  </a:schemeClr>
                </a:solidFill>
                <a:cs typeface="Times New Roman" pitchFamily="18" charset="0"/>
              </a:rPr>
              <a:t>inh</a:t>
            </a:r>
            <a:r>
              <a:rPr lang="en-US" altLang="zh-CN" sz="2000" b="1" i="1" dirty="0">
                <a:solidFill>
                  <a:schemeClr val="tx2">
                    <a:lumMod val="60000"/>
                    <a:lumOff val="40000"/>
                  </a:schemeClr>
                </a:solidFill>
                <a:cs typeface="Times New Roman" pitchFamily="18" charset="0"/>
              </a:rPr>
              <a:t> = </a:t>
            </a:r>
            <a:r>
              <a:rPr lang="en-US" altLang="zh-CN" sz="2000" b="1" i="1" dirty="0" err="1" smtClean="0">
                <a:solidFill>
                  <a:schemeClr val="tx2">
                    <a:lumMod val="60000"/>
                    <a:lumOff val="40000"/>
                  </a:schemeClr>
                </a:solidFill>
                <a:cs typeface="Times New Roman" pitchFamily="18" charset="0"/>
              </a:rPr>
              <a:t>Fval</a:t>
            </a:r>
            <a:r>
              <a:rPr lang="en-US" altLang="zh-CN" sz="2000" b="1" i="1" dirty="0" smtClean="0">
                <a:solidFill>
                  <a:schemeClr val="tx2">
                    <a:lumMod val="60000"/>
                    <a:lumOff val="40000"/>
                  </a:schemeClr>
                </a:solidFill>
                <a:cs typeface="Times New Roman" pitchFamily="18" charset="0"/>
              </a:rPr>
              <a:t> </a:t>
            </a:r>
            <a:r>
              <a:rPr lang="zh-CN" altLang="en-US" sz="2000" b="1" dirty="0" smtClean="0">
                <a:solidFill>
                  <a:schemeClr val="tx2">
                    <a:lumMod val="60000"/>
                    <a:lumOff val="40000"/>
                  </a:schemeClr>
                </a:solidFill>
                <a:cs typeface="Times New Roman" pitchFamily="18" charset="0"/>
              </a:rPr>
              <a:t>；</a:t>
            </a:r>
            <a:endParaRPr lang="zh-CN" altLang="en-US" sz="2000" b="1" dirty="0">
              <a:solidFill>
                <a:schemeClr val="tx2">
                  <a:lumMod val="60000"/>
                  <a:lumOff val="40000"/>
                </a:schemeClr>
              </a:solidFill>
              <a:cs typeface="Times New Roman" pitchFamily="18" charset="0"/>
            </a:endParaRPr>
          </a:p>
          <a:p>
            <a:pPr marL="272654" indent="-272654">
              <a:lnSpc>
                <a:spcPct val="120000"/>
              </a:lnSpc>
              <a:spcBef>
                <a:spcPts val="600"/>
              </a:spcBef>
              <a:buNone/>
              <a:defRPr/>
            </a:pPr>
            <a:r>
              <a:rPr lang="en-US" altLang="zh-CN" sz="2000" b="1" i="1" dirty="0">
                <a:cs typeface="Times New Roman" pitchFamily="18" charset="0"/>
              </a:rPr>
              <a:t>	</a:t>
            </a:r>
            <a:r>
              <a:rPr lang="en-US" altLang="zh-CN" sz="2000" b="1" i="1" dirty="0" err="1" smtClean="0">
                <a:cs typeface="Times New Roman" pitchFamily="18" charset="0"/>
              </a:rPr>
              <a:t>Getnext</a:t>
            </a:r>
            <a:r>
              <a:rPr lang="en-US" altLang="zh-CN" sz="2000" b="1" i="1" dirty="0" smtClean="0">
                <a:cs typeface="Times New Roman" pitchFamily="18" charset="0"/>
              </a:rPr>
              <a:t> </a:t>
            </a:r>
            <a:r>
              <a:rPr lang="en-US" altLang="zh-CN" sz="2000" b="1" dirty="0" smtClean="0">
                <a:cs typeface="Times New Roman" pitchFamily="18" charset="0"/>
              </a:rPr>
              <a:t>(</a:t>
            </a:r>
            <a:r>
              <a:rPr lang="en-US" altLang="zh-CN" sz="2000" b="1" i="1" dirty="0">
                <a:cs typeface="Times New Roman" pitchFamily="18" charset="0"/>
              </a:rPr>
              <a:t>token</a:t>
            </a:r>
            <a:r>
              <a:rPr lang="en-US" altLang="zh-CN" sz="2000" b="1" dirty="0">
                <a:cs typeface="Times New Roman" pitchFamily="18" charset="0"/>
              </a:rPr>
              <a:t>);</a:t>
            </a:r>
          </a:p>
          <a:p>
            <a:pPr marL="272654" indent="-272654">
              <a:lnSpc>
                <a:spcPct val="120000"/>
              </a:lnSpc>
              <a:spcBef>
                <a:spcPts val="600"/>
              </a:spcBef>
              <a:buNone/>
              <a:defRPr/>
            </a:pPr>
            <a:r>
              <a:rPr lang="en-US" altLang="zh-CN" sz="2000" b="1" i="1" dirty="0">
                <a:cs typeface="Times New Roman" pitchFamily="18" charset="0"/>
              </a:rPr>
              <a:t>	</a:t>
            </a:r>
            <a:r>
              <a:rPr lang="zh-CN" altLang="en-US" sz="2000" b="1" i="1" dirty="0">
                <a:solidFill>
                  <a:schemeClr val="tx2">
                    <a:lumMod val="60000"/>
                    <a:lumOff val="40000"/>
                  </a:schemeClr>
                </a:solidFill>
                <a:cs typeface="Times New Roman" pitchFamily="18" charset="0"/>
              </a:rPr>
              <a:t>T</a:t>
            </a:r>
            <a:r>
              <a:rPr lang="en-US" altLang="zh-CN" sz="2000" b="1" i="1" dirty="0">
                <a:solidFill>
                  <a:schemeClr val="tx2">
                    <a:lumMod val="60000"/>
                    <a:lumOff val="40000"/>
                  </a:schemeClr>
                </a:solidFill>
                <a:ea typeface="楷体" pitchFamily="49" charset="-122"/>
                <a:cs typeface="Times New Roman" pitchFamily="18" charset="0"/>
              </a:rPr>
              <a:t>′</a:t>
            </a:r>
            <a:r>
              <a:rPr lang="en-US" altLang="zh-CN" sz="2000" b="1" i="1" dirty="0" err="1">
                <a:solidFill>
                  <a:schemeClr val="tx2">
                    <a:lumMod val="60000"/>
                    <a:lumOff val="40000"/>
                  </a:schemeClr>
                </a:solidFill>
                <a:cs typeface="Times New Roman" pitchFamily="18" charset="0"/>
              </a:rPr>
              <a:t>syn</a:t>
            </a:r>
            <a:r>
              <a:rPr lang="en-US" altLang="zh-CN" sz="2000" b="1" i="1" dirty="0">
                <a:solidFill>
                  <a:schemeClr val="tx2">
                    <a:lumMod val="60000"/>
                    <a:lumOff val="40000"/>
                  </a:schemeClr>
                </a:solidFill>
                <a:cs typeface="Times New Roman" pitchFamily="18" charset="0"/>
              </a:rPr>
              <a:t> =</a:t>
            </a:r>
            <a:r>
              <a:rPr lang="zh-CN" altLang="en-US" sz="2000" b="1" i="1" dirty="0">
                <a:solidFill>
                  <a:schemeClr val="tx2">
                    <a:lumMod val="60000"/>
                    <a:lumOff val="40000"/>
                  </a:schemeClr>
                </a:solidFill>
                <a:cs typeface="Times New Roman" pitchFamily="18" charset="0"/>
              </a:rPr>
              <a:t> </a:t>
            </a:r>
            <a:r>
              <a:rPr lang="zh-CN" altLang="en-US" sz="2000" b="1" i="1" dirty="0">
                <a:cs typeface="Times New Roman" pitchFamily="18" charset="0"/>
              </a:rPr>
              <a:t>T</a:t>
            </a:r>
            <a:r>
              <a:rPr lang="zh-CN" altLang="en-US" sz="2000" b="1" baseline="-25000" dirty="0">
                <a:cs typeface="Times New Roman" pitchFamily="18" charset="0"/>
              </a:rPr>
              <a:t>1</a:t>
            </a:r>
            <a:r>
              <a:rPr lang="en-US" altLang="zh-CN" sz="2000" b="1" i="1" dirty="0">
                <a:ea typeface="楷体" pitchFamily="49" charset="-122"/>
                <a:cs typeface="Times New Roman" pitchFamily="18" charset="0"/>
              </a:rPr>
              <a:t>′ </a:t>
            </a:r>
            <a:r>
              <a:rPr lang="en-US" altLang="zh-CN" sz="2000" b="1" dirty="0">
                <a:cs typeface="Times New Roman" pitchFamily="18" charset="0"/>
              </a:rPr>
              <a:t>(</a:t>
            </a:r>
            <a:r>
              <a:rPr lang="en-US" altLang="zh-CN" sz="2000" b="1" i="1" dirty="0">
                <a:cs typeface="Times New Roman" pitchFamily="18" charset="0"/>
              </a:rPr>
              <a:t>token</a:t>
            </a:r>
            <a:r>
              <a:rPr lang="en-US" altLang="zh-CN" sz="2000" b="1" i="1" dirty="0">
                <a:solidFill>
                  <a:schemeClr val="tx2">
                    <a:lumMod val="60000"/>
                    <a:lumOff val="40000"/>
                  </a:schemeClr>
                </a:solidFill>
                <a:cs typeface="Times New Roman" pitchFamily="18" charset="0"/>
              </a:rPr>
              <a:t>,</a:t>
            </a:r>
            <a:r>
              <a:rPr lang="zh-CN" altLang="en-US" sz="2000" b="1" i="1" dirty="0">
                <a:solidFill>
                  <a:schemeClr val="tx2">
                    <a:lumMod val="60000"/>
                    <a:lumOff val="40000"/>
                  </a:schemeClr>
                </a:solidFill>
                <a:cs typeface="Times New Roman" pitchFamily="18" charset="0"/>
              </a:rPr>
              <a:t> T</a:t>
            </a:r>
            <a:r>
              <a:rPr lang="en-US" altLang="zh-CN" sz="2000" b="1" i="1" dirty="0">
                <a:solidFill>
                  <a:schemeClr val="tx2">
                    <a:lumMod val="60000"/>
                    <a:lumOff val="40000"/>
                  </a:schemeClr>
                </a:solidFill>
                <a:ea typeface="楷体" pitchFamily="49" charset="-122"/>
                <a:cs typeface="Times New Roman" pitchFamily="18" charset="0"/>
              </a:rPr>
              <a:t>′</a:t>
            </a:r>
            <a:r>
              <a:rPr lang="en-US" altLang="zh-CN" sz="2000" b="1" i="1" dirty="0" err="1">
                <a:solidFill>
                  <a:schemeClr val="tx2">
                    <a:lumMod val="60000"/>
                    <a:lumOff val="40000"/>
                  </a:schemeClr>
                </a:solidFill>
                <a:cs typeface="Times New Roman" pitchFamily="18" charset="0"/>
              </a:rPr>
              <a:t>inh</a:t>
            </a:r>
            <a:r>
              <a:rPr lang="en-US" altLang="zh-CN" sz="2000" b="1" dirty="0">
                <a:cs typeface="Times New Roman" pitchFamily="18" charset="0"/>
              </a:rPr>
              <a:t>);</a:t>
            </a:r>
          </a:p>
          <a:p>
            <a:pPr marL="272654" indent="-272654">
              <a:lnSpc>
                <a:spcPct val="120000"/>
              </a:lnSpc>
              <a:spcBef>
                <a:spcPts val="600"/>
              </a:spcBef>
              <a:buNone/>
              <a:defRPr/>
            </a:pPr>
            <a:r>
              <a:rPr lang="en-US" altLang="zh-CN" sz="2000" b="1" i="1" dirty="0">
                <a:cs typeface="Times New Roman" pitchFamily="18" charset="0"/>
                <a:sym typeface="Times New Roman" pitchFamily="18" charset="0"/>
              </a:rPr>
              <a:t>	</a:t>
            </a:r>
            <a:r>
              <a:rPr lang="en-US" altLang="zh-CN" sz="2000" b="1" i="1" dirty="0" err="1">
                <a:solidFill>
                  <a:schemeClr val="tx2">
                    <a:lumMod val="60000"/>
                    <a:lumOff val="40000"/>
                  </a:schemeClr>
                </a:solidFill>
                <a:cs typeface="Times New Roman" pitchFamily="18" charset="0"/>
                <a:sym typeface="Times New Roman" pitchFamily="18" charset="0"/>
              </a:rPr>
              <a:t>Tval</a:t>
            </a:r>
            <a:r>
              <a:rPr lang="en-US" altLang="zh-CN" sz="2000" b="1" i="1" dirty="0">
                <a:solidFill>
                  <a:schemeClr val="tx2">
                    <a:lumMod val="60000"/>
                    <a:lumOff val="40000"/>
                  </a:schemeClr>
                </a:solidFill>
                <a:cs typeface="Times New Roman" pitchFamily="18" charset="0"/>
                <a:sym typeface="Times New Roman" pitchFamily="18" charset="0"/>
              </a:rPr>
              <a:t> =</a:t>
            </a:r>
            <a:r>
              <a:rPr lang="zh-CN" altLang="en-US" sz="2000" b="1" i="1" dirty="0">
                <a:solidFill>
                  <a:schemeClr val="tx2">
                    <a:lumMod val="60000"/>
                    <a:lumOff val="40000"/>
                  </a:schemeClr>
                </a:solidFill>
                <a:cs typeface="Times New Roman" pitchFamily="18" charset="0"/>
              </a:rPr>
              <a:t> T</a:t>
            </a:r>
            <a:r>
              <a:rPr lang="en-US" altLang="zh-CN" sz="2000" b="1" i="1" dirty="0" smtClean="0">
                <a:solidFill>
                  <a:schemeClr val="tx2">
                    <a:lumMod val="60000"/>
                    <a:lumOff val="40000"/>
                  </a:schemeClr>
                </a:solidFill>
                <a:ea typeface="楷体" pitchFamily="49" charset="-122"/>
                <a:cs typeface="Times New Roman" pitchFamily="18" charset="0"/>
              </a:rPr>
              <a:t>′</a:t>
            </a:r>
            <a:r>
              <a:rPr lang="en-US" altLang="zh-CN" sz="2000" b="1" i="1" dirty="0" err="1" smtClean="0">
                <a:solidFill>
                  <a:schemeClr val="tx2">
                    <a:lumMod val="60000"/>
                    <a:lumOff val="40000"/>
                  </a:schemeClr>
                </a:solidFill>
                <a:cs typeface="Times New Roman" pitchFamily="18" charset="0"/>
              </a:rPr>
              <a:t>syn</a:t>
            </a:r>
            <a:r>
              <a:rPr lang="en-US" altLang="zh-CN" sz="2000" b="1" i="1" dirty="0" smtClean="0">
                <a:solidFill>
                  <a:schemeClr val="tx2">
                    <a:lumMod val="60000"/>
                    <a:lumOff val="40000"/>
                  </a:schemeClr>
                </a:solidFill>
                <a:cs typeface="Times New Roman" pitchFamily="18" charset="0"/>
              </a:rPr>
              <a:t> </a:t>
            </a:r>
            <a:r>
              <a:rPr lang="en-US" altLang="zh-CN" sz="2000" b="1" dirty="0" smtClean="0">
                <a:solidFill>
                  <a:schemeClr val="tx2">
                    <a:lumMod val="60000"/>
                    <a:lumOff val="40000"/>
                  </a:schemeClr>
                </a:solidFill>
                <a:cs typeface="Times New Roman" pitchFamily="18" charset="0"/>
              </a:rPr>
              <a:t>;</a:t>
            </a:r>
            <a:endParaRPr lang="en-US" altLang="zh-CN" sz="2000" b="1" dirty="0">
              <a:solidFill>
                <a:schemeClr val="tx2">
                  <a:lumMod val="60000"/>
                  <a:lumOff val="40000"/>
                </a:schemeClr>
              </a:solidFill>
              <a:cs typeface="Times New Roman" pitchFamily="18" charset="0"/>
            </a:endParaRPr>
          </a:p>
          <a:p>
            <a:pPr marL="272654" indent="-272654">
              <a:lnSpc>
                <a:spcPct val="120000"/>
              </a:lnSpc>
              <a:spcBef>
                <a:spcPts val="600"/>
              </a:spcBef>
              <a:buNone/>
              <a:defRPr/>
            </a:pPr>
            <a:r>
              <a:rPr lang="en-US" altLang="zh-CN" sz="2000" b="1" i="1" dirty="0">
                <a:solidFill>
                  <a:schemeClr val="tx2">
                    <a:lumMod val="60000"/>
                    <a:lumOff val="40000"/>
                  </a:schemeClr>
                </a:solidFill>
                <a:cs typeface="Times New Roman" pitchFamily="18" charset="0"/>
                <a:sym typeface="Times New Roman" pitchFamily="18" charset="0"/>
              </a:rPr>
              <a:t>	return </a:t>
            </a:r>
            <a:r>
              <a:rPr lang="en-US" altLang="zh-CN" sz="2000" b="1" i="1" dirty="0" err="1" smtClean="0">
                <a:solidFill>
                  <a:schemeClr val="tx2">
                    <a:lumMod val="60000"/>
                    <a:lumOff val="40000"/>
                  </a:schemeClr>
                </a:solidFill>
                <a:cs typeface="Times New Roman" pitchFamily="18" charset="0"/>
                <a:sym typeface="Times New Roman" pitchFamily="18" charset="0"/>
              </a:rPr>
              <a:t>Tval</a:t>
            </a:r>
            <a:r>
              <a:rPr lang="en-US" altLang="zh-CN" sz="2000" b="1" i="1" dirty="0" smtClean="0">
                <a:solidFill>
                  <a:schemeClr val="tx2">
                    <a:lumMod val="60000"/>
                    <a:lumOff val="40000"/>
                  </a:schemeClr>
                </a:solidFill>
                <a:cs typeface="Times New Roman" pitchFamily="18" charset="0"/>
                <a:sym typeface="Times New Roman" pitchFamily="18" charset="0"/>
              </a:rPr>
              <a:t> </a:t>
            </a:r>
            <a:r>
              <a:rPr lang="en-US" altLang="zh-CN" sz="2000" b="1" dirty="0" smtClean="0">
                <a:solidFill>
                  <a:schemeClr val="tx2">
                    <a:lumMod val="60000"/>
                    <a:lumOff val="40000"/>
                  </a:schemeClr>
                </a:solidFill>
                <a:cs typeface="Times New Roman" pitchFamily="18" charset="0"/>
                <a:sym typeface="Times New Roman" pitchFamily="18" charset="0"/>
              </a:rPr>
              <a:t>;</a:t>
            </a:r>
            <a:endParaRPr lang="en-US" altLang="zh-CN" sz="2000" b="1" dirty="0">
              <a:solidFill>
                <a:schemeClr val="tx2">
                  <a:lumMod val="60000"/>
                  <a:lumOff val="40000"/>
                </a:schemeClr>
              </a:solidFill>
              <a:cs typeface="Times New Roman" pitchFamily="18" charset="0"/>
              <a:sym typeface="Times New Roman" pitchFamily="18" charset="0"/>
            </a:endParaRPr>
          </a:p>
          <a:p>
            <a:pPr marL="272654" indent="-272654">
              <a:lnSpc>
                <a:spcPct val="120000"/>
              </a:lnSpc>
              <a:spcBef>
                <a:spcPts val="600"/>
              </a:spcBef>
              <a:buNone/>
              <a:defRPr/>
            </a:pPr>
            <a:r>
              <a:rPr lang="en-US" altLang="zh-CN" sz="2000" b="1" dirty="0">
                <a:cs typeface="Times New Roman" pitchFamily="18" charset="0"/>
                <a:sym typeface="Times New Roman" pitchFamily="18" charset="0"/>
              </a:rPr>
              <a:t>}</a:t>
            </a:r>
            <a:endParaRPr lang="zh-CN" altLang="en-US" sz="2000" b="1" dirty="0">
              <a:cs typeface="Times New Roman" pitchFamily="18" charset="0"/>
              <a:sym typeface="Times New Roman" pitchFamily="18" charset="0"/>
            </a:endParaRPr>
          </a:p>
        </p:txBody>
      </p:sp>
      <p:sp>
        <p:nvSpPr>
          <p:cNvPr id="196612" name="Rectangle 3"/>
          <p:cNvSpPr txBox="1">
            <a:spLocks noChangeArrowheads="1"/>
          </p:cNvSpPr>
          <p:nvPr/>
        </p:nvSpPr>
        <p:spPr bwMode="auto">
          <a:xfrm>
            <a:off x="428171" y="1968274"/>
            <a:ext cx="4543425" cy="3027362"/>
          </a:xfrm>
          <a:prstGeom prst="rect">
            <a:avLst/>
          </a:prstGeom>
          <a:noFill/>
          <a:ln>
            <a:noFill/>
          </a:ln>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Char char="Ø"/>
              <a:defRPr/>
            </a:pPr>
            <a:r>
              <a:rPr lang="zh-CN" altLang="en-US" sz="2400" dirty="0">
                <a:latin typeface="华文楷体" panose="02010600040101010101" pitchFamily="2" charset="-122"/>
                <a:ea typeface="华文楷体" panose="02010600040101010101" pitchFamily="2" charset="-122"/>
              </a:rPr>
              <a:t>例</a:t>
            </a:r>
            <a:endParaRPr lang="en-US" altLang="zh-CN" sz="2400" dirty="0">
              <a:latin typeface="华文楷体" panose="02010600040101010101" pitchFamily="2" charset="-122"/>
              <a:ea typeface="华文楷体" panose="02010600040101010101" pitchFamily="2" charset="-122"/>
            </a:endParaRPr>
          </a:p>
          <a:p>
            <a:pPr eaLnBrk="1" hangingPunct="1">
              <a:spcBef>
                <a:spcPct val="20000"/>
              </a:spcBef>
              <a:buSzPct val="100000"/>
              <a:defRPr/>
            </a:pPr>
            <a:r>
              <a:rPr lang="en-US" altLang="zh-CN" sz="2000" i="1" dirty="0">
                <a:latin typeface="Times New Roman" panose="02020603050405020304" pitchFamily="18" charset="0"/>
              </a:rPr>
              <a:t>SDT</a:t>
            </a:r>
            <a:r>
              <a:rPr lang="zh-CN" altLang="en-US"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rPr>
              <a:t>1)</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rPr>
              <a:t>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F</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a:t>
            </a:r>
            <a:r>
              <a:rPr lang="en-US" altLang="zh-CN" sz="2000" i="1" dirty="0" err="1">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inh</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a:t>
            </a:r>
            <a:r>
              <a:rPr lang="en-US" altLang="zh-CN" sz="2000"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a:t>
            </a:r>
            <a:r>
              <a:rPr lang="en-US" altLang="zh-CN" sz="2000" i="1" dirty="0" err="1">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F.val</a:t>
            </a:r>
            <a:r>
              <a:rPr lang="en-US" altLang="zh-CN" sz="2000"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 </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3333CC"/>
              </a:buClr>
              <a:buSzPct val="60000"/>
              <a:defRPr/>
            </a:pP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solidFill>
                  <a:schemeClr val="tx2">
                    <a:lumMod val="60000"/>
                    <a:lumOff val="40000"/>
                  </a:schemeClr>
                </a:solidFill>
                <a:latin typeface="Times New Roman" panose="02020603050405020304" pitchFamily="18" charset="0"/>
                <a:ea typeface="楷体" panose="02010609060101010101" pitchFamily="49" charset="-122"/>
              </a:rPr>
              <a:t>′</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2) </a:t>
            </a:r>
            <a:r>
              <a:rPr lang="en-US" altLang="zh-CN"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.inh </a:t>
            </a:r>
            <a:r>
              <a:rPr lang="zh-CN" altLang="en-US"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.inh</a:t>
            </a:r>
            <a:r>
              <a:rPr lang="zh-CN" altLang="en-US" sz="2000" dirty="0">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dirty="0">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3)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dirty="0">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inh</a:t>
            </a:r>
            <a:r>
              <a:rPr lang="en-US" altLang="zh-CN"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err="1">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dirty="0" err="1">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err="1">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defRPr/>
            </a:pPr>
            <a:endParaRPr lang="zh-CN" altLang="en-US" sz="1500" dirty="0"/>
          </a:p>
        </p:txBody>
      </p:sp>
      <p:sp>
        <p:nvSpPr>
          <p:cNvPr id="10" name="标题 4"/>
          <p:cNvSpPr>
            <a:spLocks noGrp="1"/>
          </p:cNvSpPr>
          <p:nvPr>
            <p:ph type="title"/>
          </p:nvPr>
        </p:nvSpPr>
        <p:spPr>
          <a:xfrm>
            <a:off x="457200" y="154337"/>
            <a:ext cx="8042276" cy="1000950"/>
          </a:xfrm>
        </p:spPr>
        <p:txBody>
          <a:bodyPr/>
          <a:lstStyle/>
          <a:p>
            <a:r>
              <a:rPr lang="zh-CN" altLang="en-US" dirty="0" smtClean="0"/>
              <a:t>递归下降分析过程中语义翻译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57</a:t>
            </a:fld>
            <a:endParaRPr lang="en-US" altLang="zh-CN" dirty="0"/>
          </a:p>
        </p:txBody>
      </p:sp>
    </p:spTree>
    <p:extLst>
      <p:ext uri="{BB962C8B-B14F-4D97-AF65-F5344CB8AC3E}">
        <p14:creationId xmlns:p14="http://schemas.microsoft.com/office/powerpoint/2010/main" val="248865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1" nodeType="withEffect">
                                  <p:stCondLst>
                                    <p:cond delay="0"/>
                                  </p:stCondLst>
                                  <p:childTnLst>
                                    <p:set>
                                      <p:cBhvr>
                                        <p:cTn id="6" dur="1" fill="hold">
                                          <p:stCondLst>
                                            <p:cond delay="0"/>
                                          </p:stCondLst>
                                        </p:cTn>
                                        <p:tgtEl>
                                          <p:spTgt spid="656388">
                                            <p:txEl>
                                              <p:pRg st="0" end="0"/>
                                            </p:txEl>
                                          </p:spTgt>
                                        </p:tgtEl>
                                        <p:attrNameLst>
                                          <p:attrName>style.visibility</p:attrName>
                                        </p:attrNameLst>
                                      </p:cBhvr>
                                      <p:to>
                                        <p:strVal val="visible"/>
                                      </p:to>
                                    </p:set>
                                    <p:anim calcmode="lin" valueType="num">
                                      <p:cBhvr>
                                        <p:cTn id="7" dur="500" fill="hold"/>
                                        <p:tgtEl>
                                          <p:spTgt spid="65638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5638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56388">
                                            <p:txEl>
                                              <p:pRg st="0" end="0"/>
                                            </p:txEl>
                                          </p:spTgt>
                                        </p:tgtEl>
                                      </p:cBhvr>
                                    </p:animEffect>
                                  </p:childTnLst>
                                </p:cTn>
                              </p:par>
                              <p:par>
                                <p:cTn id="10" presetID="53" presetClass="entr" presetSubtype="16" fill="hold" grpId="1" nodeType="withEffect">
                                  <p:stCondLst>
                                    <p:cond delay="0"/>
                                  </p:stCondLst>
                                  <p:childTnLst>
                                    <p:set>
                                      <p:cBhvr>
                                        <p:cTn id="11" dur="1" fill="hold">
                                          <p:stCondLst>
                                            <p:cond delay="0"/>
                                          </p:stCondLst>
                                        </p:cTn>
                                        <p:tgtEl>
                                          <p:spTgt spid="656388">
                                            <p:txEl>
                                              <p:pRg st="1" end="1"/>
                                            </p:txEl>
                                          </p:spTgt>
                                        </p:tgtEl>
                                        <p:attrNameLst>
                                          <p:attrName>style.visibility</p:attrName>
                                        </p:attrNameLst>
                                      </p:cBhvr>
                                      <p:to>
                                        <p:strVal val="visible"/>
                                      </p:to>
                                    </p:set>
                                    <p:anim calcmode="lin" valueType="num">
                                      <p:cBhvr>
                                        <p:cTn id="12" dur="500" fill="hold"/>
                                        <p:tgtEl>
                                          <p:spTgt spid="65638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5638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56388">
                                            <p:txEl>
                                              <p:pRg st="1" end="1"/>
                                            </p:txEl>
                                          </p:spTgt>
                                        </p:tgtEl>
                                      </p:cBhvr>
                                    </p:animEffect>
                                  </p:childTnLst>
                                </p:cTn>
                              </p:par>
                              <p:par>
                                <p:cTn id="15" presetID="53" presetClass="entr" presetSubtype="16" fill="hold" grpId="1" nodeType="withEffect">
                                  <p:stCondLst>
                                    <p:cond delay="0"/>
                                  </p:stCondLst>
                                  <p:childTnLst>
                                    <p:set>
                                      <p:cBhvr>
                                        <p:cTn id="16" dur="1" fill="hold">
                                          <p:stCondLst>
                                            <p:cond delay="0"/>
                                          </p:stCondLst>
                                        </p:cTn>
                                        <p:tgtEl>
                                          <p:spTgt spid="656388">
                                            <p:txEl>
                                              <p:pRg st="2" end="2"/>
                                            </p:txEl>
                                          </p:spTgt>
                                        </p:tgtEl>
                                        <p:attrNameLst>
                                          <p:attrName>style.visibility</p:attrName>
                                        </p:attrNameLst>
                                      </p:cBhvr>
                                      <p:to>
                                        <p:strVal val="visible"/>
                                      </p:to>
                                    </p:set>
                                    <p:anim calcmode="lin" valueType="num">
                                      <p:cBhvr>
                                        <p:cTn id="17" dur="500" fill="hold"/>
                                        <p:tgtEl>
                                          <p:spTgt spid="65638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56388">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56388">
                                            <p:txEl>
                                              <p:pRg st="2" end="2"/>
                                            </p:txEl>
                                          </p:spTgt>
                                        </p:tgtEl>
                                      </p:cBhvr>
                                    </p:animEffect>
                                  </p:childTnLst>
                                </p:cTn>
                              </p:par>
                              <p:par>
                                <p:cTn id="20" presetID="53" presetClass="entr" presetSubtype="16" fill="hold" grpId="1" nodeType="withEffect">
                                  <p:stCondLst>
                                    <p:cond delay="0"/>
                                  </p:stCondLst>
                                  <p:childTnLst>
                                    <p:set>
                                      <p:cBhvr>
                                        <p:cTn id="21" dur="1" fill="hold">
                                          <p:stCondLst>
                                            <p:cond delay="0"/>
                                          </p:stCondLst>
                                        </p:cTn>
                                        <p:tgtEl>
                                          <p:spTgt spid="656388">
                                            <p:txEl>
                                              <p:pRg st="3" end="3"/>
                                            </p:txEl>
                                          </p:spTgt>
                                        </p:tgtEl>
                                        <p:attrNameLst>
                                          <p:attrName>style.visibility</p:attrName>
                                        </p:attrNameLst>
                                      </p:cBhvr>
                                      <p:to>
                                        <p:strVal val="visible"/>
                                      </p:to>
                                    </p:set>
                                    <p:anim calcmode="lin" valueType="num">
                                      <p:cBhvr>
                                        <p:cTn id="22" dur="500" fill="hold"/>
                                        <p:tgtEl>
                                          <p:spTgt spid="656388">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56388">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56388">
                                            <p:txEl>
                                              <p:pRg st="3" end="3"/>
                                            </p:txEl>
                                          </p:spTgt>
                                        </p:tgtEl>
                                      </p:cBhvr>
                                    </p:animEffect>
                                  </p:childTnLst>
                                </p:cTn>
                              </p:par>
                              <p:par>
                                <p:cTn id="25" presetID="53" presetClass="entr" presetSubtype="16" fill="hold" grpId="1" nodeType="withEffect">
                                  <p:stCondLst>
                                    <p:cond delay="0"/>
                                  </p:stCondLst>
                                  <p:childTnLst>
                                    <p:set>
                                      <p:cBhvr>
                                        <p:cTn id="26" dur="1" fill="hold">
                                          <p:stCondLst>
                                            <p:cond delay="0"/>
                                          </p:stCondLst>
                                        </p:cTn>
                                        <p:tgtEl>
                                          <p:spTgt spid="656388">
                                            <p:txEl>
                                              <p:pRg st="4" end="4"/>
                                            </p:txEl>
                                          </p:spTgt>
                                        </p:tgtEl>
                                        <p:attrNameLst>
                                          <p:attrName>style.visibility</p:attrName>
                                        </p:attrNameLst>
                                      </p:cBhvr>
                                      <p:to>
                                        <p:strVal val="visible"/>
                                      </p:to>
                                    </p:set>
                                    <p:anim calcmode="lin" valueType="num">
                                      <p:cBhvr>
                                        <p:cTn id="27" dur="500" fill="hold"/>
                                        <p:tgtEl>
                                          <p:spTgt spid="656388">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656388">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656388">
                                            <p:txEl>
                                              <p:pRg st="4" end="4"/>
                                            </p:txEl>
                                          </p:spTgt>
                                        </p:tgtEl>
                                      </p:cBhvr>
                                    </p:animEffect>
                                  </p:childTnLst>
                                </p:cTn>
                              </p:par>
                              <p:par>
                                <p:cTn id="30" presetID="53" presetClass="entr" presetSubtype="16" fill="hold" grpId="1" nodeType="withEffect">
                                  <p:stCondLst>
                                    <p:cond delay="0"/>
                                  </p:stCondLst>
                                  <p:childTnLst>
                                    <p:set>
                                      <p:cBhvr>
                                        <p:cTn id="31" dur="1" fill="hold">
                                          <p:stCondLst>
                                            <p:cond delay="0"/>
                                          </p:stCondLst>
                                        </p:cTn>
                                        <p:tgtEl>
                                          <p:spTgt spid="656388">
                                            <p:txEl>
                                              <p:pRg st="5" end="5"/>
                                            </p:txEl>
                                          </p:spTgt>
                                        </p:tgtEl>
                                        <p:attrNameLst>
                                          <p:attrName>style.visibility</p:attrName>
                                        </p:attrNameLst>
                                      </p:cBhvr>
                                      <p:to>
                                        <p:strVal val="visible"/>
                                      </p:to>
                                    </p:set>
                                    <p:anim calcmode="lin" valueType="num">
                                      <p:cBhvr>
                                        <p:cTn id="32" dur="500" fill="hold"/>
                                        <p:tgtEl>
                                          <p:spTgt spid="656388">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656388">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656388">
                                            <p:txEl>
                                              <p:pRg st="5" end="5"/>
                                            </p:txEl>
                                          </p:spTgt>
                                        </p:tgtEl>
                                      </p:cBhvr>
                                    </p:animEffect>
                                  </p:childTnLst>
                                </p:cTn>
                              </p:par>
                              <p:par>
                                <p:cTn id="35" presetID="53" presetClass="entr" presetSubtype="16" fill="hold" grpId="1" nodeType="withEffect">
                                  <p:stCondLst>
                                    <p:cond delay="0"/>
                                  </p:stCondLst>
                                  <p:childTnLst>
                                    <p:set>
                                      <p:cBhvr>
                                        <p:cTn id="36" dur="1" fill="hold">
                                          <p:stCondLst>
                                            <p:cond delay="0"/>
                                          </p:stCondLst>
                                        </p:cTn>
                                        <p:tgtEl>
                                          <p:spTgt spid="656388">
                                            <p:txEl>
                                              <p:pRg st="6" end="6"/>
                                            </p:txEl>
                                          </p:spTgt>
                                        </p:tgtEl>
                                        <p:attrNameLst>
                                          <p:attrName>style.visibility</p:attrName>
                                        </p:attrNameLst>
                                      </p:cBhvr>
                                      <p:to>
                                        <p:strVal val="visible"/>
                                      </p:to>
                                    </p:set>
                                    <p:anim calcmode="lin" valueType="num">
                                      <p:cBhvr>
                                        <p:cTn id="37" dur="500" fill="hold"/>
                                        <p:tgtEl>
                                          <p:spTgt spid="656388">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656388">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656388">
                                            <p:txEl>
                                              <p:pRg st="6" end="6"/>
                                            </p:txEl>
                                          </p:spTgt>
                                        </p:tgtEl>
                                      </p:cBhvr>
                                    </p:animEffect>
                                  </p:childTnLst>
                                </p:cTn>
                              </p:par>
                              <p:par>
                                <p:cTn id="40" presetID="53" presetClass="entr" presetSubtype="16" fill="hold" grpId="1" nodeType="withEffect">
                                  <p:stCondLst>
                                    <p:cond delay="0"/>
                                  </p:stCondLst>
                                  <p:childTnLst>
                                    <p:set>
                                      <p:cBhvr>
                                        <p:cTn id="41" dur="1" fill="hold">
                                          <p:stCondLst>
                                            <p:cond delay="0"/>
                                          </p:stCondLst>
                                        </p:cTn>
                                        <p:tgtEl>
                                          <p:spTgt spid="656388">
                                            <p:txEl>
                                              <p:pRg st="7" end="7"/>
                                            </p:txEl>
                                          </p:spTgt>
                                        </p:tgtEl>
                                        <p:attrNameLst>
                                          <p:attrName>style.visibility</p:attrName>
                                        </p:attrNameLst>
                                      </p:cBhvr>
                                      <p:to>
                                        <p:strVal val="visible"/>
                                      </p:to>
                                    </p:set>
                                    <p:anim calcmode="lin" valueType="num">
                                      <p:cBhvr>
                                        <p:cTn id="42" dur="500" fill="hold"/>
                                        <p:tgtEl>
                                          <p:spTgt spid="656388">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656388">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656388">
                                            <p:txEl>
                                              <p:pRg st="7" end="7"/>
                                            </p:txEl>
                                          </p:spTgt>
                                        </p:tgtEl>
                                      </p:cBhvr>
                                    </p:animEffect>
                                  </p:childTnLst>
                                </p:cTn>
                              </p:par>
                              <p:par>
                                <p:cTn id="45" presetID="53" presetClass="entr" presetSubtype="16" fill="hold" grpId="1" nodeType="withEffect">
                                  <p:stCondLst>
                                    <p:cond delay="0"/>
                                  </p:stCondLst>
                                  <p:childTnLst>
                                    <p:set>
                                      <p:cBhvr>
                                        <p:cTn id="46" dur="1" fill="hold">
                                          <p:stCondLst>
                                            <p:cond delay="0"/>
                                          </p:stCondLst>
                                        </p:cTn>
                                        <p:tgtEl>
                                          <p:spTgt spid="656388">
                                            <p:txEl>
                                              <p:pRg st="8" end="8"/>
                                            </p:txEl>
                                          </p:spTgt>
                                        </p:tgtEl>
                                        <p:attrNameLst>
                                          <p:attrName>style.visibility</p:attrName>
                                        </p:attrNameLst>
                                      </p:cBhvr>
                                      <p:to>
                                        <p:strVal val="visible"/>
                                      </p:to>
                                    </p:set>
                                    <p:anim calcmode="lin" valueType="num">
                                      <p:cBhvr>
                                        <p:cTn id="47" dur="500" fill="hold"/>
                                        <p:tgtEl>
                                          <p:spTgt spid="656388">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656388">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656388">
                                            <p:txEl>
                                              <p:pRg st="8" end="8"/>
                                            </p:txEl>
                                          </p:spTgt>
                                        </p:tgtEl>
                                      </p:cBhvr>
                                    </p:animEffect>
                                  </p:childTnLst>
                                </p:cTn>
                              </p:par>
                              <p:par>
                                <p:cTn id="50" presetID="53" presetClass="entr" presetSubtype="16" fill="hold" grpId="1" nodeType="withEffect">
                                  <p:stCondLst>
                                    <p:cond delay="0"/>
                                  </p:stCondLst>
                                  <p:childTnLst>
                                    <p:set>
                                      <p:cBhvr>
                                        <p:cTn id="51" dur="1" fill="hold">
                                          <p:stCondLst>
                                            <p:cond delay="0"/>
                                          </p:stCondLst>
                                        </p:cTn>
                                        <p:tgtEl>
                                          <p:spTgt spid="656388">
                                            <p:txEl>
                                              <p:pRg st="9" end="9"/>
                                            </p:txEl>
                                          </p:spTgt>
                                        </p:tgtEl>
                                        <p:attrNameLst>
                                          <p:attrName>style.visibility</p:attrName>
                                        </p:attrNameLst>
                                      </p:cBhvr>
                                      <p:to>
                                        <p:strVal val="visible"/>
                                      </p:to>
                                    </p:set>
                                    <p:anim calcmode="lin" valueType="num">
                                      <p:cBhvr>
                                        <p:cTn id="52" dur="500" fill="hold"/>
                                        <p:tgtEl>
                                          <p:spTgt spid="656388">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656388">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656388">
                                            <p:txEl>
                                              <p:pRg st="9" end="9"/>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xit" presetSubtype="0" fill="hold" grpId="0" nodeType="clickEffect">
                                  <p:stCondLst>
                                    <p:cond delay="0"/>
                                  </p:stCondLst>
                                  <p:childTnLst>
                                    <p:anim calcmode="lin" valueType="num">
                                      <p:cBhvr>
                                        <p:cTn id="58" dur="500"/>
                                        <p:tgtEl>
                                          <p:spTgt spid="656388">
                                            <p:txEl>
                                              <p:pRg st="0" end="0"/>
                                            </p:txEl>
                                          </p:spTgt>
                                        </p:tgtEl>
                                        <p:attrNameLst>
                                          <p:attrName>ppt_w</p:attrName>
                                        </p:attrNameLst>
                                      </p:cBhvr>
                                      <p:tavLst>
                                        <p:tav tm="0">
                                          <p:val>
                                            <p:strVal val="ppt_w"/>
                                          </p:val>
                                        </p:tav>
                                        <p:tav tm="100000">
                                          <p:val>
                                            <p:fltVal val="0"/>
                                          </p:val>
                                        </p:tav>
                                      </p:tavLst>
                                    </p:anim>
                                    <p:anim calcmode="lin" valueType="num">
                                      <p:cBhvr>
                                        <p:cTn id="59" dur="500"/>
                                        <p:tgtEl>
                                          <p:spTgt spid="656388">
                                            <p:txEl>
                                              <p:pRg st="0" end="0"/>
                                            </p:txEl>
                                          </p:spTgt>
                                        </p:tgtEl>
                                        <p:attrNameLst>
                                          <p:attrName>ppt_h</p:attrName>
                                        </p:attrNameLst>
                                      </p:cBhvr>
                                      <p:tavLst>
                                        <p:tav tm="0">
                                          <p:val>
                                            <p:strVal val="ppt_h"/>
                                          </p:val>
                                        </p:tav>
                                        <p:tav tm="100000">
                                          <p:val>
                                            <p:fltVal val="0"/>
                                          </p:val>
                                        </p:tav>
                                      </p:tavLst>
                                    </p:anim>
                                    <p:animEffect transition="out" filter="fade">
                                      <p:cBhvr>
                                        <p:cTn id="60" dur="500"/>
                                        <p:tgtEl>
                                          <p:spTgt spid="656388">
                                            <p:txEl>
                                              <p:pRg st="0" end="0"/>
                                            </p:txEl>
                                          </p:spTgt>
                                        </p:tgtEl>
                                      </p:cBhvr>
                                    </p:animEffect>
                                    <p:set>
                                      <p:cBhvr>
                                        <p:cTn id="61" dur="1" fill="hold">
                                          <p:stCondLst>
                                            <p:cond delay="499"/>
                                          </p:stCondLst>
                                        </p:cTn>
                                        <p:tgtEl>
                                          <p:spTgt spid="656388">
                                            <p:txEl>
                                              <p:pRg st="0" end="0"/>
                                            </p:txEl>
                                          </p:spTgt>
                                        </p:tgtEl>
                                        <p:attrNameLst>
                                          <p:attrName>style.visibility</p:attrName>
                                        </p:attrNameLst>
                                      </p:cBhvr>
                                      <p:to>
                                        <p:strVal val="hidden"/>
                                      </p:to>
                                    </p:set>
                                  </p:childTnLst>
                                </p:cTn>
                              </p:par>
                              <p:par>
                                <p:cTn id="62" presetID="53" presetClass="exit" presetSubtype="0" fill="hold" grpId="0" nodeType="withEffect">
                                  <p:stCondLst>
                                    <p:cond delay="0"/>
                                  </p:stCondLst>
                                  <p:childTnLst>
                                    <p:anim calcmode="lin" valueType="num">
                                      <p:cBhvr>
                                        <p:cTn id="63" dur="500"/>
                                        <p:tgtEl>
                                          <p:spTgt spid="656388">
                                            <p:txEl>
                                              <p:pRg st="1" end="1"/>
                                            </p:txEl>
                                          </p:spTgt>
                                        </p:tgtEl>
                                        <p:attrNameLst>
                                          <p:attrName>ppt_w</p:attrName>
                                        </p:attrNameLst>
                                      </p:cBhvr>
                                      <p:tavLst>
                                        <p:tav tm="0">
                                          <p:val>
                                            <p:strVal val="ppt_w"/>
                                          </p:val>
                                        </p:tav>
                                        <p:tav tm="100000">
                                          <p:val>
                                            <p:fltVal val="0"/>
                                          </p:val>
                                        </p:tav>
                                      </p:tavLst>
                                    </p:anim>
                                    <p:anim calcmode="lin" valueType="num">
                                      <p:cBhvr>
                                        <p:cTn id="64" dur="500"/>
                                        <p:tgtEl>
                                          <p:spTgt spid="656388">
                                            <p:txEl>
                                              <p:pRg st="1" end="1"/>
                                            </p:txEl>
                                          </p:spTgt>
                                        </p:tgtEl>
                                        <p:attrNameLst>
                                          <p:attrName>ppt_h</p:attrName>
                                        </p:attrNameLst>
                                      </p:cBhvr>
                                      <p:tavLst>
                                        <p:tav tm="0">
                                          <p:val>
                                            <p:strVal val="ppt_h"/>
                                          </p:val>
                                        </p:tav>
                                        <p:tav tm="100000">
                                          <p:val>
                                            <p:fltVal val="0"/>
                                          </p:val>
                                        </p:tav>
                                      </p:tavLst>
                                    </p:anim>
                                    <p:animEffect transition="out" filter="fade">
                                      <p:cBhvr>
                                        <p:cTn id="65" dur="500"/>
                                        <p:tgtEl>
                                          <p:spTgt spid="656388">
                                            <p:txEl>
                                              <p:pRg st="1" end="1"/>
                                            </p:txEl>
                                          </p:spTgt>
                                        </p:tgtEl>
                                      </p:cBhvr>
                                    </p:animEffect>
                                    <p:set>
                                      <p:cBhvr>
                                        <p:cTn id="66" dur="1" fill="hold">
                                          <p:stCondLst>
                                            <p:cond delay="499"/>
                                          </p:stCondLst>
                                        </p:cTn>
                                        <p:tgtEl>
                                          <p:spTgt spid="656388">
                                            <p:txEl>
                                              <p:pRg st="1" end="1"/>
                                            </p:txEl>
                                          </p:spTgt>
                                        </p:tgtEl>
                                        <p:attrNameLst>
                                          <p:attrName>style.visibility</p:attrName>
                                        </p:attrNameLst>
                                      </p:cBhvr>
                                      <p:to>
                                        <p:strVal val="hidden"/>
                                      </p:to>
                                    </p:set>
                                  </p:childTnLst>
                                </p:cTn>
                              </p:par>
                              <p:par>
                                <p:cTn id="67" presetID="53" presetClass="exit" presetSubtype="0" fill="hold" grpId="0" nodeType="withEffect">
                                  <p:stCondLst>
                                    <p:cond delay="0"/>
                                  </p:stCondLst>
                                  <p:childTnLst>
                                    <p:anim calcmode="lin" valueType="num">
                                      <p:cBhvr>
                                        <p:cTn id="68" dur="500"/>
                                        <p:tgtEl>
                                          <p:spTgt spid="656388">
                                            <p:txEl>
                                              <p:pRg st="2" end="2"/>
                                            </p:txEl>
                                          </p:spTgt>
                                        </p:tgtEl>
                                        <p:attrNameLst>
                                          <p:attrName>ppt_w</p:attrName>
                                        </p:attrNameLst>
                                      </p:cBhvr>
                                      <p:tavLst>
                                        <p:tav tm="0">
                                          <p:val>
                                            <p:strVal val="ppt_w"/>
                                          </p:val>
                                        </p:tav>
                                        <p:tav tm="100000">
                                          <p:val>
                                            <p:fltVal val="0"/>
                                          </p:val>
                                        </p:tav>
                                      </p:tavLst>
                                    </p:anim>
                                    <p:anim calcmode="lin" valueType="num">
                                      <p:cBhvr>
                                        <p:cTn id="69" dur="500"/>
                                        <p:tgtEl>
                                          <p:spTgt spid="656388">
                                            <p:txEl>
                                              <p:pRg st="2" end="2"/>
                                            </p:txEl>
                                          </p:spTgt>
                                        </p:tgtEl>
                                        <p:attrNameLst>
                                          <p:attrName>ppt_h</p:attrName>
                                        </p:attrNameLst>
                                      </p:cBhvr>
                                      <p:tavLst>
                                        <p:tav tm="0">
                                          <p:val>
                                            <p:strVal val="ppt_h"/>
                                          </p:val>
                                        </p:tav>
                                        <p:tav tm="100000">
                                          <p:val>
                                            <p:fltVal val="0"/>
                                          </p:val>
                                        </p:tav>
                                      </p:tavLst>
                                    </p:anim>
                                    <p:animEffect transition="out" filter="fade">
                                      <p:cBhvr>
                                        <p:cTn id="70" dur="500"/>
                                        <p:tgtEl>
                                          <p:spTgt spid="656388">
                                            <p:txEl>
                                              <p:pRg st="2" end="2"/>
                                            </p:txEl>
                                          </p:spTgt>
                                        </p:tgtEl>
                                      </p:cBhvr>
                                    </p:animEffect>
                                    <p:set>
                                      <p:cBhvr>
                                        <p:cTn id="71" dur="1" fill="hold">
                                          <p:stCondLst>
                                            <p:cond delay="499"/>
                                          </p:stCondLst>
                                        </p:cTn>
                                        <p:tgtEl>
                                          <p:spTgt spid="656388">
                                            <p:txEl>
                                              <p:pRg st="2" end="2"/>
                                            </p:txEl>
                                          </p:spTgt>
                                        </p:tgtEl>
                                        <p:attrNameLst>
                                          <p:attrName>style.visibility</p:attrName>
                                        </p:attrNameLst>
                                      </p:cBhvr>
                                      <p:to>
                                        <p:strVal val="hidden"/>
                                      </p:to>
                                    </p:set>
                                  </p:childTnLst>
                                </p:cTn>
                              </p:par>
                              <p:par>
                                <p:cTn id="72" presetID="53" presetClass="exit" presetSubtype="0" fill="hold" grpId="0" nodeType="withEffect">
                                  <p:stCondLst>
                                    <p:cond delay="0"/>
                                  </p:stCondLst>
                                  <p:childTnLst>
                                    <p:anim calcmode="lin" valueType="num">
                                      <p:cBhvr>
                                        <p:cTn id="73" dur="500"/>
                                        <p:tgtEl>
                                          <p:spTgt spid="656388">
                                            <p:txEl>
                                              <p:pRg st="3" end="3"/>
                                            </p:txEl>
                                          </p:spTgt>
                                        </p:tgtEl>
                                        <p:attrNameLst>
                                          <p:attrName>ppt_w</p:attrName>
                                        </p:attrNameLst>
                                      </p:cBhvr>
                                      <p:tavLst>
                                        <p:tav tm="0">
                                          <p:val>
                                            <p:strVal val="ppt_w"/>
                                          </p:val>
                                        </p:tav>
                                        <p:tav tm="100000">
                                          <p:val>
                                            <p:fltVal val="0"/>
                                          </p:val>
                                        </p:tav>
                                      </p:tavLst>
                                    </p:anim>
                                    <p:anim calcmode="lin" valueType="num">
                                      <p:cBhvr>
                                        <p:cTn id="74" dur="500"/>
                                        <p:tgtEl>
                                          <p:spTgt spid="656388">
                                            <p:txEl>
                                              <p:pRg st="3" end="3"/>
                                            </p:txEl>
                                          </p:spTgt>
                                        </p:tgtEl>
                                        <p:attrNameLst>
                                          <p:attrName>ppt_h</p:attrName>
                                        </p:attrNameLst>
                                      </p:cBhvr>
                                      <p:tavLst>
                                        <p:tav tm="0">
                                          <p:val>
                                            <p:strVal val="ppt_h"/>
                                          </p:val>
                                        </p:tav>
                                        <p:tav tm="100000">
                                          <p:val>
                                            <p:fltVal val="0"/>
                                          </p:val>
                                        </p:tav>
                                      </p:tavLst>
                                    </p:anim>
                                    <p:animEffect transition="out" filter="fade">
                                      <p:cBhvr>
                                        <p:cTn id="75" dur="500"/>
                                        <p:tgtEl>
                                          <p:spTgt spid="656388">
                                            <p:txEl>
                                              <p:pRg st="3" end="3"/>
                                            </p:txEl>
                                          </p:spTgt>
                                        </p:tgtEl>
                                      </p:cBhvr>
                                    </p:animEffect>
                                    <p:set>
                                      <p:cBhvr>
                                        <p:cTn id="76" dur="1" fill="hold">
                                          <p:stCondLst>
                                            <p:cond delay="499"/>
                                          </p:stCondLst>
                                        </p:cTn>
                                        <p:tgtEl>
                                          <p:spTgt spid="656388">
                                            <p:txEl>
                                              <p:pRg st="3" end="3"/>
                                            </p:txEl>
                                          </p:spTgt>
                                        </p:tgtEl>
                                        <p:attrNameLst>
                                          <p:attrName>style.visibility</p:attrName>
                                        </p:attrNameLst>
                                      </p:cBhvr>
                                      <p:to>
                                        <p:strVal val="hidden"/>
                                      </p:to>
                                    </p:set>
                                  </p:childTnLst>
                                </p:cTn>
                              </p:par>
                              <p:par>
                                <p:cTn id="77" presetID="53" presetClass="exit" presetSubtype="0" fill="hold" grpId="0" nodeType="withEffect">
                                  <p:stCondLst>
                                    <p:cond delay="0"/>
                                  </p:stCondLst>
                                  <p:childTnLst>
                                    <p:anim calcmode="lin" valueType="num">
                                      <p:cBhvr>
                                        <p:cTn id="78" dur="500"/>
                                        <p:tgtEl>
                                          <p:spTgt spid="656388">
                                            <p:txEl>
                                              <p:pRg st="4" end="4"/>
                                            </p:txEl>
                                          </p:spTgt>
                                        </p:tgtEl>
                                        <p:attrNameLst>
                                          <p:attrName>ppt_w</p:attrName>
                                        </p:attrNameLst>
                                      </p:cBhvr>
                                      <p:tavLst>
                                        <p:tav tm="0">
                                          <p:val>
                                            <p:strVal val="ppt_w"/>
                                          </p:val>
                                        </p:tav>
                                        <p:tav tm="100000">
                                          <p:val>
                                            <p:fltVal val="0"/>
                                          </p:val>
                                        </p:tav>
                                      </p:tavLst>
                                    </p:anim>
                                    <p:anim calcmode="lin" valueType="num">
                                      <p:cBhvr>
                                        <p:cTn id="79" dur="500"/>
                                        <p:tgtEl>
                                          <p:spTgt spid="656388">
                                            <p:txEl>
                                              <p:pRg st="4" end="4"/>
                                            </p:txEl>
                                          </p:spTgt>
                                        </p:tgtEl>
                                        <p:attrNameLst>
                                          <p:attrName>ppt_h</p:attrName>
                                        </p:attrNameLst>
                                      </p:cBhvr>
                                      <p:tavLst>
                                        <p:tav tm="0">
                                          <p:val>
                                            <p:strVal val="ppt_h"/>
                                          </p:val>
                                        </p:tav>
                                        <p:tav tm="100000">
                                          <p:val>
                                            <p:fltVal val="0"/>
                                          </p:val>
                                        </p:tav>
                                      </p:tavLst>
                                    </p:anim>
                                    <p:animEffect transition="out" filter="fade">
                                      <p:cBhvr>
                                        <p:cTn id="80" dur="500"/>
                                        <p:tgtEl>
                                          <p:spTgt spid="656388">
                                            <p:txEl>
                                              <p:pRg st="4" end="4"/>
                                            </p:txEl>
                                          </p:spTgt>
                                        </p:tgtEl>
                                      </p:cBhvr>
                                    </p:animEffect>
                                    <p:set>
                                      <p:cBhvr>
                                        <p:cTn id="81" dur="1" fill="hold">
                                          <p:stCondLst>
                                            <p:cond delay="499"/>
                                          </p:stCondLst>
                                        </p:cTn>
                                        <p:tgtEl>
                                          <p:spTgt spid="656388">
                                            <p:txEl>
                                              <p:pRg st="4" end="4"/>
                                            </p:txEl>
                                          </p:spTgt>
                                        </p:tgtEl>
                                        <p:attrNameLst>
                                          <p:attrName>style.visibility</p:attrName>
                                        </p:attrNameLst>
                                      </p:cBhvr>
                                      <p:to>
                                        <p:strVal val="hidden"/>
                                      </p:to>
                                    </p:set>
                                  </p:childTnLst>
                                </p:cTn>
                              </p:par>
                              <p:par>
                                <p:cTn id="82" presetID="53" presetClass="exit" presetSubtype="0" fill="hold" grpId="0" nodeType="withEffect">
                                  <p:stCondLst>
                                    <p:cond delay="0"/>
                                  </p:stCondLst>
                                  <p:childTnLst>
                                    <p:anim calcmode="lin" valueType="num">
                                      <p:cBhvr>
                                        <p:cTn id="83" dur="500"/>
                                        <p:tgtEl>
                                          <p:spTgt spid="656388">
                                            <p:txEl>
                                              <p:pRg st="5" end="5"/>
                                            </p:txEl>
                                          </p:spTgt>
                                        </p:tgtEl>
                                        <p:attrNameLst>
                                          <p:attrName>ppt_w</p:attrName>
                                        </p:attrNameLst>
                                      </p:cBhvr>
                                      <p:tavLst>
                                        <p:tav tm="0">
                                          <p:val>
                                            <p:strVal val="ppt_w"/>
                                          </p:val>
                                        </p:tav>
                                        <p:tav tm="100000">
                                          <p:val>
                                            <p:fltVal val="0"/>
                                          </p:val>
                                        </p:tav>
                                      </p:tavLst>
                                    </p:anim>
                                    <p:anim calcmode="lin" valueType="num">
                                      <p:cBhvr>
                                        <p:cTn id="84" dur="500"/>
                                        <p:tgtEl>
                                          <p:spTgt spid="656388">
                                            <p:txEl>
                                              <p:pRg st="5" end="5"/>
                                            </p:txEl>
                                          </p:spTgt>
                                        </p:tgtEl>
                                        <p:attrNameLst>
                                          <p:attrName>ppt_h</p:attrName>
                                        </p:attrNameLst>
                                      </p:cBhvr>
                                      <p:tavLst>
                                        <p:tav tm="0">
                                          <p:val>
                                            <p:strVal val="ppt_h"/>
                                          </p:val>
                                        </p:tav>
                                        <p:tav tm="100000">
                                          <p:val>
                                            <p:fltVal val="0"/>
                                          </p:val>
                                        </p:tav>
                                      </p:tavLst>
                                    </p:anim>
                                    <p:animEffect transition="out" filter="fade">
                                      <p:cBhvr>
                                        <p:cTn id="85" dur="500"/>
                                        <p:tgtEl>
                                          <p:spTgt spid="656388">
                                            <p:txEl>
                                              <p:pRg st="5" end="5"/>
                                            </p:txEl>
                                          </p:spTgt>
                                        </p:tgtEl>
                                      </p:cBhvr>
                                    </p:animEffect>
                                    <p:set>
                                      <p:cBhvr>
                                        <p:cTn id="86" dur="1" fill="hold">
                                          <p:stCondLst>
                                            <p:cond delay="499"/>
                                          </p:stCondLst>
                                        </p:cTn>
                                        <p:tgtEl>
                                          <p:spTgt spid="656388">
                                            <p:txEl>
                                              <p:pRg st="5" end="5"/>
                                            </p:txEl>
                                          </p:spTgt>
                                        </p:tgtEl>
                                        <p:attrNameLst>
                                          <p:attrName>style.visibility</p:attrName>
                                        </p:attrNameLst>
                                      </p:cBhvr>
                                      <p:to>
                                        <p:strVal val="hidden"/>
                                      </p:to>
                                    </p:set>
                                  </p:childTnLst>
                                </p:cTn>
                              </p:par>
                              <p:par>
                                <p:cTn id="87" presetID="53" presetClass="exit" presetSubtype="0" fill="hold" grpId="0" nodeType="withEffect">
                                  <p:stCondLst>
                                    <p:cond delay="0"/>
                                  </p:stCondLst>
                                  <p:childTnLst>
                                    <p:anim calcmode="lin" valueType="num">
                                      <p:cBhvr>
                                        <p:cTn id="88" dur="500"/>
                                        <p:tgtEl>
                                          <p:spTgt spid="656388">
                                            <p:txEl>
                                              <p:pRg st="6" end="6"/>
                                            </p:txEl>
                                          </p:spTgt>
                                        </p:tgtEl>
                                        <p:attrNameLst>
                                          <p:attrName>ppt_w</p:attrName>
                                        </p:attrNameLst>
                                      </p:cBhvr>
                                      <p:tavLst>
                                        <p:tav tm="0">
                                          <p:val>
                                            <p:strVal val="ppt_w"/>
                                          </p:val>
                                        </p:tav>
                                        <p:tav tm="100000">
                                          <p:val>
                                            <p:fltVal val="0"/>
                                          </p:val>
                                        </p:tav>
                                      </p:tavLst>
                                    </p:anim>
                                    <p:anim calcmode="lin" valueType="num">
                                      <p:cBhvr>
                                        <p:cTn id="89" dur="500"/>
                                        <p:tgtEl>
                                          <p:spTgt spid="656388">
                                            <p:txEl>
                                              <p:pRg st="6" end="6"/>
                                            </p:txEl>
                                          </p:spTgt>
                                        </p:tgtEl>
                                        <p:attrNameLst>
                                          <p:attrName>ppt_h</p:attrName>
                                        </p:attrNameLst>
                                      </p:cBhvr>
                                      <p:tavLst>
                                        <p:tav tm="0">
                                          <p:val>
                                            <p:strVal val="ppt_h"/>
                                          </p:val>
                                        </p:tav>
                                        <p:tav tm="100000">
                                          <p:val>
                                            <p:fltVal val="0"/>
                                          </p:val>
                                        </p:tav>
                                      </p:tavLst>
                                    </p:anim>
                                    <p:animEffect transition="out" filter="fade">
                                      <p:cBhvr>
                                        <p:cTn id="90" dur="500"/>
                                        <p:tgtEl>
                                          <p:spTgt spid="656388">
                                            <p:txEl>
                                              <p:pRg st="6" end="6"/>
                                            </p:txEl>
                                          </p:spTgt>
                                        </p:tgtEl>
                                      </p:cBhvr>
                                    </p:animEffect>
                                    <p:set>
                                      <p:cBhvr>
                                        <p:cTn id="91" dur="1" fill="hold">
                                          <p:stCondLst>
                                            <p:cond delay="499"/>
                                          </p:stCondLst>
                                        </p:cTn>
                                        <p:tgtEl>
                                          <p:spTgt spid="656388">
                                            <p:txEl>
                                              <p:pRg st="6" end="6"/>
                                            </p:txEl>
                                          </p:spTgt>
                                        </p:tgtEl>
                                        <p:attrNameLst>
                                          <p:attrName>style.visibility</p:attrName>
                                        </p:attrNameLst>
                                      </p:cBhvr>
                                      <p:to>
                                        <p:strVal val="hidden"/>
                                      </p:to>
                                    </p:set>
                                  </p:childTnLst>
                                </p:cTn>
                              </p:par>
                              <p:par>
                                <p:cTn id="92" presetID="53" presetClass="exit" presetSubtype="0" fill="hold" grpId="0" nodeType="withEffect">
                                  <p:stCondLst>
                                    <p:cond delay="0"/>
                                  </p:stCondLst>
                                  <p:childTnLst>
                                    <p:anim calcmode="lin" valueType="num">
                                      <p:cBhvr>
                                        <p:cTn id="93" dur="500"/>
                                        <p:tgtEl>
                                          <p:spTgt spid="656388">
                                            <p:txEl>
                                              <p:pRg st="7" end="7"/>
                                            </p:txEl>
                                          </p:spTgt>
                                        </p:tgtEl>
                                        <p:attrNameLst>
                                          <p:attrName>ppt_w</p:attrName>
                                        </p:attrNameLst>
                                      </p:cBhvr>
                                      <p:tavLst>
                                        <p:tav tm="0">
                                          <p:val>
                                            <p:strVal val="ppt_w"/>
                                          </p:val>
                                        </p:tav>
                                        <p:tav tm="100000">
                                          <p:val>
                                            <p:fltVal val="0"/>
                                          </p:val>
                                        </p:tav>
                                      </p:tavLst>
                                    </p:anim>
                                    <p:anim calcmode="lin" valueType="num">
                                      <p:cBhvr>
                                        <p:cTn id="94" dur="500"/>
                                        <p:tgtEl>
                                          <p:spTgt spid="656388">
                                            <p:txEl>
                                              <p:pRg st="7" end="7"/>
                                            </p:txEl>
                                          </p:spTgt>
                                        </p:tgtEl>
                                        <p:attrNameLst>
                                          <p:attrName>ppt_h</p:attrName>
                                        </p:attrNameLst>
                                      </p:cBhvr>
                                      <p:tavLst>
                                        <p:tav tm="0">
                                          <p:val>
                                            <p:strVal val="ppt_h"/>
                                          </p:val>
                                        </p:tav>
                                        <p:tav tm="100000">
                                          <p:val>
                                            <p:fltVal val="0"/>
                                          </p:val>
                                        </p:tav>
                                      </p:tavLst>
                                    </p:anim>
                                    <p:animEffect transition="out" filter="fade">
                                      <p:cBhvr>
                                        <p:cTn id="95" dur="500"/>
                                        <p:tgtEl>
                                          <p:spTgt spid="656388">
                                            <p:txEl>
                                              <p:pRg st="7" end="7"/>
                                            </p:txEl>
                                          </p:spTgt>
                                        </p:tgtEl>
                                      </p:cBhvr>
                                    </p:animEffect>
                                    <p:set>
                                      <p:cBhvr>
                                        <p:cTn id="96" dur="1" fill="hold">
                                          <p:stCondLst>
                                            <p:cond delay="499"/>
                                          </p:stCondLst>
                                        </p:cTn>
                                        <p:tgtEl>
                                          <p:spTgt spid="656388">
                                            <p:txEl>
                                              <p:pRg st="7" end="7"/>
                                            </p:txEl>
                                          </p:spTgt>
                                        </p:tgtEl>
                                        <p:attrNameLst>
                                          <p:attrName>style.visibility</p:attrName>
                                        </p:attrNameLst>
                                      </p:cBhvr>
                                      <p:to>
                                        <p:strVal val="hidden"/>
                                      </p:to>
                                    </p:set>
                                  </p:childTnLst>
                                </p:cTn>
                              </p:par>
                              <p:par>
                                <p:cTn id="97" presetID="53" presetClass="exit" presetSubtype="0" fill="hold" grpId="0" nodeType="withEffect">
                                  <p:stCondLst>
                                    <p:cond delay="0"/>
                                  </p:stCondLst>
                                  <p:childTnLst>
                                    <p:anim calcmode="lin" valueType="num">
                                      <p:cBhvr>
                                        <p:cTn id="98" dur="500"/>
                                        <p:tgtEl>
                                          <p:spTgt spid="656388">
                                            <p:txEl>
                                              <p:pRg st="8" end="8"/>
                                            </p:txEl>
                                          </p:spTgt>
                                        </p:tgtEl>
                                        <p:attrNameLst>
                                          <p:attrName>ppt_w</p:attrName>
                                        </p:attrNameLst>
                                      </p:cBhvr>
                                      <p:tavLst>
                                        <p:tav tm="0">
                                          <p:val>
                                            <p:strVal val="ppt_w"/>
                                          </p:val>
                                        </p:tav>
                                        <p:tav tm="100000">
                                          <p:val>
                                            <p:fltVal val="0"/>
                                          </p:val>
                                        </p:tav>
                                      </p:tavLst>
                                    </p:anim>
                                    <p:anim calcmode="lin" valueType="num">
                                      <p:cBhvr>
                                        <p:cTn id="99" dur="500"/>
                                        <p:tgtEl>
                                          <p:spTgt spid="656388">
                                            <p:txEl>
                                              <p:pRg st="8" end="8"/>
                                            </p:txEl>
                                          </p:spTgt>
                                        </p:tgtEl>
                                        <p:attrNameLst>
                                          <p:attrName>ppt_h</p:attrName>
                                        </p:attrNameLst>
                                      </p:cBhvr>
                                      <p:tavLst>
                                        <p:tav tm="0">
                                          <p:val>
                                            <p:strVal val="ppt_h"/>
                                          </p:val>
                                        </p:tav>
                                        <p:tav tm="100000">
                                          <p:val>
                                            <p:fltVal val="0"/>
                                          </p:val>
                                        </p:tav>
                                      </p:tavLst>
                                    </p:anim>
                                    <p:animEffect transition="out" filter="fade">
                                      <p:cBhvr>
                                        <p:cTn id="100" dur="500"/>
                                        <p:tgtEl>
                                          <p:spTgt spid="656388">
                                            <p:txEl>
                                              <p:pRg st="8" end="8"/>
                                            </p:txEl>
                                          </p:spTgt>
                                        </p:tgtEl>
                                      </p:cBhvr>
                                    </p:animEffect>
                                    <p:set>
                                      <p:cBhvr>
                                        <p:cTn id="101" dur="1" fill="hold">
                                          <p:stCondLst>
                                            <p:cond delay="499"/>
                                          </p:stCondLst>
                                        </p:cTn>
                                        <p:tgtEl>
                                          <p:spTgt spid="656388">
                                            <p:txEl>
                                              <p:pRg st="8" end="8"/>
                                            </p:txEl>
                                          </p:spTgt>
                                        </p:tgtEl>
                                        <p:attrNameLst>
                                          <p:attrName>style.visibility</p:attrName>
                                        </p:attrNameLst>
                                      </p:cBhvr>
                                      <p:to>
                                        <p:strVal val="hidden"/>
                                      </p:to>
                                    </p:set>
                                  </p:childTnLst>
                                </p:cTn>
                              </p:par>
                              <p:par>
                                <p:cTn id="102" presetID="53" presetClass="exit" presetSubtype="0" fill="hold" grpId="0" nodeType="withEffect">
                                  <p:stCondLst>
                                    <p:cond delay="0"/>
                                  </p:stCondLst>
                                  <p:childTnLst>
                                    <p:anim calcmode="lin" valueType="num">
                                      <p:cBhvr>
                                        <p:cTn id="103" dur="500"/>
                                        <p:tgtEl>
                                          <p:spTgt spid="656388">
                                            <p:txEl>
                                              <p:pRg st="9" end="9"/>
                                            </p:txEl>
                                          </p:spTgt>
                                        </p:tgtEl>
                                        <p:attrNameLst>
                                          <p:attrName>ppt_w</p:attrName>
                                        </p:attrNameLst>
                                      </p:cBhvr>
                                      <p:tavLst>
                                        <p:tav tm="0">
                                          <p:val>
                                            <p:strVal val="ppt_w"/>
                                          </p:val>
                                        </p:tav>
                                        <p:tav tm="100000">
                                          <p:val>
                                            <p:fltVal val="0"/>
                                          </p:val>
                                        </p:tav>
                                      </p:tavLst>
                                    </p:anim>
                                    <p:anim calcmode="lin" valueType="num">
                                      <p:cBhvr>
                                        <p:cTn id="104" dur="500"/>
                                        <p:tgtEl>
                                          <p:spTgt spid="656388">
                                            <p:txEl>
                                              <p:pRg st="9" end="9"/>
                                            </p:txEl>
                                          </p:spTgt>
                                        </p:tgtEl>
                                        <p:attrNameLst>
                                          <p:attrName>ppt_h</p:attrName>
                                        </p:attrNameLst>
                                      </p:cBhvr>
                                      <p:tavLst>
                                        <p:tav tm="0">
                                          <p:val>
                                            <p:strVal val="ppt_h"/>
                                          </p:val>
                                        </p:tav>
                                        <p:tav tm="100000">
                                          <p:val>
                                            <p:fltVal val="0"/>
                                          </p:val>
                                        </p:tav>
                                      </p:tavLst>
                                    </p:anim>
                                    <p:animEffect transition="out" filter="fade">
                                      <p:cBhvr>
                                        <p:cTn id="105" dur="500"/>
                                        <p:tgtEl>
                                          <p:spTgt spid="656388">
                                            <p:txEl>
                                              <p:pRg st="9" end="9"/>
                                            </p:txEl>
                                          </p:spTgt>
                                        </p:tgtEl>
                                      </p:cBhvr>
                                    </p:animEffect>
                                    <p:set>
                                      <p:cBhvr>
                                        <p:cTn id="106" dur="1" fill="hold">
                                          <p:stCondLst>
                                            <p:cond delay="499"/>
                                          </p:stCondLst>
                                        </p:cTn>
                                        <p:tgtEl>
                                          <p:spTgt spid="656388">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build="p"/>
      <p:bldP spid="656388" grpI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0" name="Rectangle 4"/>
          <p:cNvSpPr>
            <a:spLocks noGrp="1" noChangeArrowheads="1"/>
          </p:cNvSpPr>
          <p:nvPr>
            <p:ph idx="1"/>
          </p:nvPr>
        </p:nvSpPr>
        <p:spPr>
          <a:xfrm>
            <a:off x="4953000" y="2408238"/>
            <a:ext cx="3635375" cy="2735261"/>
          </a:xfrm>
          <a:noFill/>
          <a:ln w="12700"/>
          <a:extLst/>
        </p:spPr>
        <p:txBody>
          <a:bodyPr>
            <a:noAutofit/>
          </a:bodyPr>
          <a:lstStyle/>
          <a:p>
            <a:pPr marL="272654" indent="-272654">
              <a:lnSpc>
                <a:spcPct val="130000"/>
              </a:lnSpc>
              <a:spcBef>
                <a:spcPts val="600"/>
              </a:spcBef>
              <a:buNone/>
              <a:defRPr/>
            </a:pPr>
            <a:r>
              <a:rPr lang="en-US" altLang="zh-CN" sz="1700" b="1" i="1" dirty="0" err="1">
                <a:solidFill>
                  <a:schemeClr val="tx2">
                    <a:lumMod val="60000"/>
                    <a:lumOff val="40000"/>
                  </a:schemeClr>
                </a:solidFill>
                <a:cs typeface="Times New Roman" pitchFamily="18" charset="0"/>
                <a:sym typeface="Times New Roman" pitchFamily="18" charset="0"/>
              </a:rPr>
              <a:t>Fval</a:t>
            </a:r>
            <a:r>
              <a:rPr lang="en-US" altLang="zh-CN" sz="1700" b="1" i="1" dirty="0">
                <a:solidFill>
                  <a:schemeClr val="tx2">
                    <a:lumMod val="60000"/>
                    <a:lumOff val="40000"/>
                  </a:schemeClr>
                </a:solidFill>
                <a:cs typeface="Times New Roman" pitchFamily="18" charset="0"/>
                <a:sym typeface="Times New Roman" pitchFamily="18" charset="0"/>
              </a:rPr>
              <a:t> F(token)</a:t>
            </a:r>
          </a:p>
          <a:p>
            <a:pPr marL="272654" indent="-272654">
              <a:lnSpc>
                <a:spcPct val="130000"/>
              </a:lnSpc>
              <a:spcBef>
                <a:spcPts val="600"/>
              </a:spcBef>
              <a:buNone/>
              <a:defRPr/>
            </a:pPr>
            <a:r>
              <a:rPr lang="en-US" altLang="zh-CN" sz="1700" b="1" i="1" dirty="0">
                <a:solidFill>
                  <a:schemeClr val="tx2">
                    <a:lumMod val="60000"/>
                    <a:lumOff val="40000"/>
                  </a:schemeClr>
                </a:solidFill>
                <a:cs typeface="Times New Roman" pitchFamily="18" charset="0"/>
                <a:sym typeface="Times New Roman" pitchFamily="18" charset="0"/>
              </a:rPr>
              <a:t>{</a:t>
            </a:r>
          </a:p>
          <a:p>
            <a:pPr marL="272654" indent="-272654">
              <a:lnSpc>
                <a:spcPct val="130000"/>
              </a:lnSpc>
              <a:spcBef>
                <a:spcPts val="600"/>
              </a:spcBef>
              <a:buNone/>
              <a:defRPr/>
            </a:pPr>
            <a:r>
              <a:rPr lang="en-US" altLang="zh-CN" sz="1700" b="1" i="1" dirty="0">
                <a:solidFill>
                  <a:schemeClr val="tx2">
                    <a:lumMod val="60000"/>
                    <a:lumOff val="40000"/>
                  </a:schemeClr>
                </a:solidFill>
                <a:cs typeface="Times New Roman" pitchFamily="18" charset="0"/>
                <a:sym typeface="Times New Roman" pitchFamily="18" charset="0"/>
              </a:rPr>
              <a:t>	if  token </a:t>
            </a:r>
            <a:r>
              <a:rPr lang="en-US" altLang="zh-CN" sz="1700" b="1" i="1" dirty="0">
                <a:solidFill>
                  <a:schemeClr val="tx2">
                    <a:lumMod val="60000"/>
                    <a:lumOff val="40000"/>
                  </a:schemeClr>
                </a:solidFill>
                <a:cs typeface="Times New Roman" pitchFamily="18" charset="0"/>
              </a:rPr>
              <a:t>≠  digit  then  Error</a:t>
            </a:r>
            <a:r>
              <a:rPr lang="zh-CN" altLang="en-US" sz="1700" b="1" i="1" dirty="0">
                <a:solidFill>
                  <a:schemeClr val="tx2">
                    <a:lumMod val="60000"/>
                    <a:lumOff val="40000"/>
                  </a:schemeClr>
                </a:solidFill>
                <a:cs typeface="Times New Roman" pitchFamily="18" charset="0"/>
              </a:rPr>
              <a:t>；</a:t>
            </a:r>
          </a:p>
          <a:p>
            <a:pPr marL="272654" indent="-272654">
              <a:lnSpc>
                <a:spcPct val="130000"/>
              </a:lnSpc>
              <a:spcBef>
                <a:spcPts val="600"/>
              </a:spcBef>
              <a:buNone/>
              <a:defRPr/>
            </a:pPr>
            <a:r>
              <a:rPr lang="en-US" altLang="zh-CN" sz="1700" b="1" i="1" dirty="0">
                <a:solidFill>
                  <a:schemeClr val="tx2">
                    <a:lumMod val="60000"/>
                    <a:lumOff val="40000"/>
                  </a:schemeClr>
                </a:solidFill>
                <a:cs typeface="Times New Roman" pitchFamily="18" charset="0"/>
                <a:sym typeface="Times New Roman" pitchFamily="18" charset="0"/>
              </a:rPr>
              <a:t>	</a:t>
            </a:r>
            <a:r>
              <a:rPr lang="en-US" altLang="zh-CN" sz="1700" b="1" i="1" dirty="0" err="1">
                <a:solidFill>
                  <a:schemeClr val="tx2">
                    <a:lumMod val="60000"/>
                    <a:lumOff val="40000"/>
                  </a:schemeClr>
                </a:solidFill>
                <a:cs typeface="Times New Roman" pitchFamily="18" charset="0"/>
                <a:sym typeface="Times New Roman" pitchFamily="18" charset="0"/>
              </a:rPr>
              <a:t>Fval</a:t>
            </a:r>
            <a:r>
              <a:rPr lang="en-US" altLang="zh-CN" sz="1700" b="1" i="1" dirty="0">
                <a:solidFill>
                  <a:schemeClr val="tx2">
                    <a:lumMod val="60000"/>
                    <a:lumOff val="40000"/>
                  </a:schemeClr>
                </a:solidFill>
                <a:cs typeface="Times New Roman" pitchFamily="18" charset="0"/>
                <a:sym typeface="Times New Roman" pitchFamily="18" charset="0"/>
              </a:rPr>
              <a:t>=</a:t>
            </a:r>
            <a:r>
              <a:rPr lang="en-US" altLang="zh-CN" sz="1700" b="1" i="1" dirty="0" err="1">
                <a:solidFill>
                  <a:schemeClr val="tx2">
                    <a:lumMod val="60000"/>
                    <a:lumOff val="40000"/>
                  </a:schemeClr>
                </a:solidFill>
                <a:cs typeface="Times New Roman" pitchFamily="18" charset="0"/>
                <a:sym typeface="Times New Roman" pitchFamily="18" charset="0"/>
              </a:rPr>
              <a:t>token.lexval</a:t>
            </a:r>
            <a:r>
              <a:rPr lang="zh-CN" altLang="en-US" sz="1700" b="1" i="1" dirty="0">
                <a:solidFill>
                  <a:schemeClr val="tx2">
                    <a:lumMod val="60000"/>
                    <a:lumOff val="40000"/>
                  </a:schemeClr>
                </a:solidFill>
                <a:cs typeface="Times New Roman" pitchFamily="18" charset="0"/>
                <a:sym typeface="Times New Roman" pitchFamily="18" charset="0"/>
              </a:rPr>
              <a:t>；</a:t>
            </a:r>
          </a:p>
          <a:p>
            <a:pPr marL="272654" indent="-272654">
              <a:lnSpc>
                <a:spcPct val="130000"/>
              </a:lnSpc>
              <a:spcBef>
                <a:spcPts val="600"/>
              </a:spcBef>
              <a:buNone/>
              <a:defRPr/>
            </a:pPr>
            <a:r>
              <a:rPr lang="en-US" altLang="zh-CN" sz="1700" b="1" i="1" dirty="0">
                <a:solidFill>
                  <a:schemeClr val="tx2">
                    <a:lumMod val="60000"/>
                    <a:lumOff val="40000"/>
                  </a:schemeClr>
                </a:solidFill>
                <a:cs typeface="Times New Roman" pitchFamily="18" charset="0"/>
                <a:sym typeface="Times New Roman" pitchFamily="18" charset="0"/>
              </a:rPr>
              <a:t>	 return </a:t>
            </a:r>
            <a:r>
              <a:rPr lang="en-US" altLang="zh-CN" sz="1700" b="1" i="1" dirty="0" err="1">
                <a:solidFill>
                  <a:schemeClr val="tx2">
                    <a:lumMod val="60000"/>
                    <a:lumOff val="40000"/>
                  </a:schemeClr>
                </a:solidFill>
                <a:cs typeface="Times New Roman" pitchFamily="18" charset="0"/>
                <a:sym typeface="Times New Roman" pitchFamily="18" charset="0"/>
              </a:rPr>
              <a:t>Fval</a:t>
            </a:r>
            <a:r>
              <a:rPr lang="zh-CN" altLang="en-US" sz="1700" b="1" i="1" dirty="0">
                <a:solidFill>
                  <a:schemeClr val="tx2">
                    <a:lumMod val="60000"/>
                    <a:lumOff val="40000"/>
                  </a:schemeClr>
                </a:solidFill>
                <a:cs typeface="Times New Roman" pitchFamily="18" charset="0"/>
                <a:sym typeface="Times New Roman" pitchFamily="18" charset="0"/>
              </a:rPr>
              <a:t>；</a:t>
            </a:r>
          </a:p>
          <a:p>
            <a:pPr marL="272654" indent="-272654">
              <a:lnSpc>
                <a:spcPct val="130000"/>
              </a:lnSpc>
              <a:spcBef>
                <a:spcPts val="600"/>
              </a:spcBef>
              <a:buNone/>
              <a:defRPr/>
            </a:pPr>
            <a:r>
              <a:rPr lang="en-US" altLang="zh-CN" sz="1700" b="1" i="1" dirty="0">
                <a:solidFill>
                  <a:schemeClr val="tx2">
                    <a:lumMod val="60000"/>
                    <a:lumOff val="40000"/>
                  </a:schemeClr>
                </a:solidFill>
                <a:cs typeface="Times New Roman" pitchFamily="18" charset="0"/>
                <a:sym typeface="Times New Roman" pitchFamily="18" charset="0"/>
              </a:rPr>
              <a:t>}</a:t>
            </a:r>
          </a:p>
        </p:txBody>
      </p:sp>
      <p:sp>
        <p:nvSpPr>
          <p:cNvPr id="198660" name="Rectangle 3"/>
          <p:cNvSpPr txBox="1">
            <a:spLocks noChangeArrowheads="1"/>
          </p:cNvSpPr>
          <p:nvPr/>
        </p:nvSpPr>
        <p:spPr bwMode="auto">
          <a:xfrm>
            <a:off x="377825" y="2262187"/>
            <a:ext cx="4543425" cy="3027362"/>
          </a:xfrm>
          <a:prstGeom prst="rect">
            <a:avLst/>
          </a:prstGeom>
          <a:noFill/>
          <a:ln>
            <a:noFill/>
          </a:ln>
          <a:extLst/>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SzPct val="100000"/>
              <a:buFont typeface="Wingdings" panose="05000000000000000000" pitchFamily="2" charset="2"/>
              <a:buChar char="Ø"/>
              <a:defRPr/>
            </a:pPr>
            <a:r>
              <a:rPr lang="zh-CN" altLang="en-US" sz="2400" dirty="0">
                <a:latin typeface="华文楷体" panose="02010600040101010101" pitchFamily="2" charset="-122"/>
                <a:ea typeface="华文楷体" panose="02010600040101010101" pitchFamily="2" charset="-122"/>
              </a:rPr>
              <a:t>例</a:t>
            </a:r>
            <a:endParaRPr lang="en-US" altLang="zh-CN" sz="2400" dirty="0">
              <a:latin typeface="华文楷体" panose="02010600040101010101" pitchFamily="2" charset="-122"/>
              <a:ea typeface="华文楷体" panose="02010600040101010101" pitchFamily="2" charset="-122"/>
            </a:endParaRPr>
          </a:p>
          <a:p>
            <a:pPr eaLnBrk="1" hangingPunct="1">
              <a:spcBef>
                <a:spcPct val="20000"/>
              </a:spcBef>
              <a:buSzPct val="100000"/>
              <a:defRPr/>
            </a:pPr>
            <a:r>
              <a:rPr lang="en-US" altLang="zh-CN" sz="2000" i="1" dirty="0">
                <a:latin typeface="Times New Roman" panose="02020603050405020304" pitchFamily="18" charset="0"/>
              </a:rPr>
              <a:t>SDT</a:t>
            </a:r>
            <a:r>
              <a:rPr lang="zh-CN" altLang="en-US"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a:t>
            </a:r>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inh</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a:t>
            </a:r>
            <a:r>
              <a:rPr lang="en-US" altLang="zh-CN" sz="2000" i="1" dirty="0" err="1">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F.val</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 } </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2) </a:t>
            </a:r>
            <a:r>
              <a:rPr lang="en-US" altLang="zh-CN"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.inh </a:t>
            </a:r>
            <a:r>
              <a:rPr lang="zh-CN" altLang="en-US"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.inh</a:t>
            </a:r>
            <a:r>
              <a:rPr lang="zh-CN" altLang="en-US" sz="2000" dirty="0">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dirty="0">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dirty="0">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3)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dirty="0">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inh</a:t>
            </a:r>
            <a:r>
              <a:rPr lang="en-US" altLang="zh-CN"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dirty="0" err="1">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digit.</a:t>
            </a:r>
            <a:r>
              <a:rPr lang="en-US" altLang="zh-CN" sz="2000" i="1" dirty="0" err="1">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dirty="0">
                <a:solidFill>
                  <a:schemeClr val="tx2">
                    <a:lumMod val="60000"/>
                    <a:lumOff val="40000"/>
                  </a:schemeClr>
                </a:solidFill>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defRPr/>
            </a:pPr>
            <a:endParaRPr lang="zh-CN" altLang="en-US" sz="1500" dirty="0"/>
          </a:p>
        </p:txBody>
      </p:sp>
      <p:sp>
        <p:nvSpPr>
          <p:cNvPr id="10" name="标题 4"/>
          <p:cNvSpPr>
            <a:spLocks noGrp="1"/>
          </p:cNvSpPr>
          <p:nvPr>
            <p:ph type="title"/>
          </p:nvPr>
        </p:nvSpPr>
        <p:spPr>
          <a:xfrm>
            <a:off x="546099" y="228600"/>
            <a:ext cx="8042276" cy="1000950"/>
          </a:xfrm>
        </p:spPr>
        <p:txBody>
          <a:bodyPr/>
          <a:lstStyle/>
          <a:p>
            <a:r>
              <a:rPr lang="zh-CN" altLang="en-US" dirty="0" smtClean="0"/>
              <a:t>递归下降分析过程中语义翻译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58</a:t>
            </a:fld>
            <a:endParaRPr lang="en-US" altLang="zh-CN" dirty="0"/>
          </a:p>
        </p:txBody>
      </p:sp>
    </p:spTree>
    <p:extLst>
      <p:ext uri="{BB962C8B-B14F-4D97-AF65-F5344CB8AC3E}">
        <p14:creationId xmlns:p14="http://schemas.microsoft.com/office/powerpoint/2010/main" val="638839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0" fill="hold" grpId="0" nodeType="clickEffect">
                                  <p:stCondLst>
                                    <p:cond delay="0"/>
                                  </p:stCondLst>
                                  <p:childTnLst>
                                    <p:anim calcmode="lin" valueType="num">
                                      <p:cBhvr>
                                        <p:cTn id="6" dur="500"/>
                                        <p:tgtEl>
                                          <p:spTgt spid="654340">
                                            <p:txEl>
                                              <p:pRg st="0" end="0"/>
                                            </p:txEl>
                                          </p:spTgt>
                                        </p:tgtEl>
                                        <p:attrNameLst>
                                          <p:attrName>ppt_w</p:attrName>
                                        </p:attrNameLst>
                                      </p:cBhvr>
                                      <p:tavLst>
                                        <p:tav tm="0">
                                          <p:val>
                                            <p:strVal val="ppt_w"/>
                                          </p:val>
                                        </p:tav>
                                        <p:tav tm="100000">
                                          <p:val>
                                            <p:fltVal val="0"/>
                                          </p:val>
                                        </p:tav>
                                      </p:tavLst>
                                    </p:anim>
                                    <p:anim calcmode="lin" valueType="num">
                                      <p:cBhvr>
                                        <p:cTn id="7" dur="500"/>
                                        <p:tgtEl>
                                          <p:spTgt spid="654340">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654340">
                                            <p:txEl>
                                              <p:pRg st="0" end="0"/>
                                            </p:txEl>
                                          </p:spTgt>
                                        </p:tgtEl>
                                      </p:cBhvr>
                                    </p:animEffect>
                                    <p:set>
                                      <p:cBhvr>
                                        <p:cTn id="9" dur="1" fill="hold">
                                          <p:stCondLst>
                                            <p:cond delay="499"/>
                                          </p:stCondLst>
                                        </p:cTn>
                                        <p:tgtEl>
                                          <p:spTgt spid="654340">
                                            <p:txEl>
                                              <p:pRg st="0" end="0"/>
                                            </p:txEl>
                                          </p:spTgt>
                                        </p:tgtEl>
                                        <p:attrNameLst>
                                          <p:attrName>style.visibility</p:attrName>
                                        </p:attrNameLst>
                                      </p:cBhvr>
                                      <p:to>
                                        <p:strVal val="hidden"/>
                                      </p:to>
                                    </p:set>
                                  </p:childTnLst>
                                </p:cTn>
                              </p:par>
                              <p:par>
                                <p:cTn id="10" presetID="53" presetClass="exit" presetSubtype="0" fill="hold" grpId="0" nodeType="withEffect">
                                  <p:stCondLst>
                                    <p:cond delay="0"/>
                                  </p:stCondLst>
                                  <p:childTnLst>
                                    <p:anim calcmode="lin" valueType="num">
                                      <p:cBhvr>
                                        <p:cTn id="11" dur="500"/>
                                        <p:tgtEl>
                                          <p:spTgt spid="654340">
                                            <p:txEl>
                                              <p:pRg st="1" end="1"/>
                                            </p:txEl>
                                          </p:spTgt>
                                        </p:tgtEl>
                                        <p:attrNameLst>
                                          <p:attrName>ppt_w</p:attrName>
                                        </p:attrNameLst>
                                      </p:cBhvr>
                                      <p:tavLst>
                                        <p:tav tm="0">
                                          <p:val>
                                            <p:strVal val="ppt_w"/>
                                          </p:val>
                                        </p:tav>
                                        <p:tav tm="100000">
                                          <p:val>
                                            <p:fltVal val="0"/>
                                          </p:val>
                                        </p:tav>
                                      </p:tavLst>
                                    </p:anim>
                                    <p:anim calcmode="lin" valueType="num">
                                      <p:cBhvr>
                                        <p:cTn id="12" dur="500"/>
                                        <p:tgtEl>
                                          <p:spTgt spid="654340">
                                            <p:txEl>
                                              <p:pRg st="1" end="1"/>
                                            </p:txEl>
                                          </p:spTgt>
                                        </p:tgtEl>
                                        <p:attrNameLst>
                                          <p:attrName>ppt_h</p:attrName>
                                        </p:attrNameLst>
                                      </p:cBhvr>
                                      <p:tavLst>
                                        <p:tav tm="0">
                                          <p:val>
                                            <p:strVal val="ppt_h"/>
                                          </p:val>
                                        </p:tav>
                                        <p:tav tm="100000">
                                          <p:val>
                                            <p:fltVal val="0"/>
                                          </p:val>
                                        </p:tav>
                                      </p:tavLst>
                                    </p:anim>
                                    <p:animEffect transition="out" filter="fade">
                                      <p:cBhvr>
                                        <p:cTn id="13" dur="500"/>
                                        <p:tgtEl>
                                          <p:spTgt spid="654340">
                                            <p:txEl>
                                              <p:pRg st="1" end="1"/>
                                            </p:txEl>
                                          </p:spTgt>
                                        </p:tgtEl>
                                      </p:cBhvr>
                                    </p:animEffect>
                                    <p:set>
                                      <p:cBhvr>
                                        <p:cTn id="14" dur="1" fill="hold">
                                          <p:stCondLst>
                                            <p:cond delay="499"/>
                                          </p:stCondLst>
                                        </p:cTn>
                                        <p:tgtEl>
                                          <p:spTgt spid="654340">
                                            <p:txEl>
                                              <p:pRg st="1" end="1"/>
                                            </p:txEl>
                                          </p:spTgt>
                                        </p:tgtEl>
                                        <p:attrNameLst>
                                          <p:attrName>style.visibility</p:attrName>
                                        </p:attrNameLst>
                                      </p:cBhvr>
                                      <p:to>
                                        <p:strVal val="hidden"/>
                                      </p:to>
                                    </p:set>
                                  </p:childTnLst>
                                </p:cTn>
                              </p:par>
                              <p:par>
                                <p:cTn id="15" presetID="53" presetClass="exit" presetSubtype="0" fill="hold" grpId="0" nodeType="withEffect">
                                  <p:stCondLst>
                                    <p:cond delay="0"/>
                                  </p:stCondLst>
                                  <p:childTnLst>
                                    <p:anim calcmode="lin" valueType="num">
                                      <p:cBhvr>
                                        <p:cTn id="16" dur="500"/>
                                        <p:tgtEl>
                                          <p:spTgt spid="654340">
                                            <p:txEl>
                                              <p:pRg st="2" end="2"/>
                                            </p:txEl>
                                          </p:spTgt>
                                        </p:tgtEl>
                                        <p:attrNameLst>
                                          <p:attrName>ppt_w</p:attrName>
                                        </p:attrNameLst>
                                      </p:cBhvr>
                                      <p:tavLst>
                                        <p:tav tm="0">
                                          <p:val>
                                            <p:strVal val="ppt_w"/>
                                          </p:val>
                                        </p:tav>
                                        <p:tav tm="100000">
                                          <p:val>
                                            <p:fltVal val="0"/>
                                          </p:val>
                                        </p:tav>
                                      </p:tavLst>
                                    </p:anim>
                                    <p:anim calcmode="lin" valueType="num">
                                      <p:cBhvr>
                                        <p:cTn id="17" dur="500"/>
                                        <p:tgtEl>
                                          <p:spTgt spid="654340">
                                            <p:txEl>
                                              <p:pRg st="2" end="2"/>
                                            </p:txEl>
                                          </p:spTgt>
                                        </p:tgtEl>
                                        <p:attrNameLst>
                                          <p:attrName>ppt_h</p:attrName>
                                        </p:attrNameLst>
                                      </p:cBhvr>
                                      <p:tavLst>
                                        <p:tav tm="0">
                                          <p:val>
                                            <p:strVal val="ppt_h"/>
                                          </p:val>
                                        </p:tav>
                                        <p:tav tm="100000">
                                          <p:val>
                                            <p:fltVal val="0"/>
                                          </p:val>
                                        </p:tav>
                                      </p:tavLst>
                                    </p:anim>
                                    <p:animEffect transition="out" filter="fade">
                                      <p:cBhvr>
                                        <p:cTn id="18" dur="500"/>
                                        <p:tgtEl>
                                          <p:spTgt spid="654340">
                                            <p:txEl>
                                              <p:pRg st="2" end="2"/>
                                            </p:txEl>
                                          </p:spTgt>
                                        </p:tgtEl>
                                      </p:cBhvr>
                                    </p:animEffect>
                                    <p:set>
                                      <p:cBhvr>
                                        <p:cTn id="19" dur="1" fill="hold">
                                          <p:stCondLst>
                                            <p:cond delay="499"/>
                                          </p:stCondLst>
                                        </p:cTn>
                                        <p:tgtEl>
                                          <p:spTgt spid="654340">
                                            <p:txEl>
                                              <p:pRg st="2" end="2"/>
                                            </p:txEl>
                                          </p:spTgt>
                                        </p:tgtEl>
                                        <p:attrNameLst>
                                          <p:attrName>style.visibility</p:attrName>
                                        </p:attrNameLst>
                                      </p:cBhvr>
                                      <p:to>
                                        <p:strVal val="hidden"/>
                                      </p:to>
                                    </p:set>
                                  </p:childTnLst>
                                </p:cTn>
                              </p:par>
                              <p:par>
                                <p:cTn id="20" presetID="53" presetClass="exit" presetSubtype="0" fill="hold" grpId="0" nodeType="withEffect">
                                  <p:stCondLst>
                                    <p:cond delay="0"/>
                                  </p:stCondLst>
                                  <p:childTnLst>
                                    <p:anim calcmode="lin" valueType="num">
                                      <p:cBhvr>
                                        <p:cTn id="21" dur="500"/>
                                        <p:tgtEl>
                                          <p:spTgt spid="654340">
                                            <p:txEl>
                                              <p:pRg st="3" end="3"/>
                                            </p:txEl>
                                          </p:spTgt>
                                        </p:tgtEl>
                                        <p:attrNameLst>
                                          <p:attrName>ppt_w</p:attrName>
                                        </p:attrNameLst>
                                      </p:cBhvr>
                                      <p:tavLst>
                                        <p:tav tm="0">
                                          <p:val>
                                            <p:strVal val="ppt_w"/>
                                          </p:val>
                                        </p:tav>
                                        <p:tav tm="100000">
                                          <p:val>
                                            <p:fltVal val="0"/>
                                          </p:val>
                                        </p:tav>
                                      </p:tavLst>
                                    </p:anim>
                                    <p:anim calcmode="lin" valueType="num">
                                      <p:cBhvr>
                                        <p:cTn id="22" dur="500"/>
                                        <p:tgtEl>
                                          <p:spTgt spid="654340">
                                            <p:txEl>
                                              <p:pRg st="3" end="3"/>
                                            </p:txEl>
                                          </p:spTgt>
                                        </p:tgtEl>
                                        <p:attrNameLst>
                                          <p:attrName>ppt_h</p:attrName>
                                        </p:attrNameLst>
                                      </p:cBhvr>
                                      <p:tavLst>
                                        <p:tav tm="0">
                                          <p:val>
                                            <p:strVal val="ppt_h"/>
                                          </p:val>
                                        </p:tav>
                                        <p:tav tm="100000">
                                          <p:val>
                                            <p:fltVal val="0"/>
                                          </p:val>
                                        </p:tav>
                                      </p:tavLst>
                                    </p:anim>
                                    <p:animEffect transition="out" filter="fade">
                                      <p:cBhvr>
                                        <p:cTn id="23" dur="500"/>
                                        <p:tgtEl>
                                          <p:spTgt spid="654340">
                                            <p:txEl>
                                              <p:pRg st="3" end="3"/>
                                            </p:txEl>
                                          </p:spTgt>
                                        </p:tgtEl>
                                      </p:cBhvr>
                                    </p:animEffect>
                                    <p:set>
                                      <p:cBhvr>
                                        <p:cTn id="24" dur="1" fill="hold">
                                          <p:stCondLst>
                                            <p:cond delay="499"/>
                                          </p:stCondLst>
                                        </p:cTn>
                                        <p:tgtEl>
                                          <p:spTgt spid="654340">
                                            <p:txEl>
                                              <p:pRg st="3" end="3"/>
                                            </p:txEl>
                                          </p:spTgt>
                                        </p:tgtEl>
                                        <p:attrNameLst>
                                          <p:attrName>style.visibility</p:attrName>
                                        </p:attrNameLst>
                                      </p:cBhvr>
                                      <p:to>
                                        <p:strVal val="hidden"/>
                                      </p:to>
                                    </p:set>
                                  </p:childTnLst>
                                </p:cTn>
                              </p:par>
                              <p:par>
                                <p:cTn id="25" presetID="53" presetClass="exit" presetSubtype="0" fill="hold" grpId="0" nodeType="withEffect">
                                  <p:stCondLst>
                                    <p:cond delay="0"/>
                                  </p:stCondLst>
                                  <p:childTnLst>
                                    <p:anim calcmode="lin" valueType="num">
                                      <p:cBhvr>
                                        <p:cTn id="26" dur="500"/>
                                        <p:tgtEl>
                                          <p:spTgt spid="654340">
                                            <p:txEl>
                                              <p:pRg st="4" end="4"/>
                                            </p:txEl>
                                          </p:spTgt>
                                        </p:tgtEl>
                                        <p:attrNameLst>
                                          <p:attrName>ppt_w</p:attrName>
                                        </p:attrNameLst>
                                      </p:cBhvr>
                                      <p:tavLst>
                                        <p:tav tm="0">
                                          <p:val>
                                            <p:strVal val="ppt_w"/>
                                          </p:val>
                                        </p:tav>
                                        <p:tav tm="100000">
                                          <p:val>
                                            <p:fltVal val="0"/>
                                          </p:val>
                                        </p:tav>
                                      </p:tavLst>
                                    </p:anim>
                                    <p:anim calcmode="lin" valueType="num">
                                      <p:cBhvr>
                                        <p:cTn id="27" dur="500"/>
                                        <p:tgtEl>
                                          <p:spTgt spid="654340">
                                            <p:txEl>
                                              <p:pRg st="4" end="4"/>
                                            </p:txEl>
                                          </p:spTgt>
                                        </p:tgtEl>
                                        <p:attrNameLst>
                                          <p:attrName>ppt_h</p:attrName>
                                        </p:attrNameLst>
                                      </p:cBhvr>
                                      <p:tavLst>
                                        <p:tav tm="0">
                                          <p:val>
                                            <p:strVal val="ppt_h"/>
                                          </p:val>
                                        </p:tav>
                                        <p:tav tm="100000">
                                          <p:val>
                                            <p:fltVal val="0"/>
                                          </p:val>
                                        </p:tav>
                                      </p:tavLst>
                                    </p:anim>
                                    <p:animEffect transition="out" filter="fade">
                                      <p:cBhvr>
                                        <p:cTn id="28" dur="500"/>
                                        <p:tgtEl>
                                          <p:spTgt spid="654340">
                                            <p:txEl>
                                              <p:pRg st="4" end="4"/>
                                            </p:txEl>
                                          </p:spTgt>
                                        </p:tgtEl>
                                      </p:cBhvr>
                                    </p:animEffect>
                                    <p:set>
                                      <p:cBhvr>
                                        <p:cTn id="29" dur="1" fill="hold">
                                          <p:stCondLst>
                                            <p:cond delay="499"/>
                                          </p:stCondLst>
                                        </p:cTn>
                                        <p:tgtEl>
                                          <p:spTgt spid="654340">
                                            <p:txEl>
                                              <p:pRg st="4" end="4"/>
                                            </p:txEl>
                                          </p:spTgt>
                                        </p:tgtEl>
                                        <p:attrNameLst>
                                          <p:attrName>style.visibility</p:attrName>
                                        </p:attrNameLst>
                                      </p:cBhvr>
                                      <p:to>
                                        <p:strVal val="hidden"/>
                                      </p:to>
                                    </p:set>
                                  </p:childTnLst>
                                </p:cTn>
                              </p:par>
                              <p:par>
                                <p:cTn id="30" presetID="53" presetClass="exit" presetSubtype="0" fill="hold" grpId="0" nodeType="withEffect">
                                  <p:stCondLst>
                                    <p:cond delay="0"/>
                                  </p:stCondLst>
                                  <p:childTnLst>
                                    <p:anim calcmode="lin" valueType="num">
                                      <p:cBhvr>
                                        <p:cTn id="31" dur="500"/>
                                        <p:tgtEl>
                                          <p:spTgt spid="654340">
                                            <p:txEl>
                                              <p:pRg st="5" end="5"/>
                                            </p:txEl>
                                          </p:spTgt>
                                        </p:tgtEl>
                                        <p:attrNameLst>
                                          <p:attrName>ppt_w</p:attrName>
                                        </p:attrNameLst>
                                      </p:cBhvr>
                                      <p:tavLst>
                                        <p:tav tm="0">
                                          <p:val>
                                            <p:strVal val="ppt_w"/>
                                          </p:val>
                                        </p:tav>
                                        <p:tav tm="100000">
                                          <p:val>
                                            <p:fltVal val="0"/>
                                          </p:val>
                                        </p:tav>
                                      </p:tavLst>
                                    </p:anim>
                                    <p:anim calcmode="lin" valueType="num">
                                      <p:cBhvr>
                                        <p:cTn id="32" dur="500"/>
                                        <p:tgtEl>
                                          <p:spTgt spid="654340">
                                            <p:txEl>
                                              <p:pRg st="5" end="5"/>
                                            </p:txEl>
                                          </p:spTgt>
                                        </p:tgtEl>
                                        <p:attrNameLst>
                                          <p:attrName>ppt_h</p:attrName>
                                        </p:attrNameLst>
                                      </p:cBhvr>
                                      <p:tavLst>
                                        <p:tav tm="0">
                                          <p:val>
                                            <p:strVal val="ppt_h"/>
                                          </p:val>
                                        </p:tav>
                                        <p:tav tm="100000">
                                          <p:val>
                                            <p:fltVal val="0"/>
                                          </p:val>
                                        </p:tav>
                                      </p:tavLst>
                                    </p:anim>
                                    <p:animEffect transition="out" filter="fade">
                                      <p:cBhvr>
                                        <p:cTn id="33" dur="500"/>
                                        <p:tgtEl>
                                          <p:spTgt spid="654340">
                                            <p:txEl>
                                              <p:pRg st="5" end="5"/>
                                            </p:txEl>
                                          </p:spTgt>
                                        </p:tgtEl>
                                      </p:cBhvr>
                                    </p:animEffect>
                                    <p:set>
                                      <p:cBhvr>
                                        <p:cTn id="34" dur="1" fill="hold">
                                          <p:stCondLst>
                                            <p:cond delay="499"/>
                                          </p:stCondLst>
                                        </p:cTn>
                                        <p:tgtEl>
                                          <p:spTgt spid="654340">
                                            <p:txEl>
                                              <p:pRg st="5" end="5"/>
                                            </p:txEl>
                                          </p:spTgt>
                                        </p:tgtEl>
                                        <p:attrNameLst>
                                          <p:attrName>style.visibility</p:attrName>
                                        </p:attrNameLst>
                                      </p:cBhvr>
                                      <p:to>
                                        <p:strVal val="hidden"/>
                                      </p:to>
                                    </p:set>
                                  </p:childTnLst>
                                </p:cTn>
                              </p:par>
                              <p:par>
                                <p:cTn id="35" presetID="53" presetClass="exit" presetSubtype="0" fill="hold" grpId="0" nodeType="withEffect">
                                  <p:stCondLst>
                                    <p:cond delay="0"/>
                                  </p:stCondLst>
                                  <p:childTnLst>
                                    <p:anim calcmode="lin" valueType="num">
                                      <p:cBhvr>
                                        <p:cTn id="36" dur="500"/>
                                        <p:tgtEl>
                                          <p:spTgt spid="654340">
                                            <p:bg/>
                                          </p:spTgt>
                                        </p:tgtEl>
                                        <p:attrNameLst>
                                          <p:attrName>ppt_w</p:attrName>
                                        </p:attrNameLst>
                                      </p:cBhvr>
                                      <p:tavLst>
                                        <p:tav tm="0">
                                          <p:val>
                                            <p:strVal val="ppt_w"/>
                                          </p:val>
                                        </p:tav>
                                        <p:tav tm="100000">
                                          <p:val>
                                            <p:fltVal val="0"/>
                                          </p:val>
                                        </p:tav>
                                      </p:tavLst>
                                    </p:anim>
                                    <p:anim calcmode="lin" valueType="num">
                                      <p:cBhvr>
                                        <p:cTn id="37" dur="500"/>
                                        <p:tgtEl>
                                          <p:spTgt spid="654340">
                                            <p:bg/>
                                          </p:spTgt>
                                        </p:tgtEl>
                                        <p:attrNameLst>
                                          <p:attrName>ppt_h</p:attrName>
                                        </p:attrNameLst>
                                      </p:cBhvr>
                                      <p:tavLst>
                                        <p:tav tm="0">
                                          <p:val>
                                            <p:strVal val="ppt_h"/>
                                          </p:val>
                                        </p:tav>
                                        <p:tav tm="100000">
                                          <p:val>
                                            <p:fltVal val="0"/>
                                          </p:val>
                                        </p:tav>
                                      </p:tavLst>
                                    </p:anim>
                                    <p:animEffect transition="out" filter="fade">
                                      <p:cBhvr>
                                        <p:cTn id="38" dur="500"/>
                                        <p:tgtEl>
                                          <p:spTgt spid="654340">
                                            <p:bg/>
                                          </p:spTgt>
                                        </p:tgtEl>
                                      </p:cBhvr>
                                    </p:animEffect>
                                    <p:set>
                                      <p:cBhvr>
                                        <p:cTn id="39" dur="1" fill="hold">
                                          <p:stCondLst>
                                            <p:cond delay="499"/>
                                          </p:stCondLst>
                                        </p:cTn>
                                        <p:tgtEl>
                                          <p:spTgt spid="65434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idx="1"/>
          </p:nvPr>
        </p:nvSpPr>
        <p:spPr>
          <a:xfrm>
            <a:off x="401638" y="1524000"/>
            <a:ext cx="8285162" cy="4724400"/>
          </a:xfrm>
          <a:extLst/>
        </p:spPr>
        <p:txBody>
          <a:bodyPr>
            <a:normAutofit fontScale="70000" lnSpcReduction="20000"/>
          </a:bodyPr>
          <a:lstStyle/>
          <a:p>
            <a:pPr marL="0" indent="0">
              <a:lnSpc>
                <a:spcPct val="120000"/>
              </a:lnSpc>
              <a:spcBef>
                <a:spcPts val="1200"/>
              </a:spcBef>
              <a:buClrTx/>
              <a:buNone/>
              <a:defRPr/>
            </a:pPr>
            <a:r>
              <a:rPr lang="zh-CN" altLang="en-US" sz="3600" dirty="0">
                <a:solidFill>
                  <a:srgbClr val="FF0000"/>
                </a:solidFill>
              </a:rPr>
              <a:t>递归下降分析过程中语义</a:t>
            </a:r>
            <a:r>
              <a:rPr lang="zh-CN" altLang="en-US" sz="3600" dirty="0" smtClean="0">
                <a:solidFill>
                  <a:srgbClr val="FF0000"/>
                </a:solidFill>
              </a:rPr>
              <a:t>翻译</a:t>
            </a:r>
            <a:endParaRPr lang="en-US" altLang="zh-CN" sz="3600" dirty="0" smtClean="0">
              <a:solidFill>
                <a:srgbClr val="FF0000"/>
              </a:solidFill>
            </a:endParaRPr>
          </a:p>
          <a:p>
            <a:pPr marL="272654" indent="-272654">
              <a:lnSpc>
                <a:spcPct val="120000"/>
              </a:lnSpc>
              <a:spcBef>
                <a:spcPts val="1200"/>
              </a:spcBef>
              <a:buClrTx/>
              <a:buFont typeface="Wingdings" pitchFamily="2" charset="2"/>
              <a:buChar char="Ø"/>
              <a:defRPr/>
            </a:pPr>
            <a:r>
              <a:rPr kumimoji="1" lang="zh-CN" altLang="en-US" sz="2900" dirty="0" smtClean="0">
                <a:cs typeface="Times New Roman" pitchFamily="18" charset="0"/>
              </a:rPr>
              <a:t>为</a:t>
            </a:r>
            <a:r>
              <a:rPr kumimoji="1" lang="zh-CN" altLang="en-US" sz="2900" dirty="0">
                <a:cs typeface="Times New Roman" pitchFamily="18" charset="0"/>
              </a:rPr>
              <a:t>每个</a:t>
            </a:r>
            <a:r>
              <a:rPr kumimoji="1" lang="zh-CN" altLang="en-US" sz="2900" dirty="0">
                <a:solidFill>
                  <a:schemeClr val="tx2">
                    <a:lumMod val="60000"/>
                    <a:lumOff val="40000"/>
                  </a:schemeClr>
                </a:solidFill>
                <a:cs typeface="Times New Roman" pitchFamily="18" charset="0"/>
              </a:rPr>
              <a:t>非终结符</a:t>
            </a:r>
            <a:r>
              <a:rPr kumimoji="1" lang="en-US" altLang="zh-CN" sz="2900" i="1" dirty="0">
                <a:cs typeface="Times New Roman" pitchFamily="18" charset="0"/>
              </a:rPr>
              <a:t>A</a:t>
            </a:r>
            <a:r>
              <a:rPr kumimoji="1" lang="zh-CN" altLang="en-US" sz="2900" dirty="0">
                <a:cs typeface="Times New Roman" pitchFamily="18" charset="0"/>
              </a:rPr>
              <a:t>构造一个</a:t>
            </a:r>
            <a:r>
              <a:rPr kumimoji="1" lang="zh-CN" altLang="en-US" sz="2900" dirty="0">
                <a:solidFill>
                  <a:schemeClr val="tx2">
                    <a:lumMod val="60000"/>
                    <a:lumOff val="40000"/>
                  </a:schemeClr>
                </a:solidFill>
                <a:cs typeface="Times New Roman" pitchFamily="18" charset="0"/>
              </a:rPr>
              <a:t>函数</a:t>
            </a:r>
            <a:r>
              <a:rPr kumimoji="1" lang="zh-CN" altLang="en-US" sz="2900" dirty="0">
                <a:cs typeface="Times New Roman" pitchFamily="18" charset="0"/>
              </a:rPr>
              <a:t>，</a:t>
            </a:r>
            <a:r>
              <a:rPr kumimoji="1" lang="en-US" altLang="zh-CN" sz="2900" i="1" dirty="0">
                <a:cs typeface="Times New Roman" pitchFamily="18" charset="0"/>
              </a:rPr>
              <a:t>A</a:t>
            </a:r>
            <a:r>
              <a:rPr kumimoji="1" lang="zh-CN" altLang="en-US" sz="2900" dirty="0">
                <a:cs typeface="Times New Roman" pitchFamily="18" charset="0"/>
              </a:rPr>
              <a:t>的每个</a:t>
            </a:r>
            <a:r>
              <a:rPr kumimoji="1" lang="zh-CN" altLang="en-US" sz="2900" dirty="0">
                <a:solidFill>
                  <a:schemeClr val="tx2">
                    <a:lumMod val="60000"/>
                    <a:lumOff val="40000"/>
                  </a:schemeClr>
                </a:solidFill>
                <a:cs typeface="Times New Roman" pitchFamily="18" charset="0"/>
              </a:rPr>
              <a:t>继承属性</a:t>
            </a:r>
            <a:r>
              <a:rPr kumimoji="1" lang="zh-CN" altLang="en-US" sz="2900" dirty="0">
                <a:cs typeface="Times New Roman" pitchFamily="18" charset="0"/>
              </a:rPr>
              <a:t>对应该函数的一个</a:t>
            </a:r>
            <a:r>
              <a:rPr kumimoji="1" lang="zh-CN" altLang="en-US" sz="2900" dirty="0">
                <a:solidFill>
                  <a:schemeClr val="tx2">
                    <a:lumMod val="60000"/>
                    <a:lumOff val="40000"/>
                  </a:schemeClr>
                </a:solidFill>
                <a:cs typeface="Times New Roman" pitchFamily="18" charset="0"/>
              </a:rPr>
              <a:t>形参</a:t>
            </a:r>
            <a:r>
              <a:rPr kumimoji="1" lang="zh-CN" altLang="en-US" sz="2900" dirty="0">
                <a:cs typeface="Times New Roman" pitchFamily="18" charset="0"/>
              </a:rPr>
              <a:t>，函数的</a:t>
            </a:r>
            <a:r>
              <a:rPr kumimoji="1" lang="zh-CN" altLang="en-US" sz="2900" dirty="0">
                <a:solidFill>
                  <a:schemeClr val="tx2">
                    <a:lumMod val="60000"/>
                    <a:lumOff val="40000"/>
                  </a:schemeClr>
                </a:solidFill>
                <a:cs typeface="Times New Roman" pitchFamily="18" charset="0"/>
              </a:rPr>
              <a:t>返回值</a:t>
            </a:r>
            <a:r>
              <a:rPr kumimoji="1" lang="zh-CN" altLang="en-US" sz="2900" dirty="0">
                <a:cs typeface="Times New Roman" pitchFamily="18" charset="0"/>
              </a:rPr>
              <a:t>是</a:t>
            </a:r>
            <a:r>
              <a:rPr kumimoji="1" lang="en-US" altLang="zh-CN" sz="2900" i="1" dirty="0">
                <a:cs typeface="Times New Roman" pitchFamily="18" charset="0"/>
              </a:rPr>
              <a:t>A</a:t>
            </a:r>
            <a:r>
              <a:rPr kumimoji="1" lang="zh-CN" altLang="en-US" sz="2900" dirty="0">
                <a:cs typeface="Times New Roman" pitchFamily="18" charset="0"/>
              </a:rPr>
              <a:t>的</a:t>
            </a:r>
            <a:r>
              <a:rPr kumimoji="1" lang="zh-CN" altLang="en-US" sz="2900" dirty="0">
                <a:solidFill>
                  <a:schemeClr val="tx2">
                    <a:lumMod val="60000"/>
                    <a:lumOff val="40000"/>
                  </a:schemeClr>
                </a:solidFill>
                <a:cs typeface="Times New Roman" pitchFamily="18" charset="0"/>
              </a:rPr>
              <a:t>综合属性</a:t>
            </a:r>
            <a:r>
              <a:rPr kumimoji="1" lang="zh-CN" altLang="en-US" sz="2900" dirty="0">
                <a:cs typeface="Times New Roman" pitchFamily="18" charset="0"/>
              </a:rPr>
              <a:t>值。对出现在</a:t>
            </a:r>
            <a:r>
              <a:rPr kumimoji="1" lang="en-US" altLang="zh-CN" sz="2900" i="1" dirty="0">
                <a:cs typeface="Times New Roman" pitchFamily="18" charset="0"/>
              </a:rPr>
              <a:t>A</a:t>
            </a:r>
            <a:r>
              <a:rPr kumimoji="1" lang="zh-CN" altLang="en-US" sz="2900" dirty="0">
                <a:cs typeface="Times New Roman" pitchFamily="18" charset="0"/>
              </a:rPr>
              <a:t>产生式中的每个文法符号的每个</a:t>
            </a:r>
            <a:r>
              <a:rPr kumimoji="1" lang="zh-CN" altLang="en-US" sz="2900" dirty="0">
                <a:solidFill>
                  <a:schemeClr val="tx2">
                    <a:lumMod val="60000"/>
                    <a:lumOff val="40000"/>
                  </a:schemeClr>
                </a:solidFill>
                <a:cs typeface="Times New Roman" pitchFamily="18" charset="0"/>
              </a:rPr>
              <a:t>属性</a:t>
            </a:r>
            <a:r>
              <a:rPr kumimoji="1" lang="zh-CN" altLang="en-US" sz="2900" dirty="0">
                <a:cs typeface="Times New Roman" pitchFamily="18" charset="0"/>
              </a:rPr>
              <a:t>都设置一个</a:t>
            </a:r>
            <a:r>
              <a:rPr kumimoji="1" lang="zh-CN" altLang="en-US" sz="2900" dirty="0">
                <a:solidFill>
                  <a:schemeClr val="tx2">
                    <a:lumMod val="60000"/>
                    <a:lumOff val="40000"/>
                  </a:schemeClr>
                </a:solidFill>
                <a:cs typeface="Times New Roman" pitchFamily="18" charset="0"/>
              </a:rPr>
              <a:t>局部变量</a:t>
            </a:r>
          </a:p>
          <a:p>
            <a:pPr marL="272654" indent="-272654">
              <a:lnSpc>
                <a:spcPct val="120000"/>
              </a:lnSpc>
              <a:spcBef>
                <a:spcPts val="1200"/>
              </a:spcBef>
              <a:buClrTx/>
              <a:buFont typeface="Wingdings" pitchFamily="2" charset="2"/>
              <a:buChar char="Ø"/>
              <a:defRPr/>
            </a:pPr>
            <a:r>
              <a:rPr kumimoji="1" lang="zh-CN" altLang="en-US" sz="2900" dirty="0">
                <a:cs typeface="Times New Roman" pitchFamily="18" charset="0"/>
              </a:rPr>
              <a:t> </a:t>
            </a:r>
            <a:r>
              <a:rPr kumimoji="1" lang="zh-CN" altLang="en-US" sz="2900" dirty="0">
                <a:solidFill>
                  <a:schemeClr val="tx2">
                    <a:lumMod val="60000"/>
                    <a:lumOff val="40000"/>
                  </a:schemeClr>
                </a:solidFill>
                <a:cs typeface="Times New Roman" pitchFamily="18" charset="0"/>
              </a:rPr>
              <a:t>非终结符</a:t>
            </a:r>
            <a:r>
              <a:rPr kumimoji="1" lang="en-US" altLang="zh-CN" sz="2900" i="1" dirty="0">
                <a:cs typeface="Times New Roman" pitchFamily="18" charset="0"/>
              </a:rPr>
              <a:t>A</a:t>
            </a:r>
            <a:r>
              <a:rPr kumimoji="1" lang="zh-CN" altLang="en-US" sz="2900" dirty="0">
                <a:cs typeface="Times New Roman" pitchFamily="18" charset="0"/>
              </a:rPr>
              <a:t>的代码根据当前的输入决定使用哪个产生</a:t>
            </a:r>
            <a:r>
              <a:rPr kumimoji="1" lang="zh-CN" altLang="en-US" sz="2900" dirty="0" smtClean="0">
                <a:cs typeface="Times New Roman" pitchFamily="18" charset="0"/>
              </a:rPr>
              <a:t>式</a:t>
            </a:r>
            <a:endParaRPr kumimoji="1" lang="en-US" altLang="zh-CN" sz="2900" dirty="0" smtClean="0">
              <a:cs typeface="Times New Roman" pitchFamily="18" charset="0"/>
            </a:endParaRPr>
          </a:p>
          <a:p>
            <a:pPr>
              <a:lnSpc>
                <a:spcPct val="120000"/>
              </a:lnSpc>
              <a:spcBef>
                <a:spcPts val="1200"/>
              </a:spcBef>
              <a:buClrTx/>
              <a:buFont typeface="Wingdings" panose="05000000000000000000" pitchFamily="2" charset="2"/>
              <a:buChar char="Ø"/>
            </a:pPr>
            <a:r>
              <a:rPr lang="zh-CN" altLang="en-US" sz="2900" dirty="0"/>
              <a:t>与每个产生式有关的代码执行如下动作：从左到右考虑产生式右部</a:t>
            </a:r>
            <a:r>
              <a:rPr lang="zh-CN" altLang="en-US" sz="2900" dirty="0" smtClean="0"/>
              <a:t>的</a:t>
            </a:r>
            <a:r>
              <a:rPr lang="zh-CN" altLang="en-US" sz="2900" dirty="0"/>
              <a:t>终结符</a:t>
            </a:r>
            <a:r>
              <a:rPr lang="zh-CN" altLang="en-US" sz="2900" dirty="0" smtClean="0"/>
              <a:t>、</a:t>
            </a:r>
            <a:r>
              <a:rPr lang="zh-CN" altLang="en-US" sz="2900" dirty="0"/>
              <a:t>非终结符及语义动作</a:t>
            </a:r>
            <a:r>
              <a:rPr lang="en-US" altLang="zh-CN" sz="2900" dirty="0"/>
              <a:t>   </a:t>
            </a:r>
          </a:p>
          <a:p>
            <a:pPr lvl="1">
              <a:lnSpc>
                <a:spcPct val="120000"/>
              </a:lnSpc>
              <a:spcBef>
                <a:spcPts val="1200"/>
              </a:spcBef>
              <a:buClrTx/>
              <a:buFont typeface="Wingdings" panose="05000000000000000000" pitchFamily="2" charset="2"/>
              <a:buChar char="Ø"/>
            </a:pPr>
            <a:r>
              <a:rPr lang="zh-CN" altLang="en-US" sz="2300" dirty="0">
                <a:cs typeface="Times New Roman" panose="02020603050405020304" pitchFamily="18" charset="0"/>
              </a:rPr>
              <a:t>对于带有综合属性</a:t>
            </a:r>
            <a:r>
              <a:rPr lang="en-US" altLang="zh-CN" sz="2300" i="1" dirty="0" smtClean="0">
                <a:cs typeface="Times New Roman" panose="02020603050405020304" pitchFamily="18" charset="0"/>
              </a:rPr>
              <a:t>x </a:t>
            </a:r>
            <a:r>
              <a:rPr lang="zh-CN" altLang="en-US" sz="2300" dirty="0" smtClean="0">
                <a:cs typeface="Times New Roman" panose="02020603050405020304" pitchFamily="18" charset="0"/>
              </a:rPr>
              <a:t>的</a:t>
            </a:r>
            <a:r>
              <a:rPr lang="zh-CN" altLang="en-US" sz="2300" dirty="0" smtClean="0">
                <a:solidFill>
                  <a:srgbClr val="FF0000"/>
                </a:solidFill>
                <a:cs typeface="Times New Roman" panose="02020603050405020304" pitchFamily="18" charset="0"/>
              </a:rPr>
              <a:t>终结符</a:t>
            </a:r>
            <a:r>
              <a:rPr lang="en-US" altLang="zh-CN" sz="2300" i="1" dirty="0" smtClean="0">
                <a:solidFill>
                  <a:srgbClr val="FF0000"/>
                </a:solidFill>
                <a:cs typeface="Times New Roman" panose="02020603050405020304" pitchFamily="18" charset="0"/>
              </a:rPr>
              <a:t>X</a:t>
            </a:r>
            <a:r>
              <a:rPr lang="zh-CN" altLang="en-US" sz="2300" dirty="0">
                <a:cs typeface="Times New Roman" panose="02020603050405020304" pitchFamily="18" charset="0"/>
              </a:rPr>
              <a:t>，把</a:t>
            </a:r>
            <a:r>
              <a:rPr lang="en-US" altLang="zh-CN" sz="2300" i="1" dirty="0" smtClean="0">
                <a:cs typeface="Times New Roman" panose="02020603050405020304" pitchFamily="18" charset="0"/>
              </a:rPr>
              <a:t>x </a:t>
            </a:r>
            <a:r>
              <a:rPr lang="zh-CN" altLang="en-US" sz="2300" dirty="0" smtClean="0">
                <a:cs typeface="Times New Roman" panose="02020603050405020304" pitchFamily="18" charset="0"/>
              </a:rPr>
              <a:t>的</a:t>
            </a:r>
            <a:r>
              <a:rPr lang="zh-CN" altLang="en-US" sz="2300" dirty="0">
                <a:cs typeface="Times New Roman" panose="02020603050405020304" pitchFamily="18" charset="0"/>
              </a:rPr>
              <a:t>值保存在局部变量</a:t>
            </a:r>
            <a:r>
              <a:rPr lang="en-US" altLang="zh-CN" sz="2300" i="1" dirty="0" err="1" smtClean="0">
                <a:cs typeface="Times New Roman" panose="02020603050405020304" pitchFamily="18" charset="0"/>
              </a:rPr>
              <a:t>X.x</a:t>
            </a:r>
            <a:r>
              <a:rPr lang="en-US" altLang="zh-CN" sz="2300" i="1" dirty="0" smtClean="0">
                <a:cs typeface="Times New Roman" panose="02020603050405020304" pitchFamily="18" charset="0"/>
              </a:rPr>
              <a:t> </a:t>
            </a:r>
            <a:r>
              <a:rPr lang="zh-CN" altLang="en-US" sz="2300" dirty="0" smtClean="0">
                <a:cs typeface="Times New Roman" panose="02020603050405020304" pitchFamily="18" charset="0"/>
              </a:rPr>
              <a:t>中</a:t>
            </a:r>
            <a:r>
              <a:rPr lang="zh-CN" altLang="en-US" sz="2300" dirty="0">
                <a:cs typeface="Times New Roman" panose="02020603050405020304" pitchFamily="18" charset="0"/>
              </a:rPr>
              <a:t>；然后产生一个匹配 </a:t>
            </a:r>
            <a:r>
              <a:rPr lang="en-US" altLang="zh-CN" sz="2300" i="1" dirty="0" smtClean="0">
                <a:cs typeface="Times New Roman" panose="02020603050405020304" pitchFamily="18" charset="0"/>
              </a:rPr>
              <a:t>X </a:t>
            </a:r>
            <a:r>
              <a:rPr lang="zh-CN" altLang="en-US" sz="2300" dirty="0" smtClean="0">
                <a:cs typeface="Times New Roman" panose="02020603050405020304" pitchFamily="18" charset="0"/>
              </a:rPr>
              <a:t>的判定，</a:t>
            </a:r>
            <a:r>
              <a:rPr lang="zh-CN" altLang="en-US" sz="2300" dirty="0">
                <a:cs typeface="Times New Roman" panose="02020603050405020304" pitchFamily="18" charset="0"/>
              </a:rPr>
              <a:t>并</a:t>
            </a:r>
            <a:r>
              <a:rPr lang="zh-CN" altLang="en-US" sz="2300" dirty="0" smtClean="0">
                <a:cs typeface="Times New Roman" panose="02020603050405020304" pitchFamily="18" charset="0"/>
              </a:rPr>
              <a:t>继续读入下个字符</a:t>
            </a:r>
            <a:endParaRPr lang="en-US" altLang="zh-CN" sz="2300" dirty="0" smtClean="0">
              <a:cs typeface="Times New Roman" panose="02020603050405020304" pitchFamily="18" charset="0"/>
            </a:endParaRPr>
          </a:p>
          <a:p>
            <a:pPr lvl="1">
              <a:lnSpc>
                <a:spcPct val="120000"/>
              </a:lnSpc>
              <a:spcBef>
                <a:spcPts val="1200"/>
              </a:spcBef>
              <a:buClrTx/>
              <a:buFont typeface="Wingdings" panose="05000000000000000000" pitchFamily="2" charset="2"/>
              <a:buChar char="Ø"/>
            </a:pPr>
            <a:r>
              <a:rPr lang="zh-CN" altLang="en-US" sz="2300" dirty="0" smtClean="0">
                <a:cs typeface="Times New Roman" panose="02020603050405020304" pitchFamily="18" charset="0"/>
              </a:rPr>
              <a:t>对于</a:t>
            </a:r>
            <a:r>
              <a:rPr lang="zh-CN" altLang="en-US" sz="2300" dirty="0">
                <a:solidFill>
                  <a:srgbClr val="FF0000"/>
                </a:solidFill>
                <a:cs typeface="Times New Roman" panose="02020603050405020304" pitchFamily="18" charset="0"/>
              </a:rPr>
              <a:t>非终结符</a:t>
            </a:r>
            <a:r>
              <a:rPr lang="en-US" altLang="zh-CN" sz="2300" i="1" dirty="0">
                <a:solidFill>
                  <a:srgbClr val="FF0000"/>
                </a:solidFill>
                <a:cs typeface="Times New Roman" panose="02020603050405020304" pitchFamily="18" charset="0"/>
              </a:rPr>
              <a:t>B</a:t>
            </a:r>
            <a:r>
              <a:rPr lang="zh-CN" altLang="en-US" sz="2300" dirty="0">
                <a:cs typeface="Times New Roman" panose="02020603050405020304" pitchFamily="18" charset="0"/>
              </a:rPr>
              <a:t>，产生一个右部带有函数调用的赋值语句</a:t>
            </a:r>
            <a:r>
              <a:rPr kumimoji="1" lang="en-US" altLang="zh-CN" sz="2300" i="1" dirty="0">
                <a:cs typeface="Times New Roman" panose="02020603050405020304" pitchFamily="18" charset="0"/>
              </a:rPr>
              <a:t>c </a:t>
            </a:r>
            <a:r>
              <a:rPr kumimoji="1" lang="en-US" altLang="zh-CN" sz="2300" dirty="0">
                <a:cs typeface="Times New Roman" panose="02020603050405020304" pitchFamily="18" charset="0"/>
              </a:rPr>
              <a:t>:= </a:t>
            </a:r>
            <a:r>
              <a:rPr kumimoji="1" lang="en-US" altLang="zh-CN" sz="2300" i="1" dirty="0" smtClean="0">
                <a:cs typeface="Times New Roman" panose="02020603050405020304" pitchFamily="18" charset="0"/>
              </a:rPr>
              <a:t>B </a:t>
            </a:r>
            <a:r>
              <a:rPr kumimoji="1" lang="en-US" altLang="zh-CN" sz="2300" dirty="0" smtClean="0">
                <a:cs typeface="Times New Roman" panose="02020603050405020304" pitchFamily="18" charset="0"/>
              </a:rPr>
              <a:t>(</a:t>
            </a:r>
            <a:r>
              <a:rPr kumimoji="1" lang="en-US" altLang="zh-CN" sz="2300" i="1" dirty="0">
                <a:cs typeface="Times New Roman" panose="02020603050405020304" pitchFamily="18" charset="0"/>
              </a:rPr>
              <a:t>b</a:t>
            </a:r>
            <a:r>
              <a:rPr kumimoji="1" lang="en-US" altLang="zh-CN" sz="2300" baseline="-25000" dirty="0">
                <a:cs typeface="Times New Roman" panose="02020603050405020304" pitchFamily="18" charset="0"/>
              </a:rPr>
              <a:t>1</a:t>
            </a:r>
            <a:r>
              <a:rPr kumimoji="1" lang="en-US" altLang="zh-CN" sz="2300" i="1" baseline="-25000" dirty="0">
                <a:cs typeface="Times New Roman" panose="02020603050405020304" pitchFamily="18" charset="0"/>
              </a:rPr>
              <a:t> </a:t>
            </a:r>
            <a:r>
              <a:rPr kumimoji="1" lang="en-US" altLang="zh-CN" sz="2300" dirty="0">
                <a:cs typeface="Times New Roman" panose="02020603050405020304" pitchFamily="18" charset="0"/>
              </a:rPr>
              <a:t>, </a:t>
            </a:r>
            <a:r>
              <a:rPr kumimoji="1" lang="en-US" altLang="zh-CN" sz="2300" i="1" dirty="0">
                <a:cs typeface="Times New Roman" panose="02020603050405020304" pitchFamily="18" charset="0"/>
              </a:rPr>
              <a:t>b</a:t>
            </a:r>
            <a:r>
              <a:rPr kumimoji="1" lang="en-US" altLang="zh-CN" sz="2300" baseline="-25000" dirty="0">
                <a:cs typeface="Times New Roman" panose="02020603050405020304" pitchFamily="18" charset="0"/>
              </a:rPr>
              <a:t>2 </a:t>
            </a:r>
            <a:r>
              <a:rPr kumimoji="1" lang="en-US" altLang="zh-CN" sz="2300" dirty="0">
                <a:cs typeface="Times New Roman" panose="02020603050405020304" pitchFamily="18" charset="0"/>
              </a:rPr>
              <a:t>, …, </a:t>
            </a:r>
            <a:r>
              <a:rPr kumimoji="1" lang="en-US" altLang="zh-CN" sz="2300" i="1" dirty="0" err="1">
                <a:cs typeface="Times New Roman" panose="02020603050405020304" pitchFamily="18" charset="0"/>
              </a:rPr>
              <a:t>b</a:t>
            </a:r>
            <a:r>
              <a:rPr kumimoji="1" lang="en-US" altLang="zh-CN" sz="2300" i="1" baseline="-25000" dirty="0" err="1">
                <a:cs typeface="Times New Roman" panose="02020603050405020304" pitchFamily="18" charset="0"/>
              </a:rPr>
              <a:t>k</a:t>
            </a:r>
            <a:r>
              <a:rPr kumimoji="1" lang="en-US" altLang="zh-CN" sz="2300" dirty="0">
                <a:cs typeface="Times New Roman" panose="02020603050405020304" pitchFamily="18" charset="0"/>
              </a:rPr>
              <a:t>)</a:t>
            </a:r>
            <a:r>
              <a:rPr kumimoji="1" lang="zh-CN" altLang="en-US" sz="2300" dirty="0">
                <a:cs typeface="Times New Roman" panose="02020603050405020304" pitchFamily="18" charset="0"/>
              </a:rPr>
              <a:t>，其中</a:t>
            </a:r>
            <a:r>
              <a:rPr kumimoji="1" lang="zh-CN" altLang="zh-CN" sz="2300" dirty="0">
                <a:cs typeface="Times New Roman" panose="02020603050405020304" pitchFamily="18" charset="0"/>
              </a:rPr>
              <a:t>， </a:t>
            </a:r>
            <a:r>
              <a:rPr kumimoji="1" lang="en-US" altLang="zh-CN" sz="2300" i="1" dirty="0">
                <a:cs typeface="Times New Roman" panose="02020603050405020304" pitchFamily="18" charset="0"/>
              </a:rPr>
              <a:t>b</a:t>
            </a:r>
            <a:r>
              <a:rPr kumimoji="1" lang="en-US" altLang="zh-CN" sz="2300" baseline="-25000" dirty="0">
                <a:cs typeface="Times New Roman" panose="02020603050405020304" pitchFamily="18" charset="0"/>
              </a:rPr>
              <a:t>1 </a:t>
            </a:r>
            <a:r>
              <a:rPr kumimoji="1" lang="en-US" altLang="zh-CN" sz="2300" dirty="0">
                <a:cs typeface="Times New Roman" panose="02020603050405020304" pitchFamily="18" charset="0"/>
              </a:rPr>
              <a:t>, </a:t>
            </a:r>
            <a:r>
              <a:rPr kumimoji="1" lang="en-US" altLang="zh-CN" sz="2300" i="1" dirty="0">
                <a:cs typeface="Times New Roman" panose="02020603050405020304" pitchFamily="18" charset="0"/>
              </a:rPr>
              <a:t>b</a:t>
            </a:r>
            <a:r>
              <a:rPr kumimoji="1" lang="en-US" altLang="zh-CN" sz="2300" baseline="-25000" dirty="0">
                <a:cs typeface="Times New Roman" panose="02020603050405020304" pitchFamily="18" charset="0"/>
              </a:rPr>
              <a:t>2</a:t>
            </a:r>
            <a:r>
              <a:rPr kumimoji="1" lang="en-US" altLang="zh-CN" sz="2300" i="1" baseline="-25000" dirty="0">
                <a:cs typeface="Times New Roman" panose="02020603050405020304" pitchFamily="18" charset="0"/>
              </a:rPr>
              <a:t> </a:t>
            </a:r>
            <a:r>
              <a:rPr kumimoji="1" lang="en-US" altLang="zh-CN" sz="2300" dirty="0">
                <a:cs typeface="Times New Roman" panose="02020603050405020304" pitchFamily="18" charset="0"/>
              </a:rPr>
              <a:t>, …, </a:t>
            </a:r>
            <a:r>
              <a:rPr kumimoji="1" lang="en-US" altLang="zh-CN" sz="2300" i="1" dirty="0" err="1">
                <a:cs typeface="Times New Roman" panose="02020603050405020304" pitchFamily="18" charset="0"/>
              </a:rPr>
              <a:t>b</a:t>
            </a:r>
            <a:r>
              <a:rPr kumimoji="1" lang="en-US" altLang="zh-CN" sz="2300" i="1" baseline="-25000" dirty="0" err="1">
                <a:cs typeface="Times New Roman" panose="02020603050405020304" pitchFamily="18" charset="0"/>
              </a:rPr>
              <a:t>k</a:t>
            </a:r>
            <a:r>
              <a:rPr kumimoji="1" lang="zh-CN" altLang="en-US" sz="2300" dirty="0">
                <a:cs typeface="Times New Roman" panose="02020603050405020304" pitchFamily="18" charset="0"/>
              </a:rPr>
              <a:t>是代表</a:t>
            </a:r>
            <a:r>
              <a:rPr kumimoji="1" lang="zh-CN" altLang="zh-CN" sz="2300" i="1" dirty="0" smtClean="0">
                <a:cs typeface="Times New Roman" panose="02020603050405020304" pitchFamily="18" charset="0"/>
              </a:rPr>
              <a:t>B</a:t>
            </a:r>
            <a:r>
              <a:rPr kumimoji="1" lang="en-US" altLang="zh-CN" sz="2300" i="1" dirty="0" smtClean="0">
                <a:cs typeface="Times New Roman" panose="02020603050405020304" pitchFamily="18" charset="0"/>
              </a:rPr>
              <a:t> </a:t>
            </a:r>
            <a:r>
              <a:rPr kumimoji="1" lang="zh-CN" altLang="zh-CN" sz="2300" dirty="0" smtClean="0">
                <a:cs typeface="Times New Roman" panose="02020603050405020304" pitchFamily="18" charset="0"/>
              </a:rPr>
              <a:t>的</a:t>
            </a:r>
            <a:r>
              <a:rPr kumimoji="1" lang="zh-CN" altLang="zh-CN" sz="2300" dirty="0">
                <a:cs typeface="Times New Roman" panose="02020603050405020304" pitchFamily="18" charset="0"/>
              </a:rPr>
              <a:t>继承</a:t>
            </a:r>
            <a:r>
              <a:rPr kumimoji="1" lang="zh-CN" altLang="en-US" sz="2300" dirty="0">
                <a:cs typeface="Times New Roman" panose="02020603050405020304" pitchFamily="18" charset="0"/>
              </a:rPr>
              <a:t>属性的变量，</a:t>
            </a:r>
            <a:r>
              <a:rPr kumimoji="1" lang="en-US" altLang="zh-CN" sz="2300" i="1" dirty="0" smtClean="0">
                <a:cs typeface="Times New Roman" panose="02020603050405020304" pitchFamily="18" charset="0"/>
              </a:rPr>
              <a:t>c </a:t>
            </a:r>
            <a:r>
              <a:rPr kumimoji="1" lang="zh-CN" altLang="zh-CN" sz="2300" dirty="0" smtClean="0">
                <a:cs typeface="Times New Roman" panose="02020603050405020304" pitchFamily="18" charset="0"/>
              </a:rPr>
              <a:t>是</a:t>
            </a:r>
            <a:r>
              <a:rPr kumimoji="1" lang="zh-CN" altLang="en-US" sz="2300" dirty="0">
                <a:cs typeface="Times New Roman" panose="02020603050405020304" pitchFamily="18" charset="0"/>
              </a:rPr>
              <a:t>代表</a:t>
            </a:r>
            <a:r>
              <a:rPr kumimoji="1" lang="zh-CN" altLang="zh-CN" sz="2300" i="1" dirty="0" smtClean="0">
                <a:cs typeface="Times New Roman" panose="02020603050405020304" pitchFamily="18" charset="0"/>
              </a:rPr>
              <a:t>B</a:t>
            </a:r>
            <a:r>
              <a:rPr kumimoji="1" lang="en-US" altLang="zh-CN" sz="2300" i="1" dirty="0" smtClean="0">
                <a:cs typeface="Times New Roman" panose="02020603050405020304" pitchFamily="18" charset="0"/>
              </a:rPr>
              <a:t> </a:t>
            </a:r>
            <a:r>
              <a:rPr kumimoji="1" lang="zh-CN" altLang="zh-CN" sz="2300" dirty="0" smtClean="0">
                <a:cs typeface="Times New Roman" panose="02020603050405020304" pitchFamily="18" charset="0"/>
              </a:rPr>
              <a:t>的</a:t>
            </a:r>
            <a:r>
              <a:rPr kumimoji="1" lang="zh-CN" altLang="en-US" sz="2300" dirty="0">
                <a:cs typeface="Times New Roman" panose="02020603050405020304" pitchFamily="18" charset="0"/>
              </a:rPr>
              <a:t>综合属性的变量</a:t>
            </a:r>
            <a:endParaRPr kumimoji="1" lang="en-US" altLang="zh-CN" sz="2300" dirty="0">
              <a:cs typeface="Times New Roman" panose="02020603050405020304" pitchFamily="18" charset="0"/>
            </a:endParaRPr>
          </a:p>
          <a:p>
            <a:pPr lvl="1">
              <a:lnSpc>
                <a:spcPct val="120000"/>
              </a:lnSpc>
              <a:spcBef>
                <a:spcPts val="1200"/>
              </a:spcBef>
              <a:buClrTx/>
              <a:buFont typeface="Wingdings" panose="05000000000000000000" pitchFamily="2" charset="2"/>
              <a:buChar char="Ø"/>
            </a:pPr>
            <a:r>
              <a:rPr kumimoji="1" lang="zh-CN" altLang="en-US" sz="2300" dirty="0">
                <a:cs typeface="Times New Roman" panose="02020603050405020304" pitchFamily="18" charset="0"/>
              </a:rPr>
              <a:t>对于每个动作，将其代码复制到语法分析器，并把对属性的引用改为对相应变量的引用</a:t>
            </a:r>
          </a:p>
          <a:p>
            <a:pPr marL="272654" indent="-272654">
              <a:lnSpc>
                <a:spcPts val="4000"/>
              </a:lnSpc>
              <a:buClrTx/>
              <a:buFont typeface="Wingdings" pitchFamily="2" charset="2"/>
              <a:buChar char="Ø"/>
              <a:defRPr/>
            </a:pPr>
            <a:endParaRPr kumimoji="1" lang="zh-CN" altLang="en-US" sz="2800" dirty="0">
              <a:cs typeface="Times New Roman" pitchFamily="18" charset="0"/>
            </a:endParaRPr>
          </a:p>
          <a:p>
            <a:pPr marL="854869" lvl="2" indent="-227410">
              <a:buNone/>
              <a:defRPr/>
            </a:pPr>
            <a:endParaRPr kumimoji="1" lang="zh-CN" altLang="en-US" sz="2800" dirty="0">
              <a:cs typeface="Times New Roman" pitchFamily="18" charset="0"/>
            </a:endParaRPr>
          </a:p>
        </p:txBody>
      </p:sp>
      <p:sp>
        <p:nvSpPr>
          <p:cNvPr id="5" name="标题 4"/>
          <p:cNvSpPr>
            <a:spLocks noGrp="1"/>
          </p:cNvSpPr>
          <p:nvPr>
            <p:ph type="title"/>
          </p:nvPr>
        </p:nvSpPr>
        <p:spPr>
          <a:xfrm>
            <a:off x="523081" y="152400"/>
            <a:ext cx="8042276" cy="1000950"/>
          </a:xfrm>
        </p:spPr>
        <p:txBody>
          <a:bodyPr/>
          <a:lstStyle/>
          <a:p>
            <a:r>
              <a:rPr lang="zh-CN" altLang="en-US" dirty="0" smtClean="0"/>
              <a:t>递归下降分析过程中语义翻译</a:t>
            </a:r>
            <a:endParaRPr lang="zh-CN" altLang="en-US" dirty="0"/>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59</a:t>
            </a:fld>
            <a:endParaRPr lang="en-US" altLang="zh-CN" dirty="0"/>
          </a:p>
        </p:txBody>
      </p:sp>
    </p:spTree>
    <p:extLst>
      <p:ext uri="{BB962C8B-B14F-4D97-AF65-F5344CB8AC3E}">
        <p14:creationId xmlns:p14="http://schemas.microsoft.com/office/powerpoint/2010/main" val="3824158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275" y="301102"/>
            <a:ext cx="8042276" cy="787854"/>
          </a:xfrm>
        </p:spPr>
        <p:txBody>
          <a:bodyPr/>
          <a:lstStyle/>
          <a:p>
            <a:r>
              <a:rPr lang="zh-CN" altLang="en-US" dirty="0"/>
              <a:t>继承属性</a:t>
            </a:r>
          </a:p>
        </p:txBody>
      </p:sp>
      <p:sp>
        <p:nvSpPr>
          <p:cNvPr id="3" name="内容占位符 2"/>
          <p:cNvSpPr>
            <a:spLocks noGrp="1"/>
          </p:cNvSpPr>
          <p:nvPr>
            <p:ph idx="1"/>
          </p:nvPr>
        </p:nvSpPr>
        <p:spPr>
          <a:xfrm>
            <a:off x="490312" y="1309248"/>
            <a:ext cx="8042276" cy="1274763"/>
          </a:xfrm>
        </p:spPr>
        <p:txBody>
          <a:bodyPr/>
          <a:lstStyle/>
          <a:p>
            <a:r>
              <a:rPr lang="zh-CN" altLang="en-US" dirty="0"/>
              <a:t>分析树上结点的继承属性值是由此结点的</a:t>
            </a:r>
            <a:r>
              <a:rPr lang="zh-CN" altLang="en-US" dirty="0">
                <a:solidFill>
                  <a:srgbClr val="00B0F0"/>
                </a:solidFill>
              </a:rPr>
              <a:t>父结点</a:t>
            </a:r>
            <a:r>
              <a:rPr lang="zh-CN" altLang="en-US" dirty="0"/>
              <a:t>、</a:t>
            </a:r>
            <a:r>
              <a:rPr lang="zh-CN" altLang="en-US" dirty="0">
                <a:solidFill>
                  <a:srgbClr val="00B0F0"/>
                </a:solidFill>
              </a:rPr>
              <a:t>兄弟结点、本身</a:t>
            </a:r>
            <a:r>
              <a:rPr lang="zh-CN" altLang="en-US" dirty="0"/>
              <a:t>的某些属性来决定的。</a:t>
            </a:r>
            <a:endParaRPr lang="en-US" altLang="zh-CN" dirty="0"/>
          </a:p>
          <a:p>
            <a:pPr lvl="1"/>
            <a:r>
              <a:rPr lang="zh-CN" altLang="en-US" dirty="0"/>
              <a:t>终结符没有继承属性</a:t>
            </a:r>
            <a:endParaRPr lang="en-US" altLang="zh-CN" dirty="0"/>
          </a:p>
          <a:p>
            <a:endParaRPr lang="zh-CN" altLang="en-US" dirty="0"/>
          </a:p>
        </p:txBody>
      </p:sp>
      <p:sp>
        <p:nvSpPr>
          <p:cNvPr id="4" name="灯片编号占位符 3"/>
          <p:cNvSpPr>
            <a:spLocks noGrp="1"/>
          </p:cNvSpPr>
          <p:nvPr>
            <p:ph type="sldNum" sz="quarter" idx="12"/>
          </p:nvPr>
        </p:nvSpPr>
        <p:spPr>
          <a:xfrm>
            <a:off x="7830346" y="6273562"/>
            <a:ext cx="990600" cy="365125"/>
          </a:xfrm>
        </p:spPr>
        <p:txBody>
          <a:bodyPr/>
          <a:lstStyle/>
          <a:p>
            <a:fld id="{371E52BA-33C8-584B-BB1D-1A8B62DF9CA2}" type="slidenum">
              <a:rPr lang="en-US" altLang="zh-CN" smtClean="0"/>
              <a:pPr/>
              <a:t>6</a:t>
            </a:fld>
            <a:endParaRPr lang="en-US" altLang="zh-CN" dirty="0"/>
          </a:p>
        </p:txBody>
      </p:sp>
      <p:sp>
        <p:nvSpPr>
          <p:cNvPr id="5" name="Freeform 10"/>
          <p:cNvSpPr>
            <a:spLocks/>
          </p:cNvSpPr>
          <p:nvPr/>
        </p:nvSpPr>
        <p:spPr bwMode="auto">
          <a:xfrm rot="401358">
            <a:off x="6245225" y="3407229"/>
            <a:ext cx="788988" cy="276225"/>
          </a:xfrm>
          <a:custGeom>
            <a:avLst/>
            <a:gdLst>
              <a:gd name="T0" fmla="*/ 0 w 680"/>
              <a:gd name="T1" fmla="*/ 2147483646 h 190"/>
              <a:gd name="T2" fmla="*/ 2147483646 w 680"/>
              <a:gd name="T3" fmla="*/ 2147483646 h 190"/>
              <a:gd name="T4" fmla="*/ 2147483646 w 680"/>
              <a:gd name="T5" fmla="*/ 2147483646 h 190"/>
              <a:gd name="T6" fmla="*/ 0 60000 65536"/>
              <a:gd name="T7" fmla="*/ 0 60000 65536"/>
              <a:gd name="T8" fmla="*/ 0 60000 65536"/>
              <a:gd name="T9" fmla="*/ 0 w 680"/>
              <a:gd name="T10" fmla="*/ 0 h 190"/>
              <a:gd name="T11" fmla="*/ 680 w 680"/>
              <a:gd name="T12" fmla="*/ 190 h 190"/>
            </a:gdLst>
            <a:ahLst/>
            <a:cxnLst>
              <a:cxn ang="T6">
                <a:pos x="T0" y="T1"/>
              </a:cxn>
              <a:cxn ang="T7">
                <a:pos x="T2" y="T3"/>
              </a:cxn>
              <a:cxn ang="T8">
                <a:pos x="T4" y="T5"/>
              </a:cxn>
            </a:cxnLst>
            <a:rect l="T9" t="T10" r="T11" b="T12"/>
            <a:pathLst>
              <a:path w="680" h="190">
                <a:moveTo>
                  <a:pt x="0" y="190"/>
                </a:moveTo>
                <a:cubicBezTo>
                  <a:pt x="102" y="103"/>
                  <a:pt x="204" y="16"/>
                  <a:pt x="317" y="8"/>
                </a:cubicBezTo>
                <a:cubicBezTo>
                  <a:pt x="430" y="0"/>
                  <a:pt x="620" y="121"/>
                  <a:pt x="680" y="144"/>
                </a:cubicBezTo>
              </a:path>
            </a:pathLst>
          </a:custGeom>
          <a:noFill/>
          <a:ln w="38100">
            <a:solidFill>
              <a:schemeClr val="hlink"/>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en-US"/>
          </a:p>
        </p:txBody>
      </p:sp>
      <p:sp>
        <p:nvSpPr>
          <p:cNvPr id="6" name="Line 11"/>
          <p:cNvSpPr>
            <a:spLocks noChangeShapeType="1"/>
          </p:cNvSpPr>
          <p:nvPr/>
        </p:nvSpPr>
        <p:spPr bwMode="auto">
          <a:xfrm flipH="1">
            <a:off x="6589713" y="4021591"/>
            <a:ext cx="571500" cy="357188"/>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7" name="Line 12"/>
          <p:cNvSpPr>
            <a:spLocks noChangeShapeType="1"/>
          </p:cNvSpPr>
          <p:nvPr/>
        </p:nvSpPr>
        <p:spPr bwMode="auto">
          <a:xfrm flipH="1">
            <a:off x="5661025" y="4664529"/>
            <a:ext cx="539750" cy="323850"/>
          </a:xfrm>
          <a:prstGeom prst="line">
            <a:avLst/>
          </a:prstGeom>
          <a:noFill/>
          <a:ln w="38100">
            <a:solidFill>
              <a:schemeClr val="hlink"/>
            </a:solidFill>
            <a:prstDash val="dash"/>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8" name="组合 7"/>
          <p:cNvGrpSpPr>
            <a:grpSpLocks/>
          </p:cNvGrpSpPr>
          <p:nvPr/>
        </p:nvGrpSpPr>
        <p:grpSpPr bwMode="auto">
          <a:xfrm>
            <a:off x="5029200" y="2989716"/>
            <a:ext cx="4000500" cy="3132138"/>
            <a:chOff x="5000625" y="1000125"/>
            <a:chExt cx="4000500" cy="3132138"/>
          </a:xfrm>
        </p:grpSpPr>
        <p:sp>
          <p:nvSpPr>
            <p:cNvPr id="9" name="矩形 1"/>
            <p:cNvSpPr>
              <a:spLocks noChangeArrowheads="1"/>
            </p:cNvSpPr>
            <p:nvPr/>
          </p:nvSpPr>
          <p:spPr bwMode="auto">
            <a:xfrm>
              <a:off x="5072063" y="3786035"/>
              <a:ext cx="1300668" cy="3462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cs typeface="Times New Roman" panose="02020603050405020304" pitchFamily="18" charset="0"/>
                  <a:sym typeface="Symbol" panose="05050102010706020507" pitchFamily="18" charset="2"/>
                </a:rPr>
                <a:t>id</a:t>
              </a:r>
              <a:r>
                <a:rPr lang="en-US" altLang="zh-CN">
                  <a:latin typeface="Times New Roman" panose="02020603050405020304" pitchFamily="18" charset="0"/>
                  <a:ea typeface="楷体_GB2312"/>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sym typeface="Symbol" panose="05050102010706020507" pitchFamily="18" charset="2"/>
                </a:rPr>
                <a:t>lexeme=a</a:t>
              </a:r>
              <a:endParaRPr lang="zh-CN" altLang="en-US">
                <a:cs typeface="Times New Roman" panose="02020603050405020304" pitchFamily="18" charset="0"/>
              </a:endParaRPr>
            </a:p>
          </p:txBody>
        </p:sp>
        <p:sp>
          <p:nvSpPr>
            <p:cNvPr id="10" name="矩形 12"/>
            <p:cNvSpPr>
              <a:spLocks noChangeArrowheads="1"/>
            </p:cNvSpPr>
            <p:nvPr/>
          </p:nvSpPr>
          <p:spPr bwMode="auto">
            <a:xfrm>
              <a:off x="6715125" y="3071699"/>
              <a:ext cx="1300668" cy="3462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cs typeface="Times New Roman" panose="02020603050405020304" pitchFamily="18" charset="0"/>
                  <a:sym typeface="Symbol" panose="05050102010706020507" pitchFamily="18" charset="2"/>
                </a:rPr>
                <a:t>id</a:t>
              </a:r>
              <a:r>
                <a:rPr lang="en-US" altLang="zh-CN">
                  <a:latin typeface="Times New Roman" panose="02020603050405020304" pitchFamily="18" charset="0"/>
                  <a:ea typeface="楷体_GB2312"/>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sym typeface="Symbol" panose="05050102010706020507" pitchFamily="18" charset="2"/>
                </a:rPr>
                <a:t>lexeme=b</a:t>
              </a:r>
              <a:endParaRPr lang="zh-CN" altLang="en-US">
                <a:cs typeface="Times New Roman" panose="02020603050405020304" pitchFamily="18" charset="0"/>
              </a:endParaRPr>
            </a:p>
          </p:txBody>
        </p:sp>
        <p:sp>
          <p:nvSpPr>
            <p:cNvPr id="11" name="矩形 13"/>
            <p:cNvSpPr>
              <a:spLocks noChangeArrowheads="1"/>
            </p:cNvSpPr>
            <p:nvPr/>
          </p:nvSpPr>
          <p:spPr bwMode="auto">
            <a:xfrm>
              <a:off x="7713281" y="2357363"/>
              <a:ext cx="1287844" cy="3462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a:solidFill>
                    <a:srgbClr val="FF0000"/>
                  </a:solidFill>
                  <a:latin typeface="Times New Roman" panose="02020603050405020304" pitchFamily="18" charset="0"/>
                  <a:cs typeface="Times New Roman" panose="02020603050405020304" pitchFamily="18" charset="0"/>
                  <a:sym typeface="Symbol" panose="05050102010706020507" pitchFamily="18" charset="2"/>
                </a:rPr>
                <a:t>id</a:t>
              </a:r>
              <a:r>
                <a:rPr lang="en-US" altLang="zh-CN">
                  <a:latin typeface="Times New Roman" panose="02020603050405020304" pitchFamily="18" charset="0"/>
                  <a:ea typeface="楷体_GB2312"/>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sym typeface="Symbol" panose="05050102010706020507" pitchFamily="18" charset="2"/>
                </a:rPr>
                <a:t>lexeme=c</a:t>
              </a:r>
              <a:endParaRPr lang="zh-CN" altLang="en-US">
                <a:cs typeface="Times New Roman" panose="02020603050405020304" pitchFamily="18" charset="0"/>
              </a:endParaRPr>
            </a:p>
          </p:txBody>
        </p:sp>
        <p:sp>
          <p:nvSpPr>
            <p:cNvPr id="12" name="矩形 16"/>
            <p:cNvSpPr>
              <a:spLocks noChangeArrowheads="1"/>
            </p:cNvSpPr>
            <p:nvPr/>
          </p:nvSpPr>
          <p:spPr bwMode="auto">
            <a:xfrm>
              <a:off x="6462117" y="1000125"/>
              <a:ext cx="324446" cy="3770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i="1">
                  <a:solidFill>
                    <a:srgbClr val="FF0000"/>
                  </a:solidFill>
                  <a:latin typeface="Times New Roman" panose="02020603050405020304" pitchFamily="18" charset="0"/>
                  <a:cs typeface="Times New Roman" panose="02020603050405020304" pitchFamily="18" charset="0"/>
                </a:rPr>
                <a:t>D</a:t>
              </a:r>
              <a:endParaRPr lang="zh-CN" altLang="en-US" sz="2000" i="1">
                <a:solidFill>
                  <a:srgbClr val="FF0000"/>
                </a:solidFill>
                <a:latin typeface="Times New Roman" panose="02020603050405020304" pitchFamily="18" charset="0"/>
                <a:cs typeface="Times New Roman" panose="02020603050405020304" pitchFamily="18" charset="0"/>
              </a:endParaRPr>
            </a:p>
          </p:txBody>
        </p:sp>
        <p:sp>
          <p:nvSpPr>
            <p:cNvPr id="13" name="Line 7"/>
            <p:cNvSpPr>
              <a:spLocks noChangeShapeType="1"/>
            </p:cNvSpPr>
            <p:nvPr/>
          </p:nvSpPr>
          <p:spPr bwMode="auto">
            <a:xfrm flipV="1">
              <a:off x="6000750" y="1305693"/>
              <a:ext cx="428624" cy="285734"/>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14" name="Line 7"/>
            <p:cNvSpPr>
              <a:spLocks noChangeShapeType="1"/>
            </p:cNvSpPr>
            <p:nvPr/>
          </p:nvSpPr>
          <p:spPr bwMode="auto">
            <a:xfrm flipH="1" flipV="1">
              <a:off x="6786562" y="1305694"/>
              <a:ext cx="500063"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15" name="矩形 19"/>
            <p:cNvSpPr>
              <a:spLocks noChangeArrowheads="1"/>
            </p:cNvSpPr>
            <p:nvPr/>
          </p:nvSpPr>
          <p:spPr bwMode="auto">
            <a:xfrm>
              <a:off x="6858000" y="1591429"/>
              <a:ext cx="1273426"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i="1">
                  <a:solidFill>
                    <a:srgbClr val="FF0000"/>
                  </a:solidFill>
                  <a:latin typeface="Times New Roman" panose="02020603050405020304" pitchFamily="18" charset="0"/>
                  <a:ea typeface="楷体_GB2312"/>
                  <a:cs typeface="Times New Roman" panose="02020603050405020304" pitchFamily="18" charset="0"/>
                </a:rPr>
                <a:t>L</a:t>
              </a:r>
              <a:r>
                <a:rPr lang="en-US" altLang="zh-CN" sz="2000">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inh=real</a:t>
              </a:r>
              <a:endParaRPr lang="zh-CN" altLang="en-US" sz="2000">
                <a:ea typeface="楷体_GB2312"/>
                <a:cs typeface="Times New Roman" panose="02020603050405020304" pitchFamily="18" charset="0"/>
              </a:endParaRPr>
            </a:p>
          </p:txBody>
        </p:sp>
        <p:sp>
          <p:nvSpPr>
            <p:cNvPr id="16" name="矩形 20"/>
            <p:cNvSpPr>
              <a:spLocks noChangeArrowheads="1"/>
            </p:cNvSpPr>
            <p:nvPr/>
          </p:nvSpPr>
          <p:spPr bwMode="auto">
            <a:xfrm>
              <a:off x="5000625" y="1591429"/>
              <a:ext cx="1339332" cy="37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i="1">
                  <a:solidFill>
                    <a:srgbClr val="FF0000"/>
                  </a:solidFill>
                  <a:latin typeface="Times New Roman" panose="02020603050405020304" pitchFamily="18" charset="0"/>
                  <a:ea typeface="楷体_GB2312"/>
                  <a:cs typeface="Times New Roman" panose="02020603050405020304" pitchFamily="18" charset="0"/>
                </a:rPr>
                <a:t>T</a:t>
              </a:r>
              <a:r>
                <a:rPr lang="en-US" altLang="zh-CN" sz="2000">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type=real</a:t>
              </a:r>
              <a:endParaRPr lang="zh-CN" altLang="en-US" sz="2000">
                <a:ea typeface="楷体_GB2312"/>
                <a:cs typeface="Times New Roman" panose="02020603050405020304" pitchFamily="18" charset="0"/>
              </a:endParaRPr>
            </a:p>
          </p:txBody>
        </p:sp>
        <p:sp>
          <p:nvSpPr>
            <p:cNvPr id="17" name="Line 7"/>
            <p:cNvSpPr>
              <a:spLocks noChangeShapeType="1"/>
            </p:cNvSpPr>
            <p:nvPr/>
          </p:nvSpPr>
          <p:spPr bwMode="auto">
            <a:xfrm flipV="1">
              <a:off x="5572125" y="2000195"/>
              <a:ext cx="0"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18" name="矩形 22"/>
            <p:cNvSpPr>
              <a:spLocks noChangeArrowheads="1"/>
            </p:cNvSpPr>
            <p:nvPr/>
          </p:nvSpPr>
          <p:spPr bwMode="auto">
            <a:xfrm>
              <a:off x="5307407" y="2285929"/>
              <a:ext cx="560282" cy="37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real</a:t>
              </a:r>
              <a:endParaRPr lang="zh-CN" altLang="en-US" sz="2000">
                <a:solidFill>
                  <a:srgbClr val="FF0000"/>
                </a:solidFill>
                <a:cs typeface="Times New Roman" panose="02020603050405020304" pitchFamily="18" charset="0"/>
              </a:endParaRPr>
            </a:p>
          </p:txBody>
        </p:sp>
        <p:sp>
          <p:nvSpPr>
            <p:cNvPr id="19" name="Line 7"/>
            <p:cNvSpPr>
              <a:spLocks noChangeShapeType="1"/>
            </p:cNvSpPr>
            <p:nvPr/>
          </p:nvSpPr>
          <p:spPr bwMode="auto">
            <a:xfrm flipV="1">
              <a:off x="7572375" y="2000195"/>
              <a:ext cx="0"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20" name="Line 7"/>
            <p:cNvSpPr>
              <a:spLocks noChangeShapeType="1"/>
            </p:cNvSpPr>
            <p:nvPr/>
          </p:nvSpPr>
          <p:spPr bwMode="auto">
            <a:xfrm flipH="1" flipV="1">
              <a:off x="7572375" y="2000195"/>
              <a:ext cx="642938"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21" name="Line 7"/>
            <p:cNvSpPr>
              <a:spLocks noChangeShapeType="1"/>
            </p:cNvSpPr>
            <p:nvPr/>
          </p:nvSpPr>
          <p:spPr bwMode="auto">
            <a:xfrm flipV="1">
              <a:off x="6929438" y="2000195"/>
              <a:ext cx="642938"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22" name="矩形 26"/>
            <p:cNvSpPr>
              <a:spLocks noChangeArrowheads="1"/>
            </p:cNvSpPr>
            <p:nvPr/>
          </p:nvSpPr>
          <p:spPr bwMode="auto">
            <a:xfrm>
              <a:off x="6143625" y="2337529"/>
              <a:ext cx="1658146"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i="1">
                  <a:solidFill>
                    <a:srgbClr val="FF0000"/>
                  </a:solidFill>
                  <a:latin typeface="Times New Roman" panose="02020603050405020304" pitchFamily="18" charset="0"/>
                  <a:ea typeface="楷体_GB2312"/>
                  <a:cs typeface="Times New Roman" panose="02020603050405020304" pitchFamily="18" charset="0"/>
                </a:rPr>
                <a:t>L</a:t>
              </a:r>
              <a:r>
                <a:rPr lang="en-US" altLang="zh-CN" sz="2000">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inh=real     </a:t>
              </a:r>
              <a:r>
                <a:rPr kumimoji="1" lang="en-US" altLang="zh-CN" sz="2000" i="1">
                  <a:solidFill>
                    <a:srgbClr val="FF0000"/>
                  </a:solidFill>
                  <a:latin typeface="Times New Roman" panose="02020603050405020304" pitchFamily="18" charset="0"/>
                  <a:ea typeface="楷体_GB2312"/>
                  <a:cs typeface="Times New Roman" panose="02020603050405020304" pitchFamily="18" charset="0"/>
                  <a:sym typeface="Symbol" panose="05050102010706020507" pitchFamily="18" charset="2"/>
                </a:rPr>
                <a:t>,</a:t>
              </a:r>
              <a:endParaRPr lang="zh-CN" altLang="en-US" sz="2000">
                <a:solidFill>
                  <a:srgbClr val="FF0000"/>
                </a:solidFill>
                <a:ea typeface="楷体_GB2312"/>
                <a:cs typeface="Times New Roman" panose="02020603050405020304" pitchFamily="18" charset="0"/>
              </a:endParaRPr>
            </a:p>
          </p:txBody>
        </p:sp>
        <p:sp>
          <p:nvSpPr>
            <p:cNvPr id="23" name="Line 7"/>
            <p:cNvSpPr>
              <a:spLocks noChangeShapeType="1"/>
            </p:cNvSpPr>
            <p:nvPr/>
          </p:nvSpPr>
          <p:spPr bwMode="auto">
            <a:xfrm flipV="1">
              <a:off x="6500813" y="2714531"/>
              <a:ext cx="0"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24" name="Line 7"/>
            <p:cNvSpPr>
              <a:spLocks noChangeShapeType="1"/>
            </p:cNvSpPr>
            <p:nvPr/>
          </p:nvSpPr>
          <p:spPr bwMode="auto">
            <a:xfrm flipH="1" flipV="1">
              <a:off x="6500813" y="2714531"/>
              <a:ext cx="642938"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25" name="Line 7"/>
            <p:cNvSpPr>
              <a:spLocks noChangeShapeType="1"/>
            </p:cNvSpPr>
            <p:nvPr/>
          </p:nvSpPr>
          <p:spPr bwMode="auto">
            <a:xfrm flipV="1">
              <a:off x="5857875" y="2714531"/>
              <a:ext cx="642938"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sp>
          <p:nvSpPr>
            <p:cNvPr id="26" name="矩形 33"/>
            <p:cNvSpPr>
              <a:spLocks noChangeArrowheads="1"/>
            </p:cNvSpPr>
            <p:nvPr/>
          </p:nvSpPr>
          <p:spPr bwMode="auto">
            <a:xfrm>
              <a:off x="5072063" y="3051864"/>
              <a:ext cx="1658146"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i="1">
                  <a:solidFill>
                    <a:srgbClr val="FF0000"/>
                  </a:solidFill>
                  <a:latin typeface="Times New Roman" panose="02020603050405020304" pitchFamily="18" charset="0"/>
                  <a:ea typeface="楷体_GB2312"/>
                  <a:cs typeface="Times New Roman" panose="02020603050405020304" pitchFamily="18" charset="0"/>
                </a:rPr>
                <a:t>L</a:t>
              </a:r>
              <a:r>
                <a:rPr lang="en-US" altLang="zh-CN" sz="2000">
                  <a:latin typeface="Times New Roman" panose="02020603050405020304" pitchFamily="18" charset="0"/>
                  <a:ea typeface="楷体_GB2312"/>
                  <a:cs typeface="Times New Roman" panose="02020603050405020304" pitchFamily="18" charset="0"/>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inh=real     ,</a:t>
              </a:r>
              <a:endParaRPr lang="zh-CN" altLang="en-US" sz="2000">
                <a:ea typeface="楷体_GB2312"/>
                <a:cs typeface="Times New Roman" panose="02020603050405020304" pitchFamily="18" charset="0"/>
              </a:endParaRPr>
            </a:p>
          </p:txBody>
        </p:sp>
        <p:sp>
          <p:nvSpPr>
            <p:cNvPr id="27" name="Line 7"/>
            <p:cNvSpPr>
              <a:spLocks noChangeShapeType="1"/>
            </p:cNvSpPr>
            <p:nvPr/>
          </p:nvSpPr>
          <p:spPr bwMode="auto">
            <a:xfrm flipV="1">
              <a:off x="5572125" y="3428867"/>
              <a:ext cx="0" cy="357168"/>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grpSp>
      <p:sp>
        <p:nvSpPr>
          <p:cNvPr id="28" name="Text Box 45"/>
          <p:cNvSpPr txBox="1">
            <a:spLocks noChangeArrowheads="1"/>
          </p:cNvSpPr>
          <p:nvPr/>
        </p:nvSpPr>
        <p:spPr bwMode="auto">
          <a:xfrm>
            <a:off x="218488" y="2614972"/>
            <a:ext cx="3805824" cy="37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square" lIns="67500" tIns="35100" rIns="67500" bIns="35100">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dirty="0">
                <a:solidFill>
                  <a:srgbClr val="2D83F4"/>
                </a:solidFill>
                <a:latin typeface="Times New Roman" panose="02020603050405020304" pitchFamily="18" charset="0"/>
              </a:rPr>
              <a:t>带有继承属性</a:t>
            </a:r>
            <a:r>
              <a:rPr kumimoji="1" lang="en-US" altLang="zh-CN" sz="2000" dirty="0" err="1" smtClean="0">
                <a:solidFill>
                  <a:srgbClr val="2D83F4"/>
                </a:solidFill>
                <a:latin typeface="Times New Roman" panose="02020603050405020304" pitchFamily="18" charset="0"/>
              </a:rPr>
              <a:t>L.inh</a:t>
            </a:r>
            <a:r>
              <a:rPr kumimoji="1" lang="zh-CN" altLang="en-US" sz="2000" dirty="0" smtClean="0">
                <a:solidFill>
                  <a:srgbClr val="2D83F4"/>
                </a:solidFill>
                <a:latin typeface="Times New Roman" panose="02020603050405020304" pitchFamily="18" charset="0"/>
              </a:rPr>
              <a:t>的 </a:t>
            </a:r>
            <a:r>
              <a:rPr kumimoji="1" lang="en-US" altLang="zh-CN" sz="2000" dirty="0" smtClean="0">
                <a:solidFill>
                  <a:srgbClr val="2D83F4"/>
                </a:solidFill>
                <a:latin typeface="Times New Roman" panose="02020603050405020304" pitchFamily="18" charset="0"/>
              </a:rPr>
              <a:t>SDD</a:t>
            </a:r>
            <a:r>
              <a:rPr kumimoji="1" lang="zh-CN" altLang="en-US" sz="2000" dirty="0">
                <a:solidFill>
                  <a:srgbClr val="2D83F4"/>
                </a:solidFill>
                <a:latin typeface="Times New Roman" panose="02020603050405020304" pitchFamily="18" charset="0"/>
              </a:rPr>
              <a:t>：</a:t>
            </a:r>
          </a:p>
        </p:txBody>
      </p:sp>
      <p:grpSp>
        <p:nvGrpSpPr>
          <p:cNvPr id="29" name="组合 2"/>
          <p:cNvGrpSpPr>
            <a:grpSpLocks/>
          </p:cNvGrpSpPr>
          <p:nvPr/>
        </p:nvGrpSpPr>
        <p:grpSpPr bwMode="auto">
          <a:xfrm>
            <a:off x="302626" y="3149600"/>
            <a:ext cx="4573587" cy="2524125"/>
            <a:chOff x="285750" y="1211262"/>
            <a:chExt cx="4598988" cy="2524892"/>
          </a:xfrm>
        </p:grpSpPr>
        <p:sp>
          <p:nvSpPr>
            <p:cNvPr id="30" name="Rectangle 6"/>
            <p:cNvSpPr>
              <a:spLocks noChangeArrowheads="1"/>
            </p:cNvSpPr>
            <p:nvPr/>
          </p:nvSpPr>
          <p:spPr bwMode="auto">
            <a:xfrm>
              <a:off x="285750" y="1211262"/>
              <a:ext cx="4598988" cy="2524892"/>
            </a:xfrm>
            <a:prstGeom prst="rect">
              <a:avLst/>
            </a:prstGeom>
            <a:solidFill>
              <a:schemeClr val="accent2">
                <a:lumMod val="40000"/>
                <a:lumOff val="60000"/>
              </a:schemeClr>
            </a:solidFill>
            <a:ln w="12700">
              <a:solidFill>
                <a:schemeClr val="tx1"/>
              </a:solidFill>
              <a:miter lim="800000"/>
              <a:headEnd/>
              <a:tailEnd type="none" w="lg" len="lg"/>
            </a:ln>
          </p:spPr>
          <p:txBody>
            <a:bodyPr lIns="67500" tIns="35100" rIns="67500" bIns="35100">
              <a:spAutoFit/>
            </a:bodyPr>
            <a:lstStyle/>
            <a:p>
              <a:pPr eaLnBrk="1" hangingPunct="1">
                <a:lnSpc>
                  <a:spcPts val="1700"/>
                </a:lnSpc>
                <a:spcBef>
                  <a:spcPct val="50000"/>
                </a:spcBef>
                <a:defRPr/>
              </a:pPr>
              <a:r>
                <a:rPr kumimoji="1" lang="en-US" altLang="zh-CN" sz="1200" b="0" dirty="0">
                  <a:latin typeface="Times New Roman" pitchFamily="18" charset="0"/>
                  <a:ea typeface="楷体_GB2312" pitchFamily="49" charset="-122"/>
                  <a:cs typeface="Times New Roman" pitchFamily="18" charset="0"/>
                </a:rPr>
                <a:t>                 </a:t>
              </a:r>
              <a:r>
                <a:rPr kumimoji="1" lang="zh-CN" altLang="en-US" sz="2000" dirty="0">
                  <a:latin typeface="楷体" pitchFamily="49" charset="-122"/>
                  <a:ea typeface="楷体" pitchFamily="49" charset="-122"/>
                  <a:cs typeface="Times New Roman" pitchFamily="18" charset="0"/>
                </a:rPr>
                <a:t>产生式         语义规则</a:t>
              </a:r>
            </a:p>
            <a:p>
              <a:pPr eaLnBrk="1" hangingPunct="1">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(1)</a:t>
              </a:r>
              <a:r>
                <a:rPr kumimoji="1" lang="zh-CN" altLang="en-US"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D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T L	</a:t>
              </a:r>
              <a:r>
                <a:rPr kumimoji="1" lang="en-US" altLang="zh-CN" sz="2000" i="1" dirty="0" err="1">
                  <a:latin typeface="Times New Roman" pitchFamily="18" charset="0"/>
                  <a:ea typeface="楷体_GB2312" pitchFamily="49" charset="-122"/>
                  <a:cs typeface="Times New Roman" pitchFamily="18" charset="0"/>
                </a:rPr>
                <a:t>L</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inh</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T</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rPr>
                <a:t>type</a:t>
              </a:r>
            </a:p>
            <a:p>
              <a:pPr eaLnBrk="1" hangingPunct="1">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(2)   </a:t>
              </a:r>
              <a:r>
                <a:rPr kumimoji="1" lang="en-US" altLang="zh-CN" sz="2000" i="1" dirty="0">
                  <a:latin typeface="Times New Roman" pitchFamily="18" charset="0"/>
                  <a:ea typeface="楷体_GB2312" pitchFamily="49" charset="-122"/>
                  <a:cs typeface="Times New Roman" pitchFamily="18" charset="0"/>
                </a:rPr>
                <a:t>T</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dirty="0" err="1">
                  <a:latin typeface="Times New Roman" pitchFamily="18" charset="0"/>
                  <a:ea typeface="楷体_GB2312" pitchFamily="49" charset="-122"/>
                  <a:cs typeface="Times New Roman" pitchFamily="18" charset="0"/>
                  <a:sym typeface="Symbol" pitchFamily="18" charset="2"/>
                </a:rPr>
                <a:t>int</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T</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type</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err="1">
                  <a:latin typeface="Times New Roman" pitchFamily="18" charset="0"/>
                  <a:ea typeface="楷体_GB2312" pitchFamily="49" charset="-122"/>
                  <a:cs typeface="Times New Roman" pitchFamily="18" charset="0"/>
                </a:rPr>
                <a:t>int</a:t>
              </a:r>
              <a:endParaRPr kumimoji="1" lang="en-US" altLang="zh-CN" sz="2000" i="1" dirty="0">
                <a:latin typeface="Times New Roman" pitchFamily="18" charset="0"/>
                <a:ea typeface="楷体_GB2312" pitchFamily="49" charset="-122"/>
                <a:cs typeface="Times New Roman" pitchFamily="18" charset="0"/>
              </a:endParaRPr>
            </a:p>
            <a:p>
              <a:pPr eaLnBrk="1" hangingPunct="1">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(3)   </a:t>
              </a:r>
              <a:r>
                <a:rPr kumimoji="1" lang="en-US" altLang="zh-CN" sz="2000" i="1" dirty="0">
                  <a:latin typeface="Times New Roman" pitchFamily="18" charset="0"/>
                  <a:ea typeface="楷体_GB2312" pitchFamily="49" charset="-122"/>
                  <a:cs typeface="Times New Roman" pitchFamily="18" charset="0"/>
                </a:rPr>
                <a:t>T</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real</a:t>
              </a:r>
              <a:r>
                <a:rPr kumimoji="1" lang="en-US" altLang="zh-CN" sz="2000" i="1" dirty="0">
                  <a:latin typeface="Times New Roman" pitchFamily="18" charset="0"/>
                  <a:ea typeface="楷体_GB2312" pitchFamily="49" charset="-122"/>
                  <a:cs typeface="Times New Roman" pitchFamily="18" charset="0"/>
                  <a:sym typeface="Symbol" pitchFamily="18" charset="2"/>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T</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rPr>
                <a:t>type</a:t>
              </a:r>
              <a:r>
                <a:rPr kumimoji="1" lang="en-US" altLang="zh-CN" sz="2000" i="1"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rPr>
                <a:t>= </a:t>
              </a:r>
              <a:r>
                <a:rPr kumimoji="1" lang="en-US" altLang="zh-CN" sz="2000" i="1" dirty="0">
                  <a:latin typeface="Times New Roman" pitchFamily="18" charset="0"/>
                  <a:ea typeface="楷体_GB2312" pitchFamily="49" charset="-122"/>
                  <a:cs typeface="Times New Roman" pitchFamily="18" charset="0"/>
                </a:rPr>
                <a:t>real</a:t>
              </a:r>
            </a:p>
            <a:p>
              <a:pPr eaLnBrk="1" hangingPunct="1">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(4)   </a:t>
              </a:r>
              <a:r>
                <a:rPr kumimoji="1" lang="en-US" altLang="zh-CN" sz="2000" i="1" dirty="0">
                  <a:latin typeface="Times New Roman" pitchFamily="18" charset="0"/>
                  <a:ea typeface="楷体_GB2312" pitchFamily="49" charset="-122"/>
                  <a:cs typeface="Times New Roman" pitchFamily="18" charset="0"/>
                </a:rPr>
                <a:t>L</a:t>
              </a:r>
              <a:r>
                <a:rPr kumimoji="1" lang="en-US" altLang="zh-CN" sz="2000" dirty="0">
                  <a:latin typeface="Times New Roman" pitchFamily="18" charset="0"/>
                  <a:ea typeface="楷体_GB2312" pitchFamily="49" charset="-122"/>
                  <a:cs typeface="Times New Roman" pitchFamily="18" charset="0"/>
                </a:rPr>
                <a:t>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baseline="-25000" dirty="0">
                  <a:latin typeface="Times New Roman" pitchFamily="18" charset="0"/>
                  <a:ea typeface="楷体_GB2312" pitchFamily="49" charset="-122"/>
                  <a:cs typeface="Times New Roman" pitchFamily="18" charset="0"/>
                  <a:sym typeface="Symbol" pitchFamily="18" charset="2"/>
                </a:rPr>
                <a:t>1</a:t>
              </a:r>
              <a:r>
                <a:rPr kumimoji="1" lang="en-US" altLang="zh-CN" sz="2000" dirty="0">
                  <a:latin typeface="Times New Roman" pitchFamily="18" charset="0"/>
                  <a:ea typeface="楷体_GB2312" pitchFamily="49" charset="-122"/>
                  <a:cs typeface="Times New Roman" pitchFamily="18" charset="0"/>
                  <a:sym typeface="Symbol" pitchFamily="18" charset="2"/>
                </a:rPr>
                <a:t>, id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baseline="-25000" dirty="0">
                  <a:latin typeface="Times New Roman" pitchFamily="18" charset="0"/>
                  <a:ea typeface="楷体_GB2312" pitchFamily="49" charset="-122"/>
                  <a:cs typeface="Times New Roman" pitchFamily="18" charset="0"/>
                  <a:sym typeface="Symbol" pitchFamily="18" charset="2"/>
                </a:rPr>
                <a:t>1</a:t>
              </a:r>
              <a:r>
                <a:rPr lang="en-US" altLang="zh-CN" sz="2000" i="1" dirty="0">
                  <a:latin typeface="Times New Roman" pitchFamily="18" charset="0"/>
                  <a:ea typeface="楷体_GB2312" pitchFamily="49" charset="-122"/>
                  <a:cs typeface="Times New Roman" pitchFamily="18" charset="0"/>
                </a:rPr>
                <a:t>.</a:t>
              </a:r>
              <a:r>
                <a:rPr kumimoji="1" lang="en-US" altLang="zh-CN" sz="2000" i="1" dirty="0">
                  <a:latin typeface="Times New Roman" pitchFamily="18" charset="0"/>
                  <a:ea typeface="楷体_GB2312" pitchFamily="49" charset="-122"/>
                  <a:cs typeface="Times New Roman" pitchFamily="18" charset="0"/>
                  <a:sym typeface="Symbol" pitchFamily="18" charset="2"/>
                </a:rPr>
                <a:t>inh </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L</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inh</a:t>
              </a:r>
              <a:r>
                <a:rPr kumimoji="1" lang="en-US" altLang="zh-CN" sz="2000" i="1" dirty="0">
                  <a:latin typeface="Times New Roman" pitchFamily="18" charset="0"/>
                  <a:ea typeface="楷体_GB2312" pitchFamily="49" charset="-122"/>
                  <a:cs typeface="Times New Roman" pitchFamily="18" charset="0"/>
                  <a:sym typeface="Symbol" pitchFamily="18" charset="2"/>
                </a:rPr>
                <a:t> </a:t>
              </a:r>
            </a:p>
            <a:p>
              <a:pPr eaLnBrk="1" hangingPunct="1">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addtype</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dirty="0" err="1">
                  <a:latin typeface="Times New Roman" pitchFamily="18" charset="0"/>
                  <a:ea typeface="楷体_GB2312" pitchFamily="49" charset="-122"/>
                  <a:cs typeface="Times New Roman" pitchFamily="18" charset="0"/>
                  <a:sym typeface="Symbol" pitchFamily="18" charset="2"/>
                </a:rPr>
                <a:t>id</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lexeme</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L</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inh</a:t>
              </a:r>
              <a:r>
                <a:rPr kumimoji="1" lang="en-US" altLang="zh-CN" sz="2000" dirty="0">
                  <a:latin typeface="Times New Roman" pitchFamily="18" charset="0"/>
                  <a:ea typeface="楷体_GB2312" pitchFamily="49" charset="-122"/>
                  <a:cs typeface="Times New Roman" pitchFamily="18" charset="0"/>
                  <a:sym typeface="Symbol" pitchFamily="18" charset="2"/>
                </a:rPr>
                <a:t>)</a:t>
              </a:r>
            </a:p>
            <a:p>
              <a:pPr eaLnBrk="1" hangingPunct="1">
                <a:lnSpc>
                  <a:spcPts val="1700"/>
                </a:lnSpc>
                <a:spcBef>
                  <a:spcPct val="50000"/>
                </a:spcBef>
                <a:defRPr/>
              </a:pPr>
              <a:r>
                <a:rPr kumimoji="1" lang="en-US" altLang="zh-CN" sz="2000" dirty="0">
                  <a:latin typeface="Times New Roman" pitchFamily="18" charset="0"/>
                  <a:ea typeface="楷体_GB2312" pitchFamily="49" charset="-122"/>
                  <a:cs typeface="Times New Roman" pitchFamily="18" charset="0"/>
                </a:rPr>
                <a:t>(5)</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a:latin typeface="Times New Roman" pitchFamily="18" charset="0"/>
                  <a:ea typeface="楷体_GB2312" pitchFamily="49" charset="-122"/>
                  <a:cs typeface="Times New Roman" pitchFamily="18" charset="0"/>
                  <a:sym typeface="Symbol" pitchFamily="18" charset="2"/>
                </a:rPr>
                <a:t>L</a:t>
              </a:r>
              <a:r>
                <a:rPr kumimoji="1" lang="en-US" altLang="zh-CN" sz="2000" dirty="0">
                  <a:latin typeface="Times New Roman" pitchFamily="18" charset="0"/>
                  <a:ea typeface="楷体_GB2312" pitchFamily="49" charset="-122"/>
                  <a:cs typeface="Times New Roman" pitchFamily="18" charset="0"/>
                  <a:sym typeface="Symbol" pitchFamily="18" charset="2"/>
                </a:rPr>
                <a:t>  id       	</a:t>
              </a:r>
              <a:r>
                <a:rPr kumimoji="1" lang="en-US" altLang="zh-CN" sz="2000" i="1" dirty="0" err="1">
                  <a:latin typeface="Times New Roman" pitchFamily="18" charset="0"/>
                  <a:ea typeface="楷体_GB2312" pitchFamily="49" charset="-122"/>
                  <a:cs typeface="Times New Roman" pitchFamily="18" charset="0"/>
                  <a:sym typeface="Symbol" pitchFamily="18" charset="2"/>
                </a:rPr>
                <a:t>addtype</a:t>
              </a:r>
              <a:r>
                <a:rPr kumimoji="1" lang="en-US" altLang="zh-CN" sz="2000" dirty="0">
                  <a:latin typeface="Times New Roman" pitchFamily="18" charset="0"/>
                  <a:ea typeface="楷体_GB2312" pitchFamily="49" charset="-122"/>
                  <a:cs typeface="Times New Roman" pitchFamily="18" charset="0"/>
                  <a:sym typeface="Symbol" pitchFamily="18" charset="2"/>
                </a:rPr>
                <a:t>(</a:t>
              </a:r>
              <a:r>
                <a:rPr kumimoji="1" lang="en-US" altLang="zh-CN" sz="2000" dirty="0" err="1">
                  <a:latin typeface="Times New Roman" pitchFamily="18" charset="0"/>
                  <a:ea typeface="楷体_GB2312" pitchFamily="49" charset="-122"/>
                  <a:cs typeface="Times New Roman" pitchFamily="18" charset="0"/>
                  <a:sym typeface="Symbol" pitchFamily="18" charset="2"/>
                </a:rPr>
                <a:t>id</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lexeme</a:t>
              </a:r>
              <a:r>
                <a:rPr kumimoji="1" lang="en-US" altLang="zh-CN" sz="2000" dirty="0">
                  <a:latin typeface="Times New Roman" pitchFamily="18" charset="0"/>
                  <a:ea typeface="楷体_GB2312" pitchFamily="49" charset="-122"/>
                  <a:cs typeface="Times New Roman" pitchFamily="18" charset="0"/>
                  <a:sym typeface="Symbol" pitchFamily="18" charset="2"/>
                </a:rPr>
                <a:t>, </a:t>
              </a:r>
              <a:r>
                <a:rPr kumimoji="1" lang="en-US" altLang="zh-CN" sz="2000" i="1" dirty="0" err="1">
                  <a:latin typeface="Times New Roman" pitchFamily="18" charset="0"/>
                  <a:ea typeface="楷体_GB2312" pitchFamily="49" charset="-122"/>
                  <a:cs typeface="Times New Roman" pitchFamily="18" charset="0"/>
                  <a:sym typeface="Symbol" pitchFamily="18" charset="2"/>
                </a:rPr>
                <a:t>L</a:t>
              </a:r>
              <a:r>
                <a:rPr lang="en-US" altLang="zh-CN" sz="2000" i="1" dirty="0" err="1">
                  <a:latin typeface="Times New Roman" pitchFamily="18" charset="0"/>
                  <a:ea typeface="楷体_GB2312" pitchFamily="49" charset="-122"/>
                  <a:cs typeface="Times New Roman" pitchFamily="18" charset="0"/>
                </a:rPr>
                <a:t>.</a:t>
              </a:r>
              <a:r>
                <a:rPr kumimoji="1" lang="en-US" altLang="zh-CN" sz="2000" i="1" dirty="0" err="1">
                  <a:latin typeface="Times New Roman" pitchFamily="18" charset="0"/>
                  <a:ea typeface="楷体_GB2312" pitchFamily="49" charset="-122"/>
                  <a:cs typeface="Times New Roman" pitchFamily="18" charset="0"/>
                  <a:sym typeface="Symbol" pitchFamily="18" charset="2"/>
                </a:rPr>
                <a:t>inh</a:t>
              </a:r>
              <a:r>
                <a:rPr kumimoji="1" lang="en-US" altLang="zh-CN" sz="2000" dirty="0">
                  <a:latin typeface="Times New Roman" pitchFamily="18" charset="0"/>
                  <a:ea typeface="楷体_GB2312" pitchFamily="49" charset="-122"/>
                  <a:cs typeface="Times New Roman" pitchFamily="18" charset="0"/>
                  <a:sym typeface="Symbol" pitchFamily="18" charset="2"/>
                </a:rPr>
                <a:t>)</a:t>
              </a:r>
            </a:p>
          </p:txBody>
        </p:sp>
        <p:sp>
          <p:nvSpPr>
            <p:cNvPr id="31" name="Line 7"/>
            <p:cNvSpPr>
              <a:spLocks noChangeShapeType="1"/>
            </p:cNvSpPr>
            <p:nvPr/>
          </p:nvSpPr>
          <p:spPr bwMode="auto">
            <a:xfrm>
              <a:off x="303213" y="1522413"/>
              <a:ext cx="4581525"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lIns="67500" tIns="35100" rIns="67500" bIns="35100" anchor="ctr">
              <a:spAutoFit/>
            </a:bodyPr>
            <a:lstStyle/>
            <a:p>
              <a:endParaRPr lang="zh-CN" altLang="en-US"/>
            </a:p>
          </p:txBody>
        </p:sp>
        <p:cxnSp>
          <p:nvCxnSpPr>
            <p:cNvPr id="32" name="直接连接符 4"/>
            <p:cNvCxnSpPr>
              <a:cxnSpLocks noChangeShapeType="1"/>
            </p:cNvCxnSpPr>
            <p:nvPr/>
          </p:nvCxnSpPr>
          <p:spPr bwMode="auto">
            <a:xfrm>
              <a:off x="2086261" y="1211262"/>
              <a:ext cx="0" cy="252489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33" name="矩形 32"/>
          <p:cNvSpPr>
            <a:spLocks noChangeArrowheads="1"/>
          </p:cNvSpPr>
          <p:nvPr/>
        </p:nvSpPr>
        <p:spPr bwMode="auto">
          <a:xfrm>
            <a:off x="218488" y="5719763"/>
            <a:ext cx="23780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pPr>
            <a:r>
              <a:rPr kumimoji="1" lang="zh-CN" altLang="en-US" sz="2000">
                <a:solidFill>
                  <a:srgbClr val="2D83F4"/>
                </a:solidFill>
                <a:latin typeface="华文楷体" panose="02010600040101010101" pitchFamily="2" charset="-122"/>
                <a:ea typeface="华文楷体" panose="02010600040101010101" pitchFamily="2" charset="-122"/>
              </a:rPr>
              <a:t>输入</a:t>
            </a:r>
            <a:r>
              <a:rPr kumimoji="1" lang="zh-CN" altLang="en-US" sz="2000">
                <a:solidFill>
                  <a:srgbClr val="2D83F4"/>
                </a:solidFill>
                <a:latin typeface="Times New Roman" panose="02020603050405020304" pitchFamily="18" charset="0"/>
              </a:rPr>
              <a:t>：</a:t>
            </a:r>
          </a:p>
          <a:p>
            <a:pPr eaLnBrk="1" hangingPunct="1">
              <a:spcBef>
                <a:spcPct val="20000"/>
              </a:spcBef>
            </a:pPr>
            <a:r>
              <a:rPr kumimoji="1" lang="en-US" altLang="zh-CN" sz="2000">
                <a:latin typeface="Times New Roman" panose="02020603050405020304" pitchFamily="18" charset="0"/>
                <a:ea typeface="楷体_GB2312"/>
                <a:cs typeface="Times New Roman" panose="02020603050405020304" pitchFamily="18" charset="0"/>
              </a:rPr>
              <a:t>real</a:t>
            </a:r>
            <a:r>
              <a:rPr kumimoji="1" lang="en-US" altLang="zh-CN" sz="2000" i="1">
                <a:latin typeface="Times New Roman" panose="02020603050405020304" pitchFamily="18" charset="0"/>
                <a:ea typeface="楷体_GB2312"/>
                <a:cs typeface="Times New Roman" panose="02020603050405020304" pitchFamily="18" charset="0"/>
              </a:rPr>
              <a:t> a</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a:t>
            </a:r>
            <a:r>
              <a:rPr kumimoji="1" lang="en-US" altLang="zh-CN" sz="2000">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b </a:t>
            </a:r>
            <a:r>
              <a:rPr kumimoji="1" lang="en-US" altLang="zh-CN" sz="2000">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000" i="1">
                <a:latin typeface="Times New Roman" panose="02020603050405020304" pitchFamily="18" charset="0"/>
                <a:ea typeface="楷体_GB2312"/>
                <a:cs typeface="Times New Roman" panose="02020603050405020304" pitchFamily="18" charset="0"/>
                <a:sym typeface="Symbol" panose="05050102010706020507" pitchFamily="18" charset="2"/>
              </a:rPr>
              <a:t> c</a:t>
            </a:r>
            <a:endParaRPr kumimoji="1" lang="en-US" altLang="zh-CN" sz="2000" i="1" baseline="-25000">
              <a:latin typeface="Times New Roman" panose="02020603050405020304" pitchFamily="18" charset="0"/>
              <a:ea typeface="楷体_GB2312"/>
              <a:cs typeface="Times New Roman" panose="02020603050405020304" pitchFamily="18" charset="0"/>
              <a:sym typeface="Symbol" panose="05050102010706020507" pitchFamily="18" charset="2"/>
            </a:endParaRPr>
          </a:p>
        </p:txBody>
      </p:sp>
      <p:cxnSp>
        <p:nvCxnSpPr>
          <p:cNvPr id="34" name="直接连接符 33"/>
          <p:cNvCxnSpPr/>
          <p:nvPr/>
        </p:nvCxnSpPr>
        <p:spPr>
          <a:xfrm>
            <a:off x="724901" y="3181350"/>
            <a:ext cx="0" cy="2509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25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 calcmode="lin" valueType="num">
                                      <p:cBhvr>
                                        <p:cTn id="7"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3">
                                            <p:txEl>
                                              <p:pRg st="1" end="1"/>
                                            </p:txEl>
                                          </p:spTgt>
                                        </p:tgtEl>
                                        <p:attrNameLst>
                                          <p:attrName>style.visibility</p:attrName>
                                        </p:attrNameLst>
                                      </p:cBhvr>
                                      <p:to>
                                        <p:strVal val="visible"/>
                                      </p:to>
                                    </p:set>
                                    <p:anim calcmode="lin" valueType="num">
                                      <p:cBhvr>
                                        <p:cTn id="12" dur="500" fill="hold"/>
                                        <p:tgtEl>
                                          <p:spTgt spid="3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0" y="1294636"/>
            <a:ext cx="9318171" cy="685799"/>
          </a:xfrm>
        </p:spPr>
        <p:txBody>
          <a:bodyPr>
            <a:noAutofit/>
          </a:bodyPr>
          <a:lstStyle/>
          <a:p>
            <a:pPr marL="0" indent="0">
              <a:spcBef>
                <a:spcPts val="600"/>
              </a:spcBef>
              <a:buClrTx/>
              <a:buNone/>
              <a:defRPr/>
            </a:pPr>
            <a:r>
              <a:rPr lang="zh-CN" altLang="en-US" sz="1800" dirty="0">
                <a:latin typeface="楷体" panose="02010609060101010101" pitchFamily="49" charset="-122"/>
              </a:rPr>
              <a:t>给定一个以</a:t>
            </a:r>
            <a:r>
              <a:rPr lang="en-US" altLang="zh-CN" sz="1800" i="1" dirty="0">
                <a:cs typeface="Times New Roman" panose="02020603050405020304" pitchFamily="18" charset="0"/>
              </a:rPr>
              <a:t>LL</a:t>
            </a:r>
            <a:r>
              <a:rPr lang="zh-CN" altLang="en-US" sz="1800" dirty="0">
                <a:latin typeface="楷体" panose="02010609060101010101" pitchFamily="49" charset="-122"/>
              </a:rPr>
              <a:t>文法为基础</a:t>
            </a:r>
            <a:r>
              <a:rPr lang="zh-CN" altLang="en-US" sz="1800" dirty="0" smtClean="0">
                <a:latin typeface="楷体" panose="02010609060101010101" pitchFamily="49" charset="-122"/>
              </a:rPr>
              <a:t>的</a:t>
            </a:r>
            <a:r>
              <a:rPr lang="en-US" altLang="zh-CN" sz="1800" i="1" dirty="0" smtClean="0">
                <a:cs typeface="Times New Roman" panose="02020603050405020304" pitchFamily="18" charset="0"/>
              </a:rPr>
              <a:t>SDT</a:t>
            </a:r>
            <a:r>
              <a:rPr lang="zh-CN" altLang="en-US" sz="1800" dirty="0" smtClean="0">
                <a:latin typeface="楷体" panose="02010609060101010101" pitchFamily="49" charset="-122"/>
              </a:rPr>
              <a:t>，</a:t>
            </a:r>
            <a:r>
              <a:rPr lang="zh-CN" altLang="en-US" sz="1800" dirty="0">
                <a:latin typeface="楷体" panose="02010609060101010101" pitchFamily="49" charset="-122"/>
              </a:rPr>
              <a:t>可以修改这个文法</a:t>
            </a:r>
            <a:r>
              <a:rPr lang="zh-CN" altLang="en-US" sz="1800" dirty="0" smtClean="0">
                <a:latin typeface="楷体" panose="02010609060101010101" pitchFamily="49" charset="-122"/>
              </a:rPr>
              <a:t>，在</a:t>
            </a:r>
            <a:r>
              <a:rPr lang="en-US" altLang="zh-CN" sz="1800" i="1" dirty="0" smtClean="0">
                <a:cs typeface="Times New Roman" panose="02020603050405020304" pitchFamily="18" charset="0"/>
              </a:rPr>
              <a:t>LR </a:t>
            </a:r>
            <a:r>
              <a:rPr lang="zh-CN" altLang="en-US" sz="1800" dirty="0" smtClean="0">
                <a:latin typeface="楷体" panose="02010609060101010101" pitchFamily="49" charset="-122"/>
              </a:rPr>
              <a:t>语法分析</a:t>
            </a:r>
            <a:r>
              <a:rPr lang="zh-CN" altLang="en-US" sz="1800" dirty="0">
                <a:latin typeface="楷体" panose="02010609060101010101" pitchFamily="49" charset="-122"/>
              </a:rPr>
              <a:t>过程</a:t>
            </a:r>
            <a:r>
              <a:rPr lang="zh-CN" altLang="en-US" sz="1800" dirty="0" smtClean="0">
                <a:latin typeface="楷体" panose="02010609060101010101" pitchFamily="49" charset="-122"/>
              </a:rPr>
              <a:t>中</a:t>
            </a:r>
            <a:r>
              <a:rPr lang="zh-CN" altLang="en-US" sz="1800" dirty="0">
                <a:latin typeface="楷体" panose="02010609060101010101" pitchFamily="49" charset="-122"/>
              </a:rPr>
              <a:t>进行</a:t>
            </a:r>
            <a:r>
              <a:rPr lang="zh-CN" altLang="en-US" sz="1800" dirty="0" smtClean="0">
                <a:latin typeface="楷体" panose="02010609060101010101" pitchFamily="49" charset="-122"/>
              </a:rPr>
              <a:t>语义翻译</a:t>
            </a:r>
            <a:endParaRPr lang="zh-CN" altLang="en-US" sz="1800" i="1" dirty="0">
              <a:cs typeface="Times New Roman" panose="02020603050405020304" pitchFamily="18" charset="0"/>
            </a:endParaRPr>
          </a:p>
        </p:txBody>
      </p:sp>
      <p:sp>
        <p:nvSpPr>
          <p:cNvPr id="4" name="标题 4"/>
          <p:cNvSpPr txBox="1">
            <a:spLocks/>
          </p:cNvSpPr>
          <p:nvPr/>
        </p:nvSpPr>
        <p:spPr>
          <a:xfrm>
            <a:off x="523081" y="152400"/>
            <a:ext cx="8042276" cy="1000950"/>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0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en-US" altLang="zh-CN" dirty="0"/>
              <a:t>L-</a:t>
            </a:r>
            <a:r>
              <a:rPr lang="zh-CN" altLang="en-US" dirty="0"/>
              <a:t>属性定义的</a:t>
            </a:r>
            <a:r>
              <a:rPr lang="zh-CN" altLang="en-US" dirty="0" smtClean="0"/>
              <a:t>自下而上</a:t>
            </a:r>
            <a:r>
              <a:rPr lang="zh-CN" altLang="en-US" dirty="0"/>
              <a:t>翻译 </a:t>
            </a:r>
          </a:p>
        </p:txBody>
      </p:sp>
      <p:sp>
        <p:nvSpPr>
          <p:cNvPr id="6" name="Rectangle 3"/>
          <p:cNvSpPr txBox="1">
            <a:spLocks noChangeArrowheads="1"/>
          </p:cNvSpPr>
          <p:nvPr/>
        </p:nvSpPr>
        <p:spPr bwMode="auto">
          <a:xfrm>
            <a:off x="1306171" y="1891917"/>
            <a:ext cx="6500813" cy="1473200"/>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2) </a:t>
            </a:r>
            <a:r>
              <a:rPr lang="en-US" altLang="zh-CN"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rPr>
              <a:t> </a:t>
            </a: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zh-CN" altLang="en-US" sz="2000" baseline="-25000" dirty="0">
                <a:solidFill>
                  <a:srgbClr val="0000FF"/>
                </a:solidFill>
                <a:latin typeface="Times New Roman" panose="02020603050405020304" pitchFamily="18" charset="0"/>
                <a:cs typeface="Times New Roman" panose="02020603050405020304" pitchFamily="18" charset="0"/>
              </a:rPr>
              <a:t>1</a:t>
            </a:r>
            <a:r>
              <a:rPr lang="en-US" altLang="zh-CN" sz="2000" i="1" dirty="0">
                <a:solidFill>
                  <a:srgbClr val="0000FF"/>
                </a:solidFill>
                <a:latin typeface="Times New Roman" panose="02020603050405020304" pitchFamily="18" charset="0"/>
                <a:ea typeface="楷体" panose="02010609060101010101" pitchFamily="49" charset="-122"/>
              </a:rPr>
              <a:t>′</a:t>
            </a:r>
            <a:r>
              <a:rPr lang="zh-CN" altLang="en-US" sz="2000" i="1" dirty="0">
                <a:solidFill>
                  <a:srgbClr val="0000FF"/>
                </a:solidFill>
                <a:latin typeface="Times New Roman" panose="02020603050405020304" pitchFamily="18" charset="0"/>
                <a:cs typeface="Times New Roman" panose="02020603050405020304" pitchFamily="18" charset="0"/>
              </a:rPr>
              <a:t>.inh </a:t>
            </a:r>
            <a:r>
              <a:rPr lang="zh-CN" altLang="en-US" sz="2000" dirty="0">
                <a:solidFill>
                  <a:srgbClr val="0000FF"/>
                </a:solidFill>
                <a:latin typeface="Times New Roman" panose="02020603050405020304" pitchFamily="18" charset="0"/>
                <a:cs typeface="Times New Roman" panose="02020603050405020304" pitchFamily="18" charset="0"/>
              </a:rPr>
              <a:t>= </a:t>
            </a:r>
            <a:r>
              <a:rPr lang="zh-CN" altLang="en-US" sz="2000" i="1" dirty="0">
                <a:solidFill>
                  <a:srgbClr val="0000FF"/>
                </a:solidFill>
                <a:latin typeface="Times New Roman" panose="02020603050405020304" pitchFamily="18" charset="0"/>
                <a:cs typeface="Times New Roman" panose="02020603050405020304" pitchFamily="18" charset="0"/>
              </a:rPr>
              <a:t>T</a:t>
            </a:r>
            <a:r>
              <a:rPr lang="en-US" altLang="zh-CN" sz="2000" i="1" dirty="0">
                <a:solidFill>
                  <a:srgbClr val="0000FF"/>
                </a:solidFill>
                <a:latin typeface="Times New Roman" panose="02020603050405020304" pitchFamily="18" charset="0"/>
                <a:ea typeface="楷体" panose="02010609060101010101" pitchFamily="49" charset="-122"/>
              </a:rPr>
              <a:t>′</a:t>
            </a:r>
            <a:r>
              <a:rPr lang="zh-CN" altLang="en-US" sz="2000" i="1" dirty="0">
                <a:solidFill>
                  <a:srgbClr val="0000FF"/>
                </a:solidFill>
                <a:latin typeface="Times New Roman" panose="02020603050405020304" pitchFamily="18" charset="0"/>
                <a:cs typeface="Times New Roman" panose="02020603050405020304" pitchFamily="18" charset="0"/>
              </a:rPr>
              <a:t>.inh</a:t>
            </a:r>
            <a:r>
              <a:rPr lang="zh-CN" altLang="en-US"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zh-CN" altLang="en-US"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rPr>
              <a:t>3)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zh-CN" altLang="en-US" sz="2000" i="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a:t>
            </a:r>
            <a:r>
              <a:rPr lang="el-GR" altLang="zh-CN" sz="2000" i="1" dirty="0">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syn</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zh-CN" altLang="en-US" sz="2000" i="1" dirty="0">
                <a:latin typeface="Times New Roman" panose="02020603050405020304" pitchFamily="18" charset="0"/>
                <a:cs typeface="Times New Roman" panose="02020603050405020304" pitchFamily="18" charset="0"/>
              </a:rPr>
              <a:t>T</a:t>
            </a:r>
            <a:r>
              <a:rPr lang="en-US" altLang="zh-CN" sz="2000" i="1" dirty="0">
                <a:latin typeface="Times New Roman" panose="02020603050405020304" pitchFamily="18" charset="0"/>
                <a:ea typeface="楷体" panose="02010609060101010101" pitchFamily="49" charset="-122"/>
              </a:rPr>
              <a:t>′</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inh</a:t>
            </a:r>
            <a:r>
              <a:rPr lang="en-US" altLang="zh-CN" sz="2000" dirty="0">
                <a:latin typeface="Times New Roman" panose="02020603050405020304" pitchFamily="18" charset="0"/>
                <a:cs typeface="Times New Roman" panose="02020603050405020304" pitchFamily="18" charset="0"/>
              </a:rPr>
              <a:t> }</a:t>
            </a:r>
          </a:p>
          <a:p>
            <a:pPr eaLnBrk="1" hangingPunct="1">
              <a:spcBef>
                <a:spcPct val="20000"/>
              </a:spcBef>
              <a:buClr>
                <a:srgbClr val="3333CC"/>
              </a:buClr>
              <a:buSzPct val="60000"/>
              <a:defRPr/>
            </a:pPr>
            <a:r>
              <a:rPr lang="en-US" altLang="zh-CN" sz="2000" dirty="0">
                <a:latin typeface="Times New Roman" panose="02020603050405020304" pitchFamily="18" charset="0"/>
                <a:cs typeface="Times New Roman" panose="02020603050405020304" pitchFamily="18" charset="0"/>
                <a:sym typeface="Times New Roman" panose="02020603050405020304" pitchFamily="18" charset="0"/>
              </a:rPr>
              <a:t>4) </a:t>
            </a:r>
            <a:r>
              <a:rPr lang="en-US" altLang="zh-CN" sz="2000" i="1" dirty="0">
                <a:latin typeface="Times New Roman" panose="02020603050405020304" pitchFamily="18" charset="0"/>
                <a:cs typeface="Times New Roman" panose="02020603050405020304" pitchFamily="18" charset="0"/>
                <a:sym typeface="Times New Roman" panose="02020603050405020304" pitchFamily="18" charset="0"/>
              </a:rPr>
              <a:t>F</a:t>
            </a:r>
            <a:r>
              <a:rPr lang="zh-CN" altLang="en-US" sz="2000" dirty="0">
                <a:latin typeface="Times New Roman" panose="02020603050405020304" pitchFamily="18" charset="0"/>
                <a:cs typeface="Times New Roman" panose="02020603050405020304" pitchFamily="18" charset="0"/>
                <a:sym typeface="Arial" panose="020B0604020202020204" pitchFamily="34" charset="0"/>
              </a:rPr>
              <a:t> → </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digit { </a:t>
            </a:r>
            <a:r>
              <a:rPr lang="en-US" altLang="zh-CN" sz="2000" i="1" dirty="0" err="1">
                <a:latin typeface="Times New Roman" panose="02020603050405020304" pitchFamily="18" charset="0"/>
                <a:cs typeface="Times New Roman" panose="02020603050405020304" pitchFamily="18" charset="0"/>
                <a:sym typeface="Arial" panose="020B0604020202020204" pitchFamily="34" charset="0"/>
              </a:rPr>
              <a:t>F.val</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 digit</a:t>
            </a:r>
            <a:r>
              <a:rPr lang="en-US" altLang="zh-CN" sz="2000" i="1" dirty="0">
                <a:latin typeface="Times New Roman" panose="02020603050405020304" pitchFamily="18" charset="0"/>
                <a:cs typeface="Times New Roman" panose="02020603050405020304" pitchFamily="18" charset="0"/>
                <a:sym typeface="Arial" panose="020B0604020202020204" pitchFamily="34" charset="0"/>
              </a:rPr>
              <a:t> .</a:t>
            </a:r>
            <a:r>
              <a:rPr lang="en-US" altLang="zh-CN" sz="2000" i="1" dirty="0" err="1">
                <a:latin typeface="Times New Roman" panose="02020603050405020304" pitchFamily="18" charset="0"/>
                <a:cs typeface="Times New Roman" panose="02020603050405020304" pitchFamily="18" charset="0"/>
                <a:sym typeface="Arial" panose="020B0604020202020204" pitchFamily="34" charset="0"/>
              </a:rPr>
              <a:t>lexval</a:t>
            </a:r>
            <a:r>
              <a:rPr lang="en-US" altLang="zh-CN" sz="2000" dirty="0">
                <a:latin typeface="Times New Roman" panose="02020603050405020304" pitchFamily="18" charset="0"/>
                <a:cs typeface="Times New Roman" panose="02020603050405020304" pitchFamily="18" charset="0"/>
                <a:sym typeface="Arial" panose="020B0604020202020204" pitchFamily="34" charset="0"/>
              </a:rPr>
              <a:t> }</a:t>
            </a:r>
            <a:endParaRPr lang="zh-CN" altLang="en-US" sz="2000" dirty="0">
              <a:latin typeface="Times New Roman" panose="02020603050405020304" pitchFamily="18" charset="0"/>
              <a:cs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defRPr/>
            </a:pPr>
            <a:endParaRPr lang="en-US" altLang="zh-CN" sz="1500" dirty="0">
              <a:latin typeface="Times New Roman" panose="02020603050405020304" pitchFamily="18" charset="0"/>
              <a:cs typeface="Times New Roman" panose="02020603050405020304" pitchFamily="18" charset="0"/>
            </a:endParaRPr>
          </a:p>
        </p:txBody>
      </p:sp>
      <p:sp>
        <p:nvSpPr>
          <p:cNvPr id="7" name="Rectangle 3"/>
          <p:cNvSpPr txBox="1">
            <a:spLocks noChangeArrowheads="1"/>
          </p:cNvSpPr>
          <p:nvPr/>
        </p:nvSpPr>
        <p:spPr bwMode="auto">
          <a:xfrm>
            <a:off x="2569029" y="3919537"/>
            <a:ext cx="3857625" cy="2183720"/>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1) </a:t>
            </a:r>
            <a:r>
              <a:rPr lang="en-US" altLang="zh-CN" sz="2000" b="0" i="1" dirty="0">
                <a:latin typeface="Times New Roman" panose="02020603050405020304" pitchFamily="18" charset="0"/>
                <a:cs typeface="Times New Roman" panose="02020603050405020304" pitchFamily="18" charset="0"/>
              </a:rPr>
              <a:t>T</a:t>
            </a:r>
            <a:r>
              <a:rPr lang="en-US" altLang="zh-CN" sz="2000"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err="1">
                <a:latin typeface="Times New Roman" panose="02020603050405020304" pitchFamily="18" charset="0"/>
                <a:ea typeface="楷体" panose="02010609060101010101" pitchFamily="49" charset="-122"/>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solidFill>
                  <a:srgbClr val="0000FF"/>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2) </a:t>
            </a:r>
            <a:r>
              <a:rPr lang="en-US" altLang="zh-CN"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cs typeface="Times New Roman" panose="02020603050405020304" pitchFamily="18" charset="0"/>
              </a:rPr>
              <a:t>→*</a:t>
            </a:r>
            <a:r>
              <a:rPr lang="zh-CN" altLang="en-US" sz="2000" b="0" i="1" dirty="0">
                <a:latin typeface="Times New Roman" panose="02020603050405020304" pitchFamily="18" charset="0"/>
                <a:cs typeface="Times New Roman" panose="02020603050405020304" pitchFamily="18" charset="0"/>
              </a:rPr>
              <a:t>F</a:t>
            </a:r>
            <a:r>
              <a:rPr lang="zh-CN" altLang="en-US" sz="2000" b="0" i="1" dirty="0">
                <a:solidFill>
                  <a:srgbClr val="2D83F4"/>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en-US" altLang="zh-CN" sz="2000"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 }	</a:t>
            </a:r>
          </a:p>
          <a:p>
            <a:pPr eaLnBrk="1" hangingPunct="1">
              <a:defRPr/>
            </a:pPr>
            <a:r>
              <a:rPr lang="en-US" altLang="zh-CN" sz="2000" b="0" dirty="0">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zh-CN" altLang="en-US" sz="2000" b="0" dirty="0">
                <a:solidFill>
                  <a:srgbClr val="0000FF"/>
                </a:solidFill>
                <a:latin typeface="Times New Roman" panose="02020603050405020304" pitchFamily="18" charset="0"/>
                <a:cs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zh-CN" altLang="en-US" sz="2000" b="0" baseline="-25000" dirty="0">
                <a:solidFill>
                  <a:srgbClr val="0000FF"/>
                </a:solidFill>
                <a:latin typeface="Times New Roman" panose="02020603050405020304" pitchFamily="18" charset="0"/>
                <a:cs typeface="Times New Roman" panose="02020603050405020304" pitchFamily="18" charset="0"/>
              </a:rPr>
              <a:t>1</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sz="2000" b="0" dirty="0" smtClean="0">
                <a:latin typeface="Times New Roman" panose="02020603050405020304" pitchFamily="18" charset="0"/>
                <a:cs typeface="Times New Roman" panose="02020603050405020304" pitchFamily="18" charset="0"/>
              </a:rPr>
              <a:t>3</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sym typeface="Arial" panose="020B0604020202020204" pitchFamily="34" charset="0"/>
              </a:rPr>
              <a:t>→</a:t>
            </a:r>
            <a:r>
              <a:rPr lang="el-GR" altLang="zh-CN" sz="2000" b="0" i="1" dirty="0">
                <a:latin typeface="Times New Roman" panose="02020603050405020304" pitchFamily="18" charset="0"/>
                <a:sym typeface="Arial" panose="020B0604020202020204" pitchFamily="34" charset="0"/>
              </a:rPr>
              <a:t>ε</a:t>
            </a:r>
            <a:r>
              <a:rPr lang="en-US" altLang="zh-CN" sz="2000" b="0" dirty="0">
                <a:latin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syn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inh</a:t>
            </a:r>
            <a:r>
              <a:rPr lang="en-US" altLang="zh-CN" sz="2000" b="0" dirty="0">
                <a:latin typeface="Times New Roman" panose="02020603050405020304" pitchFamily="18" charset="0"/>
              </a:rPr>
              <a:t> }</a:t>
            </a:r>
          </a:p>
          <a:p>
            <a:pPr eaLnBrk="1" hangingPunct="1">
              <a:defRPr/>
            </a:pPr>
            <a:r>
              <a:rPr lang="en-US" altLang="zh-CN" sz="2000" b="0" dirty="0">
                <a:latin typeface="Times New Roman" panose="02020603050405020304" pitchFamily="18" charset="0"/>
                <a:sym typeface="Times New Roman" panose="02020603050405020304" pitchFamily="18" charset="0"/>
              </a:rPr>
              <a:t>4) </a:t>
            </a:r>
            <a:r>
              <a:rPr lang="en-US" altLang="zh-CN" sz="2000" b="0" i="1" dirty="0">
                <a:latin typeface="Times New Roman" panose="02020603050405020304" pitchFamily="18" charset="0"/>
                <a:sym typeface="Times New Roman" panose="02020603050405020304" pitchFamily="18" charset="0"/>
              </a:rPr>
              <a:t>F</a:t>
            </a:r>
            <a:r>
              <a:rPr lang="zh-CN" altLang="en-US" sz="2000" b="0" i="1" dirty="0">
                <a:latin typeface="Times New Roman" panose="02020603050405020304" pitchFamily="18" charset="0"/>
                <a:sym typeface="Arial" panose="020B0604020202020204" pitchFamily="34" charset="0"/>
              </a:rPr>
              <a:t> </a:t>
            </a:r>
            <a:r>
              <a:rPr lang="zh-CN" altLang="en-US" sz="2000" b="0" dirty="0">
                <a:latin typeface="Times New Roman" panose="02020603050405020304" pitchFamily="18" charset="0"/>
                <a:sym typeface="Arial" panose="020B0604020202020204" pitchFamily="34" charset="0"/>
              </a:rPr>
              <a:t>→</a:t>
            </a:r>
            <a:r>
              <a:rPr lang="en-US" altLang="zh-CN" sz="2000" b="0" dirty="0">
                <a:latin typeface="Times New Roman" panose="02020603050405020304" pitchFamily="18" charset="0"/>
                <a:sym typeface="Arial" panose="020B0604020202020204" pitchFamily="34" charset="0"/>
              </a:rPr>
              <a:t>digit</a:t>
            </a:r>
            <a:r>
              <a:rPr lang="en-US" altLang="zh-CN" sz="2000" b="0" i="1" dirty="0">
                <a:latin typeface="Times New Roman" panose="02020603050405020304" pitchFamily="18" charset="0"/>
                <a:sym typeface="Arial" panose="020B0604020202020204" pitchFamily="34" charset="0"/>
              </a:rPr>
              <a:t> </a:t>
            </a:r>
            <a:r>
              <a:rPr lang="en-US" altLang="zh-CN" sz="2000" b="0" dirty="0">
                <a:latin typeface="Times New Roman" panose="02020603050405020304" pitchFamily="18" charset="0"/>
                <a:sym typeface="Arial" panose="020B0604020202020204" pitchFamily="34" charset="0"/>
              </a:rPr>
              <a:t>{ </a:t>
            </a:r>
            <a:r>
              <a:rPr lang="en-US" altLang="zh-CN" sz="2000" b="0" i="1" dirty="0" err="1">
                <a:latin typeface="Times New Roman" panose="02020603050405020304" pitchFamily="18" charset="0"/>
                <a:sym typeface="Arial" panose="020B0604020202020204" pitchFamily="34" charset="0"/>
              </a:rPr>
              <a:t>F.val</a:t>
            </a:r>
            <a:r>
              <a:rPr lang="en-US" altLang="zh-CN" sz="2000" b="0" dirty="0">
                <a:latin typeface="Times New Roman" panose="02020603050405020304" pitchFamily="18" charset="0"/>
                <a:sym typeface="Arial" panose="020B0604020202020204" pitchFamily="34" charset="0"/>
              </a:rPr>
              <a:t> = </a:t>
            </a:r>
            <a:r>
              <a:rPr lang="en-US" altLang="zh-CN" sz="2000" b="0" dirty="0" err="1">
                <a:latin typeface="Times New Roman" panose="02020603050405020304" pitchFamily="18" charset="0"/>
                <a:sym typeface="Arial" panose="020B0604020202020204" pitchFamily="34" charset="0"/>
              </a:rPr>
              <a:t>digit</a:t>
            </a:r>
            <a:r>
              <a:rPr lang="en-US" altLang="zh-CN" sz="2000" b="0" i="1" dirty="0" err="1">
                <a:latin typeface="Times New Roman" panose="02020603050405020304" pitchFamily="18" charset="0"/>
                <a:sym typeface="Arial" panose="020B0604020202020204" pitchFamily="34" charset="0"/>
              </a:rPr>
              <a:t>.lexval</a:t>
            </a:r>
            <a:r>
              <a:rPr lang="en-US" altLang="zh-CN" sz="2000" b="0" dirty="0">
                <a:latin typeface="Times New Roman" panose="02020603050405020304" pitchFamily="18" charset="0"/>
                <a:sym typeface="Arial" panose="020B0604020202020204" pitchFamily="34" charset="0"/>
              </a:rPr>
              <a:t> }</a:t>
            </a:r>
            <a:endParaRPr lang="zh-CN" altLang="en-US" sz="2000" b="0" dirty="0">
              <a:latin typeface="Times New Roman" panose="02020603050405020304" pitchFamily="18" charset="0"/>
            </a:endParaRPr>
          </a:p>
        </p:txBody>
      </p:sp>
      <p:sp>
        <p:nvSpPr>
          <p:cNvPr id="8" name="AutoShape 23"/>
          <p:cNvSpPr>
            <a:spLocks noChangeArrowheads="1"/>
          </p:cNvSpPr>
          <p:nvPr/>
        </p:nvSpPr>
        <p:spPr bwMode="auto">
          <a:xfrm>
            <a:off x="4394653" y="3590926"/>
            <a:ext cx="323850" cy="212725"/>
          </a:xfrm>
          <a:prstGeom prst="downArrow">
            <a:avLst>
              <a:gd name="adj1" fmla="val 50000"/>
              <a:gd name="adj2" fmla="val 58097"/>
            </a:avLst>
          </a:prstGeom>
          <a:solidFill>
            <a:schemeClr val="tx2">
              <a:lumMod val="60000"/>
              <a:lumOff val="40000"/>
            </a:schemeClr>
          </a:solidFill>
          <a:ln w="12700">
            <a:solidFill>
              <a:schemeClr val="tx1"/>
            </a:solidFill>
            <a:miter lim="800000"/>
            <a:headEnd/>
            <a:tailEnd/>
          </a:ln>
          <a:effectLst/>
        </p:spPr>
        <p:txBody>
          <a:bodyPr vert="eaVert" wrap="none" lIns="68580" tIns="34290" rIns="68580" bIns="34290" anchor="ctr"/>
          <a:lstStyle/>
          <a:p>
            <a:pPr eaLnBrk="1" hangingPunct="1">
              <a:defRPr/>
            </a:pPr>
            <a:endParaRPr lang="zh-CN" altLang="en-US"/>
          </a:p>
        </p:txBody>
      </p:sp>
      <p:sp>
        <p:nvSpPr>
          <p:cNvPr id="9" name="Rectangle 25"/>
          <p:cNvSpPr>
            <a:spLocks noChangeArrowheads="1"/>
          </p:cNvSpPr>
          <p:nvPr/>
        </p:nvSpPr>
        <p:spPr bwMode="auto">
          <a:xfrm>
            <a:off x="283029" y="4562476"/>
            <a:ext cx="1997073" cy="1300356"/>
          </a:xfrm>
          <a:prstGeom prst="rect">
            <a:avLst/>
          </a:prstGeom>
          <a:solidFill>
            <a:schemeClr val="bg2">
              <a:lumMod val="90000"/>
            </a:schemeClr>
          </a:solidFill>
          <a:ln w="12700">
            <a:solidFill>
              <a:schemeClr val="tx1"/>
            </a:solidFill>
            <a:miter lim="800000"/>
            <a:headEnd/>
            <a:tailEnd/>
          </a:ln>
          <a:effectLst/>
        </p:spPr>
        <p:txBody>
          <a:bodyPr wrap="square" lIns="68580" tIns="34290" rIns="68580" bIns="34290">
            <a:spAutoFit/>
          </a:bodyPr>
          <a:lstStyle/>
          <a:p>
            <a:pPr eaLnBrk="1" hangingPunct="1">
              <a:defRPr/>
            </a:pPr>
            <a:r>
              <a:rPr lang="zh-CN" altLang="en-US" sz="2000" dirty="0" smtClean="0">
                <a:latin typeface="楷体" pitchFamily="49" charset="-122"/>
                <a:ea typeface="楷体" pitchFamily="49" charset="-122"/>
                <a:cs typeface="楷体_GB2312" pitchFamily="49" charset="-122"/>
              </a:rPr>
              <a:t>原来产生式中间的语义动作用新增非终结符占位，并增加</a:t>
            </a:r>
            <a:r>
              <a:rPr lang="el-GR" altLang="zh-CN" sz="2000" i="1" dirty="0" smtClean="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n-US" altLang="zh-CN" sz="2000" i="1" dirty="0" smtClean="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dirty="0" smtClean="0">
                <a:latin typeface="华文楷体" panose="02010600040101010101" pitchFamily="2" charset="-122"/>
                <a:ea typeface="华文楷体" panose="02010600040101010101" pitchFamily="2" charset="-122"/>
                <a:cs typeface="Times New Roman" panose="02020603050405020304" pitchFamily="18" charset="0"/>
                <a:sym typeface="Arial" panose="020B0604020202020204" pitchFamily="34" charset="0"/>
              </a:rPr>
              <a:t>产生式</a:t>
            </a:r>
            <a:endParaRPr lang="en-US" altLang="zh-CN" sz="2000" dirty="0">
              <a:latin typeface="华文楷体" panose="02010600040101010101" pitchFamily="2" charset="-122"/>
              <a:ea typeface="华文楷体" panose="02010600040101010101" pitchFamily="2" charset="-122"/>
              <a:cs typeface="楷体_GB2312" pitchFamily="49" charset="-122"/>
            </a:endParaRPr>
          </a:p>
        </p:txBody>
      </p:sp>
      <p:sp>
        <p:nvSpPr>
          <p:cNvPr id="10" name="Line 26"/>
          <p:cNvSpPr>
            <a:spLocks noChangeShapeType="1"/>
          </p:cNvSpPr>
          <p:nvPr/>
        </p:nvSpPr>
        <p:spPr bwMode="auto">
          <a:xfrm flipV="1">
            <a:off x="2283279" y="4562475"/>
            <a:ext cx="574675" cy="2857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11" name="Line 27"/>
          <p:cNvSpPr>
            <a:spLocks noChangeShapeType="1"/>
          </p:cNvSpPr>
          <p:nvPr/>
        </p:nvSpPr>
        <p:spPr bwMode="auto">
          <a:xfrm>
            <a:off x="2283278" y="4848225"/>
            <a:ext cx="571500" cy="28575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sp>
        <p:nvSpPr>
          <p:cNvPr id="12" name="云形标注 11"/>
          <p:cNvSpPr>
            <a:spLocks noChangeArrowheads="1"/>
          </p:cNvSpPr>
          <p:nvPr/>
        </p:nvSpPr>
        <p:spPr bwMode="auto">
          <a:xfrm>
            <a:off x="6585403" y="4848226"/>
            <a:ext cx="2357438" cy="1571625"/>
          </a:xfrm>
          <a:prstGeom prst="cloudCallout">
            <a:avLst>
              <a:gd name="adj1" fmla="val -78618"/>
              <a:gd name="adj2" fmla="val -12390"/>
            </a:avLst>
          </a:prstGeom>
          <a:solidFill>
            <a:schemeClr val="tx2">
              <a:lumMod val="60000"/>
              <a:lumOff val="40000"/>
            </a:schemeClr>
          </a:solidFill>
          <a:ln w="12700" algn="ctr">
            <a:solidFill>
              <a:schemeClr val="tx1"/>
            </a:solidFill>
            <a:round/>
            <a:headEnd/>
            <a:tailEnd/>
          </a:ln>
        </p:spPr>
        <p:txBody>
          <a:bodyPr lIns="0" tIns="0" rIns="0" bIns="0" anchor="ctr"/>
          <a:lstStyle/>
          <a:p>
            <a:pPr eaLnBrk="1" hangingPunct="1">
              <a:defRPr/>
            </a:pPr>
            <a:r>
              <a:rPr lang="zh-CN" altLang="en-US" sz="2000" dirty="0">
                <a:solidFill>
                  <a:schemeClr val="bg1"/>
                </a:solidFill>
                <a:latin typeface="楷体" pitchFamily="49" charset="-122"/>
                <a:ea typeface="楷体" pitchFamily="49" charset="-122"/>
                <a:cs typeface="Times New Roman" pitchFamily="18" charset="0"/>
              </a:rPr>
              <a:t>访问未出现在该产生式中的符号的属性？</a:t>
            </a:r>
          </a:p>
        </p:txBody>
      </p:sp>
      <p:sp>
        <p:nvSpPr>
          <p:cNvPr id="13" name="矩形 12"/>
          <p:cNvSpPr/>
          <p:nvPr/>
        </p:nvSpPr>
        <p:spPr>
          <a:xfrm>
            <a:off x="6713992" y="3711576"/>
            <a:ext cx="1906587" cy="922337"/>
          </a:xfrm>
          <a:prstGeom prst="rect">
            <a:avLst/>
          </a:prstGeom>
          <a:solidFill>
            <a:schemeClr val="accent2">
              <a:lumMod val="40000"/>
              <a:lumOff val="60000"/>
            </a:schemeClr>
          </a:solidFill>
          <a:ln>
            <a:solidFill>
              <a:schemeClr val="tx1"/>
            </a:solidFill>
          </a:ln>
        </p:spPr>
        <p:txBody>
          <a:bodyPr>
            <a:spAutoFit/>
          </a:bodyPr>
          <a:lstStyle/>
          <a:p>
            <a:pPr marL="0" lvl="1">
              <a:spcBef>
                <a:spcPct val="30000"/>
              </a:spcBef>
              <a:defRPr/>
            </a:pPr>
            <a:r>
              <a:rPr lang="zh-CN" altLang="en-US" dirty="0">
                <a:solidFill>
                  <a:srgbClr val="000000"/>
                </a:solidFill>
                <a:latin typeface="华文楷体" panose="02010600040101010101" pitchFamily="2" charset="-122"/>
                <a:ea typeface="华文楷体" panose="02010600040101010101" pitchFamily="2" charset="-122"/>
              </a:rPr>
              <a:t>修改后的</a:t>
            </a:r>
            <a:r>
              <a:rPr lang="en-US" altLang="zh-CN" i="1"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SDT</a:t>
            </a:r>
            <a:r>
              <a:rPr lang="zh-CN" altLang="en-US" dirty="0">
                <a:solidFill>
                  <a:srgbClr val="000000"/>
                </a:solidFill>
                <a:latin typeface="华文楷体" panose="02010600040101010101" pitchFamily="2" charset="-122"/>
                <a:ea typeface="华文楷体" panose="02010600040101010101" pitchFamily="2" charset="-122"/>
              </a:rPr>
              <a:t>，所有语义动作都位于产生式末尾</a:t>
            </a:r>
            <a:endParaRPr lang="en-US" altLang="zh-CN" dirty="0">
              <a:solidFill>
                <a:srgbClr val="000000"/>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371E52BA-33C8-584B-BB1D-1A8B62DF9CA2}" type="slidenum">
              <a:rPr lang="en-US" altLang="zh-CN" smtClean="0"/>
              <a:pPr/>
              <a:t>60</a:t>
            </a:fld>
            <a:endParaRPr lang="en-US" altLang="zh-CN" dirty="0"/>
          </a:p>
        </p:txBody>
      </p:sp>
    </p:spTree>
    <p:extLst>
      <p:ext uri="{BB962C8B-B14F-4D97-AF65-F5344CB8AC3E}">
        <p14:creationId xmlns:p14="http://schemas.microsoft.com/office/powerpoint/2010/main" val="562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3">
                                            <p:bg/>
                                          </p:spTgt>
                                        </p:tgtEl>
                                        <p:attrNameLst>
                                          <p:attrName>style.visibility</p:attrName>
                                        </p:attrNameLst>
                                      </p:cBhvr>
                                      <p:to>
                                        <p:strVal val="visible"/>
                                      </p:to>
                                    </p:set>
                                    <p:anim calcmode="lin" valueType="num">
                                      <p:cBhvr>
                                        <p:cTn id="34" dur="500" fill="hold"/>
                                        <p:tgtEl>
                                          <p:spTgt spid="13">
                                            <p:bg/>
                                          </p:spTgt>
                                        </p:tgtEl>
                                        <p:attrNameLst>
                                          <p:attrName>ppt_w</p:attrName>
                                        </p:attrNameLst>
                                      </p:cBhvr>
                                      <p:tavLst>
                                        <p:tav tm="0">
                                          <p:val>
                                            <p:fltVal val="0"/>
                                          </p:val>
                                        </p:tav>
                                        <p:tav tm="100000">
                                          <p:val>
                                            <p:strVal val="#ppt_w"/>
                                          </p:val>
                                        </p:tav>
                                      </p:tavLst>
                                    </p:anim>
                                    <p:anim calcmode="lin" valueType="num">
                                      <p:cBhvr>
                                        <p:cTn id="35" dur="500" fill="hold"/>
                                        <p:tgtEl>
                                          <p:spTgt spid="13">
                                            <p:bg/>
                                          </p:spTgt>
                                        </p:tgtEl>
                                        <p:attrNameLst>
                                          <p:attrName>ppt_h</p:attrName>
                                        </p:attrNameLst>
                                      </p:cBhvr>
                                      <p:tavLst>
                                        <p:tav tm="0">
                                          <p:val>
                                            <p:fltVal val="0"/>
                                          </p:val>
                                        </p:tav>
                                        <p:tav tm="100000">
                                          <p:val>
                                            <p:strVal val="#ppt_h"/>
                                          </p:val>
                                        </p:tav>
                                      </p:tavLst>
                                    </p:anim>
                                    <p:animEffect transition="in" filter="fade">
                                      <p:cBhvr>
                                        <p:cTn id="36" dur="500"/>
                                        <p:tgtEl>
                                          <p:spTgt spid="13">
                                            <p:bg/>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p:cTn id="39"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40"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41" dur="500"/>
                                        <p:tgtEl>
                                          <p:spTgt spid="13">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build="allAtOnce"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200" name="Rectangle 56"/>
          <p:cNvSpPr>
            <a:spLocks noChangeArrowheads="1"/>
          </p:cNvSpPr>
          <p:nvPr/>
        </p:nvSpPr>
        <p:spPr bwMode="auto">
          <a:xfrm>
            <a:off x="5562600" y="3508375"/>
            <a:ext cx="1746250" cy="369888"/>
          </a:xfrm>
          <a:prstGeom prst="rect">
            <a:avLst/>
          </a:prstGeom>
          <a:noFill/>
          <a:ln>
            <a:noFill/>
          </a:ln>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r>
              <a:rPr kumimoji="1" lang="zh-CN" altLang="en-US" sz="1800" dirty="0">
                <a:solidFill>
                  <a:schemeClr val="tx2">
                    <a:lumMod val="60000"/>
                    <a:lumOff val="40000"/>
                  </a:schemeClr>
                </a:solidFill>
                <a:latin typeface="+mn-ea"/>
                <a:ea typeface="+mn-ea"/>
                <a:cs typeface="Times New Roman" panose="02020603050405020304" pitchFamily="18" charset="0"/>
              </a:rPr>
              <a:t>输入：</a:t>
            </a:r>
            <a:r>
              <a:rPr kumimoji="1" lang="en-US" altLang="zh-CN" sz="1800"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rPr>
              <a:t>3 * 5</a:t>
            </a:r>
            <a:endParaRPr kumimoji="1" lang="zh-CN" altLang="en-US"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endParaRPr>
          </a:p>
        </p:txBody>
      </p:sp>
      <p:sp>
        <p:nvSpPr>
          <p:cNvPr id="182329" name="Line 57"/>
          <p:cNvSpPr>
            <a:spLocks noChangeShapeType="1"/>
          </p:cNvSpPr>
          <p:nvPr/>
        </p:nvSpPr>
        <p:spPr bwMode="auto">
          <a:xfrm flipV="1">
            <a:off x="6454775" y="3832225"/>
            <a:ext cx="0" cy="217488"/>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17"/>
          <p:cNvSpPr>
            <a:spLocks noChangeArrowheads="1"/>
          </p:cNvSpPr>
          <p:nvPr/>
        </p:nvSpPr>
        <p:spPr bwMode="auto">
          <a:xfrm>
            <a:off x="4895851"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dirty="0" smtClean="0">
                <a:solidFill>
                  <a:srgbClr val="000000"/>
                </a:solidFill>
                <a:latin typeface="华文楷体" panose="02010600040101010101" pitchFamily="2" charset="-122"/>
                <a:ea typeface="华文楷体" panose="02010600040101010101" pitchFamily="2" charset="-122"/>
              </a:rPr>
              <a:t>$</a:t>
            </a:r>
            <a:endParaRPr lang="en-US" altLang="zh-CN" sz="1700" dirty="0">
              <a:solidFill>
                <a:srgbClr val="000000"/>
              </a:solidFill>
              <a:latin typeface="华文楷体" panose="02010600040101010101" pitchFamily="2" charset="-122"/>
              <a:ea typeface="华文楷体" panose="02010600040101010101" pitchFamily="2" charset="-122"/>
            </a:endParaRPr>
          </a:p>
        </p:txBody>
      </p:sp>
      <p:sp>
        <p:nvSpPr>
          <p:cNvPr id="17" name="Rectangle 18"/>
          <p:cNvSpPr>
            <a:spLocks noChangeArrowheads="1"/>
          </p:cNvSpPr>
          <p:nvPr/>
        </p:nvSpPr>
        <p:spPr bwMode="auto">
          <a:xfrm>
            <a:off x="5165726" y="4713289"/>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d</a:t>
            </a:r>
          </a:p>
        </p:txBody>
      </p:sp>
      <p:sp>
        <p:nvSpPr>
          <p:cNvPr id="18" name="Rectangle 19"/>
          <p:cNvSpPr>
            <a:spLocks noChangeArrowheads="1"/>
          </p:cNvSpPr>
          <p:nvPr/>
        </p:nvSpPr>
        <p:spPr bwMode="auto">
          <a:xfrm>
            <a:off x="5165726" y="4983163"/>
            <a:ext cx="271463"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rPr>
              <a:t>3</a:t>
            </a:r>
            <a:endParaRPr lang="zh-CN" altLang="en-US" sz="1700">
              <a:solidFill>
                <a:srgbClr val="000000"/>
              </a:solidFill>
              <a:latin typeface="Times New Roman" panose="02020603050405020304" pitchFamily="18" charset="0"/>
            </a:endParaRPr>
          </a:p>
        </p:txBody>
      </p:sp>
      <p:sp>
        <p:nvSpPr>
          <p:cNvPr id="29" name="Rectangle 17"/>
          <p:cNvSpPr>
            <a:spLocks noChangeArrowheads="1"/>
          </p:cNvSpPr>
          <p:nvPr/>
        </p:nvSpPr>
        <p:spPr bwMode="auto">
          <a:xfrm>
            <a:off x="4895851"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0</a:t>
            </a:r>
          </a:p>
        </p:txBody>
      </p:sp>
      <p:sp>
        <p:nvSpPr>
          <p:cNvPr id="30" name="Rectangle 18"/>
          <p:cNvSpPr>
            <a:spLocks noChangeArrowheads="1"/>
          </p:cNvSpPr>
          <p:nvPr/>
        </p:nvSpPr>
        <p:spPr bwMode="auto">
          <a:xfrm>
            <a:off x="5165726" y="4454526"/>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3</a:t>
            </a:r>
          </a:p>
        </p:txBody>
      </p:sp>
      <p:sp>
        <p:nvSpPr>
          <p:cNvPr id="51" name="矩形 34"/>
          <p:cNvSpPr>
            <a:spLocks noChangeArrowheads="1"/>
          </p:cNvSpPr>
          <p:nvPr/>
        </p:nvSpPr>
        <p:spPr bwMode="auto">
          <a:xfrm>
            <a:off x="30163" y="5000625"/>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SLR</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自动机</a:t>
            </a:r>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2" name="组合 80"/>
          <p:cNvGrpSpPr>
            <a:grpSpLocks/>
          </p:cNvGrpSpPr>
          <p:nvPr/>
        </p:nvGrpSpPr>
        <p:grpSpPr bwMode="auto">
          <a:xfrm>
            <a:off x="52388" y="2132014"/>
            <a:ext cx="4589462" cy="3762375"/>
            <a:chOff x="3431846" y="1052514"/>
            <a:chExt cx="6118556" cy="5015607"/>
          </a:xfrm>
        </p:grpSpPr>
        <p:sp>
          <p:nvSpPr>
            <p:cNvPr id="53" name="Text Box 2"/>
            <p:cNvSpPr txBox="1">
              <a:spLocks noChangeArrowheads="1"/>
            </p:cNvSpPr>
            <p:nvPr/>
          </p:nvSpPr>
          <p:spPr bwMode="auto">
            <a:xfrm>
              <a:off x="3575762" y="1412283"/>
              <a:ext cx="1439162" cy="114914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0</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T</a:t>
              </a:r>
            </a:p>
            <a:p>
              <a:pPr>
                <a:spcBef>
                  <a:spcPct val="0"/>
                </a:spcBef>
                <a:buClrTx/>
                <a:buSzTx/>
                <a:buFontTx/>
                <a:buNone/>
                <a:defRPr/>
              </a:pPr>
              <a:r>
                <a:rPr kumimoji="1" lang="en-US" altLang="zh-CN" sz="1400" i="1">
                  <a:solidFill>
                    <a:srgbClr val="000000"/>
                  </a:solidFill>
                  <a:latin typeface="Times New Roman" panose="02020603050405020304" pitchFamily="18" charset="0"/>
                </a:rPr>
                <a:t>T→ · FMT</a:t>
              </a:r>
              <a:r>
                <a:rPr lang="en-US" altLang="zh-CN" sz="1400" i="1">
                  <a:solidFill>
                    <a:srgbClr val="000000"/>
                  </a:solidFill>
                  <a:latin typeface="Times New Roman" panose="02020603050405020304" pitchFamily="18" charset="0"/>
                  <a:sym typeface="Times New Roman" panose="02020603050405020304" pitchFamily="18" charset="0"/>
                </a:rPr>
                <a:t>΄</a:t>
              </a:r>
              <a:endParaRPr kumimoji="1" lang="en-US" altLang="zh-CN" sz="1400" i="1">
                <a:solidFill>
                  <a:srgbClr val="000000"/>
                </a:solidFill>
                <a:latin typeface="Times New Roman" panose="02020603050405020304" pitchFamily="18" charset="0"/>
              </a:endParaRPr>
            </a:p>
            <a:p>
              <a:pPr>
                <a:spcBef>
                  <a:spcPct val="0"/>
                </a:spcBef>
                <a:buClrTx/>
                <a:buSzTx/>
                <a:buFontTx/>
                <a:buNone/>
                <a:defRPr/>
              </a:pP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54" name="Text Box 3"/>
            <p:cNvSpPr txBox="1">
              <a:spLocks noChangeArrowheads="1"/>
            </p:cNvSpPr>
            <p:nvPr/>
          </p:nvSpPr>
          <p:spPr bwMode="auto">
            <a:xfrm>
              <a:off x="5520747" y="1052514"/>
              <a:ext cx="1223288"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1</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→T ·</a:t>
              </a:r>
            </a:p>
          </p:txBody>
        </p:sp>
        <p:sp>
          <p:nvSpPr>
            <p:cNvPr id="55" name="Line 4"/>
            <p:cNvSpPr>
              <a:spLocks noChangeShapeType="1"/>
            </p:cNvSpPr>
            <p:nvPr/>
          </p:nvSpPr>
          <p:spPr bwMode="auto">
            <a:xfrm flipV="1">
              <a:off x="5016500" y="1557339"/>
              <a:ext cx="503238" cy="142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 name="Text Box 5"/>
            <p:cNvSpPr txBox="1">
              <a:spLocks noChangeArrowheads="1"/>
            </p:cNvSpPr>
            <p:nvPr/>
          </p:nvSpPr>
          <p:spPr bwMode="auto">
            <a:xfrm>
              <a:off x="5520747" y="1844006"/>
              <a:ext cx="1655037" cy="98407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2</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 · 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M→ ·</a:t>
              </a:r>
              <a:r>
                <a:rPr kumimoji="1" lang="en-US" altLang="zh-CN" sz="1400"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57" name="Line 6"/>
            <p:cNvSpPr>
              <a:spLocks noChangeShapeType="1"/>
            </p:cNvSpPr>
            <p:nvPr/>
          </p:nvSpPr>
          <p:spPr bwMode="auto">
            <a:xfrm>
              <a:off x="5011738" y="2370138"/>
              <a:ext cx="483093" cy="1157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 name="Text Box 7"/>
            <p:cNvSpPr txBox="1">
              <a:spLocks noChangeArrowheads="1"/>
            </p:cNvSpPr>
            <p:nvPr/>
          </p:nvSpPr>
          <p:spPr bwMode="auto">
            <a:xfrm>
              <a:off x="5084795" y="1987180"/>
              <a:ext cx="503237"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59" name="Text Box 8"/>
            <p:cNvSpPr txBox="1">
              <a:spLocks noChangeArrowheads="1"/>
            </p:cNvSpPr>
            <p:nvPr/>
          </p:nvSpPr>
          <p:spPr bwMode="auto">
            <a:xfrm>
              <a:off x="3431846" y="3573015"/>
              <a:ext cx="1513236"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3</a:t>
              </a:r>
              <a:r>
                <a:rPr kumimoji="1" lang="en-US" altLang="zh-CN" sz="1400" i="1" dirty="0">
                  <a:solidFill>
                    <a:srgbClr val="000000"/>
                  </a:solidFill>
                  <a:latin typeface="Times New Roman" panose="02020603050405020304" pitchFamily="18" charset="0"/>
                </a:rPr>
                <a:t>:</a:t>
              </a:r>
            </a:p>
            <a:p>
              <a:pPr>
                <a:spcBef>
                  <a:spcPct val="0"/>
                </a:spcBef>
                <a:buClrTx/>
                <a:buSzTx/>
                <a:buFont typeface="Symbol" panose="05050102010706020507" pitchFamily="18" charset="2"/>
                <a:buNone/>
                <a:defRPr/>
              </a:pPr>
              <a:r>
                <a:rPr kumimoji="1" lang="en-US" altLang="zh-CN" sz="1400" i="1" dirty="0">
                  <a:solidFill>
                    <a:srgbClr val="000000"/>
                  </a:solidFill>
                  <a:latin typeface="Times New Roman" panose="02020603050405020304" pitchFamily="18" charset="0"/>
                </a:rPr>
                <a:t>F→ </a:t>
              </a:r>
              <a:r>
                <a:rPr kumimoji="1" lang="en-US" altLang="zh-CN" sz="1400" dirty="0">
                  <a:solidFill>
                    <a:srgbClr val="000000"/>
                  </a:solidFill>
                  <a:latin typeface="Times New Roman" panose="02020603050405020304" pitchFamily="18" charset="0"/>
                </a:rPr>
                <a:t>d</a:t>
              </a:r>
              <a:r>
                <a:rPr kumimoji="1" lang="en-US" altLang="zh-CN" sz="1400" i="1"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60" name="Line 9"/>
            <p:cNvSpPr>
              <a:spLocks noChangeShapeType="1"/>
            </p:cNvSpPr>
            <p:nvPr/>
          </p:nvSpPr>
          <p:spPr bwMode="auto">
            <a:xfrm>
              <a:off x="4367213" y="2651125"/>
              <a:ext cx="0" cy="922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Text Box 11"/>
            <p:cNvSpPr txBox="1">
              <a:spLocks noChangeArrowheads="1"/>
            </p:cNvSpPr>
            <p:nvPr/>
          </p:nvSpPr>
          <p:spPr bwMode="auto">
            <a:xfrm>
              <a:off x="5017040" y="3996273"/>
              <a:ext cx="182435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7</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 · NT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r>
                <a:rPr kumimoji="1" lang="en-US" altLang="zh-CN" sz="1400" i="1" dirty="0">
                  <a:solidFill>
                    <a:srgbClr val="000000"/>
                  </a:solidFill>
                  <a:latin typeface="Times New Roman" panose="02020603050405020304" pitchFamily="18" charset="0"/>
                </a:rPr>
                <a:t>N→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62" name="Text Box 12"/>
            <p:cNvSpPr txBox="1">
              <a:spLocks noChangeArrowheads="1"/>
            </p:cNvSpPr>
            <p:nvPr/>
          </p:nvSpPr>
          <p:spPr bwMode="auto">
            <a:xfrm>
              <a:off x="7825524" y="4796230"/>
              <a:ext cx="1724878"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8</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 · 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63" name="Text Box 13"/>
            <p:cNvSpPr txBox="1">
              <a:spLocks noChangeArrowheads="1"/>
            </p:cNvSpPr>
            <p:nvPr/>
          </p:nvSpPr>
          <p:spPr bwMode="auto">
            <a:xfrm>
              <a:off x="7318377" y="522699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64" name="Text Box 15"/>
            <p:cNvSpPr txBox="1">
              <a:spLocks noChangeArrowheads="1"/>
            </p:cNvSpPr>
            <p:nvPr/>
          </p:nvSpPr>
          <p:spPr bwMode="auto">
            <a:xfrm>
              <a:off x="3792538" y="2852739"/>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65" name="Text Box 17"/>
            <p:cNvSpPr txBox="1">
              <a:spLocks noChangeArrowheads="1"/>
            </p:cNvSpPr>
            <p:nvPr/>
          </p:nvSpPr>
          <p:spPr bwMode="auto">
            <a:xfrm>
              <a:off x="7594834" y="1473655"/>
              <a:ext cx="1767207"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4</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T→FM · 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66" name="Line 18"/>
            <p:cNvSpPr>
              <a:spLocks noChangeShapeType="1"/>
            </p:cNvSpPr>
            <p:nvPr/>
          </p:nvSpPr>
          <p:spPr bwMode="auto">
            <a:xfrm flipV="1">
              <a:off x="7201264" y="2060600"/>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 name="Text Box 19"/>
            <p:cNvSpPr txBox="1">
              <a:spLocks noChangeArrowheads="1"/>
            </p:cNvSpPr>
            <p:nvPr/>
          </p:nvSpPr>
          <p:spPr bwMode="auto">
            <a:xfrm>
              <a:off x="7162037" y="1628799"/>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M</a:t>
              </a:r>
            </a:p>
          </p:txBody>
        </p:sp>
        <p:sp>
          <p:nvSpPr>
            <p:cNvPr id="68" name="Text Box 20"/>
            <p:cNvSpPr txBox="1">
              <a:spLocks noChangeArrowheads="1"/>
            </p:cNvSpPr>
            <p:nvPr/>
          </p:nvSpPr>
          <p:spPr bwMode="auto">
            <a:xfrm>
              <a:off x="7391658" y="3346572"/>
              <a:ext cx="180107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6</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T</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*FNT</a:t>
              </a:r>
              <a:r>
                <a:rPr lang="en-US" altLang="zh-CN" sz="1400" i="1">
                  <a:solidFill>
                    <a:srgbClr val="000000"/>
                  </a:solidFill>
                  <a:latin typeface="Times New Roman" panose="02020603050405020304" pitchFamily="18" charset="0"/>
                  <a:sym typeface="Times New Roman" panose="02020603050405020304" pitchFamily="18" charset="0"/>
                </a:rPr>
                <a:t>΄</a:t>
              </a:r>
              <a:r>
                <a:rPr kumimoji="1" lang="en-US" altLang="zh-CN" sz="1400" i="1">
                  <a:solidFill>
                    <a:srgbClr val="000000"/>
                  </a:solidFill>
                  <a:latin typeface="Tahoma" panose="020B0604030504040204" pitchFamily="34" charset="0"/>
                </a:rPr>
                <a:t> </a:t>
              </a: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69" name="Line 21"/>
            <p:cNvSpPr>
              <a:spLocks noChangeShapeType="1"/>
            </p:cNvSpPr>
            <p:nvPr/>
          </p:nvSpPr>
          <p:spPr bwMode="auto">
            <a:xfrm rot="10800000">
              <a:off x="4943476" y="3789041"/>
              <a:ext cx="2447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 name="Text Box 22"/>
            <p:cNvSpPr txBox="1">
              <a:spLocks noChangeArrowheads="1"/>
            </p:cNvSpPr>
            <p:nvPr/>
          </p:nvSpPr>
          <p:spPr bwMode="auto">
            <a:xfrm>
              <a:off x="6888163" y="3356993"/>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71" name="Text Box 23"/>
            <p:cNvSpPr txBox="1">
              <a:spLocks noChangeArrowheads="1"/>
            </p:cNvSpPr>
            <p:nvPr/>
          </p:nvSpPr>
          <p:spPr bwMode="auto">
            <a:xfrm>
              <a:off x="5027623" y="5342233"/>
              <a:ext cx="2031759"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9</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72" name="Line 24"/>
            <p:cNvSpPr>
              <a:spLocks noChangeShapeType="1"/>
            </p:cNvSpPr>
            <p:nvPr/>
          </p:nvSpPr>
          <p:spPr bwMode="auto">
            <a:xfrm rot="10800000">
              <a:off x="6743700" y="429309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 name="Text Box 25"/>
            <p:cNvSpPr txBox="1">
              <a:spLocks noChangeArrowheads="1"/>
            </p:cNvSpPr>
            <p:nvPr/>
          </p:nvSpPr>
          <p:spPr bwMode="auto">
            <a:xfrm>
              <a:off x="6888163" y="3861048"/>
              <a:ext cx="3810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74" name="Text Box 26"/>
            <p:cNvSpPr txBox="1">
              <a:spLocks noChangeArrowheads="1"/>
            </p:cNvSpPr>
            <p:nvPr/>
          </p:nvSpPr>
          <p:spPr bwMode="auto">
            <a:xfrm>
              <a:off x="5010692" y="2925430"/>
              <a:ext cx="1805302"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5</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75" name="Line 27"/>
            <p:cNvSpPr>
              <a:spLocks noChangeShapeType="1"/>
            </p:cNvSpPr>
            <p:nvPr/>
          </p:nvSpPr>
          <p:spPr bwMode="auto">
            <a:xfrm>
              <a:off x="8112125" y="2769666"/>
              <a:ext cx="0" cy="5762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 name="Line 29"/>
            <p:cNvSpPr>
              <a:spLocks noChangeShapeType="1"/>
            </p:cNvSpPr>
            <p:nvPr/>
          </p:nvSpPr>
          <p:spPr bwMode="auto">
            <a:xfrm flipH="1">
              <a:off x="6815138" y="2543218"/>
              <a:ext cx="792493" cy="72352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 name="Text Box 30"/>
            <p:cNvSpPr txBox="1">
              <a:spLocks noChangeArrowheads="1"/>
            </p:cNvSpPr>
            <p:nvPr/>
          </p:nvSpPr>
          <p:spPr bwMode="auto">
            <a:xfrm>
              <a:off x="6959599" y="299720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78" name="Text Box 32"/>
            <p:cNvSpPr txBox="1">
              <a:spLocks noChangeArrowheads="1"/>
            </p:cNvSpPr>
            <p:nvPr/>
          </p:nvSpPr>
          <p:spPr bwMode="auto">
            <a:xfrm>
              <a:off x="8328025" y="4292500"/>
              <a:ext cx="457200"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600" i="1">
                  <a:solidFill>
                    <a:srgbClr val="000000"/>
                  </a:solidFill>
                  <a:latin typeface="Times New Roman" panose="02020603050405020304" pitchFamily="18" charset="0"/>
                </a:rPr>
                <a:t>*</a:t>
              </a:r>
            </a:p>
          </p:txBody>
        </p:sp>
        <p:sp>
          <p:nvSpPr>
            <p:cNvPr id="79" name="Text Box 35"/>
            <p:cNvSpPr txBox="1">
              <a:spLocks noChangeArrowheads="1"/>
            </p:cNvSpPr>
            <p:nvPr/>
          </p:nvSpPr>
          <p:spPr bwMode="auto">
            <a:xfrm>
              <a:off x="5087939" y="1066801"/>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80" name="Line 38"/>
            <p:cNvSpPr>
              <a:spLocks noChangeShapeType="1"/>
            </p:cNvSpPr>
            <p:nvPr/>
          </p:nvSpPr>
          <p:spPr bwMode="auto">
            <a:xfrm>
              <a:off x="6743700" y="4869482"/>
              <a:ext cx="1079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 name="Text Box 39"/>
            <p:cNvSpPr txBox="1">
              <a:spLocks noChangeArrowheads="1"/>
            </p:cNvSpPr>
            <p:nvPr/>
          </p:nvSpPr>
          <p:spPr bwMode="auto">
            <a:xfrm>
              <a:off x="6888163" y="450912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N</a:t>
              </a:r>
            </a:p>
          </p:txBody>
        </p:sp>
        <p:sp>
          <p:nvSpPr>
            <p:cNvPr id="84" name="Text Box 43"/>
            <p:cNvSpPr txBox="1">
              <a:spLocks noChangeArrowheads="1"/>
            </p:cNvSpPr>
            <p:nvPr/>
          </p:nvSpPr>
          <p:spPr bwMode="auto">
            <a:xfrm>
              <a:off x="8183563" y="2842690"/>
              <a:ext cx="533401"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1600" i="1" dirty="0">
                  <a:solidFill>
                    <a:srgbClr val="000000"/>
                  </a:solidFill>
                  <a:latin typeface="Times New Roman" panose="02020603050405020304" pitchFamily="18" charset="0"/>
                </a:rPr>
                <a:t>*</a:t>
              </a:r>
            </a:p>
          </p:txBody>
        </p:sp>
        <p:sp>
          <p:nvSpPr>
            <p:cNvPr id="86" name="Line 27"/>
            <p:cNvSpPr>
              <a:spLocks noChangeShapeType="1"/>
            </p:cNvSpPr>
            <p:nvPr/>
          </p:nvSpPr>
          <p:spPr bwMode="auto">
            <a:xfrm flipH="1">
              <a:off x="7059587" y="5661000"/>
              <a:ext cx="765203" cy="228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 name="Line 27"/>
            <p:cNvSpPr>
              <a:spLocks noChangeShapeType="1"/>
            </p:cNvSpPr>
            <p:nvPr/>
          </p:nvSpPr>
          <p:spPr bwMode="auto">
            <a:xfrm flipH="1" flipV="1">
              <a:off x="8183563" y="4365103"/>
              <a:ext cx="0" cy="38459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 name="Rectangle 3"/>
          <p:cNvSpPr txBox="1">
            <a:spLocks noChangeArrowheads="1"/>
          </p:cNvSpPr>
          <p:nvPr/>
        </p:nvSpPr>
        <p:spPr bwMode="auto">
          <a:xfrm>
            <a:off x="5030788" y="281782"/>
            <a:ext cx="3857625" cy="212010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1) </a:t>
            </a:r>
            <a:r>
              <a:rPr lang="en-US" altLang="zh-CN" sz="2000" b="0" i="1" dirty="0">
                <a:latin typeface="Times New Roman" panose="02020603050405020304" pitchFamily="18" charset="0"/>
                <a:cs typeface="Times New Roman" panose="02020603050405020304" pitchFamily="18" charset="0"/>
              </a:rPr>
              <a:t>T</a:t>
            </a:r>
            <a:r>
              <a:rPr lang="en-US" altLang="zh-CN" sz="2000"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err="1">
                <a:latin typeface="Times New Roman" panose="02020603050405020304" pitchFamily="18" charset="0"/>
                <a:ea typeface="楷体" panose="02010609060101010101" pitchFamily="49" charset="-122"/>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solidFill>
                  <a:srgbClr val="0000FF"/>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2) </a:t>
            </a:r>
            <a:r>
              <a:rPr lang="en-US" altLang="zh-CN"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cs typeface="Times New Roman" panose="02020603050405020304" pitchFamily="18" charset="0"/>
              </a:rPr>
              <a:t>→*</a:t>
            </a:r>
            <a:r>
              <a:rPr lang="zh-CN" altLang="en-US" sz="2000" b="0" i="1" dirty="0">
                <a:latin typeface="Times New Roman" panose="02020603050405020304" pitchFamily="18" charset="0"/>
                <a:cs typeface="Times New Roman" panose="02020603050405020304" pitchFamily="18" charset="0"/>
              </a:rPr>
              <a:t>F</a:t>
            </a:r>
            <a:r>
              <a:rPr lang="zh-CN" altLang="en-US" sz="2000" b="0" i="1" dirty="0">
                <a:solidFill>
                  <a:srgbClr val="2D83F4"/>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en-US" altLang="zh-CN" sz="2000"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 }	</a:t>
            </a:r>
          </a:p>
          <a:p>
            <a:pPr eaLnBrk="1" hangingPunct="1">
              <a:defRPr/>
            </a:pPr>
            <a:r>
              <a:rPr lang="en-US" altLang="zh-CN" sz="2000" b="0" dirty="0">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zh-CN" altLang="en-US" sz="2000" b="0" dirty="0">
                <a:solidFill>
                  <a:srgbClr val="0000FF"/>
                </a:solidFill>
                <a:latin typeface="Times New Roman" panose="02020603050405020304" pitchFamily="18" charset="0"/>
                <a:cs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zh-CN" altLang="en-US" sz="2000" b="0" baseline="-25000" dirty="0">
                <a:solidFill>
                  <a:srgbClr val="0000FF"/>
                </a:solidFill>
                <a:latin typeface="Times New Roman" panose="02020603050405020304" pitchFamily="18" charset="0"/>
                <a:cs typeface="Times New Roman" panose="02020603050405020304" pitchFamily="18" charset="0"/>
              </a:rPr>
              <a:t>1</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sz="2000" b="0" dirty="0" smtClean="0">
                <a:latin typeface="Times New Roman" panose="02020603050405020304" pitchFamily="18" charset="0"/>
                <a:cs typeface="Times New Roman" panose="02020603050405020304" pitchFamily="18" charset="0"/>
              </a:rPr>
              <a:t>3</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sym typeface="Arial" panose="020B0604020202020204" pitchFamily="34" charset="0"/>
              </a:rPr>
              <a:t>→</a:t>
            </a:r>
            <a:r>
              <a:rPr lang="el-GR" altLang="zh-CN" sz="2000" b="0" i="1" dirty="0">
                <a:latin typeface="Times New Roman" panose="02020603050405020304" pitchFamily="18" charset="0"/>
                <a:sym typeface="Arial" panose="020B0604020202020204" pitchFamily="34" charset="0"/>
              </a:rPr>
              <a:t>ε</a:t>
            </a:r>
            <a:r>
              <a:rPr lang="en-US" altLang="zh-CN" sz="2000" b="0" dirty="0">
                <a:latin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syn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inh</a:t>
            </a:r>
            <a:r>
              <a:rPr lang="en-US" altLang="zh-CN" sz="2000" b="0" dirty="0">
                <a:latin typeface="Times New Roman" panose="02020603050405020304" pitchFamily="18" charset="0"/>
              </a:rPr>
              <a:t> }</a:t>
            </a:r>
          </a:p>
          <a:p>
            <a:pPr eaLnBrk="1" hangingPunct="1">
              <a:defRPr/>
            </a:pPr>
            <a:r>
              <a:rPr lang="en-US" altLang="zh-CN" sz="2000" b="0" dirty="0">
                <a:latin typeface="Times New Roman" panose="02020603050405020304" pitchFamily="18" charset="0"/>
                <a:sym typeface="Times New Roman" panose="02020603050405020304" pitchFamily="18" charset="0"/>
              </a:rPr>
              <a:t>4) </a:t>
            </a:r>
            <a:r>
              <a:rPr lang="en-US" altLang="zh-CN" sz="2000" b="0" i="1" dirty="0">
                <a:latin typeface="Times New Roman" panose="02020603050405020304" pitchFamily="18" charset="0"/>
                <a:sym typeface="Times New Roman" panose="02020603050405020304" pitchFamily="18" charset="0"/>
              </a:rPr>
              <a:t>F</a:t>
            </a:r>
            <a:r>
              <a:rPr lang="zh-CN" altLang="en-US" sz="2000" b="0" i="1" dirty="0">
                <a:latin typeface="Times New Roman" panose="02020603050405020304" pitchFamily="18" charset="0"/>
                <a:sym typeface="Arial" panose="020B0604020202020204" pitchFamily="34" charset="0"/>
              </a:rPr>
              <a:t> </a:t>
            </a:r>
            <a:r>
              <a:rPr lang="zh-CN" altLang="en-US" sz="2000" b="0" dirty="0">
                <a:latin typeface="Times New Roman" panose="02020603050405020304" pitchFamily="18" charset="0"/>
                <a:sym typeface="Arial" panose="020B0604020202020204" pitchFamily="34" charset="0"/>
              </a:rPr>
              <a:t>→</a:t>
            </a:r>
            <a:r>
              <a:rPr lang="en-US" altLang="zh-CN" sz="2000" b="0" dirty="0">
                <a:latin typeface="Times New Roman" panose="02020603050405020304" pitchFamily="18" charset="0"/>
                <a:sym typeface="Arial" panose="020B0604020202020204" pitchFamily="34" charset="0"/>
              </a:rPr>
              <a:t>digit</a:t>
            </a:r>
            <a:r>
              <a:rPr lang="en-US" altLang="zh-CN" sz="2000" b="0" i="1" dirty="0">
                <a:latin typeface="Times New Roman" panose="02020603050405020304" pitchFamily="18" charset="0"/>
                <a:sym typeface="Arial" panose="020B0604020202020204" pitchFamily="34" charset="0"/>
              </a:rPr>
              <a:t> </a:t>
            </a:r>
            <a:r>
              <a:rPr lang="en-US" altLang="zh-CN" sz="2000" b="0" dirty="0">
                <a:latin typeface="Times New Roman" panose="02020603050405020304" pitchFamily="18" charset="0"/>
                <a:sym typeface="Arial" panose="020B0604020202020204" pitchFamily="34" charset="0"/>
              </a:rPr>
              <a:t>{ </a:t>
            </a:r>
            <a:r>
              <a:rPr lang="en-US" altLang="zh-CN" sz="2000" b="0" i="1" dirty="0" err="1">
                <a:latin typeface="Times New Roman" panose="02020603050405020304" pitchFamily="18" charset="0"/>
                <a:sym typeface="Arial" panose="020B0604020202020204" pitchFamily="34" charset="0"/>
              </a:rPr>
              <a:t>F.val</a:t>
            </a:r>
            <a:r>
              <a:rPr lang="en-US" altLang="zh-CN" sz="2000" b="0" dirty="0">
                <a:latin typeface="Times New Roman" panose="02020603050405020304" pitchFamily="18" charset="0"/>
                <a:sym typeface="Arial" panose="020B0604020202020204" pitchFamily="34" charset="0"/>
              </a:rPr>
              <a:t> = </a:t>
            </a:r>
            <a:r>
              <a:rPr lang="en-US" altLang="zh-CN" sz="2000" b="0" dirty="0" err="1">
                <a:latin typeface="Times New Roman" panose="02020603050405020304" pitchFamily="18" charset="0"/>
                <a:sym typeface="Arial" panose="020B0604020202020204" pitchFamily="34" charset="0"/>
              </a:rPr>
              <a:t>digit</a:t>
            </a:r>
            <a:r>
              <a:rPr lang="en-US" altLang="zh-CN" sz="2000" b="0" i="1" dirty="0" err="1">
                <a:latin typeface="Times New Roman" panose="02020603050405020304" pitchFamily="18" charset="0"/>
                <a:sym typeface="Arial" panose="020B0604020202020204" pitchFamily="34" charset="0"/>
              </a:rPr>
              <a:t>.lexval</a:t>
            </a:r>
            <a:r>
              <a:rPr lang="en-US" altLang="zh-CN" sz="2000" b="0" dirty="0">
                <a:latin typeface="Times New Roman" panose="02020603050405020304" pitchFamily="18" charset="0"/>
                <a:sym typeface="Arial" panose="020B0604020202020204" pitchFamily="34" charset="0"/>
              </a:rPr>
              <a:t> }</a:t>
            </a:r>
            <a:endParaRPr lang="zh-CN" altLang="en-US" sz="2000" b="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61</a:t>
            </a:fld>
            <a:endParaRPr lang="en-US" altLang="zh-CN" dirty="0"/>
          </a:p>
        </p:txBody>
      </p:sp>
    </p:spTree>
    <p:extLst>
      <p:ext uri="{BB962C8B-B14F-4D97-AF65-F5344CB8AC3E}">
        <p14:creationId xmlns:p14="http://schemas.microsoft.com/office/powerpoint/2010/main" val="1322146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46200"/>
                                        </p:tgtEl>
                                        <p:attrNameLst>
                                          <p:attrName>style.visibility</p:attrName>
                                        </p:attrNameLst>
                                      </p:cBhvr>
                                      <p:to>
                                        <p:strVal val="visible"/>
                                      </p:to>
                                    </p:set>
                                    <p:anim calcmode="lin" valueType="num">
                                      <p:cBhvr>
                                        <p:cTn id="7" dur="500" fill="hold"/>
                                        <p:tgtEl>
                                          <p:spTgt spid="646200"/>
                                        </p:tgtEl>
                                        <p:attrNameLst>
                                          <p:attrName>ppt_w</p:attrName>
                                        </p:attrNameLst>
                                      </p:cBhvr>
                                      <p:tavLst>
                                        <p:tav tm="0">
                                          <p:val>
                                            <p:fltVal val="0"/>
                                          </p:val>
                                        </p:tav>
                                        <p:tav tm="100000">
                                          <p:val>
                                            <p:strVal val="#ppt_w"/>
                                          </p:val>
                                        </p:tav>
                                      </p:tavLst>
                                    </p:anim>
                                    <p:anim calcmode="lin" valueType="num">
                                      <p:cBhvr>
                                        <p:cTn id="8" dur="500" fill="hold"/>
                                        <p:tgtEl>
                                          <p:spTgt spid="646200"/>
                                        </p:tgtEl>
                                        <p:attrNameLst>
                                          <p:attrName>ppt_h</p:attrName>
                                        </p:attrNameLst>
                                      </p:cBhvr>
                                      <p:tavLst>
                                        <p:tav tm="0">
                                          <p:val>
                                            <p:fltVal val="0"/>
                                          </p:val>
                                        </p:tav>
                                        <p:tav tm="100000">
                                          <p:val>
                                            <p:strVal val="#ppt_h"/>
                                          </p:val>
                                        </p:tav>
                                      </p:tavLst>
                                    </p:anim>
                                    <p:animEffect transition="in" filter="fade">
                                      <p:cBhvr>
                                        <p:cTn id="9" dur="500"/>
                                        <p:tgtEl>
                                          <p:spTgt spid="64620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82329"/>
                                        </p:tgtEl>
                                        <p:attrNameLst>
                                          <p:attrName>style.visibility</p:attrName>
                                        </p:attrNameLst>
                                      </p:cBhvr>
                                      <p:to>
                                        <p:strVal val="visible"/>
                                      </p:to>
                                    </p:set>
                                    <p:anim calcmode="lin" valueType="num">
                                      <p:cBhvr>
                                        <p:cTn id="14" dur="500" fill="hold"/>
                                        <p:tgtEl>
                                          <p:spTgt spid="182329"/>
                                        </p:tgtEl>
                                        <p:attrNameLst>
                                          <p:attrName>ppt_w</p:attrName>
                                        </p:attrNameLst>
                                      </p:cBhvr>
                                      <p:tavLst>
                                        <p:tav tm="0">
                                          <p:val>
                                            <p:fltVal val="0"/>
                                          </p:val>
                                        </p:tav>
                                        <p:tav tm="100000">
                                          <p:val>
                                            <p:strVal val="#ppt_w"/>
                                          </p:val>
                                        </p:tav>
                                      </p:tavLst>
                                    </p:anim>
                                    <p:anim calcmode="lin" valueType="num">
                                      <p:cBhvr>
                                        <p:cTn id="15" dur="500" fill="hold"/>
                                        <p:tgtEl>
                                          <p:spTgt spid="182329"/>
                                        </p:tgtEl>
                                        <p:attrNameLst>
                                          <p:attrName>ppt_h</p:attrName>
                                        </p:attrNameLst>
                                      </p:cBhvr>
                                      <p:tavLst>
                                        <p:tav tm="0">
                                          <p:val>
                                            <p:fltVal val="0"/>
                                          </p:val>
                                        </p:tav>
                                        <p:tav tm="100000">
                                          <p:val>
                                            <p:strVal val="#ppt_h"/>
                                          </p:val>
                                        </p:tav>
                                      </p:tavLst>
                                    </p:anim>
                                    <p:animEffect transition="in" filter="fade">
                                      <p:cBhvr>
                                        <p:cTn id="16" dur="500"/>
                                        <p:tgtEl>
                                          <p:spTgt spid="18232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xit" presetSubtype="32" fill="hold" grpId="1" nodeType="clickEffect">
                                  <p:stCondLst>
                                    <p:cond delay="0"/>
                                  </p:stCondLst>
                                  <p:childTnLst>
                                    <p:anim calcmode="lin" valueType="num">
                                      <p:cBhvr>
                                        <p:cTn id="47" dur="500"/>
                                        <p:tgtEl>
                                          <p:spTgt spid="17"/>
                                        </p:tgtEl>
                                        <p:attrNameLst>
                                          <p:attrName>ppt_w</p:attrName>
                                        </p:attrNameLst>
                                      </p:cBhvr>
                                      <p:tavLst>
                                        <p:tav tm="0">
                                          <p:val>
                                            <p:strVal val="ppt_w"/>
                                          </p:val>
                                        </p:tav>
                                        <p:tav tm="100000">
                                          <p:val>
                                            <p:fltVal val="0"/>
                                          </p:val>
                                        </p:tav>
                                      </p:tavLst>
                                    </p:anim>
                                    <p:anim calcmode="lin" valueType="num">
                                      <p:cBhvr>
                                        <p:cTn id="48" dur="500"/>
                                        <p:tgtEl>
                                          <p:spTgt spid="17"/>
                                        </p:tgtEl>
                                        <p:attrNameLst>
                                          <p:attrName>ppt_h</p:attrName>
                                        </p:attrNameLst>
                                      </p:cBhvr>
                                      <p:tavLst>
                                        <p:tav tm="0">
                                          <p:val>
                                            <p:strVal val="ppt_h"/>
                                          </p:val>
                                        </p:tav>
                                        <p:tav tm="100000">
                                          <p:val>
                                            <p:fltVal val="0"/>
                                          </p:val>
                                        </p:tav>
                                      </p:tavLst>
                                    </p:anim>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53" presetClass="exit" presetSubtype="32" fill="hold" grpId="1" nodeType="withEffect">
                                  <p:stCondLst>
                                    <p:cond delay="0"/>
                                  </p:stCondLst>
                                  <p:childTnLst>
                                    <p:anim calcmode="lin" valueType="num">
                                      <p:cBhvr>
                                        <p:cTn id="52" dur="500"/>
                                        <p:tgtEl>
                                          <p:spTgt spid="30"/>
                                        </p:tgtEl>
                                        <p:attrNameLst>
                                          <p:attrName>ppt_w</p:attrName>
                                        </p:attrNameLst>
                                      </p:cBhvr>
                                      <p:tavLst>
                                        <p:tav tm="0">
                                          <p:val>
                                            <p:strVal val="ppt_w"/>
                                          </p:val>
                                        </p:tav>
                                        <p:tav tm="100000">
                                          <p:val>
                                            <p:fltVal val="0"/>
                                          </p:val>
                                        </p:tav>
                                      </p:tavLst>
                                    </p:anim>
                                    <p:anim calcmode="lin" valueType="num">
                                      <p:cBhvr>
                                        <p:cTn id="53" dur="500"/>
                                        <p:tgtEl>
                                          <p:spTgt spid="30"/>
                                        </p:tgtEl>
                                        <p:attrNameLst>
                                          <p:attrName>ppt_h</p:attrName>
                                        </p:attrNameLst>
                                      </p:cBhvr>
                                      <p:tavLst>
                                        <p:tav tm="0">
                                          <p:val>
                                            <p:strVal val="ppt_h"/>
                                          </p:val>
                                        </p:tav>
                                        <p:tav tm="100000">
                                          <p:val>
                                            <p:fltVal val="0"/>
                                          </p:val>
                                        </p:tav>
                                      </p:tavLst>
                                    </p:anim>
                                    <p:animEffect transition="out" filter="fade">
                                      <p:cBhvr>
                                        <p:cTn id="54" dur="500"/>
                                        <p:tgtEl>
                                          <p:spTgt spid="30"/>
                                        </p:tgtEl>
                                      </p:cBhvr>
                                    </p:animEffect>
                                    <p:set>
                                      <p:cBhvr>
                                        <p:cTn id="55"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200" grpId="0"/>
      <p:bldP spid="16" grpId="0" animBg="1"/>
      <p:bldP spid="17" grpId="0" animBg="1"/>
      <p:bldP spid="17" grpId="1" animBg="1"/>
      <p:bldP spid="18" grpId="0" animBg="1"/>
      <p:bldP spid="29" grpId="0" animBg="1"/>
      <p:bldP spid="30" grpId="0" animBg="1"/>
      <p:bldP spid="30"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7"/>
          <p:cNvSpPr>
            <a:spLocks noChangeArrowheads="1"/>
          </p:cNvSpPr>
          <p:nvPr/>
        </p:nvSpPr>
        <p:spPr bwMode="auto">
          <a:xfrm>
            <a:off x="4895851"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dirty="0" smtClean="0">
                <a:solidFill>
                  <a:srgbClr val="000000"/>
                </a:solidFill>
                <a:latin typeface="华文楷体" panose="02010600040101010101" pitchFamily="2" charset="-122"/>
              </a:rPr>
              <a:t>$</a:t>
            </a:r>
            <a:endParaRPr lang="en-US" altLang="zh-CN" sz="1700" dirty="0">
              <a:solidFill>
                <a:srgbClr val="000000"/>
              </a:solidFill>
              <a:latin typeface="华文楷体" panose="02010600040101010101" pitchFamily="2" charset="-122"/>
            </a:endParaRPr>
          </a:p>
        </p:txBody>
      </p:sp>
      <p:sp>
        <p:nvSpPr>
          <p:cNvPr id="17" name="Rectangle 18"/>
          <p:cNvSpPr>
            <a:spLocks noChangeArrowheads="1"/>
          </p:cNvSpPr>
          <p:nvPr/>
        </p:nvSpPr>
        <p:spPr bwMode="auto">
          <a:xfrm>
            <a:off x="5165726" y="4713289"/>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F</a:t>
            </a:r>
          </a:p>
        </p:txBody>
      </p:sp>
      <p:sp>
        <p:nvSpPr>
          <p:cNvPr id="18" name="Rectangle 19"/>
          <p:cNvSpPr>
            <a:spLocks noChangeArrowheads="1"/>
          </p:cNvSpPr>
          <p:nvPr/>
        </p:nvSpPr>
        <p:spPr bwMode="auto">
          <a:xfrm>
            <a:off x="5165726" y="4983163"/>
            <a:ext cx="271463"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rPr>
              <a:t>3</a:t>
            </a:r>
            <a:endParaRPr lang="zh-CN" altLang="en-US" sz="1700">
              <a:solidFill>
                <a:srgbClr val="000000"/>
              </a:solidFill>
              <a:latin typeface="Times New Roman" panose="02020603050405020304" pitchFamily="18" charset="0"/>
            </a:endParaRPr>
          </a:p>
        </p:txBody>
      </p:sp>
      <p:sp>
        <p:nvSpPr>
          <p:cNvPr id="29" name="Rectangle 17"/>
          <p:cNvSpPr>
            <a:spLocks noChangeArrowheads="1"/>
          </p:cNvSpPr>
          <p:nvPr/>
        </p:nvSpPr>
        <p:spPr bwMode="auto">
          <a:xfrm>
            <a:off x="4895851"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0</a:t>
            </a:r>
          </a:p>
        </p:txBody>
      </p:sp>
      <p:sp>
        <p:nvSpPr>
          <p:cNvPr id="30" name="Rectangle 18"/>
          <p:cNvSpPr>
            <a:spLocks noChangeArrowheads="1"/>
          </p:cNvSpPr>
          <p:nvPr/>
        </p:nvSpPr>
        <p:spPr bwMode="auto">
          <a:xfrm>
            <a:off x="5165726" y="4454526"/>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2</a:t>
            </a:r>
          </a:p>
        </p:txBody>
      </p:sp>
      <p:sp>
        <p:nvSpPr>
          <p:cNvPr id="20" name="Rectangle 15"/>
          <p:cNvSpPr>
            <a:spLocks noChangeArrowheads="1"/>
          </p:cNvSpPr>
          <p:nvPr/>
        </p:nvSpPr>
        <p:spPr bwMode="auto">
          <a:xfrm>
            <a:off x="5437188" y="4691064"/>
            <a:ext cx="971550" cy="33972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M</a:t>
            </a:r>
          </a:p>
        </p:txBody>
      </p:sp>
      <p:sp>
        <p:nvSpPr>
          <p:cNvPr id="21" name="Rectangle 16"/>
          <p:cNvSpPr>
            <a:spLocks noChangeArrowheads="1"/>
          </p:cNvSpPr>
          <p:nvPr/>
        </p:nvSpPr>
        <p:spPr bwMode="auto">
          <a:xfrm>
            <a:off x="5437188" y="4995863"/>
            <a:ext cx="971550"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a:solidFill>
                  <a:srgbClr val="000000"/>
                </a:solidFill>
                <a:latin typeface="Times New Roman" panose="02020603050405020304" pitchFamily="18" charset="0"/>
                <a:sym typeface="Arial" panose="020B0604020202020204" pitchFamily="34" charset="0"/>
              </a:rPr>
              <a:t>T</a:t>
            </a:r>
            <a:r>
              <a:rPr lang="en-US" altLang="zh-CN" sz="1600" i="1" dirty="0" smtClean="0">
                <a:solidFill>
                  <a:schemeClr val="tx1"/>
                </a:solidFill>
                <a:latin typeface="Times New Roman" panose="02020603050405020304" pitchFamily="18" charset="0"/>
                <a:ea typeface="楷体" panose="02010609060101010101" pitchFamily="49" charset="-122"/>
              </a:rPr>
              <a:t>′.</a:t>
            </a:r>
            <a:r>
              <a:rPr lang="en-US" altLang="zh-CN" sz="1700" i="1" dirty="0" err="1" smtClean="0">
                <a:solidFill>
                  <a:srgbClr val="000000"/>
                </a:solidFill>
                <a:latin typeface="Times New Roman" panose="02020603050405020304" pitchFamily="18" charset="0"/>
                <a:sym typeface="Times New Roman" panose="02020603050405020304" pitchFamily="18" charset="0"/>
              </a:rPr>
              <a:t>inh</a:t>
            </a:r>
            <a:r>
              <a:rPr lang="en-US" altLang="zh-CN" sz="1700" dirty="0" smtClean="0">
                <a:solidFill>
                  <a:srgbClr val="000000"/>
                </a:solidFill>
                <a:latin typeface="Times New Roman" panose="02020603050405020304" pitchFamily="18" charset="0"/>
                <a:sym typeface="Times New Roman" panose="02020603050405020304" pitchFamily="18" charset="0"/>
              </a:rPr>
              <a:t>=3</a:t>
            </a:r>
            <a:endParaRPr lang="zh-CN" altLang="en-US" sz="1700" dirty="0">
              <a:solidFill>
                <a:srgbClr val="000000"/>
              </a:solidFill>
              <a:latin typeface="Times New Roman" panose="02020603050405020304" pitchFamily="18" charset="0"/>
              <a:sym typeface="Times New Roman" panose="02020603050405020304" pitchFamily="18" charset="0"/>
            </a:endParaRPr>
          </a:p>
        </p:txBody>
      </p:sp>
      <p:sp>
        <p:nvSpPr>
          <p:cNvPr id="22" name="Rectangle 15"/>
          <p:cNvSpPr>
            <a:spLocks noChangeArrowheads="1"/>
          </p:cNvSpPr>
          <p:nvPr/>
        </p:nvSpPr>
        <p:spPr bwMode="auto">
          <a:xfrm>
            <a:off x="5437188" y="4456114"/>
            <a:ext cx="971550" cy="2571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4</a:t>
            </a:r>
          </a:p>
        </p:txBody>
      </p:sp>
      <p:sp>
        <p:nvSpPr>
          <p:cNvPr id="23" name="Rectangle 20"/>
          <p:cNvSpPr>
            <a:spLocks noChangeArrowheads="1"/>
          </p:cNvSpPr>
          <p:nvPr/>
        </p:nvSpPr>
        <p:spPr bwMode="auto">
          <a:xfrm>
            <a:off x="6408739" y="4724401"/>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a:t>
            </a:r>
          </a:p>
        </p:txBody>
      </p:sp>
      <p:sp>
        <p:nvSpPr>
          <p:cNvPr id="24" name="Rectangle 20"/>
          <p:cNvSpPr>
            <a:spLocks noChangeArrowheads="1"/>
          </p:cNvSpPr>
          <p:nvPr/>
        </p:nvSpPr>
        <p:spPr bwMode="auto">
          <a:xfrm>
            <a:off x="6408739"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6</a:t>
            </a:r>
          </a:p>
        </p:txBody>
      </p:sp>
      <p:sp>
        <p:nvSpPr>
          <p:cNvPr id="28" name="Line 56"/>
          <p:cNvSpPr>
            <a:spLocks noChangeShapeType="1"/>
          </p:cNvSpPr>
          <p:nvPr/>
        </p:nvSpPr>
        <p:spPr bwMode="auto">
          <a:xfrm flipV="1">
            <a:off x="6894513" y="3836988"/>
            <a:ext cx="0" cy="2159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Rectangle 18"/>
          <p:cNvSpPr>
            <a:spLocks noChangeArrowheads="1"/>
          </p:cNvSpPr>
          <p:nvPr/>
        </p:nvSpPr>
        <p:spPr bwMode="auto">
          <a:xfrm>
            <a:off x="6678614"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d</a:t>
            </a:r>
          </a:p>
        </p:txBody>
      </p:sp>
      <p:sp>
        <p:nvSpPr>
          <p:cNvPr id="32" name="Rectangle 19"/>
          <p:cNvSpPr>
            <a:spLocks noChangeArrowheads="1"/>
          </p:cNvSpPr>
          <p:nvPr/>
        </p:nvSpPr>
        <p:spPr bwMode="auto">
          <a:xfrm>
            <a:off x="6678614" y="4983163"/>
            <a:ext cx="269875"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rPr>
              <a:t>5</a:t>
            </a:r>
            <a:endParaRPr lang="zh-CN" altLang="en-US" sz="1700">
              <a:solidFill>
                <a:srgbClr val="000000"/>
              </a:solidFill>
              <a:latin typeface="Times New Roman" panose="02020603050405020304" pitchFamily="18" charset="0"/>
            </a:endParaRPr>
          </a:p>
        </p:txBody>
      </p:sp>
      <p:sp>
        <p:nvSpPr>
          <p:cNvPr id="33" name="Rectangle 18"/>
          <p:cNvSpPr>
            <a:spLocks noChangeArrowheads="1"/>
          </p:cNvSpPr>
          <p:nvPr/>
        </p:nvSpPr>
        <p:spPr bwMode="auto">
          <a:xfrm>
            <a:off x="6678614"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3</a:t>
            </a:r>
          </a:p>
        </p:txBody>
      </p:sp>
      <p:sp>
        <p:nvSpPr>
          <p:cNvPr id="61" name="Rectangle 56"/>
          <p:cNvSpPr>
            <a:spLocks noChangeArrowheads="1"/>
          </p:cNvSpPr>
          <p:nvPr/>
        </p:nvSpPr>
        <p:spPr bwMode="auto">
          <a:xfrm>
            <a:off x="5562600" y="3508375"/>
            <a:ext cx="1746250" cy="369888"/>
          </a:xfrm>
          <a:prstGeom prst="rect">
            <a:avLst/>
          </a:prstGeom>
          <a:noFill/>
          <a:ln>
            <a:noFill/>
          </a:ln>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r>
              <a:rPr kumimoji="1" lang="zh-CN" altLang="en-US" sz="1800" dirty="0">
                <a:solidFill>
                  <a:schemeClr val="tx2">
                    <a:lumMod val="60000"/>
                    <a:lumOff val="40000"/>
                  </a:schemeClr>
                </a:solidFill>
                <a:latin typeface="+mn-ea"/>
                <a:ea typeface="+mn-ea"/>
                <a:cs typeface="Times New Roman" panose="02020603050405020304" pitchFamily="18" charset="0"/>
              </a:rPr>
              <a:t>输入：</a:t>
            </a:r>
            <a:r>
              <a:rPr kumimoji="1" lang="en-US" altLang="zh-CN" sz="1800"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rPr>
              <a:t>3 * 5</a:t>
            </a:r>
            <a:endParaRPr kumimoji="1" lang="zh-CN" altLang="en-US"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endParaRPr>
          </a:p>
        </p:txBody>
      </p:sp>
      <p:sp>
        <p:nvSpPr>
          <p:cNvPr id="96" name="矩形 34"/>
          <p:cNvSpPr>
            <a:spLocks noChangeArrowheads="1"/>
          </p:cNvSpPr>
          <p:nvPr/>
        </p:nvSpPr>
        <p:spPr bwMode="auto">
          <a:xfrm>
            <a:off x="30163" y="5000625"/>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SLR</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自动机</a:t>
            </a:r>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7" name="组合 80"/>
          <p:cNvGrpSpPr>
            <a:grpSpLocks/>
          </p:cNvGrpSpPr>
          <p:nvPr/>
        </p:nvGrpSpPr>
        <p:grpSpPr bwMode="auto">
          <a:xfrm>
            <a:off x="52388" y="2132014"/>
            <a:ext cx="4589462" cy="3762375"/>
            <a:chOff x="3431846" y="1052514"/>
            <a:chExt cx="6118556" cy="5015607"/>
          </a:xfrm>
        </p:grpSpPr>
        <p:sp>
          <p:nvSpPr>
            <p:cNvPr id="98" name="Text Box 2"/>
            <p:cNvSpPr txBox="1">
              <a:spLocks noChangeArrowheads="1"/>
            </p:cNvSpPr>
            <p:nvPr/>
          </p:nvSpPr>
          <p:spPr bwMode="auto">
            <a:xfrm>
              <a:off x="3575762" y="1412283"/>
              <a:ext cx="1439162" cy="114914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0</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T</a:t>
              </a:r>
            </a:p>
            <a:p>
              <a:pPr>
                <a:spcBef>
                  <a:spcPct val="0"/>
                </a:spcBef>
                <a:buClrTx/>
                <a:buSzTx/>
                <a:buFontTx/>
                <a:buNone/>
                <a:defRPr/>
              </a:pPr>
              <a:r>
                <a:rPr kumimoji="1" lang="en-US" altLang="zh-CN" sz="1400" i="1">
                  <a:solidFill>
                    <a:srgbClr val="000000"/>
                  </a:solidFill>
                  <a:latin typeface="Times New Roman" panose="02020603050405020304" pitchFamily="18" charset="0"/>
                </a:rPr>
                <a:t>T→ · FMT</a:t>
              </a:r>
              <a:r>
                <a:rPr lang="en-US" altLang="zh-CN" sz="1400" i="1">
                  <a:solidFill>
                    <a:srgbClr val="000000"/>
                  </a:solidFill>
                  <a:latin typeface="Times New Roman" panose="02020603050405020304" pitchFamily="18" charset="0"/>
                  <a:sym typeface="Times New Roman" panose="02020603050405020304" pitchFamily="18" charset="0"/>
                </a:rPr>
                <a:t>΄</a:t>
              </a:r>
              <a:endParaRPr kumimoji="1" lang="en-US" altLang="zh-CN" sz="1400" i="1">
                <a:solidFill>
                  <a:srgbClr val="000000"/>
                </a:solidFill>
                <a:latin typeface="Times New Roman" panose="02020603050405020304" pitchFamily="18" charset="0"/>
              </a:endParaRPr>
            </a:p>
            <a:p>
              <a:pPr>
                <a:spcBef>
                  <a:spcPct val="0"/>
                </a:spcBef>
                <a:buClrTx/>
                <a:buSzTx/>
                <a:buFontTx/>
                <a:buNone/>
                <a:defRPr/>
              </a:pP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99" name="Text Box 3"/>
            <p:cNvSpPr txBox="1">
              <a:spLocks noChangeArrowheads="1"/>
            </p:cNvSpPr>
            <p:nvPr/>
          </p:nvSpPr>
          <p:spPr bwMode="auto">
            <a:xfrm>
              <a:off x="5520747" y="1052514"/>
              <a:ext cx="1223288"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1</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→T ·</a:t>
              </a:r>
            </a:p>
          </p:txBody>
        </p:sp>
        <p:sp>
          <p:nvSpPr>
            <p:cNvPr id="100" name="Line 4"/>
            <p:cNvSpPr>
              <a:spLocks noChangeShapeType="1"/>
            </p:cNvSpPr>
            <p:nvPr/>
          </p:nvSpPr>
          <p:spPr bwMode="auto">
            <a:xfrm flipV="1">
              <a:off x="5016500" y="1557339"/>
              <a:ext cx="503238" cy="142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 name="Text Box 5"/>
            <p:cNvSpPr txBox="1">
              <a:spLocks noChangeArrowheads="1"/>
            </p:cNvSpPr>
            <p:nvPr/>
          </p:nvSpPr>
          <p:spPr bwMode="auto">
            <a:xfrm>
              <a:off x="5520747" y="1844006"/>
              <a:ext cx="1655037" cy="98407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2</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 · 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M→ ·</a:t>
              </a:r>
              <a:r>
                <a:rPr kumimoji="1" lang="en-US" altLang="zh-CN" sz="1400"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102" name="Line 6"/>
            <p:cNvSpPr>
              <a:spLocks noChangeShapeType="1"/>
            </p:cNvSpPr>
            <p:nvPr/>
          </p:nvSpPr>
          <p:spPr bwMode="auto">
            <a:xfrm>
              <a:off x="5011738" y="2370138"/>
              <a:ext cx="483093" cy="1157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Text Box 7"/>
            <p:cNvSpPr txBox="1">
              <a:spLocks noChangeArrowheads="1"/>
            </p:cNvSpPr>
            <p:nvPr/>
          </p:nvSpPr>
          <p:spPr bwMode="auto">
            <a:xfrm>
              <a:off x="5084795" y="1987180"/>
              <a:ext cx="503237"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104" name="Text Box 8"/>
            <p:cNvSpPr txBox="1">
              <a:spLocks noChangeArrowheads="1"/>
            </p:cNvSpPr>
            <p:nvPr/>
          </p:nvSpPr>
          <p:spPr bwMode="auto">
            <a:xfrm>
              <a:off x="3431846" y="3573015"/>
              <a:ext cx="1513236"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3</a:t>
              </a:r>
              <a:r>
                <a:rPr kumimoji="1" lang="en-US" altLang="zh-CN" sz="1400" i="1" dirty="0">
                  <a:solidFill>
                    <a:srgbClr val="000000"/>
                  </a:solidFill>
                  <a:latin typeface="Times New Roman" panose="02020603050405020304" pitchFamily="18" charset="0"/>
                </a:rPr>
                <a:t>:</a:t>
              </a:r>
            </a:p>
            <a:p>
              <a:pPr>
                <a:spcBef>
                  <a:spcPct val="0"/>
                </a:spcBef>
                <a:buClrTx/>
                <a:buSzTx/>
                <a:buFont typeface="Symbol" panose="05050102010706020507" pitchFamily="18" charset="2"/>
                <a:buNone/>
                <a:defRPr/>
              </a:pPr>
              <a:r>
                <a:rPr kumimoji="1" lang="en-US" altLang="zh-CN" sz="1400" i="1" dirty="0">
                  <a:solidFill>
                    <a:srgbClr val="000000"/>
                  </a:solidFill>
                  <a:latin typeface="Times New Roman" panose="02020603050405020304" pitchFamily="18" charset="0"/>
                </a:rPr>
                <a:t>F→ </a:t>
              </a:r>
              <a:r>
                <a:rPr kumimoji="1" lang="en-US" altLang="zh-CN" sz="1400" dirty="0">
                  <a:solidFill>
                    <a:srgbClr val="000000"/>
                  </a:solidFill>
                  <a:latin typeface="Times New Roman" panose="02020603050405020304" pitchFamily="18" charset="0"/>
                </a:rPr>
                <a:t>d</a:t>
              </a:r>
              <a:r>
                <a:rPr kumimoji="1" lang="en-US" altLang="zh-CN" sz="1400" i="1"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105" name="Line 9"/>
            <p:cNvSpPr>
              <a:spLocks noChangeShapeType="1"/>
            </p:cNvSpPr>
            <p:nvPr/>
          </p:nvSpPr>
          <p:spPr bwMode="auto">
            <a:xfrm>
              <a:off x="4367213" y="2651125"/>
              <a:ext cx="0" cy="922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Text Box 11"/>
            <p:cNvSpPr txBox="1">
              <a:spLocks noChangeArrowheads="1"/>
            </p:cNvSpPr>
            <p:nvPr/>
          </p:nvSpPr>
          <p:spPr bwMode="auto">
            <a:xfrm>
              <a:off x="5017040" y="3996273"/>
              <a:ext cx="182435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7</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 · NT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r>
                <a:rPr kumimoji="1" lang="en-US" altLang="zh-CN" sz="1400" i="1" dirty="0">
                  <a:solidFill>
                    <a:srgbClr val="000000"/>
                  </a:solidFill>
                  <a:latin typeface="Times New Roman" panose="02020603050405020304" pitchFamily="18" charset="0"/>
                </a:rPr>
                <a:t>N→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107" name="Text Box 12"/>
            <p:cNvSpPr txBox="1">
              <a:spLocks noChangeArrowheads="1"/>
            </p:cNvSpPr>
            <p:nvPr/>
          </p:nvSpPr>
          <p:spPr bwMode="auto">
            <a:xfrm>
              <a:off x="7825524" y="4796230"/>
              <a:ext cx="1724878"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8</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 · 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108" name="Text Box 13"/>
            <p:cNvSpPr txBox="1">
              <a:spLocks noChangeArrowheads="1"/>
            </p:cNvSpPr>
            <p:nvPr/>
          </p:nvSpPr>
          <p:spPr bwMode="auto">
            <a:xfrm>
              <a:off x="7318377" y="522699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109" name="Text Box 15"/>
            <p:cNvSpPr txBox="1">
              <a:spLocks noChangeArrowheads="1"/>
            </p:cNvSpPr>
            <p:nvPr/>
          </p:nvSpPr>
          <p:spPr bwMode="auto">
            <a:xfrm>
              <a:off x="3792538" y="2852739"/>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110" name="Text Box 17"/>
            <p:cNvSpPr txBox="1">
              <a:spLocks noChangeArrowheads="1"/>
            </p:cNvSpPr>
            <p:nvPr/>
          </p:nvSpPr>
          <p:spPr bwMode="auto">
            <a:xfrm>
              <a:off x="7594834" y="1473655"/>
              <a:ext cx="1767207"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4</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T→FM · 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111" name="Line 18"/>
            <p:cNvSpPr>
              <a:spLocks noChangeShapeType="1"/>
            </p:cNvSpPr>
            <p:nvPr/>
          </p:nvSpPr>
          <p:spPr bwMode="auto">
            <a:xfrm flipV="1">
              <a:off x="7201264" y="2060600"/>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 name="Text Box 19"/>
            <p:cNvSpPr txBox="1">
              <a:spLocks noChangeArrowheads="1"/>
            </p:cNvSpPr>
            <p:nvPr/>
          </p:nvSpPr>
          <p:spPr bwMode="auto">
            <a:xfrm>
              <a:off x="7162037" y="1628799"/>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M</a:t>
              </a:r>
            </a:p>
          </p:txBody>
        </p:sp>
        <p:sp>
          <p:nvSpPr>
            <p:cNvPr id="113" name="Text Box 20"/>
            <p:cNvSpPr txBox="1">
              <a:spLocks noChangeArrowheads="1"/>
            </p:cNvSpPr>
            <p:nvPr/>
          </p:nvSpPr>
          <p:spPr bwMode="auto">
            <a:xfrm>
              <a:off x="7391658" y="3346572"/>
              <a:ext cx="180107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6</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T</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*FNT</a:t>
              </a:r>
              <a:r>
                <a:rPr lang="en-US" altLang="zh-CN" sz="1400" i="1">
                  <a:solidFill>
                    <a:srgbClr val="000000"/>
                  </a:solidFill>
                  <a:latin typeface="Times New Roman" panose="02020603050405020304" pitchFamily="18" charset="0"/>
                  <a:sym typeface="Times New Roman" panose="02020603050405020304" pitchFamily="18" charset="0"/>
                </a:rPr>
                <a:t>΄</a:t>
              </a:r>
              <a:r>
                <a:rPr kumimoji="1" lang="en-US" altLang="zh-CN" sz="1400" i="1">
                  <a:solidFill>
                    <a:srgbClr val="000000"/>
                  </a:solidFill>
                  <a:latin typeface="Tahoma" panose="020B0604030504040204" pitchFamily="34" charset="0"/>
                </a:rPr>
                <a:t> </a:t>
              </a: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114" name="Line 21"/>
            <p:cNvSpPr>
              <a:spLocks noChangeShapeType="1"/>
            </p:cNvSpPr>
            <p:nvPr/>
          </p:nvSpPr>
          <p:spPr bwMode="auto">
            <a:xfrm rot="10800000">
              <a:off x="4943476" y="3789041"/>
              <a:ext cx="2447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5" name="Text Box 22"/>
            <p:cNvSpPr txBox="1">
              <a:spLocks noChangeArrowheads="1"/>
            </p:cNvSpPr>
            <p:nvPr/>
          </p:nvSpPr>
          <p:spPr bwMode="auto">
            <a:xfrm>
              <a:off x="6888163" y="3356993"/>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116" name="Text Box 23"/>
            <p:cNvSpPr txBox="1">
              <a:spLocks noChangeArrowheads="1"/>
            </p:cNvSpPr>
            <p:nvPr/>
          </p:nvSpPr>
          <p:spPr bwMode="auto">
            <a:xfrm>
              <a:off x="5027623" y="5342233"/>
              <a:ext cx="2031759"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9</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117" name="Line 24"/>
            <p:cNvSpPr>
              <a:spLocks noChangeShapeType="1"/>
            </p:cNvSpPr>
            <p:nvPr/>
          </p:nvSpPr>
          <p:spPr bwMode="auto">
            <a:xfrm rot="10800000">
              <a:off x="6743700" y="429309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 name="Text Box 25"/>
            <p:cNvSpPr txBox="1">
              <a:spLocks noChangeArrowheads="1"/>
            </p:cNvSpPr>
            <p:nvPr/>
          </p:nvSpPr>
          <p:spPr bwMode="auto">
            <a:xfrm>
              <a:off x="6888163" y="3861048"/>
              <a:ext cx="3810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119" name="Text Box 26"/>
            <p:cNvSpPr txBox="1">
              <a:spLocks noChangeArrowheads="1"/>
            </p:cNvSpPr>
            <p:nvPr/>
          </p:nvSpPr>
          <p:spPr bwMode="auto">
            <a:xfrm>
              <a:off x="5010692" y="2925430"/>
              <a:ext cx="1805302"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5</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120" name="Line 27"/>
            <p:cNvSpPr>
              <a:spLocks noChangeShapeType="1"/>
            </p:cNvSpPr>
            <p:nvPr/>
          </p:nvSpPr>
          <p:spPr bwMode="auto">
            <a:xfrm>
              <a:off x="8112125" y="2769666"/>
              <a:ext cx="0" cy="5762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1" name="Line 29"/>
            <p:cNvSpPr>
              <a:spLocks noChangeShapeType="1"/>
            </p:cNvSpPr>
            <p:nvPr/>
          </p:nvSpPr>
          <p:spPr bwMode="auto">
            <a:xfrm flipH="1">
              <a:off x="6815138" y="2543218"/>
              <a:ext cx="792493" cy="72352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2" name="Text Box 30"/>
            <p:cNvSpPr txBox="1">
              <a:spLocks noChangeArrowheads="1"/>
            </p:cNvSpPr>
            <p:nvPr/>
          </p:nvSpPr>
          <p:spPr bwMode="auto">
            <a:xfrm>
              <a:off x="6959599" y="299720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123" name="Text Box 32"/>
            <p:cNvSpPr txBox="1">
              <a:spLocks noChangeArrowheads="1"/>
            </p:cNvSpPr>
            <p:nvPr/>
          </p:nvSpPr>
          <p:spPr bwMode="auto">
            <a:xfrm>
              <a:off x="8328025" y="4292500"/>
              <a:ext cx="457200"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600" i="1">
                  <a:solidFill>
                    <a:srgbClr val="000000"/>
                  </a:solidFill>
                  <a:latin typeface="Times New Roman" panose="02020603050405020304" pitchFamily="18" charset="0"/>
                </a:rPr>
                <a:t>*</a:t>
              </a:r>
            </a:p>
          </p:txBody>
        </p:sp>
        <p:sp>
          <p:nvSpPr>
            <p:cNvPr id="124" name="Text Box 35"/>
            <p:cNvSpPr txBox="1">
              <a:spLocks noChangeArrowheads="1"/>
            </p:cNvSpPr>
            <p:nvPr/>
          </p:nvSpPr>
          <p:spPr bwMode="auto">
            <a:xfrm>
              <a:off x="5087939" y="1066801"/>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125" name="Line 38"/>
            <p:cNvSpPr>
              <a:spLocks noChangeShapeType="1"/>
            </p:cNvSpPr>
            <p:nvPr/>
          </p:nvSpPr>
          <p:spPr bwMode="auto">
            <a:xfrm>
              <a:off x="6743700" y="4869482"/>
              <a:ext cx="1079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6" name="Text Box 39"/>
            <p:cNvSpPr txBox="1">
              <a:spLocks noChangeArrowheads="1"/>
            </p:cNvSpPr>
            <p:nvPr/>
          </p:nvSpPr>
          <p:spPr bwMode="auto">
            <a:xfrm>
              <a:off x="6888163" y="450912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N</a:t>
              </a:r>
            </a:p>
          </p:txBody>
        </p:sp>
        <p:sp>
          <p:nvSpPr>
            <p:cNvPr id="127" name="Text Box 43"/>
            <p:cNvSpPr txBox="1">
              <a:spLocks noChangeArrowheads="1"/>
            </p:cNvSpPr>
            <p:nvPr/>
          </p:nvSpPr>
          <p:spPr bwMode="auto">
            <a:xfrm>
              <a:off x="8183563" y="2842690"/>
              <a:ext cx="533401"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1600" i="1" dirty="0">
                  <a:solidFill>
                    <a:srgbClr val="000000"/>
                  </a:solidFill>
                  <a:latin typeface="Times New Roman" panose="02020603050405020304" pitchFamily="18" charset="0"/>
                </a:rPr>
                <a:t>*</a:t>
              </a:r>
            </a:p>
          </p:txBody>
        </p:sp>
        <p:sp>
          <p:nvSpPr>
            <p:cNvPr id="128" name="Line 27"/>
            <p:cNvSpPr>
              <a:spLocks noChangeShapeType="1"/>
            </p:cNvSpPr>
            <p:nvPr/>
          </p:nvSpPr>
          <p:spPr bwMode="auto">
            <a:xfrm flipH="1">
              <a:off x="7059587" y="5661000"/>
              <a:ext cx="765203" cy="228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 name="Line 27"/>
            <p:cNvSpPr>
              <a:spLocks noChangeShapeType="1"/>
            </p:cNvSpPr>
            <p:nvPr/>
          </p:nvSpPr>
          <p:spPr bwMode="auto">
            <a:xfrm flipH="1" flipV="1">
              <a:off x="8183563" y="4365103"/>
              <a:ext cx="0" cy="38459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0" name="Rectangle 3"/>
          <p:cNvSpPr txBox="1">
            <a:spLocks noChangeArrowheads="1"/>
          </p:cNvSpPr>
          <p:nvPr/>
        </p:nvSpPr>
        <p:spPr bwMode="auto">
          <a:xfrm>
            <a:off x="4981575" y="318293"/>
            <a:ext cx="3857625" cy="212010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1) </a:t>
            </a:r>
            <a:r>
              <a:rPr lang="en-US" altLang="zh-CN" sz="2000" b="0" i="1" dirty="0">
                <a:latin typeface="Times New Roman" panose="02020603050405020304" pitchFamily="18" charset="0"/>
                <a:cs typeface="Times New Roman" panose="02020603050405020304" pitchFamily="18" charset="0"/>
              </a:rPr>
              <a:t>T</a:t>
            </a:r>
            <a:r>
              <a:rPr lang="en-US" altLang="zh-CN" sz="2000"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err="1">
                <a:latin typeface="Times New Roman" panose="02020603050405020304" pitchFamily="18" charset="0"/>
                <a:ea typeface="楷体" panose="02010609060101010101" pitchFamily="49" charset="-122"/>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solidFill>
                  <a:srgbClr val="0000FF"/>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2) </a:t>
            </a:r>
            <a:r>
              <a:rPr lang="en-US" altLang="zh-CN"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cs typeface="Times New Roman" panose="02020603050405020304" pitchFamily="18" charset="0"/>
              </a:rPr>
              <a:t>→*</a:t>
            </a:r>
            <a:r>
              <a:rPr lang="zh-CN" altLang="en-US" sz="2000" b="0" i="1" dirty="0">
                <a:latin typeface="Times New Roman" panose="02020603050405020304" pitchFamily="18" charset="0"/>
                <a:cs typeface="Times New Roman" panose="02020603050405020304" pitchFamily="18" charset="0"/>
              </a:rPr>
              <a:t>F</a:t>
            </a:r>
            <a:r>
              <a:rPr lang="zh-CN" altLang="en-US" sz="2000" b="0" i="1" dirty="0">
                <a:solidFill>
                  <a:srgbClr val="2D83F4"/>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en-US" altLang="zh-CN" sz="2000"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 }	</a:t>
            </a:r>
          </a:p>
          <a:p>
            <a:pPr eaLnBrk="1" hangingPunct="1">
              <a:defRPr/>
            </a:pPr>
            <a:r>
              <a:rPr lang="en-US" altLang="zh-CN" sz="2000" b="0" dirty="0">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zh-CN" altLang="en-US" sz="2000" b="0" dirty="0">
                <a:solidFill>
                  <a:srgbClr val="0000FF"/>
                </a:solidFill>
                <a:latin typeface="Times New Roman" panose="02020603050405020304" pitchFamily="18" charset="0"/>
                <a:cs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zh-CN" altLang="en-US" sz="2000" b="0" baseline="-25000" dirty="0">
                <a:solidFill>
                  <a:srgbClr val="0000FF"/>
                </a:solidFill>
                <a:latin typeface="Times New Roman" panose="02020603050405020304" pitchFamily="18" charset="0"/>
                <a:cs typeface="Times New Roman" panose="02020603050405020304" pitchFamily="18" charset="0"/>
              </a:rPr>
              <a:t>1</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sz="2000" b="0" dirty="0" smtClean="0">
                <a:latin typeface="Times New Roman" panose="02020603050405020304" pitchFamily="18" charset="0"/>
                <a:cs typeface="Times New Roman" panose="02020603050405020304" pitchFamily="18" charset="0"/>
              </a:rPr>
              <a:t>3</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sym typeface="Arial" panose="020B0604020202020204" pitchFamily="34" charset="0"/>
              </a:rPr>
              <a:t>→</a:t>
            </a:r>
            <a:r>
              <a:rPr lang="el-GR" altLang="zh-CN" sz="2000" b="0" i="1" dirty="0">
                <a:latin typeface="Times New Roman" panose="02020603050405020304" pitchFamily="18" charset="0"/>
                <a:sym typeface="Arial" panose="020B0604020202020204" pitchFamily="34" charset="0"/>
              </a:rPr>
              <a:t>ε</a:t>
            </a:r>
            <a:r>
              <a:rPr lang="en-US" altLang="zh-CN" sz="2000" b="0" dirty="0">
                <a:latin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syn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inh</a:t>
            </a:r>
            <a:r>
              <a:rPr lang="en-US" altLang="zh-CN" sz="2000" b="0" dirty="0">
                <a:latin typeface="Times New Roman" panose="02020603050405020304" pitchFamily="18" charset="0"/>
              </a:rPr>
              <a:t> }</a:t>
            </a:r>
          </a:p>
          <a:p>
            <a:pPr eaLnBrk="1" hangingPunct="1">
              <a:defRPr/>
            </a:pPr>
            <a:r>
              <a:rPr lang="en-US" altLang="zh-CN" sz="2000" b="0" dirty="0">
                <a:latin typeface="Times New Roman" panose="02020603050405020304" pitchFamily="18" charset="0"/>
                <a:sym typeface="Times New Roman" panose="02020603050405020304" pitchFamily="18" charset="0"/>
              </a:rPr>
              <a:t>4) </a:t>
            </a:r>
            <a:r>
              <a:rPr lang="en-US" altLang="zh-CN" sz="2000" b="0" i="1" dirty="0">
                <a:latin typeface="Times New Roman" panose="02020603050405020304" pitchFamily="18" charset="0"/>
                <a:sym typeface="Times New Roman" panose="02020603050405020304" pitchFamily="18" charset="0"/>
              </a:rPr>
              <a:t>F</a:t>
            </a:r>
            <a:r>
              <a:rPr lang="zh-CN" altLang="en-US" sz="2000" b="0" i="1" dirty="0">
                <a:latin typeface="Times New Roman" panose="02020603050405020304" pitchFamily="18" charset="0"/>
                <a:sym typeface="Arial" panose="020B0604020202020204" pitchFamily="34" charset="0"/>
              </a:rPr>
              <a:t> </a:t>
            </a:r>
            <a:r>
              <a:rPr lang="zh-CN" altLang="en-US" sz="2000" b="0" dirty="0">
                <a:latin typeface="Times New Roman" panose="02020603050405020304" pitchFamily="18" charset="0"/>
                <a:sym typeface="Arial" panose="020B0604020202020204" pitchFamily="34" charset="0"/>
              </a:rPr>
              <a:t>→</a:t>
            </a:r>
            <a:r>
              <a:rPr lang="en-US" altLang="zh-CN" sz="2000" b="0" dirty="0">
                <a:latin typeface="Times New Roman" panose="02020603050405020304" pitchFamily="18" charset="0"/>
                <a:sym typeface="Arial" panose="020B0604020202020204" pitchFamily="34" charset="0"/>
              </a:rPr>
              <a:t>digit</a:t>
            </a:r>
            <a:r>
              <a:rPr lang="en-US" altLang="zh-CN" sz="2000" b="0" i="1" dirty="0">
                <a:latin typeface="Times New Roman" panose="02020603050405020304" pitchFamily="18" charset="0"/>
                <a:sym typeface="Arial" panose="020B0604020202020204" pitchFamily="34" charset="0"/>
              </a:rPr>
              <a:t> </a:t>
            </a:r>
            <a:r>
              <a:rPr lang="en-US" altLang="zh-CN" sz="2000" b="0" dirty="0">
                <a:latin typeface="Times New Roman" panose="02020603050405020304" pitchFamily="18" charset="0"/>
                <a:sym typeface="Arial" panose="020B0604020202020204" pitchFamily="34" charset="0"/>
              </a:rPr>
              <a:t>{ </a:t>
            </a:r>
            <a:r>
              <a:rPr lang="en-US" altLang="zh-CN" sz="2000" b="0" i="1" dirty="0" err="1">
                <a:latin typeface="Times New Roman" panose="02020603050405020304" pitchFamily="18" charset="0"/>
                <a:sym typeface="Arial" panose="020B0604020202020204" pitchFamily="34" charset="0"/>
              </a:rPr>
              <a:t>F.val</a:t>
            </a:r>
            <a:r>
              <a:rPr lang="en-US" altLang="zh-CN" sz="2000" b="0" dirty="0">
                <a:latin typeface="Times New Roman" panose="02020603050405020304" pitchFamily="18" charset="0"/>
                <a:sym typeface="Arial" panose="020B0604020202020204" pitchFamily="34" charset="0"/>
              </a:rPr>
              <a:t> = </a:t>
            </a:r>
            <a:r>
              <a:rPr lang="en-US" altLang="zh-CN" sz="2000" b="0" dirty="0" err="1">
                <a:latin typeface="Times New Roman" panose="02020603050405020304" pitchFamily="18" charset="0"/>
                <a:sym typeface="Arial" panose="020B0604020202020204" pitchFamily="34" charset="0"/>
              </a:rPr>
              <a:t>digit</a:t>
            </a:r>
            <a:r>
              <a:rPr lang="en-US" altLang="zh-CN" sz="2000" b="0" i="1" dirty="0" err="1">
                <a:latin typeface="Times New Roman" panose="02020603050405020304" pitchFamily="18" charset="0"/>
                <a:sym typeface="Arial" panose="020B0604020202020204" pitchFamily="34" charset="0"/>
              </a:rPr>
              <a:t>.lexval</a:t>
            </a:r>
            <a:r>
              <a:rPr lang="en-US" altLang="zh-CN" sz="2000" b="0" dirty="0">
                <a:latin typeface="Times New Roman" panose="02020603050405020304" pitchFamily="18" charset="0"/>
                <a:sym typeface="Arial" panose="020B0604020202020204" pitchFamily="34" charset="0"/>
              </a:rPr>
              <a:t> }</a:t>
            </a:r>
            <a:endParaRPr lang="zh-CN" altLang="en-US" sz="2000" b="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62</a:t>
            </a:fld>
            <a:endParaRPr lang="en-US" altLang="zh-CN" dirty="0"/>
          </a:p>
        </p:txBody>
      </p:sp>
    </p:spTree>
    <p:extLst>
      <p:ext uri="{BB962C8B-B14F-4D97-AF65-F5344CB8AC3E}">
        <p14:creationId xmlns:p14="http://schemas.microsoft.com/office/powerpoint/2010/main" val="2832526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3" presetClass="entr" presetSubtype="16"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Effect transition="in" filter="fade">
                                      <p:cBhvr>
                                        <p:cTn id="56" dur="500"/>
                                        <p:tgtEl>
                                          <p:spTgt spid="2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p:cTn id="66" dur="500" fill="hold"/>
                                        <p:tgtEl>
                                          <p:spTgt spid="32"/>
                                        </p:tgtEl>
                                        <p:attrNameLst>
                                          <p:attrName>ppt_w</p:attrName>
                                        </p:attrNameLst>
                                      </p:cBhvr>
                                      <p:tavLst>
                                        <p:tav tm="0">
                                          <p:val>
                                            <p:fltVal val="0"/>
                                          </p:val>
                                        </p:tav>
                                        <p:tav tm="100000">
                                          <p:val>
                                            <p:strVal val="#ppt_w"/>
                                          </p:val>
                                        </p:tav>
                                      </p:tavLst>
                                    </p:anim>
                                    <p:anim calcmode="lin" valueType="num">
                                      <p:cBhvr>
                                        <p:cTn id="67" dur="500" fill="hold"/>
                                        <p:tgtEl>
                                          <p:spTgt spid="32"/>
                                        </p:tgtEl>
                                        <p:attrNameLst>
                                          <p:attrName>ppt_h</p:attrName>
                                        </p:attrNameLst>
                                      </p:cBhvr>
                                      <p:tavLst>
                                        <p:tav tm="0">
                                          <p:val>
                                            <p:fltVal val="0"/>
                                          </p:val>
                                        </p:tav>
                                        <p:tav tm="100000">
                                          <p:val>
                                            <p:strVal val="#ppt_h"/>
                                          </p:val>
                                        </p:tav>
                                      </p:tavLst>
                                    </p:anim>
                                    <p:animEffect transition="in" filter="fade">
                                      <p:cBhvr>
                                        <p:cTn id="68" dur="500"/>
                                        <p:tgtEl>
                                          <p:spTgt spid="32"/>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500" fill="hold"/>
                                        <p:tgtEl>
                                          <p:spTgt spid="33"/>
                                        </p:tgtEl>
                                        <p:attrNameLst>
                                          <p:attrName>ppt_w</p:attrName>
                                        </p:attrNameLst>
                                      </p:cBhvr>
                                      <p:tavLst>
                                        <p:tav tm="0">
                                          <p:val>
                                            <p:fltVal val="0"/>
                                          </p:val>
                                        </p:tav>
                                        <p:tav tm="100000">
                                          <p:val>
                                            <p:strVal val="#ppt_w"/>
                                          </p:val>
                                        </p:tav>
                                      </p:tavLst>
                                    </p:anim>
                                    <p:anim calcmode="lin" valueType="num">
                                      <p:cBhvr>
                                        <p:cTn id="72" dur="500" fill="hold"/>
                                        <p:tgtEl>
                                          <p:spTgt spid="33"/>
                                        </p:tgtEl>
                                        <p:attrNameLst>
                                          <p:attrName>ppt_h</p:attrName>
                                        </p:attrNameLst>
                                      </p:cBhvr>
                                      <p:tavLst>
                                        <p:tav tm="0">
                                          <p:val>
                                            <p:fltVal val="0"/>
                                          </p:val>
                                        </p:tav>
                                        <p:tav tm="100000">
                                          <p:val>
                                            <p:strVal val="#ppt_h"/>
                                          </p:val>
                                        </p:tav>
                                      </p:tavLst>
                                    </p:anim>
                                    <p:animEffect transition="in" filter="fade">
                                      <p:cBhvr>
                                        <p:cTn id="73" dur="500"/>
                                        <p:tgtEl>
                                          <p:spTgt spid="3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xit" presetSubtype="32" fill="hold" grpId="1" nodeType="clickEffect">
                                  <p:stCondLst>
                                    <p:cond delay="0"/>
                                  </p:stCondLst>
                                  <p:childTnLst>
                                    <p:anim calcmode="lin" valueType="num">
                                      <p:cBhvr>
                                        <p:cTn id="77" dur="500"/>
                                        <p:tgtEl>
                                          <p:spTgt spid="31"/>
                                        </p:tgtEl>
                                        <p:attrNameLst>
                                          <p:attrName>ppt_w</p:attrName>
                                        </p:attrNameLst>
                                      </p:cBhvr>
                                      <p:tavLst>
                                        <p:tav tm="0">
                                          <p:val>
                                            <p:strVal val="ppt_w"/>
                                          </p:val>
                                        </p:tav>
                                        <p:tav tm="100000">
                                          <p:val>
                                            <p:fltVal val="0"/>
                                          </p:val>
                                        </p:tav>
                                      </p:tavLst>
                                    </p:anim>
                                    <p:anim calcmode="lin" valueType="num">
                                      <p:cBhvr>
                                        <p:cTn id="78" dur="500"/>
                                        <p:tgtEl>
                                          <p:spTgt spid="31"/>
                                        </p:tgtEl>
                                        <p:attrNameLst>
                                          <p:attrName>ppt_h</p:attrName>
                                        </p:attrNameLst>
                                      </p:cBhvr>
                                      <p:tavLst>
                                        <p:tav tm="0">
                                          <p:val>
                                            <p:strVal val="ppt_h"/>
                                          </p:val>
                                        </p:tav>
                                        <p:tav tm="100000">
                                          <p:val>
                                            <p:fltVal val="0"/>
                                          </p:val>
                                        </p:tav>
                                      </p:tavLst>
                                    </p:anim>
                                    <p:animEffect transition="out" filter="fade">
                                      <p:cBhvr>
                                        <p:cTn id="79" dur="500"/>
                                        <p:tgtEl>
                                          <p:spTgt spid="31"/>
                                        </p:tgtEl>
                                      </p:cBhvr>
                                    </p:animEffect>
                                    <p:set>
                                      <p:cBhvr>
                                        <p:cTn id="80" dur="1" fill="hold">
                                          <p:stCondLst>
                                            <p:cond delay="499"/>
                                          </p:stCondLst>
                                        </p:cTn>
                                        <p:tgtEl>
                                          <p:spTgt spid="31"/>
                                        </p:tgtEl>
                                        <p:attrNameLst>
                                          <p:attrName>style.visibility</p:attrName>
                                        </p:attrNameLst>
                                      </p:cBhvr>
                                      <p:to>
                                        <p:strVal val="hidden"/>
                                      </p:to>
                                    </p:set>
                                  </p:childTnLst>
                                </p:cTn>
                              </p:par>
                              <p:par>
                                <p:cTn id="81" presetID="53" presetClass="exit" presetSubtype="32" fill="hold" grpId="1" nodeType="withEffect">
                                  <p:stCondLst>
                                    <p:cond delay="0"/>
                                  </p:stCondLst>
                                  <p:childTnLst>
                                    <p:anim calcmode="lin" valueType="num">
                                      <p:cBhvr>
                                        <p:cTn id="82" dur="500"/>
                                        <p:tgtEl>
                                          <p:spTgt spid="33"/>
                                        </p:tgtEl>
                                        <p:attrNameLst>
                                          <p:attrName>ppt_w</p:attrName>
                                        </p:attrNameLst>
                                      </p:cBhvr>
                                      <p:tavLst>
                                        <p:tav tm="0">
                                          <p:val>
                                            <p:strVal val="ppt_w"/>
                                          </p:val>
                                        </p:tav>
                                        <p:tav tm="100000">
                                          <p:val>
                                            <p:fltVal val="0"/>
                                          </p:val>
                                        </p:tav>
                                      </p:tavLst>
                                    </p:anim>
                                    <p:anim calcmode="lin" valueType="num">
                                      <p:cBhvr>
                                        <p:cTn id="83" dur="500"/>
                                        <p:tgtEl>
                                          <p:spTgt spid="33"/>
                                        </p:tgtEl>
                                        <p:attrNameLst>
                                          <p:attrName>ppt_h</p:attrName>
                                        </p:attrNameLst>
                                      </p:cBhvr>
                                      <p:tavLst>
                                        <p:tav tm="0">
                                          <p:val>
                                            <p:strVal val="ppt_h"/>
                                          </p:val>
                                        </p:tav>
                                        <p:tav tm="100000">
                                          <p:val>
                                            <p:fltVal val="0"/>
                                          </p:val>
                                        </p:tav>
                                      </p:tavLst>
                                    </p:anim>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 grpId="0" animBg="1"/>
      <p:bldP spid="20" grpId="0" animBg="1"/>
      <p:bldP spid="21" grpId="0" animBg="1"/>
      <p:bldP spid="22" grpId="0" animBg="1"/>
      <p:bldP spid="23" grpId="0" animBg="1"/>
      <p:bldP spid="24" grpId="0" animBg="1"/>
      <p:bldP spid="31" grpId="0" animBg="1"/>
      <p:bldP spid="31" grpId="1" animBg="1"/>
      <p:bldP spid="32" grpId="0" animBg="1"/>
      <p:bldP spid="33" grpId="0" animBg="1"/>
      <p:bldP spid="33"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7"/>
          <p:cNvSpPr>
            <a:spLocks noChangeArrowheads="1"/>
          </p:cNvSpPr>
          <p:nvPr/>
        </p:nvSpPr>
        <p:spPr bwMode="auto">
          <a:xfrm>
            <a:off x="4895851"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dirty="0" smtClean="0">
                <a:solidFill>
                  <a:srgbClr val="000000"/>
                </a:solidFill>
                <a:latin typeface="华文楷体" panose="02010600040101010101" pitchFamily="2" charset="-122"/>
              </a:rPr>
              <a:t>$</a:t>
            </a:r>
            <a:endParaRPr lang="en-US" altLang="zh-CN" sz="1700" dirty="0">
              <a:solidFill>
                <a:srgbClr val="000000"/>
              </a:solidFill>
              <a:latin typeface="华文楷体" panose="02010600040101010101" pitchFamily="2" charset="-122"/>
            </a:endParaRPr>
          </a:p>
        </p:txBody>
      </p:sp>
      <p:sp>
        <p:nvSpPr>
          <p:cNvPr id="17" name="Rectangle 18"/>
          <p:cNvSpPr>
            <a:spLocks noChangeArrowheads="1"/>
          </p:cNvSpPr>
          <p:nvPr/>
        </p:nvSpPr>
        <p:spPr bwMode="auto">
          <a:xfrm>
            <a:off x="5165726" y="4713289"/>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F</a:t>
            </a:r>
          </a:p>
        </p:txBody>
      </p:sp>
      <p:sp>
        <p:nvSpPr>
          <p:cNvPr id="18" name="Rectangle 19"/>
          <p:cNvSpPr>
            <a:spLocks noChangeArrowheads="1"/>
          </p:cNvSpPr>
          <p:nvPr/>
        </p:nvSpPr>
        <p:spPr bwMode="auto">
          <a:xfrm>
            <a:off x="5165726" y="4983163"/>
            <a:ext cx="271463"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rPr>
              <a:t>3</a:t>
            </a:r>
            <a:endParaRPr lang="zh-CN" altLang="en-US" sz="1700">
              <a:solidFill>
                <a:srgbClr val="000000"/>
              </a:solidFill>
              <a:latin typeface="Times New Roman" panose="02020603050405020304" pitchFamily="18" charset="0"/>
            </a:endParaRPr>
          </a:p>
        </p:txBody>
      </p:sp>
      <p:sp>
        <p:nvSpPr>
          <p:cNvPr id="29" name="Rectangle 17"/>
          <p:cNvSpPr>
            <a:spLocks noChangeArrowheads="1"/>
          </p:cNvSpPr>
          <p:nvPr/>
        </p:nvSpPr>
        <p:spPr bwMode="auto">
          <a:xfrm>
            <a:off x="4895851"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0</a:t>
            </a:r>
          </a:p>
        </p:txBody>
      </p:sp>
      <p:sp>
        <p:nvSpPr>
          <p:cNvPr id="30" name="Rectangle 18"/>
          <p:cNvSpPr>
            <a:spLocks noChangeArrowheads="1"/>
          </p:cNvSpPr>
          <p:nvPr/>
        </p:nvSpPr>
        <p:spPr bwMode="auto">
          <a:xfrm>
            <a:off x="5165726" y="4454526"/>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2</a:t>
            </a:r>
          </a:p>
        </p:txBody>
      </p:sp>
      <p:sp>
        <p:nvSpPr>
          <p:cNvPr id="20" name="Rectangle 15"/>
          <p:cNvSpPr>
            <a:spLocks noChangeArrowheads="1"/>
          </p:cNvSpPr>
          <p:nvPr/>
        </p:nvSpPr>
        <p:spPr bwMode="auto">
          <a:xfrm>
            <a:off x="5437188" y="4691064"/>
            <a:ext cx="971550" cy="33972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M</a:t>
            </a:r>
          </a:p>
        </p:txBody>
      </p:sp>
      <p:sp>
        <p:nvSpPr>
          <p:cNvPr id="22" name="Rectangle 15"/>
          <p:cNvSpPr>
            <a:spLocks noChangeArrowheads="1"/>
          </p:cNvSpPr>
          <p:nvPr/>
        </p:nvSpPr>
        <p:spPr bwMode="auto">
          <a:xfrm>
            <a:off x="5437188" y="4456114"/>
            <a:ext cx="971550" cy="2571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4</a:t>
            </a:r>
          </a:p>
        </p:txBody>
      </p:sp>
      <p:sp>
        <p:nvSpPr>
          <p:cNvPr id="23" name="Rectangle 20"/>
          <p:cNvSpPr>
            <a:spLocks noChangeArrowheads="1"/>
          </p:cNvSpPr>
          <p:nvPr/>
        </p:nvSpPr>
        <p:spPr bwMode="auto">
          <a:xfrm>
            <a:off x="6408739" y="4724401"/>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a:t>
            </a:r>
          </a:p>
        </p:txBody>
      </p:sp>
      <p:sp>
        <p:nvSpPr>
          <p:cNvPr id="24" name="Rectangle 20"/>
          <p:cNvSpPr>
            <a:spLocks noChangeArrowheads="1"/>
          </p:cNvSpPr>
          <p:nvPr/>
        </p:nvSpPr>
        <p:spPr bwMode="auto">
          <a:xfrm>
            <a:off x="6408739"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6</a:t>
            </a:r>
          </a:p>
        </p:txBody>
      </p:sp>
      <p:sp>
        <p:nvSpPr>
          <p:cNvPr id="32784" name="Line 56"/>
          <p:cNvSpPr>
            <a:spLocks noChangeShapeType="1"/>
          </p:cNvSpPr>
          <p:nvPr/>
        </p:nvSpPr>
        <p:spPr bwMode="auto">
          <a:xfrm flipV="1">
            <a:off x="6894513" y="3836988"/>
            <a:ext cx="0" cy="2159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Rectangle 18"/>
          <p:cNvSpPr>
            <a:spLocks noChangeArrowheads="1"/>
          </p:cNvSpPr>
          <p:nvPr/>
        </p:nvSpPr>
        <p:spPr bwMode="auto">
          <a:xfrm>
            <a:off x="6678614"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F</a:t>
            </a:r>
          </a:p>
        </p:txBody>
      </p:sp>
      <p:sp>
        <p:nvSpPr>
          <p:cNvPr id="32" name="Rectangle 19"/>
          <p:cNvSpPr>
            <a:spLocks noChangeArrowheads="1"/>
          </p:cNvSpPr>
          <p:nvPr/>
        </p:nvSpPr>
        <p:spPr bwMode="auto">
          <a:xfrm>
            <a:off x="6678614" y="4983163"/>
            <a:ext cx="269875"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rPr>
              <a:t>5</a:t>
            </a:r>
            <a:endParaRPr lang="zh-CN" altLang="en-US" sz="1700">
              <a:solidFill>
                <a:srgbClr val="000000"/>
              </a:solidFill>
              <a:latin typeface="Times New Roman" panose="02020603050405020304" pitchFamily="18" charset="0"/>
            </a:endParaRPr>
          </a:p>
        </p:txBody>
      </p:sp>
      <p:sp>
        <p:nvSpPr>
          <p:cNvPr id="33" name="Rectangle 18"/>
          <p:cNvSpPr>
            <a:spLocks noChangeArrowheads="1"/>
          </p:cNvSpPr>
          <p:nvPr/>
        </p:nvSpPr>
        <p:spPr bwMode="auto">
          <a:xfrm>
            <a:off x="6678614"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7</a:t>
            </a:r>
          </a:p>
        </p:txBody>
      </p:sp>
      <p:sp>
        <p:nvSpPr>
          <p:cNvPr id="35" name="Rectangle 23"/>
          <p:cNvSpPr>
            <a:spLocks noChangeArrowheads="1"/>
          </p:cNvSpPr>
          <p:nvPr/>
        </p:nvSpPr>
        <p:spPr bwMode="auto">
          <a:xfrm>
            <a:off x="6948489" y="4714875"/>
            <a:ext cx="1195387" cy="280988"/>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N</a:t>
            </a:r>
          </a:p>
        </p:txBody>
      </p:sp>
      <p:sp>
        <p:nvSpPr>
          <p:cNvPr id="36" name="Rectangle 24"/>
          <p:cNvSpPr>
            <a:spLocks noChangeArrowheads="1"/>
          </p:cNvSpPr>
          <p:nvPr/>
        </p:nvSpPr>
        <p:spPr bwMode="auto">
          <a:xfrm>
            <a:off x="6948489" y="4979987"/>
            <a:ext cx="1195387" cy="354013"/>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smtClean="0">
                <a:solidFill>
                  <a:srgbClr val="000000"/>
                </a:solidFill>
                <a:latin typeface="Times New Roman" panose="02020603050405020304" pitchFamily="18" charset="0"/>
                <a:sym typeface="Arial" panose="020B0604020202020204" pitchFamily="34" charset="0"/>
              </a:rPr>
              <a:t>T</a:t>
            </a:r>
            <a:r>
              <a:rPr lang="en-US" altLang="zh-CN" sz="1700" i="1" baseline="-25000" dirty="0" smtClean="0">
                <a:solidFill>
                  <a:srgbClr val="000000"/>
                </a:solidFill>
                <a:latin typeface="Times New Roman" panose="02020603050405020304" pitchFamily="18" charset="0"/>
                <a:sym typeface="Arial" panose="020B0604020202020204" pitchFamily="34" charset="0"/>
              </a:rPr>
              <a:t>1</a:t>
            </a:r>
            <a:r>
              <a:rPr lang="en-US" altLang="zh-CN" sz="1600" i="1" dirty="0" smtClean="0">
                <a:solidFill>
                  <a:schemeClr val="tx1"/>
                </a:solidFill>
                <a:latin typeface="Times New Roman" panose="02020603050405020304" pitchFamily="18" charset="0"/>
                <a:ea typeface="楷体" panose="02010609060101010101" pitchFamily="49" charset="-122"/>
              </a:rPr>
              <a:t>′.</a:t>
            </a:r>
            <a:r>
              <a:rPr lang="en-US" altLang="zh-CN" sz="1700" i="1" dirty="0" smtClean="0">
                <a:solidFill>
                  <a:srgbClr val="000000"/>
                </a:solidFill>
                <a:latin typeface="Times New Roman" panose="02020603050405020304" pitchFamily="18" charset="0"/>
                <a:sym typeface="Times New Roman" panose="02020603050405020304" pitchFamily="18" charset="0"/>
              </a:rPr>
              <a:t>inh</a:t>
            </a:r>
            <a:r>
              <a:rPr lang="en-US" altLang="zh-CN" sz="1700" dirty="0" smtClean="0">
                <a:solidFill>
                  <a:srgbClr val="000000"/>
                </a:solidFill>
                <a:latin typeface="Times New Roman" panose="02020603050405020304" pitchFamily="18" charset="0"/>
                <a:sym typeface="Times New Roman" panose="02020603050405020304" pitchFamily="18" charset="0"/>
              </a:rPr>
              <a:t>=15</a:t>
            </a:r>
            <a:endParaRPr lang="zh-CN" altLang="en-US" sz="1700" dirty="0">
              <a:solidFill>
                <a:srgbClr val="000000"/>
              </a:solidFill>
              <a:latin typeface="Times New Roman" panose="02020603050405020304" pitchFamily="18" charset="0"/>
              <a:sym typeface="Times New Roman" panose="02020603050405020304" pitchFamily="18" charset="0"/>
            </a:endParaRPr>
          </a:p>
        </p:txBody>
      </p:sp>
      <p:sp>
        <p:nvSpPr>
          <p:cNvPr id="37" name="Rectangle 23"/>
          <p:cNvSpPr>
            <a:spLocks noChangeArrowheads="1"/>
          </p:cNvSpPr>
          <p:nvPr/>
        </p:nvSpPr>
        <p:spPr bwMode="auto">
          <a:xfrm>
            <a:off x="6948489" y="4456114"/>
            <a:ext cx="11334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8</a:t>
            </a:r>
          </a:p>
        </p:txBody>
      </p:sp>
      <p:sp>
        <p:nvSpPr>
          <p:cNvPr id="38" name="Rectangle 25"/>
          <p:cNvSpPr>
            <a:spLocks noChangeArrowheads="1"/>
          </p:cNvSpPr>
          <p:nvPr/>
        </p:nvSpPr>
        <p:spPr bwMode="auto">
          <a:xfrm>
            <a:off x="8083550" y="4725989"/>
            <a:ext cx="971550"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a:solidFill>
                  <a:srgbClr val="000000"/>
                </a:solidFill>
                <a:latin typeface="Times New Roman" panose="02020603050405020304" pitchFamily="18" charset="0"/>
                <a:sym typeface="Arial" panose="020B0604020202020204" pitchFamily="34" charset="0"/>
              </a:rPr>
              <a:t>T</a:t>
            </a:r>
            <a:r>
              <a:rPr lang="en-US" altLang="zh-CN" sz="1600" i="1" dirty="0">
                <a:solidFill>
                  <a:schemeClr val="tx1"/>
                </a:solidFill>
                <a:latin typeface="Times New Roman" panose="02020603050405020304" pitchFamily="18" charset="0"/>
                <a:ea typeface="楷体" panose="02010609060101010101" pitchFamily="49" charset="-122"/>
              </a:rPr>
              <a:t>′</a:t>
            </a:r>
            <a:endParaRPr lang="en-US" altLang="zh-CN" sz="1600" i="1" dirty="0">
              <a:solidFill>
                <a:srgbClr val="000000"/>
              </a:solidFill>
              <a:latin typeface="Times New Roman" panose="02020603050405020304" pitchFamily="18" charset="0"/>
              <a:sym typeface="Times New Roman" panose="02020603050405020304" pitchFamily="18" charset="0"/>
            </a:endParaRPr>
          </a:p>
        </p:txBody>
      </p:sp>
      <p:sp>
        <p:nvSpPr>
          <p:cNvPr id="39" name="Rectangle 26"/>
          <p:cNvSpPr>
            <a:spLocks noChangeArrowheads="1"/>
          </p:cNvSpPr>
          <p:nvPr/>
        </p:nvSpPr>
        <p:spPr bwMode="auto">
          <a:xfrm>
            <a:off x="8083550" y="4979988"/>
            <a:ext cx="971550"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err="1">
                <a:solidFill>
                  <a:srgbClr val="000000"/>
                </a:solidFill>
                <a:latin typeface="Times New Roman" panose="02020603050405020304" pitchFamily="18" charset="0"/>
                <a:sym typeface="Times New Roman" panose="02020603050405020304" pitchFamily="18" charset="0"/>
              </a:rPr>
              <a:t>syn</a:t>
            </a:r>
            <a:r>
              <a:rPr lang="en-US" altLang="zh-CN" sz="1700" dirty="0">
                <a:solidFill>
                  <a:srgbClr val="000000"/>
                </a:solidFill>
                <a:latin typeface="Times New Roman" panose="02020603050405020304" pitchFamily="18" charset="0"/>
                <a:sym typeface="Times New Roman" panose="02020603050405020304" pitchFamily="18" charset="0"/>
              </a:rPr>
              <a:t>=15</a:t>
            </a:r>
            <a:endParaRPr lang="zh-CN" altLang="en-US" sz="1700" dirty="0">
              <a:solidFill>
                <a:srgbClr val="000000"/>
              </a:solidFill>
              <a:latin typeface="Times New Roman" panose="02020603050405020304" pitchFamily="18" charset="0"/>
              <a:sym typeface="Times New Roman" panose="02020603050405020304" pitchFamily="18" charset="0"/>
            </a:endParaRPr>
          </a:p>
        </p:txBody>
      </p:sp>
      <p:sp>
        <p:nvSpPr>
          <p:cNvPr id="40" name="Rectangle 25"/>
          <p:cNvSpPr>
            <a:spLocks noChangeArrowheads="1"/>
          </p:cNvSpPr>
          <p:nvPr/>
        </p:nvSpPr>
        <p:spPr bwMode="auto">
          <a:xfrm>
            <a:off x="8081963" y="4456114"/>
            <a:ext cx="971550"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sym typeface="Arial" panose="020B0604020202020204" pitchFamily="34" charset="0"/>
              </a:rPr>
              <a:t>9</a:t>
            </a:r>
            <a:endParaRPr lang="en-US" altLang="zh-CN" sz="1700">
              <a:solidFill>
                <a:srgbClr val="000000"/>
              </a:solidFill>
              <a:latin typeface="Times New Roman" panose="02020603050405020304" pitchFamily="18" charset="0"/>
              <a:sym typeface="Times New Roman" panose="02020603050405020304" pitchFamily="18" charset="0"/>
            </a:endParaRPr>
          </a:p>
        </p:txBody>
      </p:sp>
      <p:sp>
        <p:nvSpPr>
          <p:cNvPr id="66" name="Rectangle 56"/>
          <p:cNvSpPr>
            <a:spLocks noChangeArrowheads="1"/>
          </p:cNvSpPr>
          <p:nvPr/>
        </p:nvSpPr>
        <p:spPr bwMode="auto">
          <a:xfrm>
            <a:off x="5562600" y="3508375"/>
            <a:ext cx="1746250" cy="369888"/>
          </a:xfrm>
          <a:prstGeom prst="rect">
            <a:avLst/>
          </a:prstGeom>
          <a:noFill/>
          <a:ln>
            <a:noFill/>
          </a:ln>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r>
              <a:rPr kumimoji="1" lang="zh-CN" altLang="en-US" sz="1800" dirty="0">
                <a:solidFill>
                  <a:schemeClr val="tx2">
                    <a:lumMod val="60000"/>
                    <a:lumOff val="40000"/>
                  </a:schemeClr>
                </a:solidFill>
                <a:latin typeface="+mn-ea"/>
                <a:ea typeface="+mn-ea"/>
                <a:cs typeface="Times New Roman" panose="02020603050405020304" pitchFamily="18" charset="0"/>
              </a:rPr>
              <a:t>输入：</a:t>
            </a:r>
            <a:r>
              <a:rPr kumimoji="1" lang="en-US" altLang="zh-CN" sz="1800"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rPr>
              <a:t>3 * 5</a:t>
            </a:r>
            <a:endParaRPr kumimoji="1" lang="zh-CN" altLang="en-US"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endParaRPr>
          </a:p>
        </p:txBody>
      </p:sp>
      <p:sp>
        <p:nvSpPr>
          <p:cNvPr id="67" name="矩形 34"/>
          <p:cNvSpPr>
            <a:spLocks noChangeArrowheads="1"/>
          </p:cNvSpPr>
          <p:nvPr/>
        </p:nvSpPr>
        <p:spPr bwMode="auto">
          <a:xfrm>
            <a:off x="30163" y="5000625"/>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SLR</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自动机</a:t>
            </a:r>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68" name="组合 80"/>
          <p:cNvGrpSpPr>
            <a:grpSpLocks/>
          </p:cNvGrpSpPr>
          <p:nvPr/>
        </p:nvGrpSpPr>
        <p:grpSpPr bwMode="auto">
          <a:xfrm>
            <a:off x="52388" y="2132014"/>
            <a:ext cx="4589462" cy="3762375"/>
            <a:chOff x="3431846" y="1052514"/>
            <a:chExt cx="6118556" cy="5015607"/>
          </a:xfrm>
        </p:grpSpPr>
        <p:sp>
          <p:nvSpPr>
            <p:cNvPr id="69" name="Text Box 2"/>
            <p:cNvSpPr txBox="1">
              <a:spLocks noChangeArrowheads="1"/>
            </p:cNvSpPr>
            <p:nvPr/>
          </p:nvSpPr>
          <p:spPr bwMode="auto">
            <a:xfrm>
              <a:off x="3575762" y="1412283"/>
              <a:ext cx="1439162" cy="114914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0</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T</a:t>
              </a:r>
            </a:p>
            <a:p>
              <a:pPr>
                <a:spcBef>
                  <a:spcPct val="0"/>
                </a:spcBef>
                <a:buClrTx/>
                <a:buSzTx/>
                <a:buFontTx/>
                <a:buNone/>
                <a:defRPr/>
              </a:pPr>
              <a:r>
                <a:rPr kumimoji="1" lang="en-US" altLang="zh-CN" sz="1400" i="1">
                  <a:solidFill>
                    <a:srgbClr val="000000"/>
                  </a:solidFill>
                  <a:latin typeface="Times New Roman" panose="02020603050405020304" pitchFamily="18" charset="0"/>
                </a:rPr>
                <a:t>T→ · FMT</a:t>
              </a:r>
              <a:r>
                <a:rPr lang="en-US" altLang="zh-CN" sz="1400" i="1">
                  <a:solidFill>
                    <a:srgbClr val="000000"/>
                  </a:solidFill>
                  <a:latin typeface="Times New Roman" panose="02020603050405020304" pitchFamily="18" charset="0"/>
                  <a:sym typeface="Times New Roman" panose="02020603050405020304" pitchFamily="18" charset="0"/>
                </a:rPr>
                <a:t>΄</a:t>
              </a:r>
              <a:endParaRPr kumimoji="1" lang="en-US" altLang="zh-CN" sz="1400" i="1">
                <a:solidFill>
                  <a:srgbClr val="000000"/>
                </a:solidFill>
                <a:latin typeface="Times New Roman" panose="02020603050405020304" pitchFamily="18" charset="0"/>
              </a:endParaRPr>
            </a:p>
            <a:p>
              <a:pPr>
                <a:spcBef>
                  <a:spcPct val="0"/>
                </a:spcBef>
                <a:buClrTx/>
                <a:buSzTx/>
                <a:buFontTx/>
                <a:buNone/>
                <a:defRPr/>
              </a:pP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70" name="Text Box 3"/>
            <p:cNvSpPr txBox="1">
              <a:spLocks noChangeArrowheads="1"/>
            </p:cNvSpPr>
            <p:nvPr/>
          </p:nvSpPr>
          <p:spPr bwMode="auto">
            <a:xfrm>
              <a:off x="5520747" y="1052514"/>
              <a:ext cx="1223288"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1</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→T ·</a:t>
              </a:r>
            </a:p>
          </p:txBody>
        </p:sp>
        <p:sp>
          <p:nvSpPr>
            <p:cNvPr id="71" name="Line 4"/>
            <p:cNvSpPr>
              <a:spLocks noChangeShapeType="1"/>
            </p:cNvSpPr>
            <p:nvPr/>
          </p:nvSpPr>
          <p:spPr bwMode="auto">
            <a:xfrm flipV="1">
              <a:off x="5016500" y="1557339"/>
              <a:ext cx="503238" cy="142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Text Box 5"/>
            <p:cNvSpPr txBox="1">
              <a:spLocks noChangeArrowheads="1"/>
            </p:cNvSpPr>
            <p:nvPr/>
          </p:nvSpPr>
          <p:spPr bwMode="auto">
            <a:xfrm>
              <a:off x="5520747" y="1844006"/>
              <a:ext cx="1655037" cy="98407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2</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 · 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M→ ·</a:t>
              </a:r>
              <a:r>
                <a:rPr kumimoji="1" lang="en-US" altLang="zh-CN" sz="1400"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3" name="Line 6"/>
            <p:cNvSpPr>
              <a:spLocks noChangeShapeType="1"/>
            </p:cNvSpPr>
            <p:nvPr/>
          </p:nvSpPr>
          <p:spPr bwMode="auto">
            <a:xfrm>
              <a:off x="5011738" y="2370138"/>
              <a:ext cx="483093" cy="1157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 name="Text Box 7"/>
            <p:cNvSpPr txBox="1">
              <a:spLocks noChangeArrowheads="1"/>
            </p:cNvSpPr>
            <p:nvPr/>
          </p:nvSpPr>
          <p:spPr bwMode="auto">
            <a:xfrm>
              <a:off x="5084795" y="1987180"/>
              <a:ext cx="503237"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75" name="Text Box 8"/>
            <p:cNvSpPr txBox="1">
              <a:spLocks noChangeArrowheads="1"/>
            </p:cNvSpPr>
            <p:nvPr/>
          </p:nvSpPr>
          <p:spPr bwMode="auto">
            <a:xfrm>
              <a:off x="3431846" y="3573015"/>
              <a:ext cx="1513236"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3</a:t>
              </a:r>
              <a:r>
                <a:rPr kumimoji="1" lang="en-US" altLang="zh-CN" sz="1400" i="1" dirty="0">
                  <a:solidFill>
                    <a:srgbClr val="000000"/>
                  </a:solidFill>
                  <a:latin typeface="Times New Roman" panose="02020603050405020304" pitchFamily="18" charset="0"/>
                </a:rPr>
                <a:t>:</a:t>
              </a:r>
            </a:p>
            <a:p>
              <a:pPr>
                <a:spcBef>
                  <a:spcPct val="0"/>
                </a:spcBef>
                <a:buClrTx/>
                <a:buSzTx/>
                <a:buFont typeface="Symbol" panose="05050102010706020507" pitchFamily="18" charset="2"/>
                <a:buNone/>
                <a:defRPr/>
              </a:pPr>
              <a:r>
                <a:rPr kumimoji="1" lang="en-US" altLang="zh-CN" sz="1400" i="1" dirty="0">
                  <a:solidFill>
                    <a:srgbClr val="000000"/>
                  </a:solidFill>
                  <a:latin typeface="Times New Roman" panose="02020603050405020304" pitchFamily="18" charset="0"/>
                </a:rPr>
                <a:t>F→ </a:t>
              </a:r>
              <a:r>
                <a:rPr kumimoji="1" lang="en-US" altLang="zh-CN" sz="1400" dirty="0">
                  <a:solidFill>
                    <a:srgbClr val="000000"/>
                  </a:solidFill>
                  <a:latin typeface="Times New Roman" panose="02020603050405020304" pitchFamily="18" charset="0"/>
                </a:rPr>
                <a:t>d</a:t>
              </a:r>
              <a:r>
                <a:rPr kumimoji="1" lang="en-US" altLang="zh-CN" sz="1400" i="1"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6" name="Line 9"/>
            <p:cNvSpPr>
              <a:spLocks noChangeShapeType="1"/>
            </p:cNvSpPr>
            <p:nvPr/>
          </p:nvSpPr>
          <p:spPr bwMode="auto">
            <a:xfrm>
              <a:off x="4367213" y="2651125"/>
              <a:ext cx="0" cy="922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 name="Text Box 11"/>
            <p:cNvSpPr txBox="1">
              <a:spLocks noChangeArrowheads="1"/>
            </p:cNvSpPr>
            <p:nvPr/>
          </p:nvSpPr>
          <p:spPr bwMode="auto">
            <a:xfrm>
              <a:off x="5017040" y="3996273"/>
              <a:ext cx="182435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7</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 · NT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r>
                <a:rPr kumimoji="1" lang="en-US" altLang="zh-CN" sz="1400" i="1" dirty="0">
                  <a:solidFill>
                    <a:srgbClr val="000000"/>
                  </a:solidFill>
                  <a:latin typeface="Times New Roman" panose="02020603050405020304" pitchFamily="18" charset="0"/>
                </a:rPr>
                <a:t>N→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8" name="Text Box 12"/>
            <p:cNvSpPr txBox="1">
              <a:spLocks noChangeArrowheads="1"/>
            </p:cNvSpPr>
            <p:nvPr/>
          </p:nvSpPr>
          <p:spPr bwMode="auto">
            <a:xfrm>
              <a:off x="7825524" y="4796230"/>
              <a:ext cx="1724878"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8</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 · 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9" name="Text Box 13"/>
            <p:cNvSpPr txBox="1">
              <a:spLocks noChangeArrowheads="1"/>
            </p:cNvSpPr>
            <p:nvPr/>
          </p:nvSpPr>
          <p:spPr bwMode="auto">
            <a:xfrm>
              <a:off x="7318377" y="522699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80" name="Text Box 15"/>
            <p:cNvSpPr txBox="1">
              <a:spLocks noChangeArrowheads="1"/>
            </p:cNvSpPr>
            <p:nvPr/>
          </p:nvSpPr>
          <p:spPr bwMode="auto">
            <a:xfrm>
              <a:off x="3792538" y="2852739"/>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81" name="Text Box 17"/>
            <p:cNvSpPr txBox="1">
              <a:spLocks noChangeArrowheads="1"/>
            </p:cNvSpPr>
            <p:nvPr/>
          </p:nvSpPr>
          <p:spPr bwMode="auto">
            <a:xfrm>
              <a:off x="7594834" y="1473655"/>
              <a:ext cx="1767207"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4</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T→FM · 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82" name="Line 18"/>
            <p:cNvSpPr>
              <a:spLocks noChangeShapeType="1"/>
            </p:cNvSpPr>
            <p:nvPr/>
          </p:nvSpPr>
          <p:spPr bwMode="auto">
            <a:xfrm flipV="1">
              <a:off x="7201264" y="2060600"/>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Text Box 19"/>
            <p:cNvSpPr txBox="1">
              <a:spLocks noChangeArrowheads="1"/>
            </p:cNvSpPr>
            <p:nvPr/>
          </p:nvSpPr>
          <p:spPr bwMode="auto">
            <a:xfrm>
              <a:off x="7162037" y="1628799"/>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M</a:t>
              </a:r>
            </a:p>
          </p:txBody>
        </p:sp>
        <p:sp>
          <p:nvSpPr>
            <p:cNvPr id="84" name="Text Box 20"/>
            <p:cNvSpPr txBox="1">
              <a:spLocks noChangeArrowheads="1"/>
            </p:cNvSpPr>
            <p:nvPr/>
          </p:nvSpPr>
          <p:spPr bwMode="auto">
            <a:xfrm>
              <a:off x="7391658" y="3346572"/>
              <a:ext cx="180107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6</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T</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*FNT</a:t>
              </a:r>
              <a:r>
                <a:rPr lang="en-US" altLang="zh-CN" sz="1400" i="1">
                  <a:solidFill>
                    <a:srgbClr val="000000"/>
                  </a:solidFill>
                  <a:latin typeface="Times New Roman" panose="02020603050405020304" pitchFamily="18" charset="0"/>
                  <a:sym typeface="Times New Roman" panose="02020603050405020304" pitchFamily="18" charset="0"/>
                </a:rPr>
                <a:t>΄</a:t>
              </a:r>
              <a:r>
                <a:rPr kumimoji="1" lang="en-US" altLang="zh-CN" sz="1400" i="1">
                  <a:solidFill>
                    <a:srgbClr val="000000"/>
                  </a:solidFill>
                  <a:latin typeface="Tahoma" panose="020B0604030504040204" pitchFamily="34" charset="0"/>
                </a:rPr>
                <a:t> </a:t>
              </a: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85" name="Line 21"/>
            <p:cNvSpPr>
              <a:spLocks noChangeShapeType="1"/>
            </p:cNvSpPr>
            <p:nvPr/>
          </p:nvSpPr>
          <p:spPr bwMode="auto">
            <a:xfrm rot="10800000">
              <a:off x="4943476" y="3789041"/>
              <a:ext cx="2447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Text Box 22"/>
            <p:cNvSpPr txBox="1">
              <a:spLocks noChangeArrowheads="1"/>
            </p:cNvSpPr>
            <p:nvPr/>
          </p:nvSpPr>
          <p:spPr bwMode="auto">
            <a:xfrm>
              <a:off x="6888163" y="3356993"/>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87" name="Text Box 23"/>
            <p:cNvSpPr txBox="1">
              <a:spLocks noChangeArrowheads="1"/>
            </p:cNvSpPr>
            <p:nvPr/>
          </p:nvSpPr>
          <p:spPr bwMode="auto">
            <a:xfrm>
              <a:off x="5027623" y="5342233"/>
              <a:ext cx="2031759"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9</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88" name="Line 24"/>
            <p:cNvSpPr>
              <a:spLocks noChangeShapeType="1"/>
            </p:cNvSpPr>
            <p:nvPr/>
          </p:nvSpPr>
          <p:spPr bwMode="auto">
            <a:xfrm rot="10800000">
              <a:off x="6743700" y="429309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 name="Text Box 25"/>
            <p:cNvSpPr txBox="1">
              <a:spLocks noChangeArrowheads="1"/>
            </p:cNvSpPr>
            <p:nvPr/>
          </p:nvSpPr>
          <p:spPr bwMode="auto">
            <a:xfrm>
              <a:off x="6888163" y="3861048"/>
              <a:ext cx="3810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90" name="Text Box 26"/>
            <p:cNvSpPr txBox="1">
              <a:spLocks noChangeArrowheads="1"/>
            </p:cNvSpPr>
            <p:nvPr/>
          </p:nvSpPr>
          <p:spPr bwMode="auto">
            <a:xfrm>
              <a:off x="5010692" y="2925430"/>
              <a:ext cx="1805302"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5</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91" name="Line 27"/>
            <p:cNvSpPr>
              <a:spLocks noChangeShapeType="1"/>
            </p:cNvSpPr>
            <p:nvPr/>
          </p:nvSpPr>
          <p:spPr bwMode="auto">
            <a:xfrm>
              <a:off x="8112125" y="2769666"/>
              <a:ext cx="0" cy="5762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 name="Line 29"/>
            <p:cNvSpPr>
              <a:spLocks noChangeShapeType="1"/>
            </p:cNvSpPr>
            <p:nvPr/>
          </p:nvSpPr>
          <p:spPr bwMode="auto">
            <a:xfrm flipH="1">
              <a:off x="6815138" y="2543218"/>
              <a:ext cx="792493" cy="72352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 name="Text Box 30"/>
            <p:cNvSpPr txBox="1">
              <a:spLocks noChangeArrowheads="1"/>
            </p:cNvSpPr>
            <p:nvPr/>
          </p:nvSpPr>
          <p:spPr bwMode="auto">
            <a:xfrm>
              <a:off x="6959599" y="299720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94" name="Text Box 32"/>
            <p:cNvSpPr txBox="1">
              <a:spLocks noChangeArrowheads="1"/>
            </p:cNvSpPr>
            <p:nvPr/>
          </p:nvSpPr>
          <p:spPr bwMode="auto">
            <a:xfrm>
              <a:off x="8328025" y="4292500"/>
              <a:ext cx="457200"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600" i="1">
                  <a:solidFill>
                    <a:srgbClr val="000000"/>
                  </a:solidFill>
                  <a:latin typeface="Times New Roman" panose="02020603050405020304" pitchFamily="18" charset="0"/>
                </a:rPr>
                <a:t>*</a:t>
              </a:r>
            </a:p>
          </p:txBody>
        </p:sp>
        <p:sp>
          <p:nvSpPr>
            <p:cNvPr id="95" name="Text Box 35"/>
            <p:cNvSpPr txBox="1">
              <a:spLocks noChangeArrowheads="1"/>
            </p:cNvSpPr>
            <p:nvPr/>
          </p:nvSpPr>
          <p:spPr bwMode="auto">
            <a:xfrm>
              <a:off x="5087939" y="1066801"/>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96" name="Line 38"/>
            <p:cNvSpPr>
              <a:spLocks noChangeShapeType="1"/>
            </p:cNvSpPr>
            <p:nvPr/>
          </p:nvSpPr>
          <p:spPr bwMode="auto">
            <a:xfrm>
              <a:off x="6743700" y="4869482"/>
              <a:ext cx="1079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 name="Text Box 39"/>
            <p:cNvSpPr txBox="1">
              <a:spLocks noChangeArrowheads="1"/>
            </p:cNvSpPr>
            <p:nvPr/>
          </p:nvSpPr>
          <p:spPr bwMode="auto">
            <a:xfrm>
              <a:off x="6888163" y="450912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N</a:t>
              </a:r>
            </a:p>
          </p:txBody>
        </p:sp>
        <p:sp>
          <p:nvSpPr>
            <p:cNvPr id="98" name="Text Box 43"/>
            <p:cNvSpPr txBox="1">
              <a:spLocks noChangeArrowheads="1"/>
            </p:cNvSpPr>
            <p:nvPr/>
          </p:nvSpPr>
          <p:spPr bwMode="auto">
            <a:xfrm>
              <a:off x="8183563" y="2842690"/>
              <a:ext cx="533401"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1600" i="1" dirty="0">
                  <a:solidFill>
                    <a:srgbClr val="000000"/>
                  </a:solidFill>
                  <a:latin typeface="Times New Roman" panose="02020603050405020304" pitchFamily="18" charset="0"/>
                </a:rPr>
                <a:t>*</a:t>
              </a:r>
            </a:p>
          </p:txBody>
        </p:sp>
        <p:sp>
          <p:nvSpPr>
            <p:cNvPr id="99" name="Line 27"/>
            <p:cNvSpPr>
              <a:spLocks noChangeShapeType="1"/>
            </p:cNvSpPr>
            <p:nvPr/>
          </p:nvSpPr>
          <p:spPr bwMode="auto">
            <a:xfrm flipH="1">
              <a:off x="7059587" y="5661000"/>
              <a:ext cx="765203" cy="228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 name="Line 27"/>
            <p:cNvSpPr>
              <a:spLocks noChangeShapeType="1"/>
            </p:cNvSpPr>
            <p:nvPr/>
          </p:nvSpPr>
          <p:spPr bwMode="auto">
            <a:xfrm flipH="1" flipV="1">
              <a:off x="8183563" y="4365103"/>
              <a:ext cx="0" cy="38459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1" name="Rectangle 16"/>
          <p:cNvSpPr>
            <a:spLocks noChangeArrowheads="1"/>
          </p:cNvSpPr>
          <p:nvPr/>
        </p:nvSpPr>
        <p:spPr bwMode="auto">
          <a:xfrm>
            <a:off x="5437188" y="4995863"/>
            <a:ext cx="971550"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a:solidFill>
                  <a:srgbClr val="000000"/>
                </a:solidFill>
                <a:latin typeface="Times New Roman" panose="02020603050405020304" pitchFamily="18" charset="0"/>
                <a:sym typeface="Arial" panose="020B0604020202020204" pitchFamily="34" charset="0"/>
              </a:rPr>
              <a:t>T</a:t>
            </a:r>
            <a:r>
              <a:rPr lang="en-US" altLang="zh-CN" sz="1600" i="1" dirty="0" smtClean="0">
                <a:solidFill>
                  <a:schemeClr val="tx1"/>
                </a:solidFill>
                <a:latin typeface="Times New Roman" panose="02020603050405020304" pitchFamily="18" charset="0"/>
                <a:ea typeface="楷体" panose="02010609060101010101" pitchFamily="49" charset="-122"/>
              </a:rPr>
              <a:t>′.</a:t>
            </a:r>
            <a:r>
              <a:rPr lang="en-US" altLang="zh-CN" sz="1700" i="1" dirty="0" err="1" smtClean="0">
                <a:solidFill>
                  <a:srgbClr val="000000"/>
                </a:solidFill>
                <a:latin typeface="Times New Roman" panose="02020603050405020304" pitchFamily="18" charset="0"/>
                <a:sym typeface="Times New Roman" panose="02020603050405020304" pitchFamily="18" charset="0"/>
              </a:rPr>
              <a:t>inh</a:t>
            </a:r>
            <a:r>
              <a:rPr lang="en-US" altLang="zh-CN" sz="1700" dirty="0" smtClean="0">
                <a:solidFill>
                  <a:srgbClr val="000000"/>
                </a:solidFill>
                <a:latin typeface="Times New Roman" panose="02020603050405020304" pitchFamily="18" charset="0"/>
                <a:sym typeface="Times New Roman" panose="02020603050405020304" pitchFamily="18" charset="0"/>
              </a:rPr>
              <a:t>=3</a:t>
            </a:r>
            <a:endParaRPr lang="zh-CN" altLang="en-US" sz="1700" dirty="0">
              <a:solidFill>
                <a:srgbClr val="000000"/>
              </a:solidFill>
              <a:latin typeface="Times New Roman" panose="02020603050405020304" pitchFamily="18" charset="0"/>
              <a:sym typeface="Times New Roman" panose="02020603050405020304" pitchFamily="18" charset="0"/>
            </a:endParaRPr>
          </a:p>
        </p:txBody>
      </p:sp>
      <p:sp>
        <p:nvSpPr>
          <p:cNvPr id="105" name="Rectangle 3"/>
          <p:cNvSpPr txBox="1">
            <a:spLocks noChangeArrowheads="1"/>
          </p:cNvSpPr>
          <p:nvPr/>
        </p:nvSpPr>
        <p:spPr bwMode="auto">
          <a:xfrm>
            <a:off x="5030788" y="281782"/>
            <a:ext cx="3857625" cy="212010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1) </a:t>
            </a:r>
            <a:r>
              <a:rPr lang="en-US" altLang="zh-CN" sz="2000" b="0" i="1" dirty="0">
                <a:latin typeface="Times New Roman" panose="02020603050405020304" pitchFamily="18" charset="0"/>
                <a:cs typeface="Times New Roman" panose="02020603050405020304" pitchFamily="18" charset="0"/>
              </a:rPr>
              <a:t>T</a:t>
            </a:r>
            <a:r>
              <a:rPr lang="en-US" altLang="zh-CN" sz="2000"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err="1">
                <a:latin typeface="Times New Roman" panose="02020603050405020304" pitchFamily="18" charset="0"/>
                <a:ea typeface="楷体" panose="02010609060101010101" pitchFamily="49" charset="-122"/>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solidFill>
                  <a:srgbClr val="0000FF"/>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2) </a:t>
            </a:r>
            <a:r>
              <a:rPr lang="en-US" altLang="zh-CN"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cs typeface="Times New Roman" panose="02020603050405020304" pitchFamily="18" charset="0"/>
              </a:rPr>
              <a:t>→*</a:t>
            </a:r>
            <a:r>
              <a:rPr lang="zh-CN" altLang="en-US" sz="2000" b="0" i="1" dirty="0">
                <a:latin typeface="Times New Roman" panose="02020603050405020304" pitchFamily="18" charset="0"/>
                <a:cs typeface="Times New Roman" panose="02020603050405020304" pitchFamily="18" charset="0"/>
              </a:rPr>
              <a:t>F</a:t>
            </a:r>
            <a:r>
              <a:rPr lang="zh-CN" altLang="en-US" sz="2000" b="0" i="1" dirty="0">
                <a:solidFill>
                  <a:srgbClr val="2D83F4"/>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en-US" altLang="zh-CN" sz="2000"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 }	</a:t>
            </a:r>
          </a:p>
          <a:p>
            <a:pPr eaLnBrk="1" hangingPunct="1">
              <a:defRPr/>
            </a:pPr>
            <a:r>
              <a:rPr lang="en-US" altLang="zh-CN" sz="2000" b="0" dirty="0">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zh-CN" altLang="en-US" sz="2000" b="0" dirty="0">
                <a:solidFill>
                  <a:srgbClr val="0000FF"/>
                </a:solidFill>
                <a:latin typeface="Times New Roman" panose="02020603050405020304" pitchFamily="18" charset="0"/>
                <a:cs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zh-CN" altLang="en-US" sz="2000" b="0" baseline="-25000" dirty="0">
                <a:solidFill>
                  <a:srgbClr val="0000FF"/>
                </a:solidFill>
                <a:latin typeface="Times New Roman" panose="02020603050405020304" pitchFamily="18" charset="0"/>
                <a:cs typeface="Times New Roman" panose="02020603050405020304" pitchFamily="18" charset="0"/>
              </a:rPr>
              <a:t>1</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sz="2000" b="0" dirty="0" smtClean="0">
                <a:latin typeface="Times New Roman" panose="02020603050405020304" pitchFamily="18" charset="0"/>
                <a:cs typeface="Times New Roman" panose="02020603050405020304" pitchFamily="18" charset="0"/>
              </a:rPr>
              <a:t>3</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sym typeface="Arial" panose="020B0604020202020204" pitchFamily="34" charset="0"/>
              </a:rPr>
              <a:t>→</a:t>
            </a:r>
            <a:r>
              <a:rPr lang="el-GR" altLang="zh-CN" sz="2000" b="0" i="1" dirty="0">
                <a:latin typeface="Times New Roman" panose="02020603050405020304" pitchFamily="18" charset="0"/>
                <a:sym typeface="Arial" panose="020B0604020202020204" pitchFamily="34" charset="0"/>
              </a:rPr>
              <a:t>ε</a:t>
            </a:r>
            <a:r>
              <a:rPr lang="en-US" altLang="zh-CN" sz="2000" b="0" dirty="0">
                <a:latin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syn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inh</a:t>
            </a:r>
            <a:r>
              <a:rPr lang="en-US" altLang="zh-CN" sz="2000" b="0" dirty="0">
                <a:latin typeface="Times New Roman" panose="02020603050405020304" pitchFamily="18" charset="0"/>
              </a:rPr>
              <a:t> }</a:t>
            </a:r>
          </a:p>
          <a:p>
            <a:pPr eaLnBrk="1" hangingPunct="1">
              <a:defRPr/>
            </a:pPr>
            <a:r>
              <a:rPr lang="en-US" altLang="zh-CN" sz="2000" b="0" dirty="0">
                <a:latin typeface="Times New Roman" panose="02020603050405020304" pitchFamily="18" charset="0"/>
                <a:sym typeface="Times New Roman" panose="02020603050405020304" pitchFamily="18" charset="0"/>
              </a:rPr>
              <a:t>4) </a:t>
            </a:r>
            <a:r>
              <a:rPr lang="en-US" altLang="zh-CN" sz="2000" b="0" i="1" dirty="0">
                <a:latin typeface="Times New Roman" panose="02020603050405020304" pitchFamily="18" charset="0"/>
                <a:sym typeface="Times New Roman" panose="02020603050405020304" pitchFamily="18" charset="0"/>
              </a:rPr>
              <a:t>F</a:t>
            </a:r>
            <a:r>
              <a:rPr lang="zh-CN" altLang="en-US" sz="2000" b="0" i="1" dirty="0">
                <a:latin typeface="Times New Roman" panose="02020603050405020304" pitchFamily="18" charset="0"/>
                <a:sym typeface="Arial" panose="020B0604020202020204" pitchFamily="34" charset="0"/>
              </a:rPr>
              <a:t> </a:t>
            </a:r>
            <a:r>
              <a:rPr lang="zh-CN" altLang="en-US" sz="2000" b="0" dirty="0">
                <a:latin typeface="Times New Roman" panose="02020603050405020304" pitchFamily="18" charset="0"/>
                <a:sym typeface="Arial" panose="020B0604020202020204" pitchFamily="34" charset="0"/>
              </a:rPr>
              <a:t>→</a:t>
            </a:r>
            <a:r>
              <a:rPr lang="en-US" altLang="zh-CN" sz="2000" b="0" dirty="0">
                <a:latin typeface="Times New Roman" panose="02020603050405020304" pitchFamily="18" charset="0"/>
                <a:sym typeface="Arial" panose="020B0604020202020204" pitchFamily="34" charset="0"/>
              </a:rPr>
              <a:t>digit</a:t>
            </a:r>
            <a:r>
              <a:rPr lang="en-US" altLang="zh-CN" sz="2000" b="0" i="1" dirty="0">
                <a:latin typeface="Times New Roman" panose="02020603050405020304" pitchFamily="18" charset="0"/>
                <a:sym typeface="Arial" panose="020B0604020202020204" pitchFamily="34" charset="0"/>
              </a:rPr>
              <a:t> </a:t>
            </a:r>
            <a:r>
              <a:rPr lang="en-US" altLang="zh-CN" sz="2000" b="0" dirty="0">
                <a:latin typeface="Times New Roman" panose="02020603050405020304" pitchFamily="18" charset="0"/>
                <a:sym typeface="Arial" panose="020B0604020202020204" pitchFamily="34" charset="0"/>
              </a:rPr>
              <a:t>{ </a:t>
            </a:r>
            <a:r>
              <a:rPr lang="en-US" altLang="zh-CN" sz="2000" b="0" i="1" dirty="0" err="1">
                <a:latin typeface="Times New Roman" panose="02020603050405020304" pitchFamily="18" charset="0"/>
                <a:sym typeface="Arial" panose="020B0604020202020204" pitchFamily="34" charset="0"/>
              </a:rPr>
              <a:t>F.val</a:t>
            </a:r>
            <a:r>
              <a:rPr lang="en-US" altLang="zh-CN" sz="2000" b="0" dirty="0">
                <a:latin typeface="Times New Roman" panose="02020603050405020304" pitchFamily="18" charset="0"/>
                <a:sym typeface="Arial" panose="020B0604020202020204" pitchFamily="34" charset="0"/>
              </a:rPr>
              <a:t> = </a:t>
            </a:r>
            <a:r>
              <a:rPr lang="en-US" altLang="zh-CN" sz="2000" b="0" dirty="0" err="1">
                <a:latin typeface="Times New Roman" panose="02020603050405020304" pitchFamily="18" charset="0"/>
                <a:sym typeface="Arial" panose="020B0604020202020204" pitchFamily="34" charset="0"/>
              </a:rPr>
              <a:t>digit</a:t>
            </a:r>
            <a:r>
              <a:rPr lang="en-US" altLang="zh-CN" sz="2000" b="0" i="1" dirty="0" err="1">
                <a:latin typeface="Times New Roman" panose="02020603050405020304" pitchFamily="18" charset="0"/>
                <a:sym typeface="Arial" panose="020B0604020202020204" pitchFamily="34" charset="0"/>
              </a:rPr>
              <a:t>.lexval</a:t>
            </a:r>
            <a:r>
              <a:rPr lang="en-US" altLang="zh-CN" sz="2000" b="0" dirty="0">
                <a:latin typeface="Times New Roman" panose="02020603050405020304" pitchFamily="18" charset="0"/>
                <a:sym typeface="Arial" panose="020B0604020202020204" pitchFamily="34" charset="0"/>
              </a:rPr>
              <a:t> }</a:t>
            </a:r>
            <a:endParaRPr lang="zh-CN" altLang="en-US" sz="2000" b="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63</a:t>
            </a:fld>
            <a:endParaRPr lang="en-US" altLang="zh-CN" dirty="0"/>
          </a:p>
        </p:txBody>
      </p:sp>
    </p:spTree>
    <p:extLst>
      <p:ext uri="{BB962C8B-B14F-4D97-AF65-F5344CB8AC3E}">
        <p14:creationId xmlns:p14="http://schemas.microsoft.com/office/powerpoint/2010/main" val="575089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Effect transition="in" filter="fade">
                                      <p:cBhvr>
                                        <p:cTn id="16" dur="500"/>
                                        <p:tgtEl>
                                          <p:spTgt spid="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Effect transition="in" filter="fade">
                                      <p:cBhvr>
                                        <p:cTn id="51" dur="500"/>
                                        <p:tgtEl>
                                          <p:spTgt spid="3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3" presetClass="exit" presetSubtype="32" fill="hold" grpId="1" nodeType="clickEffect">
                                  <p:stCondLst>
                                    <p:cond delay="0"/>
                                  </p:stCondLst>
                                  <p:childTnLst>
                                    <p:anim calcmode="lin" valueType="num">
                                      <p:cBhvr>
                                        <p:cTn id="62" dur="500"/>
                                        <p:tgtEl>
                                          <p:spTgt spid="31"/>
                                        </p:tgtEl>
                                        <p:attrNameLst>
                                          <p:attrName>ppt_w</p:attrName>
                                        </p:attrNameLst>
                                      </p:cBhvr>
                                      <p:tavLst>
                                        <p:tav tm="0">
                                          <p:val>
                                            <p:strVal val="ppt_w"/>
                                          </p:val>
                                        </p:tav>
                                        <p:tav tm="100000">
                                          <p:val>
                                            <p:fltVal val="0"/>
                                          </p:val>
                                        </p:tav>
                                      </p:tavLst>
                                    </p:anim>
                                    <p:anim calcmode="lin" valueType="num">
                                      <p:cBhvr>
                                        <p:cTn id="63" dur="500"/>
                                        <p:tgtEl>
                                          <p:spTgt spid="31"/>
                                        </p:tgtEl>
                                        <p:attrNameLst>
                                          <p:attrName>ppt_h</p:attrName>
                                        </p:attrNameLst>
                                      </p:cBhvr>
                                      <p:tavLst>
                                        <p:tav tm="0">
                                          <p:val>
                                            <p:strVal val="ppt_h"/>
                                          </p:val>
                                        </p:tav>
                                        <p:tav tm="100000">
                                          <p:val>
                                            <p:fltVal val="0"/>
                                          </p:val>
                                        </p:tav>
                                      </p:tavLst>
                                    </p:anim>
                                    <p:animEffect transition="out" filter="fade">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par>
                                <p:cTn id="66" presetID="53" presetClass="exit" presetSubtype="32" fill="hold" grpId="1" nodeType="withEffect">
                                  <p:stCondLst>
                                    <p:cond delay="0"/>
                                  </p:stCondLst>
                                  <p:childTnLst>
                                    <p:anim calcmode="lin" valueType="num">
                                      <p:cBhvr>
                                        <p:cTn id="67" dur="500"/>
                                        <p:tgtEl>
                                          <p:spTgt spid="33"/>
                                        </p:tgtEl>
                                        <p:attrNameLst>
                                          <p:attrName>ppt_w</p:attrName>
                                        </p:attrNameLst>
                                      </p:cBhvr>
                                      <p:tavLst>
                                        <p:tav tm="0">
                                          <p:val>
                                            <p:strVal val="ppt_w"/>
                                          </p:val>
                                        </p:tav>
                                        <p:tav tm="100000">
                                          <p:val>
                                            <p:fltVal val="0"/>
                                          </p:val>
                                        </p:tav>
                                      </p:tavLst>
                                    </p:anim>
                                    <p:anim calcmode="lin" valueType="num">
                                      <p:cBhvr>
                                        <p:cTn id="68" dur="500"/>
                                        <p:tgtEl>
                                          <p:spTgt spid="33"/>
                                        </p:tgtEl>
                                        <p:attrNameLst>
                                          <p:attrName>ppt_h</p:attrName>
                                        </p:attrNameLst>
                                      </p:cBhvr>
                                      <p:tavLst>
                                        <p:tav tm="0">
                                          <p:val>
                                            <p:strVal val="ppt_h"/>
                                          </p:val>
                                        </p:tav>
                                        <p:tav tm="100000">
                                          <p:val>
                                            <p:fltVal val="0"/>
                                          </p:val>
                                        </p:tav>
                                      </p:tavLst>
                                    </p:anim>
                                    <p:animEffect transition="out" filter="fade">
                                      <p:cBhvr>
                                        <p:cTn id="69" dur="500"/>
                                        <p:tgtEl>
                                          <p:spTgt spid="33"/>
                                        </p:tgtEl>
                                      </p:cBhvr>
                                    </p:animEffect>
                                    <p:set>
                                      <p:cBhvr>
                                        <p:cTn id="70" dur="1" fill="hold">
                                          <p:stCondLst>
                                            <p:cond delay="499"/>
                                          </p:stCondLst>
                                        </p:cTn>
                                        <p:tgtEl>
                                          <p:spTgt spid="33"/>
                                        </p:tgtEl>
                                        <p:attrNameLst>
                                          <p:attrName>style.visibility</p:attrName>
                                        </p:attrNameLst>
                                      </p:cBhvr>
                                      <p:to>
                                        <p:strVal val="hidden"/>
                                      </p:to>
                                    </p:set>
                                  </p:childTnLst>
                                </p:cTn>
                              </p:par>
                              <p:par>
                                <p:cTn id="71" presetID="53" presetClass="exit" presetSubtype="32" fill="hold" grpId="1" nodeType="withEffect">
                                  <p:stCondLst>
                                    <p:cond delay="0"/>
                                  </p:stCondLst>
                                  <p:childTnLst>
                                    <p:anim calcmode="lin" valueType="num">
                                      <p:cBhvr>
                                        <p:cTn id="72" dur="500"/>
                                        <p:tgtEl>
                                          <p:spTgt spid="35"/>
                                        </p:tgtEl>
                                        <p:attrNameLst>
                                          <p:attrName>ppt_w</p:attrName>
                                        </p:attrNameLst>
                                      </p:cBhvr>
                                      <p:tavLst>
                                        <p:tav tm="0">
                                          <p:val>
                                            <p:strVal val="ppt_w"/>
                                          </p:val>
                                        </p:tav>
                                        <p:tav tm="100000">
                                          <p:val>
                                            <p:fltVal val="0"/>
                                          </p:val>
                                        </p:tav>
                                      </p:tavLst>
                                    </p:anim>
                                    <p:anim calcmode="lin" valueType="num">
                                      <p:cBhvr>
                                        <p:cTn id="73" dur="500"/>
                                        <p:tgtEl>
                                          <p:spTgt spid="35"/>
                                        </p:tgtEl>
                                        <p:attrNameLst>
                                          <p:attrName>ppt_h</p:attrName>
                                        </p:attrNameLst>
                                      </p:cBhvr>
                                      <p:tavLst>
                                        <p:tav tm="0">
                                          <p:val>
                                            <p:strVal val="ppt_h"/>
                                          </p:val>
                                        </p:tav>
                                        <p:tav tm="100000">
                                          <p:val>
                                            <p:fltVal val="0"/>
                                          </p:val>
                                        </p:tav>
                                      </p:tavLst>
                                    </p:anim>
                                    <p:animEffect transition="out" filter="fade">
                                      <p:cBhvr>
                                        <p:cTn id="74" dur="500"/>
                                        <p:tgtEl>
                                          <p:spTgt spid="35"/>
                                        </p:tgtEl>
                                      </p:cBhvr>
                                    </p:animEffect>
                                    <p:set>
                                      <p:cBhvr>
                                        <p:cTn id="75" dur="1" fill="hold">
                                          <p:stCondLst>
                                            <p:cond delay="499"/>
                                          </p:stCondLst>
                                        </p:cTn>
                                        <p:tgtEl>
                                          <p:spTgt spid="35"/>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36"/>
                                        </p:tgtEl>
                                        <p:attrNameLst>
                                          <p:attrName>ppt_w</p:attrName>
                                        </p:attrNameLst>
                                      </p:cBhvr>
                                      <p:tavLst>
                                        <p:tav tm="0">
                                          <p:val>
                                            <p:strVal val="ppt_w"/>
                                          </p:val>
                                        </p:tav>
                                        <p:tav tm="100000">
                                          <p:val>
                                            <p:fltVal val="0"/>
                                          </p:val>
                                        </p:tav>
                                      </p:tavLst>
                                    </p:anim>
                                    <p:anim calcmode="lin" valueType="num">
                                      <p:cBhvr>
                                        <p:cTn id="78" dur="500"/>
                                        <p:tgtEl>
                                          <p:spTgt spid="36"/>
                                        </p:tgtEl>
                                        <p:attrNameLst>
                                          <p:attrName>ppt_h</p:attrName>
                                        </p:attrNameLst>
                                      </p:cBhvr>
                                      <p:tavLst>
                                        <p:tav tm="0">
                                          <p:val>
                                            <p:strVal val="ppt_h"/>
                                          </p:val>
                                        </p:tav>
                                        <p:tav tm="100000">
                                          <p:val>
                                            <p:fltVal val="0"/>
                                          </p:val>
                                        </p:tav>
                                      </p:tavLst>
                                    </p:anim>
                                    <p:animEffect transition="out" filter="fade">
                                      <p:cBhvr>
                                        <p:cTn id="79" dur="500"/>
                                        <p:tgtEl>
                                          <p:spTgt spid="36"/>
                                        </p:tgtEl>
                                      </p:cBhvr>
                                    </p:animEffect>
                                    <p:set>
                                      <p:cBhvr>
                                        <p:cTn id="80" dur="1" fill="hold">
                                          <p:stCondLst>
                                            <p:cond delay="499"/>
                                          </p:stCondLst>
                                        </p:cTn>
                                        <p:tgtEl>
                                          <p:spTgt spid="36"/>
                                        </p:tgtEl>
                                        <p:attrNameLst>
                                          <p:attrName>style.visibility</p:attrName>
                                        </p:attrNameLst>
                                      </p:cBhvr>
                                      <p:to>
                                        <p:strVal val="hidden"/>
                                      </p:to>
                                    </p:set>
                                  </p:childTnLst>
                                </p:cTn>
                              </p:par>
                              <p:par>
                                <p:cTn id="81" presetID="53" presetClass="exit" presetSubtype="32" fill="hold" grpId="1" nodeType="withEffect">
                                  <p:stCondLst>
                                    <p:cond delay="0"/>
                                  </p:stCondLst>
                                  <p:childTnLst>
                                    <p:anim calcmode="lin" valueType="num">
                                      <p:cBhvr>
                                        <p:cTn id="82" dur="500"/>
                                        <p:tgtEl>
                                          <p:spTgt spid="37"/>
                                        </p:tgtEl>
                                        <p:attrNameLst>
                                          <p:attrName>ppt_w</p:attrName>
                                        </p:attrNameLst>
                                      </p:cBhvr>
                                      <p:tavLst>
                                        <p:tav tm="0">
                                          <p:val>
                                            <p:strVal val="ppt_w"/>
                                          </p:val>
                                        </p:tav>
                                        <p:tav tm="100000">
                                          <p:val>
                                            <p:fltVal val="0"/>
                                          </p:val>
                                        </p:tav>
                                      </p:tavLst>
                                    </p:anim>
                                    <p:anim calcmode="lin" valueType="num">
                                      <p:cBhvr>
                                        <p:cTn id="83" dur="500"/>
                                        <p:tgtEl>
                                          <p:spTgt spid="37"/>
                                        </p:tgtEl>
                                        <p:attrNameLst>
                                          <p:attrName>ppt_h</p:attrName>
                                        </p:attrNameLst>
                                      </p:cBhvr>
                                      <p:tavLst>
                                        <p:tav tm="0">
                                          <p:val>
                                            <p:strVal val="ppt_h"/>
                                          </p:val>
                                        </p:tav>
                                        <p:tav tm="100000">
                                          <p:val>
                                            <p:fltVal val="0"/>
                                          </p:val>
                                        </p:tav>
                                      </p:tavLst>
                                    </p:anim>
                                    <p:animEffect transition="out" filter="fade">
                                      <p:cBhvr>
                                        <p:cTn id="84" dur="500"/>
                                        <p:tgtEl>
                                          <p:spTgt spid="37"/>
                                        </p:tgtEl>
                                      </p:cBhvr>
                                    </p:animEffect>
                                    <p:set>
                                      <p:cBhvr>
                                        <p:cTn id="85" dur="1" fill="hold">
                                          <p:stCondLst>
                                            <p:cond delay="499"/>
                                          </p:stCondLst>
                                        </p:cTn>
                                        <p:tgtEl>
                                          <p:spTgt spid="37"/>
                                        </p:tgtEl>
                                        <p:attrNameLst>
                                          <p:attrName>style.visibility</p:attrName>
                                        </p:attrNameLst>
                                      </p:cBhvr>
                                      <p:to>
                                        <p:strVal val="hidden"/>
                                      </p:to>
                                    </p:set>
                                  </p:childTnLst>
                                </p:cTn>
                              </p:par>
                              <p:par>
                                <p:cTn id="86" presetID="53" presetClass="exit" presetSubtype="32" fill="hold" grpId="1" nodeType="withEffect">
                                  <p:stCondLst>
                                    <p:cond delay="0"/>
                                  </p:stCondLst>
                                  <p:childTnLst>
                                    <p:anim calcmode="lin" valueType="num">
                                      <p:cBhvr>
                                        <p:cTn id="87" dur="500"/>
                                        <p:tgtEl>
                                          <p:spTgt spid="38"/>
                                        </p:tgtEl>
                                        <p:attrNameLst>
                                          <p:attrName>ppt_w</p:attrName>
                                        </p:attrNameLst>
                                      </p:cBhvr>
                                      <p:tavLst>
                                        <p:tav tm="0">
                                          <p:val>
                                            <p:strVal val="ppt_w"/>
                                          </p:val>
                                        </p:tav>
                                        <p:tav tm="100000">
                                          <p:val>
                                            <p:fltVal val="0"/>
                                          </p:val>
                                        </p:tav>
                                      </p:tavLst>
                                    </p:anim>
                                    <p:anim calcmode="lin" valueType="num">
                                      <p:cBhvr>
                                        <p:cTn id="88" dur="500"/>
                                        <p:tgtEl>
                                          <p:spTgt spid="38"/>
                                        </p:tgtEl>
                                        <p:attrNameLst>
                                          <p:attrName>ppt_h</p:attrName>
                                        </p:attrNameLst>
                                      </p:cBhvr>
                                      <p:tavLst>
                                        <p:tav tm="0">
                                          <p:val>
                                            <p:strVal val="ppt_h"/>
                                          </p:val>
                                        </p:tav>
                                        <p:tav tm="100000">
                                          <p:val>
                                            <p:fltVal val="0"/>
                                          </p:val>
                                        </p:tav>
                                      </p:tavLst>
                                    </p:anim>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53" presetClass="exit" presetSubtype="32" fill="hold" grpId="1" nodeType="withEffect">
                                  <p:stCondLst>
                                    <p:cond delay="0"/>
                                  </p:stCondLst>
                                  <p:childTnLst>
                                    <p:anim calcmode="lin" valueType="num">
                                      <p:cBhvr>
                                        <p:cTn id="92" dur="500"/>
                                        <p:tgtEl>
                                          <p:spTgt spid="39"/>
                                        </p:tgtEl>
                                        <p:attrNameLst>
                                          <p:attrName>ppt_w</p:attrName>
                                        </p:attrNameLst>
                                      </p:cBhvr>
                                      <p:tavLst>
                                        <p:tav tm="0">
                                          <p:val>
                                            <p:strVal val="ppt_w"/>
                                          </p:val>
                                        </p:tav>
                                        <p:tav tm="100000">
                                          <p:val>
                                            <p:fltVal val="0"/>
                                          </p:val>
                                        </p:tav>
                                      </p:tavLst>
                                    </p:anim>
                                    <p:anim calcmode="lin" valueType="num">
                                      <p:cBhvr>
                                        <p:cTn id="93" dur="500"/>
                                        <p:tgtEl>
                                          <p:spTgt spid="39"/>
                                        </p:tgtEl>
                                        <p:attrNameLst>
                                          <p:attrName>ppt_h</p:attrName>
                                        </p:attrNameLst>
                                      </p:cBhvr>
                                      <p:tavLst>
                                        <p:tav tm="0">
                                          <p:val>
                                            <p:strVal val="ppt_h"/>
                                          </p:val>
                                        </p:tav>
                                        <p:tav tm="100000">
                                          <p:val>
                                            <p:fltVal val="0"/>
                                          </p:val>
                                        </p:tav>
                                      </p:tavLst>
                                    </p:anim>
                                    <p:animEffect transition="out" filter="fade">
                                      <p:cBhvr>
                                        <p:cTn id="94" dur="500"/>
                                        <p:tgtEl>
                                          <p:spTgt spid="39"/>
                                        </p:tgtEl>
                                      </p:cBhvr>
                                    </p:animEffect>
                                    <p:set>
                                      <p:cBhvr>
                                        <p:cTn id="95" dur="1" fill="hold">
                                          <p:stCondLst>
                                            <p:cond delay="499"/>
                                          </p:stCondLst>
                                        </p:cTn>
                                        <p:tgtEl>
                                          <p:spTgt spid="39"/>
                                        </p:tgtEl>
                                        <p:attrNameLst>
                                          <p:attrName>style.visibility</p:attrName>
                                        </p:attrNameLst>
                                      </p:cBhvr>
                                      <p:to>
                                        <p:strVal val="hidden"/>
                                      </p:to>
                                    </p:set>
                                  </p:childTnLst>
                                </p:cTn>
                              </p:par>
                              <p:par>
                                <p:cTn id="96" presetID="53" presetClass="exit" presetSubtype="32" fill="hold" grpId="1" nodeType="withEffect">
                                  <p:stCondLst>
                                    <p:cond delay="0"/>
                                  </p:stCondLst>
                                  <p:childTnLst>
                                    <p:anim calcmode="lin" valueType="num">
                                      <p:cBhvr>
                                        <p:cTn id="97" dur="500"/>
                                        <p:tgtEl>
                                          <p:spTgt spid="40"/>
                                        </p:tgtEl>
                                        <p:attrNameLst>
                                          <p:attrName>ppt_w</p:attrName>
                                        </p:attrNameLst>
                                      </p:cBhvr>
                                      <p:tavLst>
                                        <p:tav tm="0">
                                          <p:val>
                                            <p:strVal val="ppt_w"/>
                                          </p:val>
                                        </p:tav>
                                        <p:tav tm="100000">
                                          <p:val>
                                            <p:fltVal val="0"/>
                                          </p:val>
                                        </p:tav>
                                      </p:tavLst>
                                    </p:anim>
                                    <p:anim calcmode="lin" valueType="num">
                                      <p:cBhvr>
                                        <p:cTn id="98" dur="500"/>
                                        <p:tgtEl>
                                          <p:spTgt spid="40"/>
                                        </p:tgtEl>
                                        <p:attrNameLst>
                                          <p:attrName>ppt_h</p:attrName>
                                        </p:attrNameLst>
                                      </p:cBhvr>
                                      <p:tavLst>
                                        <p:tav tm="0">
                                          <p:val>
                                            <p:strVal val="ppt_h"/>
                                          </p:val>
                                        </p:tav>
                                        <p:tav tm="100000">
                                          <p:val>
                                            <p:fltVal val="0"/>
                                          </p:val>
                                        </p:tav>
                                      </p:tavLst>
                                    </p:anim>
                                    <p:animEffect transition="out" filter="fade">
                                      <p:cBhvr>
                                        <p:cTn id="99" dur="500"/>
                                        <p:tgtEl>
                                          <p:spTgt spid="40"/>
                                        </p:tgtEl>
                                      </p:cBhvr>
                                    </p:animEffect>
                                    <p:set>
                                      <p:cBhvr>
                                        <p:cTn id="100" dur="1" fill="hold">
                                          <p:stCondLst>
                                            <p:cond delay="499"/>
                                          </p:stCondLst>
                                        </p:cTn>
                                        <p:tgtEl>
                                          <p:spTgt spid="40"/>
                                        </p:tgtEl>
                                        <p:attrNameLst>
                                          <p:attrName>style.visibility</p:attrName>
                                        </p:attrNameLst>
                                      </p:cBhvr>
                                      <p:to>
                                        <p:strVal val="hidden"/>
                                      </p:to>
                                    </p:set>
                                  </p:childTnLst>
                                </p:cTn>
                              </p:par>
                              <p:par>
                                <p:cTn id="101" presetID="53" presetClass="exit" presetSubtype="32" fill="hold" grpId="0" nodeType="withEffect">
                                  <p:stCondLst>
                                    <p:cond delay="0"/>
                                  </p:stCondLst>
                                  <p:childTnLst>
                                    <p:anim calcmode="lin" valueType="num">
                                      <p:cBhvr>
                                        <p:cTn id="102" dur="500"/>
                                        <p:tgtEl>
                                          <p:spTgt spid="23"/>
                                        </p:tgtEl>
                                        <p:attrNameLst>
                                          <p:attrName>ppt_w</p:attrName>
                                        </p:attrNameLst>
                                      </p:cBhvr>
                                      <p:tavLst>
                                        <p:tav tm="0">
                                          <p:val>
                                            <p:strVal val="ppt_w"/>
                                          </p:val>
                                        </p:tav>
                                        <p:tav tm="100000">
                                          <p:val>
                                            <p:fltVal val="0"/>
                                          </p:val>
                                        </p:tav>
                                      </p:tavLst>
                                    </p:anim>
                                    <p:anim calcmode="lin" valueType="num">
                                      <p:cBhvr>
                                        <p:cTn id="103" dur="500"/>
                                        <p:tgtEl>
                                          <p:spTgt spid="23"/>
                                        </p:tgtEl>
                                        <p:attrNameLst>
                                          <p:attrName>ppt_h</p:attrName>
                                        </p:attrNameLst>
                                      </p:cBhvr>
                                      <p:tavLst>
                                        <p:tav tm="0">
                                          <p:val>
                                            <p:strVal val="ppt_h"/>
                                          </p:val>
                                        </p:tav>
                                        <p:tav tm="100000">
                                          <p:val>
                                            <p:fltVal val="0"/>
                                          </p:val>
                                        </p:tav>
                                      </p:tavLst>
                                    </p:anim>
                                    <p:animEffect transition="out" filter="fade">
                                      <p:cBhvr>
                                        <p:cTn id="104" dur="500"/>
                                        <p:tgtEl>
                                          <p:spTgt spid="23"/>
                                        </p:tgtEl>
                                      </p:cBhvr>
                                    </p:animEffect>
                                    <p:set>
                                      <p:cBhvr>
                                        <p:cTn id="105" dur="1" fill="hold">
                                          <p:stCondLst>
                                            <p:cond delay="499"/>
                                          </p:stCondLst>
                                        </p:cTn>
                                        <p:tgtEl>
                                          <p:spTgt spid="23"/>
                                        </p:tgtEl>
                                        <p:attrNameLst>
                                          <p:attrName>style.visibility</p:attrName>
                                        </p:attrNameLst>
                                      </p:cBhvr>
                                      <p:to>
                                        <p:strVal val="hidden"/>
                                      </p:to>
                                    </p:set>
                                  </p:childTnLst>
                                </p:cTn>
                              </p:par>
                              <p:par>
                                <p:cTn id="106" presetID="53" presetClass="exit" presetSubtype="32" fill="hold" grpId="0" nodeType="withEffect">
                                  <p:stCondLst>
                                    <p:cond delay="0"/>
                                  </p:stCondLst>
                                  <p:childTnLst>
                                    <p:anim calcmode="lin" valueType="num">
                                      <p:cBhvr>
                                        <p:cTn id="107" dur="500"/>
                                        <p:tgtEl>
                                          <p:spTgt spid="24"/>
                                        </p:tgtEl>
                                        <p:attrNameLst>
                                          <p:attrName>ppt_w</p:attrName>
                                        </p:attrNameLst>
                                      </p:cBhvr>
                                      <p:tavLst>
                                        <p:tav tm="0">
                                          <p:val>
                                            <p:strVal val="ppt_w"/>
                                          </p:val>
                                        </p:tav>
                                        <p:tav tm="100000">
                                          <p:val>
                                            <p:fltVal val="0"/>
                                          </p:val>
                                        </p:tav>
                                      </p:tavLst>
                                    </p:anim>
                                    <p:anim calcmode="lin" valueType="num">
                                      <p:cBhvr>
                                        <p:cTn id="108" dur="500"/>
                                        <p:tgtEl>
                                          <p:spTgt spid="24"/>
                                        </p:tgtEl>
                                        <p:attrNameLst>
                                          <p:attrName>ppt_h</p:attrName>
                                        </p:attrNameLst>
                                      </p:cBhvr>
                                      <p:tavLst>
                                        <p:tav tm="0">
                                          <p:val>
                                            <p:strVal val="ppt_h"/>
                                          </p:val>
                                        </p:tav>
                                        <p:tav tm="100000">
                                          <p:val>
                                            <p:fltVal val="0"/>
                                          </p:val>
                                        </p:tav>
                                      </p:tavLst>
                                    </p:anim>
                                    <p:animEffect transition="out" filter="fade">
                                      <p:cBhvr>
                                        <p:cTn id="109" dur="500"/>
                                        <p:tgtEl>
                                          <p:spTgt spid="24"/>
                                        </p:tgtEl>
                                      </p:cBhvr>
                                    </p:animEffect>
                                    <p:set>
                                      <p:cBhvr>
                                        <p:cTn id="110" dur="1" fill="hold">
                                          <p:stCondLst>
                                            <p:cond delay="499"/>
                                          </p:stCondLst>
                                        </p:cTn>
                                        <p:tgtEl>
                                          <p:spTgt spid="24"/>
                                        </p:tgtEl>
                                        <p:attrNameLst>
                                          <p:attrName>style.visibility</p:attrName>
                                        </p:attrNameLst>
                                      </p:cBhvr>
                                      <p:to>
                                        <p:strVal val="hidden"/>
                                      </p:to>
                                    </p:set>
                                  </p:childTnLst>
                                </p:cTn>
                              </p:par>
                              <p:par>
                                <p:cTn id="111" presetID="53" presetClass="exit" presetSubtype="32" fill="hold" grpId="0" nodeType="withEffect">
                                  <p:stCondLst>
                                    <p:cond delay="0"/>
                                  </p:stCondLst>
                                  <p:childTnLst>
                                    <p:anim calcmode="lin" valueType="num">
                                      <p:cBhvr>
                                        <p:cTn id="112" dur="500"/>
                                        <p:tgtEl>
                                          <p:spTgt spid="32"/>
                                        </p:tgtEl>
                                        <p:attrNameLst>
                                          <p:attrName>ppt_w</p:attrName>
                                        </p:attrNameLst>
                                      </p:cBhvr>
                                      <p:tavLst>
                                        <p:tav tm="0">
                                          <p:val>
                                            <p:strVal val="ppt_w"/>
                                          </p:val>
                                        </p:tav>
                                        <p:tav tm="100000">
                                          <p:val>
                                            <p:fltVal val="0"/>
                                          </p:val>
                                        </p:tav>
                                      </p:tavLst>
                                    </p:anim>
                                    <p:anim calcmode="lin" valueType="num">
                                      <p:cBhvr>
                                        <p:cTn id="113" dur="500"/>
                                        <p:tgtEl>
                                          <p:spTgt spid="32"/>
                                        </p:tgtEl>
                                        <p:attrNameLst>
                                          <p:attrName>ppt_h</p:attrName>
                                        </p:attrNameLst>
                                      </p:cBhvr>
                                      <p:tavLst>
                                        <p:tav tm="0">
                                          <p:val>
                                            <p:strVal val="ppt_h"/>
                                          </p:val>
                                        </p:tav>
                                        <p:tav tm="100000">
                                          <p:val>
                                            <p:fltVal val="0"/>
                                          </p:val>
                                        </p:tav>
                                      </p:tavLst>
                                    </p:anim>
                                    <p:animEffect transition="out" filter="fade">
                                      <p:cBhvr>
                                        <p:cTn id="114" dur="500"/>
                                        <p:tgtEl>
                                          <p:spTgt spid="32"/>
                                        </p:tgtEl>
                                      </p:cBhvr>
                                    </p:animEffect>
                                    <p:set>
                                      <p:cBhvr>
                                        <p:cTn id="11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animBg="1"/>
      <p:bldP spid="31" grpId="1" animBg="1"/>
      <p:bldP spid="32" grpId="0" animBg="1"/>
      <p:bldP spid="33" grpId="0" animBg="1"/>
      <p:bldP spid="33"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7"/>
          <p:cNvSpPr>
            <a:spLocks noChangeArrowheads="1"/>
          </p:cNvSpPr>
          <p:nvPr/>
        </p:nvSpPr>
        <p:spPr bwMode="auto">
          <a:xfrm>
            <a:off x="5113337"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dirty="0" smtClean="0">
                <a:solidFill>
                  <a:srgbClr val="000000"/>
                </a:solidFill>
                <a:latin typeface="华文楷体" panose="02010600040101010101" pitchFamily="2" charset="-122"/>
              </a:rPr>
              <a:t>$</a:t>
            </a:r>
            <a:endParaRPr lang="en-US" altLang="zh-CN" sz="1700" dirty="0">
              <a:solidFill>
                <a:srgbClr val="000000"/>
              </a:solidFill>
              <a:latin typeface="华文楷体" panose="02010600040101010101" pitchFamily="2" charset="-122"/>
            </a:endParaRPr>
          </a:p>
        </p:txBody>
      </p:sp>
      <p:sp>
        <p:nvSpPr>
          <p:cNvPr id="17" name="Rectangle 18"/>
          <p:cNvSpPr>
            <a:spLocks noChangeArrowheads="1"/>
          </p:cNvSpPr>
          <p:nvPr/>
        </p:nvSpPr>
        <p:spPr bwMode="auto">
          <a:xfrm>
            <a:off x="5383212" y="4713289"/>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F</a:t>
            </a:r>
          </a:p>
        </p:txBody>
      </p:sp>
      <p:sp>
        <p:nvSpPr>
          <p:cNvPr id="18" name="Rectangle 19"/>
          <p:cNvSpPr>
            <a:spLocks noChangeArrowheads="1"/>
          </p:cNvSpPr>
          <p:nvPr/>
        </p:nvSpPr>
        <p:spPr bwMode="auto">
          <a:xfrm>
            <a:off x="5383212" y="4983163"/>
            <a:ext cx="271463"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a:solidFill>
                  <a:srgbClr val="000000"/>
                </a:solidFill>
                <a:latin typeface="Times New Roman" panose="02020603050405020304" pitchFamily="18" charset="0"/>
              </a:rPr>
              <a:t>3</a:t>
            </a:r>
            <a:endParaRPr lang="zh-CN" altLang="en-US" sz="1700">
              <a:solidFill>
                <a:srgbClr val="000000"/>
              </a:solidFill>
              <a:latin typeface="Times New Roman" panose="02020603050405020304" pitchFamily="18" charset="0"/>
            </a:endParaRPr>
          </a:p>
        </p:txBody>
      </p:sp>
      <p:sp>
        <p:nvSpPr>
          <p:cNvPr id="29" name="Rectangle 17"/>
          <p:cNvSpPr>
            <a:spLocks noChangeArrowheads="1"/>
          </p:cNvSpPr>
          <p:nvPr/>
        </p:nvSpPr>
        <p:spPr bwMode="auto">
          <a:xfrm>
            <a:off x="5113337"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0</a:t>
            </a:r>
          </a:p>
        </p:txBody>
      </p:sp>
      <p:sp>
        <p:nvSpPr>
          <p:cNvPr id="30" name="Rectangle 18"/>
          <p:cNvSpPr>
            <a:spLocks noChangeArrowheads="1"/>
          </p:cNvSpPr>
          <p:nvPr/>
        </p:nvSpPr>
        <p:spPr bwMode="auto">
          <a:xfrm>
            <a:off x="5383212" y="4454526"/>
            <a:ext cx="271463"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2</a:t>
            </a:r>
          </a:p>
        </p:txBody>
      </p:sp>
      <p:sp>
        <p:nvSpPr>
          <p:cNvPr id="20" name="Rectangle 15"/>
          <p:cNvSpPr>
            <a:spLocks noChangeArrowheads="1"/>
          </p:cNvSpPr>
          <p:nvPr/>
        </p:nvSpPr>
        <p:spPr bwMode="auto">
          <a:xfrm>
            <a:off x="5654674" y="4691064"/>
            <a:ext cx="971550" cy="33972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i="1">
                <a:solidFill>
                  <a:srgbClr val="000000"/>
                </a:solidFill>
                <a:latin typeface="Times New Roman" panose="02020603050405020304" pitchFamily="18" charset="0"/>
              </a:rPr>
              <a:t>M</a:t>
            </a:r>
          </a:p>
        </p:txBody>
      </p:sp>
      <p:sp>
        <p:nvSpPr>
          <p:cNvPr id="22" name="Rectangle 15"/>
          <p:cNvSpPr>
            <a:spLocks noChangeArrowheads="1"/>
          </p:cNvSpPr>
          <p:nvPr/>
        </p:nvSpPr>
        <p:spPr bwMode="auto">
          <a:xfrm>
            <a:off x="5654674" y="4456114"/>
            <a:ext cx="971550" cy="2571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4</a:t>
            </a:r>
          </a:p>
        </p:txBody>
      </p:sp>
      <p:sp>
        <p:nvSpPr>
          <p:cNvPr id="34830" name="Line 56"/>
          <p:cNvSpPr>
            <a:spLocks noChangeShapeType="1"/>
          </p:cNvSpPr>
          <p:nvPr/>
        </p:nvSpPr>
        <p:spPr bwMode="auto">
          <a:xfrm flipV="1">
            <a:off x="7111999" y="3836988"/>
            <a:ext cx="0" cy="2159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Rectangle 32"/>
          <p:cNvSpPr>
            <a:spLocks noChangeArrowheads="1"/>
          </p:cNvSpPr>
          <p:nvPr/>
        </p:nvSpPr>
        <p:spPr bwMode="auto">
          <a:xfrm>
            <a:off x="6626225" y="4725989"/>
            <a:ext cx="9175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a:solidFill>
                  <a:srgbClr val="000000"/>
                </a:solidFill>
                <a:latin typeface="Times New Roman" panose="02020603050405020304" pitchFamily="18" charset="0"/>
              </a:rPr>
              <a:t>T</a:t>
            </a:r>
            <a:r>
              <a:rPr lang="en-US" altLang="zh-CN" sz="1600" i="1" dirty="0">
                <a:solidFill>
                  <a:schemeClr val="tx1"/>
                </a:solidFill>
                <a:latin typeface="Times New Roman" panose="02020603050405020304" pitchFamily="18" charset="0"/>
                <a:ea typeface="楷体" panose="02010609060101010101" pitchFamily="49" charset="-122"/>
              </a:rPr>
              <a:t>′</a:t>
            </a:r>
            <a:endParaRPr lang="en-US" altLang="zh-CN" sz="1600" i="1" dirty="0">
              <a:solidFill>
                <a:srgbClr val="000000"/>
              </a:solidFill>
              <a:latin typeface="Times New Roman" panose="02020603050405020304" pitchFamily="18" charset="0"/>
            </a:endParaRPr>
          </a:p>
        </p:txBody>
      </p:sp>
      <p:sp>
        <p:nvSpPr>
          <p:cNvPr id="42" name="Rectangle 33"/>
          <p:cNvSpPr>
            <a:spLocks noChangeArrowheads="1"/>
          </p:cNvSpPr>
          <p:nvPr/>
        </p:nvSpPr>
        <p:spPr bwMode="auto">
          <a:xfrm>
            <a:off x="6626225" y="4994276"/>
            <a:ext cx="917575" cy="354013"/>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a:solidFill>
                  <a:srgbClr val="000000"/>
                </a:solidFill>
                <a:latin typeface="Times New Roman" panose="02020603050405020304" pitchFamily="18" charset="0"/>
                <a:sym typeface="Times New Roman" panose="02020603050405020304" pitchFamily="18" charset="0"/>
              </a:rPr>
              <a:t>syn</a:t>
            </a:r>
            <a:r>
              <a:rPr lang="en-US" altLang="zh-CN" sz="1700">
                <a:solidFill>
                  <a:srgbClr val="000000"/>
                </a:solidFill>
                <a:latin typeface="Times New Roman" panose="02020603050405020304" pitchFamily="18" charset="0"/>
                <a:sym typeface="Times New Roman" panose="02020603050405020304" pitchFamily="18" charset="0"/>
              </a:rPr>
              <a:t>=15</a:t>
            </a:r>
            <a:endParaRPr lang="zh-CN" altLang="en-US" sz="1700">
              <a:solidFill>
                <a:srgbClr val="000000"/>
              </a:solidFill>
              <a:latin typeface="Times New Roman" panose="02020603050405020304" pitchFamily="18" charset="0"/>
              <a:sym typeface="Times New Roman" panose="02020603050405020304" pitchFamily="18" charset="0"/>
            </a:endParaRPr>
          </a:p>
        </p:txBody>
      </p:sp>
      <p:sp>
        <p:nvSpPr>
          <p:cNvPr id="43" name="Rectangle 32"/>
          <p:cNvSpPr>
            <a:spLocks noChangeArrowheads="1"/>
          </p:cNvSpPr>
          <p:nvPr/>
        </p:nvSpPr>
        <p:spPr bwMode="auto">
          <a:xfrm>
            <a:off x="6626225" y="4456114"/>
            <a:ext cx="9175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z="1700">
                <a:solidFill>
                  <a:srgbClr val="000000"/>
                </a:solidFill>
                <a:latin typeface="Times New Roman" panose="02020603050405020304" pitchFamily="18" charset="0"/>
              </a:rPr>
              <a:t>5</a:t>
            </a:r>
          </a:p>
        </p:txBody>
      </p:sp>
      <p:sp>
        <p:nvSpPr>
          <p:cNvPr id="58" name="Rectangle 56"/>
          <p:cNvSpPr>
            <a:spLocks noChangeArrowheads="1"/>
          </p:cNvSpPr>
          <p:nvPr/>
        </p:nvSpPr>
        <p:spPr bwMode="auto">
          <a:xfrm>
            <a:off x="5780086" y="3508375"/>
            <a:ext cx="1746250" cy="369888"/>
          </a:xfrm>
          <a:prstGeom prst="rect">
            <a:avLst/>
          </a:prstGeom>
          <a:noFill/>
          <a:ln>
            <a:noFill/>
          </a:ln>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r>
              <a:rPr kumimoji="1" lang="zh-CN" altLang="en-US" sz="1800" dirty="0">
                <a:solidFill>
                  <a:schemeClr val="tx2">
                    <a:lumMod val="60000"/>
                    <a:lumOff val="40000"/>
                  </a:schemeClr>
                </a:solidFill>
                <a:latin typeface="+mn-ea"/>
                <a:ea typeface="+mn-ea"/>
                <a:cs typeface="Times New Roman" panose="02020603050405020304" pitchFamily="18" charset="0"/>
              </a:rPr>
              <a:t>输入：</a:t>
            </a:r>
            <a:r>
              <a:rPr kumimoji="1" lang="en-US" altLang="zh-CN" sz="1800"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rPr>
              <a:t>3 * 5</a:t>
            </a:r>
            <a:endParaRPr kumimoji="1" lang="zh-CN" altLang="en-US"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endParaRPr>
          </a:p>
        </p:txBody>
      </p:sp>
      <p:sp>
        <p:nvSpPr>
          <p:cNvPr id="59" name="Rectangle 16"/>
          <p:cNvSpPr>
            <a:spLocks noChangeArrowheads="1"/>
          </p:cNvSpPr>
          <p:nvPr/>
        </p:nvSpPr>
        <p:spPr bwMode="auto">
          <a:xfrm>
            <a:off x="5654674" y="4995863"/>
            <a:ext cx="971550" cy="354012"/>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700" i="1" dirty="0">
                <a:solidFill>
                  <a:srgbClr val="000000"/>
                </a:solidFill>
                <a:latin typeface="Times New Roman" panose="02020603050405020304" pitchFamily="18" charset="0"/>
                <a:sym typeface="Arial" panose="020B0604020202020204" pitchFamily="34" charset="0"/>
              </a:rPr>
              <a:t>T</a:t>
            </a:r>
            <a:r>
              <a:rPr lang="en-US" altLang="zh-CN" sz="1600" i="1" dirty="0">
                <a:solidFill>
                  <a:schemeClr val="tx1"/>
                </a:solidFill>
                <a:latin typeface="Times New Roman" panose="02020603050405020304" pitchFamily="18" charset="0"/>
                <a:ea typeface="楷体" panose="02010609060101010101" pitchFamily="49" charset="-122"/>
              </a:rPr>
              <a:t>′.</a:t>
            </a:r>
            <a:r>
              <a:rPr lang="en-US" altLang="zh-CN" sz="1700" i="1" dirty="0" err="1">
                <a:solidFill>
                  <a:srgbClr val="000000"/>
                </a:solidFill>
                <a:latin typeface="Times New Roman" panose="02020603050405020304" pitchFamily="18" charset="0"/>
                <a:sym typeface="Times New Roman" panose="02020603050405020304" pitchFamily="18" charset="0"/>
              </a:rPr>
              <a:t>inh</a:t>
            </a:r>
            <a:r>
              <a:rPr lang="en-US" altLang="zh-CN" sz="1700" dirty="0">
                <a:solidFill>
                  <a:srgbClr val="000000"/>
                </a:solidFill>
                <a:latin typeface="Times New Roman" panose="02020603050405020304" pitchFamily="18" charset="0"/>
                <a:sym typeface="Times New Roman" panose="02020603050405020304" pitchFamily="18" charset="0"/>
              </a:rPr>
              <a:t>=3</a:t>
            </a:r>
            <a:endParaRPr lang="zh-CN" altLang="en-US" sz="1700" dirty="0">
              <a:solidFill>
                <a:srgbClr val="000000"/>
              </a:solidFill>
              <a:latin typeface="Times New Roman" panose="02020603050405020304" pitchFamily="18" charset="0"/>
              <a:sym typeface="Times New Roman" panose="02020603050405020304" pitchFamily="18" charset="0"/>
            </a:endParaRPr>
          </a:p>
        </p:txBody>
      </p:sp>
      <p:sp>
        <p:nvSpPr>
          <p:cNvPr id="61" name="矩形 34"/>
          <p:cNvSpPr>
            <a:spLocks noChangeArrowheads="1"/>
          </p:cNvSpPr>
          <p:nvPr/>
        </p:nvSpPr>
        <p:spPr bwMode="auto">
          <a:xfrm>
            <a:off x="247649" y="5000625"/>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SLR</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自动机</a:t>
            </a:r>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62" name="组合 80"/>
          <p:cNvGrpSpPr>
            <a:grpSpLocks/>
          </p:cNvGrpSpPr>
          <p:nvPr/>
        </p:nvGrpSpPr>
        <p:grpSpPr bwMode="auto">
          <a:xfrm>
            <a:off x="269874" y="2132014"/>
            <a:ext cx="4589462" cy="3762375"/>
            <a:chOff x="3431846" y="1052514"/>
            <a:chExt cx="6118556" cy="5015607"/>
          </a:xfrm>
        </p:grpSpPr>
        <p:sp>
          <p:nvSpPr>
            <p:cNvPr id="63" name="Text Box 2"/>
            <p:cNvSpPr txBox="1">
              <a:spLocks noChangeArrowheads="1"/>
            </p:cNvSpPr>
            <p:nvPr/>
          </p:nvSpPr>
          <p:spPr bwMode="auto">
            <a:xfrm>
              <a:off x="3575762" y="1412283"/>
              <a:ext cx="1439162" cy="114914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0</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T</a:t>
              </a:r>
            </a:p>
            <a:p>
              <a:pPr>
                <a:spcBef>
                  <a:spcPct val="0"/>
                </a:spcBef>
                <a:buClrTx/>
                <a:buSzTx/>
                <a:buFontTx/>
                <a:buNone/>
                <a:defRPr/>
              </a:pPr>
              <a:r>
                <a:rPr kumimoji="1" lang="en-US" altLang="zh-CN" sz="1400" i="1">
                  <a:solidFill>
                    <a:srgbClr val="000000"/>
                  </a:solidFill>
                  <a:latin typeface="Times New Roman" panose="02020603050405020304" pitchFamily="18" charset="0"/>
                </a:rPr>
                <a:t>T→ · FMT</a:t>
              </a:r>
              <a:r>
                <a:rPr lang="en-US" altLang="zh-CN" sz="1400" i="1">
                  <a:solidFill>
                    <a:srgbClr val="000000"/>
                  </a:solidFill>
                  <a:latin typeface="Times New Roman" panose="02020603050405020304" pitchFamily="18" charset="0"/>
                  <a:sym typeface="Times New Roman" panose="02020603050405020304" pitchFamily="18" charset="0"/>
                </a:rPr>
                <a:t>΄</a:t>
              </a:r>
              <a:endParaRPr kumimoji="1" lang="en-US" altLang="zh-CN" sz="1400" i="1">
                <a:solidFill>
                  <a:srgbClr val="000000"/>
                </a:solidFill>
                <a:latin typeface="Times New Roman" panose="02020603050405020304" pitchFamily="18" charset="0"/>
              </a:endParaRPr>
            </a:p>
            <a:p>
              <a:pPr>
                <a:spcBef>
                  <a:spcPct val="0"/>
                </a:spcBef>
                <a:buClrTx/>
                <a:buSzTx/>
                <a:buFontTx/>
                <a:buNone/>
                <a:defRPr/>
              </a:pP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64" name="Text Box 3"/>
            <p:cNvSpPr txBox="1">
              <a:spLocks noChangeArrowheads="1"/>
            </p:cNvSpPr>
            <p:nvPr/>
          </p:nvSpPr>
          <p:spPr bwMode="auto">
            <a:xfrm>
              <a:off x="5520747" y="1052514"/>
              <a:ext cx="1223288"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1</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→T ·</a:t>
              </a:r>
            </a:p>
          </p:txBody>
        </p:sp>
        <p:sp>
          <p:nvSpPr>
            <p:cNvPr id="65" name="Line 4"/>
            <p:cNvSpPr>
              <a:spLocks noChangeShapeType="1"/>
            </p:cNvSpPr>
            <p:nvPr/>
          </p:nvSpPr>
          <p:spPr bwMode="auto">
            <a:xfrm flipV="1">
              <a:off x="5016500" y="1557339"/>
              <a:ext cx="503238" cy="142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 name="Text Box 5"/>
            <p:cNvSpPr txBox="1">
              <a:spLocks noChangeArrowheads="1"/>
            </p:cNvSpPr>
            <p:nvPr/>
          </p:nvSpPr>
          <p:spPr bwMode="auto">
            <a:xfrm>
              <a:off x="5520747" y="1844006"/>
              <a:ext cx="1655037" cy="98407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2</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 · 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M→ ·</a:t>
              </a:r>
              <a:r>
                <a:rPr kumimoji="1" lang="en-US" altLang="zh-CN" sz="1400"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67" name="Line 6"/>
            <p:cNvSpPr>
              <a:spLocks noChangeShapeType="1"/>
            </p:cNvSpPr>
            <p:nvPr/>
          </p:nvSpPr>
          <p:spPr bwMode="auto">
            <a:xfrm>
              <a:off x="5011738" y="2370138"/>
              <a:ext cx="483093" cy="1157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 name="Text Box 7"/>
            <p:cNvSpPr txBox="1">
              <a:spLocks noChangeArrowheads="1"/>
            </p:cNvSpPr>
            <p:nvPr/>
          </p:nvSpPr>
          <p:spPr bwMode="auto">
            <a:xfrm>
              <a:off x="5084795" y="1987180"/>
              <a:ext cx="503237"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69" name="Text Box 8"/>
            <p:cNvSpPr txBox="1">
              <a:spLocks noChangeArrowheads="1"/>
            </p:cNvSpPr>
            <p:nvPr/>
          </p:nvSpPr>
          <p:spPr bwMode="auto">
            <a:xfrm>
              <a:off x="3431846" y="3573015"/>
              <a:ext cx="1513236"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3</a:t>
              </a:r>
              <a:r>
                <a:rPr kumimoji="1" lang="en-US" altLang="zh-CN" sz="1400" i="1" dirty="0">
                  <a:solidFill>
                    <a:srgbClr val="000000"/>
                  </a:solidFill>
                  <a:latin typeface="Times New Roman" panose="02020603050405020304" pitchFamily="18" charset="0"/>
                </a:rPr>
                <a:t>:</a:t>
              </a:r>
            </a:p>
            <a:p>
              <a:pPr>
                <a:spcBef>
                  <a:spcPct val="0"/>
                </a:spcBef>
                <a:buClrTx/>
                <a:buSzTx/>
                <a:buFont typeface="Symbol" panose="05050102010706020507" pitchFamily="18" charset="2"/>
                <a:buNone/>
                <a:defRPr/>
              </a:pPr>
              <a:r>
                <a:rPr kumimoji="1" lang="en-US" altLang="zh-CN" sz="1400" i="1" dirty="0">
                  <a:solidFill>
                    <a:srgbClr val="000000"/>
                  </a:solidFill>
                  <a:latin typeface="Times New Roman" panose="02020603050405020304" pitchFamily="18" charset="0"/>
                </a:rPr>
                <a:t>F→ </a:t>
              </a:r>
              <a:r>
                <a:rPr kumimoji="1" lang="en-US" altLang="zh-CN" sz="1400" dirty="0">
                  <a:solidFill>
                    <a:srgbClr val="000000"/>
                  </a:solidFill>
                  <a:latin typeface="Times New Roman" panose="02020603050405020304" pitchFamily="18" charset="0"/>
                </a:rPr>
                <a:t>d</a:t>
              </a:r>
              <a:r>
                <a:rPr kumimoji="1" lang="en-US" altLang="zh-CN" sz="1400" i="1"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0" name="Line 9"/>
            <p:cNvSpPr>
              <a:spLocks noChangeShapeType="1"/>
            </p:cNvSpPr>
            <p:nvPr/>
          </p:nvSpPr>
          <p:spPr bwMode="auto">
            <a:xfrm>
              <a:off x="4367213" y="2651125"/>
              <a:ext cx="0" cy="922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 name="Text Box 11"/>
            <p:cNvSpPr txBox="1">
              <a:spLocks noChangeArrowheads="1"/>
            </p:cNvSpPr>
            <p:nvPr/>
          </p:nvSpPr>
          <p:spPr bwMode="auto">
            <a:xfrm>
              <a:off x="5017040" y="3996273"/>
              <a:ext cx="182435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7</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 · NT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r>
                <a:rPr kumimoji="1" lang="en-US" altLang="zh-CN" sz="1400" i="1" dirty="0">
                  <a:solidFill>
                    <a:srgbClr val="000000"/>
                  </a:solidFill>
                  <a:latin typeface="Times New Roman" panose="02020603050405020304" pitchFamily="18" charset="0"/>
                </a:rPr>
                <a:t>N→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2" name="Text Box 12"/>
            <p:cNvSpPr txBox="1">
              <a:spLocks noChangeArrowheads="1"/>
            </p:cNvSpPr>
            <p:nvPr/>
          </p:nvSpPr>
          <p:spPr bwMode="auto">
            <a:xfrm>
              <a:off x="7825524" y="4796230"/>
              <a:ext cx="1724878"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8</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 · 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3" name="Text Box 13"/>
            <p:cNvSpPr txBox="1">
              <a:spLocks noChangeArrowheads="1"/>
            </p:cNvSpPr>
            <p:nvPr/>
          </p:nvSpPr>
          <p:spPr bwMode="auto">
            <a:xfrm>
              <a:off x="7318377" y="522699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74" name="Text Box 15"/>
            <p:cNvSpPr txBox="1">
              <a:spLocks noChangeArrowheads="1"/>
            </p:cNvSpPr>
            <p:nvPr/>
          </p:nvSpPr>
          <p:spPr bwMode="auto">
            <a:xfrm>
              <a:off x="3792538" y="2852739"/>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75" name="Text Box 17"/>
            <p:cNvSpPr txBox="1">
              <a:spLocks noChangeArrowheads="1"/>
            </p:cNvSpPr>
            <p:nvPr/>
          </p:nvSpPr>
          <p:spPr bwMode="auto">
            <a:xfrm>
              <a:off x="7594834" y="1473655"/>
              <a:ext cx="1767207"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4</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T→FM · 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rPr>
                <a:t>$</a:t>
              </a:r>
              <a:endParaRPr kumimoji="1" lang="en-US" altLang="zh-CN" sz="1400" dirty="0">
                <a:solidFill>
                  <a:srgbClr val="FF0000"/>
                </a:solidFill>
                <a:latin typeface="Times New Roman" panose="02020603050405020304" pitchFamily="18" charset="0"/>
              </a:endParaRPr>
            </a:p>
          </p:txBody>
        </p:sp>
        <p:sp>
          <p:nvSpPr>
            <p:cNvPr id="76" name="Line 18"/>
            <p:cNvSpPr>
              <a:spLocks noChangeShapeType="1"/>
            </p:cNvSpPr>
            <p:nvPr/>
          </p:nvSpPr>
          <p:spPr bwMode="auto">
            <a:xfrm flipV="1">
              <a:off x="7201264" y="2060600"/>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 name="Text Box 19"/>
            <p:cNvSpPr txBox="1">
              <a:spLocks noChangeArrowheads="1"/>
            </p:cNvSpPr>
            <p:nvPr/>
          </p:nvSpPr>
          <p:spPr bwMode="auto">
            <a:xfrm>
              <a:off x="7162037" y="1628799"/>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M</a:t>
              </a:r>
            </a:p>
          </p:txBody>
        </p:sp>
        <p:sp>
          <p:nvSpPr>
            <p:cNvPr id="78" name="Text Box 20"/>
            <p:cNvSpPr txBox="1">
              <a:spLocks noChangeArrowheads="1"/>
            </p:cNvSpPr>
            <p:nvPr/>
          </p:nvSpPr>
          <p:spPr bwMode="auto">
            <a:xfrm>
              <a:off x="7391658" y="3346572"/>
              <a:ext cx="180107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6</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T</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*FNT</a:t>
              </a:r>
              <a:r>
                <a:rPr lang="en-US" altLang="zh-CN" sz="1400" i="1">
                  <a:solidFill>
                    <a:srgbClr val="000000"/>
                  </a:solidFill>
                  <a:latin typeface="Times New Roman" panose="02020603050405020304" pitchFamily="18" charset="0"/>
                  <a:sym typeface="Times New Roman" panose="02020603050405020304" pitchFamily="18" charset="0"/>
                </a:rPr>
                <a:t>΄</a:t>
              </a:r>
              <a:r>
                <a:rPr kumimoji="1" lang="en-US" altLang="zh-CN" sz="1400" i="1">
                  <a:solidFill>
                    <a:srgbClr val="000000"/>
                  </a:solidFill>
                  <a:latin typeface="Tahoma" panose="020B0604030504040204" pitchFamily="34" charset="0"/>
                </a:rPr>
                <a:t> </a:t>
              </a: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79" name="Line 21"/>
            <p:cNvSpPr>
              <a:spLocks noChangeShapeType="1"/>
            </p:cNvSpPr>
            <p:nvPr/>
          </p:nvSpPr>
          <p:spPr bwMode="auto">
            <a:xfrm rot="10800000">
              <a:off x="4943476" y="3789041"/>
              <a:ext cx="2447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Text Box 22"/>
            <p:cNvSpPr txBox="1">
              <a:spLocks noChangeArrowheads="1"/>
            </p:cNvSpPr>
            <p:nvPr/>
          </p:nvSpPr>
          <p:spPr bwMode="auto">
            <a:xfrm>
              <a:off x="6888163" y="3356993"/>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81" name="Text Box 23"/>
            <p:cNvSpPr txBox="1">
              <a:spLocks noChangeArrowheads="1"/>
            </p:cNvSpPr>
            <p:nvPr/>
          </p:nvSpPr>
          <p:spPr bwMode="auto">
            <a:xfrm>
              <a:off x="5027623" y="5342233"/>
              <a:ext cx="2031759"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9</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82" name="Line 24"/>
            <p:cNvSpPr>
              <a:spLocks noChangeShapeType="1"/>
            </p:cNvSpPr>
            <p:nvPr/>
          </p:nvSpPr>
          <p:spPr bwMode="auto">
            <a:xfrm rot="10800000">
              <a:off x="6743700" y="429309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Text Box 25"/>
            <p:cNvSpPr txBox="1">
              <a:spLocks noChangeArrowheads="1"/>
            </p:cNvSpPr>
            <p:nvPr/>
          </p:nvSpPr>
          <p:spPr bwMode="auto">
            <a:xfrm>
              <a:off x="6888163" y="3861048"/>
              <a:ext cx="3810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84" name="Text Box 26"/>
            <p:cNvSpPr txBox="1">
              <a:spLocks noChangeArrowheads="1"/>
            </p:cNvSpPr>
            <p:nvPr/>
          </p:nvSpPr>
          <p:spPr bwMode="auto">
            <a:xfrm>
              <a:off x="5010692" y="2925430"/>
              <a:ext cx="1805302"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5</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zh-CN" altLang="en-US" sz="1400" i="1" dirty="0" smtClean="0">
                  <a:solidFill>
                    <a:srgbClr val="FF0000"/>
                  </a:solidFill>
                  <a:latin typeface="Times New Roman" panose="02020603050405020304" pitchFamily="18" charset="0"/>
                  <a:cs typeface="Times New Roman" panose="02020603050405020304" pitchFamily="18" charset="0"/>
                </a:rPr>
                <a:t>，</a:t>
              </a:r>
              <a:r>
                <a:rPr kumimoji="1" lang="en-US" altLang="zh-CN" sz="1400" dirty="0" smtClean="0">
                  <a:solidFill>
                    <a:srgbClr val="FF0000"/>
                  </a:solidFill>
                  <a:latin typeface="Times New Roman" panose="02020603050405020304" pitchFamily="18" charset="0"/>
                  <a:cs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85" name="Line 27"/>
            <p:cNvSpPr>
              <a:spLocks noChangeShapeType="1"/>
            </p:cNvSpPr>
            <p:nvPr/>
          </p:nvSpPr>
          <p:spPr bwMode="auto">
            <a:xfrm>
              <a:off x="8112125" y="2769666"/>
              <a:ext cx="0" cy="5762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Line 29"/>
            <p:cNvSpPr>
              <a:spLocks noChangeShapeType="1"/>
            </p:cNvSpPr>
            <p:nvPr/>
          </p:nvSpPr>
          <p:spPr bwMode="auto">
            <a:xfrm flipH="1">
              <a:off x="6815138" y="2543218"/>
              <a:ext cx="792493" cy="72352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 name="Text Box 30"/>
            <p:cNvSpPr txBox="1">
              <a:spLocks noChangeArrowheads="1"/>
            </p:cNvSpPr>
            <p:nvPr/>
          </p:nvSpPr>
          <p:spPr bwMode="auto">
            <a:xfrm>
              <a:off x="6959599" y="299720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88" name="Text Box 32"/>
            <p:cNvSpPr txBox="1">
              <a:spLocks noChangeArrowheads="1"/>
            </p:cNvSpPr>
            <p:nvPr/>
          </p:nvSpPr>
          <p:spPr bwMode="auto">
            <a:xfrm>
              <a:off x="8328025" y="4292500"/>
              <a:ext cx="457200"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600" i="1">
                  <a:solidFill>
                    <a:srgbClr val="000000"/>
                  </a:solidFill>
                  <a:latin typeface="Times New Roman" panose="02020603050405020304" pitchFamily="18" charset="0"/>
                </a:rPr>
                <a:t>*</a:t>
              </a:r>
            </a:p>
          </p:txBody>
        </p:sp>
        <p:sp>
          <p:nvSpPr>
            <p:cNvPr id="89" name="Text Box 35"/>
            <p:cNvSpPr txBox="1">
              <a:spLocks noChangeArrowheads="1"/>
            </p:cNvSpPr>
            <p:nvPr/>
          </p:nvSpPr>
          <p:spPr bwMode="auto">
            <a:xfrm>
              <a:off x="5087939" y="1066801"/>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90" name="Line 38"/>
            <p:cNvSpPr>
              <a:spLocks noChangeShapeType="1"/>
            </p:cNvSpPr>
            <p:nvPr/>
          </p:nvSpPr>
          <p:spPr bwMode="auto">
            <a:xfrm>
              <a:off x="6743700" y="4869482"/>
              <a:ext cx="1079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 name="Text Box 39"/>
            <p:cNvSpPr txBox="1">
              <a:spLocks noChangeArrowheads="1"/>
            </p:cNvSpPr>
            <p:nvPr/>
          </p:nvSpPr>
          <p:spPr bwMode="auto">
            <a:xfrm>
              <a:off x="6888163" y="450912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N</a:t>
              </a:r>
            </a:p>
          </p:txBody>
        </p:sp>
        <p:sp>
          <p:nvSpPr>
            <p:cNvPr id="92" name="Text Box 43"/>
            <p:cNvSpPr txBox="1">
              <a:spLocks noChangeArrowheads="1"/>
            </p:cNvSpPr>
            <p:nvPr/>
          </p:nvSpPr>
          <p:spPr bwMode="auto">
            <a:xfrm>
              <a:off x="8183563" y="2842690"/>
              <a:ext cx="533401" cy="4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1600" i="1" dirty="0">
                  <a:solidFill>
                    <a:srgbClr val="000000"/>
                  </a:solidFill>
                  <a:latin typeface="Times New Roman" panose="02020603050405020304" pitchFamily="18" charset="0"/>
                </a:rPr>
                <a:t>*</a:t>
              </a:r>
            </a:p>
          </p:txBody>
        </p:sp>
        <p:sp>
          <p:nvSpPr>
            <p:cNvPr id="93" name="Line 27"/>
            <p:cNvSpPr>
              <a:spLocks noChangeShapeType="1"/>
            </p:cNvSpPr>
            <p:nvPr/>
          </p:nvSpPr>
          <p:spPr bwMode="auto">
            <a:xfrm flipH="1">
              <a:off x="7059587" y="5661000"/>
              <a:ext cx="765203" cy="228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 name="Line 27"/>
            <p:cNvSpPr>
              <a:spLocks noChangeShapeType="1"/>
            </p:cNvSpPr>
            <p:nvPr/>
          </p:nvSpPr>
          <p:spPr bwMode="auto">
            <a:xfrm flipH="1" flipV="1">
              <a:off x="8183563" y="4365103"/>
              <a:ext cx="0" cy="38459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5" name="Rectangle 3"/>
          <p:cNvSpPr txBox="1">
            <a:spLocks noChangeArrowheads="1"/>
          </p:cNvSpPr>
          <p:nvPr/>
        </p:nvSpPr>
        <p:spPr bwMode="auto">
          <a:xfrm>
            <a:off x="5030788" y="281782"/>
            <a:ext cx="3857625" cy="212010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1) </a:t>
            </a:r>
            <a:r>
              <a:rPr lang="en-US" altLang="zh-CN" sz="2000" b="0" i="1" dirty="0">
                <a:latin typeface="Times New Roman" panose="02020603050405020304" pitchFamily="18" charset="0"/>
                <a:cs typeface="Times New Roman" panose="02020603050405020304" pitchFamily="18" charset="0"/>
              </a:rPr>
              <a:t>T</a:t>
            </a:r>
            <a:r>
              <a:rPr lang="en-US" altLang="zh-CN" sz="2000"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err="1">
                <a:latin typeface="Times New Roman" panose="02020603050405020304" pitchFamily="18" charset="0"/>
                <a:ea typeface="楷体" panose="02010609060101010101" pitchFamily="49" charset="-122"/>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solidFill>
                  <a:srgbClr val="0000FF"/>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2) </a:t>
            </a:r>
            <a:r>
              <a:rPr lang="en-US" altLang="zh-CN"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cs typeface="Times New Roman" panose="02020603050405020304" pitchFamily="18" charset="0"/>
              </a:rPr>
              <a:t>→*</a:t>
            </a:r>
            <a:r>
              <a:rPr lang="zh-CN" altLang="en-US" sz="2000" b="0" i="1" dirty="0">
                <a:latin typeface="Times New Roman" panose="02020603050405020304" pitchFamily="18" charset="0"/>
                <a:cs typeface="Times New Roman" panose="02020603050405020304" pitchFamily="18" charset="0"/>
              </a:rPr>
              <a:t>F</a:t>
            </a:r>
            <a:r>
              <a:rPr lang="zh-CN" altLang="en-US" sz="2000" b="0" i="1" dirty="0">
                <a:solidFill>
                  <a:srgbClr val="2D83F4"/>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en-US" altLang="zh-CN" sz="2000"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 }	</a:t>
            </a:r>
          </a:p>
          <a:p>
            <a:pPr eaLnBrk="1" hangingPunct="1">
              <a:defRPr/>
            </a:pPr>
            <a:r>
              <a:rPr lang="en-US" altLang="zh-CN" sz="2000" b="0" dirty="0">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zh-CN" altLang="en-US" sz="2000" b="0" dirty="0">
                <a:solidFill>
                  <a:srgbClr val="0000FF"/>
                </a:solidFill>
                <a:latin typeface="Times New Roman" panose="02020603050405020304" pitchFamily="18" charset="0"/>
                <a:cs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zh-CN" altLang="en-US" sz="2000" b="0" baseline="-25000" dirty="0">
                <a:solidFill>
                  <a:srgbClr val="0000FF"/>
                </a:solidFill>
                <a:latin typeface="Times New Roman" panose="02020603050405020304" pitchFamily="18" charset="0"/>
                <a:cs typeface="Times New Roman" panose="02020603050405020304" pitchFamily="18" charset="0"/>
              </a:rPr>
              <a:t>1</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sz="2000" b="0" dirty="0" smtClean="0">
                <a:latin typeface="Times New Roman" panose="02020603050405020304" pitchFamily="18" charset="0"/>
                <a:cs typeface="Times New Roman" panose="02020603050405020304" pitchFamily="18" charset="0"/>
              </a:rPr>
              <a:t>3</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sym typeface="Arial" panose="020B0604020202020204" pitchFamily="34" charset="0"/>
              </a:rPr>
              <a:t>→</a:t>
            </a:r>
            <a:r>
              <a:rPr lang="el-GR" altLang="zh-CN" sz="2000" b="0" i="1" dirty="0">
                <a:latin typeface="Times New Roman" panose="02020603050405020304" pitchFamily="18" charset="0"/>
                <a:sym typeface="Arial" panose="020B0604020202020204" pitchFamily="34" charset="0"/>
              </a:rPr>
              <a:t>ε</a:t>
            </a:r>
            <a:r>
              <a:rPr lang="en-US" altLang="zh-CN" sz="2000" b="0" dirty="0">
                <a:latin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syn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inh</a:t>
            </a:r>
            <a:r>
              <a:rPr lang="en-US" altLang="zh-CN" sz="2000" b="0" dirty="0">
                <a:latin typeface="Times New Roman" panose="02020603050405020304" pitchFamily="18" charset="0"/>
              </a:rPr>
              <a:t> }</a:t>
            </a:r>
          </a:p>
          <a:p>
            <a:pPr eaLnBrk="1" hangingPunct="1">
              <a:defRPr/>
            </a:pPr>
            <a:r>
              <a:rPr lang="en-US" altLang="zh-CN" sz="2000" b="0" dirty="0">
                <a:latin typeface="Times New Roman" panose="02020603050405020304" pitchFamily="18" charset="0"/>
                <a:sym typeface="Times New Roman" panose="02020603050405020304" pitchFamily="18" charset="0"/>
              </a:rPr>
              <a:t>4) </a:t>
            </a:r>
            <a:r>
              <a:rPr lang="en-US" altLang="zh-CN" sz="2000" b="0" i="1" dirty="0">
                <a:latin typeface="Times New Roman" panose="02020603050405020304" pitchFamily="18" charset="0"/>
                <a:sym typeface="Times New Roman" panose="02020603050405020304" pitchFamily="18" charset="0"/>
              </a:rPr>
              <a:t>F</a:t>
            </a:r>
            <a:r>
              <a:rPr lang="zh-CN" altLang="en-US" sz="2000" b="0" i="1" dirty="0">
                <a:latin typeface="Times New Roman" panose="02020603050405020304" pitchFamily="18" charset="0"/>
                <a:sym typeface="Arial" panose="020B0604020202020204" pitchFamily="34" charset="0"/>
              </a:rPr>
              <a:t> </a:t>
            </a:r>
            <a:r>
              <a:rPr lang="zh-CN" altLang="en-US" sz="2000" b="0" dirty="0">
                <a:latin typeface="Times New Roman" panose="02020603050405020304" pitchFamily="18" charset="0"/>
                <a:sym typeface="Arial" panose="020B0604020202020204" pitchFamily="34" charset="0"/>
              </a:rPr>
              <a:t>→</a:t>
            </a:r>
            <a:r>
              <a:rPr lang="en-US" altLang="zh-CN" sz="2000" b="0" dirty="0">
                <a:latin typeface="Times New Roman" panose="02020603050405020304" pitchFamily="18" charset="0"/>
                <a:sym typeface="Arial" panose="020B0604020202020204" pitchFamily="34" charset="0"/>
              </a:rPr>
              <a:t>digit</a:t>
            </a:r>
            <a:r>
              <a:rPr lang="en-US" altLang="zh-CN" sz="2000" b="0" i="1" dirty="0">
                <a:latin typeface="Times New Roman" panose="02020603050405020304" pitchFamily="18" charset="0"/>
                <a:sym typeface="Arial" panose="020B0604020202020204" pitchFamily="34" charset="0"/>
              </a:rPr>
              <a:t> </a:t>
            </a:r>
            <a:r>
              <a:rPr lang="en-US" altLang="zh-CN" sz="2000" b="0" dirty="0">
                <a:latin typeface="Times New Roman" panose="02020603050405020304" pitchFamily="18" charset="0"/>
                <a:sym typeface="Arial" panose="020B0604020202020204" pitchFamily="34" charset="0"/>
              </a:rPr>
              <a:t>{ </a:t>
            </a:r>
            <a:r>
              <a:rPr lang="en-US" altLang="zh-CN" sz="2000" b="0" i="1" dirty="0" err="1">
                <a:latin typeface="Times New Roman" panose="02020603050405020304" pitchFamily="18" charset="0"/>
                <a:sym typeface="Arial" panose="020B0604020202020204" pitchFamily="34" charset="0"/>
              </a:rPr>
              <a:t>F.val</a:t>
            </a:r>
            <a:r>
              <a:rPr lang="en-US" altLang="zh-CN" sz="2000" b="0" dirty="0">
                <a:latin typeface="Times New Roman" panose="02020603050405020304" pitchFamily="18" charset="0"/>
                <a:sym typeface="Arial" panose="020B0604020202020204" pitchFamily="34" charset="0"/>
              </a:rPr>
              <a:t> = </a:t>
            </a:r>
            <a:r>
              <a:rPr lang="en-US" altLang="zh-CN" sz="2000" b="0" dirty="0" err="1">
                <a:latin typeface="Times New Roman" panose="02020603050405020304" pitchFamily="18" charset="0"/>
                <a:sym typeface="Arial" panose="020B0604020202020204" pitchFamily="34" charset="0"/>
              </a:rPr>
              <a:t>digit</a:t>
            </a:r>
            <a:r>
              <a:rPr lang="en-US" altLang="zh-CN" sz="2000" b="0" i="1" dirty="0" err="1">
                <a:latin typeface="Times New Roman" panose="02020603050405020304" pitchFamily="18" charset="0"/>
                <a:sym typeface="Arial" panose="020B0604020202020204" pitchFamily="34" charset="0"/>
              </a:rPr>
              <a:t>.lexval</a:t>
            </a:r>
            <a:r>
              <a:rPr lang="en-US" altLang="zh-CN" sz="2000" b="0" dirty="0">
                <a:latin typeface="Times New Roman" panose="02020603050405020304" pitchFamily="18" charset="0"/>
                <a:sym typeface="Arial" panose="020B0604020202020204" pitchFamily="34" charset="0"/>
              </a:rPr>
              <a:t> }</a:t>
            </a:r>
            <a:endParaRPr lang="zh-CN" altLang="en-US" sz="2000" b="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64</a:t>
            </a:fld>
            <a:endParaRPr lang="en-US" altLang="zh-CN" dirty="0"/>
          </a:p>
        </p:txBody>
      </p:sp>
    </p:spTree>
    <p:extLst>
      <p:ext uri="{BB962C8B-B14F-4D97-AF65-F5344CB8AC3E}">
        <p14:creationId xmlns:p14="http://schemas.microsoft.com/office/powerpoint/2010/main" val="874399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animEffect transition="in" filter="fade">
                                      <p:cBhvr>
                                        <p:cTn id="14" dur="500"/>
                                        <p:tgtEl>
                                          <p:spTgt spid="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p:cTn id="19" dur="500" fill="hold"/>
                                        <p:tgtEl>
                                          <p:spTgt spid="43"/>
                                        </p:tgtEl>
                                        <p:attrNameLst>
                                          <p:attrName>ppt_w</p:attrName>
                                        </p:attrNameLst>
                                      </p:cBhvr>
                                      <p:tavLst>
                                        <p:tav tm="0">
                                          <p:val>
                                            <p:fltVal val="0"/>
                                          </p:val>
                                        </p:tav>
                                        <p:tav tm="100000">
                                          <p:val>
                                            <p:strVal val="#ppt_w"/>
                                          </p:val>
                                        </p:tav>
                                      </p:tavLst>
                                    </p:anim>
                                    <p:anim calcmode="lin" valueType="num">
                                      <p:cBhvr>
                                        <p:cTn id="20" dur="500" fill="hold"/>
                                        <p:tgtEl>
                                          <p:spTgt spid="43"/>
                                        </p:tgtEl>
                                        <p:attrNameLst>
                                          <p:attrName>ppt_h</p:attrName>
                                        </p:attrNameLst>
                                      </p:cBhvr>
                                      <p:tavLst>
                                        <p:tav tm="0">
                                          <p:val>
                                            <p:fltVal val="0"/>
                                          </p:val>
                                        </p:tav>
                                        <p:tav tm="100000">
                                          <p:val>
                                            <p:strVal val="#ppt_h"/>
                                          </p:val>
                                        </p:tav>
                                      </p:tavLst>
                                    </p:anim>
                                    <p:animEffect transition="in" filter="fade">
                                      <p:cBhvr>
                                        <p:cTn id="21" dur="500"/>
                                        <p:tgtEl>
                                          <p:spTgt spid="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xit" presetSubtype="32" fill="hold" grpId="1" nodeType="clickEffect">
                                  <p:stCondLst>
                                    <p:cond delay="0"/>
                                  </p:stCondLst>
                                  <p:childTnLst>
                                    <p:anim calcmode="lin" valueType="num">
                                      <p:cBhvr>
                                        <p:cTn id="25" dur="500"/>
                                        <p:tgtEl>
                                          <p:spTgt spid="41"/>
                                        </p:tgtEl>
                                        <p:attrNameLst>
                                          <p:attrName>ppt_w</p:attrName>
                                        </p:attrNameLst>
                                      </p:cBhvr>
                                      <p:tavLst>
                                        <p:tav tm="0">
                                          <p:val>
                                            <p:strVal val="ppt_w"/>
                                          </p:val>
                                        </p:tav>
                                        <p:tav tm="100000">
                                          <p:val>
                                            <p:fltVal val="0"/>
                                          </p:val>
                                        </p:tav>
                                      </p:tavLst>
                                    </p:anim>
                                    <p:anim calcmode="lin" valueType="num">
                                      <p:cBhvr>
                                        <p:cTn id="26" dur="500"/>
                                        <p:tgtEl>
                                          <p:spTgt spid="41"/>
                                        </p:tgtEl>
                                        <p:attrNameLst>
                                          <p:attrName>ppt_h</p:attrName>
                                        </p:attrNameLst>
                                      </p:cBhvr>
                                      <p:tavLst>
                                        <p:tav tm="0">
                                          <p:val>
                                            <p:strVal val="ppt_h"/>
                                          </p:val>
                                        </p:tav>
                                        <p:tav tm="100000">
                                          <p:val>
                                            <p:fltVal val="0"/>
                                          </p:val>
                                        </p:tav>
                                      </p:tavLst>
                                    </p:anim>
                                    <p:animEffect transition="out" filter="fade">
                                      <p:cBhvr>
                                        <p:cTn id="27" dur="500"/>
                                        <p:tgtEl>
                                          <p:spTgt spid="41"/>
                                        </p:tgtEl>
                                      </p:cBhvr>
                                    </p:animEffect>
                                    <p:set>
                                      <p:cBhvr>
                                        <p:cTn id="28" dur="1" fill="hold">
                                          <p:stCondLst>
                                            <p:cond delay="499"/>
                                          </p:stCondLst>
                                        </p:cTn>
                                        <p:tgtEl>
                                          <p:spTgt spid="41"/>
                                        </p:tgtEl>
                                        <p:attrNameLst>
                                          <p:attrName>style.visibility</p:attrName>
                                        </p:attrNameLst>
                                      </p:cBhvr>
                                      <p:to>
                                        <p:strVal val="hidden"/>
                                      </p:to>
                                    </p:set>
                                  </p:childTnLst>
                                </p:cTn>
                              </p:par>
                              <p:par>
                                <p:cTn id="29" presetID="53" presetClass="exit" presetSubtype="32" fill="hold" grpId="1" nodeType="withEffect">
                                  <p:stCondLst>
                                    <p:cond delay="0"/>
                                  </p:stCondLst>
                                  <p:childTnLst>
                                    <p:anim calcmode="lin" valueType="num">
                                      <p:cBhvr>
                                        <p:cTn id="30" dur="500"/>
                                        <p:tgtEl>
                                          <p:spTgt spid="42"/>
                                        </p:tgtEl>
                                        <p:attrNameLst>
                                          <p:attrName>ppt_w</p:attrName>
                                        </p:attrNameLst>
                                      </p:cBhvr>
                                      <p:tavLst>
                                        <p:tav tm="0">
                                          <p:val>
                                            <p:strVal val="ppt_w"/>
                                          </p:val>
                                        </p:tav>
                                        <p:tav tm="100000">
                                          <p:val>
                                            <p:fltVal val="0"/>
                                          </p:val>
                                        </p:tav>
                                      </p:tavLst>
                                    </p:anim>
                                    <p:anim calcmode="lin" valueType="num">
                                      <p:cBhvr>
                                        <p:cTn id="31" dur="500"/>
                                        <p:tgtEl>
                                          <p:spTgt spid="42"/>
                                        </p:tgtEl>
                                        <p:attrNameLst>
                                          <p:attrName>ppt_h</p:attrName>
                                        </p:attrNameLst>
                                      </p:cBhvr>
                                      <p:tavLst>
                                        <p:tav tm="0">
                                          <p:val>
                                            <p:strVal val="ppt_h"/>
                                          </p:val>
                                        </p:tav>
                                        <p:tav tm="100000">
                                          <p:val>
                                            <p:fltVal val="0"/>
                                          </p:val>
                                        </p:tav>
                                      </p:tavLst>
                                    </p:anim>
                                    <p:animEffect transition="out" filter="fade">
                                      <p:cBhvr>
                                        <p:cTn id="32" dur="500"/>
                                        <p:tgtEl>
                                          <p:spTgt spid="42"/>
                                        </p:tgtEl>
                                      </p:cBhvr>
                                    </p:animEffect>
                                    <p:set>
                                      <p:cBhvr>
                                        <p:cTn id="33" dur="1" fill="hold">
                                          <p:stCondLst>
                                            <p:cond delay="499"/>
                                          </p:stCondLst>
                                        </p:cTn>
                                        <p:tgtEl>
                                          <p:spTgt spid="42"/>
                                        </p:tgtEl>
                                        <p:attrNameLst>
                                          <p:attrName>style.visibility</p:attrName>
                                        </p:attrNameLst>
                                      </p:cBhvr>
                                      <p:to>
                                        <p:strVal val="hidden"/>
                                      </p:to>
                                    </p:set>
                                  </p:childTnLst>
                                </p:cTn>
                              </p:par>
                              <p:par>
                                <p:cTn id="34" presetID="53" presetClass="exit" presetSubtype="32" fill="hold" grpId="1" nodeType="withEffect">
                                  <p:stCondLst>
                                    <p:cond delay="0"/>
                                  </p:stCondLst>
                                  <p:childTnLst>
                                    <p:anim calcmode="lin" valueType="num">
                                      <p:cBhvr>
                                        <p:cTn id="35" dur="500"/>
                                        <p:tgtEl>
                                          <p:spTgt spid="43"/>
                                        </p:tgtEl>
                                        <p:attrNameLst>
                                          <p:attrName>ppt_w</p:attrName>
                                        </p:attrNameLst>
                                      </p:cBhvr>
                                      <p:tavLst>
                                        <p:tav tm="0">
                                          <p:val>
                                            <p:strVal val="ppt_w"/>
                                          </p:val>
                                        </p:tav>
                                        <p:tav tm="100000">
                                          <p:val>
                                            <p:fltVal val="0"/>
                                          </p:val>
                                        </p:tav>
                                      </p:tavLst>
                                    </p:anim>
                                    <p:anim calcmode="lin" valueType="num">
                                      <p:cBhvr>
                                        <p:cTn id="36" dur="500"/>
                                        <p:tgtEl>
                                          <p:spTgt spid="43"/>
                                        </p:tgtEl>
                                        <p:attrNameLst>
                                          <p:attrName>ppt_h</p:attrName>
                                        </p:attrNameLst>
                                      </p:cBhvr>
                                      <p:tavLst>
                                        <p:tav tm="0">
                                          <p:val>
                                            <p:strVal val="ppt_h"/>
                                          </p:val>
                                        </p:tav>
                                        <p:tav tm="100000">
                                          <p:val>
                                            <p:fltVal val="0"/>
                                          </p:val>
                                        </p:tav>
                                      </p:tavLst>
                                    </p:anim>
                                    <p:animEffect transition="out" filter="fade">
                                      <p:cBhvr>
                                        <p:cTn id="37" dur="500"/>
                                        <p:tgtEl>
                                          <p:spTgt spid="43"/>
                                        </p:tgtEl>
                                      </p:cBhvr>
                                    </p:animEffect>
                                    <p:set>
                                      <p:cBhvr>
                                        <p:cTn id="38" dur="1" fill="hold">
                                          <p:stCondLst>
                                            <p:cond delay="499"/>
                                          </p:stCondLst>
                                        </p:cTn>
                                        <p:tgtEl>
                                          <p:spTgt spid="43"/>
                                        </p:tgtEl>
                                        <p:attrNameLst>
                                          <p:attrName>style.visibility</p:attrName>
                                        </p:attrNameLst>
                                      </p:cBhvr>
                                      <p:to>
                                        <p:strVal val="hidden"/>
                                      </p:to>
                                    </p:set>
                                  </p:childTnLst>
                                </p:cTn>
                              </p:par>
                              <p:par>
                                <p:cTn id="39" presetID="53" presetClass="exit" presetSubtype="32" fill="hold" grpId="0" nodeType="withEffect">
                                  <p:stCondLst>
                                    <p:cond delay="0"/>
                                  </p:stCondLst>
                                  <p:childTnLst>
                                    <p:anim calcmode="lin" valueType="num">
                                      <p:cBhvr>
                                        <p:cTn id="40" dur="500"/>
                                        <p:tgtEl>
                                          <p:spTgt spid="17"/>
                                        </p:tgtEl>
                                        <p:attrNameLst>
                                          <p:attrName>ppt_w</p:attrName>
                                        </p:attrNameLst>
                                      </p:cBhvr>
                                      <p:tavLst>
                                        <p:tav tm="0">
                                          <p:val>
                                            <p:strVal val="ppt_w"/>
                                          </p:val>
                                        </p:tav>
                                        <p:tav tm="100000">
                                          <p:val>
                                            <p:fltVal val="0"/>
                                          </p:val>
                                        </p:tav>
                                      </p:tavLst>
                                    </p:anim>
                                    <p:anim calcmode="lin" valueType="num">
                                      <p:cBhvr>
                                        <p:cTn id="41" dur="500"/>
                                        <p:tgtEl>
                                          <p:spTgt spid="17"/>
                                        </p:tgtEl>
                                        <p:attrNameLst>
                                          <p:attrName>ppt_h</p:attrName>
                                        </p:attrNameLst>
                                      </p:cBhvr>
                                      <p:tavLst>
                                        <p:tav tm="0">
                                          <p:val>
                                            <p:strVal val="ppt_h"/>
                                          </p:val>
                                        </p:tav>
                                        <p:tav tm="100000">
                                          <p:val>
                                            <p:fltVal val="0"/>
                                          </p:val>
                                        </p:tav>
                                      </p:tavLst>
                                    </p:anim>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par>
                                <p:cTn id="44" presetID="53" presetClass="exit" presetSubtype="32" fill="hold" grpId="0" nodeType="withEffect">
                                  <p:stCondLst>
                                    <p:cond delay="0"/>
                                  </p:stCondLst>
                                  <p:childTnLst>
                                    <p:anim calcmode="lin" valueType="num">
                                      <p:cBhvr>
                                        <p:cTn id="45" dur="500"/>
                                        <p:tgtEl>
                                          <p:spTgt spid="18"/>
                                        </p:tgtEl>
                                        <p:attrNameLst>
                                          <p:attrName>ppt_w</p:attrName>
                                        </p:attrNameLst>
                                      </p:cBhvr>
                                      <p:tavLst>
                                        <p:tav tm="0">
                                          <p:val>
                                            <p:strVal val="ppt_w"/>
                                          </p:val>
                                        </p:tav>
                                        <p:tav tm="100000">
                                          <p:val>
                                            <p:fltVal val="0"/>
                                          </p:val>
                                        </p:tav>
                                      </p:tavLst>
                                    </p:anim>
                                    <p:anim calcmode="lin" valueType="num">
                                      <p:cBhvr>
                                        <p:cTn id="46" dur="500"/>
                                        <p:tgtEl>
                                          <p:spTgt spid="18"/>
                                        </p:tgtEl>
                                        <p:attrNameLst>
                                          <p:attrName>ppt_h</p:attrName>
                                        </p:attrNameLst>
                                      </p:cBhvr>
                                      <p:tavLst>
                                        <p:tav tm="0">
                                          <p:val>
                                            <p:strVal val="ppt_h"/>
                                          </p:val>
                                        </p:tav>
                                        <p:tav tm="100000">
                                          <p:val>
                                            <p:fltVal val="0"/>
                                          </p:val>
                                        </p:tav>
                                      </p:tavLst>
                                    </p:anim>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53" presetClass="exit" presetSubtype="32" fill="hold" grpId="0" nodeType="withEffect">
                                  <p:stCondLst>
                                    <p:cond delay="0"/>
                                  </p:stCondLst>
                                  <p:childTnLst>
                                    <p:anim calcmode="lin" valueType="num">
                                      <p:cBhvr>
                                        <p:cTn id="50" dur="500"/>
                                        <p:tgtEl>
                                          <p:spTgt spid="30"/>
                                        </p:tgtEl>
                                        <p:attrNameLst>
                                          <p:attrName>ppt_w</p:attrName>
                                        </p:attrNameLst>
                                      </p:cBhvr>
                                      <p:tavLst>
                                        <p:tav tm="0">
                                          <p:val>
                                            <p:strVal val="ppt_w"/>
                                          </p:val>
                                        </p:tav>
                                        <p:tav tm="100000">
                                          <p:val>
                                            <p:fltVal val="0"/>
                                          </p:val>
                                        </p:tav>
                                      </p:tavLst>
                                    </p:anim>
                                    <p:anim calcmode="lin" valueType="num">
                                      <p:cBhvr>
                                        <p:cTn id="51" dur="500"/>
                                        <p:tgtEl>
                                          <p:spTgt spid="30"/>
                                        </p:tgtEl>
                                        <p:attrNameLst>
                                          <p:attrName>ppt_h</p:attrName>
                                        </p:attrNameLst>
                                      </p:cBhvr>
                                      <p:tavLst>
                                        <p:tav tm="0">
                                          <p:val>
                                            <p:strVal val="ppt_h"/>
                                          </p:val>
                                        </p:tav>
                                        <p:tav tm="100000">
                                          <p:val>
                                            <p:fltVal val="0"/>
                                          </p:val>
                                        </p:tav>
                                      </p:tavLst>
                                    </p:anim>
                                    <p:animEffect transition="out" filter="fade">
                                      <p:cBhvr>
                                        <p:cTn id="52" dur="500"/>
                                        <p:tgtEl>
                                          <p:spTgt spid="30"/>
                                        </p:tgtEl>
                                      </p:cBhvr>
                                    </p:animEffect>
                                    <p:set>
                                      <p:cBhvr>
                                        <p:cTn id="53" dur="1" fill="hold">
                                          <p:stCondLst>
                                            <p:cond delay="499"/>
                                          </p:stCondLst>
                                        </p:cTn>
                                        <p:tgtEl>
                                          <p:spTgt spid="30"/>
                                        </p:tgtEl>
                                        <p:attrNameLst>
                                          <p:attrName>style.visibility</p:attrName>
                                        </p:attrNameLst>
                                      </p:cBhvr>
                                      <p:to>
                                        <p:strVal val="hidden"/>
                                      </p:to>
                                    </p:set>
                                  </p:childTnLst>
                                </p:cTn>
                              </p:par>
                              <p:par>
                                <p:cTn id="54" presetID="53" presetClass="exit" presetSubtype="32" fill="hold" grpId="0" nodeType="withEffect">
                                  <p:stCondLst>
                                    <p:cond delay="0"/>
                                  </p:stCondLst>
                                  <p:childTnLst>
                                    <p:anim calcmode="lin" valueType="num">
                                      <p:cBhvr>
                                        <p:cTn id="55" dur="500"/>
                                        <p:tgtEl>
                                          <p:spTgt spid="20"/>
                                        </p:tgtEl>
                                        <p:attrNameLst>
                                          <p:attrName>ppt_w</p:attrName>
                                        </p:attrNameLst>
                                      </p:cBhvr>
                                      <p:tavLst>
                                        <p:tav tm="0">
                                          <p:val>
                                            <p:strVal val="ppt_w"/>
                                          </p:val>
                                        </p:tav>
                                        <p:tav tm="100000">
                                          <p:val>
                                            <p:fltVal val="0"/>
                                          </p:val>
                                        </p:tav>
                                      </p:tavLst>
                                    </p:anim>
                                    <p:anim calcmode="lin" valueType="num">
                                      <p:cBhvr>
                                        <p:cTn id="56" dur="500"/>
                                        <p:tgtEl>
                                          <p:spTgt spid="20"/>
                                        </p:tgtEl>
                                        <p:attrNameLst>
                                          <p:attrName>ppt_h</p:attrName>
                                        </p:attrNameLst>
                                      </p:cBhvr>
                                      <p:tavLst>
                                        <p:tav tm="0">
                                          <p:val>
                                            <p:strVal val="ppt_h"/>
                                          </p:val>
                                        </p:tav>
                                        <p:tav tm="100000">
                                          <p:val>
                                            <p:fltVal val="0"/>
                                          </p:val>
                                        </p:tav>
                                      </p:tavLst>
                                    </p:anim>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par>
                                <p:cTn id="59" presetID="53" presetClass="exit" presetSubtype="32" fill="hold" grpId="0" nodeType="withEffect">
                                  <p:stCondLst>
                                    <p:cond delay="0"/>
                                  </p:stCondLst>
                                  <p:childTnLst>
                                    <p:anim calcmode="lin" valueType="num">
                                      <p:cBhvr>
                                        <p:cTn id="60" dur="500"/>
                                        <p:tgtEl>
                                          <p:spTgt spid="22"/>
                                        </p:tgtEl>
                                        <p:attrNameLst>
                                          <p:attrName>ppt_w</p:attrName>
                                        </p:attrNameLst>
                                      </p:cBhvr>
                                      <p:tavLst>
                                        <p:tav tm="0">
                                          <p:val>
                                            <p:strVal val="ppt_w"/>
                                          </p:val>
                                        </p:tav>
                                        <p:tav tm="100000">
                                          <p:val>
                                            <p:fltVal val="0"/>
                                          </p:val>
                                        </p:tav>
                                      </p:tavLst>
                                    </p:anim>
                                    <p:anim calcmode="lin" valueType="num">
                                      <p:cBhvr>
                                        <p:cTn id="61" dur="500"/>
                                        <p:tgtEl>
                                          <p:spTgt spid="22"/>
                                        </p:tgtEl>
                                        <p:attrNameLst>
                                          <p:attrName>ppt_h</p:attrName>
                                        </p:attrNameLst>
                                      </p:cBhvr>
                                      <p:tavLst>
                                        <p:tav tm="0">
                                          <p:val>
                                            <p:strVal val="ppt_h"/>
                                          </p:val>
                                        </p:tav>
                                        <p:tav tm="100000">
                                          <p:val>
                                            <p:fltVal val="0"/>
                                          </p:val>
                                        </p:tav>
                                      </p:tavLst>
                                    </p:anim>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 presetClass="exit"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20" grpId="0" animBg="1"/>
      <p:bldP spid="22" grpId="0" animBg="1"/>
      <p:bldP spid="41" grpId="0" animBg="1"/>
      <p:bldP spid="41" grpId="1" animBg="1"/>
      <p:bldP spid="42" grpId="0" animBg="1"/>
      <p:bldP spid="42" grpId="1" animBg="1"/>
      <p:bldP spid="43" grpId="0" animBg="1"/>
      <p:bldP spid="43" grpId="1" animBg="1"/>
      <p:bldP spid="5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7"/>
          <p:cNvSpPr>
            <a:spLocks noChangeArrowheads="1"/>
          </p:cNvSpPr>
          <p:nvPr/>
        </p:nvSpPr>
        <p:spPr bwMode="auto">
          <a:xfrm>
            <a:off x="4895851" y="4713288"/>
            <a:ext cx="269875" cy="27146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dirty="0" smtClean="0">
                <a:solidFill>
                  <a:srgbClr val="000000"/>
                </a:solidFill>
                <a:latin typeface="华文楷体" panose="02010600040101010101" pitchFamily="2" charset="-122"/>
              </a:rPr>
              <a:t>$</a:t>
            </a:r>
          </a:p>
        </p:txBody>
      </p:sp>
      <p:sp>
        <p:nvSpPr>
          <p:cNvPr id="29" name="Rectangle 17"/>
          <p:cNvSpPr>
            <a:spLocks noChangeArrowheads="1"/>
          </p:cNvSpPr>
          <p:nvPr/>
        </p:nvSpPr>
        <p:spPr bwMode="auto">
          <a:xfrm>
            <a:off x="4895851" y="4456114"/>
            <a:ext cx="269875" cy="2698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mtClean="0">
                <a:solidFill>
                  <a:srgbClr val="000000"/>
                </a:solidFill>
                <a:latin typeface="Times New Roman" panose="02020603050405020304" pitchFamily="18" charset="0"/>
              </a:rPr>
              <a:t>0</a:t>
            </a:r>
          </a:p>
        </p:txBody>
      </p:sp>
      <p:sp>
        <p:nvSpPr>
          <p:cNvPr id="36872" name="Line 56"/>
          <p:cNvSpPr>
            <a:spLocks noChangeShapeType="1"/>
          </p:cNvSpPr>
          <p:nvPr/>
        </p:nvSpPr>
        <p:spPr bwMode="auto">
          <a:xfrm flipV="1">
            <a:off x="6894513" y="3836988"/>
            <a:ext cx="0" cy="215900"/>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Rectangle 35"/>
          <p:cNvSpPr>
            <a:spLocks noChangeArrowheads="1"/>
          </p:cNvSpPr>
          <p:nvPr/>
        </p:nvSpPr>
        <p:spPr bwMode="auto">
          <a:xfrm>
            <a:off x="5165725" y="4678363"/>
            <a:ext cx="865188" cy="341312"/>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i="1" smtClean="0">
                <a:solidFill>
                  <a:srgbClr val="000000"/>
                </a:solidFill>
                <a:latin typeface="Times New Roman" panose="02020603050405020304" pitchFamily="18" charset="0"/>
              </a:rPr>
              <a:t>T</a:t>
            </a:r>
          </a:p>
        </p:txBody>
      </p:sp>
      <p:sp>
        <p:nvSpPr>
          <p:cNvPr id="32" name="Rectangle 36"/>
          <p:cNvSpPr>
            <a:spLocks noChangeArrowheads="1"/>
          </p:cNvSpPr>
          <p:nvPr/>
        </p:nvSpPr>
        <p:spPr bwMode="auto">
          <a:xfrm>
            <a:off x="5165725" y="4995864"/>
            <a:ext cx="865188" cy="369887"/>
          </a:xfrm>
          <a:prstGeom prst="rect">
            <a:avLst/>
          </a:prstGeom>
          <a:solidFill>
            <a:schemeClr val="accent5">
              <a:lumMod val="60000"/>
              <a:lumOff val="40000"/>
            </a:schemeClr>
          </a:solidFill>
          <a:ln w="9525">
            <a:solidFill>
              <a:schemeClr val="tx1"/>
            </a:solidFill>
            <a:miter lim="800000"/>
            <a:headEnd/>
            <a:tailEnd/>
          </a:ln>
          <a:effec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lgn="ctr" eaLnBrk="1" hangingPunct="1">
              <a:spcBef>
                <a:spcPct val="0"/>
              </a:spcBef>
              <a:buClrTx/>
              <a:buSzTx/>
              <a:buFontTx/>
              <a:buNone/>
              <a:defRPr/>
            </a:pPr>
            <a:r>
              <a:rPr lang="en-US" altLang="zh-CN" sz="1800" i="1">
                <a:solidFill>
                  <a:srgbClr val="000000"/>
                </a:solidFill>
                <a:latin typeface="Times New Roman" panose="02020603050405020304" pitchFamily="18" charset="0"/>
              </a:rPr>
              <a:t>val</a:t>
            </a:r>
            <a:r>
              <a:rPr lang="en-US" altLang="zh-CN" sz="1800">
                <a:solidFill>
                  <a:srgbClr val="000000"/>
                </a:solidFill>
                <a:latin typeface="Times New Roman" panose="02020603050405020304" pitchFamily="18" charset="0"/>
              </a:rPr>
              <a:t>=15</a:t>
            </a:r>
            <a:endParaRPr lang="zh-CN" altLang="en-US" sz="1800">
              <a:solidFill>
                <a:srgbClr val="000000"/>
              </a:solidFill>
              <a:latin typeface="Times New Roman" panose="02020603050405020304" pitchFamily="18" charset="0"/>
            </a:endParaRPr>
          </a:p>
        </p:txBody>
      </p:sp>
      <p:sp>
        <p:nvSpPr>
          <p:cNvPr id="33" name="Rectangle 35"/>
          <p:cNvSpPr>
            <a:spLocks noChangeArrowheads="1"/>
          </p:cNvSpPr>
          <p:nvPr/>
        </p:nvSpPr>
        <p:spPr bwMode="auto">
          <a:xfrm>
            <a:off x="5165725" y="4456114"/>
            <a:ext cx="865188" cy="257175"/>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defRPr/>
            </a:pPr>
            <a:r>
              <a:rPr lang="en-US" altLang="zh-CN" smtClean="0">
                <a:solidFill>
                  <a:srgbClr val="000000"/>
                </a:solidFill>
                <a:latin typeface="Times New Roman" panose="02020603050405020304" pitchFamily="18" charset="0"/>
              </a:rPr>
              <a:t>1</a:t>
            </a:r>
          </a:p>
        </p:txBody>
      </p:sp>
      <p:sp>
        <p:nvSpPr>
          <p:cNvPr id="36877" name="矩形 34"/>
          <p:cNvSpPr>
            <a:spLocks noChangeArrowheads="1"/>
          </p:cNvSpPr>
          <p:nvPr/>
        </p:nvSpPr>
        <p:spPr bwMode="auto">
          <a:xfrm>
            <a:off x="30163" y="5000625"/>
            <a:ext cx="132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kumimoji="1" lang="en-US" altLang="zh-CN">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SLR</a:t>
            </a:r>
            <a:r>
              <a:rPr kumimoji="1"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自动机</a:t>
            </a:r>
            <a:endParaRPr lang="zh-CN" altLang="en-US">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2" name="Rectangle 56"/>
          <p:cNvSpPr>
            <a:spLocks noChangeArrowheads="1"/>
          </p:cNvSpPr>
          <p:nvPr/>
        </p:nvSpPr>
        <p:spPr bwMode="auto">
          <a:xfrm>
            <a:off x="5562600" y="3508375"/>
            <a:ext cx="1746250" cy="369888"/>
          </a:xfrm>
          <a:prstGeom prst="rect">
            <a:avLst/>
          </a:prstGeom>
          <a:noFill/>
          <a:ln>
            <a:noFill/>
          </a:ln>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eaLnBrk="1" hangingPunct="1">
              <a:spcBef>
                <a:spcPct val="0"/>
              </a:spcBef>
              <a:buClrTx/>
              <a:buSzTx/>
              <a:buFontTx/>
              <a:buNone/>
              <a:defRPr/>
            </a:pPr>
            <a:r>
              <a:rPr kumimoji="1" lang="zh-CN" altLang="en-US" sz="1800" dirty="0">
                <a:solidFill>
                  <a:schemeClr val="tx2">
                    <a:lumMod val="60000"/>
                    <a:lumOff val="40000"/>
                  </a:schemeClr>
                </a:solidFill>
                <a:latin typeface="+mn-ea"/>
                <a:ea typeface="+mn-ea"/>
                <a:cs typeface="Times New Roman" panose="02020603050405020304" pitchFamily="18" charset="0"/>
              </a:rPr>
              <a:t>输入：</a:t>
            </a:r>
            <a:r>
              <a:rPr kumimoji="1" lang="en-US" altLang="zh-CN" sz="1800" dirty="0">
                <a:solidFill>
                  <a:schemeClr val="tx2">
                    <a:lumMod val="60000"/>
                    <a:lumOff val="40000"/>
                  </a:schemeClr>
                </a:solidFill>
                <a:latin typeface="Times New Roman" panose="02020603050405020304" pitchFamily="18" charset="0"/>
                <a:ea typeface="楷体_GB2312" pitchFamily="49" charset="-122"/>
                <a:cs typeface="Times New Roman" panose="02020603050405020304" pitchFamily="18" charset="0"/>
              </a:rPr>
              <a:t> </a:t>
            </a:r>
            <a:r>
              <a:rPr kumimoji="1" lang="en-US" altLang="zh-CN"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rPr>
              <a:t>3 * 5</a:t>
            </a:r>
            <a:endParaRPr kumimoji="1" lang="zh-CN" altLang="en-US" sz="1800" dirty="0">
              <a:solidFill>
                <a:schemeClr val="tx2">
                  <a:lumMod val="60000"/>
                  <a:lumOff val="40000"/>
                </a:schemeClr>
              </a:solidFill>
              <a:latin typeface="楷体_GB2312" pitchFamily="49" charset="-122"/>
              <a:ea typeface="楷体_GB2312" pitchFamily="49" charset="-122"/>
              <a:cs typeface="Times New Roman" panose="02020603050405020304" pitchFamily="18" charset="0"/>
            </a:endParaRPr>
          </a:p>
        </p:txBody>
      </p:sp>
      <p:grpSp>
        <p:nvGrpSpPr>
          <p:cNvPr id="36879" name="组合 80"/>
          <p:cNvGrpSpPr>
            <a:grpSpLocks/>
          </p:cNvGrpSpPr>
          <p:nvPr/>
        </p:nvGrpSpPr>
        <p:grpSpPr bwMode="auto">
          <a:xfrm>
            <a:off x="52388" y="2132014"/>
            <a:ext cx="4589462" cy="3762375"/>
            <a:chOff x="3431846" y="1052514"/>
            <a:chExt cx="6118556" cy="5015607"/>
          </a:xfrm>
        </p:grpSpPr>
        <p:sp>
          <p:nvSpPr>
            <p:cNvPr id="164" name="Text Box 2"/>
            <p:cNvSpPr txBox="1">
              <a:spLocks noChangeArrowheads="1"/>
            </p:cNvSpPr>
            <p:nvPr/>
          </p:nvSpPr>
          <p:spPr bwMode="auto">
            <a:xfrm>
              <a:off x="3575762" y="1412283"/>
              <a:ext cx="1439162" cy="114914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0</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S</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T</a:t>
              </a:r>
            </a:p>
            <a:p>
              <a:pPr>
                <a:spcBef>
                  <a:spcPct val="0"/>
                </a:spcBef>
                <a:buClrTx/>
                <a:buSzTx/>
                <a:buFontTx/>
                <a:buNone/>
                <a:defRPr/>
              </a:pPr>
              <a:r>
                <a:rPr kumimoji="1" lang="en-US" altLang="zh-CN" sz="1400" i="1">
                  <a:solidFill>
                    <a:srgbClr val="000000"/>
                  </a:solidFill>
                  <a:latin typeface="Times New Roman" panose="02020603050405020304" pitchFamily="18" charset="0"/>
                </a:rPr>
                <a:t>T→ · FMT</a:t>
              </a:r>
              <a:r>
                <a:rPr lang="en-US" altLang="zh-CN" sz="1400" i="1">
                  <a:solidFill>
                    <a:srgbClr val="000000"/>
                  </a:solidFill>
                  <a:latin typeface="Times New Roman" panose="02020603050405020304" pitchFamily="18" charset="0"/>
                  <a:sym typeface="Times New Roman" panose="02020603050405020304" pitchFamily="18" charset="0"/>
                </a:rPr>
                <a:t>΄</a:t>
              </a:r>
              <a:endParaRPr kumimoji="1" lang="en-US" altLang="zh-CN" sz="1400" i="1">
                <a:solidFill>
                  <a:srgbClr val="000000"/>
                </a:solidFill>
                <a:latin typeface="Times New Roman" panose="02020603050405020304" pitchFamily="18" charset="0"/>
              </a:endParaRPr>
            </a:p>
            <a:p>
              <a:pPr>
                <a:spcBef>
                  <a:spcPct val="0"/>
                </a:spcBef>
                <a:buClrTx/>
                <a:buSzTx/>
                <a:buFontTx/>
                <a:buNone/>
                <a:defRPr/>
              </a:pP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165" name="Text Box 3"/>
            <p:cNvSpPr txBox="1">
              <a:spLocks noChangeArrowheads="1"/>
            </p:cNvSpPr>
            <p:nvPr/>
          </p:nvSpPr>
          <p:spPr bwMode="auto">
            <a:xfrm>
              <a:off x="5520747" y="1052514"/>
              <a:ext cx="1223288"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1</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S</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→T ·</a:t>
              </a:r>
            </a:p>
          </p:txBody>
        </p:sp>
        <p:sp>
          <p:nvSpPr>
            <p:cNvPr id="36883" name="Line 4"/>
            <p:cNvSpPr>
              <a:spLocks noChangeShapeType="1"/>
            </p:cNvSpPr>
            <p:nvPr/>
          </p:nvSpPr>
          <p:spPr bwMode="auto">
            <a:xfrm flipV="1">
              <a:off x="5016500" y="1557339"/>
              <a:ext cx="503238" cy="142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 name="Text Box 5"/>
            <p:cNvSpPr txBox="1">
              <a:spLocks noChangeArrowheads="1"/>
            </p:cNvSpPr>
            <p:nvPr/>
          </p:nvSpPr>
          <p:spPr bwMode="auto">
            <a:xfrm>
              <a:off x="5520747" y="1844006"/>
              <a:ext cx="1655037" cy="98407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2</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 · 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M→ ·</a:t>
              </a:r>
              <a:r>
                <a:rPr kumimoji="1" lang="en-US" altLang="zh-CN" sz="1400"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a:solidFill>
                    <a:srgbClr val="FF0000"/>
                  </a:solidFill>
                  <a:latin typeface="Times New Roman" panose="02020603050405020304" pitchFamily="18" charset="0"/>
                </a:rPr>
                <a:t>*/$</a:t>
              </a:r>
            </a:p>
          </p:txBody>
        </p:sp>
        <p:sp>
          <p:nvSpPr>
            <p:cNvPr id="36885" name="Line 6"/>
            <p:cNvSpPr>
              <a:spLocks noChangeShapeType="1"/>
            </p:cNvSpPr>
            <p:nvPr/>
          </p:nvSpPr>
          <p:spPr bwMode="auto">
            <a:xfrm>
              <a:off x="5011738" y="2370138"/>
              <a:ext cx="483093" cy="1157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86" name="Text Box 7"/>
            <p:cNvSpPr txBox="1">
              <a:spLocks noChangeArrowheads="1"/>
            </p:cNvSpPr>
            <p:nvPr/>
          </p:nvSpPr>
          <p:spPr bwMode="auto">
            <a:xfrm>
              <a:off x="5084795" y="1987180"/>
              <a:ext cx="503237"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170" name="Text Box 8"/>
            <p:cNvSpPr txBox="1">
              <a:spLocks noChangeArrowheads="1"/>
            </p:cNvSpPr>
            <p:nvPr/>
          </p:nvSpPr>
          <p:spPr bwMode="auto">
            <a:xfrm>
              <a:off x="3431846" y="3573015"/>
              <a:ext cx="1513236"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3</a:t>
              </a:r>
              <a:r>
                <a:rPr kumimoji="1" lang="en-US" altLang="zh-CN" sz="1400" i="1" dirty="0">
                  <a:solidFill>
                    <a:srgbClr val="000000"/>
                  </a:solidFill>
                  <a:latin typeface="Times New Roman" panose="02020603050405020304" pitchFamily="18" charset="0"/>
                </a:rPr>
                <a:t>:</a:t>
              </a:r>
            </a:p>
            <a:p>
              <a:pPr>
                <a:spcBef>
                  <a:spcPct val="0"/>
                </a:spcBef>
                <a:buClrTx/>
                <a:buSzTx/>
                <a:buFont typeface="Symbol" panose="05050102010706020507" pitchFamily="18" charset="2"/>
                <a:buNone/>
                <a:defRPr/>
              </a:pPr>
              <a:r>
                <a:rPr kumimoji="1" lang="en-US" altLang="zh-CN" sz="1400" i="1" dirty="0">
                  <a:solidFill>
                    <a:srgbClr val="000000"/>
                  </a:solidFill>
                  <a:latin typeface="Times New Roman" panose="02020603050405020304" pitchFamily="18" charset="0"/>
                </a:rPr>
                <a:t>F→ </a:t>
              </a:r>
              <a:r>
                <a:rPr kumimoji="1" lang="en-US" altLang="zh-CN" sz="1400" dirty="0">
                  <a:solidFill>
                    <a:srgbClr val="000000"/>
                  </a:solidFill>
                  <a:latin typeface="Times New Roman" panose="02020603050405020304" pitchFamily="18" charset="0"/>
                </a:rPr>
                <a:t>d</a:t>
              </a:r>
              <a:r>
                <a:rPr kumimoji="1" lang="en-US" altLang="zh-CN" sz="1400" i="1" dirty="0">
                  <a:solidFill>
                    <a:srgbClr val="000000"/>
                  </a:solidFill>
                  <a:latin typeface="Times New Roman" panose="02020603050405020304" pitchFamily="18" charset="0"/>
                </a:rPr>
                <a:t> ·</a:t>
              </a:r>
              <a:r>
                <a:rPr kumimoji="1" lang="zh-CN" altLang="en-US" sz="1400" dirty="0">
                  <a:solidFill>
                    <a:srgbClr val="FF0000"/>
                  </a:solidFill>
                  <a:latin typeface="Times New Roman" panose="02020603050405020304" pitchFamily="18" charset="0"/>
                </a:rPr>
                <a:t>，</a:t>
              </a:r>
              <a:r>
                <a:rPr kumimoji="1" lang="en-US" altLang="zh-CN" sz="1400" dirty="0">
                  <a:solidFill>
                    <a:srgbClr val="FF0000"/>
                  </a:solidFill>
                  <a:latin typeface="Times New Roman" panose="02020603050405020304" pitchFamily="18" charset="0"/>
                </a:rPr>
                <a:t>*/$</a:t>
              </a:r>
            </a:p>
          </p:txBody>
        </p:sp>
        <p:sp>
          <p:nvSpPr>
            <p:cNvPr id="36888" name="Line 9"/>
            <p:cNvSpPr>
              <a:spLocks noChangeShapeType="1"/>
            </p:cNvSpPr>
            <p:nvPr/>
          </p:nvSpPr>
          <p:spPr bwMode="auto">
            <a:xfrm>
              <a:off x="4367213" y="2651125"/>
              <a:ext cx="0" cy="922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2" name="Text Box 11"/>
            <p:cNvSpPr txBox="1">
              <a:spLocks noChangeArrowheads="1"/>
            </p:cNvSpPr>
            <p:nvPr/>
          </p:nvSpPr>
          <p:spPr bwMode="auto">
            <a:xfrm>
              <a:off x="5017040" y="3996273"/>
              <a:ext cx="182435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7</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 · NT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r>
                <a:rPr kumimoji="1" lang="en-US" altLang="zh-CN" sz="1400" i="1" dirty="0">
                  <a:solidFill>
                    <a:srgbClr val="000000"/>
                  </a:solidFill>
                  <a:latin typeface="Times New Roman" panose="02020603050405020304" pitchFamily="18" charset="0"/>
                </a:rPr>
                <a:t>N→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a:solidFill>
                    <a:srgbClr val="FF0000"/>
                  </a:solidFill>
                  <a:latin typeface="Times New Roman" panose="02020603050405020304" pitchFamily="18" charset="0"/>
                </a:rPr>
                <a:t>*/$</a:t>
              </a:r>
            </a:p>
          </p:txBody>
        </p:sp>
        <p:sp>
          <p:nvSpPr>
            <p:cNvPr id="173" name="Text Box 12"/>
            <p:cNvSpPr txBox="1">
              <a:spLocks noChangeArrowheads="1"/>
            </p:cNvSpPr>
            <p:nvPr/>
          </p:nvSpPr>
          <p:spPr bwMode="auto">
            <a:xfrm>
              <a:off x="7825524" y="4796230"/>
              <a:ext cx="1724878"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8</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 · T</a:t>
              </a:r>
              <a:r>
                <a:rPr lang="en-US" altLang="zh-CN" sz="1400" i="1" dirty="0">
                  <a:solidFill>
                    <a:srgbClr val="000000"/>
                  </a:solidFill>
                  <a:latin typeface="Times New Roman" panose="02020603050405020304" pitchFamily="18" charset="0"/>
                  <a:sym typeface="Times New Roman" panose="02020603050405020304" pitchFamily="18" charset="0"/>
                </a:rPr>
                <a:t>΄</a:t>
              </a:r>
              <a:r>
                <a:rPr kumimoji="1" lang="en-US" altLang="zh-CN" sz="1400" i="1" dirty="0">
                  <a:solidFill>
                    <a:srgbClr val="000000"/>
                  </a:solidFill>
                  <a:latin typeface="Tahoma" panose="020B0604030504040204" pitchFamily="34" charset="0"/>
                </a:rPr>
                <a:t> </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a:solidFill>
                    <a:srgbClr val="FF0000"/>
                  </a:solidFill>
                  <a:latin typeface="Times New Roman" panose="02020603050405020304" pitchFamily="18" charset="0"/>
                </a:rPr>
                <a:t>$</a:t>
              </a:r>
            </a:p>
          </p:txBody>
        </p:sp>
        <p:sp>
          <p:nvSpPr>
            <p:cNvPr id="36891" name="Text Box 13"/>
            <p:cNvSpPr txBox="1">
              <a:spLocks noChangeArrowheads="1"/>
            </p:cNvSpPr>
            <p:nvPr/>
          </p:nvSpPr>
          <p:spPr bwMode="auto">
            <a:xfrm>
              <a:off x="7318377" y="522699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36892" name="Text Box 15"/>
            <p:cNvSpPr txBox="1">
              <a:spLocks noChangeArrowheads="1"/>
            </p:cNvSpPr>
            <p:nvPr/>
          </p:nvSpPr>
          <p:spPr bwMode="auto">
            <a:xfrm>
              <a:off x="3792538" y="2852739"/>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176" name="Text Box 17"/>
            <p:cNvSpPr txBox="1">
              <a:spLocks noChangeArrowheads="1"/>
            </p:cNvSpPr>
            <p:nvPr/>
          </p:nvSpPr>
          <p:spPr bwMode="auto">
            <a:xfrm>
              <a:off x="7594834" y="1473655"/>
              <a:ext cx="1767207" cy="12718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4</a:t>
              </a:r>
              <a:r>
                <a:rPr kumimoji="1" lang="en-US" altLang="zh-CN" sz="1400" i="1" dirty="0">
                  <a:solidFill>
                    <a:srgbClr val="000000"/>
                  </a:solidFill>
                  <a:latin typeface="Times New Roman" panose="02020603050405020304" pitchFamily="18" charset="0"/>
                </a:rPr>
                <a:t>:</a:t>
              </a: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T→FM · 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*FNT</a:t>
              </a:r>
              <a:r>
                <a:rPr lang="en-US" altLang="zh-CN" sz="1400" i="1" dirty="0">
                  <a:solidFill>
                    <a:srgbClr val="000000"/>
                  </a:solidFill>
                  <a:latin typeface="Times New Roman" panose="02020603050405020304" pitchFamily="18" charset="0"/>
                  <a:sym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a:p>
              <a:pPr eaLnBrk="1" hangingPunct="1">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 ·     </a:t>
              </a:r>
              <a:r>
                <a:rPr kumimoji="1" lang="zh-CN" altLang="en-US" sz="1400" i="1" dirty="0">
                  <a:solidFill>
                    <a:srgbClr val="FF0000"/>
                  </a:solidFill>
                  <a:latin typeface="Times New Roman" panose="02020603050405020304" pitchFamily="18" charset="0"/>
                  <a:cs typeface="Times New Roman" panose="02020603050405020304" pitchFamily="18" charset="0"/>
                </a:rPr>
                <a:t>，</a:t>
              </a:r>
              <a:r>
                <a:rPr kumimoji="1" lang="en-US" altLang="zh-CN" sz="1400" dirty="0">
                  <a:solidFill>
                    <a:srgbClr val="FF0000"/>
                  </a:solidFill>
                  <a:latin typeface="Times New Roman" panose="02020603050405020304" pitchFamily="18" charset="0"/>
                </a:rPr>
                <a:t>$</a:t>
              </a:r>
            </a:p>
          </p:txBody>
        </p:sp>
        <p:sp>
          <p:nvSpPr>
            <p:cNvPr id="36894" name="Line 18"/>
            <p:cNvSpPr>
              <a:spLocks noChangeShapeType="1"/>
            </p:cNvSpPr>
            <p:nvPr/>
          </p:nvSpPr>
          <p:spPr bwMode="auto">
            <a:xfrm flipV="1">
              <a:off x="7201264" y="2060600"/>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5" name="Text Box 19"/>
            <p:cNvSpPr txBox="1">
              <a:spLocks noChangeArrowheads="1"/>
            </p:cNvSpPr>
            <p:nvPr/>
          </p:nvSpPr>
          <p:spPr bwMode="auto">
            <a:xfrm>
              <a:off x="7162037" y="1628799"/>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M</a:t>
              </a:r>
            </a:p>
          </p:txBody>
        </p:sp>
        <p:sp>
          <p:nvSpPr>
            <p:cNvPr id="179" name="Text Box 20"/>
            <p:cNvSpPr txBox="1">
              <a:spLocks noChangeArrowheads="1"/>
            </p:cNvSpPr>
            <p:nvPr/>
          </p:nvSpPr>
          <p:spPr bwMode="auto">
            <a:xfrm>
              <a:off x="7391658" y="3346572"/>
              <a:ext cx="1801070" cy="98619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a:solidFill>
                    <a:srgbClr val="000000"/>
                  </a:solidFill>
                  <a:latin typeface="Times New Roman" panose="02020603050405020304" pitchFamily="18" charset="0"/>
                </a:rPr>
                <a:t>I</a:t>
              </a:r>
              <a:r>
                <a:rPr kumimoji="1" lang="en-US" altLang="zh-CN" sz="1400" i="1" baseline="-25000">
                  <a:solidFill>
                    <a:srgbClr val="000000"/>
                  </a:solidFill>
                  <a:latin typeface="Times New Roman" panose="02020603050405020304" pitchFamily="18" charset="0"/>
                </a:rPr>
                <a:t>6</a:t>
              </a:r>
              <a:r>
                <a:rPr kumimoji="1" lang="en-US" altLang="zh-CN" sz="1400" i="1">
                  <a:solidFill>
                    <a:srgbClr val="000000"/>
                  </a:solidFill>
                  <a:latin typeface="Times New Roman" panose="02020603050405020304" pitchFamily="18" charset="0"/>
                </a:rPr>
                <a:t>:</a:t>
              </a:r>
            </a:p>
            <a:p>
              <a:pPr>
                <a:spcBef>
                  <a:spcPct val="0"/>
                </a:spcBef>
                <a:buClrTx/>
                <a:buSzTx/>
                <a:buFontTx/>
                <a:buNone/>
                <a:defRPr/>
              </a:pPr>
              <a:r>
                <a:rPr kumimoji="1" lang="en-US" altLang="zh-CN" sz="1400" i="1">
                  <a:solidFill>
                    <a:srgbClr val="000000"/>
                  </a:solidFill>
                  <a:latin typeface="Times New Roman" panose="02020603050405020304" pitchFamily="18" charset="0"/>
                </a:rPr>
                <a:t>T</a:t>
              </a:r>
              <a:r>
                <a:rPr lang="en-US" altLang="zh-CN" sz="14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a:solidFill>
                    <a:srgbClr val="000000"/>
                  </a:solidFill>
                  <a:latin typeface="Times New Roman" panose="02020603050405020304" pitchFamily="18" charset="0"/>
                </a:rPr>
                <a:t>→ · *FNT</a:t>
              </a:r>
              <a:r>
                <a:rPr lang="en-US" altLang="zh-CN" sz="1400" i="1">
                  <a:solidFill>
                    <a:srgbClr val="000000"/>
                  </a:solidFill>
                  <a:latin typeface="Times New Roman" panose="02020603050405020304" pitchFamily="18" charset="0"/>
                  <a:sym typeface="Times New Roman" panose="02020603050405020304" pitchFamily="18" charset="0"/>
                </a:rPr>
                <a:t>΄</a:t>
              </a:r>
              <a:r>
                <a:rPr kumimoji="1" lang="en-US" altLang="zh-CN" sz="1400" i="1">
                  <a:solidFill>
                    <a:srgbClr val="000000"/>
                  </a:solidFill>
                  <a:latin typeface="Tahoma" panose="020B0604030504040204" pitchFamily="34" charset="0"/>
                </a:rPr>
                <a:t> </a:t>
              </a:r>
              <a:r>
                <a:rPr kumimoji="1" lang="en-US" altLang="zh-CN" sz="1400" i="1">
                  <a:solidFill>
                    <a:srgbClr val="000000"/>
                  </a:solidFill>
                  <a:latin typeface="Times New Roman" panose="02020603050405020304" pitchFamily="18" charset="0"/>
                </a:rPr>
                <a:t>F→ · </a:t>
              </a:r>
              <a:r>
                <a:rPr kumimoji="1" lang="en-US" altLang="zh-CN" sz="1400">
                  <a:solidFill>
                    <a:srgbClr val="000000"/>
                  </a:solidFill>
                  <a:latin typeface="Times New Roman" panose="02020603050405020304" pitchFamily="18" charset="0"/>
                </a:rPr>
                <a:t>d</a:t>
              </a:r>
            </a:p>
          </p:txBody>
        </p:sp>
        <p:sp>
          <p:nvSpPr>
            <p:cNvPr id="36897" name="Line 21"/>
            <p:cNvSpPr>
              <a:spLocks noChangeShapeType="1"/>
            </p:cNvSpPr>
            <p:nvPr/>
          </p:nvSpPr>
          <p:spPr bwMode="auto">
            <a:xfrm rot="10800000">
              <a:off x="4943476" y="3789041"/>
              <a:ext cx="2447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98" name="Text Box 22"/>
            <p:cNvSpPr txBox="1">
              <a:spLocks noChangeArrowheads="1"/>
            </p:cNvSpPr>
            <p:nvPr/>
          </p:nvSpPr>
          <p:spPr bwMode="auto">
            <a:xfrm>
              <a:off x="6888163" y="3356993"/>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a:solidFill>
                    <a:srgbClr val="000000"/>
                  </a:solidFill>
                  <a:latin typeface="Times New Roman" panose="02020603050405020304" pitchFamily="18" charset="0"/>
                </a:rPr>
                <a:t>d</a:t>
              </a:r>
            </a:p>
          </p:txBody>
        </p:sp>
        <p:sp>
          <p:nvSpPr>
            <p:cNvPr id="182" name="Text Box 23"/>
            <p:cNvSpPr txBox="1">
              <a:spLocks noChangeArrowheads="1"/>
            </p:cNvSpPr>
            <p:nvPr/>
          </p:nvSpPr>
          <p:spPr bwMode="auto">
            <a:xfrm>
              <a:off x="5027623" y="5342233"/>
              <a:ext cx="2031759"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9</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→*FNT</a:t>
              </a:r>
              <a:r>
                <a:rPr lang="en-US" altLang="zh-CN" sz="1400" i="1" dirty="0">
                  <a:solidFill>
                    <a:srgbClr val="000000"/>
                  </a:solidFill>
                  <a:latin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en-US" altLang="zh-CN" sz="1400" dirty="0">
                  <a:solidFill>
                    <a:srgbClr val="FF0000"/>
                  </a:solidFill>
                  <a:latin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36900" name="Line 24"/>
            <p:cNvSpPr>
              <a:spLocks noChangeShapeType="1"/>
            </p:cNvSpPr>
            <p:nvPr/>
          </p:nvSpPr>
          <p:spPr bwMode="auto">
            <a:xfrm rot="10800000">
              <a:off x="6743700" y="429309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1" name="Text Box 25"/>
            <p:cNvSpPr txBox="1">
              <a:spLocks noChangeArrowheads="1"/>
            </p:cNvSpPr>
            <p:nvPr/>
          </p:nvSpPr>
          <p:spPr bwMode="auto">
            <a:xfrm>
              <a:off x="6888163" y="3861048"/>
              <a:ext cx="3810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F</a:t>
              </a:r>
            </a:p>
          </p:txBody>
        </p:sp>
        <p:sp>
          <p:nvSpPr>
            <p:cNvPr id="185" name="Text Box 26"/>
            <p:cNvSpPr txBox="1">
              <a:spLocks noChangeArrowheads="1"/>
            </p:cNvSpPr>
            <p:nvPr/>
          </p:nvSpPr>
          <p:spPr bwMode="auto">
            <a:xfrm>
              <a:off x="5010692" y="2925430"/>
              <a:ext cx="1805302" cy="69837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1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19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500">
                  <a:solidFill>
                    <a:schemeClr val="tx2"/>
                  </a:solidFill>
                  <a:latin typeface="Candara" panose="020E0502030303020204" pitchFamily="34" charset="0"/>
                </a:defRPr>
              </a:lvl9pPr>
            </a:lstStyle>
            <a:p>
              <a:pPr>
                <a:spcBef>
                  <a:spcPct val="0"/>
                </a:spcBef>
                <a:buClrTx/>
                <a:buSzTx/>
                <a:buFontTx/>
                <a:buNone/>
                <a:defRPr/>
              </a:pPr>
              <a:r>
                <a:rPr kumimoji="1" lang="en-US" altLang="zh-CN" sz="1400" i="1" dirty="0">
                  <a:solidFill>
                    <a:srgbClr val="000000"/>
                  </a:solidFill>
                  <a:latin typeface="Times New Roman" panose="02020603050405020304" pitchFamily="18" charset="0"/>
                </a:rPr>
                <a:t>I</a:t>
              </a:r>
              <a:r>
                <a:rPr kumimoji="1" lang="en-US" altLang="zh-CN" sz="1400" i="1" baseline="-25000" dirty="0">
                  <a:solidFill>
                    <a:srgbClr val="000000"/>
                  </a:solidFill>
                  <a:latin typeface="Times New Roman" panose="02020603050405020304" pitchFamily="18" charset="0"/>
                </a:rPr>
                <a:t>5</a:t>
              </a:r>
              <a:r>
                <a:rPr kumimoji="1" lang="en-US" altLang="zh-CN" sz="1400" i="1" dirty="0">
                  <a:solidFill>
                    <a:srgbClr val="000000"/>
                  </a:solidFill>
                  <a:latin typeface="Times New Roman" panose="02020603050405020304" pitchFamily="18" charset="0"/>
                </a:rPr>
                <a:t>:</a:t>
              </a:r>
            </a:p>
            <a:p>
              <a:pPr>
                <a:spcBef>
                  <a:spcPct val="0"/>
                </a:spcBef>
                <a:buClrTx/>
                <a:buSzTx/>
                <a:buFontTx/>
                <a:buNone/>
                <a:defRPr/>
              </a:pPr>
              <a:r>
                <a:rPr kumimoji="1" lang="en-US" altLang="zh-CN" sz="1400" i="1" dirty="0">
                  <a:solidFill>
                    <a:srgbClr val="000000"/>
                  </a:solidFill>
                  <a:latin typeface="Times New Roman" panose="02020603050405020304" pitchFamily="18" charset="0"/>
                </a:rPr>
                <a:t>T→FMT</a:t>
              </a:r>
              <a:r>
                <a:rPr lang="en-US" altLang="zh-CN" sz="1400" i="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r>
                <a:rPr kumimoji="1" lang="en-US" altLang="zh-CN" sz="1400" i="1" dirty="0">
                  <a:solidFill>
                    <a:srgbClr val="000000"/>
                  </a:solidFill>
                  <a:latin typeface="Times New Roman" panose="02020603050405020304" pitchFamily="18" charset="0"/>
                </a:rPr>
                <a:t>·</a:t>
              </a:r>
              <a:r>
                <a:rPr kumimoji="1" lang="zh-CN" altLang="en-US" sz="1400" i="1" dirty="0">
                  <a:solidFill>
                    <a:srgbClr val="FF0000"/>
                  </a:solidFill>
                  <a:latin typeface="Times New Roman" panose="02020603050405020304" pitchFamily="18" charset="0"/>
                  <a:cs typeface="Times New Roman" panose="02020603050405020304" pitchFamily="18" charset="0"/>
                </a:rPr>
                <a:t> ，</a:t>
              </a:r>
              <a:r>
                <a:rPr kumimoji="1" lang="en-US" altLang="zh-CN" sz="1400" dirty="0">
                  <a:solidFill>
                    <a:srgbClr val="FF0000"/>
                  </a:solidFill>
                  <a:latin typeface="Times New Roman" panose="02020603050405020304" pitchFamily="18" charset="0"/>
                </a:rPr>
                <a:t>$</a:t>
              </a:r>
              <a:endParaRPr kumimoji="1" lang="en-US" altLang="zh-CN" sz="1400" i="1" dirty="0">
                <a:solidFill>
                  <a:srgbClr val="000000"/>
                </a:solidFill>
                <a:latin typeface="Times New Roman" panose="02020603050405020304" pitchFamily="18" charset="0"/>
              </a:endParaRPr>
            </a:p>
          </p:txBody>
        </p:sp>
        <p:sp>
          <p:nvSpPr>
            <p:cNvPr id="36903" name="Line 27"/>
            <p:cNvSpPr>
              <a:spLocks noChangeShapeType="1"/>
            </p:cNvSpPr>
            <p:nvPr/>
          </p:nvSpPr>
          <p:spPr bwMode="auto">
            <a:xfrm>
              <a:off x="8112125" y="2769666"/>
              <a:ext cx="0" cy="5762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4" name="Line 29"/>
            <p:cNvSpPr>
              <a:spLocks noChangeShapeType="1"/>
            </p:cNvSpPr>
            <p:nvPr/>
          </p:nvSpPr>
          <p:spPr bwMode="auto">
            <a:xfrm flipH="1">
              <a:off x="6815138" y="2543218"/>
              <a:ext cx="792493" cy="72352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5" name="Text Box 30"/>
            <p:cNvSpPr txBox="1">
              <a:spLocks noChangeArrowheads="1"/>
            </p:cNvSpPr>
            <p:nvPr/>
          </p:nvSpPr>
          <p:spPr bwMode="auto">
            <a:xfrm>
              <a:off x="6959599" y="299720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36906" name="Text Box 32"/>
            <p:cNvSpPr txBox="1">
              <a:spLocks noChangeArrowheads="1"/>
            </p:cNvSpPr>
            <p:nvPr/>
          </p:nvSpPr>
          <p:spPr bwMode="auto">
            <a:xfrm>
              <a:off x="8328024" y="4292500"/>
              <a:ext cx="4572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a:t>
              </a:r>
            </a:p>
          </p:txBody>
        </p:sp>
        <p:sp>
          <p:nvSpPr>
            <p:cNvPr id="36907" name="Text Box 35"/>
            <p:cNvSpPr txBox="1">
              <a:spLocks noChangeArrowheads="1"/>
            </p:cNvSpPr>
            <p:nvPr/>
          </p:nvSpPr>
          <p:spPr bwMode="auto">
            <a:xfrm>
              <a:off x="5087939" y="1066801"/>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T</a:t>
              </a:r>
            </a:p>
          </p:txBody>
        </p:sp>
        <p:sp>
          <p:nvSpPr>
            <p:cNvPr id="36908" name="Line 38"/>
            <p:cNvSpPr>
              <a:spLocks noChangeShapeType="1"/>
            </p:cNvSpPr>
            <p:nvPr/>
          </p:nvSpPr>
          <p:spPr bwMode="auto">
            <a:xfrm>
              <a:off x="6743700" y="4869482"/>
              <a:ext cx="1079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09" name="Text Box 39"/>
            <p:cNvSpPr txBox="1">
              <a:spLocks noChangeArrowheads="1"/>
            </p:cNvSpPr>
            <p:nvPr/>
          </p:nvSpPr>
          <p:spPr bwMode="auto">
            <a:xfrm>
              <a:off x="6888163" y="450912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en-US" altLang="zh-CN" sz="1400" i="1">
                  <a:solidFill>
                    <a:srgbClr val="000000"/>
                  </a:solidFill>
                  <a:latin typeface="Times New Roman" panose="02020603050405020304" pitchFamily="18" charset="0"/>
                </a:rPr>
                <a:t>N</a:t>
              </a:r>
            </a:p>
          </p:txBody>
        </p:sp>
        <p:sp>
          <p:nvSpPr>
            <p:cNvPr id="36910" name="Text Box 43"/>
            <p:cNvSpPr txBox="1">
              <a:spLocks noChangeArrowheads="1"/>
            </p:cNvSpPr>
            <p:nvPr/>
          </p:nvSpPr>
          <p:spPr bwMode="auto">
            <a:xfrm>
              <a:off x="8183563" y="2842690"/>
              <a:ext cx="533400" cy="41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spcBef>
                  <a:spcPct val="50000"/>
                </a:spcBef>
              </a:pPr>
              <a:r>
                <a:rPr kumimoji="1" lang="zh-CN" altLang="en-US" sz="1400" i="1">
                  <a:solidFill>
                    <a:srgbClr val="000000"/>
                  </a:solidFill>
                  <a:latin typeface="Times New Roman" panose="02020603050405020304" pitchFamily="18" charset="0"/>
                </a:rPr>
                <a:t>*</a:t>
              </a:r>
            </a:p>
          </p:txBody>
        </p:sp>
        <p:sp>
          <p:nvSpPr>
            <p:cNvPr id="36911" name="Line 27"/>
            <p:cNvSpPr>
              <a:spLocks noChangeShapeType="1"/>
            </p:cNvSpPr>
            <p:nvPr/>
          </p:nvSpPr>
          <p:spPr bwMode="auto">
            <a:xfrm flipH="1">
              <a:off x="7059587" y="5661000"/>
              <a:ext cx="765203" cy="228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2" name="Line 27"/>
            <p:cNvSpPr>
              <a:spLocks noChangeShapeType="1"/>
            </p:cNvSpPr>
            <p:nvPr/>
          </p:nvSpPr>
          <p:spPr bwMode="auto">
            <a:xfrm flipH="1" flipV="1">
              <a:off x="8183563" y="4365103"/>
              <a:ext cx="0" cy="38459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 name="Rectangle 3"/>
          <p:cNvSpPr txBox="1">
            <a:spLocks noChangeArrowheads="1"/>
          </p:cNvSpPr>
          <p:nvPr/>
        </p:nvSpPr>
        <p:spPr bwMode="auto">
          <a:xfrm>
            <a:off x="5030788" y="281782"/>
            <a:ext cx="3857625" cy="2120107"/>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1) </a:t>
            </a:r>
            <a:r>
              <a:rPr lang="en-US" altLang="zh-CN" sz="2000" b="0" i="1" dirty="0">
                <a:latin typeface="Times New Roman" panose="02020603050405020304" pitchFamily="18" charset="0"/>
                <a:cs typeface="Times New Roman" panose="02020603050405020304" pitchFamily="18" charset="0"/>
              </a:rPr>
              <a:t>T</a:t>
            </a:r>
            <a:r>
              <a:rPr lang="en-US" altLang="zh-CN" sz="2000"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sz="2000"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sz="2000" b="0" i="1" dirty="0" err="1">
                <a:latin typeface="Times New Roman" panose="02020603050405020304" pitchFamily="18" charset="0"/>
                <a:ea typeface="楷体" panose="02010609060101010101" pitchFamily="49" charset="-122"/>
              </a:rPr>
              <a:t>′</a:t>
            </a:r>
            <a:r>
              <a:rPr lang="en-US" altLang="zh-CN" sz="2000"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solidFill>
                  <a:srgbClr val="0000FF"/>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M</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sz="2000"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sz="2000"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sz="2000" b="0" dirty="0">
                <a:latin typeface="Times New Roman" panose="02020603050405020304" pitchFamily="18" charset="0"/>
                <a:cs typeface="Times New Roman" panose="02020603050405020304" pitchFamily="18" charset="0"/>
              </a:rPr>
              <a:t>2) </a:t>
            </a:r>
            <a:r>
              <a:rPr lang="en-US" altLang="zh-CN"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cs typeface="Times New Roman" panose="02020603050405020304" pitchFamily="18" charset="0"/>
              </a:rPr>
              <a:t>→*</a:t>
            </a:r>
            <a:r>
              <a:rPr lang="zh-CN" altLang="en-US" sz="2000" b="0" i="1" dirty="0">
                <a:latin typeface="Times New Roman" panose="02020603050405020304" pitchFamily="18" charset="0"/>
                <a:cs typeface="Times New Roman" panose="02020603050405020304" pitchFamily="18" charset="0"/>
              </a:rPr>
              <a:t>F</a:t>
            </a:r>
            <a:r>
              <a:rPr lang="zh-CN" altLang="en-US" sz="2000" b="0" i="1" dirty="0">
                <a:solidFill>
                  <a:srgbClr val="2D83F4"/>
                </a:solidFill>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en-US" altLang="zh-CN" sz="2000"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zh-CN" altLang="en-US" sz="2000" b="0" baseline="-25000" dirty="0">
                <a:latin typeface="Times New Roman" panose="02020603050405020304" pitchFamily="18" charset="0"/>
                <a:cs typeface="Times New Roman" panose="02020603050405020304" pitchFamily="18" charset="0"/>
              </a:rPr>
              <a:t>1</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cs typeface="Times New Roman" panose="02020603050405020304" pitchFamily="18" charset="0"/>
              </a:rPr>
              <a:t>.</a:t>
            </a:r>
            <a:r>
              <a:rPr lang="en-US" altLang="zh-CN" sz="2000" b="0" i="1" dirty="0" err="1">
                <a:latin typeface="Times New Roman" panose="02020603050405020304" pitchFamily="18" charset="0"/>
                <a:cs typeface="Times New Roman" panose="02020603050405020304" pitchFamily="18" charset="0"/>
              </a:rPr>
              <a:t>syn</a:t>
            </a:r>
            <a:r>
              <a:rPr lang="en-US" altLang="zh-CN" sz="2000" b="0" dirty="0">
                <a:latin typeface="Times New Roman" panose="02020603050405020304" pitchFamily="18" charset="0"/>
                <a:cs typeface="Times New Roman" panose="02020603050405020304" pitchFamily="18" charset="0"/>
              </a:rPr>
              <a:t> }	</a:t>
            </a:r>
          </a:p>
          <a:p>
            <a:pPr eaLnBrk="1" hangingPunct="1">
              <a:defRPr/>
            </a:pPr>
            <a:r>
              <a:rPr lang="en-US" altLang="zh-CN" sz="2000" b="0" dirty="0">
                <a:latin typeface="Times New Roman" panose="02020603050405020304" pitchFamily="18" charset="0"/>
                <a:cs typeface="Times New Roman" panose="02020603050405020304" pitchFamily="18" charset="0"/>
              </a:rPr>
              <a:t>    </a:t>
            </a:r>
            <a:r>
              <a:rPr lang="en-US" altLang="zh-CN" sz="2000" b="0" i="1" dirty="0">
                <a:solidFill>
                  <a:srgbClr val="0000FF"/>
                </a:solidFill>
                <a:latin typeface="Times New Roman" panose="02020603050405020304" pitchFamily="18" charset="0"/>
                <a:cs typeface="Times New Roman" panose="02020603050405020304" pitchFamily="18" charset="0"/>
              </a:rPr>
              <a:t>N</a:t>
            </a:r>
            <a:r>
              <a:rPr lang="zh-CN" altLang="en-US" sz="2000" b="0" dirty="0">
                <a:solidFill>
                  <a:srgbClr val="0000FF"/>
                </a:solidFill>
                <a:latin typeface="Times New Roman" panose="02020603050405020304" pitchFamily="18" charset="0"/>
                <a:cs typeface="Times New Roman" panose="02020603050405020304" pitchFamily="18" charset="0"/>
              </a:rPr>
              <a:t> </a:t>
            </a:r>
            <a:r>
              <a:rPr lang="en-US"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sz="2000"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sz="2000"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zh-CN" altLang="en-US" sz="2000" b="0" baseline="-25000" dirty="0">
                <a:solidFill>
                  <a:srgbClr val="0000FF"/>
                </a:solidFill>
                <a:latin typeface="Times New Roman" panose="02020603050405020304" pitchFamily="18" charset="0"/>
                <a:cs typeface="Times New Roman" panose="02020603050405020304" pitchFamily="18" charset="0"/>
              </a:rPr>
              <a:t>1</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 </a:t>
            </a:r>
            <a:r>
              <a:rPr lang="zh-CN" altLang="en-US" sz="2000" b="0" dirty="0">
                <a:solidFill>
                  <a:srgbClr val="0000FF"/>
                </a:solidFill>
                <a:latin typeface="Times New Roman" panose="02020603050405020304" pitchFamily="18" charset="0"/>
                <a:cs typeface="Times New Roman" panose="02020603050405020304" pitchFamily="18" charset="0"/>
              </a:rPr>
              <a:t>= </a:t>
            </a:r>
            <a:r>
              <a:rPr lang="zh-CN" altLang="en-US" sz="2000" b="0" i="1" dirty="0">
                <a:solidFill>
                  <a:srgbClr val="0000FF"/>
                </a:solidFill>
                <a:latin typeface="Times New Roman" panose="02020603050405020304" pitchFamily="18" charset="0"/>
                <a:cs typeface="Times New Roman" panose="02020603050405020304" pitchFamily="18" charset="0"/>
              </a:rPr>
              <a:t>T</a:t>
            </a:r>
            <a:r>
              <a:rPr lang="en-US" altLang="zh-CN" sz="2000" b="0" i="1" dirty="0">
                <a:solidFill>
                  <a:srgbClr val="0000FF"/>
                </a:solidFill>
                <a:latin typeface="Times New Roman" panose="02020603050405020304" pitchFamily="18" charset="0"/>
                <a:ea typeface="楷体" panose="02010609060101010101" pitchFamily="49" charset="-122"/>
              </a:rPr>
              <a:t>′</a:t>
            </a:r>
            <a:r>
              <a:rPr lang="zh-CN" altLang="en-US" sz="2000" b="0" i="1" dirty="0">
                <a:solidFill>
                  <a:srgbClr val="0000FF"/>
                </a:solidFill>
                <a:latin typeface="Times New Roman" panose="02020603050405020304" pitchFamily="18" charset="0"/>
                <a:cs typeface="Times New Roman" panose="02020603050405020304" pitchFamily="18" charset="0"/>
              </a:rPr>
              <a:t>.inh</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sz="2000"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sz="2000"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2000"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sz="2000" b="0" dirty="0" smtClean="0">
                <a:latin typeface="Times New Roman" panose="02020603050405020304" pitchFamily="18" charset="0"/>
                <a:cs typeface="Times New Roman" panose="02020603050405020304" pitchFamily="18" charset="0"/>
              </a:rPr>
              <a:t>3</a:t>
            </a:r>
            <a:r>
              <a:rPr lang="en-US" altLang="zh-CN" sz="2000" b="0" dirty="0">
                <a:latin typeface="Times New Roman" panose="02020603050405020304" pitchFamily="18" charset="0"/>
                <a:cs typeface="Times New Roman" panose="02020603050405020304" pitchFamily="18" charset="0"/>
              </a:rPr>
              <a:t>) </a:t>
            </a:r>
            <a:r>
              <a:rPr lang="zh-CN" altLang="en-US" sz="2000" b="0" i="1" dirty="0">
                <a:latin typeface="Times New Roman" panose="02020603050405020304" pitchFamily="18" charset="0"/>
                <a:cs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sym typeface="Arial" panose="020B0604020202020204" pitchFamily="34" charset="0"/>
              </a:rPr>
              <a:t>→</a:t>
            </a:r>
            <a:r>
              <a:rPr lang="el-GR" altLang="zh-CN" sz="2000" b="0" i="1" dirty="0">
                <a:latin typeface="Times New Roman" panose="02020603050405020304" pitchFamily="18" charset="0"/>
                <a:sym typeface="Arial" panose="020B0604020202020204" pitchFamily="34" charset="0"/>
              </a:rPr>
              <a:t>ε</a:t>
            </a:r>
            <a:r>
              <a:rPr lang="en-US" altLang="zh-CN" sz="2000" b="0" dirty="0">
                <a:latin typeface="Times New Roman" panose="02020603050405020304" pitchFamily="18" charset="0"/>
                <a:sym typeface="Arial" panose="020B0604020202020204" pitchFamily="34"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syn</a:t>
            </a:r>
            <a:r>
              <a:rPr lang="en-US" altLang="zh-CN" sz="2000" b="0" dirty="0">
                <a:latin typeface="Times New Roman" panose="02020603050405020304" pitchFamily="18" charset="0"/>
              </a:rPr>
              <a:t>=</a:t>
            </a:r>
            <a:r>
              <a:rPr lang="zh-CN" altLang="en-US" sz="2000" b="0" dirty="0">
                <a:latin typeface="Times New Roman" panose="02020603050405020304" pitchFamily="18" charset="0"/>
              </a:rPr>
              <a:t> </a:t>
            </a:r>
            <a:r>
              <a:rPr lang="zh-CN" altLang="en-US" sz="2000" b="0" i="1" dirty="0">
                <a:latin typeface="Times New Roman" panose="02020603050405020304" pitchFamily="18" charset="0"/>
              </a:rPr>
              <a:t>T</a:t>
            </a:r>
            <a:r>
              <a:rPr lang="en-US" altLang="zh-CN" sz="2000" b="0" i="1" dirty="0">
                <a:latin typeface="Times New Roman" panose="02020603050405020304" pitchFamily="18" charset="0"/>
                <a:ea typeface="楷体" panose="02010609060101010101" pitchFamily="49" charset="-122"/>
              </a:rPr>
              <a:t>′</a:t>
            </a:r>
            <a:r>
              <a:rPr lang="en-US" altLang="zh-CN" sz="2000" b="0" i="1" dirty="0">
                <a:latin typeface="Times New Roman" panose="02020603050405020304" pitchFamily="18" charset="0"/>
              </a:rPr>
              <a:t>.</a:t>
            </a:r>
            <a:r>
              <a:rPr lang="en-US" altLang="zh-CN" sz="2000" b="0" i="1" dirty="0" err="1">
                <a:latin typeface="Times New Roman" panose="02020603050405020304" pitchFamily="18" charset="0"/>
              </a:rPr>
              <a:t>inh</a:t>
            </a:r>
            <a:r>
              <a:rPr lang="en-US" altLang="zh-CN" sz="2000" b="0" dirty="0">
                <a:latin typeface="Times New Roman" panose="02020603050405020304" pitchFamily="18" charset="0"/>
              </a:rPr>
              <a:t> }</a:t>
            </a:r>
          </a:p>
          <a:p>
            <a:pPr eaLnBrk="1" hangingPunct="1">
              <a:defRPr/>
            </a:pPr>
            <a:r>
              <a:rPr lang="en-US" altLang="zh-CN" sz="2000" b="0" dirty="0">
                <a:latin typeface="Times New Roman" panose="02020603050405020304" pitchFamily="18" charset="0"/>
                <a:sym typeface="Times New Roman" panose="02020603050405020304" pitchFamily="18" charset="0"/>
              </a:rPr>
              <a:t>4) </a:t>
            </a:r>
            <a:r>
              <a:rPr lang="en-US" altLang="zh-CN" sz="2000" b="0" i="1" dirty="0">
                <a:latin typeface="Times New Roman" panose="02020603050405020304" pitchFamily="18" charset="0"/>
                <a:sym typeface="Times New Roman" panose="02020603050405020304" pitchFamily="18" charset="0"/>
              </a:rPr>
              <a:t>F</a:t>
            </a:r>
            <a:r>
              <a:rPr lang="zh-CN" altLang="en-US" sz="2000" b="0" i="1" dirty="0">
                <a:latin typeface="Times New Roman" panose="02020603050405020304" pitchFamily="18" charset="0"/>
                <a:sym typeface="Arial" panose="020B0604020202020204" pitchFamily="34" charset="0"/>
              </a:rPr>
              <a:t> </a:t>
            </a:r>
            <a:r>
              <a:rPr lang="zh-CN" altLang="en-US" sz="2000" b="0" dirty="0">
                <a:latin typeface="Times New Roman" panose="02020603050405020304" pitchFamily="18" charset="0"/>
                <a:sym typeface="Arial" panose="020B0604020202020204" pitchFamily="34" charset="0"/>
              </a:rPr>
              <a:t>→</a:t>
            </a:r>
            <a:r>
              <a:rPr lang="en-US" altLang="zh-CN" sz="2000" b="0" dirty="0">
                <a:latin typeface="Times New Roman" panose="02020603050405020304" pitchFamily="18" charset="0"/>
                <a:sym typeface="Arial" panose="020B0604020202020204" pitchFamily="34" charset="0"/>
              </a:rPr>
              <a:t>digit</a:t>
            </a:r>
            <a:r>
              <a:rPr lang="en-US" altLang="zh-CN" sz="2000" b="0" i="1" dirty="0">
                <a:latin typeface="Times New Roman" panose="02020603050405020304" pitchFamily="18" charset="0"/>
                <a:sym typeface="Arial" panose="020B0604020202020204" pitchFamily="34" charset="0"/>
              </a:rPr>
              <a:t> </a:t>
            </a:r>
            <a:r>
              <a:rPr lang="en-US" altLang="zh-CN" sz="2000" b="0" dirty="0">
                <a:latin typeface="Times New Roman" panose="02020603050405020304" pitchFamily="18" charset="0"/>
                <a:sym typeface="Arial" panose="020B0604020202020204" pitchFamily="34" charset="0"/>
              </a:rPr>
              <a:t>{ </a:t>
            </a:r>
            <a:r>
              <a:rPr lang="en-US" altLang="zh-CN" sz="2000" b="0" i="1" dirty="0" err="1">
                <a:latin typeface="Times New Roman" panose="02020603050405020304" pitchFamily="18" charset="0"/>
                <a:sym typeface="Arial" panose="020B0604020202020204" pitchFamily="34" charset="0"/>
              </a:rPr>
              <a:t>F.val</a:t>
            </a:r>
            <a:r>
              <a:rPr lang="en-US" altLang="zh-CN" sz="2000" b="0" dirty="0">
                <a:latin typeface="Times New Roman" panose="02020603050405020304" pitchFamily="18" charset="0"/>
                <a:sym typeface="Arial" panose="020B0604020202020204" pitchFamily="34" charset="0"/>
              </a:rPr>
              <a:t> = </a:t>
            </a:r>
            <a:r>
              <a:rPr lang="en-US" altLang="zh-CN" sz="2000" b="0" dirty="0" err="1">
                <a:latin typeface="Times New Roman" panose="02020603050405020304" pitchFamily="18" charset="0"/>
                <a:sym typeface="Arial" panose="020B0604020202020204" pitchFamily="34" charset="0"/>
              </a:rPr>
              <a:t>digit</a:t>
            </a:r>
            <a:r>
              <a:rPr lang="en-US" altLang="zh-CN" sz="2000" b="0" i="1" dirty="0" err="1">
                <a:latin typeface="Times New Roman" panose="02020603050405020304" pitchFamily="18" charset="0"/>
                <a:sym typeface="Arial" panose="020B0604020202020204" pitchFamily="34" charset="0"/>
              </a:rPr>
              <a:t>.lexval</a:t>
            </a:r>
            <a:r>
              <a:rPr lang="en-US" altLang="zh-CN" sz="2000" b="0" dirty="0">
                <a:latin typeface="Times New Roman" panose="02020603050405020304" pitchFamily="18" charset="0"/>
                <a:sym typeface="Arial" panose="020B0604020202020204" pitchFamily="34" charset="0"/>
              </a:rPr>
              <a:t> }</a:t>
            </a:r>
            <a:endParaRPr lang="zh-CN" altLang="en-US" sz="2000" b="0" dirty="0">
              <a:latin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371E52BA-33C8-584B-BB1D-1A8B62DF9CA2}" type="slidenum">
              <a:rPr lang="en-US" altLang="zh-CN" smtClean="0"/>
              <a:pPr/>
              <a:t>65</a:t>
            </a:fld>
            <a:endParaRPr lang="en-US" altLang="zh-CN" dirty="0"/>
          </a:p>
        </p:txBody>
      </p:sp>
    </p:spTree>
    <p:extLst>
      <p:ext uri="{BB962C8B-B14F-4D97-AF65-F5344CB8AC3E}">
        <p14:creationId xmlns:p14="http://schemas.microsoft.com/office/powerpoint/2010/main" val="2557265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500" fill="hold"/>
                                        <p:tgtEl>
                                          <p:spTgt spid="33"/>
                                        </p:tgtEl>
                                        <p:attrNameLst>
                                          <p:attrName>ppt_w</p:attrName>
                                        </p:attrNameLst>
                                      </p:cBhvr>
                                      <p:tavLst>
                                        <p:tav tm="0">
                                          <p:val>
                                            <p:fltVal val="0"/>
                                          </p:val>
                                        </p:tav>
                                        <p:tav tm="100000">
                                          <p:val>
                                            <p:strVal val="#ppt_w"/>
                                          </p:val>
                                        </p:tav>
                                      </p:tavLst>
                                    </p:anim>
                                    <p:anim calcmode="lin" valueType="num">
                                      <p:cBhvr>
                                        <p:cTn id="20" dur="500" fill="hold"/>
                                        <p:tgtEl>
                                          <p:spTgt spid="33"/>
                                        </p:tgtEl>
                                        <p:attrNameLst>
                                          <p:attrName>ppt_h</p:attrName>
                                        </p:attrNameLst>
                                      </p:cBhvr>
                                      <p:tavLst>
                                        <p:tav tm="0">
                                          <p:val>
                                            <p:fltVal val="0"/>
                                          </p:val>
                                        </p:tav>
                                        <p:tav tm="100000">
                                          <p:val>
                                            <p:strVal val="#ppt_h"/>
                                          </p:val>
                                        </p:tav>
                                      </p:tavLst>
                                    </p:anim>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414791" y="4076002"/>
            <a:ext cx="8230735" cy="2649538"/>
          </a:xfrm>
        </p:spPr>
        <p:txBody>
          <a:bodyPr>
            <a:noAutofit/>
          </a:bodyPr>
          <a:lstStyle/>
          <a:p>
            <a:pPr marL="457200" indent="-457200">
              <a:lnSpc>
                <a:spcPct val="120000"/>
              </a:lnSpc>
              <a:spcBef>
                <a:spcPts val="600"/>
              </a:spcBef>
              <a:buClr>
                <a:srgbClr val="3333CC"/>
              </a:buClr>
              <a:buAutoNum type="arabicParenR"/>
            </a:pPr>
            <a:r>
              <a:rPr lang="en-US" altLang="zh-CN" sz="1600" i="1" dirty="0" smtClean="0">
                <a:cs typeface="Times New Roman" panose="02020603050405020304" pitchFamily="18" charset="0"/>
              </a:rPr>
              <a:t>T</a:t>
            </a:r>
            <a:r>
              <a:rPr lang="en-US" altLang="zh-CN" sz="1600" dirty="0">
                <a:cs typeface="Times New Roman" panose="02020603050405020304" pitchFamily="18" charset="0"/>
                <a:sym typeface="Arial" panose="020B0604020202020204" pitchFamily="34" charset="0"/>
              </a:rPr>
              <a:t>→</a:t>
            </a:r>
            <a:r>
              <a:rPr lang="en-US" altLang="zh-CN" sz="1600" i="1" dirty="0">
                <a:cs typeface="Times New Roman" panose="02020603050405020304" pitchFamily="18" charset="0"/>
                <a:sym typeface="Arial" panose="020B0604020202020204" pitchFamily="34" charset="0"/>
              </a:rPr>
              <a:t>F </a:t>
            </a:r>
            <a:r>
              <a:rPr lang="en-US" altLang="zh-CN" sz="1600" i="1" dirty="0">
                <a:cs typeface="Times New Roman" panose="02020603050405020304" pitchFamily="18" charset="0"/>
              </a:rPr>
              <a:t>M</a:t>
            </a:r>
            <a:r>
              <a:rPr lang="en-US" altLang="zh-CN" sz="1600" i="1" dirty="0">
                <a:cs typeface="Times New Roman" panose="02020603050405020304" pitchFamily="18" charset="0"/>
                <a:sym typeface="Arial" panose="020B0604020202020204" pitchFamily="34" charset="0"/>
              </a:rPr>
              <a:t> </a:t>
            </a:r>
            <a:r>
              <a:rPr lang="en-US" altLang="zh-CN" sz="1600" i="1" dirty="0">
                <a:cs typeface="Times New Roman" panose="02020603050405020304" pitchFamily="18" charset="0"/>
                <a:sym typeface="Times New Roman" panose="02020603050405020304" pitchFamily="18" charset="0"/>
              </a:rPr>
              <a:t>T</a:t>
            </a:r>
            <a:r>
              <a:rPr lang="en-US" altLang="zh-CN" sz="1600" i="1" dirty="0">
                <a:ea typeface="楷体" panose="02010609060101010101" pitchFamily="49" charset="-122"/>
                <a:cs typeface="Times New Roman" panose="02020603050405020304" pitchFamily="18" charset="0"/>
              </a:rPr>
              <a:t>′</a:t>
            </a:r>
            <a:r>
              <a:rPr lang="en-US" altLang="zh-CN" sz="1600" i="1" dirty="0">
                <a:cs typeface="Times New Roman" panose="02020603050405020304" pitchFamily="18" charset="0"/>
                <a:sym typeface="Times New Roman" panose="02020603050405020304" pitchFamily="18" charset="0"/>
              </a:rPr>
              <a:t> </a:t>
            </a:r>
            <a:r>
              <a:rPr lang="en-US" altLang="zh-CN" sz="1600" dirty="0">
                <a:solidFill>
                  <a:srgbClr val="2D83F4"/>
                </a:solidFill>
                <a:cs typeface="Times New Roman" panose="02020603050405020304" pitchFamily="18" charset="0"/>
                <a:sym typeface="Times New Roman" panose="02020603050405020304" pitchFamily="18" charset="0"/>
              </a:rPr>
              <a:t>{</a:t>
            </a:r>
            <a:r>
              <a:rPr lang="en-US" altLang="zh-CN" sz="1600" i="1" dirty="0">
                <a:solidFill>
                  <a:srgbClr val="2D83F4"/>
                </a:solidFill>
                <a:ea typeface="楷体_GB2312"/>
                <a:cs typeface="Times New Roman" panose="02020603050405020304" pitchFamily="18" charset="0"/>
              </a:rPr>
              <a:t>stack</a:t>
            </a:r>
            <a:r>
              <a:rPr lang="en-US" altLang="zh-CN" sz="1600" dirty="0">
                <a:solidFill>
                  <a:srgbClr val="2D83F4"/>
                </a:solidFill>
                <a:ea typeface="楷体_GB2312"/>
                <a:cs typeface="Times New Roman" panose="02020603050405020304" pitchFamily="18" charset="0"/>
              </a:rPr>
              <a:t>[</a:t>
            </a:r>
            <a:r>
              <a:rPr lang="en-US" altLang="zh-CN" sz="1600" i="1" dirty="0">
                <a:solidFill>
                  <a:srgbClr val="2D83F4"/>
                </a:solidFill>
                <a:ea typeface="楷体_GB2312"/>
                <a:cs typeface="Times New Roman" panose="02020603050405020304" pitchFamily="18" charset="0"/>
              </a:rPr>
              <a:t>top-</a:t>
            </a:r>
            <a:r>
              <a:rPr lang="en-US" altLang="zh-CN" sz="1600" dirty="0">
                <a:solidFill>
                  <a:srgbClr val="2D83F4"/>
                </a:solidFill>
                <a:ea typeface="楷体_GB2312"/>
                <a:cs typeface="Times New Roman" panose="02020603050405020304" pitchFamily="18" charset="0"/>
              </a:rPr>
              <a:t>2]</a:t>
            </a:r>
            <a:r>
              <a:rPr lang="en-US" altLang="zh-CN" sz="1600" i="1" dirty="0">
                <a:solidFill>
                  <a:srgbClr val="2D83F4"/>
                </a:solidFill>
                <a:ea typeface="楷体_GB2312"/>
                <a:cs typeface="Times New Roman" panose="02020603050405020304" pitchFamily="18" charset="0"/>
              </a:rPr>
              <a:t>.</a:t>
            </a:r>
            <a:r>
              <a:rPr lang="en-US" altLang="zh-CN" sz="1600" i="1" dirty="0">
                <a:solidFill>
                  <a:srgbClr val="2D83F4"/>
                </a:solidFill>
                <a:cs typeface="Times New Roman" panose="02020603050405020304" pitchFamily="18" charset="0"/>
                <a:sym typeface="Arial" panose="020B0604020202020204" pitchFamily="34" charset="0"/>
              </a:rPr>
              <a:t> </a:t>
            </a:r>
            <a:r>
              <a:rPr lang="en-US" altLang="zh-CN" sz="1600" i="1" dirty="0" err="1">
                <a:solidFill>
                  <a:srgbClr val="2D83F4"/>
                </a:solidFill>
                <a:cs typeface="Times New Roman" panose="02020603050405020304" pitchFamily="18" charset="0"/>
                <a:sym typeface="Arial" panose="020B0604020202020204" pitchFamily="34" charset="0"/>
              </a:rPr>
              <a:t>val</a:t>
            </a:r>
            <a:r>
              <a:rPr lang="en-US" altLang="zh-CN" sz="1600" i="1" dirty="0">
                <a:solidFill>
                  <a:srgbClr val="2D83F4"/>
                </a:solidFill>
                <a:ea typeface="楷体_GB2312"/>
                <a:cs typeface="Times New Roman" panose="02020603050405020304" pitchFamily="18" charset="0"/>
                <a:sym typeface="Times New Roman" panose="02020603050405020304" pitchFamily="18" charset="0"/>
              </a:rPr>
              <a:t> </a:t>
            </a:r>
            <a:r>
              <a:rPr lang="en-US" altLang="zh-CN" sz="1600" i="1" dirty="0">
                <a:solidFill>
                  <a:srgbClr val="2D83F4"/>
                </a:solidFill>
                <a:ea typeface="楷体_GB2312"/>
                <a:cs typeface="Times New Roman" panose="02020603050405020304" pitchFamily="18" charset="0"/>
              </a:rPr>
              <a:t>= stack</a:t>
            </a:r>
            <a:r>
              <a:rPr lang="en-US" altLang="zh-CN" sz="1600" dirty="0">
                <a:solidFill>
                  <a:srgbClr val="2D83F4"/>
                </a:solidFill>
                <a:ea typeface="楷体_GB2312"/>
                <a:cs typeface="Times New Roman" panose="02020603050405020304" pitchFamily="18" charset="0"/>
              </a:rPr>
              <a:t>[</a:t>
            </a:r>
            <a:r>
              <a:rPr lang="en-US" altLang="zh-CN" sz="1600" i="1" dirty="0">
                <a:solidFill>
                  <a:srgbClr val="2D83F4"/>
                </a:solidFill>
                <a:ea typeface="楷体_GB2312"/>
                <a:cs typeface="Times New Roman" panose="02020603050405020304" pitchFamily="18" charset="0"/>
              </a:rPr>
              <a:t>top</a:t>
            </a:r>
            <a:r>
              <a:rPr lang="en-US" altLang="zh-CN" sz="1600" dirty="0">
                <a:solidFill>
                  <a:srgbClr val="2D83F4"/>
                </a:solidFill>
                <a:ea typeface="楷体_GB2312"/>
                <a:cs typeface="Times New Roman" panose="02020603050405020304" pitchFamily="18" charset="0"/>
              </a:rPr>
              <a:t>]</a:t>
            </a:r>
            <a:r>
              <a:rPr lang="en-US" altLang="zh-CN" sz="1600" i="1" dirty="0">
                <a:solidFill>
                  <a:srgbClr val="2D83F4"/>
                </a:solidFill>
                <a:ea typeface="楷体_GB2312"/>
                <a:cs typeface="Times New Roman" panose="02020603050405020304" pitchFamily="18" charset="0"/>
              </a:rPr>
              <a:t>.</a:t>
            </a:r>
            <a:r>
              <a:rPr lang="en-US" altLang="zh-CN" sz="1600" i="1" dirty="0" err="1" smtClean="0">
                <a:solidFill>
                  <a:srgbClr val="2D83F4"/>
                </a:solidFill>
                <a:ea typeface="楷体_GB2312"/>
                <a:cs typeface="Times New Roman" panose="02020603050405020304" pitchFamily="18" charset="0"/>
              </a:rPr>
              <a:t>syn</a:t>
            </a:r>
            <a:r>
              <a:rPr lang="en-US" altLang="zh-CN" sz="1600" i="1" dirty="0" smtClean="0">
                <a:solidFill>
                  <a:srgbClr val="2D83F4"/>
                </a:solidFill>
                <a:ea typeface="楷体_GB2312"/>
                <a:cs typeface="Times New Roman" panose="02020603050405020304" pitchFamily="18" charset="0"/>
              </a:rPr>
              <a:t> </a:t>
            </a:r>
            <a:r>
              <a:rPr lang="en-US" altLang="zh-CN" sz="1600" dirty="0" smtClean="0">
                <a:solidFill>
                  <a:srgbClr val="2D83F4"/>
                </a:solidFill>
                <a:ea typeface="楷体_GB2312"/>
                <a:cs typeface="Times New Roman" panose="02020603050405020304" pitchFamily="18" charset="0"/>
              </a:rPr>
              <a:t>;</a:t>
            </a:r>
            <a:r>
              <a:rPr lang="en-US" altLang="zh-CN" sz="1600" i="1" dirty="0" smtClean="0">
                <a:solidFill>
                  <a:srgbClr val="2D83F4"/>
                </a:solidFill>
                <a:ea typeface="楷体_GB2312"/>
                <a:cs typeface="Times New Roman" panose="02020603050405020304" pitchFamily="18" charset="0"/>
              </a:rPr>
              <a:t> top </a:t>
            </a:r>
            <a:r>
              <a:rPr lang="en-US" altLang="zh-CN" sz="1600" i="1" dirty="0">
                <a:solidFill>
                  <a:srgbClr val="2D83F4"/>
                </a:solidFill>
                <a:ea typeface="楷体_GB2312"/>
                <a:cs typeface="Times New Roman" panose="02020603050405020304" pitchFamily="18" charset="0"/>
              </a:rPr>
              <a:t>= top-</a:t>
            </a:r>
            <a:r>
              <a:rPr lang="en-US" altLang="zh-CN" sz="1600" dirty="0">
                <a:solidFill>
                  <a:srgbClr val="2D83F4"/>
                </a:solidFill>
                <a:ea typeface="楷体_GB2312"/>
                <a:cs typeface="Times New Roman" panose="02020603050405020304" pitchFamily="18" charset="0"/>
              </a:rPr>
              <a:t>2;</a:t>
            </a:r>
            <a:r>
              <a:rPr lang="en-US" altLang="zh-CN" sz="1600" dirty="0">
                <a:solidFill>
                  <a:srgbClr val="2D83F4"/>
                </a:solidFill>
                <a:sym typeface="Times New Roman" panose="02020603050405020304" pitchFamily="18" charset="0"/>
              </a:rPr>
              <a:t>}</a:t>
            </a:r>
          </a:p>
          <a:p>
            <a:pPr marL="457200" indent="-457200">
              <a:lnSpc>
                <a:spcPct val="120000"/>
              </a:lnSpc>
              <a:spcBef>
                <a:spcPts val="600"/>
              </a:spcBef>
              <a:buClr>
                <a:srgbClr val="3333CC"/>
              </a:buClr>
              <a:buNone/>
            </a:pPr>
            <a:r>
              <a:rPr lang="en-US" altLang="zh-CN" sz="1600" dirty="0">
                <a:sym typeface="Times New Roman" panose="02020603050405020304" pitchFamily="18" charset="0"/>
              </a:rPr>
              <a:t>     </a:t>
            </a:r>
            <a:r>
              <a:rPr lang="en-US" altLang="zh-CN" sz="1600" i="1" dirty="0"/>
              <a:t>M</a:t>
            </a:r>
            <a:r>
              <a:rPr lang="en-US" altLang="zh-CN" sz="1600" dirty="0">
                <a:sym typeface="Arial" panose="020B0604020202020204" pitchFamily="34" charset="0"/>
              </a:rPr>
              <a:t>→ </a:t>
            </a:r>
            <a:r>
              <a:rPr lang="el-GR" altLang="zh-CN" sz="1600" i="1" dirty="0">
                <a:sym typeface="Arial" panose="020B0604020202020204" pitchFamily="34" charset="0"/>
              </a:rPr>
              <a:t>ε</a:t>
            </a:r>
            <a:r>
              <a:rPr lang="el-GR" altLang="zh-CN" sz="1600" dirty="0">
                <a:sym typeface="Arial" panose="020B0604020202020204" pitchFamily="34" charset="0"/>
              </a:rPr>
              <a:t> </a:t>
            </a:r>
            <a:r>
              <a:rPr lang="en-US" altLang="zh-CN" sz="1600" dirty="0">
                <a:solidFill>
                  <a:srgbClr val="2D83F4"/>
                </a:solidFill>
                <a:sym typeface="Arial" panose="020B0604020202020204" pitchFamily="34" charset="0"/>
              </a:rPr>
              <a:t>{</a:t>
            </a:r>
            <a:r>
              <a:rPr lang="en-US" altLang="zh-CN" sz="1600" i="1" dirty="0">
                <a:solidFill>
                  <a:srgbClr val="2D83F4"/>
                </a:solidFill>
              </a:rPr>
              <a:t>stack</a:t>
            </a:r>
            <a:r>
              <a:rPr lang="en-US" altLang="zh-CN" sz="1600" dirty="0">
                <a:solidFill>
                  <a:srgbClr val="2D83F4"/>
                </a:solidFill>
              </a:rPr>
              <a:t>[</a:t>
            </a:r>
            <a:r>
              <a:rPr lang="en-US" altLang="zh-CN" sz="1600" i="1" dirty="0">
                <a:solidFill>
                  <a:srgbClr val="2D83F4"/>
                </a:solidFill>
              </a:rPr>
              <a:t>top+</a:t>
            </a:r>
            <a:r>
              <a:rPr lang="en-US" altLang="zh-CN" sz="1600" dirty="0">
                <a:solidFill>
                  <a:srgbClr val="2D83F4"/>
                </a:solidFill>
              </a:rPr>
              <a:t>1</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a:t>
            </a:r>
            <a:r>
              <a:rPr lang="en-US" altLang="zh-CN" sz="1600" i="1" dirty="0">
                <a:solidFill>
                  <a:srgbClr val="2D83F4"/>
                </a:solidFill>
                <a:sym typeface="Arial" panose="020B0604020202020204" pitchFamily="34" charset="0"/>
              </a:rPr>
              <a:t> </a:t>
            </a:r>
            <a:r>
              <a:rPr lang="en-US" altLang="zh-CN" sz="1600" i="1" dirty="0" err="1">
                <a:solidFill>
                  <a:srgbClr val="2D83F4"/>
                </a:solidFill>
                <a:sym typeface="Arial" panose="020B0604020202020204" pitchFamily="34" charset="0"/>
              </a:rPr>
              <a:t>T</a:t>
            </a:r>
            <a:r>
              <a:rPr lang="en-US" altLang="zh-CN" sz="1600" i="1" dirty="0" err="1">
                <a:solidFill>
                  <a:srgbClr val="2D83F4"/>
                </a:solidFill>
                <a:ea typeface="楷体" panose="02010609060101010101" pitchFamily="49" charset="-122"/>
              </a:rPr>
              <a:t>′</a:t>
            </a:r>
            <a:r>
              <a:rPr lang="en-US" altLang="zh-CN" sz="1600" i="1" dirty="0" err="1">
                <a:solidFill>
                  <a:srgbClr val="2D83F4"/>
                </a:solidFill>
                <a:sym typeface="Times New Roman" panose="02020603050405020304" pitchFamily="18" charset="0"/>
              </a:rPr>
              <a:t>inh</a:t>
            </a:r>
            <a:r>
              <a:rPr lang="en-US" altLang="zh-CN" sz="1600" i="1" dirty="0">
                <a:solidFill>
                  <a:srgbClr val="2D83F4"/>
                </a:solidFill>
                <a:sym typeface="Times New Roman" panose="02020603050405020304" pitchFamily="18" charset="0"/>
              </a:rPr>
              <a:t> </a:t>
            </a:r>
            <a:r>
              <a:rPr lang="en-US" altLang="zh-CN" sz="1600" i="1" dirty="0">
                <a:solidFill>
                  <a:srgbClr val="2D83F4"/>
                </a:solidFill>
              </a:rPr>
              <a:t>= stack</a:t>
            </a:r>
            <a:r>
              <a:rPr lang="en-US" altLang="zh-CN" sz="1600" dirty="0">
                <a:solidFill>
                  <a:srgbClr val="2D83F4"/>
                </a:solidFill>
              </a:rPr>
              <a:t>[</a:t>
            </a:r>
            <a:r>
              <a:rPr lang="en-US" altLang="zh-CN" sz="1600" i="1" dirty="0">
                <a:solidFill>
                  <a:srgbClr val="2D83F4"/>
                </a:solidFill>
              </a:rPr>
              <a:t>top</a:t>
            </a:r>
            <a:r>
              <a:rPr lang="en-US" altLang="zh-CN" sz="1600" dirty="0">
                <a:solidFill>
                  <a:srgbClr val="2D83F4"/>
                </a:solidFill>
              </a:rPr>
              <a:t>]</a:t>
            </a:r>
            <a:r>
              <a:rPr lang="en-US" altLang="zh-CN" sz="1600" i="1" dirty="0">
                <a:solidFill>
                  <a:srgbClr val="2D83F4"/>
                </a:solidFill>
              </a:rPr>
              <a:t>.</a:t>
            </a:r>
            <a:r>
              <a:rPr lang="en-US" altLang="zh-CN" sz="1600" i="1" dirty="0" err="1" smtClean="0">
                <a:solidFill>
                  <a:srgbClr val="2D83F4"/>
                </a:solidFill>
              </a:rPr>
              <a:t>val</a:t>
            </a:r>
            <a:r>
              <a:rPr lang="en-US" altLang="zh-CN" sz="1600" i="1" dirty="0" smtClean="0">
                <a:solidFill>
                  <a:srgbClr val="2D83F4"/>
                </a:solidFill>
              </a:rPr>
              <a:t> </a:t>
            </a:r>
            <a:r>
              <a:rPr lang="en-US" altLang="zh-CN" sz="1600" dirty="0" smtClean="0">
                <a:solidFill>
                  <a:srgbClr val="2D83F4"/>
                </a:solidFill>
              </a:rPr>
              <a:t>; </a:t>
            </a:r>
            <a:r>
              <a:rPr lang="en-US" altLang="zh-CN" sz="1600" i="1" dirty="0" smtClean="0">
                <a:solidFill>
                  <a:srgbClr val="2D83F4"/>
                </a:solidFill>
              </a:rPr>
              <a:t>	 </a:t>
            </a:r>
            <a:r>
              <a:rPr lang="en-US" altLang="zh-CN" sz="1600" i="1" dirty="0">
                <a:solidFill>
                  <a:srgbClr val="2D83F4"/>
                </a:solidFill>
              </a:rPr>
              <a:t>top = top+</a:t>
            </a:r>
            <a:r>
              <a:rPr lang="en-US" altLang="zh-CN" sz="1600" dirty="0">
                <a:solidFill>
                  <a:srgbClr val="2D83F4"/>
                </a:solidFill>
              </a:rPr>
              <a:t>1;</a:t>
            </a:r>
            <a:r>
              <a:rPr lang="en-US" altLang="zh-CN" sz="1600" dirty="0">
                <a:solidFill>
                  <a:srgbClr val="2D83F4"/>
                </a:solidFill>
                <a:sym typeface="Times New Roman" panose="02020603050405020304" pitchFamily="18" charset="0"/>
              </a:rPr>
              <a:t>} 	</a:t>
            </a:r>
          </a:p>
          <a:p>
            <a:pPr marL="457200" indent="-457200">
              <a:lnSpc>
                <a:spcPct val="120000"/>
              </a:lnSpc>
              <a:spcBef>
                <a:spcPts val="600"/>
              </a:spcBef>
              <a:buClr>
                <a:srgbClr val="3333CC"/>
              </a:buClr>
              <a:buNone/>
            </a:pPr>
            <a:r>
              <a:rPr lang="en-US" altLang="zh-CN" sz="1600" dirty="0"/>
              <a:t>2) </a:t>
            </a:r>
            <a:r>
              <a:rPr lang="en-US" altLang="zh-CN" sz="1600" i="1" dirty="0"/>
              <a:t>T</a:t>
            </a:r>
            <a:r>
              <a:rPr lang="en-US" altLang="zh-CN" sz="1600" i="1" dirty="0">
                <a:ea typeface="楷体" panose="02010609060101010101" pitchFamily="49" charset="-122"/>
              </a:rPr>
              <a:t>′</a:t>
            </a:r>
            <a:r>
              <a:rPr lang="en-US" altLang="zh-CN" sz="1600" dirty="0"/>
              <a:t>→*</a:t>
            </a:r>
            <a:r>
              <a:rPr lang="zh-CN" altLang="en-US" sz="1600" i="1" dirty="0"/>
              <a:t>F </a:t>
            </a:r>
            <a:r>
              <a:rPr lang="en-US" altLang="zh-CN" sz="1600" i="1" dirty="0"/>
              <a:t>N</a:t>
            </a:r>
            <a:r>
              <a:rPr lang="en-US" altLang="zh-CN" sz="1600" i="1" dirty="0">
                <a:sym typeface="Arial" panose="020B0604020202020204" pitchFamily="34" charset="0"/>
              </a:rPr>
              <a:t> </a:t>
            </a:r>
            <a:r>
              <a:rPr lang="zh-CN" altLang="en-US" sz="1600" i="1" dirty="0"/>
              <a:t>T</a:t>
            </a:r>
            <a:r>
              <a:rPr lang="zh-CN" altLang="en-US" sz="1600" baseline="-25000" dirty="0"/>
              <a:t>1</a:t>
            </a:r>
            <a:r>
              <a:rPr lang="en-US" altLang="zh-CN" sz="1600" i="1" dirty="0">
                <a:ea typeface="楷体" panose="02010609060101010101" pitchFamily="49" charset="-122"/>
              </a:rPr>
              <a:t>′</a:t>
            </a:r>
            <a:r>
              <a:rPr lang="zh-CN" altLang="en-US" sz="1600" dirty="0"/>
              <a:t> </a:t>
            </a:r>
            <a:r>
              <a:rPr lang="en-US" altLang="zh-CN" sz="1600" dirty="0">
                <a:solidFill>
                  <a:srgbClr val="2D83F4"/>
                </a:solidFill>
              </a:rPr>
              <a:t>{</a:t>
            </a:r>
            <a:r>
              <a:rPr lang="en-US" altLang="zh-CN" sz="1600" i="1" dirty="0">
                <a:solidFill>
                  <a:srgbClr val="2D83F4"/>
                </a:solidFill>
                <a:ea typeface="楷体_GB2312"/>
                <a:cs typeface="楷体_GB2312"/>
              </a:rPr>
              <a:t>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3]</a:t>
            </a:r>
            <a:r>
              <a:rPr lang="en-US" altLang="zh-CN" sz="1600" i="1" dirty="0">
                <a:solidFill>
                  <a:srgbClr val="2D83F4"/>
                </a:solidFill>
                <a:ea typeface="楷体_GB2312"/>
                <a:cs typeface="楷体_GB2312"/>
              </a:rPr>
              <a:t>.</a:t>
            </a:r>
            <a:r>
              <a:rPr lang="en-US" altLang="zh-CN" sz="1600" i="1" dirty="0">
                <a:solidFill>
                  <a:srgbClr val="2D83F4"/>
                </a:solidFill>
                <a:sym typeface="Arial" panose="020B0604020202020204" pitchFamily="34" charset="0"/>
              </a:rPr>
              <a:t> </a:t>
            </a:r>
            <a:r>
              <a:rPr lang="en-US" altLang="zh-CN" sz="1600" i="1" dirty="0" err="1">
                <a:solidFill>
                  <a:srgbClr val="2D83F4"/>
                </a:solidFill>
                <a:sym typeface="Arial" panose="020B0604020202020204" pitchFamily="34" charset="0"/>
              </a:rPr>
              <a:t>syn</a:t>
            </a:r>
            <a:r>
              <a:rPr lang="en-US" altLang="zh-CN" sz="1600" i="1" dirty="0">
                <a:solidFill>
                  <a:srgbClr val="2D83F4"/>
                </a:solidFill>
                <a:sym typeface="Times New Roman" panose="02020603050405020304" pitchFamily="18" charset="0"/>
              </a:rPr>
              <a:t> </a:t>
            </a:r>
            <a:r>
              <a:rPr lang="en-US" altLang="zh-CN" sz="1600" i="1" dirty="0">
                <a:solidFill>
                  <a:srgbClr val="2D83F4"/>
                </a:solidFill>
              </a:rPr>
              <a:t>= </a:t>
            </a:r>
            <a:r>
              <a:rPr lang="en-US" altLang="zh-CN" sz="1600" i="1" dirty="0" smtClean="0">
                <a:solidFill>
                  <a:srgbClr val="2D83F4"/>
                </a:solidFill>
              </a:rPr>
              <a:t>stack</a:t>
            </a:r>
            <a:r>
              <a:rPr lang="en-US" altLang="zh-CN" sz="1600" dirty="0" smtClean="0">
                <a:solidFill>
                  <a:srgbClr val="2D83F4"/>
                </a:solidFill>
              </a:rPr>
              <a:t>[</a:t>
            </a:r>
            <a:r>
              <a:rPr lang="en-US" altLang="zh-CN" sz="1600" i="1" dirty="0" smtClean="0">
                <a:solidFill>
                  <a:srgbClr val="2D83F4"/>
                </a:solidFill>
              </a:rPr>
              <a:t>top</a:t>
            </a:r>
            <a:r>
              <a:rPr lang="en-US" altLang="zh-CN" sz="1600" dirty="0">
                <a:solidFill>
                  <a:srgbClr val="2D83F4"/>
                </a:solidFill>
              </a:rPr>
              <a:t>]</a:t>
            </a:r>
            <a:r>
              <a:rPr lang="en-US" altLang="zh-CN" sz="1600" i="1" dirty="0">
                <a:solidFill>
                  <a:srgbClr val="2D83F4"/>
                </a:solidFill>
              </a:rPr>
              <a:t>.</a:t>
            </a:r>
            <a:r>
              <a:rPr lang="en-US" altLang="zh-CN" sz="1600" i="1" dirty="0" err="1" smtClean="0">
                <a:solidFill>
                  <a:srgbClr val="2D83F4"/>
                </a:solidFill>
              </a:rPr>
              <a:t>syn</a:t>
            </a:r>
            <a:r>
              <a:rPr lang="en-US" altLang="zh-CN" sz="1600" i="1" dirty="0" smtClean="0">
                <a:solidFill>
                  <a:srgbClr val="2D83F4"/>
                </a:solidFill>
              </a:rPr>
              <a:t> </a:t>
            </a:r>
            <a:r>
              <a:rPr lang="en-US" altLang="zh-CN" sz="1600" dirty="0" smtClean="0">
                <a:solidFill>
                  <a:srgbClr val="2D83F4"/>
                </a:solidFill>
              </a:rPr>
              <a:t>;</a:t>
            </a:r>
            <a:r>
              <a:rPr lang="en-US" altLang="zh-CN" sz="1600" i="1" dirty="0" smtClean="0">
                <a:solidFill>
                  <a:srgbClr val="2D83F4"/>
                </a:solidFill>
              </a:rPr>
              <a:t> top </a:t>
            </a:r>
            <a:r>
              <a:rPr lang="en-US" altLang="zh-CN" sz="1600" i="1" dirty="0">
                <a:solidFill>
                  <a:srgbClr val="2D83F4"/>
                </a:solidFill>
              </a:rPr>
              <a:t>= top-</a:t>
            </a:r>
            <a:r>
              <a:rPr lang="en-US" altLang="zh-CN" sz="1600" dirty="0">
                <a:solidFill>
                  <a:srgbClr val="2D83F4"/>
                </a:solidFill>
              </a:rPr>
              <a:t>3;}</a:t>
            </a:r>
          </a:p>
          <a:p>
            <a:pPr lvl="1">
              <a:lnSpc>
                <a:spcPct val="120000"/>
              </a:lnSpc>
              <a:buNone/>
            </a:pPr>
            <a:r>
              <a:rPr lang="en-US" altLang="zh-CN" sz="1600" i="1" dirty="0"/>
              <a:t>N</a:t>
            </a:r>
            <a:r>
              <a:rPr lang="zh-CN" altLang="en-US" sz="1600" dirty="0"/>
              <a:t> </a:t>
            </a:r>
            <a:r>
              <a:rPr lang="en-US" altLang="zh-CN" sz="1600" dirty="0">
                <a:sym typeface="Arial" panose="020B0604020202020204" pitchFamily="34" charset="0"/>
              </a:rPr>
              <a:t>→ </a:t>
            </a:r>
            <a:r>
              <a:rPr lang="el-GR" altLang="zh-CN" sz="1600" i="1" dirty="0">
                <a:sym typeface="Arial" panose="020B0604020202020204" pitchFamily="34" charset="0"/>
              </a:rPr>
              <a:t>ε</a:t>
            </a:r>
            <a:r>
              <a:rPr lang="el-GR" altLang="zh-CN" sz="1600" dirty="0">
                <a:sym typeface="Arial" panose="020B0604020202020204" pitchFamily="34" charset="0"/>
              </a:rPr>
              <a:t> </a:t>
            </a:r>
            <a:r>
              <a:rPr lang="en-US" altLang="zh-CN" sz="1600" dirty="0" smtClean="0">
                <a:sym typeface="Arial" panose="020B0604020202020204" pitchFamily="34" charset="0"/>
              </a:rPr>
              <a:t> </a:t>
            </a:r>
            <a:r>
              <a:rPr lang="en-US" altLang="zh-CN" sz="1600" dirty="0" smtClean="0">
                <a:solidFill>
                  <a:srgbClr val="2D83F4"/>
                </a:solidFill>
                <a:sym typeface="Arial" panose="020B0604020202020204" pitchFamily="34" charset="0"/>
              </a:rPr>
              <a:t>{</a:t>
            </a:r>
            <a:r>
              <a:rPr lang="en-US" altLang="zh-CN" sz="1600" i="1" dirty="0">
                <a:solidFill>
                  <a:srgbClr val="2D83F4"/>
                </a:solidFill>
                <a:ea typeface="楷体_GB2312"/>
                <a:cs typeface="楷体_GB2312"/>
              </a:rPr>
              <a:t>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1]</a:t>
            </a:r>
            <a:r>
              <a:rPr lang="en-US" altLang="zh-CN" sz="1600" i="1" dirty="0">
                <a:solidFill>
                  <a:srgbClr val="2D83F4"/>
                </a:solidFill>
                <a:ea typeface="楷体_GB2312"/>
                <a:cs typeface="楷体_GB2312"/>
              </a:rPr>
              <a:t>.</a:t>
            </a:r>
            <a:r>
              <a:rPr lang="en-US" altLang="zh-CN" sz="1600" i="1" dirty="0">
                <a:solidFill>
                  <a:srgbClr val="2D83F4"/>
                </a:solidFill>
                <a:sym typeface="Arial" panose="020B0604020202020204" pitchFamily="34" charset="0"/>
              </a:rPr>
              <a:t> </a:t>
            </a:r>
            <a:r>
              <a:rPr lang="en-US" altLang="zh-CN" sz="1600" i="1" dirty="0" err="1">
                <a:solidFill>
                  <a:srgbClr val="2D83F4"/>
                </a:solidFill>
                <a:sym typeface="Arial" panose="020B0604020202020204" pitchFamily="34" charset="0"/>
              </a:rPr>
              <a:t>T</a:t>
            </a:r>
            <a:r>
              <a:rPr lang="en-US" altLang="zh-CN" sz="1600" i="1" dirty="0" err="1">
                <a:solidFill>
                  <a:srgbClr val="2D83F4"/>
                </a:solidFill>
                <a:ea typeface="楷体" panose="02010609060101010101" pitchFamily="49" charset="-122"/>
              </a:rPr>
              <a:t>′</a:t>
            </a:r>
            <a:r>
              <a:rPr lang="en-US" altLang="zh-CN" sz="1600" i="1" dirty="0" err="1">
                <a:solidFill>
                  <a:srgbClr val="2D83F4"/>
                </a:solidFill>
                <a:sym typeface="Times New Roman" panose="02020603050405020304" pitchFamily="18" charset="0"/>
              </a:rPr>
              <a:t>inh</a:t>
            </a:r>
            <a:r>
              <a:rPr lang="en-US" altLang="zh-CN" sz="1600" i="1" dirty="0">
                <a:solidFill>
                  <a:srgbClr val="2D83F4"/>
                </a:solidFill>
                <a:ea typeface="楷体_GB2312"/>
                <a:cs typeface="楷体_GB2312"/>
                <a:sym typeface="Times New Roman" panose="02020603050405020304" pitchFamily="18" charset="0"/>
              </a:rPr>
              <a:t> </a:t>
            </a:r>
            <a:r>
              <a:rPr lang="en-US" altLang="zh-CN" sz="1600" i="1" dirty="0">
                <a:solidFill>
                  <a:srgbClr val="2D83F4"/>
                </a:solidFill>
                <a:ea typeface="楷体_GB2312"/>
                <a:cs typeface="楷体_GB2312"/>
              </a:rPr>
              <a:t>= 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2]</a:t>
            </a:r>
            <a:r>
              <a:rPr lang="en-US" altLang="zh-CN" sz="1600" i="1" dirty="0">
                <a:solidFill>
                  <a:srgbClr val="2D83F4"/>
                </a:solidFill>
                <a:ea typeface="楷体_GB2312"/>
                <a:cs typeface="楷体_GB2312"/>
              </a:rPr>
              <a:t>. </a:t>
            </a:r>
            <a:r>
              <a:rPr lang="en-US" altLang="zh-CN" sz="1600" i="1" dirty="0" err="1">
                <a:solidFill>
                  <a:srgbClr val="2D83F4"/>
                </a:solidFill>
                <a:sym typeface="Arial" panose="020B0604020202020204" pitchFamily="34" charset="0"/>
              </a:rPr>
              <a:t>T</a:t>
            </a:r>
            <a:r>
              <a:rPr lang="en-US" altLang="zh-CN" sz="1600" i="1" dirty="0" err="1">
                <a:solidFill>
                  <a:srgbClr val="2D83F4"/>
                </a:solidFill>
                <a:sym typeface="Times New Roman" panose="02020603050405020304" pitchFamily="18" charset="0"/>
              </a:rPr>
              <a:t>΄inh</a:t>
            </a:r>
            <a:r>
              <a:rPr lang="en-US" altLang="zh-CN" sz="1600" i="1" dirty="0">
                <a:solidFill>
                  <a:srgbClr val="2D83F4"/>
                </a:solidFill>
                <a:ea typeface="楷体_GB2312"/>
                <a:cs typeface="楷体_GB2312"/>
                <a:sym typeface="Times New Roman" panose="02020603050405020304" pitchFamily="18" charset="0"/>
              </a:rPr>
              <a:t> </a:t>
            </a:r>
            <a:r>
              <a:rPr lang="en-US" altLang="zh-CN" sz="1600" dirty="0">
                <a:solidFill>
                  <a:srgbClr val="2D83F4"/>
                </a:solidFill>
                <a:sym typeface="Times New Roman" panose="02020603050405020304" pitchFamily="18" charset="0"/>
              </a:rPr>
              <a:t>×</a:t>
            </a:r>
            <a:r>
              <a:rPr lang="en-US" altLang="zh-CN" sz="1600" i="1" dirty="0">
                <a:solidFill>
                  <a:srgbClr val="2D83F4"/>
                </a:solidFill>
                <a:sym typeface="Times New Roman" panose="02020603050405020304" pitchFamily="18" charset="0"/>
              </a:rPr>
              <a:t> 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a:t>
            </a:r>
            <a:r>
              <a:rPr lang="en-US" altLang="zh-CN" sz="1600" i="1" dirty="0" err="1" smtClean="0">
                <a:solidFill>
                  <a:srgbClr val="2D83F4"/>
                </a:solidFill>
                <a:ea typeface="楷体_GB2312"/>
                <a:cs typeface="楷体_GB2312"/>
              </a:rPr>
              <a:t>val</a:t>
            </a:r>
            <a:r>
              <a:rPr lang="en-US" altLang="zh-CN" sz="1600" i="1" dirty="0" smtClean="0">
                <a:solidFill>
                  <a:srgbClr val="2D83F4"/>
                </a:solidFill>
                <a:ea typeface="楷体_GB2312"/>
                <a:cs typeface="楷体_GB2312"/>
              </a:rPr>
              <a:t> </a:t>
            </a:r>
            <a:r>
              <a:rPr lang="en-US" altLang="zh-CN" sz="1600" dirty="0" smtClean="0">
                <a:solidFill>
                  <a:srgbClr val="2D83F4"/>
                </a:solidFill>
                <a:ea typeface="楷体_GB2312"/>
                <a:cs typeface="楷体_GB2312"/>
              </a:rPr>
              <a:t>;  </a:t>
            </a:r>
            <a:r>
              <a:rPr lang="en-US" altLang="zh-CN" sz="1600" i="1" dirty="0" smtClean="0">
                <a:solidFill>
                  <a:srgbClr val="2D83F4"/>
                </a:solidFill>
                <a:ea typeface="楷体_GB2312"/>
                <a:cs typeface="楷体_GB2312"/>
              </a:rPr>
              <a:t>top </a:t>
            </a:r>
            <a:r>
              <a:rPr lang="en-US" altLang="zh-CN" sz="1600" i="1" dirty="0">
                <a:solidFill>
                  <a:srgbClr val="2D83F4"/>
                </a:solidFill>
                <a:ea typeface="楷体_GB2312"/>
                <a:cs typeface="楷体_GB2312"/>
              </a:rPr>
              <a:t>= top+</a:t>
            </a:r>
            <a:r>
              <a:rPr lang="en-US" altLang="zh-CN" sz="1600" dirty="0">
                <a:solidFill>
                  <a:srgbClr val="2D83F4"/>
                </a:solidFill>
                <a:ea typeface="楷体_GB2312"/>
                <a:cs typeface="楷体_GB2312"/>
              </a:rPr>
              <a:t>1;</a:t>
            </a:r>
            <a:r>
              <a:rPr lang="en-US" altLang="zh-CN" sz="1600" dirty="0">
                <a:solidFill>
                  <a:srgbClr val="2D83F4"/>
                </a:solidFill>
                <a:sym typeface="Times New Roman" panose="02020603050405020304" pitchFamily="18" charset="0"/>
              </a:rPr>
              <a:t>} </a:t>
            </a:r>
            <a:endParaRPr lang="en-US" altLang="zh-CN" sz="1600" dirty="0" smtClean="0">
              <a:solidFill>
                <a:srgbClr val="2D83F4"/>
              </a:solidFill>
              <a:sym typeface="Times New Roman" panose="02020603050405020304" pitchFamily="18" charset="0"/>
            </a:endParaRPr>
          </a:p>
          <a:p>
            <a:pPr marL="0" lvl="1" indent="0">
              <a:lnSpc>
                <a:spcPct val="120000"/>
              </a:lnSpc>
              <a:buNone/>
            </a:pPr>
            <a:r>
              <a:rPr lang="en-US" altLang="zh-CN" sz="1600" dirty="0" smtClean="0"/>
              <a:t>3</a:t>
            </a:r>
            <a:r>
              <a:rPr lang="en-US" altLang="zh-CN" sz="1600" dirty="0"/>
              <a:t>) </a:t>
            </a:r>
            <a:r>
              <a:rPr lang="zh-CN" altLang="en-US" sz="1600" i="1" dirty="0"/>
              <a:t>T</a:t>
            </a:r>
            <a:r>
              <a:rPr lang="en-US" altLang="zh-CN" sz="1600" i="1" dirty="0">
                <a:ea typeface="楷体" panose="02010609060101010101" pitchFamily="49" charset="-122"/>
              </a:rPr>
              <a:t>′</a:t>
            </a:r>
            <a:r>
              <a:rPr lang="zh-CN" altLang="en-US" sz="1600" dirty="0">
                <a:sym typeface="Arial" panose="020B0604020202020204" pitchFamily="34" charset="0"/>
              </a:rPr>
              <a:t>→</a:t>
            </a:r>
            <a:r>
              <a:rPr lang="el-GR" altLang="zh-CN" sz="1600" i="1" dirty="0" smtClean="0">
                <a:sym typeface="Arial" panose="020B0604020202020204" pitchFamily="34" charset="0"/>
              </a:rPr>
              <a:t>ε</a:t>
            </a:r>
            <a:r>
              <a:rPr lang="en-US" altLang="zh-CN" sz="1600" i="1" dirty="0" smtClean="0">
                <a:sym typeface="Arial" panose="020B0604020202020204" pitchFamily="34" charset="0"/>
              </a:rPr>
              <a:t> </a:t>
            </a:r>
            <a:r>
              <a:rPr lang="en-US" altLang="zh-CN" sz="1600" dirty="0" smtClean="0">
                <a:solidFill>
                  <a:srgbClr val="2D83F4"/>
                </a:solidFill>
                <a:sym typeface="Arial" panose="020B0604020202020204" pitchFamily="34" charset="0"/>
              </a:rPr>
              <a:t>{</a:t>
            </a:r>
            <a:r>
              <a:rPr lang="en-US" altLang="zh-CN" sz="1600" i="1" dirty="0">
                <a:solidFill>
                  <a:srgbClr val="2D83F4"/>
                </a:solidFill>
                <a:ea typeface="楷体_GB2312"/>
                <a:cs typeface="楷体_GB2312"/>
              </a:rPr>
              <a:t>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1]</a:t>
            </a:r>
            <a:r>
              <a:rPr lang="en-US" altLang="zh-CN" sz="1600" i="1" dirty="0">
                <a:solidFill>
                  <a:srgbClr val="2D83F4"/>
                </a:solidFill>
                <a:ea typeface="楷体_GB2312"/>
                <a:cs typeface="楷体_GB2312"/>
              </a:rPr>
              <a:t>.</a:t>
            </a:r>
            <a:r>
              <a:rPr lang="en-US" altLang="zh-CN" sz="1600" i="1" dirty="0" err="1">
                <a:solidFill>
                  <a:srgbClr val="2D83F4"/>
                </a:solidFill>
                <a:ea typeface="楷体_GB2312"/>
                <a:cs typeface="楷体_GB2312"/>
              </a:rPr>
              <a:t>syn</a:t>
            </a:r>
            <a:r>
              <a:rPr lang="en-US" altLang="zh-CN" sz="1600" i="1" dirty="0">
                <a:solidFill>
                  <a:srgbClr val="2D83F4"/>
                </a:solidFill>
                <a:ea typeface="楷体_GB2312"/>
                <a:cs typeface="楷体_GB2312"/>
                <a:sym typeface="Times New Roman" panose="02020603050405020304" pitchFamily="18" charset="0"/>
              </a:rPr>
              <a:t> </a:t>
            </a:r>
            <a:r>
              <a:rPr lang="en-US" altLang="zh-CN" sz="1600" i="1" dirty="0">
                <a:solidFill>
                  <a:srgbClr val="2D83F4"/>
                </a:solidFill>
                <a:ea typeface="楷体_GB2312"/>
                <a:cs typeface="楷体_GB2312"/>
              </a:rPr>
              <a:t>= 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a:t>
            </a:r>
            <a:r>
              <a:rPr lang="en-US" altLang="zh-CN" sz="1600" i="1" dirty="0">
                <a:solidFill>
                  <a:srgbClr val="2D83F4"/>
                </a:solidFill>
                <a:sym typeface="Arial" panose="020B0604020202020204" pitchFamily="34" charset="0"/>
              </a:rPr>
              <a:t> </a:t>
            </a:r>
            <a:r>
              <a:rPr lang="en-US" altLang="zh-CN" sz="1600" i="1" dirty="0" err="1" smtClean="0">
                <a:solidFill>
                  <a:srgbClr val="2D83F4"/>
                </a:solidFill>
                <a:sym typeface="Arial" panose="020B0604020202020204" pitchFamily="34" charset="0"/>
              </a:rPr>
              <a:t>T</a:t>
            </a:r>
            <a:r>
              <a:rPr lang="en-US" altLang="zh-CN" sz="1600" i="1" dirty="0" err="1" smtClean="0">
                <a:solidFill>
                  <a:srgbClr val="2D83F4"/>
                </a:solidFill>
                <a:ea typeface="楷体" panose="02010609060101010101" pitchFamily="49" charset="-122"/>
              </a:rPr>
              <a:t>′</a:t>
            </a:r>
            <a:r>
              <a:rPr lang="en-US" altLang="zh-CN" sz="1600" i="1" dirty="0" err="1" smtClean="0">
                <a:solidFill>
                  <a:srgbClr val="2D83F4"/>
                </a:solidFill>
                <a:sym typeface="Times New Roman" panose="02020603050405020304" pitchFamily="18" charset="0"/>
              </a:rPr>
              <a:t>inh</a:t>
            </a:r>
            <a:r>
              <a:rPr lang="en-US" altLang="zh-CN" sz="1600" i="1" dirty="0" smtClean="0">
                <a:solidFill>
                  <a:srgbClr val="2D83F4"/>
                </a:solidFill>
                <a:sym typeface="Times New Roman" panose="02020603050405020304" pitchFamily="18" charset="0"/>
              </a:rPr>
              <a:t> </a:t>
            </a:r>
            <a:r>
              <a:rPr lang="en-US" altLang="zh-CN" sz="1600" dirty="0" smtClean="0">
                <a:solidFill>
                  <a:srgbClr val="2D83F4"/>
                </a:solidFill>
                <a:ea typeface="楷体_GB2312"/>
                <a:cs typeface="楷体_GB2312"/>
              </a:rPr>
              <a:t>; </a:t>
            </a:r>
            <a:r>
              <a:rPr lang="en-US" altLang="zh-CN" sz="1600" i="1" dirty="0" smtClean="0">
                <a:solidFill>
                  <a:srgbClr val="2D83F4"/>
                </a:solidFill>
                <a:ea typeface="楷体_GB2312"/>
                <a:cs typeface="楷体_GB2312"/>
              </a:rPr>
              <a:t>	 </a:t>
            </a:r>
            <a:r>
              <a:rPr lang="en-US" altLang="zh-CN" sz="1600" i="1" dirty="0">
                <a:solidFill>
                  <a:srgbClr val="2D83F4"/>
                </a:solidFill>
                <a:ea typeface="楷体_GB2312"/>
                <a:cs typeface="楷体_GB2312"/>
              </a:rPr>
              <a:t>top = top+</a:t>
            </a:r>
            <a:r>
              <a:rPr lang="en-US" altLang="zh-CN" sz="1600" dirty="0">
                <a:solidFill>
                  <a:srgbClr val="2D83F4"/>
                </a:solidFill>
                <a:ea typeface="楷体_GB2312"/>
                <a:cs typeface="楷体_GB2312"/>
              </a:rPr>
              <a:t>1;</a:t>
            </a:r>
            <a:r>
              <a:rPr lang="en-US" altLang="zh-CN" sz="1600" dirty="0">
                <a:solidFill>
                  <a:srgbClr val="2D83F4"/>
                </a:solidFill>
              </a:rPr>
              <a:t>}</a:t>
            </a:r>
          </a:p>
          <a:p>
            <a:pPr marL="457200" indent="-457200">
              <a:lnSpc>
                <a:spcPct val="120000"/>
              </a:lnSpc>
              <a:spcBef>
                <a:spcPts val="600"/>
              </a:spcBef>
              <a:buNone/>
            </a:pPr>
            <a:r>
              <a:rPr lang="en-US" altLang="zh-CN" sz="1600" dirty="0">
                <a:sym typeface="Times New Roman" panose="02020603050405020304" pitchFamily="18" charset="0"/>
              </a:rPr>
              <a:t>4) </a:t>
            </a:r>
            <a:r>
              <a:rPr lang="en-US" altLang="zh-CN" sz="1600" i="1" dirty="0">
                <a:sym typeface="Times New Roman" panose="02020603050405020304" pitchFamily="18" charset="0"/>
              </a:rPr>
              <a:t>F</a:t>
            </a:r>
            <a:r>
              <a:rPr lang="zh-CN" altLang="en-US" sz="1600" i="1" dirty="0">
                <a:sym typeface="Arial" panose="020B0604020202020204" pitchFamily="34" charset="0"/>
              </a:rPr>
              <a:t> </a:t>
            </a:r>
            <a:r>
              <a:rPr lang="zh-CN" altLang="en-US" sz="1600" dirty="0">
                <a:sym typeface="Arial" panose="020B0604020202020204" pitchFamily="34" charset="0"/>
              </a:rPr>
              <a:t>→</a:t>
            </a:r>
            <a:r>
              <a:rPr lang="en-US" altLang="zh-CN" sz="1600" dirty="0">
                <a:sym typeface="Arial" panose="020B0604020202020204" pitchFamily="34" charset="0"/>
              </a:rPr>
              <a:t>digit </a:t>
            </a:r>
            <a:r>
              <a:rPr lang="en-US" altLang="zh-CN" sz="1600" dirty="0">
                <a:solidFill>
                  <a:srgbClr val="2D83F4"/>
                </a:solidFill>
                <a:sym typeface="Arial" panose="020B0604020202020204" pitchFamily="34" charset="0"/>
              </a:rPr>
              <a:t>{</a:t>
            </a:r>
            <a:r>
              <a:rPr lang="en-US" altLang="zh-CN" sz="1600" i="1" dirty="0">
                <a:solidFill>
                  <a:srgbClr val="2D83F4"/>
                </a:solidFill>
                <a:ea typeface="楷体_GB2312"/>
                <a:cs typeface="楷体_GB2312"/>
              </a:rPr>
              <a:t>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a:t>
            </a:r>
            <a:r>
              <a:rPr lang="en-US" altLang="zh-CN" sz="1600" i="1" dirty="0" err="1">
                <a:solidFill>
                  <a:srgbClr val="2D83F4"/>
                </a:solidFill>
                <a:ea typeface="楷体_GB2312"/>
                <a:cs typeface="楷体_GB2312"/>
              </a:rPr>
              <a:t>val</a:t>
            </a:r>
            <a:r>
              <a:rPr lang="en-US" altLang="zh-CN" sz="1600" i="1" dirty="0">
                <a:solidFill>
                  <a:srgbClr val="2D83F4"/>
                </a:solidFill>
                <a:ea typeface="楷体_GB2312"/>
                <a:cs typeface="楷体_GB2312"/>
                <a:sym typeface="Times New Roman" panose="02020603050405020304" pitchFamily="18" charset="0"/>
              </a:rPr>
              <a:t> </a:t>
            </a:r>
            <a:r>
              <a:rPr lang="en-US" altLang="zh-CN" sz="1600" i="1" dirty="0">
                <a:solidFill>
                  <a:srgbClr val="2D83F4"/>
                </a:solidFill>
                <a:ea typeface="楷体_GB2312"/>
                <a:cs typeface="楷体_GB2312"/>
              </a:rPr>
              <a:t>= stack</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top</a:t>
            </a:r>
            <a:r>
              <a:rPr lang="en-US" altLang="zh-CN" sz="1600" dirty="0">
                <a:solidFill>
                  <a:srgbClr val="2D83F4"/>
                </a:solidFill>
                <a:ea typeface="楷体_GB2312"/>
                <a:cs typeface="楷体_GB2312"/>
              </a:rPr>
              <a:t>]</a:t>
            </a:r>
            <a:r>
              <a:rPr lang="en-US" altLang="zh-CN" sz="1600" i="1" dirty="0">
                <a:solidFill>
                  <a:srgbClr val="2D83F4"/>
                </a:solidFill>
                <a:ea typeface="楷体_GB2312"/>
                <a:cs typeface="楷体_GB2312"/>
              </a:rPr>
              <a:t>.</a:t>
            </a:r>
            <a:r>
              <a:rPr lang="en-US" altLang="zh-CN" sz="1600" i="1" dirty="0">
                <a:solidFill>
                  <a:srgbClr val="2D83F4"/>
                </a:solidFill>
                <a:sym typeface="Arial" panose="020B0604020202020204" pitchFamily="34" charset="0"/>
              </a:rPr>
              <a:t> </a:t>
            </a:r>
            <a:r>
              <a:rPr lang="en-US" altLang="zh-CN" sz="1600" i="1" dirty="0" err="1" smtClean="0">
                <a:solidFill>
                  <a:srgbClr val="2D83F4"/>
                </a:solidFill>
                <a:sym typeface="Arial" panose="020B0604020202020204" pitchFamily="34" charset="0"/>
              </a:rPr>
              <a:t>Lexval</a:t>
            </a:r>
            <a:r>
              <a:rPr lang="en-US" altLang="zh-CN" sz="1600" i="1" dirty="0" smtClean="0">
                <a:solidFill>
                  <a:srgbClr val="2D83F4"/>
                </a:solidFill>
                <a:sym typeface="Arial" panose="020B0604020202020204" pitchFamily="34" charset="0"/>
              </a:rPr>
              <a:t> </a:t>
            </a:r>
            <a:r>
              <a:rPr lang="en-US" altLang="zh-CN" sz="1600" dirty="0" smtClean="0">
                <a:solidFill>
                  <a:srgbClr val="2D83F4"/>
                </a:solidFill>
                <a:ea typeface="楷体_GB2312"/>
                <a:cs typeface="楷体_GB2312"/>
              </a:rPr>
              <a:t>;</a:t>
            </a:r>
            <a:r>
              <a:rPr lang="en-US" altLang="zh-CN" sz="1600" dirty="0" smtClean="0">
                <a:solidFill>
                  <a:srgbClr val="2D83F4"/>
                </a:solidFill>
              </a:rPr>
              <a:t>}</a:t>
            </a:r>
            <a:endParaRPr lang="zh-CN" altLang="en-US" sz="1600" dirty="0">
              <a:solidFill>
                <a:srgbClr val="2D83F4"/>
              </a:solidFill>
            </a:endParaRPr>
          </a:p>
        </p:txBody>
      </p:sp>
      <p:sp>
        <p:nvSpPr>
          <p:cNvPr id="7" name="Rectangle 3"/>
          <p:cNvSpPr txBox="1">
            <a:spLocks noChangeArrowheads="1"/>
          </p:cNvSpPr>
          <p:nvPr/>
        </p:nvSpPr>
        <p:spPr bwMode="auto">
          <a:xfrm>
            <a:off x="3069987" y="1371600"/>
            <a:ext cx="3581400" cy="1951944"/>
          </a:xfrm>
          <a:prstGeom prst="rect">
            <a:avLst/>
          </a:prstGeom>
          <a:solidFill>
            <a:schemeClr val="accent5">
              <a:lumMod val="60000"/>
              <a:lumOff val="40000"/>
            </a:schemeClr>
          </a:solidFill>
          <a:ln w="12700">
            <a:solidFill>
              <a:schemeClr val="tx1"/>
            </a:solidFill>
            <a:miter lim="800000"/>
            <a:headEnd/>
            <a:tailEnd/>
          </a:ln>
        </p:spPr>
        <p:txBody>
          <a:bodyPr lIns="68580" tIns="34290" rIns="68580" bIns="34290"/>
          <a:lstStyle>
            <a:lvl1pPr marL="257175" indent="-257175">
              <a:defRPr b="1">
                <a:solidFill>
                  <a:schemeClr val="tx1"/>
                </a:solidFill>
                <a:latin typeface="Tahoma" panose="020B0604030504040204" pitchFamily="34" charset="0"/>
                <a:ea typeface="宋体" panose="02010600030101010101" pitchFamily="2" charset="-122"/>
              </a:defRPr>
            </a:lvl1pPr>
            <a:lvl2pPr>
              <a:defRPr b="1">
                <a:solidFill>
                  <a:schemeClr val="tx1"/>
                </a:solidFill>
                <a:latin typeface="Tahoma" panose="020B0604030504040204" pitchFamily="34" charset="0"/>
                <a:ea typeface="宋体" panose="02010600030101010101" pitchFamily="2" charset="-122"/>
              </a:defRPr>
            </a:lvl2pPr>
            <a:lvl3pPr>
              <a:defRPr b="1">
                <a:solidFill>
                  <a:schemeClr val="tx1"/>
                </a:solidFill>
                <a:latin typeface="Tahoma" panose="020B0604030504040204" pitchFamily="34" charset="0"/>
                <a:ea typeface="宋体" panose="02010600030101010101" pitchFamily="2" charset="-122"/>
              </a:defRPr>
            </a:lvl3pPr>
            <a:lvl4pPr>
              <a:defRPr b="1">
                <a:solidFill>
                  <a:schemeClr val="tx1"/>
                </a:solidFill>
                <a:latin typeface="Tahoma" panose="020B0604030504040204" pitchFamily="34" charset="0"/>
                <a:ea typeface="宋体" panose="02010600030101010101" pitchFamily="2" charset="-122"/>
              </a:defRPr>
            </a:lvl4pPr>
            <a:lvl5pPr>
              <a:defRPr b="1">
                <a:solidFill>
                  <a:schemeClr val="tx1"/>
                </a:solidFill>
                <a:latin typeface="Tahoma" panose="020B0604030504040204" pitchFamily="34" charset="0"/>
                <a:ea typeface="宋体" panose="02010600030101010101" pitchFamily="2" charset="-122"/>
              </a:defRPr>
            </a:lvl5pPr>
            <a:lvl6pPr marL="18288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2860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27432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200400" indent="4572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20000"/>
              </a:spcBef>
              <a:buClr>
                <a:schemeClr val="folHlink"/>
              </a:buClr>
              <a:buSzPct val="60000"/>
              <a:defRPr/>
            </a:pPr>
            <a:r>
              <a:rPr lang="en-US" altLang="zh-CN" b="0" dirty="0">
                <a:latin typeface="Times New Roman" panose="02020603050405020304" pitchFamily="18" charset="0"/>
                <a:cs typeface="Times New Roman" panose="02020603050405020304" pitchFamily="18" charset="0"/>
              </a:rPr>
              <a:t>1) </a:t>
            </a:r>
            <a:r>
              <a:rPr lang="en-US" altLang="zh-CN" b="0" i="1" dirty="0">
                <a:latin typeface="Times New Roman" panose="02020603050405020304" pitchFamily="18" charset="0"/>
                <a:cs typeface="Times New Roman" panose="02020603050405020304" pitchFamily="18" charset="0"/>
              </a:rPr>
              <a:t>T</a:t>
            </a:r>
            <a:r>
              <a:rPr lang="en-US" altLang="zh-CN" b="0" dirty="0">
                <a:latin typeface="Times New Roman" panose="02020603050405020304" pitchFamily="18" charset="0"/>
                <a:cs typeface="Times New Roman" panose="02020603050405020304" pitchFamily="18" charset="0"/>
                <a:sym typeface="Arial" panose="020B0604020202020204" pitchFamily="34" charset="0"/>
              </a:rPr>
              <a:t>→</a:t>
            </a:r>
            <a:r>
              <a:rPr lang="en-US" altLang="zh-CN" b="0" i="1" dirty="0">
                <a:latin typeface="Times New Roman" panose="02020603050405020304" pitchFamily="18" charset="0"/>
                <a:cs typeface="Times New Roman" panose="02020603050405020304" pitchFamily="18" charset="0"/>
                <a:sym typeface="Arial" panose="020B0604020202020204" pitchFamily="34" charset="0"/>
              </a:rPr>
              <a:t>F</a:t>
            </a:r>
            <a:r>
              <a:rPr lang="en-US" altLang="zh-CN"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b="0" i="1" dirty="0">
                <a:solidFill>
                  <a:srgbClr val="0000FF"/>
                </a:solidFill>
                <a:latin typeface="Times New Roman" panose="02020603050405020304" pitchFamily="18" charset="0"/>
                <a:cs typeface="Times New Roman" panose="02020603050405020304" pitchFamily="18" charset="0"/>
              </a:rPr>
              <a:t>M</a:t>
            </a:r>
            <a:r>
              <a:rPr lang="en-US" altLang="zh-CN"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b="0" i="1" dirty="0">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b="0" i="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i="1"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b="0" dirty="0">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b="0" i="1" dirty="0">
                <a:latin typeface="Times New Roman" panose="02020603050405020304" pitchFamily="18" charset="0"/>
                <a:cs typeface="Times New Roman" panose="02020603050405020304" pitchFamily="18" charset="0"/>
                <a:sym typeface="Times New Roman" panose="02020603050405020304" pitchFamily="18" charset="0"/>
              </a:rPr>
              <a:t>T.val</a:t>
            </a:r>
            <a:r>
              <a:rPr lang="en-US" altLang="zh-CN" b="0" dirty="0">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b="0" i="1" dirty="0" err="1">
                <a:latin typeface="Times New Roman" panose="02020603050405020304" pitchFamily="18" charset="0"/>
                <a:cs typeface="Times New Roman" panose="02020603050405020304" pitchFamily="18" charset="0"/>
                <a:sym typeface="Times New Roman" panose="02020603050405020304" pitchFamily="18" charset="0"/>
              </a:rPr>
              <a:t>T</a:t>
            </a:r>
            <a:r>
              <a:rPr lang="en-US" altLang="zh-CN" b="0" i="1" dirty="0" err="1">
                <a:latin typeface="Times New Roman" panose="02020603050405020304" pitchFamily="18" charset="0"/>
                <a:ea typeface="楷体" panose="02010609060101010101" pitchFamily="49" charset="-122"/>
              </a:rPr>
              <a:t>′</a:t>
            </a:r>
            <a:r>
              <a:rPr lang="en-US" altLang="zh-CN" b="0" i="1" dirty="0" err="1">
                <a:latin typeface="Times New Roman" panose="02020603050405020304" pitchFamily="18" charset="0"/>
                <a:cs typeface="Times New Roman" panose="02020603050405020304" pitchFamily="18" charset="0"/>
                <a:sym typeface="Times New Roman" panose="02020603050405020304" pitchFamily="18" charset="0"/>
              </a:rPr>
              <a:t>.syn</a:t>
            </a:r>
            <a:r>
              <a:rPr lang="en-US" altLang="zh-CN" b="0" dirty="0">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b="0" dirty="0">
                <a:solidFill>
                  <a:srgbClr val="0000FF"/>
                </a:solidFill>
                <a:latin typeface="Times New Roman" panose="02020603050405020304" pitchFamily="18" charset="0"/>
                <a:cs typeface="Times New Roman" panose="02020603050405020304" pitchFamily="18" charset="0"/>
              </a:rPr>
              <a:t>    </a:t>
            </a:r>
            <a:r>
              <a:rPr lang="en-US" altLang="zh-CN" b="0" i="1" dirty="0">
                <a:solidFill>
                  <a:srgbClr val="0000FF"/>
                </a:solidFill>
                <a:latin typeface="Times New Roman" panose="02020603050405020304" pitchFamily="18" charset="0"/>
                <a:cs typeface="Times New Roman" panose="02020603050405020304" pitchFamily="18" charset="0"/>
              </a:rPr>
              <a:t>M</a:t>
            </a:r>
            <a:r>
              <a:rPr lang="en-US" altLang="zh-CN"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n-US" altLang="zh-CN"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T</a:t>
            </a:r>
            <a:r>
              <a:rPr lang="en-US" altLang="zh-CN" b="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en-US" altLang="zh-CN"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inh</a:t>
            </a:r>
            <a:r>
              <a:rPr lang="en-US" altLang="zh-CN"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en-US" altLang="zh-CN" b="0" i="1" dirty="0" err="1">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en-US" altLang="zh-CN"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 	</a:t>
            </a:r>
          </a:p>
          <a:p>
            <a:pPr eaLnBrk="1" hangingPunct="1">
              <a:spcBef>
                <a:spcPct val="20000"/>
              </a:spcBef>
              <a:buClr>
                <a:schemeClr val="folHlink"/>
              </a:buClr>
              <a:buSzPct val="60000"/>
              <a:defRPr/>
            </a:pPr>
            <a:r>
              <a:rPr lang="en-US" altLang="zh-CN" b="0" dirty="0">
                <a:latin typeface="Times New Roman" panose="02020603050405020304" pitchFamily="18" charset="0"/>
                <a:cs typeface="Times New Roman" panose="02020603050405020304" pitchFamily="18" charset="0"/>
              </a:rPr>
              <a:t>2) </a:t>
            </a:r>
            <a:r>
              <a:rPr lang="en-US" altLang="zh-CN" b="0" i="1" dirty="0">
                <a:latin typeface="Times New Roman" panose="02020603050405020304" pitchFamily="18" charset="0"/>
                <a:cs typeface="Times New Roman" panose="02020603050405020304" pitchFamily="18" charset="0"/>
              </a:rPr>
              <a:t>T</a:t>
            </a:r>
            <a:r>
              <a:rPr lang="en-US" altLang="zh-CN" b="0" i="1" dirty="0">
                <a:latin typeface="Times New Roman" panose="02020603050405020304" pitchFamily="18" charset="0"/>
                <a:ea typeface="楷体" panose="02010609060101010101" pitchFamily="49" charset="-122"/>
              </a:rPr>
              <a:t>′</a:t>
            </a:r>
            <a:r>
              <a:rPr lang="en-US" altLang="zh-CN" b="0" dirty="0">
                <a:latin typeface="Times New Roman" panose="02020603050405020304" pitchFamily="18" charset="0"/>
                <a:cs typeface="Times New Roman" panose="02020603050405020304" pitchFamily="18" charset="0"/>
              </a:rPr>
              <a:t>→*</a:t>
            </a:r>
            <a:r>
              <a:rPr lang="zh-CN" altLang="en-US" b="0" i="1" dirty="0">
                <a:latin typeface="Times New Roman" panose="02020603050405020304" pitchFamily="18" charset="0"/>
                <a:cs typeface="Times New Roman" panose="02020603050405020304" pitchFamily="18" charset="0"/>
              </a:rPr>
              <a:t>F</a:t>
            </a:r>
            <a:r>
              <a:rPr lang="zh-CN" altLang="en-US" b="0" i="1" dirty="0">
                <a:solidFill>
                  <a:srgbClr val="2D83F4"/>
                </a:solidFill>
                <a:latin typeface="Times New Roman" panose="02020603050405020304" pitchFamily="18" charset="0"/>
                <a:cs typeface="Times New Roman" panose="02020603050405020304" pitchFamily="18" charset="0"/>
              </a:rPr>
              <a:t> </a:t>
            </a:r>
            <a:r>
              <a:rPr lang="en-US" altLang="zh-CN" b="0" i="1" dirty="0">
                <a:solidFill>
                  <a:srgbClr val="0000FF"/>
                </a:solidFill>
                <a:latin typeface="Times New Roman" panose="02020603050405020304" pitchFamily="18" charset="0"/>
                <a:cs typeface="Times New Roman" panose="02020603050405020304" pitchFamily="18" charset="0"/>
              </a:rPr>
              <a:t>N</a:t>
            </a:r>
            <a:r>
              <a:rPr lang="en-US" altLang="zh-CN" b="0" i="1" dirty="0">
                <a:solidFill>
                  <a:srgbClr val="2D83F4"/>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b="0" i="1" dirty="0">
                <a:latin typeface="Times New Roman" panose="02020603050405020304" pitchFamily="18" charset="0"/>
                <a:cs typeface="Times New Roman" panose="02020603050405020304" pitchFamily="18" charset="0"/>
              </a:rPr>
              <a:t>T</a:t>
            </a:r>
            <a:r>
              <a:rPr lang="zh-CN" altLang="en-US" b="0" baseline="-25000" dirty="0">
                <a:latin typeface="Times New Roman" panose="02020603050405020304" pitchFamily="18" charset="0"/>
                <a:cs typeface="Times New Roman" panose="02020603050405020304" pitchFamily="18" charset="0"/>
              </a:rPr>
              <a:t>1</a:t>
            </a:r>
            <a:r>
              <a:rPr lang="en-US" altLang="zh-CN" b="0" i="1" dirty="0">
                <a:latin typeface="Times New Roman" panose="02020603050405020304" pitchFamily="18" charset="0"/>
                <a:ea typeface="楷体" panose="02010609060101010101" pitchFamily="49" charset="-122"/>
              </a:rPr>
              <a:t>′ </a:t>
            </a:r>
            <a:r>
              <a:rPr lang="en-US" altLang="zh-CN" b="0" dirty="0">
                <a:latin typeface="Times New Roman" panose="02020603050405020304" pitchFamily="18" charset="0"/>
                <a:cs typeface="Times New Roman" panose="02020603050405020304" pitchFamily="18" charset="0"/>
              </a:rPr>
              <a:t>{ </a:t>
            </a:r>
            <a:r>
              <a:rPr lang="zh-CN" altLang="en-US" b="0" i="1" dirty="0">
                <a:latin typeface="Times New Roman" panose="02020603050405020304" pitchFamily="18" charset="0"/>
                <a:cs typeface="Times New Roman" panose="02020603050405020304" pitchFamily="18" charset="0"/>
              </a:rPr>
              <a:t>T</a:t>
            </a:r>
            <a:r>
              <a:rPr lang="en-US" altLang="zh-CN" b="0" i="1" dirty="0">
                <a:latin typeface="Times New Roman" panose="02020603050405020304" pitchFamily="18" charset="0"/>
                <a:ea typeface="楷体" panose="02010609060101010101" pitchFamily="49" charset="-122"/>
              </a:rPr>
              <a:t>′</a:t>
            </a:r>
            <a:r>
              <a:rPr lang="en-US" altLang="zh-CN" b="0" i="1" dirty="0">
                <a:latin typeface="Times New Roman" panose="02020603050405020304" pitchFamily="18" charset="0"/>
                <a:cs typeface="Times New Roman" panose="02020603050405020304" pitchFamily="18" charset="0"/>
              </a:rPr>
              <a:t>.</a:t>
            </a:r>
            <a:r>
              <a:rPr lang="en-US" altLang="zh-CN" b="0" i="1" dirty="0" err="1">
                <a:latin typeface="Times New Roman" panose="02020603050405020304" pitchFamily="18" charset="0"/>
                <a:cs typeface="Times New Roman" panose="02020603050405020304" pitchFamily="18" charset="0"/>
              </a:rPr>
              <a:t>syn</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 </a:t>
            </a:r>
            <a:r>
              <a:rPr lang="zh-CN" altLang="en-US" b="0" i="1" dirty="0">
                <a:latin typeface="Times New Roman" panose="02020603050405020304" pitchFamily="18" charset="0"/>
                <a:cs typeface="Times New Roman" panose="02020603050405020304" pitchFamily="18" charset="0"/>
              </a:rPr>
              <a:t>T</a:t>
            </a:r>
            <a:r>
              <a:rPr lang="zh-CN" altLang="en-US" b="0" baseline="-25000" dirty="0">
                <a:latin typeface="Times New Roman" panose="02020603050405020304" pitchFamily="18" charset="0"/>
                <a:cs typeface="Times New Roman" panose="02020603050405020304" pitchFamily="18" charset="0"/>
              </a:rPr>
              <a:t>1</a:t>
            </a:r>
            <a:r>
              <a:rPr lang="en-US" altLang="zh-CN" b="0" i="1" dirty="0">
                <a:latin typeface="Times New Roman" panose="02020603050405020304" pitchFamily="18" charset="0"/>
                <a:ea typeface="楷体" panose="02010609060101010101" pitchFamily="49" charset="-122"/>
              </a:rPr>
              <a:t>′</a:t>
            </a:r>
            <a:r>
              <a:rPr lang="en-US" altLang="zh-CN" b="0" i="1" dirty="0">
                <a:latin typeface="Times New Roman" panose="02020603050405020304" pitchFamily="18" charset="0"/>
                <a:cs typeface="Times New Roman" panose="02020603050405020304" pitchFamily="18" charset="0"/>
              </a:rPr>
              <a:t>.</a:t>
            </a:r>
            <a:r>
              <a:rPr lang="en-US" altLang="zh-CN" b="0" i="1" dirty="0" err="1">
                <a:latin typeface="Times New Roman" panose="02020603050405020304" pitchFamily="18" charset="0"/>
                <a:cs typeface="Times New Roman" panose="02020603050405020304" pitchFamily="18" charset="0"/>
              </a:rPr>
              <a:t>syn</a:t>
            </a:r>
            <a:r>
              <a:rPr lang="en-US" altLang="zh-CN" b="0" dirty="0">
                <a:latin typeface="Times New Roman" panose="02020603050405020304" pitchFamily="18" charset="0"/>
                <a:cs typeface="Times New Roman" panose="02020603050405020304" pitchFamily="18" charset="0"/>
              </a:rPr>
              <a:t> </a:t>
            </a:r>
            <a:r>
              <a:rPr lang="en-US" altLang="zh-CN" b="0" dirty="0" smtClean="0">
                <a:latin typeface="Times New Roman" panose="02020603050405020304" pitchFamily="18" charset="0"/>
                <a:cs typeface="Times New Roman" panose="02020603050405020304" pitchFamily="18" charset="0"/>
              </a:rPr>
              <a:t>}</a:t>
            </a:r>
          </a:p>
          <a:p>
            <a:pPr eaLnBrk="1" hangingPunct="1">
              <a:spcBef>
                <a:spcPct val="20000"/>
              </a:spcBef>
              <a:buClr>
                <a:schemeClr val="folHlink"/>
              </a:buClr>
              <a:buSzPct val="60000"/>
              <a:defRPr/>
            </a:pPr>
            <a:r>
              <a:rPr lang="en-US" altLang="zh-CN" b="0" dirty="0" smtClean="0">
                <a:latin typeface="Times New Roman" panose="02020603050405020304" pitchFamily="18" charset="0"/>
                <a:cs typeface="Times New Roman" panose="02020603050405020304" pitchFamily="18" charset="0"/>
              </a:rPr>
              <a:t>   </a:t>
            </a:r>
            <a:r>
              <a:rPr lang="en-US" altLang="zh-CN" b="0" i="1" dirty="0">
                <a:solidFill>
                  <a:srgbClr val="0000FF"/>
                </a:solidFill>
                <a:latin typeface="Times New Roman" panose="02020603050405020304" pitchFamily="18" charset="0"/>
                <a:cs typeface="Times New Roman" panose="02020603050405020304" pitchFamily="18" charset="0"/>
              </a:rPr>
              <a:t>N</a:t>
            </a:r>
            <a:r>
              <a:rPr lang="zh-CN" altLang="en-US" b="0" dirty="0">
                <a:solidFill>
                  <a:srgbClr val="0000FF"/>
                </a:solidFill>
                <a:latin typeface="Times New Roman" panose="02020603050405020304" pitchFamily="18" charset="0"/>
                <a:cs typeface="Times New Roman" panose="02020603050405020304" pitchFamily="18" charset="0"/>
              </a:rPr>
              <a:t> </a:t>
            </a:r>
            <a:r>
              <a:rPr lang="en-US" altLang="zh-CN"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el-GR" altLang="zh-CN" b="0" i="1"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ε</a:t>
            </a:r>
            <a:r>
              <a:rPr lang="el-GR" altLang="zh-CN" b="0" dirty="0">
                <a:solidFill>
                  <a:srgbClr val="0000FF"/>
                </a:solidFill>
                <a:latin typeface="Times New Roman" panose="02020603050405020304" pitchFamily="18" charset="0"/>
                <a:cs typeface="Times New Roman" panose="02020603050405020304" pitchFamily="18" charset="0"/>
                <a:sym typeface="Arial" panose="020B0604020202020204" pitchFamily="34" charset="0"/>
              </a:rPr>
              <a:t> </a:t>
            </a:r>
            <a:r>
              <a:rPr lang="zh-CN" altLang="en-US" b="0" dirty="0">
                <a:solidFill>
                  <a:srgbClr val="0000FF"/>
                </a:solidFill>
                <a:latin typeface="Times New Roman" panose="02020603050405020304" pitchFamily="18" charset="0"/>
                <a:cs typeface="Times New Roman" panose="02020603050405020304" pitchFamily="18" charset="0"/>
              </a:rPr>
              <a:t>{ </a:t>
            </a:r>
            <a:r>
              <a:rPr lang="zh-CN" altLang="en-US" b="0" i="1" dirty="0">
                <a:solidFill>
                  <a:srgbClr val="0000FF"/>
                </a:solidFill>
                <a:latin typeface="Times New Roman" panose="02020603050405020304" pitchFamily="18" charset="0"/>
                <a:cs typeface="Times New Roman" panose="02020603050405020304" pitchFamily="18" charset="0"/>
              </a:rPr>
              <a:t>T</a:t>
            </a:r>
            <a:r>
              <a:rPr lang="zh-CN" altLang="en-US" b="0" baseline="-25000" dirty="0">
                <a:solidFill>
                  <a:srgbClr val="0000FF"/>
                </a:solidFill>
                <a:latin typeface="Times New Roman" panose="02020603050405020304" pitchFamily="18" charset="0"/>
                <a:cs typeface="Times New Roman" panose="02020603050405020304" pitchFamily="18" charset="0"/>
              </a:rPr>
              <a:t>1</a:t>
            </a:r>
            <a:r>
              <a:rPr lang="en-US" altLang="zh-CN" b="0" i="1" dirty="0">
                <a:solidFill>
                  <a:srgbClr val="0000FF"/>
                </a:solidFill>
                <a:latin typeface="Times New Roman" panose="02020603050405020304" pitchFamily="18" charset="0"/>
                <a:ea typeface="楷体" panose="02010609060101010101" pitchFamily="49" charset="-122"/>
              </a:rPr>
              <a:t>′</a:t>
            </a:r>
            <a:r>
              <a:rPr lang="zh-CN" altLang="en-US" b="0" i="1" dirty="0">
                <a:solidFill>
                  <a:srgbClr val="0000FF"/>
                </a:solidFill>
                <a:latin typeface="Times New Roman" panose="02020603050405020304" pitchFamily="18" charset="0"/>
                <a:cs typeface="Times New Roman" panose="02020603050405020304" pitchFamily="18" charset="0"/>
              </a:rPr>
              <a:t>.inh </a:t>
            </a:r>
            <a:r>
              <a:rPr lang="zh-CN" altLang="en-US" b="0" dirty="0">
                <a:solidFill>
                  <a:srgbClr val="0000FF"/>
                </a:solidFill>
                <a:latin typeface="Times New Roman" panose="02020603050405020304" pitchFamily="18" charset="0"/>
                <a:cs typeface="Times New Roman" panose="02020603050405020304" pitchFamily="18" charset="0"/>
              </a:rPr>
              <a:t>= </a:t>
            </a:r>
            <a:r>
              <a:rPr lang="zh-CN" altLang="en-US" b="0" i="1" dirty="0">
                <a:solidFill>
                  <a:srgbClr val="0000FF"/>
                </a:solidFill>
                <a:latin typeface="Times New Roman" panose="02020603050405020304" pitchFamily="18" charset="0"/>
                <a:cs typeface="Times New Roman" panose="02020603050405020304" pitchFamily="18" charset="0"/>
              </a:rPr>
              <a:t>T</a:t>
            </a:r>
            <a:r>
              <a:rPr lang="en-US" altLang="zh-CN" b="0" i="1" dirty="0">
                <a:solidFill>
                  <a:srgbClr val="0000FF"/>
                </a:solidFill>
                <a:latin typeface="Times New Roman" panose="02020603050405020304" pitchFamily="18" charset="0"/>
                <a:ea typeface="楷体" panose="02010609060101010101" pitchFamily="49" charset="-122"/>
              </a:rPr>
              <a:t>′</a:t>
            </a:r>
            <a:r>
              <a:rPr lang="zh-CN" altLang="en-US" b="0" i="1" dirty="0">
                <a:solidFill>
                  <a:srgbClr val="0000FF"/>
                </a:solidFill>
                <a:latin typeface="Times New Roman" panose="02020603050405020304" pitchFamily="18" charset="0"/>
                <a:cs typeface="Times New Roman" panose="02020603050405020304" pitchFamily="18" charset="0"/>
              </a:rPr>
              <a:t>.inh</a:t>
            </a:r>
            <a:r>
              <a:rPr lang="zh-CN" altLang="en-US"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r>
              <a:rPr lang="zh-CN" altLang="en-US" b="0" i="1"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F.val</a:t>
            </a:r>
            <a:r>
              <a:rPr lang="zh-CN" altLang="en-US" b="0" dirty="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 </a:t>
            </a:r>
            <a:r>
              <a:rPr lang="zh-CN" altLang="en-US"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zh-CN" b="0" dirty="0" smtClean="0">
              <a:solidFill>
                <a:srgbClr val="0000FF"/>
              </a:solidFill>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defRPr/>
            </a:pPr>
            <a:r>
              <a:rPr lang="en-US" altLang="zh-CN" b="0" dirty="0" smtClean="0">
                <a:latin typeface="Times New Roman" panose="02020603050405020304" pitchFamily="18" charset="0"/>
                <a:cs typeface="Times New Roman" panose="02020603050405020304" pitchFamily="18" charset="0"/>
              </a:rPr>
              <a:t>3</a:t>
            </a:r>
            <a:r>
              <a:rPr lang="en-US" altLang="zh-CN" b="0" dirty="0">
                <a:latin typeface="Times New Roman" panose="02020603050405020304" pitchFamily="18" charset="0"/>
                <a:cs typeface="Times New Roman" panose="02020603050405020304" pitchFamily="18" charset="0"/>
              </a:rPr>
              <a:t>) </a:t>
            </a:r>
            <a:r>
              <a:rPr lang="zh-CN" altLang="en-US" b="0" i="1" dirty="0">
                <a:latin typeface="Times New Roman" panose="02020603050405020304" pitchFamily="18" charset="0"/>
                <a:cs typeface="Times New Roman" panose="02020603050405020304" pitchFamily="18" charset="0"/>
              </a:rPr>
              <a:t>T</a:t>
            </a:r>
            <a:r>
              <a:rPr lang="en-US" altLang="zh-CN" b="0" i="1" dirty="0">
                <a:latin typeface="Times New Roman" panose="02020603050405020304" pitchFamily="18" charset="0"/>
                <a:ea typeface="楷体" panose="02010609060101010101" pitchFamily="49" charset="-122"/>
              </a:rPr>
              <a:t>′</a:t>
            </a:r>
            <a:r>
              <a:rPr lang="zh-CN" altLang="en-US" b="0" dirty="0">
                <a:latin typeface="Times New Roman" panose="02020603050405020304" pitchFamily="18" charset="0"/>
                <a:sym typeface="Arial" panose="020B0604020202020204" pitchFamily="34" charset="0"/>
              </a:rPr>
              <a:t>→</a:t>
            </a:r>
            <a:r>
              <a:rPr lang="el-GR" altLang="zh-CN" b="0" i="1" dirty="0">
                <a:latin typeface="Times New Roman" panose="02020603050405020304" pitchFamily="18" charset="0"/>
                <a:sym typeface="Arial" panose="020B0604020202020204" pitchFamily="34" charset="0"/>
              </a:rPr>
              <a:t>ε</a:t>
            </a:r>
            <a:r>
              <a:rPr lang="en-US" altLang="zh-CN" b="0" dirty="0">
                <a:latin typeface="Times New Roman" panose="02020603050405020304" pitchFamily="18" charset="0"/>
                <a:sym typeface="Arial" panose="020B0604020202020204" pitchFamily="34" charset="0"/>
              </a:rPr>
              <a:t>{ </a:t>
            </a:r>
            <a:r>
              <a:rPr lang="zh-CN" altLang="en-US" b="0" i="1" dirty="0">
                <a:latin typeface="Times New Roman" panose="02020603050405020304" pitchFamily="18" charset="0"/>
              </a:rPr>
              <a:t>T</a:t>
            </a:r>
            <a:r>
              <a:rPr lang="en-US" altLang="zh-CN" b="0" i="1" dirty="0">
                <a:latin typeface="Times New Roman" panose="02020603050405020304" pitchFamily="18" charset="0"/>
                <a:ea typeface="楷体" panose="02010609060101010101" pitchFamily="49" charset="-122"/>
              </a:rPr>
              <a:t>′</a:t>
            </a:r>
            <a:r>
              <a:rPr lang="en-US" altLang="zh-CN" b="0" i="1" dirty="0">
                <a:latin typeface="Times New Roman" panose="02020603050405020304" pitchFamily="18" charset="0"/>
              </a:rPr>
              <a:t>.</a:t>
            </a:r>
            <a:r>
              <a:rPr lang="en-US" altLang="zh-CN" b="0" i="1" dirty="0" err="1">
                <a:latin typeface="Times New Roman" panose="02020603050405020304" pitchFamily="18" charset="0"/>
              </a:rPr>
              <a:t>syn</a:t>
            </a:r>
            <a:r>
              <a:rPr lang="en-US" altLang="zh-CN" b="0" dirty="0">
                <a:latin typeface="Times New Roman" panose="02020603050405020304" pitchFamily="18" charset="0"/>
              </a:rPr>
              <a:t>=</a:t>
            </a:r>
            <a:r>
              <a:rPr lang="zh-CN" altLang="en-US" b="0" dirty="0">
                <a:latin typeface="Times New Roman" panose="02020603050405020304" pitchFamily="18" charset="0"/>
              </a:rPr>
              <a:t> </a:t>
            </a:r>
            <a:r>
              <a:rPr lang="zh-CN" altLang="en-US" b="0" i="1" dirty="0">
                <a:latin typeface="Times New Roman" panose="02020603050405020304" pitchFamily="18" charset="0"/>
              </a:rPr>
              <a:t>T</a:t>
            </a:r>
            <a:r>
              <a:rPr lang="en-US" altLang="zh-CN" b="0" i="1" dirty="0">
                <a:latin typeface="Times New Roman" panose="02020603050405020304" pitchFamily="18" charset="0"/>
                <a:ea typeface="楷体" panose="02010609060101010101" pitchFamily="49" charset="-122"/>
              </a:rPr>
              <a:t>′</a:t>
            </a:r>
            <a:r>
              <a:rPr lang="en-US" altLang="zh-CN" b="0" i="1" dirty="0">
                <a:latin typeface="Times New Roman" panose="02020603050405020304" pitchFamily="18" charset="0"/>
              </a:rPr>
              <a:t>.</a:t>
            </a:r>
            <a:r>
              <a:rPr lang="en-US" altLang="zh-CN" b="0" i="1" dirty="0" err="1">
                <a:latin typeface="Times New Roman" panose="02020603050405020304" pitchFamily="18" charset="0"/>
              </a:rPr>
              <a:t>inh</a:t>
            </a:r>
            <a:r>
              <a:rPr lang="en-US" altLang="zh-CN" b="0" dirty="0">
                <a:latin typeface="Times New Roman" panose="02020603050405020304" pitchFamily="18" charset="0"/>
              </a:rPr>
              <a:t> }</a:t>
            </a:r>
          </a:p>
          <a:p>
            <a:pPr eaLnBrk="1" hangingPunct="1">
              <a:defRPr/>
            </a:pPr>
            <a:r>
              <a:rPr lang="en-US" altLang="zh-CN" b="0" dirty="0">
                <a:latin typeface="Times New Roman" panose="02020603050405020304" pitchFamily="18" charset="0"/>
                <a:sym typeface="Times New Roman" panose="02020603050405020304" pitchFamily="18" charset="0"/>
              </a:rPr>
              <a:t>4) </a:t>
            </a:r>
            <a:r>
              <a:rPr lang="en-US" altLang="zh-CN" b="0" i="1" dirty="0">
                <a:latin typeface="Times New Roman" panose="02020603050405020304" pitchFamily="18" charset="0"/>
                <a:sym typeface="Times New Roman" panose="02020603050405020304" pitchFamily="18" charset="0"/>
              </a:rPr>
              <a:t>F</a:t>
            </a:r>
            <a:r>
              <a:rPr lang="zh-CN" altLang="en-US" b="0" i="1" dirty="0">
                <a:latin typeface="Times New Roman" panose="02020603050405020304" pitchFamily="18" charset="0"/>
                <a:sym typeface="Arial" panose="020B0604020202020204" pitchFamily="34" charset="0"/>
              </a:rPr>
              <a:t> </a:t>
            </a:r>
            <a:r>
              <a:rPr lang="zh-CN" altLang="en-US" b="0" dirty="0">
                <a:latin typeface="Times New Roman" panose="02020603050405020304" pitchFamily="18" charset="0"/>
                <a:sym typeface="Arial" panose="020B0604020202020204" pitchFamily="34" charset="0"/>
              </a:rPr>
              <a:t>→</a:t>
            </a:r>
            <a:r>
              <a:rPr lang="en-US" altLang="zh-CN" b="0" dirty="0">
                <a:latin typeface="Times New Roman" panose="02020603050405020304" pitchFamily="18" charset="0"/>
                <a:sym typeface="Arial" panose="020B0604020202020204" pitchFamily="34" charset="0"/>
              </a:rPr>
              <a:t>digit</a:t>
            </a:r>
            <a:r>
              <a:rPr lang="en-US" altLang="zh-CN" b="0" i="1" dirty="0">
                <a:latin typeface="Times New Roman" panose="02020603050405020304" pitchFamily="18" charset="0"/>
                <a:sym typeface="Arial" panose="020B0604020202020204" pitchFamily="34" charset="0"/>
              </a:rPr>
              <a:t> </a:t>
            </a:r>
            <a:r>
              <a:rPr lang="en-US" altLang="zh-CN" b="0" dirty="0">
                <a:latin typeface="Times New Roman" panose="02020603050405020304" pitchFamily="18" charset="0"/>
                <a:sym typeface="Arial" panose="020B0604020202020204" pitchFamily="34" charset="0"/>
              </a:rPr>
              <a:t>{ </a:t>
            </a:r>
            <a:r>
              <a:rPr lang="en-US" altLang="zh-CN" b="0" i="1" dirty="0" err="1">
                <a:latin typeface="Times New Roman" panose="02020603050405020304" pitchFamily="18" charset="0"/>
                <a:sym typeface="Arial" panose="020B0604020202020204" pitchFamily="34" charset="0"/>
              </a:rPr>
              <a:t>F.val</a:t>
            </a:r>
            <a:r>
              <a:rPr lang="en-US" altLang="zh-CN" b="0" dirty="0">
                <a:latin typeface="Times New Roman" panose="02020603050405020304" pitchFamily="18" charset="0"/>
                <a:sym typeface="Arial" panose="020B0604020202020204" pitchFamily="34" charset="0"/>
              </a:rPr>
              <a:t> = </a:t>
            </a:r>
            <a:r>
              <a:rPr lang="en-US" altLang="zh-CN" b="0" dirty="0" err="1">
                <a:latin typeface="Times New Roman" panose="02020603050405020304" pitchFamily="18" charset="0"/>
                <a:sym typeface="Arial" panose="020B0604020202020204" pitchFamily="34" charset="0"/>
              </a:rPr>
              <a:t>digit</a:t>
            </a:r>
            <a:r>
              <a:rPr lang="en-US" altLang="zh-CN" b="0" i="1" dirty="0" err="1">
                <a:latin typeface="Times New Roman" panose="02020603050405020304" pitchFamily="18" charset="0"/>
                <a:sym typeface="Arial" panose="020B0604020202020204" pitchFamily="34" charset="0"/>
              </a:rPr>
              <a:t>.lexval</a:t>
            </a:r>
            <a:r>
              <a:rPr lang="en-US" altLang="zh-CN" b="0" dirty="0">
                <a:latin typeface="Times New Roman" panose="02020603050405020304" pitchFamily="18" charset="0"/>
                <a:sym typeface="Arial" panose="020B0604020202020204" pitchFamily="34" charset="0"/>
              </a:rPr>
              <a:t> }</a:t>
            </a:r>
            <a:endParaRPr lang="zh-CN" altLang="en-US" b="0" dirty="0">
              <a:latin typeface="Times New Roman" panose="02020603050405020304" pitchFamily="18" charset="0"/>
            </a:endParaRPr>
          </a:p>
        </p:txBody>
      </p:sp>
      <p:sp>
        <p:nvSpPr>
          <p:cNvPr id="2" name="标题 1"/>
          <p:cNvSpPr>
            <a:spLocks noGrp="1"/>
          </p:cNvSpPr>
          <p:nvPr>
            <p:ph type="title"/>
          </p:nvPr>
        </p:nvSpPr>
        <p:spPr>
          <a:xfrm>
            <a:off x="642030" y="304800"/>
            <a:ext cx="8042276" cy="758732"/>
          </a:xfrm>
        </p:spPr>
        <p:txBody>
          <a:bodyPr/>
          <a:lstStyle/>
          <a:p>
            <a:r>
              <a:rPr lang="en-US" altLang="zh-CN" dirty="0"/>
              <a:t>L-</a:t>
            </a:r>
            <a:r>
              <a:rPr lang="zh-CN" altLang="en-US" dirty="0"/>
              <a:t>属性定义的自下而上</a:t>
            </a:r>
            <a:r>
              <a:rPr lang="zh-CN" altLang="en-US" dirty="0" smtClean="0"/>
              <a:t>翻译</a:t>
            </a:r>
            <a:endParaRPr lang="zh-CN" altLang="en-US" dirty="0"/>
          </a:p>
        </p:txBody>
      </p:sp>
      <p:sp>
        <p:nvSpPr>
          <p:cNvPr id="3" name="矩形 2"/>
          <p:cNvSpPr/>
          <p:nvPr/>
        </p:nvSpPr>
        <p:spPr>
          <a:xfrm>
            <a:off x="128486" y="3497206"/>
            <a:ext cx="4608954" cy="400110"/>
          </a:xfrm>
          <a:prstGeom prst="rect">
            <a:avLst/>
          </a:prstGeom>
        </p:spPr>
        <p:txBody>
          <a:bodyPr wrap="none">
            <a:spAutoFit/>
          </a:bodyPr>
          <a:lstStyle/>
          <a:p>
            <a:r>
              <a:rPr lang="zh-CN" altLang="en-US" sz="2000" b="1" spc="300" dirty="0">
                <a:solidFill>
                  <a:srgbClr val="C00000"/>
                </a:solidFill>
                <a:latin typeface="楷体" panose="02010609060101010101" pitchFamily="49" charset="-122"/>
                <a:ea typeface="楷体" panose="02010609060101010101" pitchFamily="49" charset="-122"/>
                <a:cs typeface="Times New Roman" pitchFamily="18" charset="0"/>
              </a:rPr>
              <a:t>将语义动作改写为可执行的栈操作</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371E52BA-33C8-584B-BB1D-1A8B62DF9CA2}" type="slidenum">
              <a:rPr lang="en-US" altLang="zh-CN" smtClean="0"/>
              <a:pPr/>
              <a:t>66</a:t>
            </a:fld>
            <a:endParaRPr lang="en-US" altLang="zh-CN" dirty="0"/>
          </a:p>
        </p:txBody>
      </p:sp>
    </p:spTree>
    <p:extLst>
      <p:ext uri="{BB962C8B-B14F-4D97-AF65-F5344CB8AC3E}">
        <p14:creationId xmlns:p14="http://schemas.microsoft.com/office/powerpoint/2010/main" val="29447175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469359" y="1986037"/>
            <a:ext cx="5029201" cy="4530725"/>
          </a:xfrm>
        </p:spPr>
        <p:txBody>
          <a:bodyPr>
            <a:normAutofit/>
          </a:bodyPr>
          <a:lstStyle/>
          <a:p>
            <a:r>
              <a:rPr lang="zh-CN" altLang="en-US" sz="2000" dirty="0" smtClean="0"/>
              <a:t>改写文法用</a:t>
            </a:r>
            <a:r>
              <a:rPr lang="zh-CN" altLang="en-US" sz="2000" dirty="0"/>
              <a:t>综合属性代替继承属性</a:t>
            </a:r>
            <a:endParaRPr lang="en-US" altLang="zh-CN" sz="2000" dirty="0"/>
          </a:p>
          <a:p>
            <a:pPr lvl="1"/>
            <a:r>
              <a:rPr lang="zh-CN" altLang="en-US" sz="1800" dirty="0"/>
              <a:t>例如</a:t>
            </a:r>
            <a:r>
              <a:rPr lang="en-US" altLang="zh-CN" sz="1800" dirty="0"/>
              <a:t> </a:t>
            </a:r>
            <a:r>
              <a:rPr lang="zh-CN" altLang="en-US" sz="1800" dirty="0"/>
              <a:t>标识符类型定义</a:t>
            </a:r>
            <a:endParaRPr lang="en-US" altLang="zh-CN" sz="1800" dirty="0"/>
          </a:p>
          <a:p>
            <a:pPr lvl="1">
              <a:buFontTx/>
              <a:buNone/>
            </a:pPr>
            <a:r>
              <a:rPr lang="en-US" altLang="zh-CN" sz="1800" dirty="0"/>
              <a:t>	D→L</a:t>
            </a:r>
            <a:r>
              <a:rPr lang="zh-CN" altLang="en-US" sz="1800" dirty="0"/>
              <a:t>：</a:t>
            </a:r>
            <a:r>
              <a:rPr lang="en-US" altLang="zh-CN" sz="1800" dirty="0"/>
              <a:t>T</a:t>
            </a:r>
          </a:p>
          <a:p>
            <a:pPr algn="just">
              <a:buFontTx/>
              <a:buNone/>
            </a:pPr>
            <a:r>
              <a:rPr lang="en-US" altLang="zh-CN" sz="1800" dirty="0"/>
              <a:t>	    </a:t>
            </a:r>
            <a:r>
              <a:rPr lang="en-US" altLang="zh-CN" sz="1800" dirty="0" err="1"/>
              <a:t>T→integer|char</a:t>
            </a:r>
            <a:endParaRPr lang="en-US" altLang="zh-CN" sz="1800" dirty="0"/>
          </a:p>
          <a:p>
            <a:pPr algn="just">
              <a:buFontTx/>
              <a:buNone/>
            </a:pPr>
            <a:r>
              <a:rPr lang="en-US" altLang="zh-CN" sz="1800" dirty="0"/>
              <a:t>	     L→L, </a:t>
            </a:r>
            <a:r>
              <a:rPr lang="en-US" altLang="zh-CN" sz="1800" dirty="0" err="1"/>
              <a:t>id|id</a:t>
            </a:r>
            <a:endParaRPr lang="en-US" altLang="zh-CN" sz="1800" dirty="0"/>
          </a:p>
          <a:p>
            <a:pPr algn="just">
              <a:buFontTx/>
              <a:buNone/>
            </a:pPr>
            <a:r>
              <a:rPr lang="en-US" altLang="zh-CN" sz="1800" dirty="0"/>
              <a:t>	</a:t>
            </a:r>
            <a:r>
              <a:rPr lang="zh-CN" altLang="en-US" sz="1800" dirty="0"/>
              <a:t>改写为</a:t>
            </a:r>
            <a:endParaRPr lang="en-US" altLang="zh-CN" sz="1800" dirty="0"/>
          </a:p>
          <a:p>
            <a:pPr algn="just">
              <a:buFontTx/>
              <a:buNone/>
            </a:pPr>
            <a:r>
              <a:rPr lang="en-US" altLang="zh-CN" sz="1800" dirty="0"/>
              <a:t>		 </a:t>
            </a:r>
            <a:r>
              <a:rPr lang="en-US" altLang="zh-CN" sz="1800" dirty="0" err="1"/>
              <a:t>D→id</a:t>
            </a:r>
            <a:r>
              <a:rPr lang="en-US" altLang="zh-CN" sz="1800" dirty="0"/>
              <a:t> L</a:t>
            </a:r>
          </a:p>
          <a:p>
            <a:pPr algn="just">
              <a:buFontTx/>
              <a:buNone/>
            </a:pPr>
            <a:r>
              <a:rPr lang="en-US" altLang="zh-CN" sz="1800" dirty="0"/>
              <a:t>		L→, id L|: T</a:t>
            </a:r>
          </a:p>
          <a:p>
            <a:pPr algn="just">
              <a:buFontTx/>
              <a:buNone/>
            </a:pPr>
            <a:r>
              <a:rPr lang="en-US" altLang="zh-CN" sz="1800" dirty="0"/>
              <a:t>		</a:t>
            </a:r>
            <a:r>
              <a:rPr lang="en-US" altLang="zh-CN" sz="1800" dirty="0" err="1"/>
              <a:t>T→integer|char</a:t>
            </a:r>
            <a:endParaRPr lang="en-US" altLang="zh-CN" sz="1800" dirty="0"/>
          </a:p>
          <a:p>
            <a:pPr algn="just">
              <a:buFontTx/>
              <a:buNone/>
            </a:pPr>
            <a:endParaRPr lang="zh-CN" altLang="en-US" sz="1800" dirty="0"/>
          </a:p>
        </p:txBody>
      </p:sp>
      <p:sp>
        <p:nvSpPr>
          <p:cNvPr id="5" name="幻灯片编号占位符 5"/>
          <p:cNvSpPr>
            <a:spLocks noGrp="1"/>
          </p:cNvSpPr>
          <p:nvPr>
            <p:ph type="sldNum" sz="quarter" idx="12"/>
          </p:nvPr>
        </p:nvSpPr>
        <p:spPr/>
        <p:txBody>
          <a:bodyPr/>
          <a:lstStyle/>
          <a:p>
            <a:fld id="{93DAF84B-ACC8-964E-827D-96A5BA7E1606}" type="slidenum">
              <a:rPr lang="en-US" altLang="zh-CN"/>
              <a:pPr/>
              <a:t>67</a:t>
            </a:fld>
            <a:endParaRPr lang="en-US" altLang="zh-CN"/>
          </a:p>
        </p:txBody>
      </p:sp>
      <p:grpSp>
        <p:nvGrpSpPr>
          <p:cNvPr id="35" name="组合 34"/>
          <p:cNvGrpSpPr/>
          <p:nvPr/>
        </p:nvGrpSpPr>
        <p:grpSpPr>
          <a:xfrm>
            <a:off x="5498560" y="1961226"/>
            <a:ext cx="2544286" cy="4043690"/>
            <a:chOff x="5791200" y="1507242"/>
            <a:chExt cx="2544286" cy="4043690"/>
          </a:xfrm>
        </p:grpSpPr>
        <p:sp>
          <p:nvSpPr>
            <p:cNvPr id="2" name="文本框 1"/>
            <p:cNvSpPr txBox="1"/>
            <p:nvPr/>
          </p:nvSpPr>
          <p:spPr>
            <a:xfrm>
              <a:off x="5791200" y="5181600"/>
              <a:ext cx="2544286" cy="369332"/>
            </a:xfrm>
            <a:prstGeom prst="rect">
              <a:avLst/>
            </a:prstGeom>
            <a:noFill/>
          </p:spPr>
          <p:txBody>
            <a:bodyPr wrap="none" rtlCol="0">
              <a:spAutoFit/>
            </a:bodyPr>
            <a:lstStyle/>
            <a:p>
              <a:r>
                <a:rPr lang="en-US" altLang="zh-CN" dirty="0" smtClean="0"/>
                <a:t>a   ,   b   ,    c    :    char</a:t>
              </a:r>
              <a:endParaRPr lang="zh-CN" altLang="en-US" dirty="0"/>
            </a:p>
          </p:txBody>
        </p:sp>
        <p:cxnSp>
          <p:nvCxnSpPr>
            <p:cNvPr id="4" name="直接连接符 3"/>
            <p:cNvCxnSpPr/>
            <p:nvPr/>
          </p:nvCxnSpPr>
          <p:spPr bwMode="auto">
            <a:xfrm flipV="1">
              <a:off x="7467600" y="4114800"/>
              <a:ext cx="304800" cy="1066800"/>
            </a:xfrm>
            <a:prstGeom prst="line">
              <a:avLst/>
            </a:prstGeom>
            <a:noFill/>
            <a:ln w="9525" cap="flat" cmpd="sng" algn="ctr">
              <a:solidFill>
                <a:schemeClr val="tx1"/>
              </a:solidFill>
              <a:prstDash val="solid"/>
              <a:round/>
              <a:headEnd type="none" w="med" len="med"/>
              <a:tailEnd type="none" w="med" len="med"/>
            </a:ln>
            <a:effectLst/>
          </p:spPr>
        </p:cxnSp>
        <p:cxnSp>
          <p:nvCxnSpPr>
            <p:cNvPr id="7" name="直接连接符 6"/>
            <p:cNvCxnSpPr/>
            <p:nvPr/>
          </p:nvCxnSpPr>
          <p:spPr bwMode="auto">
            <a:xfrm>
              <a:off x="7848600" y="4114800"/>
              <a:ext cx="152400" cy="533400"/>
            </a:xfrm>
            <a:prstGeom prst="line">
              <a:avLst/>
            </a:prstGeom>
            <a:noFill/>
            <a:ln w="9525" cap="flat" cmpd="sng" algn="ctr">
              <a:solidFill>
                <a:schemeClr val="tx1"/>
              </a:solidFill>
              <a:prstDash val="solid"/>
              <a:round/>
              <a:headEnd type="none" w="med" len="med"/>
              <a:tailEnd type="none" w="med" len="med"/>
            </a:ln>
            <a:effectLst/>
          </p:spPr>
        </p:cxnSp>
        <p:sp>
          <p:nvSpPr>
            <p:cNvPr id="8" name="文本框 7"/>
            <p:cNvSpPr txBox="1"/>
            <p:nvPr/>
          </p:nvSpPr>
          <p:spPr>
            <a:xfrm>
              <a:off x="7915611" y="4659868"/>
              <a:ext cx="237789" cy="369332"/>
            </a:xfrm>
            <a:prstGeom prst="rect">
              <a:avLst/>
            </a:prstGeom>
            <a:noFill/>
          </p:spPr>
          <p:txBody>
            <a:bodyPr wrap="square" rtlCol="0">
              <a:spAutoFit/>
            </a:bodyPr>
            <a:lstStyle/>
            <a:p>
              <a:r>
                <a:rPr lang="en-US" altLang="zh-CN" dirty="0" smtClean="0"/>
                <a:t>T</a:t>
              </a:r>
              <a:endParaRPr lang="zh-CN" altLang="en-US" dirty="0"/>
            </a:p>
          </p:txBody>
        </p:sp>
        <p:cxnSp>
          <p:nvCxnSpPr>
            <p:cNvPr id="10" name="直接连接符 9"/>
            <p:cNvCxnSpPr/>
            <p:nvPr/>
          </p:nvCxnSpPr>
          <p:spPr bwMode="auto">
            <a:xfrm flipH="1">
              <a:off x="8077199" y="4953000"/>
              <a:ext cx="1" cy="337066"/>
            </a:xfrm>
            <a:prstGeom prst="line">
              <a:avLst/>
            </a:prstGeom>
            <a:noFill/>
            <a:ln w="9525"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flipV="1">
              <a:off x="6858000" y="3124200"/>
              <a:ext cx="628650" cy="2165866"/>
            </a:xfrm>
            <a:prstGeom prst="line">
              <a:avLst/>
            </a:prstGeom>
            <a:noFill/>
            <a:ln w="952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flipV="1">
              <a:off x="7200900" y="3124200"/>
              <a:ext cx="304800" cy="2165866"/>
            </a:xfrm>
            <a:prstGeom prst="line">
              <a:avLst/>
            </a:prstGeom>
            <a:noFill/>
            <a:ln w="9525" cap="flat" cmpd="sng" algn="ctr">
              <a:solidFill>
                <a:schemeClr val="tx1"/>
              </a:solidFill>
              <a:prstDash val="solid"/>
              <a:round/>
              <a:headEnd type="none" w="med" len="med"/>
              <a:tailEnd type="none" w="med" len="med"/>
            </a:ln>
            <a:effectLst/>
          </p:spPr>
        </p:cxnSp>
        <p:sp>
          <p:nvSpPr>
            <p:cNvPr id="15" name="文本框 14"/>
            <p:cNvSpPr txBox="1"/>
            <p:nvPr/>
          </p:nvSpPr>
          <p:spPr>
            <a:xfrm>
              <a:off x="7696200" y="3810000"/>
              <a:ext cx="312906" cy="369332"/>
            </a:xfrm>
            <a:prstGeom prst="rect">
              <a:avLst/>
            </a:prstGeom>
            <a:noFill/>
          </p:spPr>
          <p:txBody>
            <a:bodyPr wrap="none" rtlCol="0">
              <a:spAutoFit/>
            </a:bodyPr>
            <a:lstStyle/>
            <a:p>
              <a:r>
                <a:rPr lang="en-US" altLang="zh-CN" dirty="0" smtClean="0"/>
                <a:t>L</a:t>
              </a:r>
              <a:endParaRPr lang="zh-CN" altLang="en-US" dirty="0"/>
            </a:p>
          </p:txBody>
        </p:sp>
        <p:sp>
          <p:nvSpPr>
            <p:cNvPr id="18" name="文本框 17"/>
            <p:cNvSpPr txBox="1"/>
            <p:nvPr/>
          </p:nvSpPr>
          <p:spPr>
            <a:xfrm>
              <a:off x="7391400" y="2678668"/>
              <a:ext cx="312906" cy="369332"/>
            </a:xfrm>
            <a:prstGeom prst="rect">
              <a:avLst/>
            </a:prstGeom>
            <a:noFill/>
          </p:spPr>
          <p:txBody>
            <a:bodyPr wrap="none" rtlCol="0">
              <a:spAutoFit/>
            </a:bodyPr>
            <a:lstStyle/>
            <a:p>
              <a:r>
                <a:rPr lang="en-US" altLang="zh-CN" dirty="0" smtClean="0"/>
                <a:t>L</a:t>
              </a:r>
              <a:endParaRPr lang="zh-CN" altLang="en-US" dirty="0"/>
            </a:p>
          </p:txBody>
        </p:sp>
        <p:cxnSp>
          <p:nvCxnSpPr>
            <p:cNvPr id="19" name="直接连接符 18"/>
            <p:cNvCxnSpPr>
              <a:stCxn id="15" idx="0"/>
            </p:cNvCxnSpPr>
            <p:nvPr/>
          </p:nvCxnSpPr>
          <p:spPr bwMode="auto">
            <a:xfrm flipH="1" flipV="1">
              <a:off x="7547853" y="3124200"/>
              <a:ext cx="304800" cy="685800"/>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flipV="1">
              <a:off x="6248400" y="2484438"/>
              <a:ext cx="871706" cy="2881828"/>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flipV="1">
              <a:off x="6553200" y="2522354"/>
              <a:ext cx="590550" cy="2659247"/>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flipV="1">
              <a:off x="7143751" y="2522354"/>
              <a:ext cx="224005" cy="222766"/>
            </a:xfrm>
            <a:prstGeom prst="line">
              <a:avLst/>
            </a:prstGeom>
            <a:noFill/>
            <a:ln w="9525" cap="flat" cmpd="sng" algn="ctr">
              <a:solidFill>
                <a:schemeClr val="tx1"/>
              </a:solidFill>
              <a:prstDash val="solid"/>
              <a:round/>
              <a:headEnd type="none" w="med" len="med"/>
              <a:tailEnd type="none" w="med" len="med"/>
            </a:ln>
            <a:effectLst/>
          </p:spPr>
        </p:cxnSp>
        <p:sp>
          <p:nvSpPr>
            <p:cNvPr id="32" name="文本框 31"/>
            <p:cNvSpPr txBox="1"/>
            <p:nvPr/>
          </p:nvSpPr>
          <p:spPr>
            <a:xfrm>
              <a:off x="7002294" y="2143274"/>
              <a:ext cx="312906" cy="369332"/>
            </a:xfrm>
            <a:prstGeom prst="rect">
              <a:avLst/>
            </a:prstGeom>
            <a:noFill/>
          </p:spPr>
          <p:txBody>
            <a:bodyPr wrap="none" rtlCol="0">
              <a:spAutoFit/>
            </a:bodyPr>
            <a:lstStyle/>
            <a:p>
              <a:r>
                <a:rPr lang="en-US" altLang="zh-CN" dirty="0" smtClean="0"/>
                <a:t>L</a:t>
              </a:r>
              <a:endParaRPr lang="zh-CN" altLang="en-US" dirty="0"/>
            </a:p>
          </p:txBody>
        </p:sp>
        <p:cxnSp>
          <p:nvCxnSpPr>
            <p:cNvPr id="31" name="直接连接符 30"/>
            <p:cNvCxnSpPr>
              <a:stCxn id="32" idx="0"/>
            </p:cNvCxnSpPr>
            <p:nvPr/>
          </p:nvCxnSpPr>
          <p:spPr bwMode="auto">
            <a:xfrm flipH="1" flipV="1">
              <a:off x="7002294" y="1828800"/>
              <a:ext cx="156453" cy="314474"/>
            </a:xfrm>
            <a:prstGeom prst="line">
              <a:avLst/>
            </a:prstGeom>
            <a:noFill/>
            <a:ln w="952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flipV="1">
              <a:off x="5975620" y="1826067"/>
              <a:ext cx="1026674" cy="3463999"/>
            </a:xfrm>
            <a:prstGeom prst="line">
              <a:avLst/>
            </a:prstGeom>
            <a:noFill/>
            <a:ln w="9525" cap="flat" cmpd="sng" algn="ctr">
              <a:solidFill>
                <a:schemeClr val="tx1"/>
              </a:solidFill>
              <a:prstDash val="solid"/>
              <a:round/>
              <a:headEnd type="none" w="med" len="med"/>
              <a:tailEnd type="none" w="med" len="med"/>
            </a:ln>
            <a:effectLst/>
          </p:spPr>
        </p:cxnSp>
        <p:sp>
          <p:nvSpPr>
            <p:cNvPr id="37" name="文本框 36"/>
            <p:cNvSpPr txBox="1"/>
            <p:nvPr/>
          </p:nvSpPr>
          <p:spPr>
            <a:xfrm>
              <a:off x="6883205" y="1507242"/>
              <a:ext cx="351378" cy="369332"/>
            </a:xfrm>
            <a:prstGeom prst="rect">
              <a:avLst/>
            </a:prstGeom>
            <a:noFill/>
          </p:spPr>
          <p:txBody>
            <a:bodyPr wrap="none" rtlCol="0">
              <a:spAutoFit/>
            </a:bodyPr>
            <a:lstStyle/>
            <a:p>
              <a:r>
                <a:rPr lang="en-US" altLang="zh-CN" dirty="0" smtClean="0"/>
                <a:t>D</a:t>
              </a:r>
              <a:endParaRPr lang="zh-CN" altLang="en-US" dirty="0"/>
            </a:p>
          </p:txBody>
        </p:sp>
      </p:grpSp>
      <p:sp>
        <p:nvSpPr>
          <p:cNvPr id="24" name="标题 1"/>
          <p:cNvSpPr txBox="1">
            <a:spLocks/>
          </p:cNvSpPr>
          <p:nvPr/>
        </p:nvSpPr>
        <p:spPr>
          <a:xfrm>
            <a:off x="609600" y="457200"/>
            <a:ext cx="8042276" cy="997888"/>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000" kern="1200">
                <a:solidFill>
                  <a:schemeClr val="accent1"/>
                </a:solidFill>
                <a:latin typeface="微软雅黑" panose="020B0503020204020204" pitchFamily="34" charset="-122"/>
                <a:ea typeface="微软雅黑" panose="020B0503020204020204" pitchFamily="34" charset="-122"/>
                <a:cs typeface="+mj-cs"/>
              </a:defRPr>
            </a:lvl1pPr>
          </a:lstStyle>
          <a:p>
            <a:pPr fontAlgn="auto">
              <a:spcAft>
                <a:spcPts val="0"/>
              </a:spcAft>
            </a:pPr>
            <a:r>
              <a:rPr lang="en-US" altLang="zh-CN" dirty="0" smtClean="0"/>
              <a:t>L-</a:t>
            </a:r>
            <a:r>
              <a:rPr lang="zh-CN" altLang="en-US" dirty="0" smtClean="0"/>
              <a:t>属性定义的自下而上翻译</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  </a:t>
            </a:r>
            <a:r>
              <a:rPr lang="zh-CN" altLang="en-US" dirty="0" smtClean="0"/>
              <a:t>属性文法</a:t>
            </a:r>
            <a:endParaRPr lang="zh-CN" altLang="en-US" dirty="0"/>
          </a:p>
        </p:txBody>
      </p:sp>
      <p:sp>
        <p:nvSpPr>
          <p:cNvPr id="46083" name="Rectangle 3"/>
          <p:cNvSpPr>
            <a:spLocks noGrp="1" noChangeArrowheads="1"/>
          </p:cNvSpPr>
          <p:nvPr>
            <p:ph idx="1"/>
          </p:nvPr>
        </p:nvSpPr>
        <p:spPr>
          <a:xfrm>
            <a:off x="286543" y="1794217"/>
            <a:ext cx="8382000" cy="1052512"/>
          </a:xfrm>
        </p:spPr>
        <p:txBody>
          <a:bodyPr/>
          <a:lstStyle/>
          <a:p>
            <a:r>
              <a:rPr lang="zh-CN" altLang="en-US" dirty="0"/>
              <a:t>属性文法：一个没有副作用的</a:t>
            </a:r>
            <a:r>
              <a:rPr lang="en-US" altLang="zh-CN" dirty="0" smtClean="0"/>
              <a:t>SDD</a:t>
            </a:r>
            <a:r>
              <a:rPr lang="zh-CN" altLang="en-US" dirty="0" smtClean="0"/>
              <a:t>也</a:t>
            </a:r>
            <a:r>
              <a:rPr lang="zh-CN" altLang="en-US" dirty="0"/>
              <a:t>称为属性文法</a:t>
            </a:r>
          </a:p>
          <a:p>
            <a:pPr lvl="1"/>
            <a:r>
              <a:rPr lang="zh-CN" altLang="en-US" dirty="0"/>
              <a:t>属性文法的规则仅通过其它属性值和常量来定义一个属性值</a:t>
            </a:r>
            <a:endParaRPr lang="en-US" altLang="zh-CN" dirty="0"/>
          </a:p>
        </p:txBody>
      </p:sp>
      <p:sp>
        <p:nvSpPr>
          <p:cNvPr id="42" name="幻灯片编号占位符 5"/>
          <p:cNvSpPr>
            <a:spLocks noGrp="1"/>
          </p:cNvSpPr>
          <p:nvPr>
            <p:ph type="sldNum" sz="quarter" idx="12"/>
          </p:nvPr>
        </p:nvSpPr>
        <p:spPr>
          <a:xfrm>
            <a:off x="7790543" y="6248400"/>
            <a:ext cx="990600" cy="365125"/>
          </a:xfrm>
        </p:spPr>
        <p:txBody>
          <a:bodyPr/>
          <a:lstStyle/>
          <a:p>
            <a:fld id="{6BBF14C1-B14E-FF44-A15A-941FF312B675}" type="slidenum">
              <a:rPr lang="en-US" altLang="zh-CN"/>
              <a:pPr/>
              <a:t>7</a:t>
            </a:fld>
            <a:endParaRPr lang="en-US" altLang="zh-CN"/>
          </a:p>
        </p:txBody>
      </p:sp>
      <p:grpSp>
        <p:nvGrpSpPr>
          <p:cNvPr id="43" name="组合 7"/>
          <p:cNvGrpSpPr>
            <a:grpSpLocks/>
          </p:cNvGrpSpPr>
          <p:nvPr/>
        </p:nvGrpSpPr>
        <p:grpSpPr bwMode="auto">
          <a:xfrm>
            <a:off x="2209800" y="3207300"/>
            <a:ext cx="4230687" cy="2338387"/>
            <a:chOff x="3359696" y="3284984"/>
            <a:chExt cx="3367010" cy="2339200"/>
          </a:xfrm>
        </p:grpSpPr>
        <p:sp>
          <p:nvSpPr>
            <p:cNvPr id="44" name="矩形 43"/>
            <p:cNvSpPr/>
            <p:nvPr/>
          </p:nvSpPr>
          <p:spPr>
            <a:xfrm>
              <a:off x="3359696" y="3284984"/>
              <a:ext cx="3367010" cy="2339200"/>
            </a:xfrm>
            <a:prstGeom prst="rect">
              <a:avLst/>
            </a:prstGeom>
            <a:solidFill>
              <a:schemeClr val="accent2">
                <a:lumMod val="40000"/>
                <a:lumOff val="60000"/>
              </a:schemeClr>
            </a:solidFill>
            <a:ln>
              <a:solidFill>
                <a:schemeClr val="tx1"/>
              </a:solidFill>
            </a:ln>
          </p:spPr>
          <p:txBody>
            <a:bodyPr>
              <a:spAutoFit/>
            </a:bodyPr>
            <a:lstStyle>
              <a:lvl1pPr>
                <a:defRPr b="1">
                  <a:solidFill>
                    <a:schemeClr val="tx1"/>
                  </a:solidFill>
                  <a:latin typeface="Tahoma" panose="020B0604030504040204" pitchFamily="34" charset="0"/>
                  <a:ea typeface="宋体" panose="02010600030101010101" pitchFamily="2" charset="-122"/>
                </a:defRPr>
              </a:lvl1pPr>
              <a:lvl2pPr marL="742950" indent="-285750">
                <a:defRPr b="1">
                  <a:solidFill>
                    <a:schemeClr val="tx1"/>
                  </a:solidFill>
                  <a:latin typeface="Tahoma" panose="020B0604030504040204" pitchFamily="34" charset="0"/>
                  <a:ea typeface="宋体" panose="02010600030101010101" pitchFamily="2" charset="-122"/>
                </a:defRPr>
              </a:lvl2pPr>
              <a:lvl3pPr marL="1143000" indent="-228600">
                <a:defRPr b="1">
                  <a:solidFill>
                    <a:schemeClr val="tx1"/>
                  </a:solidFill>
                  <a:latin typeface="Tahoma" panose="020B0604030504040204" pitchFamily="34" charset="0"/>
                  <a:ea typeface="宋体" panose="02010600030101010101" pitchFamily="2" charset="-122"/>
                </a:defRPr>
              </a:lvl3pPr>
              <a:lvl4pPr marL="1600200" indent="-228600">
                <a:defRPr b="1">
                  <a:solidFill>
                    <a:schemeClr val="tx1"/>
                  </a:solidFill>
                  <a:latin typeface="Tahoma" panose="020B0604030504040204" pitchFamily="34" charset="0"/>
                  <a:ea typeface="宋体" panose="02010600030101010101" pitchFamily="2" charset="-122"/>
                </a:defRPr>
              </a:lvl4pPr>
              <a:lvl5pPr marL="2057400" indent="-22860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spcBef>
                  <a:spcPct val="30000"/>
                </a:spcBef>
                <a:defRPr/>
              </a:pPr>
              <a:r>
                <a:rPr lang="zh-CN" altLang="en-US" b="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产生式</a:t>
              </a:r>
              <a:r>
                <a:rPr lang="en-US" altLang="zh-CN"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语义规则</a:t>
              </a:r>
              <a:endParaRPr lang="en-US" altLang="zh-CN"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endPar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	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E</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i="1" baseline="-25000"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Fval</a:t>
              </a:r>
              <a:endPar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a:t>
              </a:r>
            </a:p>
            <a:p>
              <a:pPr eaLnBrk="1" hangingPunct="1">
                <a:defRPr/>
              </a:pP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 digit        	</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t>
              </a:r>
              <a:r>
                <a:rPr lang="en-US" altLang="zh-CN" i="1" dirty="0" smtClean="0">
                  <a:latin typeface="Times New Roman" pitchFamily="18" charset="0"/>
                  <a:ea typeface="楷体_GB2312" pitchFamily="49" charset="-122"/>
                  <a:cs typeface="Times New Roman" pitchFamily="18" charset="0"/>
                </a:rPr>
                <a:t>.</a:t>
              </a:r>
              <a:r>
                <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val </a:t>
              </a:r>
              <a:r>
                <a:rPr kumimoji="1" lang="en-US" altLang="zh-CN"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digit</a:t>
              </a:r>
              <a:r>
                <a:rPr lang="en-US" altLang="zh-CN" i="1" dirty="0" err="1" smtClean="0">
                  <a:latin typeface="Times New Roman" pitchFamily="18" charset="0"/>
                  <a:ea typeface="楷体_GB2312" pitchFamily="49" charset="-122"/>
                  <a:cs typeface="Times New Roman" pitchFamily="18" charset="0"/>
                </a:rPr>
                <a:t>.</a:t>
              </a:r>
              <a:r>
                <a:rPr kumimoji="1" lang="en-US" altLang="zh-CN" i="1" dirty="0" err="1"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lexval</a:t>
              </a:r>
              <a:endParaRPr kumimoji="1" lang="en-US" altLang="zh-CN" i="1" dirty="0" smtClean="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cxnSp>
          <p:nvCxnSpPr>
            <p:cNvPr id="45" name="直接连接符 44"/>
            <p:cNvCxnSpPr/>
            <p:nvPr/>
          </p:nvCxnSpPr>
          <p:spPr>
            <a:xfrm>
              <a:off x="3359696" y="3599418"/>
              <a:ext cx="33518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744403" y="3284984"/>
              <a:ext cx="0" cy="233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73314" y="457200"/>
            <a:ext cx="8042276" cy="758732"/>
          </a:xfrm>
        </p:spPr>
        <p:txBody>
          <a:bodyPr/>
          <a:lstStyle/>
          <a:p>
            <a:r>
              <a:rPr lang="en-US" altLang="zh-CN" dirty="0" smtClean="0"/>
              <a:t>5.2 </a:t>
            </a:r>
            <a:r>
              <a:rPr lang="en-US" altLang="zh-CN" dirty="0"/>
              <a:t>SDD</a:t>
            </a:r>
            <a:r>
              <a:rPr lang="zh-CN" altLang="en-US" dirty="0"/>
              <a:t>的求值顺序</a:t>
            </a:r>
            <a:endParaRPr lang="zh-CN" altLang="en-US" sz="4800" dirty="0"/>
          </a:p>
        </p:txBody>
      </p:sp>
      <p:sp>
        <p:nvSpPr>
          <p:cNvPr id="58371" name="Rectangle 3"/>
          <p:cNvSpPr>
            <a:spLocks noGrp="1" noChangeArrowheads="1"/>
          </p:cNvSpPr>
          <p:nvPr>
            <p:ph idx="1"/>
          </p:nvPr>
        </p:nvSpPr>
        <p:spPr>
          <a:xfrm>
            <a:off x="609600" y="1524000"/>
            <a:ext cx="7848600" cy="4724400"/>
          </a:xfrm>
        </p:spPr>
        <p:txBody>
          <a:bodyPr>
            <a:normAutofit/>
          </a:bodyPr>
          <a:lstStyle/>
          <a:p>
            <a:pPr>
              <a:lnSpc>
                <a:spcPct val="120000"/>
              </a:lnSpc>
              <a:spcBef>
                <a:spcPts val="600"/>
              </a:spcBef>
            </a:pPr>
            <a:r>
              <a:rPr lang="en-US" altLang="zh-CN" dirty="0"/>
              <a:t>SDD</a:t>
            </a:r>
            <a:r>
              <a:rPr lang="zh-CN" altLang="en-US" dirty="0"/>
              <a:t>为</a:t>
            </a:r>
            <a:r>
              <a:rPr lang="en-US" altLang="zh-CN" dirty="0"/>
              <a:t>CFG</a:t>
            </a:r>
            <a:r>
              <a:rPr lang="zh-CN" altLang="en-US" dirty="0"/>
              <a:t>中的文法符号设置语义</a:t>
            </a:r>
            <a:r>
              <a:rPr lang="zh-CN" altLang="en-US" dirty="0" smtClean="0"/>
              <a:t>属性，对于</a:t>
            </a:r>
            <a:r>
              <a:rPr lang="zh-CN" altLang="en-US" dirty="0"/>
              <a:t>给定的输入串</a:t>
            </a:r>
            <a:r>
              <a:rPr lang="en-US" altLang="zh-CN" dirty="0"/>
              <a:t>x</a:t>
            </a:r>
            <a:r>
              <a:rPr lang="zh-CN" altLang="en-US" dirty="0"/>
              <a:t>，应用语义规则计算分析树中各结点对应的属性</a:t>
            </a:r>
            <a:r>
              <a:rPr lang="zh-CN" altLang="en-US" dirty="0" smtClean="0"/>
              <a:t>值</a:t>
            </a:r>
            <a:r>
              <a:rPr lang="zh-CN" altLang="en-US" dirty="0"/>
              <a:t>。</a:t>
            </a:r>
          </a:p>
          <a:p>
            <a:pPr>
              <a:lnSpc>
                <a:spcPct val="120000"/>
              </a:lnSpc>
              <a:spcBef>
                <a:spcPts val="600"/>
              </a:spcBef>
            </a:pPr>
            <a:r>
              <a:rPr lang="zh-CN" altLang="en-US" dirty="0"/>
              <a:t>按照什么顺序计算属性值？</a:t>
            </a:r>
          </a:p>
          <a:p>
            <a:pPr lvl="1">
              <a:lnSpc>
                <a:spcPct val="120000"/>
              </a:lnSpc>
            </a:pPr>
            <a:r>
              <a:rPr lang="zh-CN" altLang="en-US" dirty="0"/>
              <a:t>语义规则建立了属性之间的依赖关系，在对语法分析树节点的一个属性求值之前，必须首先求出这个属性值所依赖的所有属性</a:t>
            </a:r>
            <a:r>
              <a:rPr lang="zh-CN" altLang="en-US" dirty="0" smtClean="0"/>
              <a:t>值</a:t>
            </a:r>
            <a:endParaRPr lang="en-US" altLang="zh-CN" dirty="0" smtClean="0"/>
          </a:p>
        </p:txBody>
      </p:sp>
      <p:sp>
        <p:nvSpPr>
          <p:cNvPr id="5" name="幻灯片编号占位符 5"/>
          <p:cNvSpPr>
            <a:spLocks noGrp="1"/>
          </p:cNvSpPr>
          <p:nvPr>
            <p:ph type="sldNum" sz="quarter" idx="12"/>
          </p:nvPr>
        </p:nvSpPr>
        <p:spPr/>
        <p:txBody>
          <a:bodyPr/>
          <a:lstStyle/>
          <a:p>
            <a:fld id="{DC6C740D-C9D9-EB49-AFE5-6E3C217129D0}" type="slidenum">
              <a:rPr lang="en-US" altLang="zh-CN"/>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dirty="0" smtClean="0"/>
              <a:t>依赖图</a:t>
            </a:r>
            <a:endParaRPr lang="zh-CN" altLang="en-US" dirty="0"/>
          </a:p>
        </p:txBody>
      </p:sp>
      <p:sp>
        <p:nvSpPr>
          <p:cNvPr id="104451" name="Rectangle 3"/>
          <p:cNvSpPr>
            <a:spLocks noGrp="1" noChangeArrowheads="1"/>
          </p:cNvSpPr>
          <p:nvPr>
            <p:ph idx="1"/>
          </p:nvPr>
        </p:nvSpPr>
        <p:spPr>
          <a:xfrm>
            <a:off x="591912" y="1670257"/>
            <a:ext cx="7999639" cy="4349544"/>
          </a:xfrm>
        </p:spPr>
        <p:txBody>
          <a:bodyPr>
            <a:normAutofit fontScale="77500" lnSpcReduction="20000"/>
          </a:bodyPr>
          <a:lstStyle/>
          <a:p>
            <a:pPr>
              <a:lnSpc>
                <a:spcPct val="110000"/>
              </a:lnSpc>
              <a:spcBef>
                <a:spcPts val="1200"/>
              </a:spcBef>
            </a:pPr>
            <a:r>
              <a:rPr lang="zh-CN" altLang="en-US" sz="2100" dirty="0" smtClean="0"/>
              <a:t>对应</a:t>
            </a:r>
            <a:r>
              <a:rPr lang="zh-CN" altLang="en-US" sz="2100" dirty="0"/>
              <a:t>于每个产生式</a:t>
            </a:r>
            <a:r>
              <a:rPr lang="en-US" altLang="zh-CN" sz="2100" dirty="0">
                <a:solidFill>
                  <a:srgbClr val="00B0F0"/>
                </a:solidFill>
              </a:rPr>
              <a:t>A</a:t>
            </a:r>
            <a:r>
              <a:rPr lang="en-US" altLang="zh-CN" sz="2100" dirty="0">
                <a:solidFill>
                  <a:srgbClr val="00B0F0"/>
                </a:solidFill>
                <a:sym typeface="Symbol" charset="0"/>
              </a:rPr>
              <a:t></a:t>
            </a:r>
            <a:r>
              <a:rPr lang="zh-CN" altLang="en-US" sz="2100" dirty="0"/>
              <a:t>都有一套与之相关联的语义规则，每条规则的形式为</a:t>
            </a:r>
            <a:r>
              <a:rPr lang="en-US" altLang="zh-CN" sz="2100" dirty="0"/>
              <a:t>b:=f(c</a:t>
            </a:r>
            <a:r>
              <a:rPr lang="en-US" altLang="zh-CN" sz="2100" baseline="-25000" dirty="0"/>
              <a:t>1</a:t>
            </a:r>
            <a:r>
              <a:rPr lang="en-US" altLang="zh-CN" sz="2100" dirty="0"/>
              <a:t>,c</a:t>
            </a:r>
            <a:r>
              <a:rPr lang="en-US" altLang="zh-CN" sz="2100" baseline="-25000" dirty="0"/>
              <a:t>2</a:t>
            </a:r>
            <a:r>
              <a:rPr lang="en-US" altLang="zh-CN" sz="2100" dirty="0"/>
              <a:t>…</a:t>
            </a:r>
            <a:r>
              <a:rPr lang="en-US" altLang="zh-CN" sz="2100" dirty="0" err="1"/>
              <a:t>c</a:t>
            </a:r>
            <a:r>
              <a:rPr lang="en-US" altLang="zh-CN" sz="2100" baseline="-25000" dirty="0" err="1"/>
              <a:t>k</a:t>
            </a:r>
            <a:r>
              <a:rPr lang="en-US" altLang="zh-CN" sz="2100" dirty="0"/>
              <a:t>)</a:t>
            </a:r>
            <a:r>
              <a:rPr lang="zh-CN" altLang="en-US" sz="2100" dirty="0"/>
              <a:t>，</a:t>
            </a:r>
            <a:r>
              <a:rPr lang="en-US" altLang="zh-CN" sz="2100" dirty="0"/>
              <a:t>f</a:t>
            </a:r>
            <a:r>
              <a:rPr lang="zh-CN" altLang="en-US" sz="2100" dirty="0"/>
              <a:t>是一个函数，</a:t>
            </a:r>
            <a:r>
              <a:rPr lang="en-US" altLang="zh-CN" sz="2100" dirty="0"/>
              <a:t>b</a:t>
            </a:r>
            <a:r>
              <a:rPr lang="zh-CN" altLang="en-US" sz="2100" dirty="0"/>
              <a:t>和</a:t>
            </a:r>
            <a:r>
              <a:rPr lang="en-US" altLang="zh-CN" sz="2100" dirty="0"/>
              <a:t>c</a:t>
            </a:r>
            <a:r>
              <a:rPr lang="en-US" altLang="zh-CN" sz="2100" baseline="-25000" dirty="0"/>
              <a:t>1</a:t>
            </a:r>
            <a:r>
              <a:rPr lang="en-US" altLang="zh-CN" sz="2100" dirty="0"/>
              <a:t>,c</a:t>
            </a:r>
            <a:r>
              <a:rPr lang="en-US" altLang="zh-CN" sz="2100" baseline="-25000" dirty="0"/>
              <a:t>2</a:t>
            </a:r>
            <a:r>
              <a:rPr lang="en-US" altLang="zh-CN" sz="2100" dirty="0"/>
              <a:t>…</a:t>
            </a:r>
            <a:r>
              <a:rPr lang="en-US" altLang="zh-CN" sz="2100" dirty="0" err="1"/>
              <a:t>c</a:t>
            </a:r>
            <a:r>
              <a:rPr lang="en-US" altLang="zh-CN" sz="2100" baseline="-25000" dirty="0" err="1"/>
              <a:t>k</a:t>
            </a:r>
            <a:r>
              <a:rPr lang="zh-CN" altLang="en-US" sz="2100" dirty="0"/>
              <a:t>是该产生式文法符号的属性</a:t>
            </a:r>
            <a:r>
              <a:rPr lang="en-US" altLang="zh-CN" sz="2100" dirty="0"/>
              <a:t>.  </a:t>
            </a:r>
            <a:r>
              <a:rPr lang="zh-CN" altLang="en-US" sz="2100" dirty="0"/>
              <a:t>并且</a:t>
            </a:r>
            <a:endParaRPr lang="en-US" altLang="zh-CN" sz="2100" dirty="0"/>
          </a:p>
          <a:p>
            <a:pPr algn="just">
              <a:lnSpc>
                <a:spcPct val="110000"/>
              </a:lnSpc>
              <a:spcBef>
                <a:spcPts val="1200"/>
              </a:spcBef>
              <a:buFontTx/>
              <a:buNone/>
            </a:pPr>
            <a:r>
              <a:rPr lang="en-US" altLang="zh-CN" sz="2100" dirty="0"/>
              <a:t>	</a:t>
            </a:r>
            <a:r>
              <a:rPr lang="zh-CN" altLang="en-US" sz="2100" dirty="0"/>
              <a:t>（</a:t>
            </a:r>
            <a:r>
              <a:rPr lang="en-US" altLang="zh-CN" sz="2100" dirty="0"/>
              <a:t>1</a:t>
            </a:r>
            <a:r>
              <a:rPr lang="zh-CN" altLang="en-US" sz="2100" dirty="0" smtClean="0"/>
              <a:t>）如果</a:t>
            </a:r>
            <a:r>
              <a:rPr lang="en-US" altLang="zh-CN" sz="2100" dirty="0" smtClean="0"/>
              <a:t>b</a:t>
            </a:r>
            <a:r>
              <a:rPr lang="zh-CN" altLang="en-US" sz="2100" dirty="0"/>
              <a:t>是</a:t>
            </a:r>
            <a:r>
              <a:rPr lang="en-US" altLang="zh-CN" sz="2100" dirty="0">
                <a:solidFill>
                  <a:srgbClr val="00B0F0"/>
                </a:solidFill>
              </a:rPr>
              <a:t>A</a:t>
            </a:r>
            <a:r>
              <a:rPr lang="zh-CN" altLang="en-US" sz="2100" dirty="0">
                <a:solidFill>
                  <a:srgbClr val="00B0F0"/>
                </a:solidFill>
              </a:rPr>
              <a:t>的一个综合属性</a:t>
            </a:r>
            <a:r>
              <a:rPr lang="en-US" altLang="zh-CN" sz="2100" dirty="0"/>
              <a:t>,c</a:t>
            </a:r>
            <a:r>
              <a:rPr lang="en-US" altLang="zh-CN" sz="2100" baseline="-25000" dirty="0"/>
              <a:t>1</a:t>
            </a:r>
            <a:r>
              <a:rPr lang="en-US" altLang="zh-CN" sz="2100" dirty="0"/>
              <a:t>,c</a:t>
            </a:r>
            <a:r>
              <a:rPr lang="en-US" altLang="zh-CN" sz="2100" baseline="-25000" dirty="0"/>
              <a:t>2</a:t>
            </a:r>
            <a:r>
              <a:rPr lang="en-US" altLang="zh-CN" sz="2100" dirty="0"/>
              <a:t>…</a:t>
            </a:r>
            <a:r>
              <a:rPr lang="en-US" altLang="zh-CN" sz="2100" dirty="0" err="1"/>
              <a:t>c</a:t>
            </a:r>
            <a:r>
              <a:rPr lang="en-US" altLang="zh-CN" sz="2100" baseline="-25000" dirty="0" err="1"/>
              <a:t>k</a:t>
            </a:r>
            <a:r>
              <a:rPr lang="zh-CN" altLang="en-US" sz="2100" dirty="0"/>
              <a:t>是产生式右部文法符号的属性</a:t>
            </a:r>
            <a:r>
              <a:rPr lang="en-US" altLang="zh-CN" sz="2100" dirty="0"/>
              <a:t>, </a:t>
            </a:r>
          </a:p>
          <a:p>
            <a:pPr algn="just">
              <a:lnSpc>
                <a:spcPct val="110000"/>
              </a:lnSpc>
              <a:spcBef>
                <a:spcPts val="1200"/>
              </a:spcBef>
              <a:buFontTx/>
              <a:buNone/>
            </a:pPr>
            <a:r>
              <a:rPr lang="en-US" altLang="zh-CN" sz="2100" dirty="0"/>
              <a:t>	</a:t>
            </a:r>
            <a:r>
              <a:rPr lang="zh-CN" altLang="en-US" sz="2100" dirty="0"/>
              <a:t>（</a:t>
            </a:r>
            <a:r>
              <a:rPr lang="en-US" altLang="zh-CN" sz="2100" dirty="0"/>
              <a:t>2</a:t>
            </a:r>
            <a:r>
              <a:rPr lang="zh-CN" altLang="en-US" sz="2100" dirty="0"/>
              <a:t>）</a:t>
            </a:r>
            <a:r>
              <a:rPr lang="zh-CN" altLang="en-US" sz="2100" dirty="0" smtClean="0"/>
              <a:t>如果</a:t>
            </a:r>
            <a:r>
              <a:rPr lang="en-US" altLang="zh-CN" sz="2100" dirty="0" smtClean="0"/>
              <a:t>b</a:t>
            </a:r>
            <a:r>
              <a:rPr lang="zh-CN" altLang="en-US" sz="2100" dirty="0"/>
              <a:t>是产生式右部某个文法符号的一</a:t>
            </a:r>
            <a:r>
              <a:rPr lang="zh-CN" altLang="en-US" sz="2100" dirty="0" smtClean="0"/>
              <a:t>个</a:t>
            </a:r>
            <a:r>
              <a:rPr lang="zh-CN" altLang="en-US" sz="2100" dirty="0" smtClean="0">
                <a:solidFill>
                  <a:srgbClr val="00B0F0"/>
                </a:solidFill>
              </a:rPr>
              <a:t>继承属性</a:t>
            </a:r>
            <a:r>
              <a:rPr lang="en-US" altLang="zh-CN" sz="2100" dirty="0" smtClean="0"/>
              <a:t>,</a:t>
            </a:r>
            <a:r>
              <a:rPr lang="zh-CN" altLang="en-US" sz="2100" dirty="0"/>
              <a:t> </a:t>
            </a:r>
            <a:r>
              <a:rPr lang="en-US" altLang="zh-CN" sz="2100" dirty="0" smtClean="0"/>
              <a:t>c</a:t>
            </a:r>
            <a:r>
              <a:rPr lang="en-US" altLang="zh-CN" sz="2100" baseline="-25000" dirty="0" smtClean="0"/>
              <a:t>1</a:t>
            </a:r>
            <a:r>
              <a:rPr lang="en-US" altLang="zh-CN" sz="2100" dirty="0" smtClean="0"/>
              <a:t>,c</a:t>
            </a:r>
            <a:r>
              <a:rPr lang="en-US" altLang="zh-CN" sz="2100" baseline="-25000" dirty="0" smtClean="0"/>
              <a:t>2</a:t>
            </a:r>
            <a:r>
              <a:rPr lang="en-US" altLang="zh-CN" sz="2100" dirty="0" smtClean="0"/>
              <a:t>…</a:t>
            </a:r>
            <a:r>
              <a:rPr lang="en-US" altLang="zh-CN" sz="2100" dirty="0" err="1" smtClean="0"/>
              <a:t>c</a:t>
            </a:r>
            <a:r>
              <a:rPr lang="en-US" altLang="zh-CN" sz="2100" baseline="-25000" dirty="0" err="1" smtClean="0"/>
              <a:t>k</a:t>
            </a:r>
            <a:r>
              <a:rPr lang="en-US" altLang="zh-CN" sz="2100" baseline="-25000" dirty="0" smtClean="0"/>
              <a:t> </a:t>
            </a:r>
            <a:r>
              <a:rPr lang="zh-CN" altLang="en-US" sz="2100" dirty="0" smtClean="0"/>
              <a:t>是 </a:t>
            </a:r>
            <a:r>
              <a:rPr lang="en-US" altLang="zh-CN" sz="2100" dirty="0" smtClean="0"/>
              <a:t>A </a:t>
            </a:r>
            <a:r>
              <a:rPr lang="zh-CN" altLang="en-US" sz="2100" dirty="0" smtClean="0"/>
              <a:t>或</a:t>
            </a:r>
            <a:r>
              <a:rPr lang="zh-CN" altLang="en-US" sz="2100" dirty="0"/>
              <a:t>产生式右边任何文法符号的</a:t>
            </a:r>
            <a:r>
              <a:rPr lang="zh-CN" altLang="en-US" sz="2100" dirty="0" smtClean="0"/>
              <a:t>属性，</a:t>
            </a:r>
            <a:endParaRPr lang="en-US" altLang="zh-CN" sz="2100" b="1" dirty="0"/>
          </a:p>
          <a:p>
            <a:pPr marL="0" indent="0" algn="just">
              <a:lnSpc>
                <a:spcPct val="110000"/>
              </a:lnSpc>
              <a:spcBef>
                <a:spcPts val="1200"/>
              </a:spcBef>
              <a:buNone/>
            </a:pPr>
            <a:r>
              <a:rPr lang="zh-CN" altLang="en-US" sz="2100" dirty="0" smtClean="0"/>
              <a:t>     在这两种</a:t>
            </a:r>
            <a:r>
              <a:rPr lang="zh-CN" altLang="en-US" sz="2100" dirty="0"/>
              <a:t>情况下，我们都说</a:t>
            </a:r>
            <a:r>
              <a:rPr lang="zh-CN" altLang="en-US" sz="2100" b="1" dirty="0"/>
              <a:t>属性</a:t>
            </a:r>
            <a:r>
              <a:rPr lang="en-US" altLang="zh-CN" sz="2100" b="1" dirty="0"/>
              <a:t>b</a:t>
            </a:r>
            <a:r>
              <a:rPr lang="zh-CN" altLang="en-US" sz="2100" b="1" dirty="0"/>
              <a:t>依赖于属性</a:t>
            </a:r>
            <a:r>
              <a:rPr lang="en-US" altLang="zh-CN" sz="2100" b="1" dirty="0"/>
              <a:t>c</a:t>
            </a:r>
            <a:r>
              <a:rPr lang="en-US" altLang="zh-CN" sz="2100" b="1" baseline="-25000" dirty="0"/>
              <a:t>1</a:t>
            </a:r>
            <a:r>
              <a:rPr lang="en-US" altLang="zh-CN" sz="2100" b="1" dirty="0"/>
              <a:t>,c</a:t>
            </a:r>
            <a:r>
              <a:rPr lang="en-US" altLang="zh-CN" sz="2100" b="1" baseline="-25000" dirty="0"/>
              <a:t>2</a:t>
            </a:r>
            <a:r>
              <a:rPr lang="en-US" altLang="zh-CN" sz="2100" b="1" dirty="0"/>
              <a:t>…</a:t>
            </a:r>
            <a:r>
              <a:rPr lang="en-US" altLang="zh-CN" sz="2100" b="1" dirty="0" err="1"/>
              <a:t>c</a:t>
            </a:r>
            <a:r>
              <a:rPr lang="en-US" altLang="zh-CN" sz="2100" b="1" baseline="-25000" dirty="0" err="1"/>
              <a:t>k</a:t>
            </a:r>
            <a:r>
              <a:rPr lang="en-US" altLang="zh-CN" sz="2100" b="1" dirty="0"/>
              <a:t> </a:t>
            </a:r>
            <a:endParaRPr lang="en-US" altLang="zh-CN" sz="2100" b="1" dirty="0" smtClean="0"/>
          </a:p>
          <a:p>
            <a:pPr algn="just">
              <a:lnSpc>
                <a:spcPct val="110000"/>
              </a:lnSpc>
              <a:spcBef>
                <a:spcPts val="1800"/>
              </a:spcBef>
            </a:pPr>
            <a:r>
              <a:rPr lang="zh-CN" altLang="en-US" sz="2100" dirty="0"/>
              <a:t>产生式左边符号的继承属性和产生式右边符号的综合属性不由所给定的产生式的属性计算规则进行计算，而由其它产生式的属性计算规则提供</a:t>
            </a:r>
            <a:r>
              <a:rPr lang="zh-CN" altLang="en-US" sz="2100" dirty="0" smtClean="0"/>
              <a:t>。</a:t>
            </a:r>
            <a:endParaRPr lang="en-US" altLang="zh-CN" sz="2100" dirty="0" smtClean="0"/>
          </a:p>
          <a:p>
            <a:pPr>
              <a:lnSpc>
                <a:spcPct val="120000"/>
              </a:lnSpc>
              <a:spcBef>
                <a:spcPts val="1800"/>
              </a:spcBef>
            </a:pPr>
            <a:r>
              <a:rPr lang="zh-CN" altLang="en-US" sz="2100" dirty="0">
                <a:solidFill>
                  <a:srgbClr val="C00000"/>
                </a:solidFill>
              </a:rPr>
              <a:t>依赖图</a:t>
            </a:r>
            <a:r>
              <a:rPr lang="zh-CN" altLang="en-US" sz="2100" dirty="0"/>
              <a:t>：描述了分析树中结点属性间依赖关系的有向图</a:t>
            </a:r>
          </a:p>
          <a:p>
            <a:pPr lvl="1">
              <a:lnSpc>
                <a:spcPct val="110000"/>
              </a:lnSpc>
              <a:spcBef>
                <a:spcPts val="1200"/>
              </a:spcBef>
            </a:pPr>
            <a:r>
              <a:rPr lang="zh-CN" altLang="en-US" sz="1900" dirty="0"/>
              <a:t>分析树中每个标号为</a:t>
            </a:r>
            <a:r>
              <a:rPr lang="en-US" altLang="zh-CN" sz="1900" dirty="0"/>
              <a:t>X</a:t>
            </a:r>
            <a:r>
              <a:rPr lang="zh-CN" altLang="en-US" sz="1900" dirty="0"/>
              <a:t>的结点的每个属性</a:t>
            </a:r>
            <a:r>
              <a:rPr lang="en-US" altLang="zh-CN" sz="1900" dirty="0"/>
              <a:t>a</a:t>
            </a:r>
            <a:r>
              <a:rPr lang="zh-CN" altLang="en-US" sz="1900" dirty="0"/>
              <a:t>都对应着依赖图中的一个结点</a:t>
            </a:r>
          </a:p>
          <a:p>
            <a:pPr lvl="1">
              <a:lnSpc>
                <a:spcPct val="110000"/>
              </a:lnSpc>
              <a:spcBef>
                <a:spcPts val="1200"/>
              </a:spcBef>
            </a:pPr>
            <a:r>
              <a:rPr lang="zh-CN" altLang="en-US" sz="1900" dirty="0"/>
              <a:t>如果属性</a:t>
            </a:r>
            <a:r>
              <a:rPr lang="en-US" altLang="zh-CN" sz="1900" dirty="0" err="1"/>
              <a:t>X.a</a:t>
            </a:r>
            <a:r>
              <a:rPr lang="zh-CN" altLang="en-US" sz="1900" dirty="0"/>
              <a:t>的值依赖于属性</a:t>
            </a:r>
            <a:r>
              <a:rPr lang="en-US" altLang="zh-CN" sz="1900" dirty="0" err="1"/>
              <a:t>Y.b</a:t>
            </a:r>
            <a:r>
              <a:rPr lang="zh-CN" altLang="en-US" sz="1900" dirty="0"/>
              <a:t>的值，则依赖图中有一条从</a:t>
            </a:r>
            <a:r>
              <a:rPr lang="en-US" altLang="zh-CN" sz="1900" dirty="0" err="1"/>
              <a:t>Y.b</a:t>
            </a:r>
            <a:r>
              <a:rPr lang="zh-CN" altLang="en-US" sz="1900" dirty="0"/>
              <a:t>的结点指向</a:t>
            </a:r>
            <a:r>
              <a:rPr lang="en-US" altLang="zh-CN" sz="1900" dirty="0" err="1"/>
              <a:t>X.a</a:t>
            </a:r>
            <a:r>
              <a:rPr lang="zh-CN" altLang="en-US" sz="1900" dirty="0"/>
              <a:t>的结点的有向边</a:t>
            </a:r>
            <a:endParaRPr lang="en-US" altLang="zh-CN" sz="1900" dirty="0"/>
          </a:p>
          <a:p>
            <a:pPr algn="just">
              <a:lnSpc>
                <a:spcPct val="90000"/>
              </a:lnSpc>
            </a:pPr>
            <a:endParaRPr lang="en-US" altLang="zh-CN" sz="2000" dirty="0"/>
          </a:p>
        </p:txBody>
      </p:sp>
      <p:sp>
        <p:nvSpPr>
          <p:cNvPr id="5" name="幻灯片编号占位符 5"/>
          <p:cNvSpPr>
            <a:spLocks noGrp="1"/>
          </p:cNvSpPr>
          <p:nvPr>
            <p:ph type="sldNum" sz="quarter" idx="12"/>
          </p:nvPr>
        </p:nvSpPr>
        <p:spPr/>
        <p:txBody>
          <a:bodyPr/>
          <a:lstStyle/>
          <a:p>
            <a:fld id="{A61A93C1-A29E-304D-B6E6-777298C886CD}" type="slidenum">
              <a:rPr lang="en-US" altLang="zh-CN"/>
              <a:pPr/>
              <a:t>9</a:t>
            </a:fld>
            <a:endParaRPr lang="en-US" altLang="zh-CN"/>
          </a:p>
        </p:txBody>
      </p:sp>
    </p:spTree>
    <p:extLst>
      <p:ext uri="{BB962C8B-B14F-4D97-AF65-F5344CB8AC3E}">
        <p14:creationId xmlns:p14="http://schemas.microsoft.com/office/powerpoint/2010/main" val="382446010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5">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宋体"/>
        <a:cs typeface=""/>
      </a:majorFont>
      <a:minorFont>
        <a:latin typeface="Comic Sans MS"/>
        <a:ea typeface="华文新魏"/>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编译2021">
  <a:themeElements>
    <a:clrScheme name="微风">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微风">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微风">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编译2021" id="{2D13EBC5-B6EA-4092-958A-AECCC3D2066B}" vid="{242345C2-D85D-4CAD-9127-5AC14DA0FA06}"/>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ch5.thmx</Template>
  <TotalTime>21454</TotalTime>
  <Words>9735</Words>
  <Application>Microsoft Office PowerPoint</Application>
  <PresentationFormat>全屏显示(4:3)</PresentationFormat>
  <Paragraphs>1556</Paragraphs>
  <Slides>67</Slides>
  <Notes>55</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67</vt:i4>
      </vt:variant>
    </vt:vector>
  </HeadingPairs>
  <TitlesOfParts>
    <vt:vector size="88" baseType="lpstr">
      <vt:lpstr>News Gothic MT</vt:lpstr>
      <vt:lpstr>黑体</vt:lpstr>
      <vt:lpstr>华光粗圆_CNKI</vt:lpstr>
      <vt:lpstr>华文楷体</vt:lpstr>
      <vt:lpstr>华文新魏</vt:lpstr>
      <vt:lpstr>楷体</vt:lpstr>
      <vt:lpstr>楷体_GB2312</vt:lpstr>
      <vt:lpstr>隶书</vt:lpstr>
      <vt:lpstr>宋体</vt:lpstr>
      <vt:lpstr>宋体</vt:lpstr>
      <vt:lpstr>微软雅黑</vt:lpstr>
      <vt:lpstr>Arial</vt:lpstr>
      <vt:lpstr>Comic Sans MS</vt:lpstr>
      <vt:lpstr>Garamond</vt:lpstr>
      <vt:lpstr>Symbol</vt:lpstr>
      <vt:lpstr>Tahoma</vt:lpstr>
      <vt:lpstr>Times New Roman</vt:lpstr>
      <vt:lpstr>Wingdings</vt:lpstr>
      <vt:lpstr>Wingdings 2</vt:lpstr>
      <vt:lpstr>ch5</vt:lpstr>
      <vt:lpstr>编译2021</vt:lpstr>
      <vt:lpstr>第五章 语法制导翻译</vt:lpstr>
      <vt:lpstr>5.1 语法制导定义</vt:lpstr>
      <vt:lpstr>属性</vt:lpstr>
      <vt:lpstr>综合属性</vt:lpstr>
      <vt:lpstr>PowerPoint 演示文稿</vt:lpstr>
      <vt:lpstr>继承属性</vt:lpstr>
      <vt:lpstr>  属性文法</vt:lpstr>
      <vt:lpstr>5.2 SDD的求值顺序</vt:lpstr>
      <vt:lpstr>依赖图</vt:lpstr>
      <vt:lpstr>依赖图的构造算法</vt:lpstr>
      <vt:lpstr>依赖图</vt:lpstr>
      <vt:lpstr>属性的计算顺序</vt:lpstr>
      <vt:lpstr>属性的计算顺序</vt:lpstr>
      <vt:lpstr>属性的计算顺序</vt:lpstr>
      <vt:lpstr>S-属性定义</vt:lpstr>
      <vt:lpstr>L-属性定义</vt:lpstr>
      <vt:lpstr>L-属性定义</vt:lpstr>
      <vt:lpstr>非L属性的SDD</vt:lpstr>
      <vt:lpstr>5.3 语法制导翻译</vt:lpstr>
      <vt:lpstr>一遍扫描的语义翻译</vt:lpstr>
      <vt:lpstr>S属性定义的SDT</vt:lpstr>
      <vt:lpstr>PowerPoint 演示文稿</vt:lpstr>
      <vt:lpstr>PowerPoint 演示文稿</vt:lpstr>
      <vt:lpstr>将语义动作中的抽象定义式改写成具体可执行的栈操作</vt:lpstr>
      <vt:lpstr>例：在自底向上语法分析栈中实现桌面计算器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L属性定义的SDT</vt:lpstr>
      <vt:lpstr>SDT中消除左递归</vt:lpstr>
      <vt:lpstr>SDT中消除左递归</vt:lpstr>
      <vt:lpstr>PowerPoint 演示文稿</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LL预测分析过程中语义翻译</vt:lpstr>
      <vt:lpstr>PowerPoint 演示文稿</vt:lpstr>
      <vt:lpstr>PowerPoint 演示文稿</vt:lpstr>
      <vt:lpstr>例</vt:lpstr>
      <vt:lpstr>例</vt:lpstr>
      <vt:lpstr>例</vt:lpstr>
      <vt:lpstr>递归下降分析过程中语义翻译</vt:lpstr>
      <vt:lpstr>递归下降分析过程中语义翻译</vt:lpstr>
      <vt:lpstr>递归下降分析过程中语义翻译</vt:lpstr>
      <vt:lpstr>递归下降分析过程中语义翻译</vt:lpstr>
      <vt:lpstr>PowerPoint 演示文稿</vt:lpstr>
      <vt:lpstr>PowerPoint 演示文稿</vt:lpstr>
      <vt:lpstr>PowerPoint 演示文稿</vt:lpstr>
      <vt:lpstr>PowerPoint 演示文稿</vt:lpstr>
      <vt:lpstr>PowerPoint 演示文稿</vt:lpstr>
      <vt:lpstr>PowerPoint 演示文稿</vt:lpstr>
      <vt:lpstr>L-属性定义的自下而上翻译</vt:lpstr>
      <vt:lpstr>PowerPoint 演示文稿</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编译方法</dc:title>
  <dc:creator>Administrator</dc:creator>
  <cp:lastModifiedBy>admin</cp:lastModifiedBy>
  <cp:revision>231</cp:revision>
  <dcterms:created xsi:type="dcterms:W3CDTF">2004-02-09T12:53:32Z</dcterms:created>
  <dcterms:modified xsi:type="dcterms:W3CDTF">2022-05-03T14:04:49Z</dcterms:modified>
</cp:coreProperties>
</file>