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89" r:id="rId3"/>
  </p:sldMasterIdLst>
  <p:notesMasterIdLst>
    <p:notesMasterId r:id="rId86"/>
  </p:notesMasterIdLst>
  <p:sldIdLst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283" r:id="rId46"/>
    <p:sldId id="322" r:id="rId47"/>
    <p:sldId id="323" r:id="rId48"/>
    <p:sldId id="326" r:id="rId49"/>
    <p:sldId id="327" r:id="rId50"/>
    <p:sldId id="295" r:id="rId51"/>
    <p:sldId id="296" r:id="rId52"/>
    <p:sldId id="328" r:id="rId53"/>
    <p:sldId id="330" r:id="rId54"/>
    <p:sldId id="279" r:id="rId55"/>
    <p:sldId id="324" r:id="rId56"/>
    <p:sldId id="410" r:id="rId57"/>
    <p:sldId id="331" r:id="rId58"/>
    <p:sldId id="411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88" r:id="rId84"/>
    <p:sldId id="370" r:id="rId8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63" autoAdjust="0"/>
  </p:normalViewPr>
  <p:slideViewPr>
    <p:cSldViewPr>
      <p:cViewPr varScale="1">
        <p:scale>
          <a:sx n="66" d="100"/>
          <a:sy n="66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0A55E5-E663-8D4D-8137-7D019637D7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637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A55E5-E663-8D4D-8137-7D019637D71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503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3A4EE1-1B85-4532-A8A4-4189629511BE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>
              <a:lnSpc>
                <a:spcPct val="120000"/>
              </a:lnSpc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9584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A98755-95A9-B045-8676-759E845EE184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2F799-688F-0444-89EF-3CCC14DFDD8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F3BC60-ACEF-4C4B-B1B5-A0DB29B177AD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69C8B-C85C-004D-AEE0-200614BA426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8BCF11-E574-2946-8DC2-81C9EA9154A1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6119B-18E3-4140-887A-BD97C8AA6F7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F33083F-2400-8441-B56F-2687477F8E13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E457A-9AA7-5749-B1E0-E33FCD8E302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E4CD44-3FE9-0041-A793-D3C8A3C7968C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F48D8-3488-5641-9B46-AFFD60F9D8D8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D10BB7-2906-3E44-A75D-147E77CC00EB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CE982-99DB-134B-B5CC-85B4B23A1D5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2B16A2-3B73-1E46-BCB8-7F55A2C3EB7D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955F8-098E-6A4C-BCC1-0EEEBC6C6A2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C0768F-C2B7-469B-9954-11B02504BF40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70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369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06BBC3A-C0BA-4113-A256-13E80C9FC65B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74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32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D9454D-CC62-440E-90CA-A17B69CBB084}" type="slidenum">
              <a:rPr lang="zh-CN" altLang="en-US" smtClean="0">
                <a:latin typeface="Arial" panose="020B0604020202020204" pitchFamily="34" charset="0"/>
              </a:rPr>
              <a:pPr/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48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E5850E4-1773-4977-90AB-4DE77ABB2C6F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75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927844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9368F89-84BE-47CF-96CC-A155139AAE43}" type="slidenum">
              <a:rPr lang="zh-CN" altLang="en-US" smtClean="0">
                <a:latin typeface="Arial" panose="020B0604020202020204" pitchFamily="34" charset="0"/>
              </a:rPr>
              <a:pPr/>
              <a:t>76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602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CEAB9EC-0E19-4838-9FFB-94A61D46CC5D}" type="slidenum">
              <a:rPr lang="zh-CN" altLang="en-US" sz="1200">
                <a:latin typeface="Arial" panose="020B0604020202020204" pitchFamily="34" charset="0"/>
              </a:rPr>
              <a:pPr algn="r" eaLnBrk="1" hangingPunct="1"/>
              <a:t>77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90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B3F13E-8ACC-4AAF-9E54-14F1A6B3A9CF}" type="slidenum">
              <a:rPr lang="zh-CN" altLang="en-US" smtClean="0">
                <a:latin typeface="Arial" panose="020B0604020202020204" pitchFamily="34" charset="0"/>
              </a:rPr>
              <a:pPr/>
              <a:t>78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1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zh-CN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C0AB346-27F1-428A-8C38-E6E8ED976C56}" type="slidenum">
              <a:rPr lang="zh-CN" altLang="en-US" smtClean="0">
                <a:latin typeface="Arial" panose="020B0604020202020204" pitchFamily="34" charset="0"/>
              </a:rPr>
              <a:pPr/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BE14D-DC9E-4CE1-99FB-776FA6F7C1CE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1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49829E-2132-1C47-BFF5-AEDF1B6AA2FC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76951-5E64-9C4E-B4AB-4A2183E5C34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44C3DD-F167-2344-BAE0-35765D8123F7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4BF4C-EEC9-E346-BA71-654186157C4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6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编译程序设计原理与技术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A27522-E4CF-8C43-940C-72A7F19903BE}" type="datetime1">
              <a:rPr lang="en-US" altLang="zh-CN"/>
              <a:pPr/>
              <a:t>5/19/2022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中间代码生成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F89BD-5A7B-7640-A920-B624EF3B804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6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FBF01A7-B248-40A7-95B0-F12BC9AFCD14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6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88E6F25-7A1F-4085-92C4-B994B45DECFF}" type="slidenum"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/>
              <a:t>41</a:t>
            </a:fld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949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75DD3-C46F-6F43-988B-234BB54CDA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1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715C1-21A2-A04D-8BF5-066F8AC9D7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18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F873F-1B07-2547-955C-00B6BAD53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32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5175DD3-C46F-6F43-988B-234BB54CDA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306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97EF0-6850-7148-9B10-E0BC3B5B9F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853C3-3A44-C542-B86C-FA952D7F23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B2DAA-1B84-1243-A718-FCFAC1B69B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DC1A-7998-654D-8F4E-B0E3FDD330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A0629-26C6-094A-9EC1-B1CDD7A602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057F-D7A0-1F4A-8CE8-0AAB223D2C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5F6D1-00BA-AE4E-AB4F-B280536809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97EF0-6850-7148-9B10-E0BC3B5B9F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322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3EDFF-D315-FC4E-87C7-D4861AB9A8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715C1-21A2-A04D-8BF5-066F8AC9D7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F873F-1B07-2547-955C-00B6BAD532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5DD3-C46F-6F43-988B-234BB54CDA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83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516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8697EF0-6850-7148-9B10-E0BC3B5B9F8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750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5563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53C3-3A44-C542-B86C-FA952D7F23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1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853C3-3A44-C542-B86C-FA952D7F23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063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97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DC1A-7998-654D-8F4E-B0E3FDD330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649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0629-26C6-094A-9EC1-B1CDD7A602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488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057F-D7A0-1F4A-8CE8-0AAB223D2C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758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F6D1-00BA-AE4E-AB4F-B280536809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803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EDFF-D315-FC4E-87C7-D4861AB9A8D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4960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732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536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B2DAA-1B84-1243-A718-FCFAC1B69B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88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1DC1A-7998-654D-8F4E-B0E3FDD33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6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0629-26C6-094A-9EC1-B1CDD7A60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9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2057F-D7A0-1F4A-8CE8-0AAB223D2C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5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5F6D1-00BA-AE4E-AB4F-B280536809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2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3EDFF-D315-FC4E-87C7-D4861AB9A8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73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8D4833-6CE5-DA49-877D-DAEF8DCD66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楷体_GB231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  <a:cs typeface="楷体_GB23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  <a:cs typeface="楷体_GB23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  <a:cs typeface="楷体_GB23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  <a:cs typeface="楷体_GB23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  <a:cs typeface="华文新魏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400">
          <a:solidFill>
            <a:schemeClr val="tx1"/>
          </a:solidFill>
          <a:latin typeface="+mn-lt"/>
          <a:ea typeface="+mn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华文新魏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华文新魏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华文新魏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20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F8D4833-6CE5-DA49-877D-DAEF8DCD66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3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第</a:t>
            </a:r>
            <a:r>
              <a:rPr lang="en-US" altLang="zh-CN" dirty="0" smtClean="0">
                <a:latin typeface="Arial" charset="0"/>
                <a:ea typeface="楷体_GB2312" charset="0"/>
              </a:rPr>
              <a:t>6</a:t>
            </a:r>
            <a:r>
              <a:rPr lang="zh-CN" altLang="en-US" dirty="0" smtClean="0">
                <a:latin typeface="Arial" charset="0"/>
                <a:ea typeface="楷体_GB2312" charset="0"/>
              </a:rPr>
              <a:t>章 </a:t>
            </a:r>
            <a:r>
              <a:rPr lang="zh-CN" altLang="en-US" dirty="0">
                <a:latin typeface="Arial" charset="0"/>
                <a:ea typeface="楷体_GB2312" charset="0"/>
              </a:rPr>
              <a:t>语义分析和中间代码生成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398839"/>
            <a:ext cx="8229600" cy="4530725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语义分析概述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类型检查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中间代码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一些语法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成分的翻译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说明语句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赋值语句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布尔表达式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控制语句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过程调用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EB4D8C4-C10B-2E42-B814-302BE447BF22}" type="slidenum">
              <a:rPr lang="en-US" altLang="zh-CN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图表示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产生赋值语句抽象语法树的属性文法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14" name="内容占位符 4"/>
          <p:cNvGraphicFramePr>
            <a:graphicFrameLocks/>
          </p:cNvGraphicFramePr>
          <p:nvPr>
            <p:extLst/>
          </p:nvPr>
        </p:nvGraphicFramePr>
        <p:xfrm>
          <a:off x="460376" y="2708920"/>
          <a:ext cx="8078881" cy="24860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7880">
                  <a:extLst>
                    <a:ext uri="{9D8B030D-6E8A-4147-A177-3AD203B41FA5}">
                      <a16:colId xmlns:a16="http://schemas.microsoft.com/office/drawing/2014/main" val="1611666338"/>
                    </a:ext>
                  </a:extLst>
                </a:gridCol>
                <a:gridCol w="6421001">
                  <a:extLst>
                    <a:ext uri="{9D8B030D-6E8A-4147-A177-3AD203B41FA5}">
                      <a16:colId xmlns:a16="http://schemas.microsoft.com/office/drawing/2014/main" val="27747316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u="none" strike="noStrike" dirty="0">
                          <a:effectLst/>
                        </a:rPr>
                        <a:t>产生式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u="none" strike="noStrike" dirty="0">
                          <a:effectLst/>
                        </a:rPr>
                        <a:t>               语义规则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99766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S</a:t>
                      </a:r>
                      <a:r>
                        <a:rPr lang="en-US" altLang="zh-CN" sz="1800" dirty="0" err="1" smtClean="0">
                          <a:latin typeface="Times New Roman" charset="0"/>
                          <a:sym typeface="Symbol" charset="0"/>
                        </a:rPr>
                        <a:t>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id</a:t>
                      </a:r>
                      <a:r>
                        <a:rPr lang="en-US" sz="1800" u="none" strike="noStrike" dirty="0" smtClean="0">
                          <a:effectLst/>
                        </a:rPr>
                        <a:t>=E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S.Nptr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=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mknode</a:t>
                      </a:r>
                      <a:r>
                        <a:rPr lang="en-US" sz="1800" u="none" strike="noStrike" dirty="0" smtClean="0">
                          <a:effectLst/>
                        </a:rPr>
                        <a:t>(‘=’,  </a:t>
                      </a:r>
                      <a:r>
                        <a:rPr lang="en-US" sz="1800" u="none" strike="noStrike" dirty="0" err="1">
                          <a:effectLst/>
                        </a:rPr>
                        <a:t>mkleaf</a:t>
                      </a:r>
                      <a:r>
                        <a:rPr lang="en-US" sz="1800" u="none" strike="noStrike" dirty="0">
                          <a:effectLst/>
                        </a:rPr>
                        <a:t>(id, </a:t>
                      </a:r>
                      <a:r>
                        <a:rPr lang="en-US" sz="1800" u="none" strike="noStrike" dirty="0" err="1">
                          <a:effectLst/>
                        </a:rPr>
                        <a:t>id.place</a:t>
                      </a:r>
                      <a:r>
                        <a:rPr lang="en-US" sz="1800" u="none" strike="noStrike" dirty="0">
                          <a:effectLst/>
                        </a:rPr>
                        <a:t>),  </a:t>
                      </a:r>
                      <a:r>
                        <a:rPr lang="en-US" sz="1800" u="none" strike="noStrike" dirty="0" err="1">
                          <a:effectLst/>
                        </a:rPr>
                        <a:t>E.nptr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7523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E</a:t>
                      </a:r>
                      <a:r>
                        <a:rPr lang="en-US" altLang="zh-CN" sz="1800" dirty="0" smtClean="0">
                          <a:latin typeface="Times New Roman" charset="0"/>
                          <a:sym typeface="Symbol" charset="0"/>
                        </a:rPr>
                        <a:t></a:t>
                      </a:r>
                      <a:r>
                        <a:rPr lang="en-US" sz="1800" u="none" strike="noStrike" dirty="0" smtClean="0">
                          <a:effectLst/>
                        </a:rPr>
                        <a:t>E</a:t>
                      </a:r>
                      <a:r>
                        <a:rPr lang="en-US" sz="1800" u="none" strike="noStrike" baseline="-25000" dirty="0" smtClean="0">
                          <a:effectLst/>
                        </a:rPr>
                        <a:t>1</a:t>
                      </a:r>
                      <a:r>
                        <a:rPr lang="en-US" sz="1800" u="none" strike="noStrike" dirty="0" smtClean="0">
                          <a:effectLst/>
                        </a:rPr>
                        <a:t>+E</a:t>
                      </a:r>
                      <a:r>
                        <a:rPr lang="en-US" sz="1800" u="none" strike="noStrike" baseline="-25000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E.nptr</a:t>
                      </a:r>
                      <a:r>
                        <a:rPr lang="en-US" sz="1800" u="none" strike="noStrike" dirty="0" smtClean="0">
                          <a:effectLst/>
                        </a:rPr>
                        <a:t>=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mknode</a:t>
                      </a:r>
                      <a:r>
                        <a:rPr lang="en-US" sz="1800" u="none" strike="noStrike" dirty="0">
                          <a:effectLst/>
                        </a:rPr>
                        <a:t>(‘+’,  E</a:t>
                      </a:r>
                      <a:r>
                        <a:rPr lang="en-US" sz="1800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.nptr,  E</a:t>
                      </a:r>
                      <a:r>
                        <a:rPr lang="en-US" sz="1800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.nptr)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7938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E</a:t>
                      </a:r>
                      <a:r>
                        <a:rPr lang="en-US" altLang="zh-CN" sz="1800" dirty="0" smtClean="0">
                          <a:latin typeface="Times New Roman" charset="0"/>
                          <a:sym typeface="Symbol" charset="0"/>
                        </a:rPr>
                        <a:t></a:t>
                      </a:r>
                      <a:r>
                        <a:rPr lang="en-US" sz="1800" u="none" strike="noStrike" dirty="0" smtClean="0">
                          <a:effectLst/>
                        </a:rPr>
                        <a:t>E</a:t>
                      </a:r>
                      <a:r>
                        <a:rPr lang="en-US" sz="1800" u="none" strike="noStrike" baseline="-25000" dirty="0" smtClean="0">
                          <a:effectLst/>
                        </a:rPr>
                        <a:t>1</a:t>
                      </a:r>
                      <a:r>
                        <a:rPr lang="en-US" sz="1800" u="none" strike="noStrike" dirty="0" smtClean="0">
                          <a:effectLst/>
                        </a:rPr>
                        <a:t>*E</a:t>
                      </a:r>
                      <a:r>
                        <a:rPr lang="en-US" sz="1800" u="none" strike="noStrike" baseline="-25000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E.nptr</a:t>
                      </a:r>
                      <a:r>
                        <a:rPr lang="en-US" sz="1800" u="none" strike="noStrike" dirty="0" smtClean="0">
                          <a:effectLst/>
                        </a:rPr>
                        <a:t>=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mknode</a:t>
                      </a:r>
                      <a:r>
                        <a:rPr lang="en-US" sz="1800" u="none" strike="noStrike" dirty="0">
                          <a:effectLst/>
                        </a:rPr>
                        <a:t>(‘*’,  E</a:t>
                      </a:r>
                      <a:r>
                        <a:rPr lang="en-US" sz="1800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.nptr,  E</a:t>
                      </a:r>
                      <a:r>
                        <a:rPr lang="en-US" sz="1800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u="none" strike="noStrike" dirty="0">
                          <a:effectLst/>
                        </a:rPr>
                        <a:t>.nptr)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78078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E</a:t>
                      </a:r>
                      <a:r>
                        <a:rPr lang="en-US" altLang="zh-CN" sz="1800" dirty="0" smtClean="0">
                          <a:latin typeface="Times New Roman" charset="0"/>
                          <a:sym typeface="Symbol" charset="0"/>
                        </a:rPr>
                        <a:t></a:t>
                      </a:r>
                      <a:r>
                        <a:rPr lang="en-US" sz="1800" u="none" strike="noStrike" dirty="0" smtClean="0">
                          <a:effectLst/>
                        </a:rPr>
                        <a:t>-</a:t>
                      </a:r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r>
                        <a:rPr lang="en-US" sz="1800" u="none" strike="noStrike" baseline="-25000" dirty="0">
                          <a:effectLst/>
                        </a:rPr>
                        <a:t>1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E.nptr</a:t>
                      </a:r>
                      <a:r>
                        <a:rPr lang="en-US" sz="1800" u="none" strike="noStrike" dirty="0" smtClean="0">
                          <a:effectLst/>
                        </a:rPr>
                        <a:t>=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mkunode</a:t>
                      </a:r>
                      <a:r>
                        <a:rPr lang="en-US" sz="1800" u="none" strike="noStrike" dirty="0">
                          <a:effectLst/>
                        </a:rPr>
                        <a:t>(‘</a:t>
                      </a:r>
                      <a:r>
                        <a:rPr lang="en-US" sz="1800" u="none" strike="noStrike" dirty="0" err="1">
                          <a:effectLst/>
                        </a:rPr>
                        <a:t>uminus</a:t>
                      </a:r>
                      <a:r>
                        <a:rPr lang="en-US" sz="1800" u="none" strike="noStrike" dirty="0">
                          <a:effectLst/>
                        </a:rPr>
                        <a:t>’,  E</a:t>
                      </a:r>
                      <a:r>
                        <a:rPr lang="en-US" sz="1800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.nptr)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1265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E</a:t>
                      </a:r>
                      <a:r>
                        <a:rPr lang="en-US" altLang="zh-CN" sz="1800" dirty="0" smtClean="0">
                          <a:latin typeface="Times New Roman" charset="0"/>
                          <a:sym typeface="Symbol" charset="0"/>
                        </a:rPr>
                        <a:t> </a:t>
                      </a:r>
                      <a:r>
                        <a:rPr lang="en-US" sz="1800" u="none" strike="noStrike" dirty="0" smtClean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r>
                        <a:rPr lang="en-US" sz="1800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u="none" strike="noStrike" dirty="0">
                          <a:effectLst/>
                        </a:rPr>
                        <a:t>)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E.nptr</a:t>
                      </a:r>
                      <a:r>
                        <a:rPr lang="en-US" sz="1800" u="none" strike="noStrike" dirty="0" smtClean="0">
                          <a:effectLst/>
                        </a:rPr>
                        <a:t>=E1.nptr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3942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E</a:t>
                      </a:r>
                      <a:r>
                        <a:rPr lang="en-US" altLang="zh-CN" sz="1800" dirty="0" err="1" smtClean="0">
                          <a:latin typeface="Times New Roman" charset="0"/>
                          <a:sym typeface="Symbol" charset="0"/>
                        </a:rPr>
                        <a:t>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id</a:t>
                      </a:r>
                      <a:r>
                        <a:rPr lang="en-US" sz="1800" u="none" strike="noStrike" dirty="0" smtClean="0">
                          <a:effectLst/>
                        </a:rPr>
                        <a:t>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E.nptr</a:t>
                      </a:r>
                      <a:r>
                        <a:rPr lang="en-US" sz="1800" u="none" strike="noStrike" dirty="0" smtClean="0">
                          <a:effectLst/>
                        </a:rPr>
                        <a:t>=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mkleaf</a:t>
                      </a:r>
                      <a:r>
                        <a:rPr lang="en-US" sz="1800" u="none" strike="noStrike" dirty="0" smtClean="0">
                          <a:effectLst/>
                        </a:rPr>
                        <a:t>(id</a:t>
                      </a:r>
                      <a:r>
                        <a:rPr lang="en-US" sz="1800" u="none" strike="noStrike" dirty="0">
                          <a:effectLst/>
                        </a:rPr>
                        <a:t>,  </a:t>
                      </a:r>
                      <a:r>
                        <a:rPr lang="en-US" sz="1800" u="none" strike="noStrike" dirty="0" err="1">
                          <a:effectLst/>
                        </a:rPr>
                        <a:t>id.place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72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8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图表示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zh-CN" altLang="en-US" dirty="0">
                <a:latin typeface="宋体" charset="0"/>
              </a:rPr>
              <a:t>赋值语句</a:t>
            </a:r>
            <a:r>
              <a:rPr lang="en-US" altLang="zh-CN" dirty="0" smtClean="0">
                <a:latin typeface="宋体" charset="0"/>
              </a:rPr>
              <a:t>a=b</a:t>
            </a:r>
            <a:r>
              <a:rPr lang="en-US" altLang="zh-CN" dirty="0">
                <a:latin typeface="宋体" charset="0"/>
              </a:rPr>
              <a:t>*-</a:t>
            </a:r>
            <a:r>
              <a:rPr lang="en-US" altLang="zh-CN" dirty="0" err="1">
                <a:latin typeface="宋体" charset="0"/>
              </a:rPr>
              <a:t>c+b</a:t>
            </a:r>
            <a:r>
              <a:rPr lang="en-US" altLang="zh-CN" dirty="0">
                <a:latin typeface="宋体" charset="0"/>
              </a:rPr>
              <a:t>*-c</a:t>
            </a:r>
            <a:r>
              <a:rPr lang="zh-CN" altLang="en-US" dirty="0">
                <a:latin typeface="宋体" charset="0"/>
              </a:rPr>
              <a:t>的图表示法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2204491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宋体" charset="0"/>
              <a:buNone/>
            </a:pPr>
            <a:r>
              <a:rPr lang="en-US" altLang="zh-CN" sz="2000" dirty="0" smtClean="0">
                <a:latin typeface="Times New Roman" charset="0"/>
              </a:rPr>
              <a:t> </a:t>
            </a:r>
            <a:r>
              <a:rPr lang="zh-CN" altLang="en-US" sz="2000" dirty="0" smtClean="0">
                <a:latin typeface="Times New Roman" charset="0"/>
              </a:rPr>
              <a:t>抽象语法树表示：</a:t>
            </a:r>
            <a:endParaRPr lang="zh-CN" altLang="en-US" sz="2000" dirty="0">
              <a:latin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6800" y="2128291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charset="0"/>
              <a:buNone/>
            </a:pPr>
            <a:r>
              <a:rPr lang="en-US" altLang="zh-CN" sz="2000">
                <a:latin typeface="Times New Roman" charset="0"/>
              </a:rPr>
              <a:t>    dag</a:t>
            </a:r>
            <a:r>
              <a:rPr lang="zh-CN" altLang="en-US" sz="2000">
                <a:latin typeface="Times New Roman" charset="0"/>
              </a:rPr>
              <a:t>图形表示：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839788" y="2814091"/>
            <a:ext cx="3732212" cy="3255963"/>
            <a:chOff x="847" y="1097"/>
            <a:chExt cx="2119" cy="186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91" y="1097"/>
              <a:ext cx="37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assign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47" y="1521"/>
              <a:ext cx="102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a                       +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47" y="1946"/>
              <a:ext cx="10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*                        *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052" y="2356"/>
              <a:ext cx="191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b        uminus     b          uminus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658" y="2781"/>
              <a:ext cx="11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c                          c</a:t>
              </a:r>
              <a:endParaRPr lang="en-US" altLang="zh-CN" sz="3200">
                <a:latin typeface="Times New Roman" charset="0"/>
              </a:endParaRPr>
            </a:p>
          </p:txBody>
        </p: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921" y="1287"/>
              <a:ext cx="885" cy="254"/>
              <a:chOff x="921" y="1287"/>
              <a:chExt cx="885" cy="254"/>
            </a:xfrm>
          </p:grpSpPr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921" y="1287"/>
                <a:ext cx="401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1363" y="1287"/>
                <a:ext cx="443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437" y="1672"/>
              <a:ext cx="885" cy="253"/>
              <a:chOff x="1437" y="1672"/>
              <a:chExt cx="885" cy="253"/>
            </a:xfrm>
          </p:grpSpPr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H="1">
                <a:off x="1437" y="1672"/>
                <a:ext cx="401" cy="2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879" y="1672"/>
                <a:ext cx="443" cy="2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085" y="2089"/>
              <a:ext cx="606" cy="254"/>
              <a:chOff x="1085" y="2089"/>
              <a:chExt cx="606" cy="254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1085" y="2089"/>
                <a:ext cx="275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388" y="2089"/>
                <a:ext cx="303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2109" y="2089"/>
              <a:ext cx="606" cy="254"/>
              <a:chOff x="2109" y="2089"/>
              <a:chExt cx="606" cy="254"/>
            </a:xfrm>
          </p:grpSpPr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H="1">
                <a:off x="2109" y="2089"/>
                <a:ext cx="275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2412" y="2089"/>
                <a:ext cx="303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683" y="2540"/>
              <a:ext cx="1" cy="2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731" y="2540"/>
              <a:ext cx="1" cy="2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5389563" y="2820441"/>
            <a:ext cx="2863850" cy="3344863"/>
            <a:chOff x="3395" y="1108"/>
            <a:chExt cx="1522" cy="1862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739" y="1108"/>
              <a:ext cx="3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assign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395" y="1532"/>
              <a:ext cx="10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a                          +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369" y="1965"/>
              <a:ext cx="10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* 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74" y="2367"/>
              <a:ext cx="8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b          uminus</a:t>
              </a:r>
              <a:endParaRPr lang="en-US" altLang="zh-CN" sz="3200">
                <a:latin typeface="Times New Roman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680" y="2792"/>
              <a:ext cx="6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100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US" altLang="zh-CN" sz="3200">
                <a:latin typeface="Times New Roman" charset="0"/>
              </a:endParaRPr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3468" y="1298"/>
              <a:ext cx="885" cy="254"/>
              <a:chOff x="3468" y="1298"/>
              <a:chExt cx="885" cy="254"/>
            </a:xfrm>
          </p:grpSpPr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 flipH="1">
                <a:off x="3468" y="1298"/>
                <a:ext cx="402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11" y="1298"/>
                <a:ext cx="442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4107" y="2100"/>
              <a:ext cx="606" cy="254"/>
              <a:chOff x="4107" y="2100"/>
              <a:chExt cx="606" cy="254"/>
            </a:xfrm>
          </p:grpSpPr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H="1">
                <a:off x="4107" y="2100"/>
                <a:ext cx="276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4410" y="2100"/>
                <a:ext cx="303" cy="2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4705" y="2550"/>
              <a:ext cx="1" cy="2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弧 40"/>
            <p:cNvSpPr>
              <a:spLocks/>
            </p:cNvSpPr>
            <p:nvPr/>
          </p:nvSpPr>
          <p:spPr bwMode="auto">
            <a:xfrm>
              <a:off x="4219" y="1630"/>
              <a:ext cx="176" cy="374"/>
            </a:xfrm>
            <a:custGeom>
              <a:avLst/>
              <a:gdLst>
                <a:gd name="G0" fmla="+- 21600 0 0"/>
                <a:gd name="G1" fmla="+- 20445 0 0"/>
                <a:gd name="G2" fmla="+- 21600 0 0"/>
                <a:gd name="T0" fmla="*/ 15128 w 21600"/>
                <a:gd name="T1" fmla="*/ 41053 h 41053"/>
                <a:gd name="T2" fmla="*/ 14631 w 21600"/>
                <a:gd name="T3" fmla="*/ 0 h 41053"/>
                <a:gd name="T4" fmla="*/ 21600 w 21600"/>
                <a:gd name="T5" fmla="*/ 20445 h 4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53" fill="none" extrusionOk="0">
                  <a:moveTo>
                    <a:pt x="15128" y="41052"/>
                  </a:moveTo>
                  <a:cubicBezTo>
                    <a:pt x="6125" y="38225"/>
                    <a:pt x="0" y="29881"/>
                    <a:pt x="0" y="20445"/>
                  </a:cubicBezTo>
                  <a:cubicBezTo>
                    <a:pt x="0" y="11201"/>
                    <a:pt x="5881" y="2982"/>
                    <a:pt x="14631" y="0"/>
                  </a:cubicBezTo>
                </a:path>
                <a:path w="21600" h="41053" stroke="0" extrusionOk="0">
                  <a:moveTo>
                    <a:pt x="15128" y="41052"/>
                  </a:moveTo>
                  <a:cubicBezTo>
                    <a:pt x="6125" y="38225"/>
                    <a:pt x="0" y="29881"/>
                    <a:pt x="0" y="20445"/>
                  </a:cubicBezTo>
                  <a:cubicBezTo>
                    <a:pt x="0" y="11201"/>
                    <a:pt x="5881" y="2982"/>
                    <a:pt x="14631" y="0"/>
                  </a:cubicBezTo>
                  <a:lnTo>
                    <a:pt x="21600" y="20445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弧 41"/>
            <p:cNvSpPr>
              <a:spLocks/>
            </p:cNvSpPr>
            <p:nvPr/>
          </p:nvSpPr>
          <p:spPr bwMode="auto">
            <a:xfrm>
              <a:off x="4411" y="1629"/>
              <a:ext cx="176" cy="375"/>
            </a:xfrm>
            <a:custGeom>
              <a:avLst/>
              <a:gdLst>
                <a:gd name="G0" fmla="+- 0 0 0"/>
                <a:gd name="G1" fmla="+- 20487 0 0"/>
                <a:gd name="G2" fmla="+- 21600 0 0"/>
                <a:gd name="T0" fmla="*/ 6844 w 21600"/>
                <a:gd name="T1" fmla="*/ 0 h 41167"/>
                <a:gd name="T2" fmla="*/ 6237 w 21600"/>
                <a:gd name="T3" fmla="*/ 41167 h 41167"/>
                <a:gd name="T4" fmla="*/ 0 w 21600"/>
                <a:gd name="T5" fmla="*/ 20487 h 4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67" fill="none" extrusionOk="0">
                  <a:moveTo>
                    <a:pt x="6844" y="-1"/>
                  </a:moveTo>
                  <a:cubicBezTo>
                    <a:pt x="15657" y="2944"/>
                    <a:pt x="21600" y="11194"/>
                    <a:pt x="21600" y="20487"/>
                  </a:cubicBezTo>
                  <a:cubicBezTo>
                    <a:pt x="21600" y="30014"/>
                    <a:pt x="15358" y="38416"/>
                    <a:pt x="6236" y="41166"/>
                  </a:cubicBezTo>
                </a:path>
                <a:path w="21600" h="41167" stroke="0" extrusionOk="0">
                  <a:moveTo>
                    <a:pt x="6844" y="-1"/>
                  </a:moveTo>
                  <a:cubicBezTo>
                    <a:pt x="15657" y="2944"/>
                    <a:pt x="21600" y="11194"/>
                    <a:pt x="21600" y="20487"/>
                  </a:cubicBezTo>
                  <a:cubicBezTo>
                    <a:pt x="21600" y="30014"/>
                    <a:pt x="15358" y="38416"/>
                    <a:pt x="6236" y="41166"/>
                  </a:cubicBezTo>
                  <a:lnTo>
                    <a:pt x="0" y="20487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5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抽象语法树的实现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zh-CN" altLang="en-US" dirty="0"/>
              <a:t>实现途径</a:t>
            </a:r>
            <a:r>
              <a:rPr lang="zh-CN" altLang="en-US" dirty="0" smtClean="0"/>
              <a:t>：记录指针和记录数组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467544" y="2060848"/>
            <a:ext cx="4800600" cy="3810000"/>
            <a:chOff x="1322" y="1279"/>
            <a:chExt cx="2036" cy="1602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1595" y="1279"/>
              <a:ext cx="667" cy="177"/>
              <a:chOff x="1595" y="1279"/>
              <a:chExt cx="667" cy="177"/>
            </a:xfrm>
          </p:grpSpPr>
          <p:sp>
            <p:nvSpPr>
              <p:cNvPr id="87" name="Rectangle 23"/>
              <p:cNvSpPr>
                <a:spLocks noChangeArrowheads="1"/>
              </p:cNvSpPr>
              <p:nvPr/>
            </p:nvSpPr>
            <p:spPr bwMode="auto">
              <a:xfrm>
                <a:off x="1595" y="1279"/>
                <a:ext cx="667" cy="1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1644" y="1327"/>
                <a:ext cx="367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 dirty="0">
                    <a:solidFill>
                      <a:srgbClr val="000000"/>
                    </a:solidFill>
                    <a:latin typeface="Times New Roman" charset="0"/>
                  </a:rPr>
                  <a:t>assign         </a:t>
                </a:r>
                <a:endParaRPr lang="en-US" altLang="zh-CN" sz="3200" b="1" dirty="0">
                  <a:latin typeface="Times New Roman" charset="0"/>
                </a:endParaRPr>
              </a:p>
            </p:txBody>
          </p:sp>
          <p:sp>
            <p:nvSpPr>
              <p:cNvPr id="89" name="Rectangle 25"/>
              <p:cNvSpPr>
                <a:spLocks noChangeArrowheads="1"/>
              </p:cNvSpPr>
              <p:nvPr/>
            </p:nvSpPr>
            <p:spPr bwMode="auto">
              <a:xfrm>
                <a:off x="2000" y="1306"/>
                <a:ext cx="46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700" b="1">
                    <a:solidFill>
                      <a:srgbClr val="000000"/>
                    </a:solidFill>
                    <a:latin typeface="Times New Roman" charset="0"/>
                  </a:rPr>
                  <a:t>. 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2050" y="1327"/>
                <a:ext cx="113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charset="0"/>
                  </a:rPr>
                  <a:t>      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91" name="Rectangle 27"/>
              <p:cNvSpPr>
                <a:spLocks noChangeArrowheads="1"/>
              </p:cNvSpPr>
              <p:nvPr/>
            </p:nvSpPr>
            <p:spPr bwMode="auto">
              <a:xfrm>
                <a:off x="2163" y="1306"/>
                <a:ext cx="46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700" b="1">
                    <a:solidFill>
                      <a:srgbClr val="000000"/>
                    </a:solidFill>
                    <a:latin typeface="Times New Roman" charset="0"/>
                  </a:rPr>
                  <a:t> .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92" name="Line 28"/>
              <p:cNvSpPr>
                <a:spLocks noChangeShapeType="1"/>
              </p:cNvSpPr>
              <p:nvPr/>
            </p:nvSpPr>
            <p:spPr bwMode="auto">
              <a:xfrm>
                <a:off x="1900" y="1281"/>
                <a:ext cx="1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>
                <a:off x="2088" y="1281"/>
                <a:ext cx="1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458" y="1628"/>
              <a:ext cx="339" cy="170"/>
              <a:chOff x="1458" y="1628"/>
              <a:chExt cx="339" cy="170"/>
            </a:xfrm>
          </p:grpSpPr>
          <p:sp>
            <p:nvSpPr>
              <p:cNvPr id="84" name="Rectangle 31"/>
              <p:cNvSpPr>
                <a:spLocks noChangeArrowheads="1"/>
              </p:cNvSpPr>
              <p:nvPr/>
            </p:nvSpPr>
            <p:spPr bwMode="auto">
              <a:xfrm>
                <a:off x="1458" y="1633"/>
                <a:ext cx="339" cy="16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Rectangle 32"/>
              <p:cNvSpPr>
                <a:spLocks noChangeArrowheads="1"/>
              </p:cNvSpPr>
              <p:nvPr/>
            </p:nvSpPr>
            <p:spPr bwMode="auto">
              <a:xfrm>
                <a:off x="1507" y="1672"/>
                <a:ext cx="251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charset="0"/>
                  </a:rPr>
                  <a:t>id        a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86" name="Line 33"/>
              <p:cNvSpPr>
                <a:spLocks noChangeShapeType="1"/>
              </p:cNvSpPr>
              <p:nvPr/>
            </p:nvSpPr>
            <p:spPr bwMode="auto">
              <a:xfrm>
                <a:off x="1628" y="1628"/>
                <a:ext cx="1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1992" y="1628"/>
              <a:ext cx="509" cy="170"/>
              <a:chOff x="1992" y="1628"/>
              <a:chExt cx="509" cy="170"/>
            </a:xfrm>
          </p:grpSpPr>
          <p:grpSp>
            <p:nvGrpSpPr>
              <p:cNvPr id="76" name="Group 41"/>
              <p:cNvGrpSpPr>
                <a:grpSpLocks/>
              </p:cNvGrpSpPr>
              <p:nvPr/>
            </p:nvGrpSpPr>
            <p:grpSpPr bwMode="auto">
              <a:xfrm>
                <a:off x="1992" y="1628"/>
                <a:ext cx="509" cy="170"/>
                <a:chOff x="1992" y="1628"/>
                <a:chExt cx="509" cy="170"/>
              </a:xfrm>
            </p:grpSpPr>
            <p:sp>
              <p:nvSpPr>
                <p:cNvPr id="78" name="Rectangle 35"/>
                <p:cNvSpPr>
                  <a:spLocks noChangeArrowheads="1"/>
                </p:cNvSpPr>
                <p:nvPr/>
              </p:nvSpPr>
              <p:spPr bwMode="auto">
                <a:xfrm>
                  <a:off x="1992" y="1633"/>
                  <a:ext cx="509" cy="16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Rectangle 36"/>
                <p:cNvSpPr>
                  <a:spLocks noChangeArrowheads="1"/>
                </p:cNvSpPr>
                <p:nvPr/>
              </p:nvSpPr>
              <p:spPr bwMode="auto">
                <a:xfrm>
                  <a:off x="2041" y="1672"/>
                  <a:ext cx="194" cy="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charset="0"/>
                    </a:rPr>
                    <a:t>+        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80" name="Rectangle 37"/>
                <p:cNvSpPr>
                  <a:spLocks noChangeArrowheads="1"/>
                </p:cNvSpPr>
                <p:nvPr/>
              </p:nvSpPr>
              <p:spPr bwMode="auto">
                <a:xfrm>
                  <a:off x="2234" y="1651"/>
                  <a:ext cx="23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700" b="1">
                      <a:solidFill>
                        <a:srgbClr val="000000"/>
                      </a:solidFill>
                      <a:latin typeface="Times New Roman" charset="0"/>
                    </a:rPr>
                    <a:t>.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81" name="Rectangle 38"/>
                <p:cNvSpPr>
                  <a:spLocks noChangeArrowheads="1"/>
                </p:cNvSpPr>
                <p:nvPr/>
              </p:nvSpPr>
              <p:spPr bwMode="auto">
                <a:xfrm>
                  <a:off x="2257" y="1672"/>
                  <a:ext cx="170" cy="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charset="0"/>
                    </a:rPr>
                    <a:t>         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82" name="Rectangle 39"/>
                <p:cNvSpPr>
                  <a:spLocks noChangeArrowheads="1"/>
                </p:cNvSpPr>
                <p:nvPr/>
              </p:nvSpPr>
              <p:spPr bwMode="auto">
                <a:xfrm>
                  <a:off x="2428" y="1651"/>
                  <a:ext cx="23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700" b="1">
                      <a:solidFill>
                        <a:srgbClr val="000000"/>
                      </a:solidFill>
                      <a:latin typeface="Times New Roman" charset="0"/>
                    </a:rPr>
                    <a:t>.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83" name="Line 40"/>
                <p:cNvSpPr>
                  <a:spLocks noChangeShapeType="1"/>
                </p:cNvSpPr>
                <p:nvPr/>
              </p:nvSpPr>
              <p:spPr bwMode="auto">
                <a:xfrm>
                  <a:off x="2163" y="1628"/>
                  <a:ext cx="1" cy="1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Line 42"/>
              <p:cNvSpPr>
                <a:spLocks noChangeShapeType="1"/>
              </p:cNvSpPr>
              <p:nvPr/>
            </p:nvSpPr>
            <p:spPr bwMode="auto">
              <a:xfrm>
                <a:off x="2327" y="1633"/>
                <a:ext cx="1" cy="1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410" y="1979"/>
              <a:ext cx="504" cy="171"/>
              <a:chOff x="2410" y="1979"/>
              <a:chExt cx="504" cy="171"/>
            </a:xfrm>
          </p:grpSpPr>
          <p:grpSp>
            <p:nvGrpSpPr>
              <p:cNvPr id="68" name="Group 50"/>
              <p:cNvGrpSpPr>
                <a:grpSpLocks/>
              </p:cNvGrpSpPr>
              <p:nvPr/>
            </p:nvGrpSpPr>
            <p:grpSpPr bwMode="auto">
              <a:xfrm>
                <a:off x="2410" y="1979"/>
                <a:ext cx="504" cy="171"/>
                <a:chOff x="2410" y="1979"/>
                <a:chExt cx="504" cy="171"/>
              </a:xfrm>
            </p:grpSpPr>
            <p:sp>
              <p:nvSpPr>
                <p:cNvPr id="70" name="Rectangle 44"/>
                <p:cNvSpPr>
                  <a:spLocks noChangeArrowheads="1"/>
                </p:cNvSpPr>
                <p:nvPr/>
              </p:nvSpPr>
              <p:spPr bwMode="auto">
                <a:xfrm>
                  <a:off x="2410" y="1985"/>
                  <a:ext cx="504" cy="16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Rectangle 45"/>
                <p:cNvSpPr>
                  <a:spLocks noChangeArrowheads="1"/>
                </p:cNvSpPr>
                <p:nvPr/>
              </p:nvSpPr>
              <p:spPr bwMode="auto">
                <a:xfrm>
                  <a:off x="2458" y="2024"/>
                  <a:ext cx="188" cy="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charset="0"/>
                    </a:rPr>
                    <a:t>*        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72" name="Rectangle 46"/>
                <p:cNvSpPr>
                  <a:spLocks noChangeArrowheads="1"/>
                </p:cNvSpPr>
                <p:nvPr/>
              </p:nvSpPr>
              <p:spPr bwMode="auto">
                <a:xfrm>
                  <a:off x="2646" y="2004"/>
                  <a:ext cx="23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700" b="1">
                      <a:solidFill>
                        <a:srgbClr val="000000"/>
                      </a:solidFill>
                      <a:latin typeface="Times New Roman" charset="0"/>
                    </a:rPr>
                    <a:t>.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73" name="Rectangle 47"/>
                <p:cNvSpPr>
                  <a:spLocks noChangeArrowheads="1"/>
                </p:cNvSpPr>
                <p:nvPr/>
              </p:nvSpPr>
              <p:spPr bwMode="auto">
                <a:xfrm>
                  <a:off x="2671" y="2024"/>
                  <a:ext cx="170" cy="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charset="0"/>
                    </a:rPr>
                    <a:t>         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74" name="Rectangle 48"/>
                <p:cNvSpPr>
                  <a:spLocks noChangeArrowheads="1"/>
                </p:cNvSpPr>
                <p:nvPr/>
              </p:nvSpPr>
              <p:spPr bwMode="auto">
                <a:xfrm>
                  <a:off x="2838" y="2004"/>
                  <a:ext cx="23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700" b="1">
                      <a:solidFill>
                        <a:srgbClr val="000000"/>
                      </a:solidFill>
                      <a:latin typeface="Times New Roman" charset="0"/>
                    </a:rPr>
                    <a:t>.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75" name="Line 49"/>
                <p:cNvSpPr>
                  <a:spLocks noChangeShapeType="1"/>
                </p:cNvSpPr>
                <p:nvPr/>
              </p:nvSpPr>
              <p:spPr bwMode="auto">
                <a:xfrm>
                  <a:off x="2580" y="1979"/>
                  <a:ext cx="1" cy="1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" name="Line 51"/>
              <p:cNvSpPr>
                <a:spLocks noChangeShapeType="1"/>
              </p:cNvSpPr>
              <p:nvPr/>
            </p:nvSpPr>
            <p:spPr bwMode="auto">
              <a:xfrm>
                <a:off x="2744" y="1984"/>
                <a:ext cx="1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1524" y="1989"/>
              <a:ext cx="504" cy="170"/>
              <a:chOff x="1524" y="1989"/>
              <a:chExt cx="504" cy="170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524" y="1989"/>
                <a:ext cx="504" cy="170"/>
                <a:chOff x="1524" y="1989"/>
                <a:chExt cx="504" cy="170"/>
              </a:xfrm>
            </p:grpSpPr>
            <p:sp>
              <p:nvSpPr>
                <p:cNvPr id="62" name="Rectangle 53"/>
                <p:cNvSpPr>
                  <a:spLocks noChangeArrowheads="1"/>
                </p:cNvSpPr>
                <p:nvPr/>
              </p:nvSpPr>
              <p:spPr bwMode="auto">
                <a:xfrm>
                  <a:off x="1524" y="1994"/>
                  <a:ext cx="504" cy="16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Rectangle 54"/>
                <p:cNvSpPr>
                  <a:spLocks noChangeArrowheads="1"/>
                </p:cNvSpPr>
                <p:nvPr/>
              </p:nvSpPr>
              <p:spPr bwMode="auto">
                <a:xfrm>
                  <a:off x="1572" y="2035"/>
                  <a:ext cx="188" cy="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charset="0"/>
                    </a:rPr>
                    <a:t>*        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64" name="Rectangle 55"/>
                <p:cNvSpPr>
                  <a:spLocks noChangeArrowheads="1"/>
                </p:cNvSpPr>
                <p:nvPr/>
              </p:nvSpPr>
              <p:spPr bwMode="auto">
                <a:xfrm>
                  <a:off x="1761" y="2013"/>
                  <a:ext cx="23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700" b="1">
                      <a:solidFill>
                        <a:srgbClr val="000000"/>
                      </a:solidFill>
                      <a:latin typeface="Times New Roman" charset="0"/>
                    </a:rPr>
                    <a:t>.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65" name="Rectangle 56"/>
                <p:cNvSpPr>
                  <a:spLocks noChangeArrowheads="1"/>
                </p:cNvSpPr>
                <p:nvPr/>
              </p:nvSpPr>
              <p:spPr bwMode="auto">
                <a:xfrm>
                  <a:off x="1784" y="2035"/>
                  <a:ext cx="170" cy="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charset="0"/>
                    </a:rPr>
                    <a:t>         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66" name="Rectangle 57"/>
                <p:cNvSpPr>
                  <a:spLocks noChangeArrowheads="1"/>
                </p:cNvSpPr>
                <p:nvPr/>
              </p:nvSpPr>
              <p:spPr bwMode="auto">
                <a:xfrm>
                  <a:off x="1954" y="2013"/>
                  <a:ext cx="23" cy="1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700" b="1">
                      <a:solidFill>
                        <a:srgbClr val="000000"/>
                      </a:solidFill>
                      <a:latin typeface="Times New Roman" charset="0"/>
                    </a:rPr>
                    <a:t>.</a:t>
                  </a:r>
                  <a:endParaRPr lang="en-US" altLang="zh-CN" sz="3200" b="1">
                    <a:latin typeface="Times New Roman" charset="0"/>
                  </a:endParaRPr>
                </a:p>
              </p:txBody>
            </p:sp>
            <p:sp>
              <p:nvSpPr>
                <p:cNvPr id="67" name="Line 58"/>
                <p:cNvSpPr>
                  <a:spLocks noChangeShapeType="1"/>
                </p:cNvSpPr>
                <p:nvPr/>
              </p:nvSpPr>
              <p:spPr bwMode="auto">
                <a:xfrm>
                  <a:off x="1694" y="1989"/>
                  <a:ext cx="1" cy="1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>
                <a:off x="1858" y="1993"/>
                <a:ext cx="1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65"/>
            <p:cNvGrpSpPr>
              <a:grpSpLocks/>
            </p:cNvGrpSpPr>
            <p:nvPr/>
          </p:nvGrpSpPr>
          <p:grpSpPr bwMode="auto">
            <a:xfrm>
              <a:off x="1322" y="2359"/>
              <a:ext cx="363" cy="170"/>
              <a:chOff x="1322" y="2359"/>
              <a:chExt cx="363" cy="170"/>
            </a:xfrm>
          </p:grpSpPr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1322" y="2364"/>
                <a:ext cx="363" cy="16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1371" y="2405"/>
                <a:ext cx="274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charset="0"/>
                  </a:rPr>
                  <a:t>id        b 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59" name="Line 64"/>
              <p:cNvSpPr>
                <a:spLocks noChangeShapeType="1"/>
              </p:cNvSpPr>
              <p:nvPr/>
            </p:nvSpPr>
            <p:spPr bwMode="auto">
              <a:xfrm>
                <a:off x="1492" y="2359"/>
                <a:ext cx="1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2358" y="2354"/>
              <a:ext cx="363" cy="170"/>
              <a:chOff x="2358" y="2354"/>
              <a:chExt cx="363" cy="170"/>
            </a:xfrm>
          </p:grpSpPr>
          <p:sp>
            <p:nvSpPr>
              <p:cNvPr id="54" name="Rectangle 66"/>
              <p:cNvSpPr>
                <a:spLocks noChangeArrowheads="1"/>
              </p:cNvSpPr>
              <p:nvPr/>
            </p:nvSpPr>
            <p:spPr bwMode="auto">
              <a:xfrm>
                <a:off x="2358" y="2360"/>
                <a:ext cx="363" cy="1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Rectangle 67"/>
              <p:cNvSpPr>
                <a:spLocks noChangeArrowheads="1"/>
              </p:cNvSpPr>
              <p:nvPr/>
            </p:nvSpPr>
            <p:spPr bwMode="auto">
              <a:xfrm>
                <a:off x="2408" y="2400"/>
                <a:ext cx="274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charset="0"/>
                  </a:rPr>
                  <a:t>id        b 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56" name="Line 68"/>
              <p:cNvSpPr>
                <a:spLocks noChangeShapeType="1"/>
              </p:cNvSpPr>
              <p:nvPr/>
            </p:nvSpPr>
            <p:spPr bwMode="auto">
              <a:xfrm>
                <a:off x="2528" y="2354"/>
                <a:ext cx="1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1739" y="2360"/>
              <a:ext cx="513" cy="1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71"/>
            <p:cNvSpPr>
              <a:spLocks noChangeArrowheads="1"/>
            </p:cNvSpPr>
            <p:nvPr/>
          </p:nvSpPr>
          <p:spPr bwMode="auto">
            <a:xfrm>
              <a:off x="1788" y="2399"/>
              <a:ext cx="295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uminus   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2065" y="2378"/>
              <a:ext cx="2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6" name="Rectangle 73"/>
            <p:cNvSpPr>
              <a:spLocks noChangeArrowheads="1"/>
            </p:cNvSpPr>
            <p:nvPr/>
          </p:nvSpPr>
          <p:spPr bwMode="auto">
            <a:xfrm>
              <a:off x="2090" y="2399"/>
              <a:ext cx="11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     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7" name="Line 74"/>
            <p:cNvSpPr>
              <a:spLocks noChangeShapeType="1"/>
            </p:cNvSpPr>
            <p:nvPr/>
          </p:nvSpPr>
          <p:spPr bwMode="auto">
            <a:xfrm>
              <a:off x="2017" y="2354"/>
              <a:ext cx="1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2135" y="2359"/>
              <a:ext cx="1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76"/>
            <p:cNvSpPr>
              <a:spLocks noChangeArrowheads="1"/>
            </p:cNvSpPr>
            <p:nvPr/>
          </p:nvSpPr>
          <p:spPr bwMode="auto">
            <a:xfrm>
              <a:off x="2785" y="2360"/>
              <a:ext cx="531" cy="1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77"/>
            <p:cNvSpPr>
              <a:spLocks noChangeArrowheads="1"/>
            </p:cNvSpPr>
            <p:nvPr/>
          </p:nvSpPr>
          <p:spPr bwMode="auto">
            <a:xfrm>
              <a:off x="2832" y="2399"/>
              <a:ext cx="31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uminus    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21" name="Rectangle 78"/>
            <p:cNvSpPr>
              <a:spLocks noChangeArrowheads="1"/>
            </p:cNvSpPr>
            <p:nvPr/>
          </p:nvSpPr>
          <p:spPr bwMode="auto">
            <a:xfrm>
              <a:off x="3129" y="2378"/>
              <a:ext cx="2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22" name="Rectangle 79"/>
            <p:cNvSpPr>
              <a:spLocks noChangeArrowheads="1"/>
            </p:cNvSpPr>
            <p:nvPr/>
          </p:nvSpPr>
          <p:spPr bwMode="auto">
            <a:xfrm>
              <a:off x="3154" y="2399"/>
              <a:ext cx="3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3193" y="2378"/>
              <a:ext cx="6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  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3086" y="2354"/>
              <a:ext cx="1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82"/>
            <p:cNvSpPr>
              <a:spLocks noChangeShapeType="1"/>
            </p:cNvSpPr>
            <p:nvPr/>
          </p:nvSpPr>
          <p:spPr bwMode="auto">
            <a:xfrm>
              <a:off x="3208" y="2359"/>
              <a:ext cx="1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86"/>
            <p:cNvGrpSpPr>
              <a:grpSpLocks/>
            </p:cNvGrpSpPr>
            <p:nvPr/>
          </p:nvGrpSpPr>
          <p:grpSpPr bwMode="auto">
            <a:xfrm>
              <a:off x="1950" y="2710"/>
              <a:ext cx="358" cy="171"/>
              <a:chOff x="1950" y="2710"/>
              <a:chExt cx="358" cy="171"/>
            </a:xfrm>
          </p:grpSpPr>
          <p:sp>
            <p:nvSpPr>
              <p:cNvPr id="51" name="Rectangle 83"/>
              <p:cNvSpPr>
                <a:spLocks noChangeArrowheads="1"/>
              </p:cNvSpPr>
              <p:nvPr/>
            </p:nvSpPr>
            <p:spPr bwMode="auto">
              <a:xfrm>
                <a:off x="1950" y="2716"/>
                <a:ext cx="358" cy="1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1999" y="2755"/>
                <a:ext cx="26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charset="0"/>
                  </a:rPr>
                  <a:t>id        c 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53" name="Line 85"/>
              <p:cNvSpPr>
                <a:spLocks noChangeShapeType="1"/>
              </p:cNvSpPr>
              <p:nvPr/>
            </p:nvSpPr>
            <p:spPr bwMode="auto">
              <a:xfrm>
                <a:off x="2121" y="2710"/>
                <a:ext cx="1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90"/>
            <p:cNvGrpSpPr>
              <a:grpSpLocks/>
            </p:cNvGrpSpPr>
            <p:nvPr/>
          </p:nvGrpSpPr>
          <p:grpSpPr bwMode="auto">
            <a:xfrm>
              <a:off x="3000" y="2710"/>
              <a:ext cx="358" cy="171"/>
              <a:chOff x="3000" y="2710"/>
              <a:chExt cx="358" cy="171"/>
            </a:xfrm>
          </p:grpSpPr>
          <p:sp>
            <p:nvSpPr>
              <p:cNvPr id="48" name="Rectangle 87"/>
              <p:cNvSpPr>
                <a:spLocks noChangeArrowheads="1"/>
              </p:cNvSpPr>
              <p:nvPr/>
            </p:nvSpPr>
            <p:spPr bwMode="auto">
              <a:xfrm>
                <a:off x="3000" y="2716"/>
                <a:ext cx="358" cy="1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88"/>
              <p:cNvSpPr>
                <a:spLocks noChangeArrowheads="1"/>
              </p:cNvSpPr>
              <p:nvPr/>
            </p:nvSpPr>
            <p:spPr bwMode="auto">
              <a:xfrm>
                <a:off x="3049" y="2755"/>
                <a:ext cx="26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rgbClr val="000000"/>
                    </a:solidFill>
                    <a:latin typeface="Times New Roman" charset="0"/>
                  </a:rPr>
                  <a:t>id        c </a:t>
                </a:r>
                <a:endParaRPr lang="en-US" altLang="zh-CN" sz="3200" b="1">
                  <a:latin typeface="Times New Roman" charset="0"/>
                </a:endParaRPr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>
                <a:off x="3171" y="2710"/>
                <a:ext cx="1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 flipH="1">
              <a:off x="1617" y="1394"/>
              <a:ext cx="386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1586" y="1587"/>
              <a:ext cx="51" cy="41"/>
            </a:xfrm>
            <a:custGeom>
              <a:avLst/>
              <a:gdLst>
                <a:gd name="T0" fmla="*/ 63 w 102"/>
                <a:gd name="T1" fmla="*/ 0 h 81"/>
                <a:gd name="T2" fmla="*/ 71 w 102"/>
                <a:gd name="T3" fmla="*/ 42 h 81"/>
                <a:gd name="T4" fmla="*/ 102 w 102"/>
                <a:gd name="T5" fmla="*/ 72 h 81"/>
                <a:gd name="T6" fmla="*/ 0 w 102"/>
                <a:gd name="T7" fmla="*/ 81 h 81"/>
                <a:gd name="T8" fmla="*/ 63 w 10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1">
                  <a:moveTo>
                    <a:pt x="63" y="0"/>
                  </a:moveTo>
                  <a:lnTo>
                    <a:pt x="71" y="42"/>
                  </a:lnTo>
                  <a:lnTo>
                    <a:pt x="102" y="72"/>
                  </a:lnTo>
                  <a:lnTo>
                    <a:pt x="0" y="8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 flipH="1">
              <a:off x="2114" y="1394"/>
              <a:ext cx="77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2100" y="1577"/>
              <a:ext cx="37" cy="51"/>
            </a:xfrm>
            <a:custGeom>
              <a:avLst/>
              <a:gdLst>
                <a:gd name="T0" fmla="*/ 0 w 75"/>
                <a:gd name="T1" fmla="*/ 0 h 102"/>
                <a:gd name="T2" fmla="*/ 33 w 75"/>
                <a:gd name="T3" fmla="*/ 27 h 102"/>
                <a:gd name="T4" fmla="*/ 75 w 75"/>
                <a:gd name="T5" fmla="*/ 28 h 102"/>
                <a:gd name="T6" fmla="*/ 5 w 75"/>
                <a:gd name="T7" fmla="*/ 102 h 102"/>
                <a:gd name="T8" fmla="*/ 0 w 75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2">
                  <a:moveTo>
                    <a:pt x="0" y="0"/>
                  </a:moveTo>
                  <a:lnTo>
                    <a:pt x="33" y="27"/>
                  </a:lnTo>
                  <a:lnTo>
                    <a:pt x="75" y="28"/>
                  </a:lnTo>
                  <a:lnTo>
                    <a:pt x="5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95"/>
            <p:cNvSpPr>
              <a:spLocks noChangeShapeType="1"/>
            </p:cNvSpPr>
            <p:nvPr/>
          </p:nvSpPr>
          <p:spPr bwMode="auto">
            <a:xfrm flipH="1">
              <a:off x="1683" y="1740"/>
              <a:ext cx="555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1652" y="1952"/>
              <a:ext cx="51" cy="37"/>
            </a:xfrm>
            <a:custGeom>
              <a:avLst/>
              <a:gdLst>
                <a:gd name="T0" fmla="*/ 70 w 101"/>
                <a:gd name="T1" fmla="*/ 0 h 74"/>
                <a:gd name="T2" fmla="*/ 73 w 101"/>
                <a:gd name="T3" fmla="*/ 42 h 74"/>
                <a:gd name="T4" fmla="*/ 101 w 101"/>
                <a:gd name="T5" fmla="*/ 74 h 74"/>
                <a:gd name="T6" fmla="*/ 0 w 101"/>
                <a:gd name="T7" fmla="*/ 74 h 74"/>
                <a:gd name="T8" fmla="*/ 70 w 101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4">
                  <a:moveTo>
                    <a:pt x="70" y="0"/>
                  </a:moveTo>
                  <a:lnTo>
                    <a:pt x="73" y="42"/>
                  </a:lnTo>
                  <a:lnTo>
                    <a:pt x="101" y="74"/>
                  </a:lnTo>
                  <a:lnTo>
                    <a:pt x="0" y="7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2435" y="1736"/>
              <a:ext cx="52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2465" y="1929"/>
              <a:ext cx="39" cy="50"/>
            </a:xfrm>
            <a:custGeom>
              <a:avLst/>
              <a:gdLst>
                <a:gd name="T0" fmla="*/ 0 w 78"/>
                <a:gd name="T1" fmla="*/ 19 h 100"/>
                <a:gd name="T2" fmla="*/ 43 w 78"/>
                <a:gd name="T3" fmla="*/ 22 h 100"/>
                <a:gd name="T4" fmla="*/ 78 w 78"/>
                <a:gd name="T5" fmla="*/ 0 h 100"/>
                <a:gd name="T6" fmla="*/ 61 w 78"/>
                <a:gd name="T7" fmla="*/ 100 h 100"/>
                <a:gd name="T8" fmla="*/ 0 w 78"/>
                <a:gd name="T9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0">
                  <a:moveTo>
                    <a:pt x="0" y="19"/>
                  </a:moveTo>
                  <a:lnTo>
                    <a:pt x="43" y="22"/>
                  </a:lnTo>
                  <a:lnTo>
                    <a:pt x="78" y="0"/>
                  </a:lnTo>
                  <a:lnTo>
                    <a:pt x="61" y="10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99"/>
            <p:cNvSpPr>
              <a:spLocks noChangeShapeType="1"/>
            </p:cNvSpPr>
            <p:nvPr/>
          </p:nvSpPr>
          <p:spPr bwMode="auto">
            <a:xfrm flipH="1">
              <a:off x="1455" y="2101"/>
              <a:ext cx="314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1427" y="2314"/>
              <a:ext cx="50" cy="45"/>
            </a:xfrm>
            <a:custGeom>
              <a:avLst/>
              <a:gdLst>
                <a:gd name="T0" fmla="*/ 50 w 100"/>
                <a:gd name="T1" fmla="*/ 0 h 89"/>
                <a:gd name="T2" fmla="*/ 64 w 100"/>
                <a:gd name="T3" fmla="*/ 40 h 89"/>
                <a:gd name="T4" fmla="*/ 100 w 100"/>
                <a:gd name="T5" fmla="*/ 65 h 89"/>
                <a:gd name="T6" fmla="*/ 0 w 100"/>
                <a:gd name="T7" fmla="*/ 89 h 89"/>
                <a:gd name="T8" fmla="*/ 50 w 100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9">
                  <a:moveTo>
                    <a:pt x="50" y="0"/>
                  </a:moveTo>
                  <a:lnTo>
                    <a:pt x="64" y="40"/>
                  </a:lnTo>
                  <a:lnTo>
                    <a:pt x="100" y="65"/>
                  </a:lnTo>
                  <a:lnTo>
                    <a:pt x="0" y="8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1"/>
            <p:cNvSpPr>
              <a:spLocks noChangeShapeType="1"/>
            </p:cNvSpPr>
            <p:nvPr/>
          </p:nvSpPr>
          <p:spPr bwMode="auto">
            <a:xfrm>
              <a:off x="1961" y="2101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1941" y="2307"/>
              <a:ext cx="41" cy="47"/>
            </a:xfrm>
            <a:custGeom>
              <a:avLst/>
              <a:gdLst>
                <a:gd name="T0" fmla="*/ 0 w 81"/>
                <a:gd name="T1" fmla="*/ 0 h 93"/>
                <a:gd name="T2" fmla="*/ 40 w 81"/>
                <a:gd name="T3" fmla="*/ 14 h 93"/>
                <a:gd name="T4" fmla="*/ 81 w 81"/>
                <a:gd name="T5" fmla="*/ 0 h 93"/>
                <a:gd name="T6" fmla="*/ 40 w 81"/>
                <a:gd name="T7" fmla="*/ 93 h 93"/>
                <a:gd name="T8" fmla="*/ 0 w 81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3">
                  <a:moveTo>
                    <a:pt x="0" y="0"/>
                  </a:moveTo>
                  <a:lnTo>
                    <a:pt x="40" y="14"/>
                  </a:lnTo>
                  <a:lnTo>
                    <a:pt x="81" y="0"/>
                  </a:lnTo>
                  <a:lnTo>
                    <a:pt x="4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3"/>
            <p:cNvSpPr>
              <a:spLocks noChangeShapeType="1"/>
            </p:cNvSpPr>
            <p:nvPr/>
          </p:nvSpPr>
          <p:spPr bwMode="auto">
            <a:xfrm flipH="1">
              <a:off x="2478" y="2092"/>
              <a:ext cx="172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2458" y="2304"/>
              <a:ext cx="44" cy="50"/>
            </a:xfrm>
            <a:custGeom>
              <a:avLst/>
              <a:gdLst>
                <a:gd name="T0" fmla="*/ 22 w 88"/>
                <a:gd name="T1" fmla="*/ 0 h 99"/>
                <a:gd name="T2" fmla="*/ 47 w 88"/>
                <a:gd name="T3" fmla="*/ 35 h 99"/>
                <a:gd name="T4" fmla="*/ 88 w 88"/>
                <a:gd name="T5" fmla="*/ 48 h 99"/>
                <a:gd name="T6" fmla="*/ 0 w 88"/>
                <a:gd name="T7" fmla="*/ 99 h 99"/>
                <a:gd name="T8" fmla="*/ 22 w 88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9">
                  <a:moveTo>
                    <a:pt x="22" y="0"/>
                  </a:moveTo>
                  <a:lnTo>
                    <a:pt x="47" y="35"/>
                  </a:lnTo>
                  <a:lnTo>
                    <a:pt x="88" y="48"/>
                  </a:lnTo>
                  <a:lnTo>
                    <a:pt x="0" y="9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5"/>
            <p:cNvSpPr>
              <a:spLocks noChangeShapeType="1"/>
            </p:cNvSpPr>
            <p:nvPr/>
          </p:nvSpPr>
          <p:spPr bwMode="auto">
            <a:xfrm>
              <a:off x="2847" y="2087"/>
              <a:ext cx="1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2827" y="2307"/>
              <a:ext cx="41" cy="47"/>
            </a:xfrm>
            <a:custGeom>
              <a:avLst/>
              <a:gdLst>
                <a:gd name="T0" fmla="*/ 0 w 81"/>
                <a:gd name="T1" fmla="*/ 0 h 93"/>
                <a:gd name="T2" fmla="*/ 40 w 81"/>
                <a:gd name="T3" fmla="*/ 14 h 93"/>
                <a:gd name="T4" fmla="*/ 81 w 81"/>
                <a:gd name="T5" fmla="*/ 0 h 93"/>
                <a:gd name="T6" fmla="*/ 40 w 81"/>
                <a:gd name="T7" fmla="*/ 93 h 93"/>
                <a:gd name="T8" fmla="*/ 0 w 81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3">
                  <a:moveTo>
                    <a:pt x="0" y="0"/>
                  </a:moveTo>
                  <a:lnTo>
                    <a:pt x="40" y="14"/>
                  </a:lnTo>
                  <a:lnTo>
                    <a:pt x="81" y="0"/>
                  </a:lnTo>
                  <a:lnTo>
                    <a:pt x="4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7"/>
            <p:cNvSpPr>
              <a:spLocks noChangeShapeType="1"/>
            </p:cNvSpPr>
            <p:nvPr/>
          </p:nvSpPr>
          <p:spPr bwMode="auto">
            <a:xfrm>
              <a:off x="2069" y="2462"/>
              <a:ext cx="1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2049" y="2663"/>
              <a:ext cx="40" cy="47"/>
            </a:xfrm>
            <a:custGeom>
              <a:avLst/>
              <a:gdLst>
                <a:gd name="T0" fmla="*/ 0 w 82"/>
                <a:gd name="T1" fmla="*/ 0 h 94"/>
                <a:gd name="T2" fmla="*/ 41 w 82"/>
                <a:gd name="T3" fmla="*/ 14 h 94"/>
                <a:gd name="T4" fmla="*/ 82 w 82"/>
                <a:gd name="T5" fmla="*/ 0 h 94"/>
                <a:gd name="T6" fmla="*/ 41 w 82"/>
                <a:gd name="T7" fmla="*/ 94 h 94"/>
                <a:gd name="T8" fmla="*/ 0 w 8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94">
                  <a:moveTo>
                    <a:pt x="0" y="0"/>
                  </a:moveTo>
                  <a:lnTo>
                    <a:pt x="41" y="14"/>
                  </a:lnTo>
                  <a:lnTo>
                    <a:pt x="82" y="0"/>
                  </a:lnTo>
                  <a:lnTo>
                    <a:pt x="41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9"/>
            <p:cNvSpPr>
              <a:spLocks noChangeShapeType="1"/>
            </p:cNvSpPr>
            <p:nvPr/>
          </p:nvSpPr>
          <p:spPr bwMode="auto">
            <a:xfrm>
              <a:off x="3133" y="2462"/>
              <a:ext cx="1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3113" y="2663"/>
              <a:ext cx="41" cy="47"/>
            </a:xfrm>
            <a:custGeom>
              <a:avLst/>
              <a:gdLst>
                <a:gd name="T0" fmla="*/ 0 w 81"/>
                <a:gd name="T1" fmla="*/ 0 h 94"/>
                <a:gd name="T2" fmla="*/ 40 w 81"/>
                <a:gd name="T3" fmla="*/ 14 h 94"/>
                <a:gd name="T4" fmla="*/ 81 w 81"/>
                <a:gd name="T5" fmla="*/ 0 h 94"/>
                <a:gd name="T6" fmla="*/ 40 w 81"/>
                <a:gd name="T7" fmla="*/ 94 h 94"/>
                <a:gd name="T8" fmla="*/ 0 w 81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0" y="0"/>
                  </a:moveTo>
                  <a:lnTo>
                    <a:pt x="40" y="14"/>
                  </a:lnTo>
                  <a:lnTo>
                    <a:pt x="81" y="0"/>
                  </a:lnTo>
                  <a:lnTo>
                    <a:pt x="4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142"/>
          <p:cNvGrpSpPr>
            <a:grpSpLocks/>
          </p:cNvGrpSpPr>
          <p:nvPr/>
        </p:nvGrpSpPr>
        <p:grpSpPr bwMode="auto">
          <a:xfrm>
            <a:off x="6047184" y="1916832"/>
            <a:ext cx="1981200" cy="3962400"/>
            <a:chOff x="3619" y="1275"/>
            <a:chExt cx="819" cy="1624"/>
          </a:xfrm>
        </p:grpSpPr>
        <p:grpSp>
          <p:nvGrpSpPr>
            <p:cNvPr id="95" name="Group 143"/>
            <p:cNvGrpSpPr>
              <a:grpSpLocks/>
            </p:cNvGrpSpPr>
            <p:nvPr/>
          </p:nvGrpSpPr>
          <p:grpSpPr bwMode="auto">
            <a:xfrm>
              <a:off x="3746" y="1275"/>
              <a:ext cx="688" cy="1624"/>
              <a:chOff x="3746" y="1275"/>
              <a:chExt cx="688" cy="1624"/>
            </a:xfrm>
          </p:grpSpPr>
          <p:sp>
            <p:nvSpPr>
              <p:cNvPr id="119" name="Rectangle 144"/>
              <p:cNvSpPr>
                <a:spLocks noChangeArrowheads="1"/>
              </p:cNvSpPr>
              <p:nvPr/>
            </p:nvSpPr>
            <p:spPr bwMode="auto">
              <a:xfrm>
                <a:off x="3746" y="1275"/>
                <a:ext cx="688" cy="1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45"/>
              <p:cNvSpPr>
                <a:spLocks noChangeShapeType="1"/>
              </p:cNvSpPr>
              <p:nvPr/>
            </p:nvSpPr>
            <p:spPr bwMode="auto">
              <a:xfrm>
                <a:off x="4029" y="1277"/>
                <a:ext cx="1" cy="16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46"/>
              <p:cNvSpPr>
                <a:spLocks noChangeShapeType="1"/>
              </p:cNvSpPr>
              <p:nvPr/>
            </p:nvSpPr>
            <p:spPr bwMode="auto">
              <a:xfrm>
                <a:off x="4244" y="1277"/>
                <a:ext cx="1" cy="16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" name="Rectangle 147"/>
            <p:cNvSpPr>
              <a:spLocks noChangeArrowheads="1"/>
            </p:cNvSpPr>
            <p:nvPr/>
          </p:nvSpPr>
          <p:spPr bwMode="auto">
            <a:xfrm>
              <a:off x="3619" y="1313"/>
              <a:ext cx="5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0        id            b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97" name="Rectangle 148"/>
            <p:cNvSpPr>
              <a:spLocks noChangeArrowheads="1"/>
            </p:cNvSpPr>
            <p:nvPr/>
          </p:nvSpPr>
          <p:spPr bwMode="auto">
            <a:xfrm>
              <a:off x="3619" y="1448"/>
              <a:ext cx="5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1        id            c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98" name="Rectangle 149"/>
            <p:cNvSpPr>
              <a:spLocks noChangeArrowheads="1"/>
            </p:cNvSpPr>
            <p:nvPr/>
          </p:nvSpPr>
          <p:spPr bwMode="auto">
            <a:xfrm>
              <a:off x="3619" y="1583"/>
              <a:ext cx="5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2     uminus      1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99" name="Rectangle 150"/>
            <p:cNvSpPr>
              <a:spLocks noChangeArrowheads="1"/>
            </p:cNvSpPr>
            <p:nvPr/>
          </p:nvSpPr>
          <p:spPr bwMode="auto">
            <a:xfrm>
              <a:off x="3619" y="1718"/>
              <a:ext cx="71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3         *             0        2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0" name="Rectangle 151"/>
            <p:cNvSpPr>
              <a:spLocks noChangeArrowheads="1"/>
            </p:cNvSpPr>
            <p:nvPr/>
          </p:nvSpPr>
          <p:spPr bwMode="auto">
            <a:xfrm>
              <a:off x="3619" y="1854"/>
              <a:ext cx="5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4        id            b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1" name="Rectangle 152"/>
            <p:cNvSpPr>
              <a:spLocks noChangeArrowheads="1"/>
            </p:cNvSpPr>
            <p:nvPr/>
          </p:nvSpPr>
          <p:spPr bwMode="auto">
            <a:xfrm>
              <a:off x="3619" y="1989"/>
              <a:ext cx="5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5        id            c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2" name="Rectangle 153"/>
            <p:cNvSpPr>
              <a:spLocks noChangeArrowheads="1"/>
            </p:cNvSpPr>
            <p:nvPr/>
          </p:nvSpPr>
          <p:spPr bwMode="auto">
            <a:xfrm>
              <a:off x="3619" y="2124"/>
              <a:ext cx="5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6     uminus      5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3" name="Rectangle 154"/>
            <p:cNvSpPr>
              <a:spLocks noChangeArrowheads="1"/>
            </p:cNvSpPr>
            <p:nvPr/>
          </p:nvSpPr>
          <p:spPr bwMode="auto">
            <a:xfrm>
              <a:off x="3619" y="2259"/>
              <a:ext cx="71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7         *            4         6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4" name="Rectangle 155"/>
            <p:cNvSpPr>
              <a:spLocks noChangeArrowheads="1"/>
            </p:cNvSpPr>
            <p:nvPr/>
          </p:nvSpPr>
          <p:spPr bwMode="auto">
            <a:xfrm>
              <a:off x="3619" y="2394"/>
              <a:ext cx="72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8         +            3         7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5" name="Rectangle 156"/>
            <p:cNvSpPr>
              <a:spLocks noChangeArrowheads="1"/>
            </p:cNvSpPr>
            <p:nvPr/>
          </p:nvSpPr>
          <p:spPr bwMode="auto">
            <a:xfrm>
              <a:off x="3619" y="2529"/>
              <a:ext cx="5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 9        id            a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6" name="Rectangle 157"/>
            <p:cNvSpPr>
              <a:spLocks noChangeArrowheads="1"/>
            </p:cNvSpPr>
            <p:nvPr/>
          </p:nvSpPr>
          <p:spPr bwMode="auto">
            <a:xfrm>
              <a:off x="3619" y="2664"/>
              <a:ext cx="7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10    assign        9         8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7" name="Rectangle 158"/>
            <p:cNvSpPr>
              <a:spLocks noChangeArrowheads="1"/>
            </p:cNvSpPr>
            <p:nvPr/>
          </p:nvSpPr>
          <p:spPr bwMode="auto">
            <a:xfrm>
              <a:off x="3619" y="2799"/>
              <a:ext cx="25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Times New Roman" charset="0"/>
                </a:rPr>
                <a:t>11       ...</a:t>
              </a:r>
              <a:endParaRPr lang="en-US" altLang="zh-CN" sz="3200" b="1">
                <a:latin typeface="Times New Roman" charset="0"/>
              </a:endParaRPr>
            </a:p>
          </p:txBody>
        </p:sp>
        <p:sp>
          <p:nvSpPr>
            <p:cNvPr id="108" name="Line 159"/>
            <p:cNvSpPr>
              <a:spLocks noChangeShapeType="1"/>
            </p:cNvSpPr>
            <p:nvPr/>
          </p:nvSpPr>
          <p:spPr bwMode="auto">
            <a:xfrm>
              <a:off x="3743" y="1417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0"/>
            <p:cNvSpPr>
              <a:spLocks noChangeShapeType="1"/>
            </p:cNvSpPr>
            <p:nvPr/>
          </p:nvSpPr>
          <p:spPr bwMode="auto">
            <a:xfrm>
              <a:off x="3743" y="1553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61"/>
            <p:cNvSpPr>
              <a:spLocks noChangeShapeType="1"/>
            </p:cNvSpPr>
            <p:nvPr/>
          </p:nvSpPr>
          <p:spPr bwMode="auto">
            <a:xfrm>
              <a:off x="3743" y="1694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62"/>
            <p:cNvSpPr>
              <a:spLocks noChangeShapeType="1"/>
            </p:cNvSpPr>
            <p:nvPr/>
          </p:nvSpPr>
          <p:spPr bwMode="auto">
            <a:xfrm>
              <a:off x="3743" y="1825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63"/>
            <p:cNvSpPr>
              <a:spLocks noChangeShapeType="1"/>
            </p:cNvSpPr>
            <p:nvPr/>
          </p:nvSpPr>
          <p:spPr bwMode="auto">
            <a:xfrm>
              <a:off x="3743" y="1961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64"/>
            <p:cNvSpPr>
              <a:spLocks noChangeShapeType="1"/>
            </p:cNvSpPr>
            <p:nvPr/>
          </p:nvSpPr>
          <p:spPr bwMode="auto">
            <a:xfrm>
              <a:off x="3743" y="2097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65"/>
            <p:cNvSpPr>
              <a:spLocks noChangeShapeType="1"/>
            </p:cNvSpPr>
            <p:nvPr/>
          </p:nvSpPr>
          <p:spPr bwMode="auto">
            <a:xfrm>
              <a:off x="3743" y="2232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66"/>
            <p:cNvSpPr>
              <a:spLocks noChangeShapeType="1"/>
            </p:cNvSpPr>
            <p:nvPr/>
          </p:nvSpPr>
          <p:spPr bwMode="auto">
            <a:xfrm>
              <a:off x="3743" y="2368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67"/>
            <p:cNvSpPr>
              <a:spLocks noChangeShapeType="1"/>
            </p:cNvSpPr>
            <p:nvPr/>
          </p:nvSpPr>
          <p:spPr bwMode="auto">
            <a:xfrm>
              <a:off x="3743" y="2495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68"/>
            <p:cNvSpPr>
              <a:spLocks noChangeShapeType="1"/>
            </p:cNvSpPr>
            <p:nvPr/>
          </p:nvSpPr>
          <p:spPr bwMode="auto">
            <a:xfrm>
              <a:off x="3743" y="2635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69"/>
            <p:cNvSpPr>
              <a:spLocks noChangeShapeType="1"/>
            </p:cNvSpPr>
            <p:nvPr/>
          </p:nvSpPr>
          <p:spPr bwMode="auto">
            <a:xfrm>
              <a:off x="3743" y="2776"/>
              <a:ext cx="6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621248" y="6165304"/>
            <a:ext cx="145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a=</a:t>
            </a:r>
            <a:r>
              <a:rPr kumimoji="1" lang="zh-CN" altLang="zh-CN" dirty="0" smtClean="0"/>
              <a:t>b</a:t>
            </a:r>
            <a:r>
              <a:rPr kumimoji="1" lang="en-US" altLang="zh-CN" dirty="0" smtClean="0"/>
              <a:t>*-</a:t>
            </a:r>
            <a:r>
              <a:rPr kumimoji="1" lang="en-US" altLang="zh-CN" dirty="0" err="1" smtClean="0"/>
              <a:t>c+b</a:t>
            </a:r>
            <a:r>
              <a:rPr kumimoji="1" lang="en-US" altLang="zh-CN" dirty="0" smtClean="0"/>
              <a:t>*-c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1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 smtClean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三地址代码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marL="492125"/>
            <a:r>
              <a:rPr lang="zh-CN" altLang="en-US" dirty="0" smtClean="0"/>
              <a:t>三地址代码：</a:t>
            </a:r>
            <a:endParaRPr lang="en-US" altLang="zh-CN" dirty="0" smtClean="0"/>
          </a:p>
          <a:p>
            <a:pPr marL="819150" lvl="1"/>
            <a:r>
              <a:rPr lang="zh-CN" altLang="en-US" sz="2000" dirty="0" smtClean="0"/>
              <a:t>每条语句通常包含三个地</a:t>
            </a:r>
            <a:r>
              <a:rPr lang="zh-CN" altLang="en-US" sz="2000" dirty="0"/>
              <a:t>址，两个运算对象的地址和结果地</a:t>
            </a:r>
            <a:r>
              <a:rPr lang="zh-CN" altLang="en-US" sz="2000" dirty="0" smtClean="0"/>
              <a:t>址</a:t>
            </a:r>
            <a:endParaRPr lang="en-US" altLang="zh-CN" sz="2000" dirty="0" smtClean="0"/>
          </a:p>
          <a:p>
            <a:pPr marL="819150" lvl="1"/>
            <a:r>
              <a:rPr lang="zh-CN" altLang="en-US" sz="2000" dirty="0" smtClean="0"/>
              <a:t>类似于汇编语</a:t>
            </a:r>
            <a:r>
              <a:rPr lang="zh-CN" altLang="en-US" sz="2000" dirty="0"/>
              <a:t>言的代码</a:t>
            </a:r>
            <a:endParaRPr lang="en-US" altLang="zh-CN" sz="2000" dirty="0"/>
          </a:p>
          <a:p>
            <a:pPr marL="493712" lvl="1" indent="0"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三地址代码</a:t>
            </a:r>
            <a:r>
              <a:rPr lang="zh-CN" altLang="en-US" dirty="0"/>
              <a:t>的一般形式：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x= </a:t>
            </a:r>
            <a:r>
              <a:rPr lang="en-US" altLang="zh-CN" sz="2000" dirty="0"/>
              <a:t>y op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y , z :</a:t>
            </a:r>
            <a:r>
              <a:rPr lang="zh-CN" altLang="en-US" sz="2000" dirty="0"/>
              <a:t>操作数    </a:t>
            </a:r>
            <a:r>
              <a:rPr lang="en-US" altLang="zh-CN" sz="2000" dirty="0"/>
              <a:t>x</a:t>
            </a:r>
            <a:r>
              <a:rPr lang="zh-CN" altLang="en-US" sz="2000" dirty="0"/>
              <a:t>：结果   </a:t>
            </a:r>
            <a:r>
              <a:rPr lang="en-US" altLang="zh-CN" sz="2000" dirty="0"/>
              <a:t>op</a:t>
            </a:r>
            <a:r>
              <a:rPr lang="zh-CN" altLang="en-US" sz="2000" dirty="0"/>
              <a:t>：操作符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例：</a:t>
            </a:r>
            <a:r>
              <a:rPr lang="en-US" altLang="zh-CN" sz="2000" dirty="0"/>
              <a:t>x</a:t>
            </a:r>
            <a:r>
              <a:rPr lang="zh-CN" altLang="en-US" sz="2000" dirty="0"/>
              <a:t>＋</a:t>
            </a:r>
            <a:r>
              <a:rPr lang="en-US" altLang="zh-CN" sz="2000" dirty="0"/>
              <a:t>y*z </a:t>
            </a:r>
            <a:r>
              <a:rPr lang="zh-CN" altLang="en-US" sz="2000" dirty="0"/>
              <a:t>的三地址形式序列：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y*z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/>
              <a:t>   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x+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1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C352946-3714-1E43-9B8C-8EC83EC62C24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5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230" y="188640"/>
            <a:ext cx="8042276" cy="945160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  <a:ea typeface="华文新魏" charset="0"/>
              </a:rPr>
              <a:t>常见三</a:t>
            </a:r>
            <a:r>
              <a:rPr lang="zh-CN" altLang="en-US" dirty="0">
                <a:latin typeface="Arial" charset="0"/>
                <a:ea typeface="华文新魏" charset="0"/>
              </a:rPr>
              <a:t>地址代码种类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718193" y="1320925"/>
          <a:ext cx="4298349" cy="4537288"/>
        </p:xfrm>
        <a:graphic>
          <a:graphicData uri="http://schemas.openxmlformats.org/drawingml/2006/table">
            <a:tbl>
              <a:tblPr/>
              <a:tblGrid>
                <a:gridCol w="802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3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3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条件跳转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09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非条件跳转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参数传递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61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kern="1200" noProof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过程调用</a:t>
                      </a:r>
                      <a:endParaRPr lang="en-US" altLang="zh-CN" sz="1400" b="1" kern="1200" noProof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58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过程返回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21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数组赋值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4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地址及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指针操作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4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三地址代码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三地址代码的具体实现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四元式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三元式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间接三元式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四元式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是一个带有四个域的记录结构</a:t>
            </a:r>
          </a:p>
          <a:p>
            <a:pPr lvl="1" eaLnBrk="1" hangingPunct="1"/>
            <a:r>
              <a:rPr kumimoji="1" lang="zh-CN" altLang="en-US" sz="2000" dirty="0">
                <a:sym typeface="Wingdings" charset="0"/>
              </a:rPr>
              <a:t>（操作符，左操作数，右操作数，结果）</a:t>
            </a:r>
          </a:p>
          <a:p>
            <a:pPr lvl="1" eaLnBrk="1" hangingPunct="1"/>
            <a:r>
              <a:rPr kumimoji="1" lang="zh-CN" altLang="en-US" sz="2000" dirty="0">
                <a:sym typeface="Wingdings" charset="0"/>
              </a:rPr>
              <a:t> 当是一元运算时，无右操作数；当是零元运算时无左、右操作数</a:t>
            </a:r>
          </a:p>
          <a:p>
            <a:pPr lvl="1" eaLnBrk="1" hangingPunct="1"/>
            <a:r>
              <a:rPr kumimoji="1" lang="zh-CN" altLang="en-US" sz="2000" dirty="0">
                <a:sym typeface="Wingdings" charset="0"/>
              </a:rPr>
              <a:t>在按语法制导翻译产生的四元式中，操作符用一整数码表示，用于表示运算符的种属，及其他语义信息，如数据类型，运算方式及运算精度等。另三个量通常是指向符号表有关名字的入口</a:t>
            </a:r>
          </a:p>
          <a:p>
            <a:pPr lvl="1" eaLnBrk="1" hangingPunct="1"/>
            <a:r>
              <a:rPr lang="zh-CN" altLang="en-US" sz="2000" dirty="0"/>
              <a:t>例如：</a:t>
            </a:r>
            <a:r>
              <a:rPr kumimoji="1" lang="zh-CN" altLang="en-US" sz="2000" dirty="0">
                <a:sym typeface="Wingdings" charset="0"/>
              </a:rPr>
              <a:t>对于赋值语句</a:t>
            </a:r>
            <a:r>
              <a:rPr kumimoji="1" lang="en-US" altLang="zh-CN" sz="2000" dirty="0" smtClean="0">
                <a:sym typeface="Wingdings" charset="0"/>
              </a:rPr>
              <a:t>A=</a:t>
            </a:r>
            <a:r>
              <a:rPr kumimoji="1" lang="zh-CN" altLang="en-US" sz="2000" dirty="0" smtClean="0">
                <a:sym typeface="Wingdings" charset="0"/>
              </a:rPr>
              <a:t>－</a:t>
            </a:r>
            <a:r>
              <a:rPr kumimoji="1" lang="en-US" altLang="zh-CN" sz="2000" dirty="0">
                <a:sym typeface="Wingdings" charset="0"/>
              </a:rPr>
              <a:t>B*(C+D), </a:t>
            </a:r>
            <a:r>
              <a:rPr kumimoji="1" lang="zh-CN" altLang="en-US" sz="2000" dirty="0">
                <a:sym typeface="Wingdings" charset="0"/>
              </a:rPr>
              <a:t>四元式表示为</a:t>
            </a:r>
          </a:p>
          <a:p>
            <a:pPr lvl="2" eaLnBrk="1" hangingPunct="1"/>
            <a:r>
              <a:rPr kumimoji="1" lang="zh-CN" altLang="en-US" sz="1800" dirty="0">
                <a:sym typeface="Wingdings" charset="0"/>
              </a:rPr>
              <a:t>       </a:t>
            </a:r>
            <a:r>
              <a:rPr kumimoji="1" lang="en-US" altLang="zh-CN" sz="1800" dirty="0">
                <a:sym typeface="Wingdings" charset="0"/>
              </a:rPr>
              <a:t>(</a:t>
            </a:r>
            <a:r>
              <a:rPr kumimoji="1" lang="zh-CN" altLang="en-US" sz="1800" dirty="0">
                <a:sym typeface="Wingdings" charset="0"/>
              </a:rPr>
              <a:t>－ </a:t>
            </a:r>
            <a:r>
              <a:rPr kumimoji="1" lang="en-US" altLang="zh-CN" sz="1800" dirty="0">
                <a:sym typeface="Wingdings" charset="0"/>
              </a:rPr>
              <a:t>, B,   ,T1)</a:t>
            </a:r>
          </a:p>
          <a:p>
            <a:pPr lvl="2" eaLnBrk="1" hangingPunct="1"/>
            <a:r>
              <a:rPr kumimoji="1" lang="en-US" altLang="zh-CN" sz="1800" dirty="0">
                <a:sym typeface="Wingdings" charset="0"/>
              </a:rPr>
              <a:t>       (+,  C, D ,T2)</a:t>
            </a:r>
          </a:p>
          <a:p>
            <a:pPr lvl="2" eaLnBrk="1" hangingPunct="1"/>
            <a:r>
              <a:rPr kumimoji="1" lang="en-US" altLang="zh-CN" sz="1800" dirty="0">
                <a:sym typeface="Wingdings" charset="0"/>
              </a:rPr>
              <a:t>       (*,  T1, T2, T3)</a:t>
            </a:r>
          </a:p>
          <a:p>
            <a:pPr lvl="2" eaLnBrk="1" hangingPunct="1"/>
            <a:r>
              <a:rPr kumimoji="1" lang="en-US" altLang="zh-CN" sz="1800" dirty="0">
                <a:sym typeface="Wingdings" charset="0"/>
              </a:rPr>
              <a:t>       </a:t>
            </a:r>
            <a:r>
              <a:rPr kumimoji="1" lang="en-US" altLang="zh-CN" sz="1800" dirty="0" smtClean="0">
                <a:sym typeface="Wingdings" charset="0"/>
              </a:rPr>
              <a:t>(=, </a:t>
            </a:r>
            <a:r>
              <a:rPr kumimoji="1" lang="en-US" altLang="zh-CN" sz="1800" dirty="0">
                <a:sym typeface="Wingdings" charset="0"/>
              </a:rPr>
              <a:t>T3 ,   , A)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EB66BE7-5E9E-C14A-82C9-16D9A8E2070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4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三元式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kumimoji="1" lang="zh-CN" altLang="en-US" dirty="0">
                <a:sym typeface="Wingdings" charset="0"/>
              </a:rPr>
              <a:t>三个域</a:t>
            </a:r>
            <a:r>
              <a:rPr kumimoji="1" lang="en-US" altLang="zh-CN" dirty="0">
                <a:sym typeface="Wingdings" charset="0"/>
              </a:rPr>
              <a:t>:  (</a:t>
            </a:r>
            <a:r>
              <a:rPr kumimoji="1" lang="zh-CN" altLang="en-US" dirty="0">
                <a:sym typeface="Wingdings" charset="0"/>
              </a:rPr>
              <a:t>操作符，左操作数，右操作数</a:t>
            </a:r>
            <a:r>
              <a:rPr kumimoji="1" lang="en-US" altLang="zh-CN" dirty="0">
                <a:sym typeface="Wingdings" charset="0"/>
              </a:rPr>
              <a:t>) </a:t>
            </a:r>
            <a:endParaRPr kumimoji="1" lang="en-US" altLang="zh-CN" dirty="0" smtClean="0">
              <a:sym typeface="Wingdings" charset="0"/>
            </a:endParaRPr>
          </a:p>
          <a:p>
            <a:pPr eaLnBrk="1" hangingPunct="1"/>
            <a:endParaRPr kumimoji="1" lang="en-US" altLang="zh-CN" dirty="0">
              <a:sym typeface="Wingdings" charset="0"/>
            </a:endParaRPr>
          </a:p>
          <a:p>
            <a:pPr eaLnBrk="1" hangingPunct="1"/>
            <a:endParaRPr kumimoji="1" lang="en-US" altLang="zh-CN" dirty="0" smtClean="0">
              <a:sym typeface="Wingdings" charset="0"/>
            </a:endParaRPr>
          </a:p>
          <a:p>
            <a:pPr eaLnBrk="1" hangingPunct="1"/>
            <a:r>
              <a:rPr lang="zh-CN" altLang="en-US" dirty="0" smtClean="0"/>
              <a:t>无显式的临时变量，用</a:t>
            </a:r>
            <a:r>
              <a:rPr kumimoji="1" lang="zh-CN" altLang="en-US" dirty="0" smtClean="0">
                <a:sym typeface="Wingdings" charset="0"/>
              </a:rPr>
              <a:t>三元式编号代表运算结果</a:t>
            </a:r>
            <a:endParaRPr kumimoji="1" lang="zh-CN" altLang="en-US" dirty="0">
              <a:sym typeface="Wingdings" charset="0"/>
            </a:endParaRPr>
          </a:p>
          <a:p>
            <a:pPr eaLnBrk="1" hangingPunct="1"/>
            <a:r>
              <a:rPr kumimoji="1" lang="zh-CN" altLang="en-US" dirty="0">
                <a:sym typeface="Wingdings" charset="0"/>
              </a:rPr>
              <a:t>例如：赋值语句</a:t>
            </a:r>
            <a:r>
              <a:rPr kumimoji="1" lang="en-US" altLang="zh-CN" dirty="0" smtClean="0">
                <a:sym typeface="Wingdings" charset="0"/>
              </a:rPr>
              <a:t>A=</a:t>
            </a:r>
            <a:r>
              <a:rPr kumimoji="1" lang="zh-CN" altLang="en-US" dirty="0" smtClean="0">
                <a:sym typeface="Wingdings" charset="0"/>
              </a:rPr>
              <a:t>－</a:t>
            </a:r>
            <a:r>
              <a:rPr kumimoji="1" lang="en-US" altLang="zh-CN" dirty="0">
                <a:sym typeface="Wingdings" charset="0"/>
              </a:rPr>
              <a:t>B*(C+D)</a:t>
            </a:r>
            <a:r>
              <a:rPr kumimoji="1" lang="zh-CN" altLang="en-US" dirty="0">
                <a:sym typeface="Wingdings" charset="0"/>
              </a:rPr>
              <a:t>，写成三元式</a:t>
            </a:r>
          </a:p>
          <a:p>
            <a:pPr lvl="1" eaLnBrk="1" hangingPunct="1"/>
            <a:r>
              <a:rPr kumimoji="1" lang="zh-CN" altLang="en-US" dirty="0">
                <a:sym typeface="Wingdings" charset="0"/>
              </a:rPr>
              <a:t>   ① </a:t>
            </a:r>
            <a:r>
              <a:rPr kumimoji="1" lang="en-US" altLang="zh-CN" dirty="0">
                <a:sym typeface="Wingdings" charset="0"/>
              </a:rPr>
              <a:t>(</a:t>
            </a:r>
            <a:r>
              <a:rPr kumimoji="1" lang="zh-CN" altLang="en-US" dirty="0">
                <a:sym typeface="Wingdings" charset="0"/>
              </a:rPr>
              <a:t>－ ，</a:t>
            </a:r>
            <a:r>
              <a:rPr kumimoji="1" lang="en-US" altLang="zh-CN" dirty="0">
                <a:sym typeface="Wingdings" charset="0"/>
              </a:rPr>
              <a:t>B</a:t>
            </a:r>
            <a:r>
              <a:rPr kumimoji="1" lang="zh-CN" altLang="en-US" dirty="0">
                <a:sym typeface="Wingdings" charset="0"/>
              </a:rPr>
              <a:t>， </a:t>
            </a:r>
            <a:r>
              <a:rPr kumimoji="1" lang="en-US" altLang="zh-CN" dirty="0">
                <a:sym typeface="Wingdings" charset="0"/>
              </a:rPr>
              <a:t>)</a:t>
            </a:r>
          </a:p>
          <a:p>
            <a:pPr lvl="1" eaLnBrk="1" hangingPunct="1"/>
            <a:r>
              <a:rPr kumimoji="1" lang="en-US" altLang="zh-CN" dirty="0">
                <a:sym typeface="Wingdings" charset="0"/>
              </a:rPr>
              <a:t>   ② (+</a:t>
            </a:r>
            <a:r>
              <a:rPr kumimoji="1" lang="zh-CN" altLang="en-US" dirty="0">
                <a:sym typeface="Wingdings" charset="0"/>
              </a:rPr>
              <a:t>，</a:t>
            </a:r>
            <a:r>
              <a:rPr kumimoji="1" lang="en-US" altLang="zh-CN" dirty="0">
                <a:sym typeface="Wingdings" charset="0"/>
              </a:rPr>
              <a:t>C</a:t>
            </a:r>
            <a:r>
              <a:rPr kumimoji="1" lang="zh-CN" altLang="en-US" dirty="0">
                <a:sym typeface="Wingdings" charset="0"/>
              </a:rPr>
              <a:t>，</a:t>
            </a:r>
            <a:r>
              <a:rPr kumimoji="1" lang="en-US" altLang="zh-CN" dirty="0">
                <a:sym typeface="Wingdings" charset="0"/>
              </a:rPr>
              <a:t>D )</a:t>
            </a:r>
          </a:p>
          <a:p>
            <a:pPr lvl="1" eaLnBrk="1" hangingPunct="1"/>
            <a:r>
              <a:rPr kumimoji="1" lang="en-US" altLang="zh-CN" dirty="0">
                <a:sym typeface="Wingdings" charset="0"/>
              </a:rPr>
              <a:t>   ③ (* , ①, ② ) </a:t>
            </a:r>
          </a:p>
          <a:p>
            <a:pPr lvl="1" eaLnBrk="1" hangingPunct="1"/>
            <a:r>
              <a:rPr kumimoji="1" lang="en-US" altLang="zh-CN" dirty="0">
                <a:sym typeface="Wingdings" charset="0"/>
              </a:rPr>
              <a:t>   ④ </a:t>
            </a:r>
            <a:r>
              <a:rPr kumimoji="1" lang="en-US" altLang="zh-CN" dirty="0" smtClean="0">
                <a:sym typeface="Wingdings" charset="0"/>
              </a:rPr>
              <a:t>(=, </a:t>
            </a:r>
            <a:r>
              <a:rPr kumimoji="1" lang="en-US" altLang="zh-CN" dirty="0">
                <a:sym typeface="Wingdings" charset="0"/>
              </a:rPr>
              <a:t>A, ③  ) </a:t>
            </a:r>
            <a:endParaRPr lang="en-US" altLang="zh-CN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1C1A044-2114-494F-A1CA-D2241E4A7E99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064629" y="189064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275856" y="1890642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933125" y="2322442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同四元式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461138" y="2322442"/>
            <a:ext cx="4176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指向符号表指针或指向三元式的指针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483768" y="189064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644008" y="1890642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/>
      <p:bldP spid="10248" grpId="0"/>
      <p:bldP spid="10249" grpId="0" animBg="1"/>
      <p:bldP spid="102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间接</a:t>
            </a:r>
            <a:r>
              <a:rPr lang="zh-CN" altLang="en-US" dirty="0">
                <a:latin typeface="Arial" charset="0"/>
                <a:ea typeface="楷体_GB2312" charset="0"/>
              </a:rPr>
              <a:t>三元式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dirty="0">
                <a:sym typeface="Wingdings" charset="0"/>
              </a:rPr>
              <a:t>三元式序列所需存储空间少（不需临时变量），</a:t>
            </a:r>
            <a:r>
              <a:rPr kumimoji="1" lang="zh-CN" altLang="en-US" sz="1800" dirty="0" smtClean="0">
                <a:sym typeface="Wingdings" charset="0"/>
              </a:rPr>
              <a:t>但不便于调整计算顺序，优化代码</a:t>
            </a:r>
            <a:endParaRPr kumimoji="1" lang="zh-CN" altLang="en-US" sz="1800" dirty="0">
              <a:sym typeface="Wingdings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dirty="0">
                <a:sym typeface="Wingdings" charset="0"/>
              </a:rPr>
              <a:t>解决方法：</a:t>
            </a:r>
            <a:r>
              <a:rPr kumimoji="1" lang="zh-CN" altLang="en-US" sz="1800" dirty="0"/>
              <a:t>建立两个表：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600" dirty="0"/>
              <a:t>三元式表：存放各三元式本身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600" dirty="0"/>
              <a:t>间接码表：按运算先后顺序列出三元式在三元式表中的位置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dirty="0"/>
              <a:t>  例如， 对以下赋值语句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zh-CN" altLang="en-US" sz="1800" dirty="0"/>
              <a:t>	 </a:t>
            </a:r>
            <a:r>
              <a:rPr kumimoji="1" lang="en-US" altLang="zh-CN" sz="1600" dirty="0" smtClean="0"/>
              <a:t>X=(</a:t>
            </a:r>
            <a:r>
              <a:rPr kumimoji="1" lang="en-US" altLang="zh-CN" sz="1600" dirty="0"/>
              <a:t>A+B)*C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  </a:t>
            </a:r>
            <a:r>
              <a:rPr kumimoji="1" lang="en-US" altLang="zh-CN" sz="1600" dirty="0" smtClean="0"/>
              <a:t>    B=A+B</a:t>
            </a:r>
            <a:endParaRPr kumimoji="1" lang="en-US" altLang="zh-CN" sz="16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  </a:t>
            </a:r>
            <a:r>
              <a:rPr kumimoji="1" lang="en-US" altLang="zh-CN" sz="1600" dirty="0" smtClean="0"/>
              <a:t>    Y=C</a:t>
            </a:r>
            <a:r>
              <a:rPr kumimoji="1" lang="en-US" altLang="zh-CN" sz="1600" dirty="0"/>
              <a:t>*(A+B)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800" dirty="0"/>
              <a:t>   </a:t>
            </a:r>
            <a:r>
              <a:rPr kumimoji="1" lang="zh-CN" altLang="en-US" sz="1800" dirty="0"/>
              <a:t>若用三元式表示，可写成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zh-CN" altLang="en-US" sz="1800" dirty="0"/>
              <a:t>   </a:t>
            </a:r>
            <a:r>
              <a:rPr kumimoji="1" lang="en-US" altLang="zh-CN" sz="1600" dirty="0"/>
              <a:t>(1)  (+, A, B)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(2)  (*,(1),C)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(3)  </a:t>
            </a:r>
            <a:r>
              <a:rPr kumimoji="1" lang="en-US" altLang="zh-CN" sz="1600" dirty="0" smtClean="0"/>
              <a:t>(=,</a:t>
            </a:r>
            <a:r>
              <a:rPr kumimoji="1" lang="en-US" altLang="zh-CN" sz="1600" dirty="0"/>
              <a:t>X,(2))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(4)  </a:t>
            </a:r>
            <a:r>
              <a:rPr kumimoji="1" lang="en-US" altLang="zh-CN" sz="1600" dirty="0" smtClean="0"/>
              <a:t>(=,</a:t>
            </a:r>
            <a:r>
              <a:rPr kumimoji="1" lang="en-US" altLang="zh-CN" sz="1600" dirty="0"/>
              <a:t>B,(1))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(5)  (+, A, B)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(6)  (*,C,(5))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charset="0"/>
              <a:buNone/>
            </a:pPr>
            <a:r>
              <a:rPr kumimoji="1" lang="en-US" altLang="zh-CN" sz="1600" dirty="0"/>
              <a:t>   (7)  </a:t>
            </a:r>
            <a:r>
              <a:rPr kumimoji="1" lang="en-US" altLang="zh-CN" sz="1600" dirty="0" smtClean="0"/>
              <a:t>(=,</a:t>
            </a:r>
            <a:r>
              <a:rPr kumimoji="1" lang="en-US" altLang="zh-CN" sz="1600" dirty="0"/>
              <a:t>Y,(6))  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endParaRPr kumimoji="1" lang="en-US" altLang="zh-CN" sz="1600" dirty="0">
              <a:sym typeface="Wingdings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1800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F485B8B-ED54-E548-A694-A53FFC7AA921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338514" y="3534122"/>
            <a:ext cx="5253037" cy="246221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三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元式（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）和（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）形式完全一致，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但不能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将（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）省去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；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华文新魏" charset="0"/>
            </a:endParaRPr>
          </a:p>
          <a:p>
            <a:pPr eaLnBrk="1" hangingPunct="1"/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（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2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和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（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6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）也是类似情况，同样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不能将（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6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省去。</a:t>
            </a:r>
            <a:endParaRPr kumimoji="1"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华文新魏" charset="0"/>
            </a:endParaRPr>
          </a:p>
          <a:p>
            <a:pPr eaLnBrk="1" hangingPunct="1"/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然而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，若按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间接三元式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表示，则可写成：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间接码表             三元式表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  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+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A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B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  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（*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,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）， 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C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  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3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（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=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X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））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  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4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（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=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B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））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1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  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 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（</a:t>
            </a:r>
            <a:r>
              <a:rPr kumimoji="1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=</a:t>
            </a: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Y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，（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））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</a:t>
            </a:r>
          </a:p>
          <a:p>
            <a:pPr eaLnBrk="1" hangingPunct="1"/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   （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5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华文新魏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003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三种三地址表示形式的比较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三元式</a:t>
            </a:r>
          </a:p>
          <a:p>
            <a:pPr lvl="1" eaLnBrk="1" hangingPunct="1"/>
            <a:r>
              <a:rPr lang="zh-CN" altLang="en-US" dirty="0"/>
              <a:t>优点：节省空间</a:t>
            </a:r>
          </a:p>
          <a:p>
            <a:pPr lvl="1" eaLnBrk="1" hangingPunct="1"/>
            <a:r>
              <a:rPr lang="zh-CN" altLang="en-US" dirty="0"/>
              <a:t>缺点：不利于优化</a:t>
            </a:r>
          </a:p>
          <a:p>
            <a:pPr eaLnBrk="1" hangingPunct="1"/>
            <a:r>
              <a:rPr lang="zh-CN" altLang="en-US" dirty="0"/>
              <a:t>四元式与间接三元式</a:t>
            </a:r>
          </a:p>
          <a:p>
            <a:pPr lvl="1" eaLnBrk="1" hangingPunct="1"/>
            <a:r>
              <a:rPr lang="zh-CN" altLang="en-US" dirty="0"/>
              <a:t>缺点：占用存储空间相对较大</a:t>
            </a:r>
          </a:p>
          <a:p>
            <a:pPr lvl="1" eaLnBrk="1" hangingPunct="1"/>
            <a:r>
              <a:rPr lang="zh-CN" altLang="en-US" dirty="0"/>
              <a:t>优点：代码调整时改动少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A405F29-D467-9140-B8D8-6ADBBFD477C6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7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语义分析概述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61951" y="1600233"/>
            <a:ext cx="8229600" cy="5040560"/>
          </a:xfrm>
        </p:spPr>
        <p:txBody>
          <a:bodyPr/>
          <a:lstStyle/>
          <a:p>
            <a:pPr eaLnBrk="1" hangingPunct="1"/>
            <a:r>
              <a:rPr lang="zh-CN" altLang="en-US" dirty="0"/>
              <a:t>静态语义检查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dirty="0" smtClean="0"/>
              <a:t>类型：例如条件表达式要为布尔型；形参实参类型相容；赋值语句左右类型相容</a:t>
            </a:r>
            <a:r>
              <a:rPr lang="en-US" altLang="zh-CN" sz="2000" dirty="0" smtClean="0"/>
              <a:t>……</a:t>
            </a:r>
            <a:endParaRPr lang="zh-CN" altLang="en-US" sz="2000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dirty="0" smtClean="0"/>
              <a:t>控制流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控制语句合法转向</a:t>
            </a:r>
            <a:endParaRPr lang="zh-CN" altLang="en-US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 smtClean="0"/>
              <a:t>一致性</a:t>
            </a:r>
            <a:r>
              <a:rPr lang="zh-CN" altLang="en-US" sz="2000" dirty="0"/>
              <a:t>：例如</a:t>
            </a:r>
            <a:r>
              <a:rPr lang="zh-CN" altLang="en-US" sz="2000" dirty="0" smtClean="0"/>
              <a:t>同一作用域内标识符只能说明一次</a:t>
            </a:r>
            <a:endParaRPr lang="zh-CN" altLang="en-US" sz="2000" dirty="0"/>
          </a:p>
          <a:p>
            <a:pPr eaLnBrk="1" hangingPunct="1"/>
            <a:r>
              <a:rPr lang="zh-CN" altLang="en-US" dirty="0" smtClean="0"/>
              <a:t>翻译</a:t>
            </a:r>
            <a:endParaRPr lang="zh-CN" altLang="en-US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dirty="0" smtClean="0"/>
              <a:t>生成中间代码或直接生成目标代码</a:t>
            </a:r>
            <a:endParaRPr lang="zh-CN" altLang="en-US" sz="2000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dirty="0" smtClean="0"/>
              <a:t>中间代码形式</a:t>
            </a:r>
            <a:r>
              <a:rPr lang="zh-CN" altLang="en-US" sz="2000" dirty="0"/>
              <a:t>：后缀式</a:t>
            </a:r>
            <a:r>
              <a:rPr lang="zh-CN" altLang="en-US" sz="2000" dirty="0" smtClean="0"/>
              <a:t>，三地址代码，图</a:t>
            </a:r>
            <a:endParaRPr lang="zh-CN" altLang="en-US" sz="2000" dirty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5347426-D250-0044-97A1-EC13AC2894E4}" type="slidenum">
              <a:rPr lang="en-US" altLang="zh-CN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课堂练习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求下列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各式的逆波兰表示？</a:t>
            </a:r>
          </a:p>
          <a:p>
            <a:pPr marL="344487" lvl="1" indent="0" eaLnBrk="1" hangingPunct="1"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-a-(b*c/(c-d) + (-b)*a)</a:t>
            </a:r>
          </a:p>
          <a:p>
            <a:pPr marL="344487" lvl="1" indent="0" eaLnBrk="1" hangingPunct="1"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-A+B*C^(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D/E)/F</a:t>
            </a:r>
          </a:p>
          <a:p>
            <a:pPr eaLnBrk="1" hangingPunct="1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写出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A+B*(C-D)-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E/F^G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的三元式表示和四元式表示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charset="0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F0B8467-5E02-0744-A359-F22048F68A84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5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课堂练习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charset="0"/>
                <a:ea typeface="华文新魏" charset="0"/>
                <a:cs typeface="Times New Roman" charset="0"/>
              </a:rPr>
              <a:t>1-1</a:t>
            </a:r>
            <a:r>
              <a:rPr lang="zh-CN" altLang="en-US" sz="2400" dirty="0" smtClean="0">
                <a:latin typeface="Times New Roman" charset="0"/>
                <a:ea typeface="华文新魏" charset="0"/>
                <a:cs typeface="Times New Roman" charset="0"/>
              </a:rPr>
              <a:t>），</a:t>
            </a: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-a-(b*c/(c-d) + (-b)*a)</a:t>
            </a:r>
            <a:r>
              <a:rPr lang="zh-CN" altLang="en-US" sz="2400" dirty="0">
                <a:latin typeface="Times New Roman" charset="0"/>
                <a:ea typeface="华文新魏" charset="0"/>
                <a:cs typeface="Times New Roman" charset="0"/>
              </a:rPr>
              <a:t>的逆波兰表示：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>
                <a:latin typeface="Times New Roman" charset="0"/>
                <a:ea typeface="宋体" charset="0"/>
                <a:cs typeface="Times New Roman" charset="0"/>
              </a:rPr>
              <a:t>     </a:t>
            </a:r>
            <a:r>
              <a:rPr lang="en-US" altLang="zh-CN" sz="2000" dirty="0">
                <a:latin typeface="Times New Roman" charset="0"/>
                <a:ea typeface="宋体" charset="0"/>
                <a:cs typeface="Times New Roman" charset="0"/>
              </a:rPr>
              <a:t>a-</a:t>
            </a:r>
            <a:r>
              <a:rPr lang="en-US" altLang="zh-CN" sz="2000" dirty="0" err="1">
                <a:latin typeface="Times New Roman" charset="0"/>
                <a:ea typeface="宋体" charset="0"/>
                <a:cs typeface="Times New Roman" charset="0"/>
              </a:rPr>
              <a:t>bc</a:t>
            </a:r>
            <a:r>
              <a:rPr lang="en-US" altLang="zh-CN" sz="2000" dirty="0">
                <a:latin typeface="Times New Roman" charset="0"/>
                <a:ea typeface="宋体" charset="0"/>
                <a:cs typeface="Times New Roman" charset="0"/>
              </a:rPr>
              <a:t>*cd-/b-a*+-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latin typeface="Times New Roman" charset="0"/>
                <a:ea typeface="华文新魏" charset="0"/>
                <a:cs typeface="Times New Roman" charset="0"/>
              </a:rPr>
              <a:t>1-2</a:t>
            </a:r>
            <a:r>
              <a:rPr lang="zh-CN" altLang="en-US" sz="2400" dirty="0" smtClean="0">
                <a:latin typeface="Times New Roman" charset="0"/>
                <a:ea typeface="华文新魏" charset="0"/>
                <a:cs typeface="Times New Roman" charset="0"/>
              </a:rPr>
              <a:t>）， </a:t>
            </a: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-</a:t>
            </a:r>
            <a:r>
              <a:rPr lang="en-US" altLang="zh-CN" sz="2400" dirty="0" smtClean="0">
                <a:latin typeface="Times New Roman" charset="0"/>
                <a:ea typeface="华文新魏" charset="0"/>
                <a:cs typeface="Times New Roman" charset="0"/>
              </a:rPr>
              <a:t>A+B*C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</a:rPr>
              <a:t>^ </a:t>
            </a:r>
            <a:r>
              <a:rPr lang="en-US" altLang="zh-CN" sz="2400" dirty="0" smtClean="0">
                <a:latin typeface="Times New Roman" charset="0"/>
                <a:ea typeface="华文新魏" charset="0"/>
                <a:cs typeface="Times New Roman" charset="0"/>
              </a:rPr>
              <a:t>(</a:t>
            </a: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D/E)/F</a:t>
            </a:r>
            <a:r>
              <a:rPr lang="zh-CN" altLang="en-US" sz="2400" dirty="0">
                <a:latin typeface="Times New Roman" charset="0"/>
                <a:ea typeface="华文新魏" charset="0"/>
                <a:cs typeface="Times New Roman" charset="0"/>
              </a:rPr>
              <a:t>的逆波兰表示</a:t>
            </a: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Times New Roman" charset="0"/>
                <a:ea typeface="宋体" charset="0"/>
                <a:cs typeface="Times New Roman" charset="0"/>
              </a:rPr>
              <a:t>     A-BCDE</a:t>
            </a:r>
            <a:r>
              <a:rPr lang="en-US" altLang="zh-CN" sz="2000" dirty="0" smtClean="0">
                <a:latin typeface="Times New Roman" charset="0"/>
                <a:ea typeface="宋体" charset="0"/>
                <a:cs typeface="Times New Roman" charset="0"/>
              </a:rPr>
              <a:t>/^*</a:t>
            </a:r>
            <a:r>
              <a:rPr lang="en-US" altLang="zh-CN" sz="2000" dirty="0">
                <a:latin typeface="Times New Roman" charset="0"/>
                <a:ea typeface="宋体" charset="0"/>
                <a:cs typeface="Times New Roman" charset="0"/>
              </a:rPr>
              <a:t>F/+</a:t>
            </a: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Times New Roman" charset="0"/>
                <a:ea typeface="华文新魏" charset="0"/>
                <a:cs typeface="Times New Roman" charset="0"/>
              </a:rPr>
              <a:t>2</a:t>
            </a:r>
            <a:r>
              <a:rPr lang="zh-CN" altLang="en-US" sz="2400" dirty="0" smtClean="0">
                <a:latin typeface="Times New Roman" charset="0"/>
                <a:ea typeface="华文新魏" charset="0"/>
                <a:cs typeface="Times New Roman" charset="0"/>
              </a:rPr>
              <a:t>，</a:t>
            </a: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A+B*(C-D)-</a:t>
            </a:r>
            <a:r>
              <a:rPr lang="en-US" altLang="zh-CN" sz="2400" dirty="0" smtClean="0">
                <a:latin typeface="Times New Roman" charset="0"/>
                <a:ea typeface="华文新魏" charset="0"/>
                <a:cs typeface="Times New Roman" charset="0"/>
              </a:rPr>
              <a:t>E/F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</a:rPr>
              <a:t>^</a:t>
            </a:r>
            <a:r>
              <a:rPr lang="en-US" altLang="zh-CN" sz="2400" dirty="0" smtClean="0">
                <a:latin typeface="Times New Roman" charset="0"/>
                <a:ea typeface="华文新魏" charset="0"/>
                <a:cs typeface="Times New Roman" charset="0"/>
              </a:rPr>
              <a:t>G</a:t>
            </a:r>
            <a:endParaRPr lang="en-US" altLang="zh-CN" sz="2400" dirty="0">
              <a:latin typeface="Times New Roman" charset="0"/>
              <a:ea typeface="华文新魏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	</a:t>
            </a:r>
            <a:r>
              <a:rPr lang="zh-CN" altLang="en-US" sz="2400" dirty="0" smtClean="0">
                <a:latin typeface="Times New Roman" charset="0"/>
                <a:ea typeface="华文新魏" charset="0"/>
                <a:cs typeface="Times New Roman" charset="0"/>
              </a:rPr>
              <a:t>三元式表示</a:t>
            </a:r>
            <a:r>
              <a:rPr lang="zh-CN" altLang="en-US" sz="2400" dirty="0">
                <a:latin typeface="Times New Roman" charset="0"/>
                <a:ea typeface="华文新魏" charset="0"/>
                <a:cs typeface="Times New Roman" charset="0"/>
              </a:rPr>
              <a:t>：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>
                <a:latin typeface="Comic Sans MS" charset="0"/>
                <a:ea typeface="宋体" charset="0"/>
                <a:cs typeface="Times New Roman" charset="0"/>
              </a:rPr>
              <a:t> </a:t>
            </a: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(1) </a:t>
            </a:r>
            <a:r>
              <a:rPr lang="zh-CN" altLang="en-US" sz="2000" dirty="0">
                <a:latin typeface="Comic Sans MS" charset="0"/>
                <a:ea typeface="宋体" charset="0"/>
                <a:cs typeface="Times New Roman" charset="0"/>
              </a:rPr>
              <a:t>（－，</a:t>
            </a: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C, D)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 (2)  (*, B, (1) 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 (3)  (+, A, (2) 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 (4)  </a:t>
            </a:r>
            <a:r>
              <a:rPr lang="en-US" altLang="zh-CN" sz="2000" dirty="0" smtClean="0">
                <a:latin typeface="Comic Sans MS" charset="0"/>
                <a:ea typeface="宋体" charset="0"/>
                <a:cs typeface="Times New Roman" charset="0"/>
              </a:rPr>
              <a:t>(^, </a:t>
            </a: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F, G)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 (5)  ( /, E, (4) 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Comic Sans MS" charset="0"/>
                <a:ea typeface="宋体" charset="0"/>
                <a:cs typeface="Times New Roman" charset="0"/>
              </a:rPr>
              <a:t> (6)  (-, (3), (5))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Times New Roman" charset="0"/>
                <a:ea typeface="华文新魏" charset="0"/>
                <a:cs typeface="Times New Roman" charset="0"/>
              </a:rPr>
              <a:t>	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6F3ADA9-9E16-4942-9351-C7011591106D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643438" y="3500438"/>
            <a:ext cx="280828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 eaLnBrk="1" hangingPunct="1"/>
            <a:r>
              <a:rPr lang="en-US" altLang="zh-CN" dirty="0"/>
              <a:t> </a:t>
            </a:r>
            <a:r>
              <a:rPr lang="zh-CN" altLang="en-US" dirty="0" smtClean="0">
                <a:ea typeface="华文新魏" charset="0"/>
                <a:cs typeface="华文新魏" charset="0"/>
              </a:rPr>
              <a:t>四元式表示</a:t>
            </a:r>
            <a:endParaRPr lang="zh-CN" altLang="en-US" dirty="0">
              <a:ea typeface="华文新魏" charset="0"/>
              <a:cs typeface="华文新魏" charset="0"/>
            </a:endParaRP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（－，</a:t>
            </a:r>
            <a:r>
              <a:rPr lang="en-US" altLang="zh-CN" dirty="0"/>
              <a:t>C, D , T1)</a:t>
            </a:r>
          </a:p>
          <a:p>
            <a:pPr lvl="1" eaLnBrk="1" hangingPunct="1"/>
            <a:r>
              <a:rPr lang="en-US" altLang="zh-CN" dirty="0"/>
              <a:t> (2)  (*, B, T1, T2)</a:t>
            </a:r>
          </a:p>
          <a:p>
            <a:pPr lvl="1" eaLnBrk="1" hangingPunct="1"/>
            <a:r>
              <a:rPr lang="en-US" altLang="zh-CN" dirty="0"/>
              <a:t> (3)  (+, A, T2 , T3)</a:t>
            </a:r>
          </a:p>
          <a:p>
            <a:pPr lvl="1" eaLnBrk="1" hangingPunct="1"/>
            <a:r>
              <a:rPr lang="en-US" altLang="zh-CN" dirty="0"/>
              <a:t> (4)  </a:t>
            </a:r>
            <a:r>
              <a:rPr lang="en-US" altLang="zh-CN" dirty="0" smtClean="0"/>
              <a:t>(^, </a:t>
            </a:r>
            <a:r>
              <a:rPr lang="en-US" altLang="zh-CN" dirty="0"/>
              <a:t>F, G , T4)</a:t>
            </a:r>
          </a:p>
          <a:p>
            <a:pPr lvl="1" eaLnBrk="1" hangingPunct="1"/>
            <a:r>
              <a:rPr lang="en-US" altLang="zh-CN" dirty="0"/>
              <a:t> (5)  ( /, E, T4, T5)</a:t>
            </a:r>
          </a:p>
          <a:p>
            <a:pPr lvl="1" eaLnBrk="1" hangingPunct="1"/>
            <a:r>
              <a:rPr lang="en-US" altLang="zh-CN" dirty="0"/>
              <a:t> (6)  (-, T3, T5 , T6)</a:t>
            </a:r>
          </a:p>
        </p:txBody>
      </p:sp>
    </p:spTree>
    <p:extLst>
      <p:ext uri="{BB962C8B-B14F-4D97-AF65-F5344CB8AC3E}">
        <p14:creationId xmlns:p14="http://schemas.microsoft.com/office/powerpoint/2010/main" val="33107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说明语句的翻译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91264" cy="482453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说明语句：定义局部于该作用域的</a:t>
            </a:r>
            <a:r>
              <a:rPr lang="zh-CN" altLang="en-US" dirty="0"/>
              <a:t>数据</a:t>
            </a:r>
            <a:r>
              <a:rPr lang="zh-CN" altLang="en-US" dirty="0" smtClean="0"/>
              <a:t>对象（以名字标识）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编译器的任务：收集名字的</a:t>
            </a:r>
            <a:r>
              <a:rPr lang="zh-CN" altLang="en-US" dirty="0"/>
              <a:t>类型等属性信息</a:t>
            </a:r>
            <a:r>
              <a:rPr lang="zh-CN" altLang="en-US" dirty="0" smtClean="0"/>
              <a:t>，分配相对地址，在</a:t>
            </a:r>
            <a:r>
              <a:rPr lang="zh-CN" altLang="en-US" dirty="0" smtClean="0">
                <a:solidFill>
                  <a:srgbClr val="0070C0"/>
                </a:solidFill>
              </a:rPr>
              <a:t>符号表中登记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dirty="0"/>
              <a:t>从类型表达式可以知道该类型在运行时刻所需的存储单元</a:t>
            </a:r>
            <a:r>
              <a:rPr lang="zh-CN" altLang="en-US" dirty="0" smtClean="0"/>
              <a:t>数量，即类型宽度</a:t>
            </a:r>
            <a:r>
              <a:rPr lang="en-US" altLang="zh-CN" dirty="0"/>
              <a:t>(width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，可以根据类型宽度</a:t>
            </a:r>
            <a:r>
              <a:rPr lang="zh-CN" altLang="en-US" dirty="0"/>
              <a:t>为每一个名字分配一个相对地址</a:t>
            </a:r>
            <a:endParaRPr lang="en-US" altLang="zh-CN" dirty="0"/>
          </a:p>
          <a:p>
            <a:pPr lvl="2"/>
            <a:r>
              <a:rPr lang="zh-CN" altLang="en-US" dirty="0" smtClean="0"/>
              <a:t>有</a:t>
            </a:r>
            <a:r>
              <a:rPr lang="zh-CN" altLang="en-US" dirty="0"/>
              <a:t>过程嵌套的，表示出嵌套关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r>
              <a:rPr lang="zh-CN" altLang="en-US" dirty="0" smtClean="0"/>
              <a:t>语义翻译的伪码表示：</a:t>
            </a:r>
            <a:endParaRPr lang="en-US" altLang="zh-CN" dirty="0"/>
          </a:p>
          <a:p>
            <a:pPr lvl="2"/>
            <a:r>
              <a:rPr lang="en-US" altLang="zh-CN" dirty="0" smtClean="0"/>
              <a:t>Offset</a:t>
            </a:r>
            <a:r>
              <a:rPr lang="zh-CN" altLang="en-US" dirty="0" smtClean="0"/>
              <a:t>：下一个可用单</a:t>
            </a:r>
            <a:r>
              <a:rPr lang="zh-CN" altLang="en-US" dirty="0"/>
              <a:t>元的相对地</a:t>
            </a:r>
            <a:r>
              <a:rPr lang="zh-CN" altLang="en-US" dirty="0" smtClean="0"/>
              <a:t>址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T.width</a:t>
            </a:r>
            <a:r>
              <a:rPr lang="zh-CN" altLang="en-US" dirty="0" smtClean="0"/>
              <a:t>：数据对象所占空间的大小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T.type</a:t>
            </a:r>
            <a:r>
              <a:rPr lang="zh-CN" altLang="en-US" dirty="0" smtClean="0"/>
              <a:t>：数据对象的类型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enter</a:t>
            </a:r>
            <a:r>
              <a:rPr lang="en-US" altLang="zh-CN" dirty="0"/>
              <a:t>(</a:t>
            </a:r>
            <a:r>
              <a:rPr lang="en-US" altLang="zh-CN" dirty="0" err="1" smtClean="0"/>
              <a:t>i.name</a:t>
            </a:r>
            <a:r>
              <a:rPr lang="zh-CN" altLang="en-US" dirty="0"/>
              <a:t>，</a:t>
            </a:r>
            <a:r>
              <a:rPr lang="en-US" altLang="zh-CN" dirty="0" err="1"/>
              <a:t>T.type</a:t>
            </a:r>
            <a:r>
              <a:rPr lang="zh-CN" altLang="en-US" dirty="0"/>
              <a:t>，</a:t>
            </a:r>
            <a:r>
              <a:rPr lang="en-US" altLang="zh-CN" dirty="0"/>
              <a:t>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：在符号表中登记对象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0CCF638-6871-904D-AA41-4F6DA9E5E3ED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5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简单的说明语句翻译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76532" y="1357315"/>
            <a:ext cx="8322276" cy="652463"/>
          </a:xfrm>
        </p:spPr>
        <p:txBody>
          <a:bodyPr/>
          <a:lstStyle/>
          <a:p>
            <a:pPr marL="363538" lvl="1" indent="-363538">
              <a:lnSpc>
                <a:spcPts val="26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cs typeface="Times New Roman" pitchFamily="18" charset="0"/>
              </a:rPr>
              <a:t>语言中局部变量的简单说明语句的</a:t>
            </a:r>
            <a:r>
              <a:rPr lang="en-US" altLang="zh-CN" sz="2400" dirty="0">
                <a:solidFill>
                  <a:prstClr val="black"/>
                </a:solidFill>
                <a:cs typeface="Times New Roman" pitchFamily="18" charset="0"/>
              </a:rPr>
              <a:t>SDT</a:t>
            </a:r>
            <a:endParaRPr lang="zh-CN" altLang="en-US" sz="2400" dirty="0">
              <a:solidFill>
                <a:prstClr val="black"/>
              </a:solidFill>
              <a:cs typeface="Times New Roman" pitchFamily="18" charset="0"/>
            </a:endParaRPr>
          </a:p>
          <a:p>
            <a:pPr eaLnBrk="1" hangingPunct="1"/>
            <a:endParaRPr lang="en-US" altLang="zh-CN" dirty="0">
              <a:latin typeface="Arial" charset="0"/>
              <a:ea typeface="华文新魏" charset="0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12160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F100734-2BA3-154B-BA7B-A7F6944B0545}" type="slidenum">
              <a:rPr lang="en-US" altLang="zh-CN"/>
              <a:pPr eaLnBrk="1" hangingPunct="1"/>
              <a:t>23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4524" y="1997896"/>
            <a:ext cx="4987223" cy="3879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P →{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 = 0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 } D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D → T  id;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enter(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id.lexeme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offset ); 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offset = offset +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 }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D 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D → ε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T → B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{ t =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 w=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;} 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              C 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 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B → </a:t>
            </a:r>
            <a:r>
              <a:rPr lang="en-US" altLang="zh-CN" sz="1400" b="1" dirty="0" err="1" smtClean="0"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B → real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real;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C → ε 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=t ;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=w ; 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C → [</a:t>
            </a:r>
            <a:r>
              <a:rPr lang="en-US" altLang="zh-CN" sz="1400" b="1" dirty="0" err="1" smtClean="0"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]C</a:t>
            </a:r>
            <a:r>
              <a:rPr lang="en-US" altLang="zh-CN" sz="1400" b="1" baseline="-25000" dirty="0" smtClean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array (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C</a:t>
            </a:r>
            <a:r>
              <a:rPr lang="en-US" altLang="zh-CN" sz="14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.type);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* C</a:t>
            </a:r>
            <a:r>
              <a:rPr lang="en-US" altLang="zh-CN" sz="14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.width ; }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8" name="Group 18"/>
          <p:cNvGraphicFramePr>
            <a:graphicFrameLocks noGrp="1"/>
          </p:cNvGraphicFramePr>
          <p:nvPr>
            <p:extLst/>
          </p:nvPr>
        </p:nvGraphicFramePr>
        <p:xfrm>
          <a:off x="5123147" y="4097560"/>
          <a:ext cx="3792253" cy="1485901"/>
        </p:xfrm>
        <a:graphic>
          <a:graphicData uri="http://schemas.openxmlformats.org/drawingml/2006/table">
            <a:tbl>
              <a:tblPr/>
              <a:tblGrid>
                <a:gridCol w="79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变量</a:t>
                      </a: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offset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下一个可用的相对地址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w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将类型和宽度信息从分析树的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结点传递到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结点的继承属性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09" marR="68609" marT="34291" marB="342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18"/>
          <p:cNvGraphicFramePr>
            <a:graphicFrameLocks noGrp="1"/>
          </p:cNvGraphicFramePr>
          <p:nvPr>
            <p:extLst/>
          </p:nvPr>
        </p:nvGraphicFramePr>
        <p:xfrm>
          <a:off x="5749682" y="2225374"/>
          <a:ext cx="2937118" cy="1493840"/>
        </p:xfrm>
        <a:graphic>
          <a:graphicData uri="http://schemas.openxmlformats.org/drawingml/2006/table">
            <a:tbl>
              <a:tblPr/>
              <a:tblGrid>
                <a:gridCol w="9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综合属性</a:t>
                      </a: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8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5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2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9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type, width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21" marR="68621" marT="34297" marB="342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"/>
          <p:cNvSpPr>
            <a:spLocks noGrp="1" noChangeArrowheads="1"/>
          </p:cNvSpPr>
          <p:nvPr>
            <p:ph idx="1"/>
          </p:nvPr>
        </p:nvSpPr>
        <p:spPr>
          <a:xfrm>
            <a:off x="1273" y="1295046"/>
            <a:ext cx="5023598" cy="28878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P →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offset = 0 }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D → T id;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enter(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id.lexeme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, offset ); 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offset = offset +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D 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D → ε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T → B  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t =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w=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            C  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}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</a:t>
            </a:r>
            <a:r>
              <a:rPr lang="en-US" altLang="zh-CN" sz="1600" b="1" dirty="0" smtClean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1600" b="1" dirty="0" err="1"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</a:t>
            </a:r>
            <a:r>
              <a:rPr lang="en-US" altLang="zh-CN" sz="1600" b="1" dirty="0" smtClean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→ real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real;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</a:t>
            </a:r>
            <a:r>
              <a:rPr lang="en-US" altLang="zh-CN" sz="1600" b="1" dirty="0" smtClean="0">
                <a:ea typeface="楷体_GB2312" pitchFamily="49" charset="-122"/>
                <a:cs typeface="Times New Roman" pitchFamily="18" charset="0"/>
              </a:rPr>
              <a:t>C 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→ ε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{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=t;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=w; }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en-US" altLang="zh-CN" sz="1600" b="1" dirty="0" smtClean="0">
                <a:ea typeface="楷体_GB2312" pitchFamily="49" charset="-122"/>
                <a:cs typeface="Times New Roman" pitchFamily="18" charset="0"/>
              </a:rPr>
              <a:t>C 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→ [</a:t>
            </a:r>
            <a:r>
              <a:rPr lang="en-US" altLang="zh-CN" sz="1600" b="1" dirty="0" err="1"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]C</a:t>
            </a:r>
            <a:r>
              <a:rPr lang="en-US" altLang="zh-CN" sz="1600" b="1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array( num.val, 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.type);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600" b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= num.val * C</a:t>
            </a:r>
            <a:r>
              <a:rPr lang="en-US" altLang="zh-CN" sz="1600" b="1" baseline="-250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.width; }</a:t>
            </a:r>
            <a:endParaRPr lang="zh-CN" altLang="en-US" sz="1600" b="1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580873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pc="-300" dirty="0">
                <a:solidFill>
                  <a:schemeClr val="tx1"/>
                </a:solidFill>
                <a:cs typeface="Times New Roman" pitchFamily="18" charset="0"/>
              </a:rPr>
              <a:t>例： </a:t>
            </a:r>
            <a:r>
              <a:rPr lang="en-US" altLang="zh-CN" sz="2800" spc="-300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sz="2800" i="1" dirty="0">
                <a:solidFill>
                  <a:schemeClr val="tx1"/>
                </a:solidFill>
                <a:cs typeface="Times New Roman" pitchFamily="18" charset="0"/>
              </a:rPr>
              <a:t>real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itchFamily="18" charset="0"/>
              </a:rPr>
              <a:t>; </a:t>
            </a:r>
            <a:r>
              <a:rPr lang="en-US" altLang="zh-CN" sz="2800" i="1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800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itchFamily="18" charset="0"/>
              </a:rPr>
              <a:t>;”</a:t>
            </a:r>
            <a:r>
              <a:rPr lang="zh-CN" altLang="en-US" sz="2800" spc="300" dirty="0">
                <a:solidFill>
                  <a:schemeClr val="tx1"/>
                </a:solidFill>
                <a:cs typeface="Times New Roman" pitchFamily="18" charset="0"/>
              </a:rPr>
              <a:t>的语法制导翻译</a:t>
            </a:r>
          </a:p>
        </p:txBody>
      </p:sp>
      <p:sp>
        <p:nvSpPr>
          <p:cNvPr id="797776" name="Rectangle 80"/>
          <p:cNvSpPr>
            <a:spLocks noChangeArrowheads="1"/>
          </p:cNvSpPr>
          <p:nvPr/>
        </p:nvSpPr>
        <p:spPr bwMode="auto">
          <a:xfrm>
            <a:off x="4659313" y="4600576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792" name="Rectangle 96"/>
          <p:cNvSpPr>
            <a:spLocks noChangeArrowheads="1"/>
          </p:cNvSpPr>
          <p:nvPr/>
        </p:nvSpPr>
        <p:spPr bwMode="auto">
          <a:xfrm>
            <a:off x="5965825" y="4637089"/>
            <a:ext cx="9207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793" name="Rectangle 97"/>
          <p:cNvSpPr>
            <a:spLocks noChangeArrowheads="1"/>
          </p:cNvSpPr>
          <p:nvPr/>
        </p:nvSpPr>
        <p:spPr bwMode="auto">
          <a:xfrm>
            <a:off x="5316538" y="3795714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</a:p>
        </p:txBody>
      </p:sp>
      <p:sp>
        <p:nvSpPr>
          <p:cNvPr id="797801" name="Rectangle 105"/>
          <p:cNvSpPr>
            <a:spLocks noChangeArrowheads="1"/>
          </p:cNvSpPr>
          <p:nvPr/>
        </p:nvSpPr>
        <p:spPr bwMode="auto">
          <a:xfrm>
            <a:off x="6765925" y="5287964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811" name="Rectangle 115"/>
          <p:cNvSpPr>
            <a:spLocks noChangeArrowheads="1"/>
          </p:cNvSpPr>
          <p:nvPr/>
        </p:nvSpPr>
        <p:spPr bwMode="auto">
          <a:xfrm>
            <a:off x="7850189" y="5375275"/>
            <a:ext cx="700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812" name="Rectangle 116"/>
          <p:cNvSpPr>
            <a:spLocks noChangeArrowheads="1"/>
          </p:cNvSpPr>
          <p:nvPr/>
        </p:nvSpPr>
        <p:spPr bwMode="auto">
          <a:xfrm>
            <a:off x="7500938" y="4549776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i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8834438" y="4795839"/>
            <a:ext cx="323850" cy="649287"/>
            <a:chOff x="11567269" y="4868863"/>
            <a:chExt cx="431800" cy="865187"/>
          </a:xfrm>
        </p:grpSpPr>
        <p:sp>
          <p:nvSpPr>
            <p:cNvPr id="29793" name="Line 117"/>
            <p:cNvSpPr>
              <a:spLocks noChangeShapeType="1"/>
            </p:cNvSpPr>
            <p:nvPr/>
          </p:nvSpPr>
          <p:spPr bwMode="auto">
            <a:xfrm flipH="1">
              <a:off x="11783169" y="48688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Rectangle 118"/>
            <p:cNvSpPr>
              <a:spLocks noChangeArrowheads="1"/>
            </p:cNvSpPr>
            <p:nvPr/>
          </p:nvSpPr>
          <p:spPr bwMode="auto">
            <a:xfrm>
              <a:off x="11567269" y="5373688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643063" y="4868863"/>
            <a:ext cx="1079500" cy="3642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 </a:t>
            </a:r>
            <a:endParaRPr lang="zh-CN" altLang="en-US" b="1" dirty="0" smtClean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V="1">
            <a:off x="2206700" y="908720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 flipV="1">
            <a:off x="2565475" y="908720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 flipV="1">
            <a:off x="2779787" y="908720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V="1">
            <a:off x="3136975" y="908720"/>
            <a:ext cx="0" cy="2174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 flipV="1">
            <a:off x="3494162" y="910309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Line 57"/>
          <p:cNvSpPr>
            <a:spLocks noChangeShapeType="1"/>
          </p:cNvSpPr>
          <p:nvPr/>
        </p:nvSpPr>
        <p:spPr bwMode="auto">
          <a:xfrm flipV="1">
            <a:off x="3707904" y="910309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1" name="Line 57"/>
          <p:cNvSpPr>
            <a:spLocks noChangeShapeType="1"/>
          </p:cNvSpPr>
          <p:nvPr/>
        </p:nvSpPr>
        <p:spPr bwMode="auto">
          <a:xfrm flipV="1">
            <a:off x="3851920" y="908721"/>
            <a:ext cx="0" cy="217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6340475" y="2660651"/>
            <a:ext cx="649288" cy="773113"/>
            <a:chOff x="7748873" y="1916113"/>
            <a:chExt cx="866490" cy="1032610"/>
          </a:xfrm>
        </p:grpSpPr>
        <p:sp>
          <p:nvSpPr>
            <p:cNvPr id="29788" name="Rectangle 70"/>
            <p:cNvSpPr>
              <a:spLocks noChangeArrowheads="1"/>
            </p:cNvSpPr>
            <p:nvPr/>
          </p:nvSpPr>
          <p:spPr bwMode="auto">
            <a:xfrm>
              <a:off x="8183563" y="191611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9789" name="Rectangle 71"/>
            <p:cNvSpPr>
              <a:spLocks noChangeArrowheads="1"/>
            </p:cNvSpPr>
            <p:nvPr/>
          </p:nvSpPr>
          <p:spPr bwMode="auto">
            <a:xfrm>
              <a:off x="8183563" y="26368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790" name="Line 72"/>
            <p:cNvSpPr>
              <a:spLocks noChangeShapeType="1"/>
            </p:cNvSpPr>
            <p:nvPr/>
          </p:nvSpPr>
          <p:spPr bwMode="auto">
            <a:xfrm>
              <a:off x="8399463" y="2276475"/>
              <a:ext cx="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7748873" y="2588264"/>
              <a:ext cx="432185" cy="36045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92" name="Line 75"/>
            <p:cNvSpPr>
              <a:spLocks noChangeShapeType="1"/>
            </p:cNvSpPr>
            <p:nvPr/>
          </p:nvSpPr>
          <p:spPr bwMode="auto">
            <a:xfrm flipH="1">
              <a:off x="7967661" y="2266668"/>
              <a:ext cx="428911" cy="345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5045076" y="3416300"/>
            <a:ext cx="3336925" cy="649288"/>
            <a:chOff x="6022975" y="2924175"/>
            <a:chExt cx="4448233" cy="865188"/>
          </a:xfrm>
        </p:grpSpPr>
        <p:sp>
          <p:nvSpPr>
            <p:cNvPr id="29778" name="Line 73"/>
            <p:cNvSpPr>
              <a:spLocks noChangeShapeType="1"/>
            </p:cNvSpPr>
            <p:nvPr/>
          </p:nvSpPr>
          <p:spPr bwMode="auto">
            <a:xfrm flipH="1">
              <a:off x="6238875" y="2924175"/>
              <a:ext cx="2160588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Rectangle 74"/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9780" name="Line 75"/>
            <p:cNvSpPr>
              <a:spLocks noChangeShapeType="1"/>
            </p:cNvSpPr>
            <p:nvPr/>
          </p:nvSpPr>
          <p:spPr bwMode="auto">
            <a:xfrm flipH="1">
              <a:off x="7751763" y="2924175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76"/>
            <p:cNvSpPr>
              <a:spLocks noChangeShapeType="1"/>
            </p:cNvSpPr>
            <p:nvPr/>
          </p:nvSpPr>
          <p:spPr bwMode="auto">
            <a:xfrm flipH="1">
              <a:off x="8399463" y="2924175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Line 77"/>
            <p:cNvSpPr>
              <a:spLocks noChangeShapeType="1"/>
            </p:cNvSpPr>
            <p:nvPr/>
          </p:nvSpPr>
          <p:spPr bwMode="auto">
            <a:xfrm>
              <a:off x="8399463" y="2924176"/>
              <a:ext cx="1830447" cy="5159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3" name="Rectangle 78"/>
            <p:cNvSpPr>
              <a:spLocks noChangeArrowheads="1"/>
            </p:cNvSpPr>
            <p:nvPr/>
          </p:nvSpPr>
          <p:spPr bwMode="auto">
            <a:xfrm>
              <a:off x="75358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9784" name="Rectangle 79"/>
            <p:cNvSpPr>
              <a:spLocks noChangeArrowheads="1"/>
            </p:cNvSpPr>
            <p:nvPr/>
          </p:nvSpPr>
          <p:spPr bwMode="auto">
            <a:xfrm>
              <a:off x="8183563" y="3429000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29785" name="Rectangle 81"/>
            <p:cNvSpPr>
              <a:spLocks noChangeArrowheads="1"/>
            </p:cNvSpPr>
            <p:nvPr/>
          </p:nvSpPr>
          <p:spPr bwMode="auto">
            <a:xfrm>
              <a:off x="10039408" y="3500438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2" name="Rectangle 79"/>
            <p:cNvSpPr>
              <a:spLocks noChangeArrowheads="1"/>
            </p:cNvSpPr>
            <p:nvPr/>
          </p:nvSpPr>
          <p:spPr bwMode="auto">
            <a:xfrm>
              <a:off x="8765558" y="3427634"/>
              <a:ext cx="431703" cy="3596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87" name="Line 75"/>
            <p:cNvSpPr>
              <a:spLocks noChangeShapeType="1"/>
            </p:cNvSpPr>
            <p:nvPr/>
          </p:nvSpPr>
          <p:spPr bwMode="auto">
            <a:xfrm>
              <a:off x="8396572" y="2924175"/>
              <a:ext cx="537879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4489451" y="4064000"/>
            <a:ext cx="2701925" cy="731838"/>
            <a:chOff x="5282205" y="3787279"/>
            <a:chExt cx="3601264" cy="976410"/>
          </a:xfrm>
        </p:grpSpPr>
        <p:sp>
          <p:nvSpPr>
            <p:cNvPr id="29770" name="Line 82"/>
            <p:cNvSpPr>
              <a:spLocks noChangeShapeType="1"/>
            </p:cNvSpPr>
            <p:nvPr/>
          </p:nvSpPr>
          <p:spPr bwMode="auto">
            <a:xfrm flipH="1">
              <a:off x="5753044" y="3787775"/>
              <a:ext cx="485438" cy="509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84"/>
            <p:cNvSpPr>
              <a:spLocks noChangeShapeType="1"/>
            </p:cNvSpPr>
            <p:nvPr/>
          </p:nvSpPr>
          <p:spPr bwMode="auto">
            <a:xfrm>
              <a:off x="6238479" y="3787775"/>
              <a:ext cx="1008635" cy="62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Rectangle 85"/>
            <p:cNvSpPr>
              <a:spLocks noChangeArrowheads="1"/>
            </p:cNvSpPr>
            <p:nvPr/>
          </p:nvSpPr>
          <p:spPr bwMode="auto">
            <a:xfrm>
              <a:off x="5282205" y="4306392"/>
              <a:ext cx="431602" cy="360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73" name="Rectangle 87"/>
            <p:cNvSpPr>
              <a:spLocks noChangeArrowheads="1"/>
            </p:cNvSpPr>
            <p:nvPr/>
          </p:nvSpPr>
          <p:spPr bwMode="auto">
            <a:xfrm>
              <a:off x="7027168" y="4451197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6725250" y="4369736"/>
              <a:ext cx="431644" cy="3600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8451825" y="4403625"/>
              <a:ext cx="431644" cy="3600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{a}</a:t>
              </a:r>
            </a:p>
          </p:txBody>
        </p:sp>
        <p:sp>
          <p:nvSpPr>
            <p:cNvPr id="29776" name="Line 75"/>
            <p:cNvSpPr>
              <a:spLocks noChangeShapeType="1"/>
            </p:cNvSpPr>
            <p:nvPr/>
          </p:nvSpPr>
          <p:spPr bwMode="auto">
            <a:xfrm>
              <a:off x="6235700" y="3787279"/>
              <a:ext cx="615783" cy="646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Line 75"/>
            <p:cNvSpPr>
              <a:spLocks noChangeShapeType="1"/>
            </p:cNvSpPr>
            <p:nvPr/>
          </p:nvSpPr>
          <p:spPr bwMode="auto">
            <a:xfrm>
              <a:off x="6235700" y="3809998"/>
              <a:ext cx="2338072" cy="61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24"/>
          <p:cNvGrpSpPr>
            <a:grpSpLocks/>
          </p:cNvGrpSpPr>
          <p:nvPr/>
        </p:nvGrpSpPr>
        <p:grpSpPr bwMode="auto">
          <a:xfrm>
            <a:off x="4254501" y="4695826"/>
            <a:ext cx="690563" cy="658813"/>
            <a:chOff x="5105402" y="4652963"/>
            <a:chExt cx="922600" cy="877795"/>
          </a:xfrm>
        </p:grpSpPr>
        <p:sp>
          <p:nvSpPr>
            <p:cNvPr id="29766" name="Line 83"/>
            <p:cNvSpPr>
              <a:spLocks noChangeShapeType="1"/>
            </p:cNvSpPr>
            <p:nvPr/>
          </p:nvSpPr>
          <p:spPr bwMode="auto">
            <a:xfrm flipH="1">
              <a:off x="5379540" y="4652963"/>
              <a:ext cx="211636" cy="5540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Rectangle 86"/>
            <p:cNvSpPr>
              <a:spLocks noChangeArrowheads="1"/>
            </p:cNvSpPr>
            <p:nvPr/>
          </p:nvSpPr>
          <p:spPr bwMode="auto">
            <a:xfrm>
              <a:off x="5105402" y="5170396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5595335" y="5169064"/>
              <a:ext cx="432667" cy="35957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69" name="Line 75"/>
            <p:cNvSpPr>
              <a:spLocks noChangeShapeType="1"/>
            </p:cNvSpPr>
            <p:nvPr/>
          </p:nvSpPr>
          <p:spPr bwMode="auto">
            <a:xfrm>
              <a:off x="5621338" y="4652964"/>
              <a:ext cx="76467" cy="496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25"/>
          <p:cNvGrpSpPr>
            <a:grpSpLocks/>
          </p:cNvGrpSpPr>
          <p:nvPr/>
        </p:nvGrpSpPr>
        <p:grpSpPr bwMode="auto">
          <a:xfrm>
            <a:off x="5613401" y="4813301"/>
            <a:ext cx="625475" cy="696913"/>
            <a:chOff x="6671675" y="4724399"/>
            <a:chExt cx="833003" cy="927643"/>
          </a:xfrm>
        </p:grpSpPr>
        <p:sp>
          <p:nvSpPr>
            <p:cNvPr id="29762" name="Line 94"/>
            <p:cNvSpPr>
              <a:spLocks noChangeShapeType="1"/>
            </p:cNvSpPr>
            <p:nvPr/>
          </p:nvSpPr>
          <p:spPr bwMode="auto">
            <a:xfrm flipH="1">
              <a:off x="6945762" y="4724400"/>
              <a:ext cx="158301" cy="534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Rectangle 95"/>
            <p:cNvSpPr>
              <a:spLocks noChangeArrowheads="1"/>
            </p:cNvSpPr>
            <p:nvPr/>
          </p:nvSpPr>
          <p:spPr bwMode="auto">
            <a:xfrm>
              <a:off x="6671675" y="5286371"/>
              <a:ext cx="431800" cy="35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7073377" y="5292818"/>
              <a:ext cx="431301" cy="35922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65" name="Line 75"/>
            <p:cNvSpPr>
              <a:spLocks noChangeShapeType="1"/>
            </p:cNvSpPr>
            <p:nvPr/>
          </p:nvSpPr>
          <p:spPr bwMode="auto">
            <a:xfrm>
              <a:off x="7142219" y="4724399"/>
              <a:ext cx="87808" cy="577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26"/>
          <p:cNvGrpSpPr>
            <a:grpSpLocks/>
          </p:cNvGrpSpPr>
          <p:nvPr/>
        </p:nvGrpSpPr>
        <p:grpSpPr bwMode="auto">
          <a:xfrm>
            <a:off x="7207250" y="4081464"/>
            <a:ext cx="1949450" cy="739775"/>
            <a:chOff x="9104380" y="3821124"/>
            <a:chExt cx="2600138" cy="984354"/>
          </a:xfrm>
        </p:grpSpPr>
        <p:sp>
          <p:nvSpPr>
            <p:cNvPr id="29752" name="Line 98"/>
            <p:cNvSpPr>
              <a:spLocks noChangeShapeType="1"/>
            </p:cNvSpPr>
            <p:nvPr/>
          </p:nvSpPr>
          <p:spPr bwMode="auto">
            <a:xfrm flipH="1">
              <a:off x="9440689" y="3821994"/>
              <a:ext cx="1068661" cy="484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Rectangle 99"/>
            <p:cNvSpPr>
              <a:spLocks noChangeArrowheads="1"/>
            </p:cNvSpPr>
            <p:nvPr/>
          </p:nvSpPr>
          <p:spPr bwMode="auto">
            <a:xfrm>
              <a:off x="9104380" y="4460631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9754" name="Line 100"/>
            <p:cNvSpPr>
              <a:spLocks noChangeShapeType="1"/>
            </p:cNvSpPr>
            <p:nvPr/>
          </p:nvSpPr>
          <p:spPr bwMode="auto">
            <a:xfrm>
              <a:off x="10523549" y="3821126"/>
              <a:ext cx="60959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101"/>
            <p:cNvSpPr>
              <a:spLocks noChangeShapeType="1"/>
            </p:cNvSpPr>
            <p:nvPr/>
          </p:nvSpPr>
          <p:spPr bwMode="auto">
            <a:xfrm>
              <a:off x="10523551" y="3821124"/>
              <a:ext cx="285751" cy="571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102"/>
            <p:cNvSpPr>
              <a:spLocks noChangeShapeType="1"/>
            </p:cNvSpPr>
            <p:nvPr/>
          </p:nvSpPr>
          <p:spPr bwMode="auto">
            <a:xfrm>
              <a:off x="10523551" y="3821124"/>
              <a:ext cx="952507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Rectangle 103"/>
            <p:cNvSpPr>
              <a:spLocks noChangeArrowheads="1"/>
            </p:cNvSpPr>
            <p:nvPr/>
          </p:nvSpPr>
          <p:spPr bwMode="auto">
            <a:xfrm>
              <a:off x="10372611" y="443323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9758" name="Rectangle 104"/>
            <p:cNvSpPr>
              <a:spLocks noChangeArrowheads="1"/>
            </p:cNvSpPr>
            <p:nvPr/>
          </p:nvSpPr>
          <p:spPr bwMode="auto">
            <a:xfrm>
              <a:off x="10621319" y="4404703"/>
              <a:ext cx="431801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29759" name="Rectangle 106"/>
            <p:cNvSpPr>
              <a:spLocks noChangeArrowheads="1"/>
            </p:cNvSpPr>
            <p:nvPr/>
          </p:nvSpPr>
          <p:spPr bwMode="auto">
            <a:xfrm>
              <a:off x="11272717" y="4488272"/>
              <a:ext cx="43180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10944381" y="4444266"/>
              <a:ext cx="431945" cy="361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{a}</a:t>
              </a:r>
            </a:p>
          </p:txBody>
        </p:sp>
        <p:sp>
          <p:nvSpPr>
            <p:cNvPr id="29761" name="Line 75"/>
            <p:cNvSpPr>
              <a:spLocks noChangeShapeType="1"/>
            </p:cNvSpPr>
            <p:nvPr/>
          </p:nvSpPr>
          <p:spPr bwMode="auto">
            <a:xfrm>
              <a:off x="10523552" y="3821125"/>
              <a:ext cx="571504" cy="571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7"/>
          <p:cNvGrpSpPr>
            <a:grpSpLocks/>
          </p:cNvGrpSpPr>
          <p:nvPr/>
        </p:nvGrpSpPr>
        <p:grpSpPr bwMode="auto">
          <a:xfrm>
            <a:off x="6480175" y="4873626"/>
            <a:ext cx="2400300" cy="619125"/>
            <a:chOff x="7945668" y="4724401"/>
            <a:chExt cx="3198628" cy="824552"/>
          </a:xfrm>
        </p:grpSpPr>
        <p:sp>
          <p:nvSpPr>
            <p:cNvPr id="29744" name="Line 107"/>
            <p:cNvSpPr>
              <a:spLocks noChangeShapeType="1"/>
            </p:cNvSpPr>
            <p:nvPr/>
          </p:nvSpPr>
          <p:spPr bwMode="auto">
            <a:xfrm flipH="1">
              <a:off x="8245915" y="4724401"/>
              <a:ext cx="873610" cy="442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109"/>
            <p:cNvSpPr>
              <a:spLocks noChangeShapeType="1"/>
            </p:cNvSpPr>
            <p:nvPr/>
          </p:nvSpPr>
          <p:spPr bwMode="auto">
            <a:xfrm>
              <a:off x="9119527" y="4724404"/>
              <a:ext cx="661014" cy="476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6" name="Rectangle 110"/>
            <p:cNvSpPr>
              <a:spLocks noChangeArrowheads="1"/>
            </p:cNvSpPr>
            <p:nvPr/>
          </p:nvSpPr>
          <p:spPr bwMode="auto">
            <a:xfrm>
              <a:off x="7945668" y="5188591"/>
              <a:ext cx="431469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47" name="Rectangle 112"/>
            <p:cNvSpPr>
              <a:spLocks noChangeArrowheads="1"/>
            </p:cNvSpPr>
            <p:nvPr/>
          </p:nvSpPr>
          <p:spPr bwMode="auto">
            <a:xfrm>
              <a:off x="9484197" y="5228744"/>
              <a:ext cx="431471" cy="28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4" name="Rectangle 79"/>
            <p:cNvSpPr>
              <a:spLocks noChangeArrowheads="1"/>
            </p:cNvSpPr>
            <p:nvPr/>
          </p:nvSpPr>
          <p:spPr bwMode="auto">
            <a:xfrm>
              <a:off x="9208619" y="5157820"/>
              <a:ext cx="431561" cy="3594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10712735" y="5181076"/>
              <a:ext cx="431561" cy="3594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50" name="Line 75"/>
            <p:cNvSpPr>
              <a:spLocks noChangeShapeType="1"/>
            </p:cNvSpPr>
            <p:nvPr/>
          </p:nvSpPr>
          <p:spPr bwMode="auto">
            <a:xfrm>
              <a:off x="9119527" y="4751308"/>
              <a:ext cx="280025" cy="449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75"/>
            <p:cNvSpPr>
              <a:spLocks noChangeShapeType="1"/>
            </p:cNvSpPr>
            <p:nvPr/>
          </p:nvSpPr>
          <p:spPr bwMode="auto">
            <a:xfrm>
              <a:off x="9150350" y="4746626"/>
              <a:ext cx="1768730" cy="471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188075" y="5484814"/>
            <a:ext cx="641350" cy="454025"/>
            <a:chOff x="7924456" y="5588005"/>
            <a:chExt cx="855799" cy="605951"/>
          </a:xfrm>
        </p:grpSpPr>
        <p:sp>
          <p:nvSpPr>
            <p:cNvPr id="29740" name="Line 108"/>
            <p:cNvSpPr>
              <a:spLocks noChangeShapeType="1"/>
            </p:cNvSpPr>
            <p:nvPr/>
          </p:nvSpPr>
          <p:spPr bwMode="auto">
            <a:xfrm flipH="1">
              <a:off x="8181795" y="5589590"/>
              <a:ext cx="290700" cy="26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Rectangle 111"/>
            <p:cNvSpPr>
              <a:spLocks noChangeArrowheads="1"/>
            </p:cNvSpPr>
            <p:nvPr/>
          </p:nvSpPr>
          <p:spPr bwMode="auto">
            <a:xfrm>
              <a:off x="7924456" y="5833591"/>
              <a:ext cx="431800" cy="360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8348119" y="5831656"/>
              <a:ext cx="432136" cy="36018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9743" name="Line 75"/>
            <p:cNvSpPr>
              <a:spLocks noChangeShapeType="1"/>
            </p:cNvSpPr>
            <p:nvPr/>
          </p:nvSpPr>
          <p:spPr bwMode="auto">
            <a:xfrm>
              <a:off x="8472333" y="5588005"/>
              <a:ext cx="66603" cy="273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29"/>
          <p:cNvGrpSpPr>
            <a:grpSpLocks/>
          </p:cNvGrpSpPr>
          <p:nvPr/>
        </p:nvGrpSpPr>
        <p:grpSpPr bwMode="auto">
          <a:xfrm>
            <a:off x="7358064" y="5475288"/>
            <a:ext cx="655637" cy="527050"/>
            <a:chOff x="9502380" y="5794954"/>
            <a:chExt cx="872263" cy="701147"/>
          </a:xfrm>
        </p:grpSpPr>
        <p:sp>
          <p:nvSpPr>
            <p:cNvPr id="29736" name="Line 113"/>
            <p:cNvSpPr>
              <a:spLocks noChangeShapeType="1"/>
            </p:cNvSpPr>
            <p:nvPr/>
          </p:nvSpPr>
          <p:spPr bwMode="auto">
            <a:xfrm flipH="1">
              <a:off x="9732020" y="5832122"/>
              <a:ext cx="326908" cy="418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Rectangle 114"/>
            <p:cNvSpPr>
              <a:spLocks noChangeArrowheads="1"/>
            </p:cNvSpPr>
            <p:nvPr/>
          </p:nvSpPr>
          <p:spPr bwMode="auto">
            <a:xfrm>
              <a:off x="9502380" y="613573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93" name="Rectangle 79"/>
            <p:cNvSpPr>
              <a:spLocks noChangeArrowheads="1"/>
            </p:cNvSpPr>
            <p:nvPr/>
          </p:nvSpPr>
          <p:spPr bwMode="auto">
            <a:xfrm>
              <a:off x="9943791" y="6118072"/>
              <a:ext cx="430852" cy="3590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{a}</a:t>
              </a:r>
            </a:p>
          </p:txBody>
        </p:sp>
        <p:sp>
          <p:nvSpPr>
            <p:cNvPr id="29739" name="Line 75"/>
            <p:cNvSpPr>
              <a:spLocks noChangeShapeType="1"/>
            </p:cNvSpPr>
            <p:nvPr/>
          </p:nvSpPr>
          <p:spPr bwMode="auto">
            <a:xfrm>
              <a:off x="10066408" y="5794954"/>
              <a:ext cx="83404" cy="412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2681288" y="5038726"/>
            <a:ext cx="3505200" cy="779463"/>
          </a:xfrm>
          <a:custGeom>
            <a:avLst/>
            <a:gdLst>
              <a:gd name="connsiteX0" fmla="*/ 0 w 5303520"/>
              <a:gd name="connsiteY0" fmla="*/ 1353312 h 1526928"/>
              <a:gd name="connsiteX1" fmla="*/ 2724912 w 5303520"/>
              <a:gd name="connsiteY1" fmla="*/ 1408176 h 1526928"/>
              <a:gd name="connsiteX2" fmla="*/ 5303520 w 5303520"/>
              <a:gd name="connsiteY2" fmla="*/ 0 h 152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3520" h="1526928">
                <a:moveTo>
                  <a:pt x="0" y="1353312"/>
                </a:moveTo>
                <a:cubicBezTo>
                  <a:pt x="920496" y="1493520"/>
                  <a:pt x="1840992" y="1633728"/>
                  <a:pt x="2724912" y="1408176"/>
                </a:cubicBezTo>
                <a:cubicBezTo>
                  <a:pt x="3608832" y="1182624"/>
                  <a:pt x="4456176" y="591312"/>
                  <a:pt x="530352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21480000">
            <a:off x="2716213" y="5573713"/>
            <a:ext cx="4038600" cy="127000"/>
          </a:xfrm>
          <a:custGeom>
            <a:avLst/>
            <a:gdLst>
              <a:gd name="connsiteX0" fmla="*/ 6318913 w 6318913"/>
              <a:gd name="connsiteY0" fmla="*/ 0 h 709683"/>
              <a:gd name="connsiteX1" fmla="*/ 2975212 w 6318913"/>
              <a:gd name="connsiteY1" fmla="*/ 177420 h 709683"/>
              <a:gd name="connsiteX2" fmla="*/ 0 w 6318913"/>
              <a:gd name="connsiteY2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8913" h="709683">
                <a:moveTo>
                  <a:pt x="6318913" y="0"/>
                </a:moveTo>
                <a:cubicBezTo>
                  <a:pt x="5173638" y="29569"/>
                  <a:pt x="4028364" y="59139"/>
                  <a:pt x="2975212" y="177420"/>
                </a:cubicBezTo>
                <a:cubicBezTo>
                  <a:pt x="1922060" y="295701"/>
                  <a:pt x="961030" y="502692"/>
                  <a:pt x="0" y="709683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1540000">
            <a:off x="2640013" y="5735638"/>
            <a:ext cx="5207000" cy="150812"/>
          </a:xfrm>
          <a:custGeom>
            <a:avLst/>
            <a:gdLst>
              <a:gd name="connsiteX0" fmla="*/ 0 w 7955280"/>
              <a:gd name="connsiteY0" fmla="*/ 676656 h 950076"/>
              <a:gd name="connsiteX1" fmla="*/ 4187952 w 7955280"/>
              <a:gd name="connsiteY1" fmla="*/ 914400 h 950076"/>
              <a:gd name="connsiteX2" fmla="*/ 7955280 w 7955280"/>
              <a:gd name="connsiteY2" fmla="*/ 0 h 95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5280" h="950076">
                <a:moveTo>
                  <a:pt x="0" y="676656"/>
                </a:moveTo>
                <a:cubicBezTo>
                  <a:pt x="1431036" y="851916"/>
                  <a:pt x="2862072" y="1027176"/>
                  <a:pt x="4187952" y="914400"/>
                </a:cubicBezTo>
                <a:cubicBezTo>
                  <a:pt x="5513832" y="801624"/>
                  <a:pt x="6734556" y="400812"/>
                  <a:pt x="795528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643063" y="5276851"/>
            <a:ext cx="1071562" cy="658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2714625" y="4762500"/>
            <a:ext cx="2095500" cy="852488"/>
          </a:xfrm>
          <a:custGeom>
            <a:avLst/>
            <a:gdLst>
              <a:gd name="connsiteX0" fmla="*/ 3466532 w 3466532"/>
              <a:gd name="connsiteY0" fmla="*/ 0 h 1078174"/>
              <a:gd name="connsiteX1" fmla="*/ 1269242 w 3466532"/>
              <a:gd name="connsiteY1" fmla="*/ 354842 h 1078174"/>
              <a:gd name="connsiteX2" fmla="*/ 0 w 3466532"/>
              <a:gd name="connsiteY2" fmla="*/ 1078174 h 107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6532" h="1078174">
                <a:moveTo>
                  <a:pt x="3466532" y="0"/>
                </a:moveTo>
                <a:cubicBezTo>
                  <a:pt x="2656764" y="87573"/>
                  <a:pt x="1846997" y="175146"/>
                  <a:pt x="1269242" y="354842"/>
                </a:cubicBezTo>
                <a:cubicBezTo>
                  <a:pt x="691487" y="534538"/>
                  <a:pt x="345743" y="806356"/>
                  <a:pt x="0" y="107817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638300" y="4868864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8 </a:t>
            </a:r>
            <a:endParaRPr lang="zh-CN" altLang="en-US" b="1" dirty="0" smtClean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19250" y="4868864"/>
            <a:ext cx="1079500" cy="365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12 </a:t>
            </a:r>
            <a:endParaRPr lang="zh-CN" altLang="en-US" b="1" dirty="0" smtClean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19251" y="5284788"/>
            <a:ext cx="1071563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7113589" y="2295526"/>
            <a:ext cx="1811337" cy="487363"/>
          </a:xfrm>
          <a:prstGeom prst="borderCallout1">
            <a:avLst>
              <a:gd name="adj1" fmla="val 104946"/>
              <a:gd name="adj2" fmla="val 7291"/>
              <a:gd name="adj3" fmla="val 318176"/>
              <a:gd name="adj4" fmla="val 1111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enter( x, real, 0 )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线形标注 1 101"/>
          <p:cNvSpPr/>
          <p:nvPr/>
        </p:nvSpPr>
        <p:spPr>
          <a:xfrm>
            <a:off x="7531100" y="2879726"/>
            <a:ext cx="1568450" cy="487363"/>
          </a:xfrm>
          <a:prstGeom prst="borderCallout1">
            <a:avLst>
              <a:gd name="adj1" fmla="val 109068"/>
              <a:gd name="adj2" fmla="val 89261"/>
              <a:gd name="adj3" fmla="val 357337"/>
              <a:gd name="adj4" fmla="val 780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enter(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8 )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143626" y="4025900"/>
            <a:ext cx="252413" cy="501650"/>
          </a:xfrm>
          <a:custGeom>
            <a:avLst/>
            <a:gdLst>
              <a:gd name="connsiteX0" fmla="*/ 167425 w 252438"/>
              <a:gd name="connsiteY0" fmla="*/ 502276 h 502276"/>
              <a:gd name="connsiteX1" fmla="*/ 244698 w 252438"/>
              <a:gd name="connsiteY1" fmla="*/ 206062 h 502276"/>
              <a:gd name="connsiteX2" fmla="*/ 0 w 252438"/>
              <a:gd name="connsiteY2" fmla="*/ 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38" h="502276">
                <a:moveTo>
                  <a:pt x="167425" y="502276"/>
                </a:moveTo>
                <a:cubicBezTo>
                  <a:pt x="220013" y="396025"/>
                  <a:pt x="272602" y="289775"/>
                  <a:pt x="244698" y="206062"/>
                </a:cubicBezTo>
                <a:cubicBezTo>
                  <a:pt x="216794" y="122349"/>
                  <a:pt x="108397" y="6117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8024813" y="4951413"/>
            <a:ext cx="220662" cy="368300"/>
          </a:xfrm>
          <a:custGeom>
            <a:avLst/>
            <a:gdLst>
              <a:gd name="connsiteX0" fmla="*/ 81886 w 219981"/>
              <a:gd name="connsiteY0" fmla="*/ 368490 h 368490"/>
              <a:gd name="connsiteX1" fmla="*/ 218364 w 219981"/>
              <a:gd name="connsiteY1" fmla="*/ 177421 h 368490"/>
              <a:gd name="connsiteX2" fmla="*/ 0 w 219981"/>
              <a:gd name="connsiteY2" fmla="*/ 0 h 36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981" h="368490">
                <a:moveTo>
                  <a:pt x="81886" y="368490"/>
                </a:moveTo>
                <a:cubicBezTo>
                  <a:pt x="156949" y="303663"/>
                  <a:pt x="232012" y="238836"/>
                  <a:pt x="218364" y="177421"/>
                </a:cubicBezTo>
                <a:cubicBezTo>
                  <a:pt x="204716" y="116006"/>
                  <a:pt x="102358" y="58003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4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7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9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9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9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797792" grpId="0"/>
      <p:bldP spid="797793" grpId="0"/>
      <p:bldP spid="797801" grpId="0"/>
      <p:bldP spid="797811" grpId="0"/>
      <p:bldP spid="797812" grpId="0"/>
      <p:bldP spid="2" grpId="0" animBg="1"/>
      <p:bldP spid="127" grpId="0" animBg="1"/>
      <p:bldP spid="98" grpId="0" animBg="1"/>
      <p:bldP spid="100" grpId="0" animBg="1"/>
      <p:bldP spid="101" grpId="0" animBg="1"/>
      <p:bldP spid="14" grpId="0" animBg="1"/>
      <p:bldP spid="1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76" name="Rectangle 80"/>
          <p:cNvSpPr>
            <a:spLocks noChangeArrowheads="1"/>
          </p:cNvSpPr>
          <p:nvPr/>
        </p:nvSpPr>
        <p:spPr bwMode="auto">
          <a:xfrm>
            <a:off x="4687069" y="2966216"/>
            <a:ext cx="8556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797792" name="Rectangle 96"/>
          <p:cNvSpPr>
            <a:spLocks noChangeArrowheads="1"/>
          </p:cNvSpPr>
          <p:nvPr/>
        </p:nvSpPr>
        <p:spPr bwMode="auto">
          <a:xfrm>
            <a:off x="6104706" y="2924941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4464819" y="2199901"/>
            <a:ext cx="4211637" cy="917575"/>
            <a:chOff x="5087243" y="3429000"/>
            <a:chExt cx="5616624" cy="1223963"/>
          </a:xfrm>
        </p:grpSpPr>
        <p:sp>
          <p:nvSpPr>
            <p:cNvPr id="31800" name="Rectangle 74"/>
            <p:cNvSpPr>
              <a:spLocks noChangeArrowheads="1"/>
            </p:cNvSpPr>
            <p:nvPr/>
          </p:nvSpPr>
          <p:spPr bwMode="auto">
            <a:xfrm>
              <a:off x="6022975" y="3429000"/>
              <a:ext cx="4318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1801" name="Line 82"/>
            <p:cNvSpPr>
              <a:spLocks noChangeShapeType="1"/>
            </p:cNvSpPr>
            <p:nvPr/>
          </p:nvSpPr>
          <p:spPr bwMode="auto">
            <a:xfrm flipH="1">
              <a:off x="5591076" y="3787775"/>
              <a:ext cx="647403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84"/>
            <p:cNvSpPr>
              <a:spLocks noChangeShapeType="1"/>
            </p:cNvSpPr>
            <p:nvPr/>
          </p:nvSpPr>
          <p:spPr bwMode="auto">
            <a:xfrm>
              <a:off x="6238479" y="3787775"/>
              <a:ext cx="720394" cy="576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Rectangle 85"/>
            <p:cNvSpPr>
              <a:spLocks noChangeArrowheads="1"/>
            </p:cNvSpPr>
            <p:nvPr/>
          </p:nvSpPr>
          <p:spPr bwMode="auto">
            <a:xfrm>
              <a:off x="5087243" y="4292600"/>
              <a:ext cx="43160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804" name="Rectangle 87"/>
            <p:cNvSpPr>
              <a:spLocks noChangeArrowheads="1"/>
            </p:cNvSpPr>
            <p:nvPr/>
          </p:nvSpPr>
          <p:spPr bwMode="auto">
            <a:xfrm>
              <a:off x="6888361" y="4293096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1805" name="Rectangle 79"/>
            <p:cNvSpPr>
              <a:spLocks noChangeArrowheads="1"/>
            </p:cNvSpPr>
            <p:nvPr/>
          </p:nvSpPr>
          <p:spPr bwMode="auto">
            <a:xfrm>
              <a:off x="6383387" y="422116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1806" name="Rectangle 79"/>
            <p:cNvSpPr>
              <a:spLocks noChangeArrowheads="1"/>
            </p:cNvSpPr>
            <p:nvPr/>
          </p:nvSpPr>
          <p:spPr bwMode="auto">
            <a:xfrm>
              <a:off x="10272067" y="426728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1807" name="Line 75"/>
            <p:cNvSpPr>
              <a:spLocks noChangeShapeType="1"/>
            </p:cNvSpPr>
            <p:nvPr/>
          </p:nvSpPr>
          <p:spPr bwMode="auto">
            <a:xfrm>
              <a:off x="6235700" y="3789040"/>
              <a:ext cx="399257" cy="504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75"/>
            <p:cNvSpPr>
              <a:spLocks noChangeShapeType="1"/>
            </p:cNvSpPr>
            <p:nvPr/>
          </p:nvSpPr>
          <p:spPr bwMode="auto">
            <a:xfrm>
              <a:off x="6235700" y="3796147"/>
              <a:ext cx="4252143" cy="50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4410844" y="3175765"/>
            <a:ext cx="730250" cy="725488"/>
            <a:chOff x="5375275" y="4652963"/>
            <a:chExt cx="974452" cy="966801"/>
          </a:xfrm>
        </p:grpSpPr>
        <p:sp>
          <p:nvSpPr>
            <p:cNvPr id="31796" name="Line 83"/>
            <p:cNvSpPr>
              <a:spLocks noChangeShapeType="1"/>
            </p:cNvSpPr>
            <p:nvPr/>
          </p:nvSpPr>
          <p:spPr bwMode="auto">
            <a:xfrm flipH="1">
              <a:off x="5591175" y="4652963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Rectangle 86"/>
            <p:cNvSpPr>
              <a:spLocks noChangeArrowheads="1"/>
            </p:cNvSpPr>
            <p:nvPr/>
          </p:nvSpPr>
          <p:spPr bwMode="auto">
            <a:xfrm>
              <a:off x="5375275" y="525939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31798" name="Rectangle 79"/>
            <p:cNvSpPr>
              <a:spLocks noChangeArrowheads="1"/>
            </p:cNvSpPr>
            <p:nvPr/>
          </p:nvSpPr>
          <p:spPr bwMode="auto">
            <a:xfrm>
              <a:off x="5917927" y="5259402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1799" name="Line 75"/>
            <p:cNvSpPr>
              <a:spLocks noChangeShapeType="1"/>
            </p:cNvSpPr>
            <p:nvPr/>
          </p:nvSpPr>
          <p:spPr bwMode="auto">
            <a:xfrm>
              <a:off x="5621338" y="4652964"/>
              <a:ext cx="483453" cy="554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5298256" y="3183704"/>
            <a:ext cx="3378200" cy="676275"/>
            <a:chOff x="6485155" y="3427585"/>
            <a:chExt cx="4503601" cy="901696"/>
          </a:xfrm>
        </p:grpSpPr>
        <p:sp>
          <p:nvSpPr>
            <p:cNvPr id="31786" name="Line 94"/>
            <p:cNvSpPr>
              <a:spLocks noChangeShapeType="1"/>
            </p:cNvSpPr>
            <p:nvPr/>
          </p:nvSpPr>
          <p:spPr bwMode="auto">
            <a:xfrm>
              <a:off x="7464150" y="3428998"/>
              <a:ext cx="77001" cy="523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Rectangle 95"/>
            <p:cNvSpPr>
              <a:spLocks noChangeArrowheads="1"/>
            </p:cNvSpPr>
            <p:nvPr/>
          </p:nvSpPr>
          <p:spPr bwMode="auto">
            <a:xfrm>
              <a:off x="7388848" y="3908607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31788" name="Rectangle 79"/>
            <p:cNvSpPr>
              <a:spLocks noChangeArrowheads="1"/>
            </p:cNvSpPr>
            <p:nvPr/>
          </p:nvSpPr>
          <p:spPr bwMode="auto">
            <a:xfrm>
              <a:off x="10556956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1789" name="Line 75"/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100"/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100"/>
            <p:cNvSpPr>
              <a:spLocks noChangeShapeType="1"/>
            </p:cNvSpPr>
            <p:nvPr/>
          </p:nvSpPr>
          <p:spPr bwMode="auto">
            <a:xfrm flipH="1">
              <a:off x="7178843" y="3432416"/>
              <a:ext cx="285307" cy="476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Rectangle 103"/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</p:txBody>
        </p:sp>
        <p:sp>
          <p:nvSpPr>
            <p:cNvPr id="31793" name="Rectangle 103"/>
            <p:cNvSpPr>
              <a:spLocks noChangeArrowheads="1"/>
            </p:cNvSpPr>
            <p:nvPr/>
          </p:nvSpPr>
          <p:spPr bwMode="auto">
            <a:xfrm>
              <a:off x="6937540" y="3893743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31794" name="Line 75"/>
            <p:cNvSpPr>
              <a:spLocks noChangeShapeType="1"/>
            </p:cNvSpPr>
            <p:nvPr/>
          </p:nvSpPr>
          <p:spPr bwMode="auto">
            <a:xfrm>
              <a:off x="7470280" y="3427585"/>
              <a:ext cx="3086676" cy="702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Rectangle 87"/>
            <p:cNvSpPr>
              <a:spLocks noChangeArrowheads="1"/>
            </p:cNvSpPr>
            <p:nvPr/>
          </p:nvSpPr>
          <p:spPr bwMode="auto">
            <a:xfrm>
              <a:off x="7707138" y="3964025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121"/>
          <p:cNvGrpSpPr>
            <a:grpSpLocks/>
          </p:cNvGrpSpPr>
          <p:nvPr/>
        </p:nvGrpSpPr>
        <p:grpSpPr bwMode="auto">
          <a:xfrm>
            <a:off x="5641156" y="3880616"/>
            <a:ext cx="2552700" cy="676275"/>
            <a:chOff x="6485155" y="3427586"/>
            <a:chExt cx="3403545" cy="901695"/>
          </a:xfrm>
        </p:grpSpPr>
        <p:sp>
          <p:nvSpPr>
            <p:cNvPr id="31776" name="Line 94"/>
            <p:cNvSpPr>
              <a:spLocks noChangeShapeType="1"/>
            </p:cNvSpPr>
            <p:nvPr/>
          </p:nvSpPr>
          <p:spPr bwMode="auto">
            <a:xfrm>
              <a:off x="7464151" y="3429001"/>
              <a:ext cx="115194" cy="501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Rectangle 95"/>
            <p:cNvSpPr>
              <a:spLocks noChangeArrowheads="1"/>
            </p:cNvSpPr>
            <p:nvPr/>
          </p:nvSpPr>
          <p:spPr bwMode="auto">
            <a:xfrm>
              <a:off x="7388847" y="3896058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31778" name="Rectangle 79"/>
            <p:cNvSpPr>
              <a:spLocks noChangeArrowheads="1"/>
            </p:cNvSpPr>
            <p:nvPr/>
          </p:nvSpPr>
          <p:spPr bwMode="auto">
            <a:xfrm>
              <a:off x="9456900" y="3968919"/>
              <a:ext cx="43180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i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2D83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1779" name="Line 75"/>
            <p:cNvSpPr>
              <a:spLocks noChangeShapeType="1"/>
            </p:cNvSpPr>
            <p:nvPr/>
          </p:nvSpPr>
          <p:spPr bwMode="auto">
            <a:xfrm>
              <a:off x="7493512" y="3427586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100"/>
            <p:cNvSpPr>
              <a:spLocks noChangeShapeType="1"/>
            </p:cNvSpPr>
            <p:nvPr/>
          </p:nvSpPr>
          <p:spPr bwMode="auto">
            <a:xfrm flipH="1">
              <a:off x="6816452" y="3449878"/>
              <a:ext cx="64770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100"/>
            <p:cNvSpPr>
              <a:spLocks noChangeShapeType="1"/>
            </p:cNvSpPr>
            <p:nvPr/>
          </p:nvSpPr>
          <p:spPr bwMode="auto">
            <a:xfrm flipH="1">
              <a:off x="7199494" y="3432417"/>
              <a:ext cx="264657" cy="498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Rectangle 103"/>
            <p:cNvSpPr>
              <a:spLocks noChangeArrowheads="1"/>
            </p:cNvSpPr>
            <p:nvPr/>
          </p:nvSpPr>
          <p:spPr bwMode="auto">
            <a:xfrm>
              <a:off x="6485155" y="3912287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</a:p>
          </p:txBody>
        </p:sp>
        <p:sp>
          <p:nvSpPr>
            <p:cNvPr id="31783" name="Rectangle 103"/>
            <p:cNvSpPr>
              <a:spLocks noChangeArrowheads="1"/>
            </p:cNvSpPr>
            <p:nvPr/>
          </p:nvSpPr>
          <p:spPr bwMode="auto">
            <a:xfrm>
              <a:off x="6958194" y="3893743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</a:p>
          </p:txBody>
        </p:sp>
        <p:sp>
          <p:nvSpPr>
            <p:cNvPr id="31784" name="Line 75"/>
            <p:cNvSpPr>
              <a:spLocks noChangeShapeType="1"/>
            </p:cNvSpPr>
            <p:nvPr/>
          </p:nvSpPr>
          <p:spPr bwMode="auto">
            <a:xfrm>
              <a:off x="7470280" y="3427586"/>
              <a:ext cx="1916546" cy="608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Rectangle 87"/>
            <p:cNvSpPr>
              <a:spLocks noChangeArrowheads="1"/>
            </p:cNvSpPr>
            <p:nvPr/>
          </p:nvSpPr>
          <p:spPr bwMode="auto">
            <a:xfrm>
              <a:off x="7707138" y="3940310"/>
              <a:ext cx="43160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135"/>
          <p:cNvGrpSpPr>
            <a:grpSpLocks/>
          </p:cNvGrpSpPr>
          <p:nvPr/>
        </p:nvGrpSpPr>
        <p:grpSpPr bwMode="auto">
          <a:xfrm>
            <a:off x="6584132" y="4563240"/>
            <a:ext cx="735013" cy="649288"/>
            <a:chOff x="6888163" y="4724400"/>
            <a:chExt cx="979375" cy="865188"/>
          </a:xfrm>
        </p:grpSpPr>
        <p:sp>
          <p:nvSpPr>
            <p:cNvPr id="31772" name="Line 94"/>
            <p:cNvSpPr>
              <a:spLocks noChangeShapeType="1"/>
            </p:cNvSpPr>
            <p:nvPr/>
          </p:nvSpPr>
          <p:spPr bwMode="auto">
            <a:xfrm flipH="1">
              <a:off x="7104063" y="4724400"/>
              <a:ext cx="0" cy="504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Rectangle 95"/>
            <p:cNvSpPr>
              <a:spLocks noChangeArrowheads="1"/>
            </p:cNvSpPr>
            <p:nvPr/>
          </p:nvSpPr>
          <p:spPr bwMode="auto">
            <a:xfrm>
              <a:off x="6888163" y="5229225"/>
              <a:ext cx="431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39" name="Rectangle 79"/>
            <p:cNvSpPr>
              <a:spLocks noChangeArrowheads="1"/>
            </p:cNvSpPr>
            <p:nvPr/>
          </p:nvSpPr>
          <p:spPr bwMode="auto">
            <a:xfrm>
              <a:off x="7436021" y="5204590"/>
              <a:ext cx="431517" cy="36172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1775" name="Line 75"/>
            <p:cNvSpPr>
              <a:spLocks noChangeShapeType="1"/>
            </p:cNvSpPr>
            <p:nvPr/>
          </p:nvSpPr>
          <p:spPr bwMode="auto">
            <a:xfrm>
              <a:off x="7142219" y="4724400"/>
              <a:ext cx="393619" cy="467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80"/>
          <p:cNvSpPr>
            <a:spLocks noChangeArrowheads="1"/>
          </p:cNvSpPr>
          <p:nvPr/>
        </p:nvSpPr>
        <p:spPr bwMode="auto">
          <a:xfrm>
            <a:off x="6768282" y="4275904"/>
            <a:ext cx="855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142" name="Rectangle 80"/>
          <p:cNvSpPr>
            <a:spLocks noChangeArrowheads="1"/>
          </p:cNvSpPr>
          <p:nvPr/>
        </p:nvSpPr>
        <p:spPr bwMode="auto">
          <a:xfrm>
            <a:off x="6414270" y="3577403"/>
            <a:ext cx="14811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</a:p>
        </p:txBody>
      </p:sp>
      <p:sp>
        <p:nvSpPr>
          <p:cNvPr id="143" name="Rectangle 96"/>
          <p:cNvSpPr>
            <a:spLocks noChangeArrowheads="1"/>
          </p:cNvSpPr>
          <p:nvPr/>
        </p:nvSpPr>
        <p:spPr bwMode="auto">
          <a:xfrm>
            <a:off x="5390331" y="2202629"/>
            <a:ext cx="2000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</a:t>
            </a: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ts val="1800"/>
              </a:lnSpc>
            </a:pPr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</a:t>
            </a:r>
          </a:p>
        </p:txBody>
      </p:sp>
      <p:sp>
        <p:nvSpPr>
          <p:cNvPr id="144" name="矩形 143"/>
          <p:cNvSpPr/>
          <p:nvPr/>
        </p:nvSpPr>
        <p:spPr>
          <a:xfrm>
            <a:off x="4228385" y="4771748"/>
            <a:ext cx="725487" cy="6588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5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25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4 </a:t>
            </a:r>
          </a:p>
        </p:txBody>
      </p:sp>
      <p:sp>
        <p:nvSpPr>
          <p:cNvPr id="11" name="任意多边形 10"/>
          <p:cNvSpPr/>
          <p:nvPr/>
        </p:nvSpPr>
        <p:spPr>
          <a:xfrm rot="1966451" flipH="1">
            <a:off x="5094079" y="2890743"/>
            <a:ext cx="135645" cy="2042187"/>
          </a:xfrm>
          <a:custGeom>
            <a:avLst/>
            <a:gdLst>
              <a:gd name="connsiteX0" fmla="*/ 498569 w 498569"/>
              <a:gd name="connsiteY0" fmla="*/ 0 h 1637731"/>
              <a:gd name="connsiteX1" fmla="*/ 20897 w 498569"/>
              <a:gd name="connsiteY1" fmla="*/ 272955 h 1637731"/>
              <a:gd name="connsiteX2" fmla="*/ 130079 w 498569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69" h="1637731">
                <a:moveTo>
                  <a:pt x="498569" y="0"/>
                </a:moveTo>
                <a:cubicBezTo>
                  <a:pt x="290440" y="0"/>
                  <a:pt x="82312" y="0"/>
                  <a:pt x="20897" y="272955"/>
                </a:cubicBezTo>
                <a:cubicBezTo>
                  <a:pt x="-40518" y="545910"/>
                  <a:pt x="44780" y="1091820"/>
                  <a:pt x="130079" y="16377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027364" y="4698606"/>
            <a:ext cx="2144142" cy="722518"/>
          </a:xfrm>
          <a:custGeom>
            <a:avLst/>
            <a:gdLst>
              <a:gd name="connsiteX0" fmla="*/ 0 w 2066544"/>
              <a:gd name="connsiteY0" fmla="*/ 603504 h 634951"/>
              <a:gd name="connsiteX1" fmla="*/ 1078992 w 2066544"/>
              <a:gd name="connsiteY1" fmla="*/ 566928 h 634951"/>
              <a:gd name="connsiteX2" fmla="*/ 2066544 w 2066544"/>
              <a:gd name="connsiteY2" fmla="*/ 0 h 6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544" h="634951">
                <a:moveTo>
                  <a:pt x="0" y="603504"/>
                </a:moveTo>
                <a:cubicBezTo>
                  <a:pt x="367284" y="635508"/>
                  <a:pt x="734568" y="667512"/>
                  <a:pt x="1078992" y="566928"/>
                </a:cubicBezTo>
                <a:cubicBezTo>
                  <a:pt x="1423416" y="466344"/>
                  <a:pt x="1744980" y="233172"/>
                  <a:pt x="206654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368356" y="3788540"/>
            <a:ext cx="115888" cy="4381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7390582" y="3091628"/>
            <a:ext cx="15875" cy="46355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7171506" y="2361378"/>
            <a:ext cx="196850" cy="4238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40946" y="296042"/>
            <a:ext cx="418044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→{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0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}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 D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 id;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enter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lexeme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offset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{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;} 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            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T.width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 </a:t>
            </a:r>
            <a:r>
              <a:rPr lang="en-US" altLang="zh-CN" sz="1200" b="1" dirty="0" err="1" smtClean="0"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4; 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 real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real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B.width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8; 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⑦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 ε 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w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⑧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→ [</a:t>
            </a:r>
            <a:r>
              <a:rPr lang="en-US" altLang="zh-CN" sz="1200" b="1" dirty="0" err="1" smtClean="0">
                <a:ea typeface="楷体_GB2312" pitchFamily="49" charset="-122"/>
                <a:cs typeface="Times New Roman" pitchFamily="18" charset="0"/>
              </a:rPr>
              <a:t>num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]C</a:t>
            </a:r>
            <a:r>
              <a:rPr lang="en-US" altLang="zh-CN" sz="1200" b="1" baseline="-25000" dirty="0" smtClean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200" b="1" dirty="0" smtClean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array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2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72654" indent="-272654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C.width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num.val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* 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12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.width </a:t>
            </a:r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; }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9299" y="586798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int[2][3] 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翻译过程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31798" idx="0"/>
            <a:endCxn id="797776" idx="2"/>
          </p:cNvCxnSpPr>
          <p:nvPr/>
        </p:nvCxnSpPr>
        <p:spPr>
          <a:xfrm flipV="1">
            <a:off x="4979300" y="3312291"/>
            <a:ext cx="135600" cy="31854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0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76" grpId="0"/>
      <p:bldP spid="141" grpId="0"/>
      <p:bldP spid="1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562" y="1089951"/>
            <a:ext cx="8042276" cy="85610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允许过程或函数嵌套定义的高级语言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Pascal </a:t>
            </a:r>
            <a:r>
              <a:rPr lang="zh-CN" altLang="en-US" dirty="0" smtClean="0"/>
              <a:t>语言简单说明语句的</a:t>
            </a:r>
            <a:r>
              <a:rPr lang="en-US" altLang="zh-CN" dirty="0" smtClean="0"/>
              <a:t>SDT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2169690"/>
            <a:ext cx="280828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>
                <a:latin typeface="Comic Sans MS" charset="0"/>
              </a:rPr>
              <a:t>P→MD</a:t>
            </a:r>
          </a:p>
          <a:p>
            <a:pPr eaLnBrk="1" hangingPunct="1"/>
            <a:r>
              <a:rPr lang="en-US" altLang="zh-CN" dirty="0">
                <a:latin typeface="Comic Sans MS" charset="0"/>
              </a:rPr>
              <a:t>M→</a:t>
            </a:r>
            <a:r>
              <a:rPr lang="el-GR" altLang="zh-CN" dirty="0">
                <a:latin typeface="Comic Sans MS" charset="0"/>
              </a:rPr>
              <a:t>ε</a:t>
            </a:r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D→D;D</a:t>
            </a:r>
          </a:p>
          <a:p>
            <a:pPr eaLnBrk="1" hangingPunct="1"/>
            <a:r>
              <a:rPr lang="en-US" altLang="zh-CN" dirty="0" err="1">
                <a:latin typeface="Comic Sans MS" charset="0"/>
              </a:rPr>
              <a:t>D→i:T</a:t>
            </a:r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 err="1">
                <a:latin typeface="Comic Sans MS" charset="0"/>
              </a:rPr>
              <a:t>T→integer</a:t>
            </a:r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 err="1">
                <a:latin typeface="Comic Sans MS" charset="0"/>
              </a:rPr>
              <a:t>T→real</a:t>
            </a:r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 err="1">
                <a:latin typeface="Comic Sans MS" charset="0"/>
              </a:rPr>
              <a:t>T→array</a:t>
            </a:r>
            <a:r>
              <a:rPr lang="en-US" altLang="zh-CN" dirty="0">
                <a:latin typeface="Comic Sans MS" charset="0"/>
              </a:rPr>
              <a:t>[</a:t>
            </a:r>
            <a:r>
              <a:rPr lang="en-US" altLang="zh-CN" dirty="0" err="1">
                <a:latin typeface="Comic Sans MS" charset="0"/>
              </a:rPr>
              <a:t>num</a:t>
            </a:r>
            <a:r>
              <a:rPr lang="en-US" altLang="zh-CN" dirty="0">
                <a:latin typeface="Comic Sans MS" charset="0"/>
              </a:rPr>
              <a:t>] of T1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T→↑T1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89250" y="2154518"/>
            <a:ext cx="4643437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en-US" altLang="zh-CN" dirty="0">
              <a:latin typeface="宋体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{offset:=0}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{enter(</a:t>
            </a:r>
            <a:r>
              <a:rPr lang="en-US" altLang="zh-CN" dirty="0" err="1">
                <a:latin typeface="Comic Sans MS" charset="0"/>
              </a:rPr>
              <a:t>i.name,T.type,offset</a:t>
            </a:r>
            <a:r>
              <a:rPr lang="en-US" altLang="zh-CN" dirty="0">
                <a:latin typeface="Comic Sans MS" charset="0"/>
              </a:rPr>
              <a:t>);</a:t>
            </a:r>
          </a:p>
          <a:p>
            <a:pPr eaLnBrk="1" hangingPunct="1"/>
            <a:r>
              <a:rPr lang="en-US" altLang="zh-CN" dirty="0">
                <a:latin typeface="Comic Sans MS" charset="0"/>
              </a:rPr>
              <a:t> offset:= </a:t>
            </a:r>
            <a:r>
              <a:rPr lang="en-US" altLang="zh-CN" dirty="0" err="1">
                <a:latin typeface="Comic Sans MS" charset="0"/>
              </a:rPr>
              <a:t>offset+T.width</a:t>
            </a:r>
            <a:r>
              <a:rPr lang="en-US" altLang="zh-CN" dirty="0">
                <a:latin typeface="Comic Sans MS" charset="0"/>
              </a:rPr>
              <a:t>}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{</a:t>
            </a:r>
            <a:r>
              <a:rPr lang="en-US" altLang="zh-CN" dirty="0" err="1">
                <a:latin typeface="Comic Sans MS" charset="0"/>
              </a:rPr>
              <a:t>T.type</a:t>
            </a:r>
            <a:r>
              <a:rPr lang="en-US" altLang="zh-CN" dirty="0">
                <a:latin typeface="Comic Sans MS" charset="0"/>
              </a:rPr>
              <a:t>:=integer; </a:t>
            </a:r>
            <a:r>
              <a:rPr lang="en-US" altLang="zh-CN" dirty="0" err="1">
                <a:latin typeface="Comic Sans MS" charset="0"/>
              </a:rPr>
              <a:t>T.width</a:t>
            </a:r>
            <a:r>
              <a:rPr lang="en-US" altLang="zh-CN" dirty="0">
                <a:latin typeface="Comic Sans MS" charset="0"/>
              </a:rPr>
              <a:t>:=4}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{</a:t>
            </a:r>
            <a:r>
              <a:rPr lang="en-US" altLang="zh-CN" dirty="0" err="1">
                <a:latin typeface="Comic Sans MS" charset="0"/>
              </a:rPr>
              <a:t>T.type</a:t>
            </a:r>
            <a:r>
              <a:rPr lang="en-US" altLang="zh-CN" dirty="0">
                <a:latin typeface="Comic Sans MS" charset="0"/>
              </a:rPr>
              <a:t>:=real; </a:t>
            </a:r>
            <a:r>
              <a:rPr lang="en-US" altLang="zh-CN" dirty="0" err="1">
                <a:latin typeface="Comic Sans MS" charset="0"/>
              </a:rPr>
              <a:t>T.width</a:t>
            </a:r>
            <a:r>
              <a:rPr lang="en-US" altLang="zh-CN" dirty="0">
                <a:latin typeface="Comic Sans MS" charset="0"/>
              </a:rPr>
              <a:t>:=8}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{</a:t>
            </a:r>
            <a:r>
              <a:rPr lang="en-US" altLang="zh-CN" dirty="0" err="1">
                <a:latin typeface="Comic Sans MS" charset="0"/>
              </a:rPr>
              <a:t>T.type</a:t>
            </a:r>
            <a:r>
              <a:rPr lang="en-US" altLang="zh-CN" dirty="0">
                <a:latin typeface="Comic Sans MS" charset="0"/>
              </a:rPr>
              <a:t>:=array(</a:t>
            </a:r>
            <a:r>
              <a:rPr lang="en-US" altLang="zh-CN" dirty="0" err="1">
                <a:latin typeface="Comic Sans MS" charset="0"/>
              </a:rPr>
              <a:t>num.val</a:t>
            </a:r>
            <a:r>
              <a:rPr lang="en-US" altLang="zh-CN" dirty="0">
                <a:latin typeface="Comic Sans MS" charset="0"/>
              </a:rPr>
              <a:t>, T1.type); </a:t>
            </a:r>
            <a:r>
              <a:rPr lang="en-US" altLang="zh-CN" dirty="0" err="1">
                <a:latin typeface="Comic Sans MS" charset="0"/>
              </a:rPr>
              <a:t>T.width</a:t>
            </a:r>
            <a:r>
              <a:rPr lang="en-US" altLang="zh-CN" dirty="0">
                <a:latin typeface="Comic Sans MS" charset="0"/>
              </a:rPr>
              <a:t>:=</a:t>
            </a:r>
            <a:r>
              <a:rPr lang="en-US" altLang="zh-CN" dirty="0" err="1">
                <a:latin typeface="Comic Sans MS" charset="0"/>
              </a:rPr>
              <a:t>num.val</a:t>
            </a:r>
            <a:r>
              <a:rPr lang="en-US" altLang="zh-CN" dirty="0">
                <a:latin typeface="Comic Sans MS" charset="0"/>
              </a:rPr>
              <a:t>*T1.width}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{</a:t>
            </a:r>
            <a:r>
              <a:rPr lang="en-US" altLang="zh-CN" dirty="0" err="1">
                <a:latin typeface="Comic Sans MS" charset="0"/>
              </a:rPr>
              <a:t>T.type</a:t>
            </a:r>
            <a:r>
              <a:rPr lang="en-US" altLang="zh-CN" dirty="0">
                <a:latin typeface="Comic Sans MS" charset="0"/>
              </a:rPr>
              <a:t> := pointer(T1.type);</a:t>
            </a:r>
          </a:p>
          <a:p>
            <a:pPr eaLnBrk="1" hangingPunct="1"/>
            <a:r>
              <a:rPr lang="en-US" altLang="zh-CN" dirty="0" smtClean="0">
                <a:latin typeface="Comic Sans MS" charset="0"/>
              </a:rPr>
              <a:t>T</a:t>
            </a:r>
            <a:r>
              <a:rPr lang="zh-CN" altLang="en-US" dirty="0">
                <a:latin typeface="Comic Sans MS" charset="0"/>
              </a:rPr>
              <a:t>.</a:t>
            </a:r>
            <a:r>
              <a:rPr lang="en-US" altLang="zh-CN" dirty="0" smtClean="0">
                <a:latin typeface="Comic Sans MS" charset="0"/>
              </a:rPr>
              <a:t>width </a:t>
            </a:r>
            <a:r>
              <a:rPr lang="en-US" altLang="zh-CN" dirty="0">
                <a:latin typeface="Comic Sans MS" charset="0"/>
              </a:rPr>
              <a:t>:= 4}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042276" cy="94516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复杂的说明</a:t>
            </a:r>
            <a:r>
              <a:rPr lang="zh-CN" altLang="en-US" dirty="0">
                <a:latin typeface="Arial" charset="0"/>
                <a:ea typeface="楷体_GB2312" charset="0"/>
              </a:rPr>
              <a:t>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1341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7906" y="6520259"/>
            <a:ext cx="990600" cy="365125"/>
          </a:xfrm>
        </p:spPr>
        <p:txBody>
          <a:bodyPr/>
          <a:lstStyle/>
          <a:p>
            <a:fld id="{2DC66AE2-DF51-4D4F-9722-F717F9D69FBC}" type="slidenum">
              <a:rPr lang="en-US" altLang="zh-CN" sz="1600"/>
              <a:pPr/>
              <a:t>27</a:t>
            </a:fld>
            <a:r>
              <a:rPr lang="zh-CN" altLang="en-US" sz="1600" dirty="0"/>
              <a:t>　</a:t>
            </a:r>
            <a:endParaRPr lang="zh-CN" altLang="en-US" sz="900" dirty="0"/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381000" y="1081303"/>
            <a:ext cx="8077200" cy="53245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kumimoji="0" lang="en-US" altLang="zh-CN" sz="2000" b="0" dirty="0">
                <a:latin typeface="System" charset="0"/>
              </a:rPr>
              <a:t>program sort</a:t>
            </a:r>
            <a:r>
              <a:rPr kumimoji="0" lang="zh-CN" altLang="en-US" sz="2000" b="0" dirty="0"/>
              <a:t>（</a:t>
            </a:r>
            <a:r>
              <a:rPr kumimoji="0" lang="en-US" altLang="zh-CN" sz="2000" b="0" dirty="0">
                <a:latin typeface="System" charset="0"/>
              </a:rPr>
              <a:t>input</a:t>
            </a:r>
            <a:r>
              <a:rPr kumimoji="0" lang="zh-CN" altLang="en-US" sz="2000" b="0" dirty="0"/>
              <a:t>，</a:t>
            </a:r>
            <a:r>
              <a:rPr kumimoji="0" lang="en-US" altLang="zh-CN" sz="2000" b="0" dirty="0">
                <a:latin typeface="System" charset="0"/>
              </a:rPr>
              <a:t>output</a:t>
            </a:r>
            <a:r>
              <a:rPr kumimoji="0" lang="zh-CN" altLang="en-US" sz="2000" b="0" dirty="0"/>
              <a:t>）；</a:t>
            </a:r>
            <a:r>
              <a:rPr kumimoji="0" lang="en-US" altLang="zh-CN" sz="2000" b="0" dirty="0"/>
              <a:t> </a:t>
            </a:r>
            <a:br>
              <a:rPr kumimoji="0" lang="en-US" altLang="zh-CN" sz="2000" b="0" dirty="0"/>
            </a:br>
            <a:r>
              <a:rPr kumimoji="0" lang="en-US" altLang="zh-CN" sz="2000" b="0" dirty="0"/>
              <a:t>   </a:t>
            </a:r>
            <a:r>
              <a:rPr kumimoji="0" lang="en-US" altLang="zh-CN" sz="2000" b="0" dirty="0" err="1">
                <a:latin typeface="System" charset="0"/>
              </a:rPr>
              <a:t>var</a:t>
            </a:r>
            <a:r>
              <a:rPr kumimoji="0" lang="en-US" altLang="zh-CN" sz="2000" b="0" dirty="0">
                <a:latin typeface="System" charset="0"/>
              </a:rPr>
              <a:t>  x, a </a:t>
            </a:r>
            <a:r>
              <a:rPr kumimoji="0" lang="zh-CN" altLang="en-US" sz="2000" b="0" dirty="0"/>
              <a:t>：</a:t>
            </a:r>
            <a:r>
              <a:rPr kumimoji="0" lang="en-US" altLang="zh-CN" sz="2000" b="0" dirty="0"/>
              <a:t> </a:t>
            </a:r>
            <a:r>
              <a:rPr kumimoji="0" lang="en-US" altLang="zh-CN" sz="2000" b="0" dirty="0">
                <a:latin typeface="System" charset="0"/>
              </a:rPr>
              <a:t>array</a:t>
            </a:r>
            <a:r>
              <a:rPr kumimoji="0" lang="zh-CN" altLang="en-US" sz="2000" b="0" dirty="0"/>
              <a:t>［</a:t>
            </a:r>
            <a:r>
              <a:rPr kumimoji="0" lang="en-US" altLang="zh-CN" sz="2000" b="0" dirty="0">
                <a:latin typeface="System" charset="0"/>
              </a:rPr>
              <a:t>0..10]  of  integer</a:t>
            </a:r>
            <a:r>
              <a:rPr kumimoji="0" lang="zh-CN" altLang="en-US" sz="2000" b="0" dirty="0"/>
              <a:t>；</a:t>
            </a:r>
            <a:r>
              <a:rPr kumimoji="0" lang="en-US" altLang="zh-CN" sz="2000" b="0" dirty="0"/>
              <a:t> </a:t>
            </a:r>
            <a:br>
              <a:rPr kumimoji="0" lang="en-US" altLang="zh-CN" sz="2000" b="0" dirty="0"/>
            </a:br>
            <a:r>
              <a:rPr kumimoji="0" lang="en-US" altLang="zh-CN" sz="2000" b="0" dirty="0"/>
              <a:t>   </a:t>
            </a:r>
          </a:p>
          <a:p>
            <a:pPr fontAlgn="base"/>
            <a:endParaRPr kumimoji="0" lang="en-US" altLang="zh-CN" sz="2000" b="0" dirty="0" smtClean="0"/>
          </a:p>
          <a:p>
            <a:pPr fontAlgn="base"/>
            <a:endParaRPr lang="en-US" altLang="zh-CN" sz="2000" dirty="0"/>
          </a:p>
          <a:p>
            <a:pPr fontAlgn="base"/>
            <a:endParaRPr kumimoji="0" lang="en-US" altLang="zh-CN" sz="2000" b="0" dirty="0" smtClean="0"/>
          </a:p>
          <a:p>
            <a:pPr fontAlgn="base"/>
            <a:endParaRPr kumimoji="0" lang="en-US" altLang="zh-CN" sz="2000" b="0" dirty="0"/>
          </a:p>
          <a:p>
            <a:pPr fontAlgn="base"/>
            <a:endParaRPr kumimoji="0" lang="en-US" altLang="zh-CN" sz="2000" b="0" dirty="0"/>
          </a:p>
          <a:p>
            <a:pPr fontAlgn="base"/>
            <a:endParaRPr kumimoji="0" lang="en-US" altLang="zh-CN" sz="2000" b="0" dirty="0"/>
          </a:p>
          <a:p>
            <a:pPr fontAlgn="base"/>
            <a:endParaRPr kumimoji="0" lang="en-US" altLang="zh-CN" sz="2000" b="0" dirty="0" smtClean="0"/>
          </a:p>
          <a:p>
            <a:pPr fontAlgn="base"/>
            <a:endParaRPr lang="en-US" altLang="zh-CN" sz="2000" dirty="0"/>
          </a:p>
          <a:p>
            <a:pPr fontAlgn="base"/>
            <a:endParaRPr kumimoji="0" lang="en-US" altLang="zh-CN" sz="2000" b="0" dirty="0" smtClean="0"/>
          </a:p>
          <a:p>
            <a:pPr fontAlgn="base"/>
            <a:endParaRPr kumimoji="0" lang="en-US" altLang="zh-CN" sz="2000" b="0" dirty="0"/>
          </a:p>
          <a:p>
            <a:pPr fontAlgn="base"/>
            <a:endParaRPr kumimoji="0" lang="en-US" altLang="zh-CN" sz="2000" b="0" dirty="0"/>
          </a:p>
          <a:p>
            <a:pPr fontAlgn="base"/>
            <a:endParaRPr kumimoji="0" lang="en-US" altLang="zh-CN" sz="2000" b="0" dirty="0"/>
          </a:p>
          <a:p>
            <a:pPr fontAlgn="base"/>
            <a:endParaRPr kumimoji="0" lang="en-US" altLang="zh-CN" sz="2000" b="0" dirty="0"/>
          </a:p>
          <a:p>
            <a:pPr fontAlgn="base"/>
            <a:r>
              <a:rPr kumimoji="0" lang="en-US" altLang="zh-CN" sz="2000" b="0" dirty="0"/>
              <a:t>    </a:t>
            </a:r>
            <a:r>
              <a:rPr kumimoji="0" lang="en-US" altLang="zh-CN" sz="2000" b="0" dirty="0">
                <a:latin typeface="System" charset="0"/>
              </a:rPr>
              <a:t>begin </a:t>
            </a:r>
            <a:r>
              <a:rPr kumimoji="0" lang="en-US" altLang="zh-CN" sz="2000" b="0" dirty="0"/>
              <a:t>   </a:t>
            </a:r>
            <a:r>
              <a:rPr kumimoji="0" lang="en-US" altLang="zh-CN" sz="2000" b="0" dirty="0">
                <a:latin typeface="System" charset="0"/>
              </a:rPr>
              <a:t>  </a:t>
            </a:r>
            <a:r>
              <a:rPr kumimoji="0" lang="en-US" altLang="zh-CN" sz="2000" b="0" dirty="0"/>
              <a:t>…   </a:t>
            </a:r>
            <a:r>
              <a:rPr kumimoji="0" lang="en-US" altLang="zh-CN" sz="2000" b="0" dirty="0">
                <a:latin typeface="System" charset="0"/>
              </a:rPr>
              <a:t>end</a:t>
            </a:r>
            <a:r>
              <a:rPr kumimoji="0" lang="en-US" altLang="zh-CN" sz="2000" b="0" dirty="0"/>
              <a:t>.</a:t>
            </a:r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1219200" y="1830507"/>
            <a:ext cx="7021488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kumimoji="0" lang="en-US" altLang="zh-CN" sz="2000" b="0" dirty="0">
                <a:ea typeface="宋体" charset="0"/>
                <a:cs typeface="宋体" charset="0"/>
              </a:rPr>
              <a:t> 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procedure </a:t>
            </a:r>
            <a:r>
              <a:rPr kumimoji="0" lang="en-US" altLang="zh-CN" b="0" dirty="0" err="1">
                <a:latin typeface="System" charset="0"/>
                <a:ea typeface="宋体" charset="0"/>
                <a:cs typeface="宋体" charset="0"/>
              </a:rPr>
              <a:t>readarray</a:t>
            </a:r>
            <a:r>
              <a:rPr kumimoji="0" lang="zh-CN" altLang="en-US" b="0" dirty="0">
                <a:ea typeface="宋体" charset="0"/>
                <a:cs typeface="宋体" charset="0"/>
              </a:rPr>
              <a:t>；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  <a:br>
              <a:rPr kumimoji="0" lang="en-US" altLang="zh-CN" b="0" dirty="0">
                <a:ea typeface="宋体" charset="0"/>
                <a:cs typeface="宋体" charset="0"/>
              </a:rPr>
            </a:br>
            <a:r>
              <a:rPr kumimoji="0" lang="en-US" altLang="zh-CN" b="0" dirty="0">
                <a:ea typeface="宋体" charset="0"/>
                <a:cs typeface="宋体" charset="0"/>
              </a:rPr>
              <a:t>       </a:t>
            </a:r>
            <a:r>
              <a:rPr kumimoji="0" lang="en-US" altLang="zh-CN" b="0" dirty="0" err="1">
                <a:latin typeface="System" charset="0"/>
                <a:ea typeface="宋体" charset="0"/>
                <a:cs typeface="宋体" charset="0"/>
              </a:rPr>
              <a:t>var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 </a:t>
            </a:r>
            <a:r>
              <a:rPr kumimoji="0" lang="en-US" altLang="zh-CN" b="0" dirty="0" err="1">
                <a:latin typeface="System" charset="0"/>
                <a:ea typeface="宋体" charset="0"/>
                <a:cs typeface="宋体" charset="0"/>
              </a:rPr>
              <a:t>i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 </a:t>
            </a:r>
            <a:r>
              <a:rPr kumimoji="0" lang="zh-CN" altLang="en-US" b="0" dirty="0">
                <a:ea typeface="宋体" charset="0"/>
                <a:cs typeface="宋体" charset="0"/>
              </a:rPr>
              <a:t>：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integer</a:t>
            </a:r>
            <a:r>
              <a:rPr kumimoji="0" lang="zh-CN" altLang="en-US" b="0" dirty="0">
                <a:ea typeface="宋体" charset="0"/>
                <a:cs typeface="宋体" charset="0"/>
              </a:rPr>
              <a:t>；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  <a:br>
              <a:rPr kumimoji="0" lang="en-US" altLang="zh-CN" b="0" dirty="0">
                <a:ea typeface="宋体" charset="0"/>
                <a:cs typeface="宋体" charset="0"/>
              </a:rPr>
            </a:br>
            <a:r>
              <a:rPr kumimoji="0" lang="en-US" altLang="zh-CN" b="0" dirty="0">
                <a:ea typeface="宋体" charset="0"/>
                <a:cs typeface="宋体" charset="0"/>
              </a:rPr>
              <a:t>        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begin </a:t>
            </a:r>
            <a:r>
              <a:rPr kumimoji="0" lang="en-US" altLang="zh-CN" b="0" dirty="0">
                <a:ea typeface="宋体" charset="0"/>
                <a:cs typeface="宋体" charset="0"/>
              </a:rPr>
              <a:t>…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 </a:t>
            </a:r>
            <a:r>
              <a:rPr kumimoji="0" lang="en-US" altLang="zh-CN" b="0" dirty="0">
                <a:ea typeface="宋体" charset="0"/>
                <a:cs typeface="宋体" charset="0"/>
              </a:rPr>
              <a:t>  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end</a:t>
            </a:r>
            <a:r>
              <a:rPr kumimoji="0" lang="zh-CN" altLang="en-US" b="0" dirty="0">
                <a:ea typeface="宋体" charset="0"/>
                <a:cs typeface="宋体" charset="0"/>
              </a:rPr>
              <a:t>；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632837" name="Rectangle 5"/>
          <p:cNvSpPr>
            <a:spLocks noChangeArrowheads="1"/>
          </p:cNvSpPr>
          <p:nvPr/>
        </p:nvSpPr>
        <p:spPr bwMode="auto">
          <a:xfrm>
            <a:off x="1219200" y="3905291"/>
            <a:ext cx="7021488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kumimoji="0" lang="en-US" altLang="zh-CN" sz="2000" b="0" dirty="0">
                <a:ea typeface="宋体" charset="0"/>
                <a:cs typeface="宋体" charset="0"/>
              </a:rPr>
              <a:t> 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procedure quicksort</a:t>
            </a:r>
            <a:r>
              <a:rPr kumimoji="0" lang="zh-CN" altLang="en-US" b="0" dirty="0">
                <a:ea typeface="宋体" charset="0"/>
                <a:cs typeface="宋体" charset="0"/>
              </a:rPr>
              <a:t>（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m</a:t>
            </a:r>
            <a:r>
              <a:rPr kumimoji="0" lang="zh-CN" altLang="en-US" b="0" dirty="0">
                <a:ea typeface="宋体" charset="0"/>
                <a:cs typeface="宋体" charset="0"/>
              </a:rPr>
              <a:t>，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n </a:t>
            </a:r>
            <a:r>
              <a:rPr kumimoji="0" lang="zh-CN" altLang="en-US" b="0" dirty="0">
                <a:ea typeface="宋体" charset="0"/>
                <a:cs typeface="宋体" charset="0"/>
              </a:rPr>
              <a:t>：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integer</a:t>
            </a:r>
            <a:r>
              <a:rPr kumimoji="0" lang="zh-CN" altLang="en-US" b="0" dirty="0">
                <a:ea typeface="宋体" charset="0"/>
                <a:cs typeface="宋体" charset="0"/>
              </a:rPr>
              <a:t>）；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  <a:br>
              <a:rPr kumimoji="0" lang="en-US" altLang="zh-CN" b="0" dirty="0">
                <a:ea typeface="宋体" charset="0"/>
                <a:cs typeface="宋体" charset="0"/>
              </a:rPr>
            </a:br>
            <a:r>
              <a:rPr kumimoji="0" lang="en-US" altLang="zh-CN" b="0" dirty="0">
                <a:ea typeface="宋体" charset="0"/>
                <a:cs typeface="宋体" charset="0"/>
              </a:rPr>
              <a:t>       </a:t>
            </a:r>
            <a:r>
              <a:rPr kumimoji="0" lang="en-US" altLang="zh-CN" b="0" dirty="0" err="1">
                <a:latin typeface="System" charset="0"/>
                <a:ea typeface="宋体" charset="0"/>
                <a:cs typeface="宋体" charset="0"/>
              </a:rPr>
              <a:t>var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 </a:t>
            </a:r>
            <a:r>
              <a:rPr kumimoji="0" lang="en-US" altLang="zh-CN" b="0" dirty="0" err="1">
                <a:latin typeface="System" charset="0"/>
                <a:ea typeface="宋体" charset="0"/>
                <a:cs typeface="宋体" charset="0"/>
              </a:rPr>
              <a:t>i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 ,k</a:t>
            </a:r>
            <a:r>
              <a:rPr kumimoji="0" lang="zh-CN" altLang="en-US" b="0" dirty="0">
                <a:ea typeface="宋体" charset="0"/>
                <a:cs typeface="宋体" charset="0"/>
              </a:rPr>
              <a:t>：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integer</a:t>
            </a:r>
            <a:r>
              <a:rPr kumimoji="0" lang="zh-CN" altLang="en-US" b="0" dirty="0">
                <a:ea typeface="宋体" charset="0"/>
                <a:cs typeface="宋体" charset="0"/>
              </a:rPr>
              <a:t>；</a:t>
            </a:r>
            <a:r>
              <a:rPr kumimoji="0" lang="en-US" altLang="zh-CN" b="0" dirty="0">
                <a:ea typeface="宋体" charset="0"/>
                <a:cs typeface="宋体" charset="0"/>
              </a:rPr>
              <a:t> </a:t>
            </a:r>
          </a:p>
          <a:p>
            <a:pPr fontAlgn="base">
              <a:spcBef>
                <a:spcPct val="50000"/>
              </a:spcBef>
            </a:pPr>
            <a:r>
              <a:rPr kumimoji="0" lang="en-US" altLang="zh-CN" b="0" dirty="0">
                <a:ea typeface="宋体" charset="0"/>
                <a:cs typeface="宋体" charset="0"/>
              </a:rPr>
              <a:t/>
            </a:r>
            <a:br>
              <a:rPr kumimoji="0" lang="en-US" altLang="zh-CN" b="0" dirty="0">
                <a:ea typeface="宋体" charset="0"/>
                <a:cs typeface="宋体" charset="0"/>
              </a:rPr>
            </a:br>
            <a:endParaRPr kumimoji="0" lang="en-US" altLang="zh-CN" b="0" dirty="0">
              <a:ea typeface="宋体" charset="0"/>
              <a:cs typeface="宋体" charset="0"/>
            </a:endParaRPr>
          </a:p>
          <a:p>
            <a:pPr fontAlgn="base">
              <a:spcBef>
                <a:spcPct val="50000"/>
              </a:spcBef>
            </a:pPr>
            <a:r>
              <a:rPr kumimoji="0" lang="en-US" altLang="zh-CN" b="0" dirty="0">
                <a:ea typeface="宋体" charset="0"/>
                <a:cs typeface="宋体" charset="0"/>
              </a:rPr>
              <a:t>        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begin </a:t>
            </a:r>
            <a:r>
              <a:rPr kumimoji="0" lang="en-US" altLang="zh-CN" b="0" dirty="0">
                <a:ea typeface="宋体" charset="0"/>
                <a:cs typeface="宋体" charset="0"/>
              </a:rPr>
              <a:t>   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  </a:t>
            </a:r>
            <a:r>
              <a:rPr kumimoji="0" lang="en-US" altLang="zh-CN" b="0" dirty="0">
                <a:ea typeface="宋体" charset="0"/>
                <a:cs typeface="宋体" charset="0"/>
              </a:rPr>
              <a:t>… </a:t>
            </a:r>
            <a:r>
              <a:rPr kumimoji="0" lang="en-US" altLang="zh-CN" b="0" dirty="0">
                <a:latin typeface="System" charset="0"/>
                <a:ea typeface="宋体" charset="0"/>
                <a:cs typeface="宋体" charset="0"/>
              </a:rPr>
              <a:t>   end</a:t>
            </a:r>
            <a:r>
              <a:rPr kumimoji="0" lang="zh-CN" altLang="en-US" b="0" dirty="0">
                <a:ea typeface="宋体" charset="0"/>
                <a:cs typeface="宋体" charset="0"/>
              </a:rPr>
              <a:t>；</a:t>
            </a:r>
          </a:p>
        </p:txBody>
      </p:sp>
      <p:sp>
        <p:nvSpPr>
          <p:cNvPr id="632838" name="Rectangle 6"/>
          <p:cNvSpPr>
            <a:spLocks noChangeArrowheads="1"/>
          </p:cNvSpPr>
          <p:nvPr/>
        </p:nvSpPr>
        <p:spPr bwMode="auto">
          <a:xfrm>
            <a:off x="1219200" y="3071555"/>
            <a:ext cx="7021488" cy="67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kumimoji="0" lang="en-US" altLang="zh-CN" sz="2000" b="0">
                <a:ea typeface="宋体" charset="0"/>
                <a:cs typeface="宋体" charset="0"/>
              </a:rPr>
              <a:t> </a:t>
            </a:r>
            <a:r>
              <a:rPr kumimoji="0" lang="en-US" altLang="zh-CN" b="0">
                <a:latin typeface="System" charset="0"/>
                <a:ea typeface="宋体" charset="0"/>
                <a:cs typeface="宋体" charset="0"/>
              </a:rPr>
              <a:t>procedure exchange</a:t>
            </a:r>
            <a:r>
              <a:rPr kumimoji="0" lang="zh-CN" altLang="en-US" b="0">
                <a:ea typeface="宋体" charset="0"/>
                <a:cs typeface="宋体" charset="0"/>
              </a:rPr>
              <a:t>；</a:t>
            </a:r>
            <a:r>
              <a:rPr kumimoji="0" lang="en-US" altLang="zh-CN" b="0">
                <a:ea typeface="宋体" charset="0"/>
                <a:cs typeface="宋体" charset="0"/>
              </a:rPr>
              <a:t>  </a:t>
            </a:r>
            <a:br>
              <a:rPr kumimoji="0" lang="en-US" altLang="zh-CN" b="0">
                <a:ea typeface="宋体" charset="0"/>
                <a:cs typeface="宋体" charset="0"/>
              </a:rPr>
            </a:br>
            <a:r>
              <a:rPr kumimoji="0" lang="en-US" altLang="zh-CN" b="0">
                <a:ea typeface="宋体" charset="0"/>
                <a:cs typeface="宋体" charset="0"/>
              </a:rPr>
              <a:t>        </a:t>
            </a:r>
            <a:r>
              <a:rPr kumimoji="0" lang="en-US" altLang="zh-CN" b="0">
                <a:latin typeface="System" charset="0"/>
                <a:ea typeface="宋体" charset="0"/>
                <a:cs typeface="宋体" charset="0"/>
              </a:rPr>
              <a:t>begin </a:t>
            </a:r>
            <a:r>
              <a:rPr kumimoji="0" lang="en-US" altLang="zh-CN" b="0">
                <a:ea typeface="宋体" charset="0"/>
                <a:cs typeface="宋体" charset="0"/>
              </a:rPr>
              <a:t>…</a:t>
            </a:r>
            <a:r>
              <a:rPr kumimoji="0" lang="en-US" altLang="zh-CN" b="0">
                <a:latin typeface="System" charset="0"/>
                <a:ea typeface="宋体" charset="0"/>
                <a:cs typeface="宋体" charset="0"/>
              </a:rPr>
              <a:t> </a:t>
            </a:r>
            <a:r>
              <a:rPr kumimoji="0" lang="en-US" altLang="zh-CN" b="0">
                <a:ea typeface="宋体" charset="0"/>
                <a:cs typeface="宋体" charset="0"/>
              </a:rPr>
              <a:t>  </a:t>
            </a:r>
            <a:r>
              <a:rPr kumimoji="0" lang="en-US" altLang="zh-CN" b="0">
                <a:latin typeface="System" charset="0"/>
                <a:ea typeface="宋体" charset="0"/>
                <a:cs typeface="宋体" charset="0"/>
              </a:rPr>
              <a:t>end</a:t>
            </a:r>
            <a:r>
              <a:rPr kumimoji="0" lang="zh-CN" altLang="en-US" b="0">
                <a:ea typeface="宋体" charset="0"/>
                <a:cs typeface="宋体" charset="0"/>
              </a:rPr>
              <a:t>；</a:t>
            </a:r>
            <a:r>
              <a:rPr kumimoji="0" lang="en-US" altLang="zh-CN" b="0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632839" name="Rectangle 7"/>
          <p:cNvSpPr>
            <a:spLocks noChangeArrowheads="1"/>
          </p:cNvSpPr>
          <p:nvPr/>
        </p:nvSpPr>
        <p:spPr bwMode="auto">
          <a:xfrm>
            <a:off x="1763688" y="4612179"/>
            <a:ext cx="5832648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procedure partition 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（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y 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，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z 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：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integer 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）</a:t>
            </a:r>
            <a:r>
              <a:rPr kumimoji="0" lang="en-US" altLang="zh-CN" sz="1400" dirty="0">
                <a:ea typeface="宋体" charset="0"/>
                <a:cs typeface="宋体" charset="0"/>
              </a:rPr>
              <a:t/>
            </a:r>
            <a:br>
              <a:rPr kumimoji="0" lang="en-US" altLang="zh-CN" sz="1400" dirty="0">
                <a:ea typeface="宋体" charset="0"/>
                <a:cs typeface="宋体" charset="0"/>
              </a:rPr>
            </a:br>
            <a:r>
              <a:rPr kumimoji="0" lang="en-US" altLang="zh-CN" sz="1400" dirty="0">
                <a:ea typeface="宋体" charset="0"/>
                <a:cs typeface="宋体" charset="0"/>
              </a:rPr>
              <a:t>        </a:t>
            </a:r>
            <a:r>
              <a:rPr kumimoji="0" lang="en-US" altLang="zh-CN" sz="1400" dirty="0" err="1">
                <a:latin typeface="System" charset="0"/>
                <a:ea typeface="宋体" charset="0"/>
                <a:cs typeface="宋体" charset="0"/>
              </a:rPr>
              <a:t>var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  </a:t>
            </a:r>
            <a:r>
              <a:rPr kumimoji="0" lang="en-US" altLang="zh-CN" sz="1400" dirty="0" err="1">
                <a:latin typeface="System" charset="0"/>
                <a:ea typeface="宋体" charset="0"/>
                <a:cs typeface="宋体" charset="0"/>
              </a:rPr>
              <a:t>i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，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j 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：</a:t>
            </a:r>
            <a:r>
              <a:rPr kumimoji="0" lang="en-US" altLang="zh-CN" sz="1400" dirty="0">
                <a:ea typeface="宋体" charset="0"/>
                <a:cs typeface="宋体" charset="0"/>
              </a:rPr>
              <a:t> 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integer</a:t>
            </a:r>
            <a:r>
              <a:rPr kumimoji="0" lang="zh-CN" altLang="en-US" sz="1400" dirty="0">
                <a:ea typeface="宋体" charset="0"/>
                <a:cs typeface="宋体" charset="0"/>
              </a:rPr>
              <a:t>；</a:t>
            </a:r>
            <a:r>
              <a:rPr kumimoji="0" lang="en-US" altLang="zh-CN" sz="1400" dirty="0">
                <a:ea typeface="宋体" charset="0"/>
                <a:cs typeface="宋体" charset="0"/>
              </a:rPr>
              <a:t> </a:t>
            </a:r>
            <a:br>
              <a:rPr kumimoji="0" lang="en-US" altLang="zh-CN" sz="1400" dirty="0">
                <a:ea typeface="宋体" charset="0"/>
                <a:cs typeface="宋体" charset="0"/>
              </a:rPr>
            </a:br>
            <a:r>
              <a:rPr kumimoji="0" lang="en-US" altLang="zh-CN" sz="1400" dirty="0">
                <a:ea typeface="宋体" charset="0"/>
                <a:cs typeface="宋体" charset="0"/>
              </a:rPr>
              <a:t>         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begin  </a:t>
            </a:r>
            <a:r>
              <a:rPr kumimoji="0" lang="en-US" altLang="zh-CN" sz="1400" dirty="0">
                <a:ea typeface="宋体" charset="0"/>
                <a:cs typeface="宋体" charset="0"/>
              </a:rPr>
              <a:t>…   </a:t>
            </a:r>
            <a:r>
              <a:rPr kumimoji="0" lang="en-US" altLang="zh-CN" sz="1400" dirty="0">
                <a:latin typeface="System" charset="0"/>
                <a:ea typeface="宋体" charset="0"/>
                <a:cs typeface="宋体" charset="0"/>
              </a:rPr>
              <a:t>end;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39552" y="0"/>
            <a:ext cx="8042276" cy="9451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Arial" charset="0"/>
                <a:ea typeface="楷体_GB2312" charset="0"/>
              </a:rPr>
              <a:t>嵌套过程的说明语句的翻译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8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nimBg="1" autoUpdateAnimBg="0"/>
      <p:bldP spid="632836" grpId="0" animBg="1" autoUpdateAnimBg="0"/>
      <p:bldP spid="632837" grpId="0" animBg="1" autoUpdateAnimBg="0"/>
      <p:bldP spid="632838" grpId="0" animBg="1" autoUpdateAnimBg="0"/>
      <p:bldP spid="6328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63E5-E730-4541-9A00-7B1C0530ECB1}" type="slidenum">
              <a:rPr lang="en-US" altLang="zh-CN" sz="1600"/>
              <a:pPr/>
              <a:t>28</a:t>
            </a:fld>
            <a:r>
              <a:rPr lang="zh-CN" altLang="en-US" sz="1600" dirty="0"/>
              <a:t>　</a:t>
            </a:r>
            <a:endParaRPr lang="zh-CN" altLang="en-US" sz="900" dirty="0"/>
          </a:p>
        </p:txBody>
      </p:sp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1066800" y="457201"/>
            <a:ext cx="2895600" cy="27084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Nil            header        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        x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        a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   readarray  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   exchange   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   quicksort</a:t>
            </a:r>
            <a:r>
              <a:rPr lang="en-US" altLang="zh-CN" sz="2000" b="0">
                <a:ea typeface="宋体" charset="0"/>
                <a:cs typeface="宋体" charset="0"/>
              </a:rPr>
              <a:t>        </a:t>
            </a:r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375320" y="348394"/>
            <a:ext cx="1460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400" dirty="0">
                <a:ea typeface="宋体" charset="0"/>
                <a:cs typeface="宋体" charset="0"/>
              </a:rPr>
              <a:t>sort</a:t>
            </a: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2819400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b="0">
                <a:ea typeface="宋体" charset="0"/>
                <a:cs typeface="宋体" charset="0"/>
              </a:rPr>
              <a:t>            </a:t>
            </a:r>
            <a:r>
              <a:rPr lang="en-US" altLang="zh-CN" sz="2000">
                <a:ea typeface="宋体" charset="0"/>
                <a:cs typeface="宋体" charset="0"/>
              </a:rPr>
              <a:t>header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>
                <a:ea typeface="宋体" charset="0"/>
                <a:cs typeface="宋体" charset="0"/>
              </a:rPr>
              <a:t>              i</a:t>
            </a: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5105400" y="2886472"/>
            <a:ext cx="277896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b="0">
                <a:ea typeface="宋体" charset="0"/>
                <a:cs typeface="宋体" charset="0"/>
              </a:rPr>
              <a:t>              </a:t>
            </a:r>
            <a:r>
              <a:rPr lang="en-US" altLang="zh-CN" sz="2000">
                <a:ea typeface="宋体" charset="0"/>
                <a:cs typeface="宋体" charset="0"/>
              </a:rPr>
              <a:t>header</a:t>
            </a:r>
          </a:p>
        </p:txBody>
      </p:sp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204048" y="883568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dirty="0" err="1">
                <a:ea typeface="宋体" charset="0"/>
                <a:cs typeface="宋体" charset="0"/>
              </a:rPr>
              <a:t>readarray</a:t>
            </a:r>
            <a:endParaRPr lang="en-US" altLang="zh-CN" sz="2000" dirty="0">
              <a:ea typeface="宋体" charset="0"/>
              <a:cs typeface="宋体" charset="0"/>
            </a:endParaRPr>
          </a:p>
        </p:txBody>
      </p:sp>
      <p:sp>
        <p:nvSpPr>
          <p:cNvPr id="636935" name="Text Box 7"/>
          <p:cNvSpPr txBox="1">
            <a:spLocks noChangeArrowheads="1"/>
          </p:cNvSpPr>
          <p:nvPr/>
        </p:nvSpPr>
        <p:spPr bwMode="auto">
          <a:xfrm>
            <a:off x="5055840" y="2467744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dirty="0">
                <a:ea typeface="宋体" charset="0"/>
                <a:cs typeface="宋体" charset="0"/>
              </a:rPr>
              <a:t>  exchange</a:t>
            </a:r>
          </a:p>
        </p:txBody>
      </p:sp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1320552" y="3958024"/>
            <a:ext cx="28194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dirty="0">
                <a:ea typeface="宋体" charset="0"/>
                <a:cs typeface="宋体" charset="0"/>
              </a:rPr>
              <a:t>                Header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 dirty="0">
                <a:ea typeface="宋体" charset="0"/>
                <a:cs typeface="宋体" charset="0"/>
              </a:rPr>
              <a:t>        </a:t>
            </a:r>
            <a:r>
              <a:rPr lang="en-US" altLang="zh-CN" sz="2000" dirty="0" smtClean="0">
                <a:ea typeface="宋体" charset="0"/>
                <a:cs typeface="宋体" charset="0"/>
              </a:rPr>
              <a:t> </a:t>
            </a:r>
            <a:r>
              <a:rPr lang="en-US" altLang="zh-CN" sz="2000" dirty="0" err="1" smtClean="0">
                <a:ea typeface="宋体" charset="0"/>
                <a:cs typeface="宋体" charset="0"/>
              </a:rPr>
              <a:t>i</a:t>
            </a:r>
            <a:endParaRPr lang="en-US" altLang="zh-CN" sz="2000" dirty="0" smtClean="0">
              <a:ea typeface="宋体" charset="0"/>
              <a:cs typeface="宋体" charset="0"/>
            </a:endParaRPr>
          </a:p>
          <a:p>
            <a:pPr fontAlgn="base">
              <a:spcBef>
                <a:spcPct val="50000"/>
              </a:spcBef>
            </a:pPr>
            <a:r>
              <a:rPr lang="en-US" altLang="zh-CN" sz="2000" dirty="0" smtClean="0">
                <a:ea typeface="宋体" charset="0"/>
                <a:cs typeface="宋体" charset="0"/>
              </a:rPr>
              <a:t>         k 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>
                <a:ea typeface="宋体" charset="0"/>
                <a:cs typeface="宋体" charset="0"/>
              </a:rPr>
              <a:t>patition</a:t>
            </a:r>
            <a:endParaRPr lang="en-US" altLang="zh-CN" sz="2000" dirty="0">
              <a:ea typeface="宋体" charset="0"/>
              <a:cs typeface="宋体" charset="0"/>
            </a:endParaRPr>
          </a:p>
        </p:txBody>
      </p:sp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5649416" y="4337809"/>
            <a:ext cx="2667000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dirty="0" smtClean="0">
                <a:ea typeface="宋体" charset="0"/>
                <a:cs typeface="宋体" charset="0"/>
              </a:rPr>
              <a:t>  </a:t>
            </a:r>
            <a:r>
              <a:rPr lang="zh-CN" altLang="en-US" sz="2000" dirty="0" smtClean="0">
                <a:ea typeface="宋体" charset="0"/>
                <a:cs typeface="宋体" charset="0"/>
              </a:rPr>
              <a:t>        </a:t>
            </a:r>
            <a:r>
              <a:rPr lang="en-US" altLang="zh-CN" sz="2000" dirty="0" smtClean="0">
                <a:ea typeface="宋体" charset="0"/>
                <a:cs typeface="宋体" charset="0"/>
              </a:rPr>
              <a:t> Header</a:t>
            </a:r>
          </a:p>
          <a:p>
            <a:pPr fontAlgn="base">
              <a:spcBef>
                <a:spcPct val="50000"/>
              </a:spcBef>
            </a:pPr>
            <a:r>
              <a:rPr lang="en-US" altLang="zh-CN" sz="2000" dirty="0" smtClean="0">
                <a:ea typeface="宋体" charset="0"/>
                <a:cs typeface="宋体" charset="0"/>
              </a:rPr>
              <a:t>          </a:t>
            </a:r>
            <a:r>
              <a:rPr lang="en-US" altLang="zh-CN" sz="2000" dirty="0" err="1" smtClean="0">
                <a:ea typeface="宋体" charset="0"/>
                <a:cs typeface="宋体" charset="0"/>
              </a:rPr>
              <a:t>i</a:t>
            </a:r>
            <a:endParaRPr lang="en-US" altLang="zh-CN" sz="2000" dirty="0" smtClean="0">
              <a:ea typeface="宋体" charset="0"/>
              <a:cs typeface="宋体" charset="0"/>
            </a:endParaRPr>
          </a:p>
          <a:p>
            <a:pPr fontAlgn="base">
              <a:spcBef>
                <a:spcPct val="50000"/>
              </a:spcBef>
            </a:pPr>
            <a:r>
              <a:rPr lang="en-US" altLang="zh-CN" sz="2000" dirty="0" smtClean="0">
                <a:ea typeface="宋体" charset="0"/>
                <a:cs typeface="宋体" charset="0"/>
              </a:rPr>
              <a:t>          </a:t>
            </a:r>
            <a:r>
              <a:rPr lang="en-US" altLang="zh-CN" sz="2000" dirty="0">
                <a:ea typeface="宋体" charset="0"/>
                <a:cs typeface="宋体" charset="0"/>
              </a:rPr>
              <a:t>j</a:t>
            </a:r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89219" y="3593340"/>
            <a:ext cx="1512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dirty="0" smtClean="0">
                <a:ea typeface="宋体" charset="0"/>
                <a:cs typeface="宋体" charset="0"/>
              </a:rPr>
              <a:t>quicksort</a:t>
            </a:r>
            <a:endParaRPr lang="en-US" altLang="zh-CN" sz="2000" dirty="0">
              <a:ea typeface="宋体" charset="0"/>
              <a:cs typeface="宋体" charset="0"/>
            </a:endParaRPr>
          </a:p>
        </p:txBody>
      </p:sp>
      <p:sp>
        <p:nvSpPr>
          <p:cNvPr id="636939" name="Text Box 11"/>
          <p:cNvSpPr txBox="1">
            <a:spLocks noChangeArrowheads="1"/>
          </p:cNvSpPr>
          <p:nvPr/>
        </p:nvSpPr>
        <p:spPr bwMode="auto">
          <a:xfrm>
            <a:off x="5344616" y="3906505"/>
            <a:ext cx="16329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en-US" altLang="zh-CN" sz="2000" dirty="0" err="1" smtClean="0">
                <a:ea typeface="宋体" charset="0"/>
                <a:cs typeface="宋体" charset="0"/>
              </a:rPr>
              <a:t>patition</a:t>
            </a:r>
            <a:endParaRPr lang="en-US" altLang="zh-CN" sz="2000" dirty="0">
              <a:ea typeface="宋体" charset="0"/>
              <a:cs typeface="宋体" charset="0"/>
            </a:endParaRPr>
          </a:p>
        </p:txBody>
      </p:sp>
      <p:sp>
        <p:nvSpPr>
          <p:cNvPr id="636940" name="Line 12"/>
          <p:cNvSpPr>
            <a:spLocks noChangeShapeType="1"/>
          </p:cNvSpPr>
          <p:nvPr/>
        </p:nvSpPr>
        <p:spPr bwMode="auto">
          <a:xfrm flipV="1">
            <a:off x="3657601" y="1446310"/>
            <a:ext cx="1546447" cy="56274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 flipH="1">
            <a:off x="3657600" y="1600200"/>
            <a:ext cx="1904999" cy="4828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>
            <a:off x="3851920" y="2502115"/>
            <a:ext cx="1440160" cy="50890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3" name="Line 15"/>
          <p:cNvSpPr>
            <a:spLocks noChangeShapeType="1"/>
          </p:cNvSpPr>
          <p:nvPr/>
        </p:nvSpPr>
        <p:spPr bwMode="auto">
          <a:xfrm flipH="1" flipV="1">
            <a:off x="3698032" y="2597042"/>
            <a:ext cx="1594047" cy="57940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4" name="Line 16"/>
          <p:cNvSpPr>
            <a:spLocks noChangeShapeType="1"/>
          </p:cNvSpPr>
          <p:nvPr/>
        </p:nvSpPr>
        <p:spPr bwMode="auto">
          <a:xfrm flipH="1">
            <a:off x="1758752" y="2964816"/>
            <a:ext cx="1847297" cy="115107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5" name="Line 17"/>
          <p:cNvSpPr>
            <a:spLocks noChangeShapeType="1"/>
          </p:cNvSpPr>
          <p:nvPr/>
        </p:nvSpPr>
        <p:spPr bwMode="auto">
          <a:xfrm flipV="1">
            <a:off x="1758751" y="3011015"/>
            <a:ext cx="2001185" cy="128875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6" name="Line 18"/>
          <p:cNvSpPr>
            <a:spLocks noChangeShapeType="1"/>
          </p:cNvSpPr>
          <p:nvPr/>
        </p:nvSpPr>
        <p:spPr bwMode="auto">
          <a:xfrm flipH="1">
            <a:off x="3657600" y="4529860"/>
            <a:ext cx="2133600" cy="91536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7" name="Line 19"/>
          <p:cNvSpPr>
            <a:spLocks noChangeShapeType="1"/>
          </p:cNvSpPr>
          <p:nvPr/>
        </p:nvSpPr>
        <p:spPr bwMode="auto">
          <a:xfrm flipV="1">
            <a:off x="3851920" y="4574047"/>
            <a:ext cx="2088232" cy="106322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48" name="Text Box 20"/>
          <p:cNvSpPr txBox="1">
            <a:spLocks noChangeArrowheads="1"/>
          </p:cNvSpPr>
          <p:nvPr/>
        </p:nvSpPr>
        <p:spPr bwMode="auto">
          <a:xfrm>
            <a:off x="4876800" y="241484"/>
            <a:ext cx="39624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</a:pPr>
            <a:r>
              <a:rPr lang="zh-CN" altLang="en-US" sz="2800" b="0" dirty="0">
                <a:latin typeface="华文新魏" charset="0"/>
              </a:rPr>
              <a:t>嵌套过程的符号表</a:t>
            </a:r>
          </a:p>
        </p:txBody>
      </p:sp>
      <p:sp>
        <p:nvSpPr>
          <p:cNvPr id="636950" name="Line 22"/>
          <p:cNvSpPr>
            <a:spLocks noChangeShapeType="1"/>
          </p:cNvSpPr>
          <p:nvPr/>
        </p:nvSpPr>
        <p:spPr bwMode="auto">
          <a:xfrm>
            <a:off x="1066800" y="90872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1" name="Line 23"/>
          <p:cNvSpPr>
            <a:spLocks noChangeShapeType="1"/>
          </p:cNvSpPr>
          <p:nvPr/>
        </p:nvSpPr>
        <p:spPr bwMode="auto">
          <a:xfrm>
            <a:off x="1066800" y="1772816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2" name="Line 24"/>
          <p:cNvSpPr>
            <a:spLocks noChangeShapeType="1"/>
          </p:cNvSpPr>
          <p:nvPr/>
        </p:nvSpPr>
        <p:spPr bwMode="auto">
          <a:xfrm>
            <a:off x="1066800" y="227687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3" name="Line 25"/>
          <p:cNvSpPr>
            <a:spLocks noChangeShapeType="1"/>
          </p:cNvSpPr>
          <p:nvPr/>
        </p:nvSpPr>
        <p:spPr bwMode="auto">
          <a:xfrm>
            <a:off x="1066800" y="278092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4" name="Line 26"/>
          <p:cNvSpPr>
            <a:spLocks noChangeShapeType="1"/>
          </p:cNvSpPr>
          <p:nvPr/>
        </p:nvSpPr>
        <p:spPr bwMode="auto">
          <a:xfrm>
            <a:off x="1066800" y="134076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5" name="Line 27"/>
          <p:cNvSpPr>
            <a:spLocks noChangeShapeType="1"/>
          </p:cNvSpPr>
          <p:nvPr/>
        </p:nvSpPr>
        <p:spPr bwMode="auto">
          <a:xfrm>
            <a:off x="5105400" y="1772816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6" name="Line 28"/>
          <p:cNvSpPr>
            <a:spLocks noChangeShapeType="1"/>
          </p:cNvSpPr>
          <p:nvPr/>
        </p:nvSpPr>
        <p:spPr bwMode="auto">
          <a:xfrm flipV="1">
            <a:off x="1320552" y="4437112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7" name="Line 29"/>
          <p:cNvSpPr>
            <a:spLocks noChangeShapeType="1"/>
          </p:cNvSpPr>
          <p:nvPr/>
        </p:nvSpPr>
        <p:spPr bwMode="auto">
          <a:xfrm flipV="1">
            <a:off x="1320552" y="5229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8" name="Line 30"/>
          <p:cNvSpPr>
            <a:spLocks noChangeShapeType="1"/>
          </p:cNvSpPr>
          <p:nvPr/>
        </p:nvSpPr>
        <p:spPr bwMode="auto">
          <a:xfrm flipV="1">
            <a:off x="1320552" y="486916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59" name="Line 31"/>
          <p:cNvSpPr>
            <a:spLocks noChangeShapeType="1"/>
          </p:cNvSpPr>
          <p:nvPr/>
        </p:nvSpPr>
        <p:spPr bwMode="auto">
          <a:xfrm flipV="1">
            <a:off x="5649416" y="4797152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60" name="Line 32"/>
          <p:cNvSpPr>
            <a:spLocks noChangeShapeType="1"/>
          </p:cNvSpPr>
          <p:nvPr/>
        </p:nvSpPr>
        <p:spPr bwMode="auto">
          <a:xfrm flipV="1">
            <a:off x="5649416" y="5229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61" name="Line 33"/>
          <p:cNvSpPr>
            <a:spLocks noChangeShapeType="1"/>
          </p:cNvSpPr>
          <p:nvPr/>
        </p:nvSpPr>
        <p:spPr bwMode="auto">
          <a:xfrm>
            <a:off x="6473552" y="4337809"/>
            <a:ext cx="3448" cy="45161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62" name="Line 34"/>
          <p:cNvSpPr>
            <a:spLocks noChangeShapeType="1"/>
          </p:cNvSpPr>
          <p:nvPr/>
        </p:nvSpPr>
        <p:spPr bwMode="auto">
          <a:xfrm flipH="1">
            <a:off x="2123728" y="457200"/>
            <a:ext cx="9872" cy="4539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63" name="Line 35"/>
          <p:cNvSpPr>
            <a:spLocks noChangeShapeType="1"/>
          </p:cNvSpPr>
          <p:nvPr/>
        </p:nvSpPr>
        <p:spPr bwMode="auto">
          <a:xfrm>
            <a:off x="5791200" y="1295400"/>
            <a:ext cx="4936" cy="46449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64" name="Line 36"/>
          <p:cNvSpPr>
            <a:spLocks noChangeShapeType="1"/>
          </p:cNvSpPr>
          <p:nvPr/>
        </p:nvSpPr>
        <p:spPr bwMode="auto">
          <a:xfrm flipH="1">
            <a:off x="5791200" y="2899048"/>
            <a:ext cx="0" cy="38753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6965" name="Line 37"/>
          <p:cNvSpPr>
            <a:spLocks noChangeShapeType="1"/>
          </p:cNvSpPr>
          <p:nvPr/>
        </p:nvSpPr>
        <p:spPr bwMode="auto">
          <a:xfrm flipH="1">
            <a:off x="2123728" y="3958024"/>
            <a:ext cx="9872" cy="4631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675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复杂过程的说明语句的翻译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3240360"/>
          </a:xfrm>
        </p:spPr>
        <p:txBody>
          <a:bodyPr/>
          <a:lstStyle/>
          <a:p>
            <a:r>
              <a:rPr lang="en-US" altLang="zh-CN" dirty="0"/>
              <a:t>Pascal </a:t>
            </a:r>
            <a:r>
              <a:rPr lang="zh-CN" altLang="en-US" dirty="0" smtClean="0"/>
              <a:t>语言嵌套过程</a:t>
            </a:r>
            <a:r>
              <a:rPr lang="zh-CN" altLang="en-US" dirty="0"/>
              <a:t>的</a:t>
            </a:r>
            <a:r>
              <a:rPr lang="zh-CN" altLang="en-US" dirty="0" smtClean="0"/>
              <a:t>声明</a:t>
            </a:r>
            <a:r>
              <a:rPr lang="zh-CN" altLang="en-US" dirty="0"/>
              <a:t>语句</a:t>
            </a:r>
            <a:r>
              <a:rPr lang="zh-CN" altLang="en-US" dirty="0" smtClean="0"/>
              <a:t>翻译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增加一个嵌套过程的文法：</a:t>
            </a:r>
            <a:r>
              <a:rPr lang="en-US" altLang="zh-CN" dirty="0" err="1"/>
              <a:t>D→proc</a:t>
            </a:r>
            <a:r>
              <a:rPr lang="en-US" altLang="zh-CN" dirty="0"/>
              <a:t> i;D1;S</a:t>
            </a:r>
          </a:p>
          <a:p>
            <a:pPr lvl="2" eaLnBrk="1" hangingPunct="1"/>
            <a:r>
              <a:rPr lang="en-US" altLang="zh-CN" dirty="0" err="1"/>
              <a:t>i</a:t>
            </a:r>
            <a:r>
              <a:rPr lang="zh-CN" altLang="en-US" dirty="0"/>
              <a:t>：过程名，该过程局部于它的外围过程</a:t>
            </a:r>
          </a:p>
          <a:p>
            <a:pPr lvl="2" eaLnBrk="1" hangingPunct="1"/>
            <a:r>
              <a:rPr lang="zh-CN" altLang="en-US" dirty="0"/>
              <a:t>创建过程</a:t>
            </a:r>
            <a:r>
              <a:rPr lang="en-US" altLang="zh-CN" dirty="0" err="1"/>
              <a:t>i</a:t>
            </a:r>
            <a:r>
              <a:rPr lang="zh-CN" altLang="en-US" dirty="0"/>
              <a:t>的符号表，登记过程</a:t>
            </a:r>
            <a:r>
              <a:rPr lang="en-US" altLang="zh-CN" dirty="0" err="1"/>
              <a:t>i</a:t>
            </a:r>
            <a:r>
              <a:rPr lang="zh-CN" altLang="en-US" dirty="0"/>
              <a:t>中说明的名字</a:t>
            </a:r>
          </a:p>
          <a:p>
            <a:pPr lvl="2" eaLnBrk="1" hangingPunct="1"/>
            <a:r>
              <a:rPr lang="zh-CN" altLang="en-US" dirty="0"/>
              <a:t>过程</a:t>
            </a:r>
            <a:r>
              <a:rPr lang="en-US" altLang="zh-CN" dirty="0" err="1"/>
              <a:t>i</a:t>
            </a:r>
            <a:r>
              <a:rPr lang="zh-CN" altLang="en-US" dirty="0"/>
              <a:t>的外围过程的名字在过程</a:t>
            </a:r>
            <a:r>
              <a:rPr lang="en-US" altLang="zh-CN" dirty="0" err="1"/>
              <a:t>i</a:t>
            </a:r>
            <a:r>
              <a:rPr lang="zh-CN" altLang="en-US" dirty="0"/>
              <a:t>中可用，过程</a:t>
            </a:r>
            <a:r>
              <a:rPr lang="en-US" altLang="zh-CN" dirty="0" err="1"/>
              <a:t>i</a:t>
            </a:r>
            <a:r>
              <a:rPr lang="zh-CN" altLang="en-US" dirty="0"/>
              <a:t>有指针指向它的外围过程</a:t>
            </a:r>
            <a:r>
              <a:rPr lang="zh-CN" altLang="en-US" dirty="0" smtClean="0"/>
              <a:t>符号表</a:t>
            </a:r>
            <a:endParaRPr lang="zh-CN" altLang="en-US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DA59147-660B-8C45-88DC-4BDDCBDF77AD}" type="slidenum">
              <a:rPr lang="en-US" altLang="zh-CN">
                <a:solidFill>
                  <a:schemeClr val="bg1"/>
                </a:solidFill>
              </a:rPr>
              <a:pPr eaLnBrk="1" hangingPunct="1"/>
              <a:t>29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480" y="1556792"/>
            <a:ext cx="8280920" cy="374441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类型表达式</a:t>
            </a:r>
            <a:r>
              <a:rPr kumimoji="1" lang="zh-CN" altLang="en-US" sz="2000" dirty="0"/>
              <a:t>：</a:t>
            </a:r>
            <a:r>
              <a:rPr kumimoji="1" lang="zh-CN" altLang="en-US" sz="2000" dirty="0" smtClean="0"/>
              <a:t>由基本类型或者</a:t>
            </a:r>
            <a:r>
              <a:rPr kumimoji="1" lang="zh-CN" altLang="en-US" sz="2000" dirty="0"/>
              <a:t>由类型构造器施于其他类型表达式组成，基本类型和类型构造器都取决于具体语言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类型表达式定义</a:t>
            </a:r>
            <a:r>
              <a:rPr kumimoji="1" lang="zh-CN" altLang="en-US" sz="2000" dirty="0"/>
              <a:t>：</a:t>
            </a:r>
          </a:p>
          <a:p>
            <a:pPr marL="806450" lvl="1" indent="-457200">
              <a:spcBef>
                <a:spcPts val="1200"/>
              </a:spcBef>
              <a:buFont typeface="+mj-ea"/>
              <a:buAutoNum type="circleNumDbPlain"/>
            </a:pPr>
            <a:r>
              <a:rPr kumimoji="1" lang="zh-CN" altLang="en-US" sz="2000" dirty="0" smtClean="0">
                <a:solidFill>
                  <a:srgbClr val="7030A0"/>
                </a:solidFill>
              </a:rPr>
              <a:t>基本</a:t>
            </a:r>
            <a:r>
              <a:rPr kumimoji="1" lang="zh-CN" altLang="en-US" sz="2000" dirty="0">
                <a:solidFill>
                  <a:srgbClr val="7030A0"/>
                </a:solidFill>
              </a:rPr>
              <a:t>类型是类型表达式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2">
              <a:spcBef>
                <a:spcPts val="1200"/>
              </a:spcBef>
            </a:pPr>
            <a:r>
              <a:rPr kumimoji="1" lang="zh-CN" altLang="en-US" dirty="0" smtClean="0"/>
              <a:t>如：</a:t>
            </a:r>
            <a:r>
              <a:rPr kumimoji="1" lang="en-US" altLang="zh-CN" sz="1800" dirty="0" err="1" smtClean="0"/>
              <a:t>boolean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char</a:t>
            </a:r>
            <a:r>
              <a:rPr kumimoji="1" lang="zh-CN" altLang="en-US" sz="1800" dirty="0"/>
              <a:t>、</a:t>
            </a:r>
            <a:r>
              <a:rPr kumimoji="1" lang="en-US" altLang="zh-CN" sz="1800" dirty="0" smtClean="0"/>
              <a:t>integer</a:t>
            </a:r>
            <a:r>
              <a:rPr kumimoji="1" lang="zh-CN" altLang="en-US" sz="1800" dirty="0" smtClean="0"/>
              <a:t>、</a:t>
            </a:r>
            <a:r>
              <a:rPr kumimoji="1" lang="zh-CN" altLang="en-US" sz="1800" dirty="0"/>
              <a:t>和 </a:t>
            </a:r>
            <a:r>
              <a:rPr kumimoji="1" lang="en-US" altLang="zh-CN" sz="1800" dirty="0" smtClean="0"/>
              <a:t>float</a:t>
            </a:r>
            <a:r>
              <a:rPr kumimoji="1" lang="zh-CN" altLang="en-US" sz="1800" dirty="0" smtClean="0"/>
              <a:t>；</a:t>
            </a:r>
            <a:endParaRPr kumimoji="1" lang="en-US" altLang="zh-CN" sz="1800" dirty="0"/>
          </a:p>
          <a:p>
            <a:pPr lvl="2">
              <a:spcBef>
                <a:spcPts val="1200"/>
              </a:spcBef>
            </a:pPr>
            <a:r>
              <a:rPr kumimoji="1" lang="zh-CN" altLang="en-US" sz="1800" dirty="0"/>
              <a:t>专用基本类型：</a:t>
            </a:r>
            <a:r>
              <a:rPr kumimoji="1" lang="en-US" altLang="zh-CN" sz="1800" dirty="0" err="1"/>
              <a:t>type_error</a:t>
            </a:r>
            <a:r>
              <a:rPr kumimoji="1" lang="zh-CN" altLang="en-US" sz="1800" dirty="0"/>
              <a:t>，标志类型检查期间的错误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1800" dirty="0"/>
              <a:t>void</a:t>
            </a:r>
            <a:r>
              <a:rPr kumimoji="1" lang="zh-CN" altLang="en-US" sz="1800" dirty="0"/>
              <a:t>类型：没有数据类型（一般用于语句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  <a:p>
            <a:pPr marL="806450" lvl="1" indent="-457200">
              <a:spcBef>
                <a:spcPts val="1200"/>
              </a:spcBef>
              <a:buFont typeface="+mj-ea"/>
              <a:buAutoNum type="circleNumDbPlain"/>
            </a:pPr>
            <a:r>
              <a:rPr kumimoji="1" lang="zh-CN" altLang="en-US" sz="2000" dirty="0" smtClean="0">
                <a:solidFill>
                  <a:srgbClr val="7030A0"/>
                </a:solidFill>
              </a:rPr>
              <a:t>类型</a:t>
            </a:r>
            <a:r>
              <a:rPr kumimoji="1" lang="zh-CN" altLang="en-US" sz="2000" dirty="0">
                <a:solidFill>
                  <a:srgbClr val="7030A0"/>
                </a:solidFill>
              </a:rPr>
              <a:t>表达式可以命名</a:t>
            </a:r>
            <a:r>
              <a:rPr kumimoji="1" lang="zh-CN" altLang="en-US" sz="2000" dirty="0"/>
              <a:t>，</a:t>
            </a:r>
            <a:r>
              <a:rPr kumimoji="1" lang="zh-CN" altLang="en-US" sz="2000" dirty="0">
                <a:solidFill>
                  <a:srgbClr val="7030A0"/>
                </a:solidFill>
              </a:rPr>
              <a:t>类型名是类型</a:t>
            </a:r>
            <a:r>
              <a:rPr kumimoji="1" lang="zh-CN" altLang="en-US" sz="2000" dirty="0" smtClean="0">
                <a:solidFill>
                  <a:srgbClr val="7030A0"/>
                </a:solidFill>
              </a:rPr>
              <a:t>表达式</a:t>
            </a:r>
            <a:endParaRPr kumimoji="1" lang="zh-CN" altLang="en-US" sz="2000" dirty="0"/>
          </a:p>
          <a:p>
            <a:pPr lvl="1"/>
            <a:endParaRPr kumimoji="1" lang="zh-CN" alt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3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14400" y="3657600"/>
            <a:ext cx="3276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包含嵌套过程的说明语句</a:t>
            </a:r>
            <a:endParaRPr kumimoji="1" lang="zh-CN" altLang="en-US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4191000" cy="5181600"/>
          </a:xfrm>
        </p:spPr>
        <p:txBody>
          <a:bodyPr/>
          <a:lstStyle/>
          <a:p>
            <a:r>
              <a:rPr lang="zh-CN" altLang="en-US" dirty="0"/>
              <a:t>作用域信息的保存</a:t>
            </a:r>
            <a:endParaRPr lang="en-US" altLang="zh-CN" dirty="0"/>
          </a:p>
          <a:p>
            <a:r>
              <a:rPr lang="zh-CN" altLang="en-US" dirty="0"/>
              <a:t>文法</a:t>
            </a:r>
            <a:endParaRPr lang="en-US" altLang="zh-CN" dirty="0"/>
          </a:p>
          <a:p>
            <a:pPr marL="819150" lvl="1" algn="just">
              <a:buFontTx/>
              <a:buNone/>
            </a:pPr>
            <a:r>
              <a:rPr lang="en-US" altLang="zh-CN" sz="2400" dirty="0"/>
              <a:t>P</a:t>
            </a:r>
            <a:r>
              <a:rPr lang="en-US" altLang="zh-CN" sz="2400" dirty="0">
                <a:sym typeface="Symbol" charset="0"/>
              </a:rPr>
              <a:t></a:t>
            </a:r>
            <a:r>
              <a:rPr lang="en-US" altLang="zh-CN" sz="2400" dirty="0"/>
              <a:t>  D</a:t>
            </a:r>
          </a:p>
          <a:p>
            <a:pPr marL="819150" lvl="1">
              <a:buFontTx/>
              <a:buNone/>
            </a:pPr>
            <a:r>
              <a:rPr lang="en-US" altLang="zh-CN" sz="2400" dirty="0"/>
              <a:t>D</a:t>
            </a:r>
            <a:r>
              <a:rPr lang="en-US" altLang="zh-CN" sz="2400" dirty="0">
                <a:sym typeface="Symbol" charset="0"/>
              </a:rPr>
              <a:t></a:t>
            </a:r>
            <a:r>
              <a:rPr lang="en-US" altLang="zh-CN" sz="2400" dirty="0"/>
              <a:t> D</a:t>
            </a:r>
            <a:r>
              <a:rPr lang="zh-CN" altLang="en-US" sz="2400" dirty="0"/>
              <a:t>；</a:t>
            </a:r>
            <a:r>
              <a:rPr lang="en-US" altLang="zh-CN" sz="2400" dirty="0"/>
              <a:t>D </a:t>
            </a:r>
          </a:p>
          <a:p>
            <a:pPr marL="819150" lvl="1">
              <a:buFontTx/>
              <a:buNone/>
            </a:pPr>
            <a:r>
              <a:rPr lang="en-US" altLang="zh-CN" sz="2400" dirty="0"/>
              <a:t>D</a:t>
            </a:r>
            <a:r>
              <a:rPr lang="en-US" altLang="zh-CN" sz="2400" dirty="0">
                <a:sym typeface="Symbol" charset="0"/>
              </a:rPr>
              <a:t></a:t>
            </a:r>
            <a:r>
              <a:rPr lang="en-US" altLang="zh-CN" sz="2400" dirty="0"/>
              <a:t> id</a:t>
            </a:r>
            <a:r>
              <a:rPr lang="zh-CN" altLang="en-US" sz="2400" dirty="0"/>
              <a:t>：</a:t>
            </a:r>
            <a:r>
              <a:rPr lang="en-US" altLang="zh-CN" sz="2400" dirty="0"/>
              <a:t>T </a:t>
            </a:r>
          </a:p>
          <a:p>
            <a:pPr marL="819150" lvl="1">
              <a:buFontTx/>
              <a:buNone/>
            </a:pPr>
            <a:r>
              <a:rPr lang="en-US" altLang="zh-CN" sz="2400" dirty="0"/>
              <a:t>D</a:t>
            </a:r>
            <a:r>
              <a:rPr lang="en-US" altLang="zh-CN" sz="2400" dirty="0">
                <a:sym typeface="Symbol" charset="0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proc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</a:t>
            </a:r>
            <a:r>
              <a:rPr lang="zh-CN" altLang="en-US" sz="2400" dirty="0"/>
              <a:t>；</a:t>
            </a:r>
            <a:r>
              <a:rPr lang="en-US" altLang="zh-CN" sz="2400" dirty="0"/>
              <a:t>S</a:t>
            </a:r>
          </a:p>
          <a:p>
            <a:pPr marL="819150" lvl="1">
              <a:buFontTx/>
              <a:buNone/>
            </a:pPr>
            <a:r>
              <a:rPr lang="en-US" altLang="zh-CN" sz="2400" dirty="0" err="1"/>
              <a:t>T</a:t>
            </a:r>
            <a:r>
              <a:rPr lang="en-US" altLang="zh-CN" sz="2400" dirty="0" err="1">
                <a:sym typeface="Symbol" charset="0"/>
              </a:rPr>
              <a:t></a:t>
            </a:r>
            <a:r>
              <a:rPr lang="en-US" altLang="zh-CN" sz="2400" dirty="0" err="1"/>
              <a:t>integer</a:t>
            </a:r>
            <a:r>
              <a:rPr lang="en-US" altLang="zh-CN" sz="2400" dirty="0"/>
              <a:t>	</a:t>
            </a:r>
          </a:p>
          <a:p>
            <a:pPr marL="819150" lvl="1">
              <a:buFontTx/>
              <a:buNone/>
            </a:pPr>
            <a:r>
              <a:rPr lang="en-US" altLang="zh-CN" sz="2400" dirty="0" err="1"/>
              <a:t>T</a:t>
            </a:r>
            <a:r>
              <a:rPr lang="en-US" altLang="zh-CN" sz="2400" dirty="0" err="1">
                <a:sym typeface="Symbol" charset="0"/>
              </a:rPr>
              <a:t></a:t>
            </a:r>
            <a:r>
              <a:rPr lang="en-US" altLang="zh-CN" sz="2400" dirty="0" err="1"/>
              <a:t>real</a:t>
            </a:r>
            <a:r>
              <a:rPr lang="en-US" altLang="zh-CN" sz="2400" dirty="0"/>
              <a:t>	</a:t>
            </a:r>
          </a:p>
          <a:p>
            <a:pPr marL="819150" lvl="1">
              <a:buFontTx/>
              <a:buNone/>
            </a:pPr>
            <a:r>
              <a:rPr lang="en-US" altLang="zh-CN" sz="2400" dirty="0" err="1"/>
              <a:t>T</a:t>
            </a:r>
            <a:r>
              <a:rPr lang="en-US" altLang="zh-CN" sz="2400" dirty="0" err="1">
                <a:sym typeface="Symbol" charset="0"/>
              </a:rPr>
              <a:t></a:t>
            </a:r>
            <a:r>
              <a:rPr lang="en-US" altLang="zh-CN" sz="2400" dirty="0" err="1"/>
              <a:t>array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] of T</a:t>
            </a:r>
            <a:r>
              <a:rPr lang="en-US" altLang="zh-CN" sz="2400" baseline="-25000" dirty="0"/>
              <a:t>1</a:t>
            </a:r>
          </a:p>
          <a:p>
            <a:pPr marL="819150" lvl="1">
              <a:buFontTx/>
              <a:buNone/>
            </a:pPr>
            <a:r>
              <a:rPr lang="en-US" altLang="zh-CN" sz="2400" dirty="0"/>
              <a:t>T</a:t>
            </a:r>
            <a:r>
              <a:rPr lang="en-US" altLang="zh-CN" sz="2400" dirty="0">
                <a:sym typeface="Symbol" charset="0"/>
              </a:rPr>
              <a:t>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</a:p>
        </p:txBody>
      </p:sp>
      <p:grpSp>
        <p:nvGrpSpPr>
          <p:cNvPr id="278551" name="Group 23"/>
          <p:cNvGrpSpPr>
            <a:grpSpLocks/>
          </p:cNvGrpSpPr>
          <p:nvPr/>
        </p:nvGrpSpPr>
        <p:grpSpPr bwMode="auto">
          <a:xfrm>
            <a:off x="4191000" y="838200"/>
            <a:ext cx="4724400" cy="2057400"/>
            <a:chOff x="2736" y="432"/>
            <a:chExt cx="2976" cy="1296"/>
          </a:xfrm>
        </p:grpSpPr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2736" y="720"/>
              <a:ext cx="76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3984" y="960"/>
              <a:ext cx="768" cy="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5" name="Rectangle 7"/>
            <p:cNvSpPr>
              <a:spLocks noChangeArrowheads="1"/>
            </p:cNvSpPr>
            <p:nvPr/>
          </p:nvSpPr>
          <p:spPr bwMode="auto">
            <a:xfrm>
              <a:off x="5136" y="1200"/>
              <a:ext cx="576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6" name="Text Box 8"/>
            <p:cNvSpPr txBox="1">
              <a:spLocks noChangeArrowheads="1"/>
            </p:cNvSpPr>
            <p:nvPr/>
          </p:nvSpPr>
          <p:spPr bwMode="auto">
            <a:xfrm>
              <a:off x="2736" y="4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P</a:t>
              </a:r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3958" y="6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q</a:t>
              </a:r>
            </a:p>
          </p:txBody>
        </p:sp>
        <p:sp>
          <p:nvSpPr>
            <p:cNvPr id="278538" name="Text Box 10"/>
            <p:cNvSpPr txBox="1">
              <a:spLocks noChangeArrowheads="1"/>
            </p:cNvSpPr>
            <p:nvPr/>
          </p:nvSpPr>
          <p:spPr bwMode="auto">
            <a:xfrm>
              <a:off x="5088" y="91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r</a:t>
              </a:r>
            </a:p>
          </p:txBody>
        </p:sp>
        <p:grpSp>
          <p:nvGrpSpPr>
            <p:cNvPr id="278542" name="Group 14"/>
            <p:cNvGrpSpPr>
              <a:grpSpLocks/>
            </p:cNvGrpSpPr>
            <p:nvPr/>
          </p:nvGrpSpPr>
          <p:grpSpPr bwMode="auto">
            <a:xfrm>
              <a:off x="2736" y="864"/>
              <a:ext cx="768" cy="288"/>
              <a:chOff x="2736" y="864"/>
              <a:chExt cx="768" cy="288"/>
            </a:xfrm>
          </p:grpSpPr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2789" y="8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q</a:t>
                </a:r>
              </a:p>
            </p:txBody>
          </p:sp>
          <p:sp>
            <p:nvSpPr>
              <p:cNvPr id="278540" name="Line 12"/>
              <p:cNvSpPr>
                <a:spLocks noChangeShapeType="1"/>
              </p:cNvSpPr>
              <p:nvPr/>
            </p:nvSpPr>
            <p:spPr bwMode="auto">
              <a:xfrm>
                <a:off x="2736" y="9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1" name="Line 13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8543" name="Group 15"/>
            <p:cNvGrpSpPr>
              <a:grpSpLocks/>
            </p:cNvGrpSpPr>
            <p:nvPr/>
          </p:nvGrpSpPr>
          <p:grpSpPr bwMode="auto">
            <a:xfrm>
              <a:off x="3984" y="1152"/>
              <a:ext cx="768" cy="288"/>
              <a:chOff x="2736" y="864"/>
              <a:chExt cx="768" cy="288"/>
            </a:xfrm>
          </p:grpSpPr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2805" y="86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r</a:t>
                </a:r>
              </a:p>
            </p:txBody>
          </p:sp>
          <p:sp>
            <p:nvSpPr>
              <p:cNvPr id="278545" name="Line 17"/>
              <p:cNvSpPr>
                <a:spLocks noChangeShapeType="1"/>
              </p:cNvSpPr>
              <p:nvPr/>
            </p:nvSpPr>
            <p:spPr bwMode="auto">
              <a:xfrm>
                <a:off x="2736" y="9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546" name="Line 18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3360" y="1008"/>
              <a:ext cx="6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4608" y="1296"/>
              <a:ext cx="52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 flipH="1">
              <a:off x="4752" y="1392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 flipH="1">
              <a:off x="3504" y="1104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552" name="Rectangle 24"/>
          <p:cNvSpPr>
            <a:spLocks noChangeArrowheads="1"/>
          </p:cNvSpPr>
          <p:nvPr/>
        </p:nvSpPr>
        <p:spPr bwMode="auto">
          <a:xfrm>
            <a:off x="1619672" y="2362200"/>
            <a:ext cx="228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8555" name="Group 27"/>
          <p:cNvGrpSpPr>
            <a:grpSpLocks/>
          </p:cNvGrpSpPr>
          <p:nvPr/>
        </p:nvGrpSpPr>
        <p:grpSpPr bwMode="auto">
          <a:xfrm>
            <a:off x="1763713" y="2362200"/>
            <a:ext cx="6403976" cy="1343025"/>
            <a:chOff x="1111" y="1488"/>
            <a:chExt cx="4034" cy="846"/>
          </a:xfrm>
        </p:grpSpPr>
        <p:sp>
          <p:nvSpPr>
            <p:cNvPr id="278553" name="Text Box 25"/>
            <p:cNvSpPr txBox="1">
              <a:spLocks noChangeArrowheads="1"/>
            </p:cNvSpPr>
            <p:nvPr/>
          </p:nvSpPr>
          <p:spPr bwMode="auto">
            <a:xfrm>
              <a:off x="2928" y="2082"/>
              <a:ext cx="2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创建主程序的符号表、初始化</a:t>
              </a:r>
            </a:p>
          </p:txBody>
        </p:sp>
        <p:cxnSp>
          <p:nvCxnSpPr>
            <p:cNvPr id="278554" name="AutoShape 26"/>
            <p:cNvCxnSpPr>
              <a:cxnSpLocks noChangeShapeType="1"/>
            </p:cNvCxnSpPr>
            <p:nvPr/>
          </p:nvCxnSpPr>
          <p:spPr bwMode="auto">
            <a:xfrm rot="16200000" flipH="1">
              <a:off x="1627" y="972"/>
              <a:ext cx="720" cy="1752"/>
            </a:xfrm>
            <a:prstGeom prst="curvedConnector4">
              <a:avLst>
                <a:gd name="adj1" fmla="val -5757"/>
                <a:gd name="adj2" fmla="val 7078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2759224" y="3657600"/>
            <a:ext cx="228600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57" name="Text Box 29"/>
          <p:cNvSpPr txBox="1">
            <a:spLocks noChangeArrowheads="1"/>
          </p:cNvSpPr>
          <p:nvPr/>
        </p:nvSpPr>
        <p:spPr bwMode="auto">
          <a:xfrm>
            <a:off x="4876664" y="5702299"/>
            <a:ext cx="3655774" cy="40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为子过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</a:t>
            </a:r>
            <a:r>
              <a:rPr lang="en-US" altLang="zh-CN" sz="20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符号子表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8560" name="Oval 32"/>
          <p:cNvSpPr>
            <a:spLocks noChangeArrowheads="1"/>
          </p:cNvSpPr>
          <p:nvPr/>
        </p:nvSpPr>
        <p:spPr bwMode="auto">
          <a:xfrm>
            <a:off x="3851920" y="37338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8564" name="Group 36"/>
          <p:cNvGrpSpPr>
            <a:grpSpLocks/>
          </p:cNvGrpSpPr>
          <p:nvPr/>
        </p:nvGrpSpPr>
        <p:grpSpPr bwMode="auto">
          <a:xfrm>
            <a:off x="4005265" y="4038600"/>
            <a:ext cx="4670428" cy="1621490"/>
            <a:chOff x="2523" y="2544"/>
            <a:chExt cx="2942" cy="861"/>
          </a:xfrm>
        </p:grpSpPr>
        <p:sp>
          <p:nvSpPr>
            <p:cNvPr id="278561" name="Text Box 33"/>
            <p:cNvSpPr txBox="1">
              <a:spLocks noChangeArrowheads="1"/>
            </p:cNvSpPr>
            <p:nvPr/>
          </p:nvSpPr>
          <p:spPr bwMode="auto">
            <a:xfrm>
              <a:off x="3110" y="3029"/>
              <a:ext cx="2355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0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记录子过程所需要空间，返回到外围过程</a:t>
              </a:r>
              <a:endPara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78563" name="AutoShape 35"/>
            <p:cNvCxnSpPr>
              <a:cxnSpLocks noChangeShapeType="1"/>
              <a:stCxn id="278560" idx="4"/>
              <a:endCxn id="278561" idx="1"/>
            </p:cNvCxnSpPr>
            <p:nvPr/>
          </p:nvCxnSpPr>
          <p:spPr bwMode="auto">
            <a:xfrm rot="16200000" flipH="1">
              <a:off x="2480" y="2587"/>
              <a:ext cx="673" cy="588"/>
            </a:xfrm>
            <a:prstGeom prst="curvedConnector2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78565" name="Oval 37"/>
          <p:cNvSpPr>
            <a:spLocks noChangeArrowheads="1"/>
          </p:cNvSpPr>
          <p:nvPr/>
        </p:nvSpPr>
        <p:spPr bwMode="auto">
          <a:xfrm>
            <a:off x="2051720" y="242088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8569" name="Group 41"/>
          <p:cNvGrpSpPr>
            <a:grpSpLocks/>
          </p:cNvGrpSpPr>
          <p:nvPr/>
        </p:nvGrpSpPr>
        <p:grpSpPr bwMode="auto">
          <a:xfrm>
            <a:off x="2246313" y="2616200"/>
            <a:ext cx="5548312" cy="1851024"/>
            <a:chOff x="1415" y="1648"/>
            <a:chExt cx="3495" cy="1166"/>
          </a:xfrm>
        </p:grpSpPr>
        <p:sp>
          <p:nvSpPr>
            <p:cNvPr id="278566" name="Text Box 38"/>
            <p:cNvSpPr txBox="1">
              <a:spLocks noChangeArrowheads="1"/>
            </p:cNvSpPr>
            <p:nvPr/>
          </p:nvSpPr>
          <p:spPr bwMode="auto">
            <a:xfrm>
              <a:off x="3340" y="2562"/>
              <a:ext cx="15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记录主程序所需空间</a:t>
              </a:r>
            </a:p>
          </p:txBody>
        </p:sp>
        <p:cxnSp>
          <p:nvCxnSpPr>
            <p:cNvPr id="278568" name="AutoShape 40"/>
            <p:cNvCxnSpPr>
              <a:cxnSpLocks noChangeShapeType="1"/>
              <a:stCxn id="278565" idx="5"/>
              <a:endCxn id="278566" idx="1"/>
            </p:cNvCxnSpPr>
            <p:nvPr/>
          </p:nvCxnSpPr>
          <p:spPr bwMode="auto">
            <a:xfrm>
              <a:off x="1415" y="1648"/>
              <a:ext cx="1925" cy="104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30</a:t>
            </a:fld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970679" y="4067174"/>
            <a:ext cx="2178264" cy="170551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52" grpId="0" animBg="1"/>
      <p:bldP spid="278556" grpId="0" animBg="1"/>
      <p:bldP spid="278557" grpId="0"/>
      <p:bldP spid="278560" grpId="0" animBg="1"/>
      <p:bldP spid="2785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包含嵌套过程的说明</a:t>
            </a:r>
            <a:r>
              <a:rPr kumimoji="1" lang="zh-CN" altLang="en-US" dirty="0" smtClean="0"/>
              <a:t>语句</a:t>
            </a:r>
            <a:r>
              <a:rPr lang="zh-CN" altLang="en-US" dirty="0" smtClean="0">
                <a:latin typeface="Arial" charset="0"/>
                <a:ea typeface="楷体_GB2312" charset="0"/>
              </a:rPr>
              <a:t>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0" y="1089248"/>
            <a:ext cx="8229600" cy="4525962"/>
          </a:xfrm>
        </p:spPr>
        <p:txBody>
          <a:bodyPr/>
          <a:lstStyle/>
          <a:p>
            <a:r>
              <a:rPr lang="en-US" altLang="zh-CN" sz="2000" dirty="0"/>
              <a:t>Pascal </a:t>
            </a:r>
            <a:r>
              <a:rPr lang="zh-CN" altLang="en-US" sz="2000" dirty="0"/>
              <a:t>语言</a:t>
            </a:r>
            <a:r>
              <a:rPr lang="zh-CN" altLang="en-US" sz="2000" dirty="0" smtClean="0"/>
              <a:t>包含嵌套</a:t>
            </a:r>
            <a:r>
              <a:rPr lang="zh-CN" altLang="en-US" sz="2000" dirty="0"/>
              <a:t>过程</a:t>
            </a:r>
            <a:r>
              <a:rPr lang="zh-CN" altLang="en-US" sz="2000" dirty="0" smtClean="0"/>
              <a:t>声明语句的翻译</a:t>
            </a:r>
            <a:endParaRPr lang="zh-CN" altLang="en-US" sz="2000" dirty="0"/>
          </a:p>
          <a:p>
            <a:pPr eaLnBrk="1" hangingPunct="1"/>
            <a:endParaRPr lang="en-US" altLang="zh-CN" dirty="0">
              <a:latin typeface="Arial" charset="0"/>
              <a:ea typeface="华文新魏" charset="0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259241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AAD6DC3-636C-4AED-A374-F8DF654F4A01}" type="slidenum">
              <a:rPr lang="en-US" altLang="zh-CN" smtClean="0">
                <a:solidFill>
                  <a:schemeClr val="bg1"/>
                </a:solidFill>
              </a:rPr>
              <a:t>31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79164" y="1692672"/>
            <a:ext cx="172901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Comic Sans MS" charset="0"/>
              </a:rPr>
              <a:t>P→MD</a:t>
            </a:r>
          </a:p>
          <a:p>
            <a:pPr eaLnBrk="1" hangingPunct="1"/>
            <a:endParaRPr lang="en-US" altLang="zh-CN" sz="1400" dirty="0">
              <a:latin typeface="Comic Sans MS" charset="0"/>
            </a:endParaRPr>
          </a:p>
          <a:p>
            <a:pPr eaLnBrk="1" hangingPunct="1"/>
            <a:endParaRPr lang="en-US" altLang="zh-CN" sz="1400" dirty="0">
              <a:latin typeface="Comic Sans MS" charset="0"/>
            </a:endParaRPr>
          </a:p>
          <a:p>
            <a:pPr eaLnBrk="1" hangingPunct="1"/>
            <a:r>
              <a:rPr lang="en-US" altLang="zh-CN" sz="1400" dirty="0">
                <a:latin typeface="Comic Sans MS" charset="0"/>
              </a:rPr>
              <a:t>M→</a:t>
            </a:r>
            <a:r>
              <a:rPr lang="el-GR" altLang="zh-CN" sz="1400" dirty="0">
                <a:latin typeface="Comic Sans MS" charset="0"/>
              </a:rPr>
              <a:t>ε</a:t>
            </a:r>
            <a:endParaRPr lang="en-US" altLang="zh-CN" sz="1400" dirty="0">
              <a:latin typeface="Comic Sans MS" charset="0"/>
            </a:endParaRPr>
          </a:p>
          <a:p>
            <a:pPr eaLnBrk="1" hangingPunct="1"/>
            <a:endParaRPr lang="en-US" altLang="zh-CN" sz="1400" dirty="0">
              <a:latin typeface="Comic Sans MS" charset="0"/>
            </a:endParaRPr>
          </a:p>
          <a:p>
            <a:pPr eaLnBrk="1" hangingPunct="1"/>
            <a:endParaRPr lang="en-US" altLang="zh-CN" sz="1400" dirty="0" smtClean="0">
              <a:latin typeface="Comic Sans MS" charset="0"/>
            </a:endParaRPr>
          </a:p>
          <a:p>
            <a:pPr eaLnBrk="1" hangingPunct="1"/>
            <a:r>
              <a:rPr lang="en-US" altLang="zh-CN" sz="1400" dirty="0" smtClean="0">
                <a:latin typeface="Comic Sans MS" charset="0"/>
              </a:rPr>
              <a:t>D</a:t>
            </a:r>
            <a:r>
              <a:rPr lang="en-US" altLang="zh-CN" sz="1400" dirty="0">
                <a:latin typeface="Comic Sans MS" charset="0"/>
              </a:rPr>
              <a:t>→D;D</a:t>
            </a:r>
          </a:p>
          <a:p>
            <a:pPr eaLnBrk="1" hangingPunct="1"/>
            <a:endParaRPr lang="en-US" altLang="zh-CN" sz="1400" dirty="0" smtClean="0">
              <a:latin typeface="Comic Sans MS" charset="0"/>
            </a:endParaRPr>
          </a:p>
          <a:p>
            <a:pPr eaLnBrk="1" hangingPunct="1"/>
            <a:r>
              <a:rPr lang="en-US" altLang="zh-CN" sz="1400" dirty="0" err="1" smtClean="0">
                <a:latin typeface="Comic Sans MS" charset="0"/>
              </a:rPr>
              <a:t>D</a:t>
            </a:r>
            <a:r>
              <a:rPr lang="en-US" altLang="zh-CN" sz="1400" dirty="0" err="1">
                <a:latin typeface="Comic Sans MS" charset="0"/>
              </a:rPr>
              <a:t>→i:T</a:t>
            </a:r>
            <a:endParaRPr lang="en-US" altLang="zh-CN" sz="1400" dirty="0">
              <a:latin typeface="Comic Sans MS" charset="0"/>
            </a:endParaRPr>
          </a:p>
          <a:p>
            <a:pPr eaLnBrk="1" hangingPunct="1"/>
            <a:endParaRPr lang="en-US" altLang="zh-CN" sz="1400" dirty="0">
              <a:latin typeface="Comic Sans MS" charset="0"/>
            </a:endParaRPr>
          </a:p>
          <a:p>
            <a:pPr eaLnBrk="1" hangingPunct="1"/>
            <a:endParaRPr lang="en-US" altLang="zh-CN" sz="1400" dirty="0" smtClean="0">
              <a:latin typeface="Comic Sans MS" charset="0"/>
            </a:endParaRPr>
          </a:p>
          <a:p>
            <a:pPr eaLnBrk="1" hangingPunct="1"/>
            <a:endParaRPr lang="en-US" altLang="zh-CN" sz="1400" dirty="0">
              <a:latin typeface="Comic Sans MS" charset="0"/>
            </a:endParaRPr>
          </a:p>
          <a:p>
            <a:pPr eaLnBrk="1" hangingPunct="1"/>
            <a:r>
              <a:rPr lang="en-US" altLang="zh-CN" sz="1400" dirty="0" err="1">
                <a:latin typeface="Comic Sans MS" charset="0"/>
              </a:rPr>
              <a:t>D</a:t>
            </a:r>
            <a:r>
              <a:rPr lang="en-US" altLang="zh-CN" sz="1400" dirty="0" err="1"/>
              <a:t>→proc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N D1;S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endParaRPr lang="en-US" altLang="zh-CN" sz="1400" dirty="0"/>
          </a:p>
          <a:p>
            <a:pPr eaLnBrk="1" hangingPunct="1"/>
            <a:endParaRPr lang="en-US" altLang="zh-CN" sz="1400" dirty="0"/>
          </a:p>
          <a:p>
            <a:pPr eaLnBrk="1" hangingPunct="1"/>
            <a:endParaRPr lang="en-US" altLang="zh-CN" sz="1400" dirty="0" smtClean="0"/>
          </a:p>
          <a:p>
            <a:pPr eaLnBrk="1" hangingPunct="1"/>
            <a:endParaRPr lang="en-US" altLang="zh-CN" sz="1400" dirty="0"/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400" dirty="0"/>
              <a:t>N→</a:t>
            </a:r>
            <a:r>
              <a:rPr lang="el-GR" altLang="zh-CN" sz="1400" dirty="0"/>
              <a:t>ε</a:t>
            </a:r>
            <a:endParaRPr lang="en-US" altLang="zh-CN" sz="1400" dirty="0"/>
          </a:p>
          <a:p>
            <a:pPr eaLnBrk="1" hangingPunct="1"/>
            <a:r>
              <a:rPr lang="en-US" altLang="zh-CN" sz="1400" dirty="0"/>
              <a:t>......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8175" y="1656160"/>
            <a:ext cx="664527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400" dirty="0"/>
              <a:t>{</a:t>
            </a:r>
            <a:r>
              <a:rPr lang="en-US" altLang="zh-CN" sz="1400" dirty="0" err="1"/>
              <a:t>addwidth</a:t>
            </a:r>
            <a:r>
              <a:rPr lang="en-US" altLang="zh-CN" sz="1400" dirty="0"/>
              <a:t>(top(</a:t>
            </a:r>
            <a:r>
              <a:rPr lang="en-US" altLang="zh-CN" sz="1400" dirty="0" err="1"/>
              <a:t>tblptr</a:t>
            </a:r>
            <a:r>
              <a:rPr lang="en-US" altLang="zh-CN" sz="1400" dirty="0"/>
              <a:t>),top(offset)); // </a:t>
            </a:r>
            <a:r>
              <a:rPr lang="zh-CN" altLang="en-US" sz="1400" dirty="0"/>
              <a:t>在符号表表头中记录所有名字总长度</a:t>
            </a:r>
          </a:p>
          <a:p>
            <a:pPr eaLnBrk="1" hangingPunct="1"/>
            <a:r>
              <a:rPr lang="zh-CN" altLang="en-US" sz="1400" dirty="0"/>
              <a:t> </a:t>
            </a:r>
            <a:r>
              <a:rPr lang="en-US" altLang="zh-CN" sz="1400" dirty="0"/>
              <a:t>pop(</a:t>
            </a:r>
            <a:r>
              <a:rPr lang="en-US" altLang="zh-CN" sz="1400" dirty="0" err="1"/>
              <a:t>tblptr</a:t>
            </a:r>
            <a:r>
              <a:rPr lang="en-US" altLang="zh-CN" sz="1400" dirty="0"/>
              <a:t>); pop(offset) }		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400" dirty="0">
                <a:latin typeface="Comic Sans MS" charset="0"/>
              </a:rPr>
              <a:t>{</a:t>
            </a:r>
            <a:r>
              <a:rPr lang="en-US" altLang="zh-CN" sz="1400" dirty="0" smtClean="0">
                <a:latin typeface="Comic Sans MS" charset="0"/>
              </a:rPr>
              <a:t>t=</a:t>
            </a:r>
            <a:r>
              <a:rPr lang="en-US" altLang="zh-CN" sz="1400" dirty="0" err="1" smtClean="0">
                <a:latin typeface="Comic Sans MS" charset="0"/>
              </a:rPr>
              <a:t>mktable</a:t>
            </a:r>
            <a:r>
              <a:rPr lang="en-US" altLang="zh-CN" sz="1400" dirty="0" smtClean="0">
                <a:latin typeface="Comic Sans MS" charset="0"/>
              </a:rPr>
              <a:t>(nil</a:t>
            </a:r>
            <a:r>
              <a:rPr lang="en-US" altLang="zh-CN" sz="1400" dirty="0">
                <a:latin typeface="Comic Sans MS" charset="0"/>
              </a:rPr>
              <a:t>);</a:t>
            </a:r>
          </a:p>
          <a:p>
            <a:pPr eaLnBrk="1" hangingPunct="1"/>
            <a:r>
              <a:rPr lang="en-US" altLang="zh-CN" sz="1400" dirty="0">
                <a:latin typeface="Comic Sans MS" charset="0"/>
              </a:rPr>
              <a:t>push(</a:t>
            </a:r>
            <a:r>
              <a:rPr lang="en-US" altLang="zh-CN" sz="1400" dirty="0" err="1">
                <a:latin typeface="Comic Sans MS" charset="0"/>
              </a:rPr>
              <a:t>t,tblptr</a:t>
            </a:r>
            <a:r>
              <a:rPr lang="en-US" altLang="zh-CN" sz="1400" dirty="0">
                <a:latin typeface="Comic Sans MS" charset="0"/>
              </a:rPr>
              <a:t>);push(0,offset)}  // </a:t>
            </a:r>
            <a:r>
              <a:rPr lang="en-US" altLang="zh-CN" sz="1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tblptr</a:t>
            </a:r>
            <a:r>
              <a:rPr lang="zh-CN" altLang="en-US" sz="1400" dirty="0" smtClean="0"/>
              <a:t>：保存外层过程的</a:t>
            </a:r>
            <a:r>
              <a:rPr lang="zh-CN" altLang="en-US" sz="1400" dirty="0" smtClean="0">
                <a:latin typeface="Comic Sans MS" charset="0"/>
              </a:rPr>
              <a:t>符号表指针</a:t>
            </a:r>
            <a:endParaRPr lang="zh-CN" altLang="en-US" sz="1400" dirty="0">
              <a:latin typeface="Comic Sans MS" charset="0"/>
            </a:endParaRPr>
          </a:p>
          <a:p>
            <a:pPr eaLnBrk="1" hangingPunct="1"/>
            <a:r>
              <a:rPr lang="en-US" altLang="zh-CN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offset</a:t>
            </a:r>
            <a:r>
              <a:rPr lang="zh-CN" altLang="en-US" sz="1400" dirty="0" smtClean="0"/>
              <a:t>：保存</a:t>
            </a:r>
            <a:r>
              <a:rPr lang="zh-CN" altLang="en-US" sz="1400" dirty="0"/>
              <a:t>嵌套</a:t>
            </a:r>
            <a:r>
              <a:rPr lang="zh-CN" altLang="en-US" sz="1400" dirty="0" smtClean="0"/>
              <a:t>过程的</a:t>
            </a:r>
            <a:r>
              <a:rPr lang="zh-CN" altLang="en-US" sz="1400" dirty="0" smtClean="0">
                <a:latin typeface="Comic Sans MS" charset="0"/>
              </a:rPr>
              <a:t>当前相对地址</a:t>
            </a:r>
            <a:endParaRPr lang="en-US" altLang="zh-CN" sz="1400" dirty="0" smtClean="0">
              <a:latin typeface="Comic Sans MS" charset="0"/>
            </a:endParaRPr>
          </a:p>
          <a:p>
            <a:pPr eaLnBrk="1" hangingPunct="1"/>
            <a:endParaRPr lang="en-US" altLang="zh-CN" sz="1400" dirty="0">
              <a:latin typeface="Comic Sans MS" charset="0"/>
            </a:endParaRPr>
          </a:p>
          <a:p>
            <a:pPr eaLnBrk="1" hangingPunct="1"/>
            <a:endParaRPr lang="en-US" altLang="zh-CN" sz="1400" dirty="0" smtClean="0">
              <a:latin typeface="Comic Sans MS" charset="0"/>
            </a:endParaRPr>
          </a:p>
          <a:p>
            <a:pPr eaLnBrk="1" hangingPunct="1"/>
            <a:r>
              <a:rPr lang="en-US" altLang="zh-CN" sz="1400" dirty="0" smtClean="0">
                <a:latin typeface="Comic Sans MS" charset="0"/>
              </a:rPr>
              <a:t>{</a:t>
            </a:r>
            <a:r>
              <a:rPr lang="en-US" altLang="zh-CN" sz="1400" dirty="0">
                <a:latin typeface="Comic Sans MS" charset="0"/>
              </a:rPr>
              <a:t>enter(top(</a:t>
            </a:r>
            <a:r>
              <a:rPr lang="en-US" altLang="zh-CN" sz="1400" dirty="0" err="1">
                <a:latin typeface="Comic Sans MS" charset="0"/>
              </a:rPr>
              <a:t>tblptr</a:t>
            </a:r>
            <a:r>
              <a:rPr lang="en-US" altLang="zh-CN" sz="1400" dirty="0">
                <a:latin typeface="Comic Sans MS" charset="0"/>
              </a:rPr>
              <a:t>),</a:t>
            </a:r>
            <a:r>
              <a:rPr lang="en-US" altLang="zh-CN" sz="1400" dirty="0" err="1">
                <a:latin typeface="Comic Sans MS" charset="0"/>
              </a:rPr>
              <a:t>i.name,T.type,top</a:t>
            </a:r>
            <a:r>
              <a:rPr lang="en-US" altLang="zh-CN" sz="1400" dirty="0">
                <a:latin typeface="Comic Sans MS" charset="0"/>
              </a:rPr>
              <a:t>(offset</a:t>
            </a:r>
            <a:r>
              <a:rPr lang="en-US" altLang="zh-CN" sz="1400" dirty="0" smtClean="0">
                <a:latin typeface="Comic Sans MS" charset="0"/>
              </a:rPr>
              <a:t>)</a:t>
            </a:r>
            <a:r>
              <a:rPr lang="en-US" altLang="zh-CN" sz="1400" dirty="0">
                <a:latin typeface="Comic Sans MS" charset="0"/>
              </a:rPr>
              <a:t>)</a:t>
            </a:r>
            <a:r>
              <a:rPr lang="en-US" altLang="zh-CN" sz="1400" dirty="0" smtClean="0">
                <a:latin typeface="Comic Sans MS" charset="0"/>
              </a:rPr>
              <a:t>;</a:t>
            </a:r>
            <a:endParaRPr lang="en-US" altLang="zh-CN" sz="1400" dirty="0">
              <a:latin typeface="Comic Sans MS" charset="0"/>
            </a:endParaRPr>
          </a:p>
          <a:p>
            <a:pPr eaLnBrk="1" hangingPunct="1"/>
            <a:r>
              <a:rPr lang="en-US" altLang="zh-CN" sz="1400" dirty="0">
                <a:latin typeface="Comic Sans MS" charset="0"/>
              </a:rPr>
              <a:t>top(offset) </a:t>
            </a:r>
            <a:r>
              <a:rPr lang="en-US" altLang="zh-CN" sz="1400" dirty="0" smtClean="0">
                <a:latin typeface="Comic Sans MS" charset="0"/>
              </a:rPr>
              <a:t>= </a:t>
            </a:r>
            <a:r>
              <a:rPr lang="en-US" altLang="zh-CN" sz="1400" dirty="0">
                <a:latin typeface="Comic Sans MS" charset="0"/>
              </a:rPr>
              <a:t>top(offset)+</a:t>
            </a:r>
            <a:r>
              <a:rPr lang="en-US" altLang="zh-CN" sz="1400" dirty="0" err="1">
                <a:latin typeface="Comic Sans MS" charset="0"/>
              </a:rPr>
              <a:t>T.width</a:t>
            </a:r>
            <a:r>
              <a:rPr lang="en-US" altLang="zh-CN" sz="1400" dirty="0">
                <a:latin typeface="Comic Sans MS" charset="0"/>
              </a:rPr>
              <a:t>} </a:t>
            </a:r>
            <a:r>
              <a:rPr lang="en-US" altLang="zh-CN" sz="1400" dirty="0"/>
              <a:t>// </a:t>
            </a:r>
            <a:r>
              <a:rPr lang="zh-CN" altLang="en-US" sz="1400" dirty="0" smtClean="0"/>
              <a:t>为数据对象分配存储空间</a:t>
            </a:r>
            <a:endParaRPr lang="zh-CN" altLang="en-US" sz="1400" dirty="0">
              <a:latin typeface="Comic Sans MS" charset="0"/>
            </a:endParaRPr>
          </a:p>
          <a:p>
            <a:pPr eaLnBrk="1" hangingPunct="1"/>
            <a:endParaRPr lang="en-US" altLang="zh-CN" sz="1400" dirty="0" smtClean="0">
              <a:latin typeface="Comic Sans MS" charset="0"/>
            </a:endParaRPr>
          </a:p>
          <a:p>
            <a:pPr eaLnBrk="1" hangingPunct="1"/>
            <a:endParaRPr lang="en-US" altLang="zh-CN" sz="1400" dirty="0" smtClean="0">
              <a:latin typeface="Comic Sans MS" charset="0"/>
            </a:endParaRPr>
          </a:p>
          <a:p>
            <a:pPr eaLnBrk="1" hangingPunct="1"/>
            <a:r>
              <a:rPr lang="en-US" altLang="zh-CN" sz="1400" dirty="0" smtClean="0">
                <a:latin typeface="Comic Sans MS" charset="0"/>
              </a:rPr>
              <a:t>{t=top(</a:t>
            </a:r>
            <a:r>
              <a:rPr lang="en-US" altLang="zh-CN" sz="1400" dirty="0" err="1" smtClean="0">
                <a:latin typeface="Comic Sans MS" charset="0"/>
              </a:rPr>
              <a:t>tblptr</a:t>
            </a:r>
            <a:r>
              <a:rPr lang="en-US" altLang="zh-CN" sz="1400" dirty="0">
                <a:latin typeface="Comic Sans MS" charset="0"/>
              </a:rPr>
              <a:t>); </a:t>
            </a:r>
            <a:r>
              <a:rPr lang="en-US" altLang="zh-CN" sz="1400" dirty="0"/>
              <a:t>// </a:t>
            </a:r>
            <a:r>
              <a:rPr lang="zh-CN" altLang="en-US" sz="1400" dirty="0"/>
              <a:t>嵌套过程符号表指针</a:t>
            </a:r>
            <a:endParaRPr lang="zh-CN" altLang="en-US" sz="1400" dirty="0">
              <a:latin typeface="Comic Sans MS" charset="0"/>
            </a:endParaRPr>
          </a:p>
          <a:p>
            <a:pPr eaLnBrk="1" hangingPunct="1"/>
            <a:r>
              <a:rPr lang="en-US" altLang="zh-CN" sz="1400" dirty="0" err="1">
                <a:latin typeface="Comic Sans MS" charset="0"/>
              </a:rPr>
              <a:t>Addwidth</a:t>
            </a:r>
            <a:r>
              <a:rPr lang="en-US" altLang="zh-CN" sz="1400" dirty="0">
                <a:latin typeface="Comic Sans MS" charset="0"/>
              </a:rPr>
              <a:t>(</a:t>
            </a:r>
            <a:r>
              <a:rPr lang="en-US" altLang="zh-CN" sz="1400" dirty="0" err="1">
                <a:latin typeface="Comic Sans MS" charset="0"/>
              </a:rPr>
              <a:t>t,top</a:t>
            </a:r>
            <a:r>
              <a:rPr lang="en-US" altLang="zh-CN" sz="1400" dirty="0">
                <a:latin typeface="Comic Sans MS" charset="0"/>
              </a:rPr>
              <a:t>(offset); </a:t>
            </a:r>
            <a:r>
              <a:rPr lang="en-US" altLang="zh-CN" sz="1400" dirty="0"/>
              <a:t>// </a:t>
            </a:r>
            <a:r>
              <a:rPr lang="zh-CN" altLang="en-US" sz="1400" dirty="0" smtClean="0"/>
              <a:t>在过程</a:t>
            </a:r>
            <a:r>
              <a:rPr lang="en-US" altLang="zh-CN" sz="1400" dirty="0" err="1" smtClean="0"/>
              <a:t>i</a:t>
            </a:r>
            <a:r>
              <a:rPr lang="zh-CN" altLang="en-US" sz="1400" dirty="0" smtClean="0"/>
              <a:t>的符号表表头记录符号表长度</a:t>
            </a:r>
            <a:endParaRPr lang="zh-CN" altLang="en-US" sz="1400" dirty="0">
              <a:latin typeface="Comic Sans MS" charset="0"/>
            </a:endParaRPr>
          </a:p>
          <a:p>
            <a:pPr eaLnBrk="1" hangingPunct="1"/>
            <a:r>
              <a:rPr lang="en-US" altLang="zh-CN" sz="1400" dirty="0"/>
              <a:t>pop(</a:t>
            </a:r>
            <a:r>
              <a:rPr lang="en-US" altLang="zh-CN" sz="1400" dirty="0" err="1"/>
              <a:t>tblptr</a:t>
            </a:r>
            <a:r>
              <a:rPr lang="en-US" altLang="zh-CN" sz="1400" dirty="0"/>
              <a:t>); pop(offset) // </a:t>
            </a:r>
            <a:r>
              <a:rPr lang="zh-CN" altLang="en-US" sz="1400" dirty="0"/>
              <a:t>弹出嵌套过程的符号表指针</a:t>
            </a:r>
          </a:p>
          <a:p>
            <a:pPr eaLnBrk="1" hangingPunct="1"/>
            <a:r>
              <a:rPr lang="en-US" altLang="zh-CN" sz="1400" dirty="0" err="1"/>
              <a:t>enterproc</a:t>
            </a:r>
            <a:r>
              <a:rPr lang="en-US" altLang="zh-CN" sz="1400" dirty="0"/>
              <a:t>(top(</a:t>
            </a:r>
            <a:r>
              <a:rPr lang="en-US" altLang="zh-CN" sz="1400" dirty="0" err="1"/>
              <a:t>tblptr</a:t>
            </a:r>
            <a:r>
              <a:rPr lang="en-US" altLang="zh-CN" sz="1400" dirty="0"/>
              <a:t>),</a:t>
            </a:r>
            <a:r>
              <a:rPr lang="en-US" altLang="zh-CN" sz="1400" dirty="0" err="1"/>
              <a:t>i.name,t</a:t>
            </a:r>
            <a:r>
              <a:rPr lang="en-US" altLang="zh-CN" sz="1400" dirty="0"/>
              <a:t>)</a:t>
            </a:r>
            <a:r>
              <a:rPr lang="en-US" altLang="zh-CN" sz="1400" dirty="0">
                <a:latin typeface="Comic Sans MS" charset="0"/>
              </a:rPr>
              <a:t>} </a:t>
            </a:r>
            <a:r>
              <a:rPr lang="en-US" altLang="zh-CN" sz="1400" dirty="0"/>
              <a:t>//</a:t>
            </a:r>
            <a:r>
              <a:rPr lang="zh-CN" altLang="en-US" sz="1400" dirty="0"/>
              <a:t>外围</a:t>
            </a:r>
            <a:r>
              <a:rPr lang="zh-CN" altLang="en-US" sz="1400" dirty="0" smtClean="0"/>
              <a:t>过程符号表中记录嵌套过程信息，有指针指向嵌套的过</a:t>
            </a:r>
            <a:r>
              <a:rPr lang="zh-CN" altLang="en-US" sz="1400" dirty="0"/>
              <a:t>程符号表</a:t>
            </a:r>
            <a:endParaRPr lang="zh-CN" altLang="en-US" sz="1400" dirty="0">
              <a:latin typeface="Comic Sans MS" charset="0"/>
            </a:endParaRPr>
          </a:p>
          <a:p>
            <a:pPr eaLnBrk="1" hangingPunct="1"/>
            <a:endParaRPr lang="zh-CN" altLang="en-US" sz="1400" dirty="0">
              <a:latin typeface="Comic Sans MS" charset="0"/>
            </a:endParaRPr>
          </a:p>
          <a:p>
            <a:pPr eaLnBrk="1" hangingPunct="1"/>
            <a:endParaRPr lang="en-US" altLang="zh-CN" sz="1400" dirty="0" smtClean="0"/>
          </a:p>
          <a:p>
            <a:pPr eaLnBrk="1" hangingPunct="1"/>
            <a:r>
              <a:rPr lang="en-US" altLang="zh-CN" sz="1400" dirty="0" smtClean="0"/>
              <a:t>{t=</a:t>
            </a:r>
            <a:r>
              <a:rPr lang="en-US" altLang="zh-CN" sz="1400" dirty="0" err="1" smtClean="0"/>
              <a:t>mktable</a:t>
            </a:r>
            <a:r>
              <a:rPr lang="en-US" altLang="zh-CN" sz="1400" dirty="0" smtClean="0"/>
              <a:t>(top(</a:t>
            </a:r>
            <a:r>
              <a:rPr lang="en-US" altLang="zh-CN" sz="1400" dirty="0" err="1" smtClean="0"/>
              <a:t>tblptr</a:t>
            </a:r>
            <a:r>
              <a:rPr lang="en-US" altLang="zh-CN" sz="1400" dirty="0"/>
              <a:t>));//</a:t>
            </a:r>
            <a:r>
              <a:rPr lang="zh-CN" altLang="en-US" sz="1400" dirty="0"/>
              <a:t>创建新符号表</a:t>
            </a:r>
            <a:r>
              <a:rPr lang="zh-CN" altLang="en-US" sz="1400" dirty="0" smtClean="0"/>
              <a:t>，新符号表有</a:t>
            </a:r>
            <a:r>
              <a:rPr lang="zh-CN" altLang="en-US" sz="1400" dirty="0"/>
              <a:t>指针指向外围过程符号表</a:t>
            </a:r>
          </a:p>
          <a:p>
            <a:pPr eaLnBrk="1" hangingPunct="1"/>
            <a:r>
              <a:rPr lang="en-US" altLang="zh-CN" sz="1400" dirty="0"/>
              <a:t>push(</a:t>
            </a:r>
            <a:r>
              <a:rPr lang="en-US" altLang="zh-CN" sz="1400" dirty="0" err="1"/>
              <a:t>t,tblptr</a:t>
            </a:r>
            <a:r>
              <a:rPr lang="en-US" altLang="zh-CN" sz="1400" dirty="0"/>
              <a:t>);push(0,offset)}    // </a:t>
            </a:r>
            <a:r>
              <a:rPr lang="zh-CN" altLang="en-US" sz="1400" dirty="0"/>
              <a:t>初始化嵌套过程符号</a:t>
            </a:r>
            <a:r>
              <a:rPr lang="zh-CN" altLang="en-US" sz="1400" dirty="0" smtClean="0"/>
              <a:t>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90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533400" y="188640"/>
            <a:ext cx="25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a:array</a:t>
            </a:r>
            <a:r>
              <a:rPr lang="en-US" altLang="zh-CN" dirty="0">
                <a:latin typeface="Times New Roman" charset="0"/>
              </a:rPr>
              <a:t>[10] of integer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x:integer</a:t>
            </a:r>
            <a:r>
              <a:rPr lang="en-US" altLang="zh-CN" dirty="0">
                <a:latin typeface="Times New Roman" charset="0"/>
              </a:rPr>
              <a:t>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proc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readarray</a:t>
            </a:r>
            <a:r>
              <a:rPr lang="en-US" altLang="zh-CN" dirty="0">
                <a:latin typeface="Times New Roman" charset="0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</a:t>
            </a:r>
            <a:r>
              <a:rPr lang="en-US" altLang="zh-CN" dirty="0" err="1">
                <a:latin typeface="Times New Roman" charset="0"/>
              </a:rPr>
              <a:t>i:integer</a:t>
            </a:r>
            <a:r>
              <a:rPr lang="en-US" altLang="zh-CN" dirty="0">
                <a:latin typeface="Times New Roman" charset="0"/>
              </a:rPr>
              <a:t>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begin  …a …end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 smtClean="0">
                <a:latin typeface="Times New Roman" charset="0"/>
              </a:rPr>
              <a:t>proc</a:t>
            </a:r>
            <a:r>
              <a:rPr lang="en-US" altLang="zh-CN" dirty="0" smtClean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exchange;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begin …a … end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proc</a:t>
            </a:r>
            <a:r>
              <a:rPr lang="en-US" altLang="zh-CN" dirty="0">
                <a:latin typeface="Times New Roman" charset="0"/>
              </a:rPr>
              <a:t> quicksort;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</a:t>
            </a:r>
            <a:r>
              <a:rPr lang="en-US" altLang="zh-CN" dirty="0" err="1">
                <a:latin typeface="Times New Roman" charset="0"/>
              </a:rPr>
              <a:t>k:integer</a:t>
            </a:r>
            <a:r>
              <a:rPr lang="en-US" altLang="zh-CN" dirty="0">
                <a:latin typeface="Times New Roman" charset="0"/>
              </a:rPr>
              <a:t> 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</a:t>
            </a:r>
            <a:r>
              <a:rPr lang="en-US" altLang="zh-CN" dirty="0" err="1">
                <a:latin typeface="Times New Roman" charset="0"/>
              </a:rPr>
              <a:t>v:integer</a:t>
            </a:r>
            <a:r>
              <a:rPr lang="en-US" altLang="zh-CN" dirty="0">
                <a:latin typeface="Times New Roman" charset="0"/>
              </a:rPr>
              <a:t> 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</a:t>
            </a:r>
            <a:r>
              <a:rPr lang="en-US" altLang="zh-CN" dirty="0" err="1">
                <a:latin typeface="Times New Roman" charset="0"/>
              </a:rPr>
              <a:t>proc</a:t>
            </a:r>
            <a:r>
              <a:rPr lang="en-US" altLang="zh-CN" dirty="0">
                <a:latin typeface="Times New Roman" charset="0"/>
              </a:rPr>
              <a:t> partition;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   </a:t>
            </a:r>
            <a:r>
              <a:rPr lang="en-US" altLang="zh-CN" dirty="0" err="1">
                <a:latin typeface="Times New Roman" charset="0"/>
              </a:rPr>
              <a:t>i:integer</a:t>
            </a:r>
            <a:r>
              <a:rPr lang="en-US" altLang="zh-CN" dirty="0">
                <a:latin typeface="Times New Roman" charset="0"/>
              </a:rPr>
              <a:t> 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   </a:t>
            </a:r>
            <a:r>
              <a:rPr lang="en-US" altLang="zh-CN" dirty="0" err="1">
                <a:latin typeface="Times New Roman" charset="0"/>
              </a:rPr>
              <a:t>j:integer</a:t>
            </a:r>
            <a:r>
              <a:rPr lang="en-US" altLang="zh-CN" dirty="0">
                <a:latin typeface="Times New Roman" charset="0"/>
              </a:rPr>
              <a:t> 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   begin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     …exchange …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   end  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   begin  …  </a:t>
            </a:r>
            <a:r>
              <a:rPr lang="en-US" altLang="zh-CN" dirty="0" smtClean="0">
                <a:latin typeface="Times New Roman" charset="0"/>
              </a:rPr>
              <a:t>end;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Times New Roman" charset="0"/>
              </a:rPr>
              <a:t>begin  …  </a:t>
            </a:r>
            <a:r>
              <a:rPr lang="en-US" altLang="zh-CN" dirty="0" smtClean="0">
                <a:latin typeface="Times New Roman" charset="0"/>
              </a:rPr>
              <a:t>end.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453655" name="Line 23"/>
          <p:cNvSpPr>
            <a:spLocks noChangeShapeType="1"/>
          </p:cNvSpPr>
          <p:nvPr/>
        </p:nvSpPr>
        <p:spPr bwMode="auto">
          <a:xfrm>
            <a:off x="609600" y="275928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9" name="Text Box 27"/>
          <p:cNvSpPr txBox="1">
            <a:spLocks noChangeArrowheads="1"/>
          </p:cNvSpPr>
          <p:nvPr/>
        </p:nvSpPr>
        <p:spPr bwMode="auto">
          <a:xfrm>
            <a:off x="3347864" y="1369194"/>
            <a:ext cx="128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              0</a:t>
            </a:r>
            <a:endParaRPr lang="en-US" altLang="zh-CN" sz="1600" dirty="0"/>
          </a:p>
        </p:txBody>
      </p:sp>
      <p:sp>
        <p:nvSpPr>
          <p:cNvPr id="453660" name="Text Box 28"/>
          <p:cNvSpPr txBox="1">
            <a:spLocks noChangeArrowheads="1"/>
          </p:cNvSpPr>
          <p:nvPr/>
        </p:nvSpPr>
        <p:spPr bwMode="auto">
          <a:xfrm>
            <a:off x="3347864" y="1673994"/>
            <a:ext cx="1219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/>
              <a:t>x </a:t>
            </a:r>
            <a:r>
              <a:rPr lang="en-US" altLang="zh-CN" sz="1600" dirty="0" smtClean="0"/>
              <a:t>           40</a:t>
            </a:r>
            <a:endParaRPr lang="en-US" altLang="zh-CN" sz="1600" dirty="0"/>
          </a:p>
        </p:txBody>
      </p:sp>
      <p:sp>
        <p:nvSpPr>
          <p:cNvPr id="453661" name="Line 29"/>
          <p:cNvSpPr>
            <a:spLocks noChangeShapeType="1"/>
          </p:cNvSpPr>
          <p:nvPr/>
        </p:nvSpPr>
        <p:spPr bwMode="auto">
          <a:xfrm>
            <a:off x="1763688" y="56396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62" name="Line 30"/>
          <p:cNvSpPr>
            <a:spLocks noChangeShapeType="1"/>
          </p:cNvSpPr>
          <p:nvPr/>
        </p:nvSpPr>
        <p:spPr bwMode="auto">
          <a:xfrm>
            <a:off x="611560" y="128404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8" name="Line 26"/>
          <p:cNvSpPr>
            <a:spLocks noChangeShapeType="1"/>
          </p:cNvSpPr>
          <p:nvPr/>
        </p:nvSpPr>
        <p:spPr bwMode="auto">
          <a:xfrm>
            <a:off x="2843808" y="275928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47" name="Rectangle 15"/>
          <p:cNvSpPr>
            <a:spLocks noChangeArrowheads="1"/>
          </p:cNvSpPr>
          <p:nvPr/>
        </p:nvSpPr>
        <p:spPr bwMode="auto">
          <a:xfrm>
            <a:off x="6781800" y="305842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48" name="Line 16"/>
          <p:cNvSpPr>
            <a:spLocks noChangeShapeType="1"/>
          </p:cNvSpPr>
          <p:nvPr/>
        </p:nvSpPr>
        <p:spPr bwMode="auto">
          <a:xfrm>
            <a:off x="6781800" y="61064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49" name="Line 17"/>
          <p:cNvSpPr>
            <a:spLocks noChangeShapeType="1"/>
          </p:cNvSpPr>
          <p:nvPr/>
        </p:nvSpPr>
        <p:spPr bwMode="auto">
          <a:xfrm>
            <a:off x="6781800" y="91544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0" name="Text Box 18"/>
          <p:cNvSpPr txBox="1">
            <a:spLocks noChangeArrowheads="1"/>
          </p:cNvSpPr>
          <p:nvPr/>
        </p:nvSpPr>
        <p:spPr bwMode="auto">
          <a:xfrm>
            <a:off x="6779840" y="1148234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 dirty="0" err="1"/>
              <a:t>tableptr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offset</a:t>
            </a:r>
            <a:endParaRPr lang="en-US" altLang="zh-CN" sz="1600" dirty="0"/>
          </a:p>
        </p:txBody>
      </p:sp>
      <p:sp>
        <p:nvSpPr>
          <p:cNvPr id="453651" name="Line 19"/>
          <p:cNvSpPr>
            <a:spLocks noChangeShapeType="1"/>
          </p:cNvSpPr>
          <p:nvPr/>
        </p:nvSpPr>
        <p:spPr bwMode="auto">
          <a:xfrm flipV="1">
            <a:off x="7696200" y="30584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>
            <a:off x="3581400" y="518592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3" name="Line 21"/>
          <p:cNvSpPr>
            <a:spLocks noChangeShapeType="1"/>
          </p:cNvSpPr>
          <p:nvPr/>
        </p:nvSpPr>
        <p:spPr bwMode="auto">
          <a:xfrm>
            <a:off x="3249487" y="6926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4" name="Text Box 22"/>
          <p:cNvSpPr txBox="1">
            <a:spLocks noChangeArrowheads="1"/>
          </p:cNvSpPr>
          <p:nvPr/>
        </p:nvSpPr>
        <p:spPr bwMode="auto">
          <a:xfrm>
            <a:off x="7794456" y="942666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89176" y="759594"/>
            <a:ext cx="1635224" cy="2133601"/>
            <a:chOff x="3089176" y="759594"/>
            <a:chExt cx="1635224" cy="2133601"/>
          </a:xfrm>
        </p:grpSpPr>
        <p:grpSp>
          <p:nvGrpSpPr>
            <p:cNvPr id="453646" name="Group 14"/>
            <p:cNvGrpSpPr>
              <a:grpSpLocks/>
            </p:cNvGrpSpPr>
            <p:nvPr/>
          </p:nvGrpSpPr>
          <p:grpSpPr bwMode="auto">
            <a:xfrm>
              <a:off x="3089176" y="1053282"/>
              <a:ext cx="1482824" cy="1839913"/>
              <a:chOff x="2736" y="761"/>
              <a:chExt cx="768" cy="1159"/>
            </a:xfrm>
          </p:grpSpPr>
          <p:sp>
            <p:nvSpPr>
              <p:cNvPr id="453637" name="Rectangle 5"/>
              <p:cNvSpPr>
                <a:spLocks noChangeArrowheads="1"/>
              </p:cNvSpPr>
              <p:nvPr/>
            </p:nvSpPr>
            <p:spPr bwMode="auto">
              <a:xfrm>
                <a:off x="2736" y="768"/>
                <a:ext cx="72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38" name="Text Box 6"/>
              <p:cNvSpPr txBox="1">
                <a:spLocks noChangeArrowheads="1"/>
              </p:cNvSpPr>
              <p:nvPr/>
            </p:nvSpPr>
            <p:spPr bwMode="auto">
              <a:xfrm>
                <a:off x="2736" y="768"/>
                <a:ext cx="76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600" dirty="0"/>
                  <a:t>nil </a:t>
                </a:r>
                <a:r>
                  <a:rPr lang="en-US" altLang="zh-CN" sz="1600" dirty="0" smtClean="0"/>
                  <a:t> header</a:t>
                </a:r>
                <a:endParaRPr lang="en-US" altLang="zh-CN" sz="1600" dirty="0"/>
              </a:p>
            </p:txBody>
          </p:sp>
          <p:sp>
            <p:nvSpPr>
              <p:cNvPr id="453639" name="Line 7"/>
              <p:cNvSpPr>
                <a:spLocks noChangeShapeType="1"/>
              </p:cNvSpPr>
              <p:nvPr/>
            </p:nvSpPr>
            <p:spPr bwMode="auto">
              <a:xfrm>
                <a:off x="2736" y="96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0" name="Line 8"/>
              <p:cNvSpPr>
                <a:spLocks noChangeShapeType="1"/>
              </p:cNvSpPr>
              <p:nvPr/>
            </p:nvSpPr>
            <p:spPr bwMode="auto">
              <a:xfrm>
                <a:off x="2907" y="76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1" name="Line 9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2" name="Line 10"/>
              <p:cNvSpPr>
                <a:spLocks noChangeShapeType="1"/>
              </p:cNvSpPr>
              <p:nvPr/>
            </p:nvSpPr>
            <p:spPr bwMode="auto">
              <a:xfrm>
                <a:off x="2736" y="13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3" name="Line 11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4" name="Line 12"/>
              <p:cNvSpPr>
                <a:spLocks noChangeShapeType="1"/>
              </p:cNvSpPr>
              <p:nvPr/>
            </p:nvSpPr>
            <p:spPr bwMode="auto">
              <a:xfrm>
                <a:off x="2736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45" name="Line 13"/>
              <p:cNvSpPr>
                <a:spLocks noChangeShapeType="1"/>
              </p:cNvSpPr>
              <p:nvPr/>
            </p:nvSpPr>
            <p:spPr bwMode="auto">
              <a:xfrm>
                <a:off x="3280" y="96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3669" name="Text Box 37"/>
            <p:cNvSpPr txBox="1">
              <a:spLocks noChangeArrowheads="1"/>
            </p:cNvSpPr>
            <p:nvPr/>
          </p:nvSpPr>
          <p:spPr bwMode="auto">
            <a:xfrm>
              <a:off x="3810000" y="759594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sort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79324" y="1700808"/>
            <a:ext cx="4485164" cy="990600"/>
            <a:chOff x="4283968" y="1700808"/>
            <a:chExt cx="4752528" cy="990600"/>
          </a:xfrm>
        </p:grpSpPr>
        <p:grpSp>
          <p:nvGrpSpPr>
            <p:cNvPr id="8" name="组合 7"/>
            <p:cNvGrpSpPr/>
            <p:nvPr/>
          </p:nvGrpSpPr>
          <p:grpSpPr>
            <a:xfrm>
              <a:off x="4283968" y="2081808"/>
              <a:ext cx="4464290" cy="609600"/>
              <a:chOff x="4283968" y="2081808"/>
              <a:chExt cx="4464290" cy="609600"/>
            </a:xfrm>
          </p:grpSpPr>
          <p:sp>
            <p:nvSpPr>
              <p:cNvPr id="453663" name="Rectangle 31"/>
              <p:cNvSpPr>
                <a:spLocks noChangeArrowheads="1"/>
              </p:cNvSpPr>
              <p:nvPr/>
            </p:nvSpPr>
            <p:spPr bwMode="auto">
              <a:xfrm>
                <a:off x="7325557" y="2081808"/>
                <a:ext cx="1422701" cy="609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/>
              </a:p>
            </p:txBody>
          </p:sp>
          <p:sp>
            <p:nvSpPr>
              <p:cNvPr id="453664" name="Line 32"/>
              <p:cNvSpPr>
                <a:spLocks noChangeShapeType="1"/>
              </p:cNvSpPr>
              <p:nvPr/>
            </p:nvSpPr>
            <p:spPr bwMode="auto">
              <a:xfrm>
                <a:off x="7325557" y="2348880"/>
                <a:ext cx="1422701" cy="15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65" name="Text Box 33"/>
              <p:cNvSpPr txBox="1">
                <a:spLocks noChangeArrowheads="1"/>
              </p:cNvSpPr>
              <p:nvPr/>
            </p:nvSpPr>
            <p:spPr bwMode="auto">
              <a:xfrm>
                <a:off x="7566014" y="2081808"/>
                <a:ext cx="96683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99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header</a:t>
                </a:r>
              </a:p>
            </p:txBody>
          </p:sp>
          <p:sp>
            <p:nvSpPr>
              <p:cNvPr id="453666" name="Line 34"/>
              <p:cNvSpPr>
                <a:spLocks noChangeShapeType="1"/>
              </p:cNvSpPr>
              <p:nvPr/>
            </p:nvSpPr>
            <p:spPr bwMode="auto">
              <a:xfrm>
                <a:off x="7566014" y="2081808"/>
                <a:ext cx="0" cy="267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3667" name="Line 35"/>
              <p:cNvSpPr>
                <a:spLocks noChangeShapeType="1"/>
              </p:cNvSpPr>
              <p:nvPr/>
            </p:nvSpPr>
            <p:spPr bwMode="auto">
              <a:xfrm flipH="1">
                <a:off x="4283968" y="2132856"/>
                <a:ext cx="31259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3671" name="Text Box 39"/>
            <p:cNvSpPr txBox="1">
              <a:spLocks noChangeArrowheads="1"/>
            </p:cNvSpPr>
            <p:nvPr/>
          </p:nvSpPr>
          <p:spPr bwMode="auto">
            <a:xfrm>
              <a:off x="7685598" y="1700808"/>
              <a:ext cx="135089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 err="1"/>
                <a:t>readarray</a:t>
              </a:r>
              <a:endParaRPr lang="en-US" altLang="zh-CN" sz="1600" dirty="0"/>
            </a:p>
          </p:txBody>
        </p:sp>
      </p:grpSp>
      <p:sp>
        <p:nvSpPr>
          <p:cNvPr id="453674" name="Line 42"/>
          <p:cNvSpPr>
            <a:spLocks noChangeShapeType="1"/>
          </p:cNvSpPr>
          <p:nvPr/>
        </p:nvSpPr>
        <p:spPr bwMode="auto">
          <a:xfrm>
            <a:off x="1763688" y="1271464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76" name="Text Box 44"/>
          <p:cNvSpPr txBox="1">
            <a:spLocks noChangeArrowheads="1"/>
          </p:cNvSpPr>
          <p:nvPr/>
        </p:nvSpPr>
        <p:spPr bwMode="auto">
          <a:xfrm>
            <a:off x="7706816" y="908720"/>
            <a:ext cx="609600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40</a:t>
            </a:r>
          </a:p>
        </p:txBody>
      </p:sp>
      <p:sp>
        <p:nvSpPr>
          <p:cNvPr id="453677" name="Text Box 45"/>
          <p:cNvSpPr txBox="1">
            <a:spLocks noChangeArrowheads="1"/>
          </p:cNvSpPr>
          <p:nvPr/>
        </p:nvSpPr>
        <p:spPr bwMode="auto">
          <a:xfrm>
            <a:off x="7706816" y="886930"/>
            <a:ext cx="609600" cy="33655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/>
              <a:t>44</a:t>
            </a:r>
          </a:p>
        </p:txBody>
      </p:sp>
      <p:grpSp>
        <p:nvGrpSpPr>
          <p:cNvPr id="453682" name="Group 50"/>
          <p:cNvGrpSpPr>
            <a:grpSpLocks/>
          </p:cNvGrpSpPr>
          <p:nvPr/>
        </p:nvGrpSpPr>
        <p:grpSpPr bwMode="auto">
          <a:xfrm>
            <a:off x="6477000" y="841185"/>
            <a:ext cx="914400" cy="1277608"/>
            <a:chOff x="4080" y="384"/>
            <a:chExt cx="576" cy="960"/>
          </a:xfrm>
        </p:grpSpPr>
        <p:sp>
          <p:nvSpPr>
            <p:cNvPr id="453678" name="Line 46"/>
            <p:cNvSpPr>
              <a:spLocks noChangeShapeType="1"/>
            </p:cNvSpPr>
            <p:nvPr/>
          </p:nvSpPr>
          <p:spPr bwMode="auto">
            <a:xfrm flipH="1">
              <a:off x="4080" y="3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679" name="Line 47"/>
            <p:cNvSpPr>
              <a:spLocks noChangeShapeType="1"/>
            </p:cNvSpPr>
            <p:nvPr/>
          </p:nvSpPr>
          <p:spPr bwMode="auto">
            <a:xfrm>
              <a:off x="4080" y="3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680" name="Line 48"/>
            <p:cNvSpPr>
              <a:spLocks noChangeShapeType="1"/>
            </p:cNvSpPr>
            <p:nvPr/>
          </p:nvSpPr>
          <p:spPr bwMode="auto">
            <a:xfrm>
              <a:off x="4080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681" name="Line 49"/>
            <p:cNvSpPr>
              <a:spLocks noChangeShapeType="1"/>
            </p:cNvSpPr>
            <p:nvPr/>
          </p:nvSpPr>
          <p:spPr bwMode="auto">
            <a:xfrm>
              <a:off x="465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683" name="Text Box 51"/>
          <p:cNvSpPr txBox="1">
            <a:spLocks noChangeArrowheads="1"/>
          </p:cNvSpPr>
          <p:nvPr/>
        </p:nvSpPr>
        <p:spPr bwMode="auto">
          <a:xfrm>
            <a:off x="7696200" y="610642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453684" name="Text Box 52"/>
          <p:cNvSpPr txBox="1">
            <a:spLocks noChangeArrowheads="1"/>
          </p:cNvSpPr>
          <p:nvPr/>
        </p:nvSpPr>
        <p:spPr bwMode="auto">
          <a:xfrm>
            <a:off x="7696200" y="610642"/>
            <a:ext cx="609600" cy="3175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453686" name="Line 54"/>
          <p:cNvSpPr>
            <a:spLocks noChangeShapeType="1"/>
          </p:cNvSpPr>
          <p:nvPr/>
        </p:nvSpPr>
        <p:spPr bwMode="auto">
          <a:xfrm>
            <a:off x="2555776" y="1572072"/>
            <a:ext cx="0" cy="2160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96" name="Text Box 64"/>
          <p:cNvSpPr txBox="1">
            <a:spLocks noChangeArrowheads="1"/>
          </p:cNvSpPr>
          <p:nvPr/>
        </p:nvSpPr>
        <p:spPr bwMode="auto">
          <a:xfrm>
            <a:off x="7696200" y="610642"/>
            <a:ext cx="609600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2400" rIns="0" bIns="32400">
            <a:spAutoFit/>
          </a:bodyPr>
          <a:lstStyle/>
          <a:p>
            <a:endParaRPr lang="zh-CN" altLang="en-US"/>
          </a:p>
        </p:txBody>
      </p:sp>
      <p:sp>
        <p:nvSpPr>
          <p:cNvPr id="453697" name="Text Box 65"/>
          <p:cNvSpPr txBox="1">
            <a:spLocks noChangeArrowheads="1"/>
          </p:cNvSpPr>
          <p:nvPr/>
        </p:nvSpPr>
        <p:spPr bwMode="auto">
          <a:xfrm>
            <a:off x="2987824" y="1978794"/>
            <a:ext cx="12192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readarray</a:t>
            </a:r>
            <a:endParaRPr lang="en-US" altLang="zh-CN" sz="1600" dirty="0"/>
          </a:p>
        </p:txBody>
      </p:sp>
      <p:sp>
        <p:nvSpPr>
          <p:cNvPr id="453698" name="Line 66"/>
          <p:cNvSpPr>
            <a:spLocks noChangeShapeType="1"/>
          </p:cNvSpPr>
          <p:nvPr/>
        </p:nvSpPr>
        <p:spPr bwMode="auto">
          <a:xfrm>
            <a:off x="4283968" y="2204864"/>
            <a:ext cx="3107432" cy="13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53699" name="Line 67"/>
          <p:cNvSpPr>
            <a:spLocks noChangeShapeType="1"/>
          </p:cNvSpPr>
          <p:nvPr/>
        </p:nvSpPr>
        <p:spPr bwMode="auto">
          <a:xfrm>
            <a:off x="611560" y="2220144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710" name="Group 78"/>
          <p:cNvGrpSpPr>
            <a:grpSpLocks/>
          </p:cNvGrpSpPr>
          <p:nvPr/>
        </p:nvGrpSpPr>
        <p:grpSpPr bwMode="auto">
          <a:xfrm>
            <a:off x="6172200" y="213792"/>
            <a:ext cx="838200" cy="2286000"/>
            <a:chOff x="3888" y="384"/>
            <a:chExt cx="528" cy="1440"/>
          </a:xfrm>
        </p:grpSpPr>
        <p:sp>
          <p:nvSpPr>
            <p:cNvPr id="453706" name="Line 74"/>
            <p:cNvSpPr>
              <a:spLocks noChangeShapeType="1"/>
            </p:cNvSpPr>
            <p:nvPr/>
          </p:nvSpPr>
          <p:spPr bwMode="auto">
            <a:xfrm flipH="1">
              <a:off x="3888" y="3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07" name="Line 75"/>
            <p:cNvSpPr>
              <a:spLocks noChangeShapeType="1"/>
            </p:cNvSpPr>
            <p:nvPr/>
          </p:nvSpPr>
          <p:spPr bwMode="auto">
            <a:xfrm>
              <a:off x="3888" y="38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3709" name="Group 77"/>
          <p:cNvGrpSpPr>
            <a:grpSpLocks/>
          </p:cNvGrpSpPr>
          <p:nvPr/>
        </p:nvGrpSpPr>
        <p:grpSpPr bwMode="auto">
          <a:xfrm>
            <a:off x="4549230" y="2350281"/>
            <a:ext cx="2687066" cy="717550"/>
            <a:chOff x="2832" y="1584"/>
            <a:chExt cx="1630" cy="452"/>
          </a:xfrm>
        </p:grpSpPr>
        <p:grpSp>
          <p:nvGrpSpPr>
            <p:cNvPr id="453705" name="Group 73"/>
            <p:cNvGrpSpPr>
              <a:grpSpLocks/>
            </p:cNvGrpSpPr>
            <p:nvPr/>
          </p:nvGrpSpPr>
          <p:grpSpPr bwMode="auto">
            <a:xfrm>
              <a:off x="2832" y="1584"/>
              <a:ext cx="1584" cy="452"/>
              <a:chOff x="2832" y="1584"/>
              <a:chExt cx="1584" cy="452"/>
            </a:xfrm>
          </p:grpSpPr>
          <p:sp>
            <p:nvSpPr>
              <p:cNvPr id="453700" name="Rectangle 68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86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3701" name="Line 69"/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3702" name="Line 70"/>
              <p:cNvSpPr>
                <a:spLocks noChangeShapeType="1"/>
              </p:cNvSpPr>
              <p:nvPr/>
            </p:nvSpPr>
            <p:spPr bwMode="auto">
              <a:xfrm flipH="1">
                <a:off x="2832" y="158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3703" name="Line 71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3704" name="Text Box 72"/>
              <p:cNvSpPr txBox="1">
                <a:spLocks noChangeArrowheads="1"/>
              </p:cNvSpPr>
              <p:nvPr/>
            </p:nvSpPr>
            <p:spPr bwMode="auto">
              <a:xfrm>
                <a:off x="3807" y="1824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 dirty="0"/>
                  <a:t>header</a:t>
                </a:r>
              </a:p>
            </p:txBody>
          </p:sp>
        </p:grpSp>
        <p:sp>
          <p:nvSpPr>
            <p:cNvPr id="453708" name="Text Box 76"/>
            <p:cNvSpPr txBox="1">
              <a:spLocks noChangeArrowheads="1"/>
            </p:cNvSpPr>
            <p:nvPr/>
          </p:nvSpPr>
          <p:spPr bwMode="auto">
            <a:xfrm>
              <a:off x="3742" y="1593"/>
              <a:ext cx="7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exchange</a:t>
              </a:r>
            </a:p>
          </p:txBody>
        </p:sp>
      </p:grpSp>
      <p:sp>
        <p:nvSpPr>
          <p:cNvPr id="453711" name="Text Box 79"/>
          <p:cNvSpPr txBox="1">
            <a:spLocks noChangeArrowheads="1"/>
          </p:cNvSpPr>
          <p:nvPr/>
        </p:nvSpPr>
        <p:spPr bwMode="auto">
          <a:xfrm>
            <a:off x="7696200" y="610642"/>
            <a:ext cx="609600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2400" rIns="0" bIns="32400">
            <a:spAutoFit/>
          </a:bodyPr>
          <a:lstStyle/>
          <a:p>
            <a:r>
              <a:rPr lang="en-US" altLang="zh-CN"/>
              <a:t>0</a:t>
            </a:r>
          </a:p>
        </p:txBody>
      </p:sp>
      <p:grpSp>
        <p:nvGrpSpPr>
          <p:cNvPr id="453713" name="Group 81"/>
          <p:cNvGrpSpPr>
            <a:grpSpLocks/>
          </p:cNvGrpSpPr>
          <p:nvPr/>
        </p:nvGrpSpPr>
        <p:grpSpPr bwMode="auto">
          <a:xfrm>
            <a:off x="7607695" y="2386608"/>
            <a:ext cx="1213048" cy="301496"/>
            <a:chOff x="4849" y="1536"/>
            <a:chExt cx="528" cy="169"/>
          </a:xfrm>
        </p:grpSpPr>
        <p:sp>
          <p:nvSpPr>
            <p:cNvPr id="453675" name="Text Box 43"/>
            <p:cNvSpPr txBox="1">
              <a:spLocks noChangeArrowheads="1"/>
            </p:cNvSpPr>
            <p:nvPr/>
          </p:nvSpPr>
          <p:spPr bwMode="auto">
            <a:xfrm>
              <a:off x="4849" y="1536"/>
              <a:ext cx="528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0800" bIns="10800">
              <a:spAutoFit/>
            </a:bodyPr>
            <a:lstStyle/>
            <a:p>
              <a:r>
                <a:rPr lang="en-US" altLang="zh-CN" sz="1600" dirty="0" err="1"/>
                <a:t>i</a:t>
              </a:r>
              <a:r>
                <a:rPr lang="en-US" altLang="zh-CN" sz="1600" dirty="0"/>
                <a:t> </a:t>
              </a:r>
              <a:r>
                <a:rPr lang="en-US" altLang="zh-CN" sz="1600" dirty="0" smtClean="0"/>
                <a:t>           0</a:t>
              </a:r>
              <a:endParaRPr lang="en-US" altLang="zh-CN" sz="1600" dirty="0"/>
            </a:p>
          </p:txBody>
        </p:sp>
        <p:sp>
          <p:nvSpPr>
            <p:cNvPr id="453712" name="Line 80"/>
            <p:cNvSpPr>
              <a:spLocks noChangeShapeType="1"/>
            </p:cNvSpPr>
            <p:nvPr/>
          </p:nvSpPr>
          <p:spPr bwMode="auto">
            <a:xfrm>
              <a:off x="5157" y="1540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714" name="Line 82"/>
          <p:cNvSpPr>
            <a:spLocks noChangeShapeType="1"/>
          </p:cNvSpPr>
          <p:nvPr/>
        </p:nvSpPr>
        <p:spPr bwMode="auto">
          <a:xfrm>
            <a:off x="2555776" y="2220144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715" name="Group 83"/>
          <p:cNvGrpSpPr>
            <a:grpSpLocks/>
          </p:cNvGrpSpPr>
          <p:nvPr/>
        </p:nvGrpSpPr>
        <p:grpSpPr bwMode="auto">
          <a:xfrm>
            <a:off x="6172200" y="213792"/>
            <a:ext cx="838200" cy="2286000"/>
            <a:chOff x="3888" y="384"/>
            <a:chExt cx="528" cy="1440"/>
          </a:xfrm>
        </p:grpSpPr>
        <p:sp>
          <p:nvSpPr>
            <p:cNvPr id="453716" name="Line 84"/>
            <p:cNvSpPr>
              <a:spLocks noChangeShapeType="1"/>
            </p:cNvSpPr>
            <p:nvPr/>
          </p:nvSpPr>
          <p:spPr bwMode="auto">
            <a:xfrm flipH="1">
              <a:off x="3888" y="384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17" name="Line 85"/>
            <p:cNvSpPr>
              <a:spLocks noChangeShapeType="1"/>
            </p:cNvSpPr>
            <p:nvPr/>
          </p:nvSpPr>
          <p:spPr bwMode="auto">
            <a:xfrm>
              <a:off x="3888" y="384"/>
              <a:ext cx="0" cy="14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718" name="Text Box 86"/>
          <p:cNvSpPr txBox="1">
            <a:spLocks noChangeArrowheads="1"/>
          </p:cNvSpPr>
          <p:nvPr/>
        </p:nvSpPr>
        <p:spPr bwMode="auto">
          <a:xfrm>
            <a:off x="7696200" y="610642"/>
            <a:ext cx="609600" cy="3143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2400" rIns="0" bIns="32400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453719" name="Text Box 87"/>
          <p:cNvSpPr txBox="1">
            <a:spLocks noChangeArrowheads="1"/>
          </p:cNvSpPr>
          <p:nvPr/>
        </p:nvSpPr>
        <p:spPr bwMode="auto">
          <a:xfrm>
            <a:off x="3131840" y="2283594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/>
              <a:t>exchange</a:t>
            </a:r>
            <a:endParaRPr lang="en-US" altLang="zh-CN" sz="1400" dirty="0"/>
          </a:p>
        </p:txBody>
      </p:sp>
      <p:grpSp>
        <p:nvGrpSpPr>
          <p:cNvPr id="453722" name="Group 90"/>
          <p:cNvGrpSpPr>
            <a:grpSpLocks/>
          </p:cNvGrpSpPr>
          <p:nvPr/>
        </p:nvGrpSpPr>
        <p:grpSpPr bwMode="auto">
          <a:xfrm>
            <a:off x="4317934" y="2427218"/>
            <a:ext cx="1549468" cy="504013"/>
            <a:chOff x="2784" y="1632"/>
            <a:chExt cx="864" cy="192"/>
          </a:xfrm>
        </p:grpSpPr>
        <p:sp>
          <p:nvSpPr>
            <p:cNvPr id="453720" name="Line 88"/>
            <p:cNvSpPr>
              <a:spLocks noChangeShapeType="1"/>
            </p:cNvSpPr>
            <p:nvPr/>
          </p:nvSpPr>
          <p:spPr bwMode="auto">
            <a:xfrm>
              <a:off x="2784" y="16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21" name="Line 89"/>
            <p:cNvSpPr>
              <a:spLocks noChangeShapeType="1"/>
            </p:cNvSpPr>
            <p:nvPr/>
          </p:nvSpPr>
          <p:spPr bwMode="auto">
            <a:xfrm>
              <a:off x="364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728" name="Line 96"/>
          <p:cNvSpPr>
            <a:spLocks noChangeShapeType="1"/>
          </p:cNvSpPr>
          <p:nvPr/>
        </p:nvSpPr>
        <p:spPr bwMode="auto">
          <a:xfrm>
            <a:off x="683568" y="2927648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128120" y="2901992"/>
            <a:ext cx="1442864" cy="1578999"/>
            <a:chOff x="4128120" y="2743198"/>
            <a:chExt cx="1442864" cy="1737794"/>
          </a:xfrm>
        </p:grpSpPr>
        <p:sp>
          <p:nvSpPr>
            <p:cNvPr id="453723" name="Rectangle 91"/>
            <p:cNvSpPr>
              <a:spLocks noChangeArrowheads="1"/>
            </p:cNvSpPr>
            <p:nvPr/>
          </p:nvSpPr>
          <p:spPr bwMode="auto">
            <a:xfrm>
              <a:off x="4128120" y="3158753"/>
              <a:ext cx="1295400" cy="1322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24" name="Line 92"/>
            <p:cNvSpPr>
              <a:spLocks noChangeShapeType="1"/>
            </p:cNvSpPr>
            <p:nvPr/>
          </p:nvSpPr>
          <p:spPr bwMode="auto">
            <a:xfrm>
              <a:off x="4128120" y="348931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25" name="Line 93"/>
            <p:cNvSpPr>
              <a:spLocks noChangeShapeType="1"/>
            </p:cNvSpPr>
            <p:nvPr/>
          </p:nvSpPr>
          <p:spPr bwMode="auto">
            <a:xfrm>
              <a:off x="4128120" y="381987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26" name="Line 94"/>
            <p:cNvSpPr>
              <a:spLocks noChangeShapeType="1"/>
            </p:cNvSpPr>
            <p:nvPr/>
          </p:nvSpPr>
          <p:spPr bwMode="auto">
            <a:xfrm>
              <a:off x="4128120" y="4150432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27" name="Line 95"/>
            <p:cNvSpPr>
              <a:spLocks noChangeShapeType="1"/>
            </p:cNvSpPr>
            <p:nvPr/>
          </p:nvSpPr>
          <p:spPr bwMode="auto">
            <a:xfrm>
              <a:off x="4509120" y="3158753"/>
              <a:ext cx="0" cy="330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29" name="Text Box 97"/>
            <p:cNvSpPr txBox="1">
              <a:spLocks noChangeArrowheads="1"/>
            </p:cNvSpPr>
            <p:nvPr/>
          </p:nvSpPr>
          <p:spPr bwMode="auto">
            <a:xfrm>
              <a:off x="4427984" y="3158753"/>
              <a:ext cx="914400" cy="372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/>
                <a:t>header</a:t>
              </a:r>
            </a:p>
          </p:txBody>
        </p:sp>
        <p:sp>
          <p:nvSpPr>
            <p:cNvPr id="453730" name="Line 98"/>
            <p:cNvSpPr>
              <a:spLocks noChangeShapeType="1"/>
            </p:cNvSpPr>
            <p:nvPr/>
          </p:nvSpPr>
          <p:spPr bwMode="auto">
            <a:xfrm flipV="1">
              <a:off x="4355976" y="2743198"/>
              <a:ext cx="1234" cy="667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32" name="Text Box 100"/>
            <p:cNvSpPr txBox="1">
              <a:spLocks noChangeArrowheads="1"/>
            </p:cNvSpPr>
            <p:nvPr/>
          </p:nvSpPr>
          <p:spPr bwMode="auto">
            <a:xfrm>
              <a:off x="4427984" y="2828193"/>
              <a:ext cx="1143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/>
                <a:t>quicksort</a:t>
              </a:r>
            </a:p>
          </p:txBody>
        </p:sp>
        <p:sp>
          <p:nvSpPr>
            <p:cNvPr id="453733" name="Line 101"/>
            <p:cNvSpPr>
              <a:spLocks noChangeShapeType="1"/>
            </p:cNvSpPr>
            <p:nvPr/>
          </p:nvSpPr>
          <p:spPr bwMode="auto">
            <a:xfrm>
              <a:off x="5076056" y="3489313"/>
              <a:ext cx="0" cy="991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3738" name="Group 106"/>
          <p:cNvGrpSpPr>
            <a:grpSpLocks/>
          </p:cNvGrpSpPr>
          <p:nvPr/>
        </p:nvGrpSpPr>
        <p:grpSpPr bwMode="auto">
          <a:xfrm>
            <a:off x="5963778" y="695207"/>
            <a:ext cx="1046622" cy="2045109"/>
            <a:chOff x="3168" y="384"/>
            <a:chExt cx="1248" cy="1920"/>
          </a:xfrm>
        </p:grpSpPr>
        <p:sp>
          <p:nvSpPr>
            <p:cNvPr id="453739" name="Line 107"/>
            <p:cNvSpPr>
              <a:spLocks noChangeShapeType="1"/>
            </p:cNvSpPr>
            <p:nvPr/>
          </p:nvSpPr>
          <p:spPr bwMode="auto">
            <a:xfrm flipH="1">
              <a:off x="3168" y="3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40" name="Line 108"/>
            <p:cNvSpPr>
              <a:spLocks noChangeShapeType="1"/>
            </p:cNvSpPr>
            <p:nvPr/>
          </p:nvSpPr>
          <p:spPr bwMode="auto">
            <a:xfrm>
              <a:off x="3168" y="384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742" name="Line 110"/>
          <p:cNvSpPr>
            <a:spLocks noChangeShapeType="1"/>
          </p:cNvSpPr>
          <p:nvPr/>
        </p:nvSpPr>
        <p:spPr bwMode="auto">
          <a:xfrm>
            <a:off x="1907704" y="2927648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743" name="Text Box 111"/>
          <p:cNvSpPr txBox="1">
            <a:spLocks noChangeArrowheads="1"/>
          </p:cNvSpPr>
          <p:nvPr/>
        </p:nvSpPr>
        <p:spPr bwMode="auto">
          <a:xfrm>
            <a:off x="4211960" y="3508452"/>
            <a:ext cx="12115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k             0</a:t>
            </a:r>
            <a:endParaRPr lang="en-US" altLang="zh-CN" sz="1600" dirty="0"/>
          </a:p>
        </p:txBody>
      </p:sp>
      <p:sp>
        <p:nvSpPr>
          <p:cNvPr id="453746" name="Text Box 114"/>
          <p:cNvSpPr txBox="1">
            <a:spLocks noChangeArrowheads="1"/>
          </p:cNvSpPr>
          <p:nvPr/>
        </p:nvSpPr>
        <p:spPr bwMode="auto">
          <a:xfrm>
            <a:off x="4229296" y="3828840"/>
            <a:ext cx="12005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/>
              <a:t>v </a:t>
            </a:r>
            <a:r>
              <a:rPr lang="en-US" altLang="zh-CN" sz="1600" dirty="0" smtClean="0"/>
              <a:t>            4</a:t>
            </a:r>
            <a:endParaRPr lang="en-US" altLang="zh-CN" sz="1600" dirty="0"/>
          </a:p>
        </p:txBody>
      </p:sp>
      <p:sp>
        <p:nvSpPr>
          <p:cNvPr id="453748" name="Line 116"/>
          <p:cNvSpPr>
            <a:spLocks noChangeShapeType="1"/>
          </p:cNvSpPr>
          <p:nvPr/>
        </p:nvSpPr>
        <p:spPr bwMode="auto">
          <a:xfrm>
            <a:off x="755576" y="393576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423520" y="3861048"/>
            <a:ext cx="3246512" cy="1371600"/>
            <a:chOff x="5289808" y="3861048"/>
            <a:chExt cx="3380224" cy="1371600"/>
          </a:xfrm>
        </p:grpSpPr>
        <p:sp>
          <p:nvSpPr>
            <p:cNvPr id="453750" name="Rectangle 118"/>
            <p:cNvSpPr>
              <a:spLocks noChangeArrowheads="1"/>
            </p:cNvSpPr>
            <p:nvPr/>
          </p:nvSpPr>
          <p:spPr bwMode="auto">
            <a:xfrm>
              <a:off x="6993632" y="4242048"/>
              <a:ext cx="15240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51" name="Line 119"/>
            <p:cNvSpPr>
              <a:spLocks noChangeShapeType="1"/>
            </p:cNvSpPr>
            <p:nvPr/>
          </p:nvSpPr>
          <p:spPr bwMode="auto">
            <a:xfrm>
              <a:off x="6993632" y="4546848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52" name="Line 120"/>
            <p:cNvSpPr>
              <a:spLocks noChangeShapeType="1"/>
            </p:cNvSpPr>
            <p:nvPr/>
          </p:nvSpPr>
          <p:spPr bwMode="auto">
            <a:xfrm>
              <a:off x="6993632" y="4851648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53" name="Line 121"/>
            <p:cNvSpPr>
              <a:spLocks noChangeShapeType="1"/>
            </p:cNvSpPr>
            <p:nvPr/>
          </p:nvSpPr>
          <p:spPr bwMode="auto">
            <a:xfrm>
              <a:off x="7450832" y="424204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54" name="Text Box 122"/>
            <p:cNvSpPr txBox="1">
              <a:spLocks noChangeArrowheads="1"/>
            </p:cNvSpPr>
            <p:nvPr/>
          </p:nvSpPr>
          <p:spPr bwMode="auto">
            <a:xfrm>
              <a:off x="7450832" y="4242048"/>
              <a:ext cx="1066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/>
                <a:t>header</a:t>
              </a:r>
            </a:p>
          </p:txBody>
        </p:sp>
        <p:sp>
          <p:nvSpPr>
            <p:cNvPr id="453755" name="Text Box 123"/>
            <p:cNvSpPr txBox="1">
              <a:spLocks noChangeArrowheads="1"/>
            </p:cNvSpPr>
            <p:nvPr/>
          </p:nvSpPr>
          <p:spPr bwMode="auto">
            <a:xfrm>
              <a:off x="7450832" y="3861048"/>
              <a:ext cx="1219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/>
                <a:t>partition</a:t>
              </a:r>
            </a:p>
          </p:txBody>
        </p:sp>
        <p:sp>
          <p:nvSpPr>
            <p:cNvPr id="453757" name="Line 125"/>
            <p:cNvSpPr>
              <a:spLocks noChangeShapeType="1"/>
            </p:cNvSpPr>
            <p:nvPr/>
          </p:nvSpPr>
          <p:spPr bwMode="auto">
            <a:xfrm flipH="1">
              <a:off x="5289808" y="4337380"/>
              <a:ext cx="1796792" cy="27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774" name="Line 142"/>
          <p:cNvSpPr>
            <a:spLocks noChangeShapeType="1"/>
          </p:cNvSpPr>
          <p:nvPr/>
        </p:nvSpPr>
        <p:spPr bwMode="auto">
          <a:xfrm>
            <a:off x="8212832" y="45468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3776" name="Text Box 144"/>
          <p:cNvSpPr txBox="1">
            <a:spLocks noChangeArrowheads="1"/>
          </p:cNvSpPr>
          <p:nvPr/>
        </p:nvSpPr>
        <p:spPr bwMode="auto">
          <a:xfrm>
            <a:off x="7224464" y="4546848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               0</a:t>
            </a:r>
            <a:endParaRPr lang="en-US" altLang="zh-CN" sz="1600" dirty="0"/>
          </a:p>
        </p:txBody>
      </p:sp>
      <p:sp>
        <p:nvSpPr>
          <p:cNvPr id="453777" name="Line 145"/>
          <p:cNvSpPr>
            <a:spLocks noChangeShapeType="1"/>
          </p:cNvSpPr>
          <p:nvPr/>
        </p:nvSpPr>
        <p:spPr bwMode="auto">
          <a:xfrm>
            <a:off x="1979712" y="393576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779" name="Text Box 147"/>
          <p:cNvSpPr txBox="1">
            <a:spLocks noChangeArrowheads="1"/>
          </p:cNvSpPr>
          <p:nvPr/>
        </p:nvSpPr>
        <p:spPr bwMode="auto">
          <a:xfrm>
            <a:off x="6892241" y="2731281"/>
            <a:ext cx="272047" cy="30329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bIns="10800">
            <a:spAutoFit/>
          </a:bodyPr>
          <a:lstStyle/>
          <a:p>
            <a:r>
              <a:rPr lang="en-US" altLang="zh-CN" sz="1600"/>
              <a:t>0</a:t>
            </a:r>
          </a:p>
        </p:txBody>
      </p:sp>
      <p:sp>
        <p:nvSpPr>
          <p:cNvPr id="453781" name="Line 149"/>
          <p:cNvSpPr>
            <a:spLocks noChangeShapeType="1"/>
          </p:cNvSpPr>
          <p:nvPr/>
        </p:nvSpPr>
        <p:spPr bwMode="auto">
          <a:xfrm>
            <a:off x="1934852" y="4236368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782" name="Text Box 150"/>
          <p:cNvSpPr txBox="1">
            <a:spLocks noChangeArrowheads="1"/>
          </p:cNvSpPr>
          <p:nvPr/>
        </p:nvSpPr>
        <p:spPr bwMode="auto">
          <a:xfrm>
            <a:off x="7237040" y="4851648"/>
            <a:ext cx="1295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/>
              <a:t>j </a:t>
            </a:r>
            <a:r>
              <a:rPr lang="en-US" altLang="zh-CN" sz="1600" dirty="0" smtClean="0"/>
              <a:t>               4</a:t>
            </a:r>
            <a:endParaRPr lang="en-US" altLang="zh-CN" sz="1600" dirty="0"/>
          </a:p>
        </p:txBody>
      </p:sp>
      <p:sp>
        <p:nvSpPr>
          <p:cNvPr id="453784" name="Line 152"/>
          <p:cNvSpPr>
            <a:spLocks noChangeShapeType="1"/>
          </p:cNvSpPr>
          <p:nvPr/>
        </p:nvSpPr>
        <p:spPr bwMode="auto">
          <a:xfrm>
            <a:off x="1547664" y="5231904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785" name="Group 153"/>
          <p:cNvGrpSpPr>
            <a:grpSpLocks/>
          </p:cNvGrpSpPr>
          <p:nvPr/>
        </p:nvGrpSpPr>
        <p:grpSpPr bwMode="auto">
          <a:xfrm>
            <a:off x="6398763" y="498502"/>
            <a:ext cx="765525" cy="3894360"/>
            <a:chOff x="4080" y="192"/>
            <a:chExt cx="480" cy="2976"/>
          </a:xfrm>
        </p:grpSpPr>
        <p:sp>
          <p:nvSpPr>
            <p:cNvPr id="453786" name="Line 154"/>
            <p:cNvSpPr>
              <a:spLocks noChangeShapeType="1"/>
            </p:cNvSpPr>
            <p:nvPr/>
          </p:nvSpPr>
          <p:spPr bwMode="auto">
            <a:xfrm flipH="1">
              <a:off x="4080" y="1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87" name="Line 155"/>
            <p:cNvSpPr>
              <a:spLocks noChangeShapeType="1"/>
            </p:cNvSpPr>
            <p:nvPr/>
          </p:nvSpPr>
          <p:spPr bwMode="auto">
            <a:xfrm>
              <a:off x="4080" y="19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88" name="Line 156"/>
            <p:cNvSpPr>
              <a:spLocks noChangeShapeType="1"/>
            </p:cNvSpPr>
            <p:nvPr/>
          </p:nvSpPr>
          <p:spPr bwMode="auto">
            <a:xfrm>
              <a:off x="4080" y="1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789" name="Line 157"/>
            <p:cNvSpPr>
              <a:spLocks noChangeShapeType="1"/>
            </p:cNvSpPr>
            <p:nvPr/>
          </p:nvSpPr>
          <p:spPr bwMode="auto">
            <a:xfrm>
              <a:off x="4560" y="105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790" name="Text Box 158"/>
          <p:cNvSpPr txBox="1">
            <a:spLocks noChangeArrowheads="1"/>
          </p:cNvSpPr>
          <p:nvPr/>
        </p:nvSpPr>
        <p:spPr bwMode="auto">
          <a:xfrm>
            <a:off x="7820371" y="286791"/>
            <a:ext cx="59898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453791" name="Text Box 159"/>
          <p:cNvSpPr txBox="1">
            <a:spLocks noChangeArrowheads="1"/>
          </p:cNvSpPr>
          <p:nvPr/>
        </p:nvSpPr>
        <p:spPr bwMode="auto">
          <a:xfrm>
            <a:off x="8212832" y="4242048"/>
            <a:ext cx="304800" cy="290513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zh-CN" dirty="0"/>
              <a:t>8</a:t>
            </a:r>
          </a:p>
        </p:txBody>
      </p:sp>
      <p:sp>
        <p:nvSpPr>
          <p:cNvPr id="453792" name="Text Box 160"/>
          <p:cNvSpPr txBox="1">
            <a:spLocks noChangeArrowheads="1"/>
          </p:cNvSpPr>
          <p:nvPr/>
        </p:nvSpPr>
        <p:spPr bwMode="auto">
          <a:xfrm>
            <a:off x="4146808" y="4176192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/>
              <a:t>partition</a:t>
            </a:r>
          </a:p>
        </p:txBody>
      </p:sp>
      <p:sp>
        <p:nvSpPr>
          <p:cNvPr id="453793" name="Line 161"/>
          <p:cNvSpPr>
            <a:spLocks noChangeShapeType="1"/>
          </p:cNvSpPr>
          <p:nvPr/>
        </p:nvSpPr>
        <p:spPr bwMode="auto">
          <a:xfrm flipV="1">
            <a:off x="5185228" y="4416716"/>
            <a:ext cx="1942115" cy="203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53796" name="Line 164"/>
          <p:cNvSpPr>
            <a:spLocks noChangeShapeType="1"/>
          </p:cNvSpPr>
          <p:nvPr/>
        </p:nvSpPr>
        <p:spPr bwMode="auto">
          <a:xfrm>
            <a:off x="2267744" y="5519936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801" name="Text Box 169"/>
          <p:cNvSpPr txBox="1">
            <a:spLocks noChangeArrowheads="1"/>
          </p:cNvSpPr>
          <p:nvPr/>
        </p:nvSpPr>
        <p:spPr bwMode="auto">
          <a:xfrm>
            <a:off x="5187839" y="3280628"/>
            <a:ext cx="248257" cy="292388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r>
              <a:rPr lang="en-US" altLang="zh-CN" sz="1600" dirty="0"/>
              <a:t>8</a:t>
            </a:r>
          </a:p>
        </p:txBody>
      </p:sp>
      <p:sp>
        <p:nvSpPr>
          <p:cNvPr id="453802" name="Text Box 170"/>
          <p:cNvSpPr txBox="1">
            <a:spLocks noChangeArrowheads="1"/>
          </p:cNvSpPr>
          <p:nvPr/>
        </p:nvSpPr>
        <p:spPr bwMode="auto">
          <a:xfrm>
            <a:off x="3059832" y="2588394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/>
              <a:t>quicksort</a:t>
            </a:r>
          </a:p>
        </p:txBody>
      </p:sp>
      <p:sp>
        <p:nvSpPr>
          <p:cNvPr id="453804" name="Line 172"/>
          <p:cNvSpPr>
            <a:spLocks noChangeShapeType="1"/>
          </p:cNvSpPr>
          <p:nvPr/>
        </p:nvSpPr>
        <p:spPr bwMode="auto">
          <a:xfrm>
            <a:off x="4223008" y="2745553"/>
            <a:ext cx="0" cy="633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53809" name="Group 177"/>
          <p:cNvGrpSpPr>
            <a:grpSpLocks/>
          </p:cNvGrpSpPr>
          <p:nvPr/>
        </p:nvGrpSpPr>
        <p:grpSpPr bwMode="auto">
          <a:xfrm>
            <a:off x="3581400" y="518592"/>
            <a:ext cx="3352800" cy="304800"/>
            <a:chOff x="2256" y="576"/>
            <a:chExt cx="2112" cy="192"/>
          </a:xfrm>
        </p:grpSpPr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 flipH="1">
              <a:off x="2256" y="576"/>
              <a:ext cx="21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2256" y="576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3810" name="Text Box 178"/>
          <p:cNvSpPr txBox="1">
            <a:spLocks noChangeArrowheads="1"/>
          </p:cNvSpPr>
          <p:nvPr/>
        </p:nvSpPr>
        <p:spPr bwMode="auto">
          <a:xfrm>
            <a:off x="7825045" y="602912"/>
            <a:ext cx="37314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453811" name="Text Box 179"/>
          <p:cNvSpPr txBox="1">
            <a:spLocks noChangeArrowheads="1"/>
          </p:cNvSpPr>
          <p:nvPr/>
        </p:nvSpPr>
        <p:spPr bwMode="auto">
          <a:xfrm>
            <a:off x="4191000" y="1064394"/>
            <a:ext cx="304800" cy="290513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bIns="0">
            <a:spAutoFit/>
          </a:bodyPr>
          <a:lstStyle/>
          <a:p>
            <a:r>
              <a:rPr lang="en-US" altLang="zh-CN" sz="1600" dirty="0"/>
              <a:t>44</a:t>
            </a:r>
            <a:endParaRPr lang="en-US" altLang="zh-CN" dirty="0"/>
          </a:p>
        </p:txBody>
      </p:sp>
      <p:sp>
        <p:nvSpPr>
          <p:cNvPr id="453815" name="Text Box 183"/>
          <p:cNvSpPr txBox="1">
            <a:spLocks noChangeArrowheads="1"/>
          </p:cNvSpPr>
          <p:nvPr/>
        </p:nvSpPr>
        <p:spPr bwMode="auto">
          <a:xfrm>
            <a:off x="2682044" y="4761759"/>
            <a:ext cx="396240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800" b="1" dirty="0"/>
              <a:t>M</a:t>
            </a:r>
            <a:r>
              <a:rPr lang="en-US" altLang="zh-CN" sz="1800" b="1" dirty="0">
                <a:sym typeface="Symbol" charset="0"/>
              </a:rPr>
              <a:t></a:t>
            </a:r>
            <a:endParaRPr lang="en-US" altLang="zh-CN" sz="1400" b="1" dirty="0"/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{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t=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maketable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(nil);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push(t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);  push(0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offset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)}</a:t>
            </a:r>
            <a:endParaRPr lang="en-US" altLang="zh-CN" sz="1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53825" name="Text Box 193"/>
          <p:cNvSpPr txBox="1">
            <a:spLocks noChangeArrowheads="1"/>
          </p:cNvSpPr>
          <p:nvPr/>
        </p:nvSpPr>
        <p:spPr bwMode="auto">
          <a:xfrm>
            <a:off x="2644944" y="4744135"/>
            <a:ext cx="39624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800" b="1" dirty="0"/>
              <a:t>D</a:t>
            </a:r>
            <a:r>
              <a:rPr lang="en-US" altLang="zh-CN" sz="1800" b="1" dirty="0">
                <a:sym typeface="Symbol" charset="0"/>
              </a:rPr>
              <a:t></a:t>
            </a:r>
            <a:r>
              <a:rPr lang="en-US" altLang="zh-CN" sz="1800" b="1" dirty="0"/>
              <a:t> </a:t>
            </a:r>
            <a:r>
              <a:rPr lang="en-US" altLang="zh-CN" sz="1800" b="1" dirty="0" err="1" smtClean="0"/>
              <a:t>i</a:t>
            </a:r>
            <a:r>
              <a:rPr lang="zh-CN" altLang="en-US" sz="1800" b="1" dirty="0" smtClean="0"/>
              <a:t>：</a:t>
            </a:r>
            <a:r>
              <a:rPr lang="en-US" altLang="zh-CN" sz="1800" b="1" dirty="0"/>
              <a:t>T</a:t>
            </a:r>
            <a:endParaRPr lang="en-US" altLang="zh-CN" sz="1000" b="1" dirty="0"/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{ enter(</a:t>
            </a: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top(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charset="0"/>
              </a:rPr>
              <a:t>i.name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T.type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         </a:t>
            </a: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top(offset)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top(offset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)=top(offset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)+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T.width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}</a:t>
            </a:r>
          </a:p>
          <a:p>
            <a:pPr algn="l">
              <a:spcBef>
                <a:spcPct val="0"/>
              </a:spcBef>
            </a:pPr>
            <a:endParaRPr lang="en-US" altLang="zh-CN" sz="14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53826" name="Text Box 194"/>
          <p:cNvSpPr txBox="1">
            <a:spLocks noChangeArrowheads="1"/>
          </p:cNvSpPr>
          <p:nvPr/>
        </p:nvSpPr>
        <p:spPr bwMode="auto">
          <a:xfrm>
            <a:off x="2602258" y="4669722"/>
            <a:ext cx="39624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800" b="1" dirty="0"/>
              <a:t>D</a:t>
            </a:r>
            <a:r>
              <a:rPr lang="en-US" altLang="zh-CN" sz="1800" b="1" dirty="0">
                <a:sym typeface="Symbol" charset="0"/>
              </a:rPr>
              <a:t>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proc</a:t>
            </a:r>
            <a:r>
              <a:rPr lang="en-US" altLang="zh-CN" sz="1800" b="1" dirty="0"/>
              <a:t> </a:t>
            </a:r>
            <a:r>
              <a:rPr lang="en-US" altLang="zh-CN" sz="1800" b="1" dirty="0" err="1" smtClean="0"/>
              <a:t>i</a:t>
            </a:r>
            <a:r>
              <a:rPr lang="zh-CN" altLang="en-US" sz="1800" b="1" dirty="0" smtClean="0"/>
              <a:t>；</a:t>
            </a:r>
            <a:r>
              <a:rPr lang="en-US" altLang="zh-CN" sz="1800" b="1" dirty="0"/>
              <a:t>N D</a:t>
            </a:r>
            <a:r>
              <a:rPr lang="zh-CN" altLang="en-US" sz="1800" b="1" dirty="0"/>
              <a:t>；</a:t>
            </a:r>
            <a:r>
              <a:rPr lang="en-US" altLang="zh-CN" sz="1800" b="1" dirty="0"/>
              <a:t>S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t=top(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addwidth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(t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top(offset));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 pop(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；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pop(offset);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enterproc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(top(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charset="0"/>
              </a:rPr>
              <a:t>i.name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)}</a:t>
            </a:r>
          </a:p>
        </p:txBody>
      </p:sp>
      <p:sp>
        <p:nvSpPr>
          <p:cNvPr id="453827" name="Text Box 195"/>
          <p:cNvSpPr txBox="1">
            <a:spLocks noChangeArrowheads="1"/>
          </p:cNvSpPr>
          <p:nvPr/>
        </p:nvSpPr>
        <p:spPr bwMode="auto">
          <a:xfrm>
            <a:off x="2547487" y="4642627"/>
            <a:ext cx="3863674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800" b="1" dirty="0"/>
              <a:t>P</a:t>
            </a:r>
            <a:r>
              <a:rPr lang="en-US" altLang="zh-CN" sz="1800" b="1" dirty="0">
                <a:sym typeface="Symbol" charset="0"/>
              </a:rPr>
              <a:t></a:t>
            </a:r>
            <a:r>
              <a:rPr lang="en-US" altLang="zh-CN" sz="1800" b="1" dirty="0"/>
              <a:t> M D</a:t>
            </a:r>
            <a:endParaRPr lang="en-US" altLang="zh-CN" sz="1400" b="1" dirty="0"/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addwidth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(top(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top(offset));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 pop(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；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pop(offset) 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}</a:t>
            </a:r>
          </a:p>
          <a:p>
            <a:pPr algn="l">
              <a:spcBef>
                <a:spcPct val="0"/>
              </a:spcBef>
            </a:pPr>
            <a:endParaRPr lang="en-US" altLang="zh-CN" sz="1800" dirty="0" smtClean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endParaRPr lang="en-US" altLang="zh-CN" sz="1800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5" name="直接连接符 4"/>
          <p:cNvCxnSpPr>
            <a:endCxn id="453653" idx="0"/>
          </p:cNvCxnSpPr>
          <p:nvPr/>
        </p:nvCxnSpPr>
        <p:spPr bwMode="auto">
          <a:xfrm flipH="1" flipV="1">
            <a:off x="3249487" y="692696"/>
            <a:ext cx="3785612" cy="3670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3824" name="Text Box 192"/>
          <p:cNvSpPr txBox="1">
            <a:spLocks noChangeArrowheads="1"/>
          </p:cNvSpPr>
          <p:nvPr/>
        </p:nvSpPr>
        <p:spPr bwMode="auto">
          <a:xfrm>
            <a:off x="2602258" y="4712469"/>
            <a:ext cx="3962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800" b="1" dirty="0"/>
              <a:t>N</a:t>
            </a:r>
            <a:r>
              <a:rPr lang="en-US" altLang="zh-CN" sz="1800" b="1" dirty="0">
                <a:sym typeface="Symbol" charset="0"/>
              </a:rPr>
              <a:t></a:t>
            </a:r>
            <a:endParaRPr lang="en-US" altLang="zh-CN" sz="800" b="1" dirty="0"/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t=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charset="0"/>
              </a:rPr>
              <a:t>maketable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charset="0"/>
              </a:rPr>
              <a:t>top(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      push(t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charset="0"/>
              </a:rPr>
              <a:t>tableptr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；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push(0</a:t>
            </a:r>
            <a:r>
              <a:rPr lang="zh-CN" altLang="en-US" sz="1800" dirty="0">
                <a:solidFill>
                  <a:srgbClr val="0000FF"/>
                </a:solidFill>
                <a:latin typeface="Times New Roman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Times New Roman" charset="0"/>
              </a:rPr>
              <a:t>offset)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charset="0"/>
              </a:rPr>
              <a:t>}</a:t>
            </a:r>
          </a:p>
          <a:p>
            <a:pPr algn="l">
              <a:spcBef>
                <a:spcPct val="0"/>
              </a:spcBef>
            </a:pPr>
            <a:endParaRPr lang="en-US" altLang="zh-CN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endParaRPr lang="en-US" altLang="zh-CN" sz="18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79" name="Text Box 146"/>
          <p:cNvSpPr txBox="1">
            <a:spLocks noChangeArrowheads="1"/>
          </p:cNvSpPr>
          <p:nvPr/>
        </p:nvSpPr>
        <p:spPr bwMode="auto">
          <a:xfrm>
            <a:off x="7778120" y="620942"/>
            <a:ext cx="381000" cy="3016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10800">
            <a:spAutoFit/>
          </a:bodyPr>
          <a:lstStyle/>
          <a:p>
            <a:r>
              <a:rPr lang="en-US" altLang="zh-CN" dirty="0"/>
              <a:t>4</a:t>
            </a:r>
          </a:p>
        </p:txBody>
      </p:sp>
      <p:sp>
        <p:nvSpPr>
          <p:cNvPr id="180" name="Text Box 146"/>
          <p:cNvSpPr txBox="1">
            <a:spLocks noChangeArrowheads="1"/>
          </p:cNvSpPr>
          <p:nvPr/>
        </p:nvSpPr>
        <p:spPr bwMode="auto">
          <a:xfrm>
            <a:off x="8324124" y="2070696"/>
            <a:ext cx="381000" cy="3016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10800">
            <a:spAutoFit/>
          </a:bodyPr>
          <a:lstStyle/>
          <a:p>
            <a:r>
              <a:rPr lang="en-US" altLang="zh-CN" dirty="0"/>
              <a:t>4</a:t>
            </a:r>
          </a:p>
        </p:txBody>
      </p:sp>
      <p:sp>
        <p:nvSpPr>
          <p:cNvPr id="181" name="Line 110"/>
          <p:cNvSpPr>
            <a:spLocks noChangeShapeType="1"/>
          </p:cNvSpPr>
          <p:nvPr/>
        </p:nvSpPr>
        <p:spPr bwMode="auto">
          <a:xfrm>
            <a:off x="1907704" y="3228256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" name="Group 106"/>
          <p:cNvGrpSpPr>
            <a:grpSpLocks/>
          </p:cNvGrpSpPr>
          <p:nvPr/>
        </p:nvGrpSpPr>
        <p:grpSpPr bwMode="auto">
          <a:xfrm>
            <a:off x="5070244" y="849151"/>
            <a:ext cx="1964855" cy="2328742"/>
            <a:chOff x="3168" y="384"/>
            <a:chExt cx="1248" cy="1920"/>
          </a:xfrm>
        </p:grpSpPr>
        <p:sp>
          <p:nvSpPr>
            <p:cNvPr id="183" name="Line 107"/>
            <p:cNvSpPr>
              <a:spLocks noChangeShapeType="1"/>
            </p:cNvSpPr>
            <p:nvPr/>
          </p:nvSpPr>
          <p:spPr bwMode="auto">
            <a:xfrm flipH="1">
              <a:off x="3168" y="3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Line 108"/>
            <p:cNvSpPr>
              <a:spLocks noChangeShapeType="1"/>
            </p:cNvSpPr>
            <p:nvPr/>
          </p:nvSpPr>
          <p:spPr bwMode="auto">
            <a:xfrm>
              <a:off x="3168" y="384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1" name="Text Box 159"/>
          <p:cNvSpPr txBox="1">
            <a:spLocks noChangeArrowheads="1"/>
          </p:cNvSpPr>
          <p:nvPr/>
        </p:nvSpPr>
        <p:spPr bwMode="auto">
          <a:xfrm>
            <a:off x="7755632" y="612127"/>
            <a:ext cx="304800" cy="26161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zh-CN" sz="1400" dirty="0"/>
              <a:t>8</a:t>
            </a:r>
          </a:p>
        </p:txBody>
      </p:sp>
      <p:sp>
        <p:nvSpPr>
          <p:cNvPr id="193" name="Text Box 146"/>
          <p:cNvSpPr txBox="1">
            <a:spLocks noChangeArrowheads="1"/>
          </p:cNvSpPr>
          <p:nvPr/>
        </p:nvSpPr>
        <p:spPr bwMode="auto">
          <a:xfrm>
            <a:off x="7812360" y="290477"/>
            <a:ext cx="381000" cy="3016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10800">
            <a:spAutoFit/>
          </a:bodyPr>
          <a:lstStyle/>
          <a:p>
            <a:r>
              <a:rPr lang="en-US" altLang="zh-CN" dirty="0"/>
              <a:t>4</a:t>
            </a:r>
          </a:p>
        </p:txBody>
      </p:sp>
      <p:sp>
        <p:nvSpPr>
          <p:cNvPr id="194" name="Text Box 159"/>
          <p:cNvSpPr txBox="1">
            <a:spLocks noChangeArrowheads="1"/>
          </p:cNvSpPr>
          <p:nvPr/>
        </p:nvSpPr>
        <p:spPr bwMode="auto">
          <a:xfrm>
            <a:off x="7741564" y="298761"/>
            <a:ext cx="304800" cy="290513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zh-CN" sz="1600" dirty="0"/>
              <a:t>8</a:t>
            </a:r>
          </a:p>
        </p:txBody>
      </p:sp>
      <p:sp>
        <p:nvSpPr>
          <p:cNvPr id="195" name="Line 164"/>
          <p:cNvSpPr>
            <a:spLocks noChangeShapeType="1"/>
          </p:cNvSpPr>
          <p:nvPr/>
        </p:nvSpPr>
        <p:spPr bwMode="auto">
          <a:xfrm>
            <a:off x="2195736" y="5879976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7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53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5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53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3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3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53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53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53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5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453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453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453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53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453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453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45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45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45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453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45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453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4" dur="500"/>
                                        <p:tgtEl>
                                          <p:spTgt spid="45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1" dur="500"/>
                                        <p:tgtEl>
                                          <p:spTgt spid="453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7" dur="500"/>
                                        <p:tgtEl>
                                          <p:spTgt spid="453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xit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0" dur="500"/>
                                        <p:tgtEl>
                                          <p:spTgt spid="453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5" dur="500"/>
                                        <p:tgtEl>
                                          <p:spTgt spid="453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2" dur="500"/>
                                        <p:tgtEl>
                                          <p:spTgt spid="453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xit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0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3" dur="500"/>
                                        <p:tgtEl>
                                          <p:spTgt spid="45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8" dur="500"/>
                                        <p:tgtEl>
                                          <p:spTgt spid="453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4" dur="500"/>
                                        <p:tgtEl>
                                          <p:spTgt spid="45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1" dur="500"/>
                                        <p:tgtEl>
                                          <p:spTgt spid="45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4" dur="500"/>
                                        <p:tgtEl>
                                          <p:spTgt spid="453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2" dur="500"/>
                                        <p:tgtEl>
                                          <p:spTgt spid="453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5" dur="500"/>
                                        <p:tgtEl>
                                          <p:spTgt spid="453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5" grpId="0" animBg="1"/>
      <p:bldP spid="453655" grpId="1" animBg="1"/>
      <p:bldP spid="453659" grpId="0"/>
      <p:bldP spid="453660" grpId="0"/>
      <p:bldP spid="453661" grpId="0" animBg="1"/>
      <p:bldP spid="453661" grpId="1" animBg="1"/>
      <p:bldP spid="453662" grpId="0" animBg="1"/>
      <p:bldP spid="453662" grpId="1" animBg="1"/>
      <p:bldP spid="453658" grpId="0" animBg="1"/>
      <p:bldP spid="453658" grpId="1" animBg="1"/>
      <p:bldP spid="453653" grpId="0" animBg="1"/>
      <p:bldP spid="453653" grpId="1" animBg="1"/>
      <p:bldP spid="453654" grpId="0"/>
      <p:bldP spid="453654" grpId="1"/>
      <p:bldP spid="453674" grpId="0" animBg="1"/>
      <p:bldP spid="453674" grpId="1" animBg="1"/>
      <p:bldP spid="453676" grpId="0" animBg="1"/>
      <p:bldP spid="453676" grpId="1" animBg="1"/>
      <p:bldP spid="453677" grpId="0" animBg="1"/>
      <p:bldP spid="453677" grpId="1" animBg="1"/>
      <p:bldP spid="453686" grpId="0" animBg="1"/>
      <p:bldP spid="453686" grpId="1" animBg="1"/>
      <p:bldP spid="453697" grpId="0"/>
      <p:bldP spid="453698" grpId="0" animBg="1"/>
      <p:bldP spid="453699" grpId="0" animBg="1"/>
      <p:bldP spid="453699" grpId="1" animBg="1"/>
      <p:bldP spid="453714" grpId="0" animBg="1"/>
      <p:bldP spid="453714" grpId="1" animBg="1"/>
      <p:bldP spid="453719" grpId="0"/>
      <p:bldP spid="453728" grpId="0" animBg="1"/>
      <p:bldP spid="453728" grpId="1" animBg="1"/>
      <p:bldP spid="453742" grpId="0" animBg="1"/>
      <p:bldP spid="453742" grpId="1" animBg="1"/>
      <p:bldP spid="453743" grpId="0"/>
      <p:bldP spid="453746" grpId="0"/>
      <p:bldP spid="453748" grpId="0" animBg="1"/>
      <p:bldP spid="453748" grpId="1" animBg="1"/>
      <p:bldP spid="453774" grpId="0" animBg="1"/>
      <p:bldP spid="453776" grpId="0"/>
      <p:bldP spid="453777" grpId="0" animBg="1"/>
      <p:bldP spid="453777" grpId="1" animBg="1"/>
      <p:bldP spid="453779" grpId="0" animBg="1"/>
      <p:bldP spid="453781" grpId="0" animBg="1"/>
      <p:bldP spid="453781" grpId="1" animBg="1"/>
      <p:bldP spid="453782" grpId="0"/>
      <p:bldP spid="453784" grpId="0" animBg="1"/>
      <p:bldP spid="453784" grpId="1" animBg="1"/>
      <p:bldP spid="453790" grpId="0"/>
      <p:bldP spid="453790" grpId="1"/>
      <p:bldP spid="453791" grpId="0" animBg="1"/>
      <p:bldP spid="453792" grpId="0"/>
      <p:bldP spid="453793" grpId="0" animBg="1"/>
      <p:bldP spid="453796" grpId="0" animBg="1"/>
      <p:bldP spid="453796" grpId="1" animBg="1"/>
      <p:bldP spid="453801" grpId="0" animBg="1"/>
      <p:bldP spid="453802" grpId="0"/>
      <p:bldP spid="453804" grpId="0" animBg="1"/>
      <p:bldP spid="453810" grpId="0"/>
      <p:bldP spid="453810" grpId="1"/>
      <p:bldP spid="453810" grpId="2"/>
      <p:bldP spid="453810" grpId="3"/>
      <p:bldP spid="453810" grpId="4"/>
      <p:bldP spid="453810" grpId="5"/>
      <p:bldP spid="453811" grpId="0" animBg="1"/>
      <p:bldP spid="453815" grpId="0" animBg="1" autoUpdateAnimBg="0"/>
      <p:bldP spid="453815" grpId="1" animBg="1"/>
      <p:bldP spid="453825" grpId="0" animBg="1"/>
      <p:bldP spid="453825" grpId="1" animBg="1"/>
      <p:bldP spid="453825" grpId="2" animBg="1"/>
      <p:bldP spid="453825" grpId="3" animBg="1"/>
      <p:bldP spid="453825" grpId="4" animBg="1"/>
      <p:bldP spid="453825" grpId="5" animBg="1"/>
      <p:bldP spid="453825" grpId="6" animBg="1"/>
      <p:bldP spid="453825" grpId="7" animBg="1"/>
      <p:bldP spid="453826" grpId="0" animBg="1"/>
      <p:bldP spid="453826" grpId="1" animBg="1"/>
      <p:bldP spid="453826" grpId="2" animBg="1"/>
      <p:bldP spid="453826" grpId="3" animBg="1"/>
      <p:bldP spid="453826" grpId="4" animBg="1"/>
      <p:bldP spid="453826" grpId="5" animBg="1"/>
      <p:bldP spid="453827" grpId="0" animBg="1"/>
      <p:bldP spid="453824" grpId="0" animBg="1"/>
      <p:bldP spid="453824" grpId="1" animBg="1"/>
      <p:bldP spid="453824" grpId="2" animBg="1"/>
      <p:bldP spid="453824" grpId="3" animBg="1"/>
      <p:bldP spid="453824" grpId="4" animBg="1"/>
      <p:bldP spid="453824" grpId="5" animBg="1"/>
      <p:bldP spid="453824" grpId="6" animBg="1"/>
      <p:bldP spid="453824" grpId="7" animBg="1"/>
      <p:bldP spid="179" grpId="0" animBg="1"/>
      <p:bldP spid="179" grpId="1" animBg="1"/>
      <p:bldP spid="179" grpId="2" animBg="1"/>
      <p:bldP spid="179" grpId="3" animBg="1"/>
      <p:bldP spid="180" grpId="0" animBg="1"/>
      <p:bldP spid="181" grpId="0" animBg="1"/>
      <p:bldP spid="181" grpId="1" animBg="1"/>
      <p:bldP spid="191" grpId="0" animBg="1"/>
      <p:bldP spid="191" grpId="1" animBg="1"/>
      <p:bldP spid="193" grpId="0" animBg="1"/>
      <p:bldP spid="193" grpId="1" animBg="1"/>
      <p:bldP spid="194" grpId="0" animBg="1"/>
      <p:bldP spid="194" grpId="1" animBg="1"/>
      <p:bldP spid="1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说明语句的翻译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Pascal </a:t>
            </a:r>
            <a:r>
              <a:rPr lang="zh-CN" altLang="en-US" dirty="0"/>
              <a:t>语言</a:t>
            </a:r>
            <a:r>
              <a:rPr lang="zh-CN" altLang="en-US" dirty="0" smtClean="0"/>
              <a:t>记录</a:t>
            </a:r>
            <a:r>
              <a:rPr lang="zh-CN" altLang="en-US" dirty="0"/>
              <a:t>类型的声明</a:t>
            </a:r>
          </a:p>
          <a:p>
            <a:pPr lvl="1" eaLnBrk="1" hangingPunct="1"/>
            <a:r>
              <a:rPr lang="zh-CN" altLang="en-US" dirty="0"/>
              <a:t>文法：</a:t>
            </a:r>
            <a:r>
              <a:rPr lang="en-US" altLang="zh-CN" dirty="0" err="1"/>
              <a:t>T</a:t>
            </a:r>
            <a:r>
              <a:rPr lang="en-US" altLang="zh-CN" dirty="0" err="1">
                <a:cs typeface="宋体" charset="0"/>
              </a:rPr>
              <a:t>→record</a:t>
            </a:r>
            <a:r>
              <a:rPr lang="en-US" altLang="zh-CN" dirty="0">
                <a:cs typeface="宋体" charset="0"/>
              </a:rPr>
              <a:t> LD end</a:t>
            </a:r>
          </a:p>
          <a:p>
            <a:pPr lvl="1" eaLnBrk="1" hangingPunct="1"/>
            <a:r>
              <a:rPr lang="zh-CN" altLang="en-US" dirty="0"/>
              <a:t>为记录创建一个符号表记录域名 （由</a:t>
            </a:r>
            <a:r>
              <a:rPr lang="en-US" altLang="zh-CN" dirty="0"/>
              <a:t>D</a:t>
            </a:r>
            <a:r>
              <a:rPr lang="zh-CN" altLang="en-US" dirty="0"/>
              <a:t>表示）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4A30C2D-C0EB-6B4A-BDB7-E4616A7B6F5A}" type="slidenum">
              <a:rPr lang="en-US" altLang="zh-CN">
                <a:solidFill>
                  <a:schemeClr val="bg1"/>
                </a:solidFill>
              </a:rPr>
              <a:pPr eaLnBrk="1" hangingPunct="1"/>
              <a:t>33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5443" y="3340547"/>
            <a:ext cx="28082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err="1">
                <a:latin typeface="Comic Sans MS" charset="0"/>
              </a:rPr>
              <a:t>T→record</a:t>
            </a:r>
            <a:r>
              <a:rPr lang="en-US" altLang="zh-CN" dirty="0">
                <a:latin typeface="Comic Sans MS" charset="0"/>
              </a:rPr>
              <a:t> LD end</a:t>
            </a: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>
                <a:latin typeface="Comic Sans MS" charset="0"/>
              </a:rPr>
              <a:t>L→</a:t>
            </a:r>
            <a:r>
              <a:rPr lang="el-GR" altLang="zh-CN" dirty="0" smtClean="0">
                <a:latin typeface="Comic Sans MS" charset="0"/>
              </a:rPr>
              <a:t>ε</a:t>
            </a:r>
            <a:endParaRPr lang="en-US" altLang="zh-CN" dirty="0">
              <a:latin typeface="Comic Sans MS" charset="0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416393" y="3284984"/>
            <a:ext cx="54721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/>
              <a:t>{</a:t>
            </a:r>
            <a:r>
              <a:rPr lang="en-US" altLang="zh-CN" dirty="0" err="1" smtClean="0"/>
              <a:t>T.type</a:t>
            </a:r>
            <a:r>
              <a:rPr lang="en-US" altLang="zh-CN" dirty="0" smtClean="0"/>
              <a:t>=record(top(</a:t>
            </a:r>
            <a:r>
              <a:rPr lang="en-US" altLang="zh-CN" dirty="0" err="1" smtClean="0"/>
              <a:t>tblptr</a:t>
            </a:r>
            <a:r>
              <a:rPr lang="en-US" altLang="zh-CN" dirty="0"/>
              <a:t>)); 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en-US" altLang="zh-CN" dirty="0" err="1" smtClean="0"/>
              <a:t>T.width</a:t>
            </a:r>
            <a:r>
              <a:rPr lang="en-US" altLang="zh-CN" dirty="0" smtClean="0"/>
              <a:t>=top(offset</a:t>
            </a:r>
            <a:r>
              <a:rPr lang="en-US" altLang="zh-CN" dirty="0"/>
              <a:t>); // </a:t>
            </a:r>
            <a:r>
              <a:rPr lang="zh-CN" altLang="en-US" dirty="0"/>
              <a:t>记录的长度</a:t>
            </a: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pop(</a:t>
            </a:r>
            <a:r>
              <a:rPr lang="en-US" altLang="zh-CN" dirty="0" err="1"/>
              <a:t>tblptr</a:t>
            </a:r>
            <a:r>
              <a:rPr lang="en-US" altLang="zh-CN" dirty="0"/>
              <a:t>); pop(offset)}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>
              <a:latin typeface="Comic Sans MS" charset="0"/>
            </a:endParaRPr>
          </a:p>
          <a:p>
            <a:pPr eaLnBrk="1" hangingPunct="1"/>
            <a:r>
              <a:rPr lang="en-US" altLang="zh-CN" dirty="0"/>
              <a:t>{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mktable</a:t>
            </a:r>
            <a:r>
              <a:rPr lang="en-US" altLang="zh-CN" dirty="0" smtClean="0"/>
              <a:t>(nil</a:t>
            </a:r>
            <a:r>
              <a:rPr lang="en-US" altLang="zh-CN" dirty="0"/>
              <a:t>);  //</a:t>
            </a:r>
            <a:r>
              <a:rPr lang="zh-CN" altLang="en-US" dirty="0"/>
              <a:t>为记录创建符号</a:t>
            </a:r>
            <a:r>
              <a:rPr lang="zh-CN" altLang="en-US" dirty="0" smtClean="0"/>
              <a:t>表，参数为空</a:t>
            </a:r>
            <a:endParaRPr lang="zh-CN" altLang="en-US" dirty="0"/>
          </a:p>
          <a:p>
            <a:pPr eaLnBrk="1" hangingPunct="1"/>
            <a:r>
              <a:rPr lang="en-US" altLang="zh-CN" dirty="0"/>
              <a:t>push(</a:t>
            </a:r>
            <a:r>
              <a:rPr lang="en-US" altLang="zh-CN" dirty="0" err="1"/>
              <a:t>t,tblptr</a:t>
            </a:r>
            <a:r>
              <a:rPr lang="en-US" altLang="zh-CN" dirty="0"/>
              <a:t>);push(0,offset</a:t>
            </a:r>
            <a:r>
              <a:rPr lang="en-US" altLang="zh-CN" dirty="0" smtClean="0"/>
              <a:t>)}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01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举例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35963" cy="2667000"/>
          </a:xfrm>
        </p:spPr>
        <p:txBody>
          <a:bodyPr/>
          <a:lstStyle/>
          <a:p>
            <a:r>
              <a:rPr lang="zh-CN" altLang="en-US" dirty="0"/>
              <a:t>声明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x : integer;</a:t>
            </a:r>
          </a:p>
          <a:p>
            <a:pPr lvl="1">
              <a:buFontTx/>
              <a:buNone/>
            </a:pPr>
            <a:r>
              <a:rPr lang="en-US" altLang="zh-CN" dirty="0"/>
              <a:t>q : record</a:t>
            </a:r>
          </a:p>
          <a:p>
            <a:pPr lvl="1">
              <a:buFontTx/>
              <a:buNone/>
            </a:pPr>
            <a:r>
              <a:rPr lang="en-US" altLang="zh-CN" dirty="0"/>
              <a:t>       i: integer;</a:t>
            </a:r>
          </a:p>
          <a:p>
            <a:pPr lvl="1">
              <a:buFontTx/>
              <a:buNone/>
            </a:pPr>
            <a:r>
              <a:rPr lang="en-US" altLang="zh-CN" dirty="0"/>
              <a:t>       x:real</a:t>
            </a:r>
          </a:p>
          <a:p>
            <a:pPr lvl="1">
              <a:buFontTx/>
              <a:buNone/>
            </a:pPr>
            <a:r>
              <a:rPr lang="en-US" altLang="zh-CN" dirty="0"/>
              <a:t>    end</a:t>
            </a:r>
          </a:p>
        </p:txBody>
      </p:sp>
      <p:grpSp>
        <p:nvGrpSpPr>
          <p:cNvPr id="316437" name="Group 21"/>
          <p:cNvGrpSpPr>
            <a:grpSpLocks/>
          </p:cNvGrpSpPr>
          <p:nvPr/>
        </p:nvGrpSpPr>
        <p:grpSpPr bwMode="auto">
          <a:xfrm>
            <a:off x="5886451" y="3004002"/>
            <a:ext cx="2819400" cy="1752600"/>
            <a:chOff x="3120" y="1104"/>
            <a:chExt cx="1776" cy="1104"/>
          </a:xfrm>
        </p:grpSpPr>
        <p:grpSp>
          <p:nvGrpSpPr>
            <p:cNvPr id="316433" name="Group 17"/>
            <p:cNvGrpSpPr>
              <a:grpSpLocks/>
            </p:cNvGrpSpPr>
            <p:nvPr/>
          </p:nvGrpSpPr>
          <p:grpSpPr bwMode="auto">
            <a:xfrm>
              <a:off x="3120" y="1104"/>
              <a:ext cx="1776" cy="816"/>
              <a:chOff x="3120" y="1104"/>
              <a:chExt cx="1776" cy="816"/>
            </a:xfrm>
          </p:grpSpPr>
          <p:grpSp>
            <p:nvGrpSpPr>
              <p:cNvPr id="316431" name="Group 15"/>
              <p:cNvGrpSpPr>
                <a:grpSpLocks/>
              </p:cNvGrpSpPr>
              <p:nvPr/>
            </p:nvGrpSpPr>
            <p:grpSpPr bwMode="auto">
              <a:xfrm>
                <a:off x="3120" y="1104"/>
                <a:ext cx="1776" cy="816"/>
                <a:chOff x="3120" y="1104"/>
                <a:chExt cx="1344" cy="816"/>
              </a:xfrm>
            </p:grpSpPr>
            <p:sp>
              <p:nvSpPr>
                <p:cNvPr id="316428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1104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429" name="Line 13"/>
                <p:cNvSpPr>
                  <a:spLocks noChangeShapeType="1"/>
                </p:cNvSpPr>
                <p:nvPr/>
              </p:nvSpPr>
              <p:spPr bwMode="auto">
                <a:xfrm>
                  <a:off x="4464" y="1104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430" name="Line 14"/>
                <p:cNvSpPr>
                  <a:spLocks noChangeShapeType="1"/>
                </p:cNvSpPr>
                <p:nvPr/>
              </p:nvSpPr>
              <p:spPr bwMode="auto">
                <a:xfrm>
                  <a:off x="3120" y="1920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6432" name="Line 16"/>
              <p:cNvSpPr>
                <a:spLocks noChangeShapeType="1"/>
              </p:cNvSpPr>
              <p:nvPr/>
            </p:nvSpPr>
            <p:spPr bwMode="auto">
              <a:xfrm flipV="1">
                <a:off x="4032" y="110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434" name="Text Box 18"/>
            <p:cNvSpPr txBox="1">
              <a:spLocks noChangeArrowheads="1"/>
            </p:cNvSpPr>
            <p:nvPr/>
          </p:nvSpPr>
          <p:spPr bwMode="auto">
            <a:xfrm>
              <a:off x="3278" y="1920"/>
              <a:ext cx="1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tableptr      offset</a:t>
              </a:r>
            </a:p>
          </p:txBody>
        </p:sp>
        <p:sp>
          <p:nvSpPr>
            <p:cNvPr id="316435" name="Line 19"/>
            <p:cNvSpPr>
              <a:spLocks noChangeShapeType="1"/>
            </p:cNvSpPr>
            <p:nvPr/>
          </p:nvSpPr>
          <p:spPr bwMode="auto">
            <a:xfrm>
              <a:off x="3120" y="158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3420" y="1584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t                   4</a:t>
              </a:r>
            </a:p>
          </p:txBody>
        </p:sp>
      </p:grp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552450" y="4191000"/>
            <a:ext cx="3714750" cy="1752600"/>
            <a:chOff x="348" y="2784"/>
            <a:chExt cx="2340" cy="1104"/>
          </a:xfrm>
        </p:grpSpPr>
        <p:grpSp>
          <p:nvGrpSpPr>
            <p:cNvPr id="316423" name="Group 7"/>
            <p:cNvGrpSpPr>
              <a:grpSpLocks/>
            </p:cNvGrpSpPr>
            <p:nvPr/>
          </p:nvGrpSpPr>
          <p:grpSpPr bwMode="auto">
            <a:xfrm>
              <a:off x="768" y="2880"/>
              <a:ext cx="1920" cy="1008"/>
              <a:chOff x="576" y="2784"/>
              <a:chExt cx="2304" cy="1008"/>
            </a:xfrm>
          </p:grpSpPr>
          <p:sp>
            <p:nvSpPr>
              <p:cNvPr id="316420" name="Line 4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21" name="Line 5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22" name="Line 6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6426" name="Group 10"/>
            <p:cNvGrpSpPr>
              <a:grpSpLocks/>
            </p:cNvGrpSpPr>
            <p:nvPr/>
          </p:nvGrpSpPr>
          <p:grpSpPr bwMode="auto">
            <a:xfrm>
              <a:off x="348" y="2784"/>
              <a:ext cx="420" cy="288"/>
              <a:chOff x="348" y="2784"/>
              <a:chExt cx="420" cy="288"/>
            </a:xfrm>
          </p:grpSpPr>
          <p:sp>
            <p:nvSpPr>
              <p:cNvPr id="316424" name="Line 8"/>
              <p:cNvSpPr>
                <a:spLocks noChangeShapeType="1"/>
              </p:cNvSpPr>
              <p:nvPr/>
            </p:nvSpPr>
            <p:spPr bwMode="auto">
              <a:xfrm>
                <a:off x="48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25" name="Text Box 9"/>
              <p:cNvSpPr txBox="1">
                <a:spLocks noChangeArrowheads="1"/>
              </p:cNvSpPr>
              <p:nvPr/>
            </p:nvSpPr>
            <p:spPr bwMode="auto">
              <a:xfrm>
                <a:off x="348" y="2784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t</a:t>
                </a:r>
              </a:p>
            </p:txBody>
          </p:sp>
        </p:grp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840" y="2880"/>
              <a:ext cx="1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x       integer            0</a:t>
              </a:r>
            </a:p>
          </p:txBody>
        </p:sp>
        <p:sp>
          <p:nvSpPr>
            <p:cNvPr id="316439" name="Line 23"/>
            <p:cNvSpPr>
              <a:spLocks noChangeShapeType="1"/>
            </p:cNvSpPr>
            <p:nvPr/>
          </p:nvSpPr>
          <p:spPr bwMode="auto">
            <a:xfrm>
              <a:off x="768" y="321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41" name="Rectangle 25"/>
          <p:cNvSpPr>
            <a:spLocks noChangeArrowheads="1"/>
          </p:cNvSpPr>
          <p:nvPr/>
        </p:nvSpPr>
        <p:spPr bwMode="auto">
          <a:xfrm>
            <a:off x="2412318" y="226078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50" name="Text Box 34"/>
          <p:cNvSpPr txBox="1">
            <a:spLocks noChangeArrowheads="1"/>
          </p:cNvSpPr>
          <p:nvPr/>
        </p:nvSpPr>
        <p:spPr bwMode="auto">
          <a:xfrm>
            <a:off x="5954806" y="1122058"/>
            <a:ext cx="271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latin typeface="Times New Roman" charset="0"/>
              </a:rPr>
              <a:t>i       integer            0</a:t>
            </a:r>
          </a:p>
        </p:txBody>
      </p:sp>
      <p:grpSp>
        <p:nvGrpSpPr>
          <p:cNvPr id="316452" name="Group 36"/>
          <p:cNvGrpSpPr>
            <a:grpSpLocks/>
          </p:cNvGrpSpPr>
          <p:nvPr/>
        </p:nvGrpSpPr>
        <p:grpSpPr bwMode="auto">
          <a:xfrm>
            <a:off x="5124544" y="893458"/>
            <a:ext cx="3763962" cy="1752600"/>
            <a:chOff x="3089" y="2640"/>
            <a:chExt cx="2371" cy="1104"/>
          </a:xfrm>
        </p:grpSpPr>
        <p:grpSp>
          <p:nvGrpSpPr>
            <p:cNvPr id="316443" name="Group 27"/>
            <p:cNvGrpSpPr>
              <a:grpSpLocks/>
            </p:cNvGrpSpPr>
            <p:nvPr/>
          </p:nvGrpSpPr>
          <p:grpSpPr bwMode="auto">
            <a:xfrm>
              <a:off x="3540" y="2736"/>
              <a:ext cx="1920" cy="1008"/>
              <a:chOff x="576" y="2784"/>
              <a:chExt cx="2304" cy="1008"/>
            </a:xfrm>
          </p:grpSpPr>
          <p:sp>
            <p:nvSpPr>
              <p:cNvPr id="316444" name="Line 28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5" name="Line 29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6" name="Line 30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6447" name="Group 31"/>
            <p:cNvGrpSpPr>
              <a:grpSpLocks/>
            </p:cNvGrpSpPr>
            <p:nvPr/>
          </p:nvGrpSpPr>
          <p:grpSpPr bwMode="auto">
            <a:xfrm>
              <a:off x="3089" y="2640"/>
              <a:ext cx="451" cy="288"/>
              <a:chOff x="317" y="2784"/>
              <a:chExt cx="451" cy="288"/>
            </a:xfrm>
          </p:grpSpPr>
          <p:sp>
            <p:nvSpPr>
              <p:cNvPr id="316448" name="Line 32"/>
              <p:cNvSpPr>
                <a:spLocks noChangeShapeType="1"/>
              </p:cNvSpPr>
              <p:nvPr/>
            </p:nvSpPr>
            <p:spPr bwMode="auto">
              <a:xfrm>
                <a:off x="48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9" name="Text Box 33"/>
              <p:cNvSpPr txBox="1">
                <a:spLocks noChangeArrowheads="1"/>
              </p:cNvSpPr>
              <p:nvPr/>
            </p:nvSpPr>
            <p:spPr bwMode="auto">
              <a:xfrm>
                <a:off x="317" y="278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charset="0"/>
                  </a:rPr>
                  <a:t>t</a:t>
                </a:r>
                <a:r>
                  <a:rPr lang="zh-CN" altLang="en-US" sz="2400">
                    <a:latin typeface="Times New Roman" charset="0"/>
                  </a:rPr>
                  <a:t>’</a:t>
                </a:r>
              </a:p>
            </p:txBody>
          </p:sp>
        </p:grpSp>
        <p:sp>
          <p:nvSpPr>
            <p:cNvPr id="316451" name="Line 35"/>
            <p:cNvSpPr>
              <a:spLocks noChangeShapeType="1"/>
            </p:cNvSpPr>
            <p:nvPr/>
          </p:nvSpPr>
          <p:spPr bwMode="auto">
            <a:xfrm>
              <a:off x="3540" y="307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6455" name="Group 39"/>
          <p:cNvGrpSpPr>
            <a:grpSpLocks/>
          </p:cNvGrpSpPr>
          <p:nvPr/>
        </p:nvGrpSpPr>
        <p:grpSpPr bwMode="auto">
          <a:xfrm>
            <a:off x="5886451" y="3232602"/>
            <a:ext cx="2819400" cy="457200"/>
            <a:chOff x="3120" y="1248"/>
            <a:chExt cx="1776" cy="288"/>
          </a:xfrm>
        </p:grpSpPr>
        <p:sp>
          <p:nvSpPr>
            <p:cNvPr id="316453" name="Text Box 37"/>
            <p:cNvSpPr txBox="1">
              <a:spLocks noChangeArrowheads="1"/>
            </p:cNvSpPr>
            <p:nvPr/>
          </p:nvSpPr>
          <p:spPr bwMode="auto">
            <a:xfrm>
              <a:off x="3408" y="1248"/>
              <a:ext cx="1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Times New Roman" charset="0"/>
                </a:rPr>
                <a:t>t</a:t>
              </a:r>
              <a:r>
                <a:rPr lang="zh-CN" altLang="en-US" sz="2400" dirty="0">
                  <a:latin typeface="Times New Roman" charset="0"/>
                </a:rPr>
                <a:t>’</a:t>
              </a:r>
              <a:r>
                <a:rPr lang="en-US" altLang="zh-CN" sz="2400" dirty="0">
                  <a:latin typeface="Times New Roman" charset="0"/>
                </a:rPr>
                <a:t>                 </a:t>
              </a:r>
            </a:p>
          </p:txBody>
        </p:sp>
        <p:sp>
          <p:nvSpPr>
            <p:cNvPr id="316454" name="Line 38"/>
            <p:cNvSpPr>
              <a:spLocks noChangeShapeType="1"/>
            </p:cNvSpPr>
            <p:nvPr/>
          </p:nvSpPr>
          <p:spPr bwMode="auto">
            <a:xfrm>
              <a:off x="3120" y="12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7835901" y="3305627"/>
            <a:ext cx="336550" cy="3841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latin typeface="Times New Roman" charset="0"/>
              </a:rPr>
              <a:t>4</a:t>
            </a:r>
          </a:p>
        </p:txBody>
      </p:sp>
      <p:grpSp>
        <p:nvGrpSpPr>
          <p:cNvPr id="316459" name="Group 43"/>
          <p:cNvGrpSpPr>
            <a:grpSpLocks/>
          </p:cNvGrpSpPr>
          <p:nvPr/>
        </p:nvGrpSpPr>
        <p:grpSpPr bwMode="auto">
          <a:xfrm>
            <a:off x="5859556" y="1579258"/>
            <a:ext cx="3048000" cy="457200"/>
            <a:chOff x="3552" y="3072"/>
            <a:chExt cx="1920" cy="288"/>
          </a:xfrm>
        </p:grpSpPr>
        <p:sp>
          <p:nvSpPr>
            <p:cNvPr id="316457" name="Text Box 41"/>
            <p:cNvSpPr txBox="1">
              <a:spLocks noChangeArrowheads="1"/>
            </p:cNvSpPr>
            <p:nvPr/>
          </p:nvSpPr>
          <p:spPr bwMode="auto">
            <a:xfrm>
              <a:off x="3613" y="3072"/>
              <a:ext cx="16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x       real                4</a:t>
              </a:r>
            </a:p>
          </p:txBody>
        </p:sp>
        <p:sp>
          <p:nvSpPr>
            <p:cNvPr id="316458" name="Line 42"/>
            <p:cNvSpPr>
              <a:spLocks noChangeShapeType="1"/>
            </p:cNvSpPr>
            <p:nvPr/>
          </p:nvSpPr>
          <p:spPr bwMode="auto">
            <a:xfrm>
              <a:off x="3552" y="336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60" name="Text Box 44"/>
          <p:cNvSpPr txBox="1">
            <a:spLocks noChangeArrowheads="1"/>
          </p:cNvSpPr>
          <p:nvPr/>
        </p:nvSpPr>
        <p:spPr bwMode="auto">
          <a:xfrm>
            <a:off x="7715251" y="3305627"/>
            <a:ext cx="565150" cy="3841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latin typeface="Times New Roman" charset="0"/>
              </a:rPr>
              <a:t>12</a:t>
            </a:r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 flipV="1">
            <a:off x="2640919" y="1326160"/>
            <a:ext cx="2689906" cy="10065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62" name="Oval 46"/>
          <p:cNvSpPr>
            <a:spLocks noChangeArrowheads="1"/>
          </p:cNvSpPr>
          <p:nvPr/>
        </p:nvSpPr>
        <p:spPr bwMode="auto">
          <a:xfrm>
            <a:off x="2051720" y="3475701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63" name="Text Box 47"/>
          <p:cNvSpPr txBox="1">
            <a:spLocks noChangeArrowheads="1"/>
          </p:cNvSpPr>
          <p:nvPr/>
        </p:nvSpPr>
        <p:spPr bwMode="auto">
          <a:xfrm>
            <a:off x="5867400" y="4796264"/>
            <a:ext cx="23916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charset="0"/>
              </a:rPr>
              <a:t>T.type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charset="0"/>
              </a:rPr>
              <a:t>=record(t’)</a:t>
            </a:r>
            <a:endParaRPr lang="en-US" altLang="zh-CN" sz="2400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Times New Roman" charset="0"/>
              </a:rPr>
              <a:t>T.width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charset="0"/>
              </a:rPr>
              <a:t>=12</a:t>
            </a:r>
            <a:endParaRPr lang="en-US" altLang="zh-CN" sz="2400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316464" name="AutoShape 48"/>
          <p:cNvCxnSpPr>
            <a:cxnSpLocks noChangeShapeType="1"/>
            <a:stCxn id="316462" idx="6"/>
            <a:endCxn id="316463" idx="1"/>
          </p:cNvCxnSpPr>
          <p:nvPr/>
        </p:nvCxnSpPr>
        <p:spPr bwMode="auto">
          <a:xfrm>
            <a:off x="2356520" y="3628101"/>
            <a:ext cx="3510880" cy="15836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6467" name="Group 51"/>
          <p:cNvGrpSpPr>
            <a:grpSpLocks/>
          </p:cNvGrpSpPr>
          <p:nvPr/>
        </p:nvGrpSpPr>
        <p:grpSpPr bwMode="auto">
          <a:xfrm>
            <a:off x="6286451" y="3317186"/>
            <a:ext cx="2057400" cy="381000"/>
            <a:chOff x="3840" y="1824"/>
            <a:chExt cx="1296" cy="240"/>
          </a:xfrm>
        </p:grpSpPr>
        <p:sp>
          <p:nvSpPr>
            <p:cNvPr id="316465" name="Rectangle 49"/>
            <p:cNvSpPr>
              <a:spLocks noChangeArrowheads="1"/>
            </p:cNvSpPr>
            <p:nvPr/>
          </p:nvSpPr>
          <p:spPr bwMode="auto">
            <a:xfrm>
              <a:off x="3840" y="1824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66" name="Rectangle 50"/>
            <p:cNvSpPr>
              <a:spLocks noChangeArrowheads="1"/>
            </p:cNvSpPr>
            <p:nvPr/>
          </p:nvSpPr>
          <p:spPr bwMode="auto">
            <a:xfrm>
              <a:off x="4704" y="1824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6469" name="Group 53"/>
          <p:cNvGrpSpPr>
            <a:grpSpLocks/>
          </p:cNvGrpSpPr>
          <p:nvPr/>
        </p:nvGrpSpPr>
        <p:grpSpPr bwMode="auto">
          <a:xfrm>
            <a:off x="1219200" y="4953000"/>
            <a:ext cx="3048000" cy="457200"/>
            <a:chOff x="768" y="3120"/>
            <a:chExt cx="1920" cy="288"/>
          </a:xfrm>
        </p:grpSpPr>
        <p:sp>
          <p:nvSpPr>
            <p:cNvPr id="316438" name="Text Box 22"/>
            <p:cNvSpPr txBox="1">
              <a:spLocks noChangeArrowheads="1"/>
            </p:cNvSpPr>
            <p:nvPr/>
          </p:nvSpPr>
          <p:spPr bwMode="auto">
            <a:xfrm>
              <a:off x="829" y="3120"/>
              <a:ext cx="17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Times New Roman" charset="0"/>
                </a:rPr>
                <a:t>q       </a:t>
              </a:r>
              <a:r>
                <a:rPr lang="en-US" altLang="zh-CN" sz="2400" dirty="0" smtClean="0">
                  <a:latin typeface="Times New Roman" charset="0"/>
                </a:rPr>
                <a:t>record(t’)        </a:t>
              </a:r>
              <a:r>
                <a:rPr lang="en-US" altLang="zh-CN" sz="2400" dirty="0">
                  <a:latin typeface="Times New Roman" charset="0"/>
                </a:rPr>
                <a:t>4</a:t>
              </a:r>
            </a:p>
          </p:txBody>
        </p:sp>
        <p:sp>
          <p:nvSpPr>
            <p:cNvPr id="316468" name="Line 52"/>
            <p:cNvSpPr>
              <a:spLocks noChangeShapeType="1"/>
            </p:cNvSpPr>
            <p:nvPr/>
          </p:nvSpPr>
          <p:spPr bwMode="auto">
            <a:xfrm>
              <a:off x="768" y="340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70" name="Text Box 54"/>
          <p:cNvSpPr txBox="1">
            <a:spLocks noChangeArrowheads="1"/>
          </p:cNvSpPr>
          <p:nvPr/>
        </p:nvSpPr>
        <p:spPr bwMode="auto">
          <a:xfrm>
            <a:off x="7791451" y="3839027"/>
            <a:ext cx="488950" cy="3841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>
                <a:latin typeface="Times New Roman" charset="0"/>
              </a:rPr>
              <a:t>16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3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  <p:bldP spid="316441" grpId="0" animBg="1"/>
      <p:bldP spid="316450" grpId="0" autoUpdateAnimBg="0"/>
      <p:bldP spid="316456" grpId="0" animBg="1" autoUpdateAnimBg="0"/>
      <p:bldP spid="316460" grpId="0" animBg="1" autoUpdateAnimBg="0"/>
      <p:bldP spid="316461" grpId="0" animBg="1"/>
      <p:bldP spid="316462" grpId="0" animBg="1"/>
      <p:bldP spid="316463" grpId="0" autoUpdateAnimBg="0"/>
      <p:bldP spid="31647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0291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赋值语句的翻译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80729"/>
            <a:ext cx="8229600" cy="933489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Arial" charset="0"/>
                <a:ea typeface="华文新魏" charset="0"/>
              </a:rPr>
              <a:t>只含简单算术表达式的赋值语句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华文新魏" charset="0"/>
              </a:rPr>
              <a:t>约定算符优先性，结合</a:t>
            </a:r>
            <a:r>
              <a:rPr lang="zh-CN" altLang="en-US" sz="2400" dirty="0" smtClean="0">
                <a:latin typeface="Arial" charset="0"/>
                <a:ea typeface="华文新魏" charset="0"/>
              </a:rPr>
              <a:t>性</a:t>
            </a:r>
            <a:endParaRPr lang="zh-CN" altLang="en-US" sz="2400" dirty="0">
              <a:latin typeface="Arial" charset="0"/>
              <a:ea typeface="华文新魏" charset="0"/>
            </a:endParaRP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5254FBE-C02D-2847-B137-2B97EFC872B7}" type="slidenum">
              <a:rPr lang="en-US" altLang="zh-CN">
                <a:solidFill>
                  <a:schemeClr val="bg1"/>
                </a:solidFill>
              </a:rPr>
              <a:pPr eaLnBrk="1" hangingPunct="1"/>
              <a:t>35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85381" y="2204864"/>
            <a:ext cx="201612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err="1">
                <a:latin typeface="Comic Sans MS" charset="0"/>
              </a:rPr>
              <a:t>S→</a:t>
            </a:r>
            <a:r>
              <a:rPr lang="en-US" altLang="zh-CN" sz="1600" dirty="0" err="1" smtClean="0">
                <a:latin typeface="Comic Sans MS" charset="0"/>
              </a:rPr>
              <a:t>i</a:t>
            </a:r>
            <a:r>
              <a:rPr lang="en-US" altLang="zh-CN" sz="1600" dirty="0" smtClean="0">
                <a:latin typeface="Comic Sans MS" charset="0"/>
              </a:rPr>
              <a:t>=E</a:t>
            </a:r>
            <a:endParaRPr lang="en-US" altLang="zh-CN" sz="1600" dirty="0">
              <a:latin typeface="Comic Sans MS" charset="0"/>
            </a:endParaRP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E→E1 op E2</a:t>
            </a: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E→-E1</a:t>
            </a: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E →(E1)</a:t>
            </a: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 err="1">
                <a:latin typeface="Comic Sans MS" charset="0"/>
              </a:rPr>
              <a:t>E→i</a:t>
            </a:r>
            <a:endParaRPr lang="en-US" altLang="zh-CN" dirty="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922556" y="2204863"/>
            <a:ext cx="597535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>
                <a:latin typeface="Comic Sans MS" charset="0"/>
              </a:rPr>
              <a:t>{</a:t>
            </a:r>
            <a:r>
              <a:rPr lang="en-US" altLang="zh-CN" sz="1600" dirty="0" smtClean="0">
                <a:latin typeface="Comic Sans MS" charset="0"/>
              </a:rPr>
              <a:t>P=lookup(i.name</a:t>
            </a:r>
            <a:r>
              <a:rPr lang="en-US" altLang="zh-CN" sz="1600" dirty="0">
                <a:latin typeface="Comic Sans MS" charset="0"/>
              </a:rPr>
              <a:t>); //</a:t>
            </a:r>
            <a:r>
              <a:rPr lang="zh-CN" altLang="en-US" sz="1600" dirty="0">
                <a:latin typeface="Comic Sans MS" charset="0"/>
              </a:rPr>
              <a:t>查找符号表，看变量</a:t>
            </a:r>
            <a:r>
              <a:rPr lang="en-US" altLang="zh-CN" sz="1600" dirty="0" err="1">
                <a:latin typeface="Comic Sans MS" charset="0"/>
              </a:rPr>
              <a:t>i</a:t>
            </a:r>
            <a:r>
              <a:rPr lang="zh-CN" altLang="en-US" sz="1600" dirty="0">
                <a:latin typeface="Comic Sans MS" charset="0"/>
              </a:rPr>
              <a:t>是否说明</a:t>
            </a:r>
          </a:p>
          <a:p>
            <a:pPr eaLnBrk="1" hangingPunct="1"/>
            <a:r>
              <a:rPr lang="zh-CN" altLang="en-US" sz="1600" dirty="0">
                <a:latin typeface="Comic Sans MS" charset="0"/>
              </a:rPr>
              <a:t> </a:t>
            </a:r>
            <a:r>
              <a:rPr lang="en-US" altLang="zh-CN" sz="1600" dirty="0">
                <a:latin typeface="Comic Sans MS" charset="0"/>
              </a:rPr>
              <a:t>if P&lt;&gt;nil then </a:t>
            </a:r>
            <a:r>
              <a:rPr lang="en-US" altLang="zh-CN" sz="1600" dirty="0" smtClean="0">
                <a:latin typeface="Comic Sans MS" charset="0"/>
              </a:rPr>
              <a:t>gen( </a:t>
            </a:r>
            <a:r>
              <a:rPr lang="en-US" altLang="zh-CN" sz="1600" dirty="0">
                <a:latin typeface="Comic Sans MS" charset="0"/>
              </a:rPr>
              <a:t>P, </a:t>
            </a:r>
            <a:r>
              <a:rPr lang="en-US" altLang="zh-CN" sz="1600" dirty="0" smtClean="0">
                <a:latin typeface="Comic Sans MS" charset="0"/>
              </a:rPr>
              <a:t>‘=’,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) </a:t>
            </a:r>
            <a:r>
              <a:rPr lang="en-US" altLang="zh-CN" sz="1600" dirty="0">
                <a:latin typeface="Comic Sans MS" charset="0"/>
              </a:rPr>
              <a:t>//</a:t>
            </a:r>
            <a:r>
              <a:rPr lang="zh-CN" altLang="en-US" sz="1600" dirty="0">
                <a:latin typeface="Comic Sans MS" charset="0"/>
              </a:rPr>
              <a:t>生成三地址语句</a:t>
            </a: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else  error}</a:t>
            </a: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 </a:t>
            </a:r>
            <a:r>
              <a:rPr lang="en-US" altLang="zh-CN" sz="1600" dirty="0" smtClean="0">
                <a:latin typeface="Comic Sans MS" charset="0"/>
              </a:rPr>
              <a:t>{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 =</a:t>
            </a:r>
            <a:r>
              <a:rPr lang="en-US" altLang="zh-CN" sz="1600" dirty="0" err="1" smtClean="0">
                <a:latin typeface="Comic Sans MS" charset="0"/>
              </a:rPr>
              <a:t>newtemp</a:t>
            </a:r>
            <a:r>
              <a:rPr lang="en-US" altLang="zh-CN" sz="1600" dirty="0" smtClean="0">
                <a:latin typeface="Comic Sans MS" charset="0"/>
              </a:rPr>
              <a:t> </a:t>
            </a:r>
            <a:r>
              <a:rPr lang="en-US" altLang="zh-CN" sz="1600" dirty="0">
                <a:latin typeface="Comic Sans MS" charset="0"/>
              </a:rPr>
              <a:t>;  </a:t>
            </a:r>
            <a:r>
              <a:rPr lang="en-US" altLang="zh-CN" dirty="0"/>
              <a:t>//</a:t>
            </a:r>
            <a:r>
              <a:rPr lang="zh-CN" altLang="en-US" dirty="0"/>
              <a:t>结果指向临时变量</a:t>
            </a:r>
            <a:endParaRPr lang="zh-CN" altLang="en-US" sz="1600" dirty="0">
              <a:latin typeface="Comic Sans MS" charset="0"/>
            </a:endParaRPr>
          </a:p>
          <a:p>
            <a:pPr eaLnBrk="1" hangingPunct="1"/>
            <a:r>
              <a:rPr lang="zh-CN" altLang="en-US" sz="1600" dirty="0">
                <a:latin typeface="Comic Sans MS" charset="0"/>
              </a:rPr>
              <a:t>  </a:t>
            </a:r>
            <a:r>
              <a:rPr lang="en-US" altLang="zh-CN" sz="1600" dirty="0" smtClean="0">
                <a:latin typeface="Comic Sans MS" charset="0"/>
              </a:rPr>
              <a:t>gen(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 ‘=’ E1.addr </a:t>
            </a:r>
            <a:r>
              <a:rPr lang="en-US" altLang="zh-CN" sz="1600" dirty="0">
                <a:latin typeface="Comic Sans MS" charset="0"/>
              </a:rPr>
              <a:t>‘op</a:t>
            </a:r>
            <a:r>
              <a:rPr lang="en-US" altLang="zh-CN" sz="1600" dirty="0" smtClean="0">
                <a:latin typeface="Comic Sans MS" charset="0"/>
              </a:rPr>
              <a:t>’ E2.addr) </a:t>
            </a:r>
            <a:r>
              <a:rPr lang="en-US" altLang="zh-CN" sz="1600" dirty="0">
                <a:latin typeface="Comic Sans MS" charset="0"/>
              </a:rPr>
              <a:t>}</a:t>
            </a: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 smtClean="0">
                <a:latin typeface="Comic Sans MS" charset="0"/>
              </a:rPr>
              <a:t>{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 =</a:t>
            </a:r>
            <a:r>
              <a:rPr lang="en-US" altLang="zh-CN" sz="1600" dirty="0" err="1" smtClean="0">
                <a:latin typeface="Comic Sans MS" charset="0"/>
              </a:rPr>
              <a:t>newtemp</a:t>
            </a:r>
            <a:r>
              <a:rPr lang="en-US" altLang="zh-CN" sz="1600" dirty="0" smtClean="0">
                <a:latin typeface="Comic Sans MS" charset="0"/>
              </a:rPr>
              <a:t> </a:t>
            </a:r>
            <a:r>
              <a:rPr lang="en-US" altLang="zh-CN" sz="1600" dirty="0">
                <a:latin typeface="Comic Sans MS" charset="0"/>
              </a:rPr>
              <a:t>;</a:t>
            </a: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  </a:t>
            </a:r>
            <a:r>
              <a:rPr lang="en-US" altLang="zh-CN" sz="1600" dirty="0" smtClean="0">
                <a:latin typeface="Comic Sans MS" charset="0"/>
              </a:rPr>
              <a:t>gen(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  ‘=’ </a:t>
            </a:r>
            <a:r>
              <a:rPr lang="en-US" altLang="zh-CN" sz="1600" dirty="0">
                <a:latin typeface="Comic Sans MS" charset="0"/>
              </a:rPr>
              <a:t>‘</a:t>
            </a:r>
            <a:r>
              <a:rPr lang="en-US" altLang="zh-CN" sz="1600" dirty="0" err="1">
                <a:latin typeface="Comic Sans MS" charset="0"/>
              </a:rPr>
              <a:t>unimus</a:t>
            </a:r>
            <a:r>
              <a:rPr lang="en-US" altLang="zh-CN" sz="1600" dirty="0" smtClean="0">
                <a:latin typeface="Comic Sans MS" charset="0"/>
              </a:rPr>
              <a:t>’ E1.addr) </a:t>
            </a:r>
            <a:r>
              <a:rPr lang="en-US" altLang="zh-CN" sz="1600" dirty="0">
                <a:latin typeface="Comic Sans MS" charset="0"/>
              </a:rPr>
              <a:t>}</a:t>
            </a: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 smtClean="0">
                <a:latin typeface="Comic Sans MS" charset="0"/>
              </a:rPr>
              <a:t>{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 = E1.addr}</a:t>
            </a:r>
            <a:endParaRPr lang="en-US" altLang="zh-CN" sz="1600" dirty="0">
              <a:latin typeface="Comic Sans MS" charset="0"/>
            </a:endParaRPr>
          </a:p>
          <a:p>
            <a:pPr eaLnBrk="1" hangingPunct="1"/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{</a:t>
            </a:r>
            <a:r>
              <a:rPr lang="en-US" altLang="zh-CN" sz="1600" dirty="0" smtClean="0">
                <a:latin typeface="Comic Sans MS" charset="0"/>
              </a:rPr>
              <a:t>P=lookup(i.name</a:t>
            </a:r>
            <a:r>
              <a:rPr lang="en-US" altLang="zh-CN" sz="1600" dirty="0">
                <a:latin typeface="Comic Sans MS" charset="0"/>
              </a:rPr>
              <a:t>);</a:t>
            </a: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 if P&lt;&gt;nil then </a:t>
            </a:r>
            <a:r>
              <a:rPr lang="en-US" altLang="zh-CN" sz="1600" dirty="0" err="1" smtClean="0">
                <a:latin typeface="Comic Sans MS" charset="0"/>
              </a:rPr>
              <a:t>E.addr</a:t>
            </a:r>
            <a:r>
              <a:rPr lang="en-US" altLang="zh-CN" sz="1600" dirty="0" smtClean="0">
                <a:latin typeface="Comic Sans MS" charset="0"/>
              </a:rPr>
              <a:t>=P </a:t>
            </a:r>
            <a:endParaRPr lang="en-US" altLang="zh-CN" sz="1600" dirty="0">
              <a:latin typeface="Comic Sans MS" charset="0"/>
            </a:endParaRPr>
          </a:p>
          <a:p>
            <a:pPr eaLnBrk="1" hangingPunct="1"/>
            <a:r>
              <a:rPr lang="en-US" altLang="zh-CN" sz="1600" dirty="0">
                <a:latin typeface="Comic Sans MS" charset="0"/>
              </a:rPr>
              <a:t>else  error}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5601870" y="1409880"/>
            <a:ext cx="3306762" cy="585788"/>
          </a:xfrm>
          <a:prstGeom prst="wedgeRectCallout">
            <a:avLst>
              <a:gd name="adj1" fmla="val -117750"/>
              <a:gd name="adj2" fmla="val 10381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16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lookup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：查询符号表返回</a:t>
            </a:r>
            <a:r>
              <a:rPr lang="en-US" altLang="zh-CN" sz="16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905619" y="3793157"/>
            <a:ext cx="3003013" cy="612775"/>
          </a:xfrm>
          <a:prstGeom prst="wedgeRectCallout">
            <a:avLst>
              <a:gd name="adj1" fmla="val -116971"/>
              <a:gd name="adj2" fmla="val -802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1600" i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newtemp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生成一个新的临时变量</a:t>
            </a:r>
            <a:r>
              <a:rPr lang="en-US" altLang="zh-CN" sz="16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，返回</a:t>
            </a:r>
            <a:r>
              <a:rPr lang="en-US" altLang="zh-CN" sz="16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endParaRPr lang="en-US" altLang="zh-CN" sz="1600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397876" y="2796671"/>
            <a:ext cx="3714750" cy="323850"/>
          </a:xfrm>
          <a:prstGeom prst="wedgeRectCallout">
            <a:avLst>
              <a:gd name="adj1" fmla="val -83353"/>
              <a:gd name="adj2" fmla="val -6761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16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：生成三地址指令</a:t>
            </a:r>
            <a:r>
              <a:rPr lang="en-US" altLang="zh-CN" sz="16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code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赋值语句的翻译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2400" dirty="0">
                <a:latin typeface="Arial" charset="0"/>
                <a:ea typeface="华文新魏" charset="0"/>
              </a:rPr>
              <a:t>例：</a:t>
            </a:r>
            <a:r>
              <a:rPr lang="en-US" altLang="zh-CN" sz="2400" dirty="0" smtClean="0">
                <a:latin typeface="Arial" charset="0"/>
                <a:ea typeface="华文新魏" charset="0"/>
              </a:rPr>
              <a:t>a=-</a:t>
            </a:r>
            <a:r>
              <a:rPr lang="en-US" altLang="zh-CN" sz="2400" dirty="0">
                <a:latin typeface="Arial" charset="0"/>
                <a:ea typeface="华文新魏" charset="0"/>
              </a:rPr>
              <a:t>b*</a:t>
            </a:r>
            <a:r>
              <a:rPr lang="en-US" altLang="zh-CN" sz="2400" dirty="0" err="1">
                <a:latin typeface="Arial" charset="0"/>
                <a:ea typeface="华文新魏" charset="0"/>
              </a:rPr>
              <a:t>c+d</a:t>
            </a:r>
            <a:r>
              <a:rPr lang="en-US" altLang="zh-CN" sz="2400" dirty="0">
                <a:latin typeface="Arial" charset="0"/>
                <a:ea typeface="华文新魏" charset="0"/>
              </a:rPr>
              <a:t> </a:t>
            </a:r>
            <a:r>
              <a:rPr lang="zh-CN" altLang="en-US" sz="2400" dirty="0">
                <a:latin typeface="Arial" charset="0"/>
                <a:ea typeface="华文新魏" charset="0"/>
              </a:rPr>
              <a:t>按上述方案的语法制导翻译过程。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华文新魏" charset="0"/>
              </a:rPr>
              <a:t>  按归约次序依次为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1</a:t>
            </a:r>
            <a:r>
              <a:rPr lang="zh-CN" altLang="en-US" sz="2000" dirty="0">
                <a:latin typeface="Arial" charset="0"/>
                <a:ea typeface="华文新魏" charset="0"/>
              </a:rPr>
              <a:t>）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E→b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i.name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b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设</a:t>
            </a:r>
            <a:r>
              <a:rPr lang="en-US" altLang="zh-CN" sz="2000" dirty="0" err="1" smtClean="0">
                <a:latin typeface="Arial" charset="0"/>
                <a:ea typeface="华文新魏" charset="0"/>
              </a:rPr>
              <a:t>E.addr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b</a:t>
            </a:r>
            <a:r>
              <a:rPr lang="zh-CN" altLang="en-US" sz="2000" dirty="0">
                <a:latin typeface="Arial" charset="0"/>
                <a:ea typeface="华文新魏" charset="0"/>
              </a:rPr>
              <a:t>；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2</a:t>
            </a:r>
            <a:r>
              <a:rPr lang="zh-CN" altLang="en-US" sz="2000" dirty="0">
                <a:latin typeface="Arial" charset="0"/>
                <a:ea typeface="华文新魏" charset="0"/>
              </a:rPr>
              <a:t>）</a:t>
            </a:r>
            <a:r>
              <a:rPr lang="en-US" altLang="zh-CN" sz="2000" dirty="0">
                <a:latin typeface="Arial" charset="0"/>
                <a:ea typeface="华文新魏" charset="0"/>
              </a:rPr>
              <a:t>E→-E1,</a:t>
            </a:r>
            <a:r>
              <a:rPr lang="zh-CN" altLang="en-US" sz="2000" dirty="0">
                <a:latin typeface="Arial" charset="0"/>
                <a:ea typeface="华文新魏" charset="0"/>
              </a:rPr>
              <a:t>设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newtemp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t1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gen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生成</a:t>
            </a:r>
            <a:r>
              <a:rPr lang="zh-CN" altLang="en-US" sz="2000" dirty="0">
                <a:latin typeface="Arial" charset="0"/>
                <a:ea typeface="华文新魏" charset="0"/>
              </a:rPr>
              <a:t>三地址语句</a:t>
            </a:r>
            <a:r>
              <a:rPr lang="en-US" altLang="zh-CN" sz="2000" dirty="0" smtClean="0">
                <a:solidFill>
                  <a:srgbClr val="00B0F0"/>
                </a:solidFill>
                <a:latin typeface="Arial" charset="0"/>
                <a:ea typeface="华文新魏" charset="0"/>
              </a:rPr>
              <a:t>t1= </a:t>
            </a:r>
            <a:r>
              <a:rPr lang="en-US" altLang="zh-CN" sz="2000" dirty="0" err="1">
                <a:solidFill>
                  <a:srgbClr val="00B0F0"/>
                </a:solidFill>
                <a:latin typeface="Arial" charset="0"/>
                <a:ea typeface="华文新魏" charset="0"/>
              </a:rPr>
              <a:t>uminus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华文新魏" charset="0"/>
              </a:rPr>
              <a:t> b</a:t>
            </a:r>
            <a:r>
              <a:rPr lang="en-US" altLang="zh-CN" sz="2000" dirty="0">
                <a:latin typeface="Arial" charset="0"/>
                <a:ea typeface="华文新魏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3) 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E→c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i.name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c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设</a:t>
            </a:r>
            <a:r>
              <a:rPr lang="en-US" altLang="zh-CN" sz="2000" dirty="0" err="1" smtClean="0">
                <a:latin typeface="Arial" charset="0"/>
                <a:ea typeface="华文新魏" charset="0"/>
              </a:rPr>
              <a:t>E.addr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c</a:t>
            </a:r>
            <a:r>
              <a:rPr lang="zh-CN" altLang="en-US" sz="2000" dirty="0">
                <a:latin typeface="Arial" charset="0"/>
                <a:ea typeface="华文新魏" charset="0"/>
              </a:rPr>
              <a:t>；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4) E→E1*E2,</a:t>
            </a:r>
            <a:r>
              <a:rPr lang="zh-CN" altLang="en-US" sz="2000" dirty="0">
                <a:latin typeface="Arial" charset="0"/>
                <a:ea typeface="华文新魏" charset="0"/>
              </a:rPr>
              <a:t>设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newtemp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t2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此时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E1.addr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t1</a:t>
            </a:r>
            <a:r>
              <a:rPr lang="zh-CN" altLang="en-US" sz="2000" dirty="0">
                <a:latin typeface="Arial" charset="0"/>
                <a:ea typeface="华文新魏" charset="0"/>
              </a:rPr>
              <a:t>， 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E2.addr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c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gen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生成</a:t>
            </a:r>
            <a:r>
              <a:rPr lang="zh-CN" altLang="en-US" sz="2000" dirty="0">
                <a:latin typeface="Arial" charset="0"/>
                <a:ea typeface="华文新魏" charset="0"/>
              </a:rPr>
              <a:t>三地址语句</a:t>
            </a:r>
            <a:r>
              <a:rPr lang="en-US" altLang="zh-CN" sz="2000" dirty="0" smtClean="0">
                <a:solidFill>
                  <a:srgbClr val="00B0F0"/>
                </a:solidFill>
                <a:latin typeface="Arial" charset="0"/>
                <a:ea typeface="华文新魏" charset="0"/>
              </a:rPr>
              <a:t>t2= 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华文新魏" charset="0"/>
              </a:rPr>
              <a:t>t1*c</a:t>
            </a:r>
            <a:r>
              <a:rPr lang="en-US" altLang="zh-CN" sz="2000" dirty="0">
                <a:latin typeface="Arial" charset="0"/>
                <a:ea typeface="华文新魏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5) 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E→d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i.name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d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设</a:t>
            </a:r>
            <a:r>
              <a:rPr lang="en-US" altLang="zh-CN" sz="2000" dirty="0" err="1" smtClean="0">
                <a:latin typeface="Arial" charset="0"/>
                <a:ea typeface="华文新魏" charset="0"/>
              </a:rPr>
              <a:t>E.addr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d</a:t>
            </a:r>
            <a:r>
              <a:rPr lang="zh-CN" altLang="en-US" sz="2000" dirty="0">
                <a:latin typeface="Arial" charset="0"/>
                <a:ea typeface="华文新魏" charset="0"/>
              </a:rPr>
              <a:t>；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6) E→E1+E2,</a:t>
            </a:r>
            <a:r>
              <a:rPr lang="zh-CN" altLang="en-US" sz="2000" dirty="0">
                <a:latin typeface="Arial" charset="0"/>
                <a:ea typeface="华文新魏" charset="0"/>
              </a:rPr>
              <a:t>设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newtemp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t3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此时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E1.addr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t2</a:t>
            </a:r>
            <a:r>
              <a:rPr lang="zh-CN" altLang="en-US" sz="2000" dirty="0">
                <a:latin typeface="Arial" charset="0"/>
                <a:ea typeface="华文新魏" charset="0"/>
              </a:rPr>
              <a:t>， 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E2.addr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d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gen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生成</a:t>
            </a:r>
            <a:r>
              <a:rPr lang="zh-CN" altLang="en-US" sz="2000" dirty="0">
                <a:latin typeface="Arial" charset="0"/>
                <a:ea typeface="华文新魏" charset="0"/>
              </a:rPr>
              <a:t>三地址语句</a:t>
            </a:r>
            <a:r>
              <a:rPr lang="en-US" altLang="zh-CN" sz="2000" dirty="0" smtClean="0">
                <a:solidFill>
                  <a:srgbClr val="00B0F0"/>
                </a:solidFill>
                <a:latin typeface="Arial" charset="0"/>
                <a:ea typeface="华文新魏" charset="0"/>
              </a:rPr>
              <a:t>t3= 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华文新魏" charset="0"/>
              </a:rPr>
              <a:t>t2+d</a:t>
            </a:r>
            <a:r>
              <a:rPr lang="en-US" altLang="zh-CN" sz="2000" dirty="0">
                <a:latin typeface="Arial" charset="0"/>
                <a:ea typeface="华文新魏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华文新魏" charset="0"/>
              </a:rPr>
              <a:t>7) </a:t>
            </a:r>
            <a:r>
              <a:rPr lang="en-US" altLang="zh-CN" sz="2000" dirty="0" err="1">
                <a:latin typeface="Arial" charset="0"/>
                <a:ea typeface="华文新魏" charset="0"/>
              </a:rPr>
              <a:t>S→</a:t>
            </a:r>
            <a:r>
              <a:rPr lang="en-US" altLang="zh-CN" sz="2000" dirty="0" err="1" smtClean="0">
                <a:latin typeface="Arial" charset="0"/>
                <a:ea typeface="华文新魏" charset="0"/>
              </a:rPr>
              <a:t>a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=E</a:t>
            </a:r>
            <a:r>
              <a:rPr lang="en-US" altLang="zh-CN" sz="2000" dirty="0">
                <a:latin typeface="Arial" charset="0"/>
                <a:ea typeface="华文新魏" charset="0"/>
              </a:rPr>
              <a:t>, i.name</a:t>
            </a:r>
            <a:r>
              <a:rPr lang="zh-CN" altLang="en-US" sz="2000" dirty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a</a:t>
            </a:r>
            <a:r>
              <a:rPr lang="zh-CN" altLang="en-US" sz="2000" dirty="0">
                <a:latin typeface="Arial" charset="0"/>
                <a:ea typeface="华文新魏" charset="0"/>
              </a:rPr>
              <a:t>，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此时</a:t>
            </a:r>
            <a:r>
              <a:rPr lang="en-US" altLang="zh-CN" sz="2000" dirty="0" err="1" smtClean="0">
                <a:latin typeface="Arial" charset="0"/>
                <a:ea typeface="华文新魏" charset="0"/>
              </a:rPr>
              <a:t>E.addr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为</a:t>
            </a:r>
            <a:r>
              <a:rPr lang="en-US" altLang="zh-CN" sz="2000" dirty="0">
                <a:latin typeface="Arial" charset="0"/>
                <a:ea typeface="华文新魏" charset="0"/>
              </a:rPr>
              <a:t>t3 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，</a:t>
            </a:r>
            <a:r>
              <a:rPr lang="en-US" altLang="zh-CN" sz="2000" dirty="0" smtClean="0">
                <a:latin typeface="Arial" charset="0"/>
                <a:ea typeface="华文新魏" charset="0"/>
              </a:rPr>
              <a:t>gen</a:t>
            </a:r>
            <a:r>
              <a:rPr lang="zh-CN" altLang="en-US" sz="2000" dirty="0" smtClean="0">
                <a:latin typeface="Arial" charset="0"/>
                <a:ea typeface="华文新魏" charset="0"/>
              </a:rPr>
              <a:t>生成</a:t>
            </a:r>
            <a:r>
              <a:rPr lang="zh-CN" altLang="en-US" sz="2000" dirty="0">
                <a:latin typeface="Arial" charset="0"/>
                <a:ea typeface="华文新魏" charset="0"/>
              </a:rPr>
              <a:t>三地址语句</a:t>
            </a:r>
            <a:r>
              <a:rPr lang="en-US" altLang="zh-CN" sz="2000" dirty="0" smtClean="0">
                <a:solidFill>
                  <a:srgbClr val="00B0F0"/>
                </a:solidFill>
                <a:latin typeface="Arial" charset="0"/>
                <a:ea typeface="华文新魏" charset="0"/>
              </a:rPr>
              <a:t>a= 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  <a:ea typeface="华文新魏" charset="0"/>
              </a:rPr>
              <a:t>t3</a:t>
            </a:r>
            <a:r>
              <a:rPr lang="zh-CN" altLang="en-US" sz="2000" dirty="0">
                <a:latin typeface="Arial" charset="0"/>
                <a:ea typeface="华文新魏" charset="0"/>
              </a:rPr>
              <a:t>；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7172DA6-AF6B-439E-9AB7-72CA2E0EA540}" type="slidenum">
              <a:rPr lang="en-US" altLang="zh-CN" smtClean="0">
                <a:solidFill>
                  <a:schemeClr val="bg1"/>
                </a:solidFill>
              </a:rPr>
              <a:t>36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kumimoji="1" lang="zh-CN" altLang="en-US" dirty="0"/>
              <a:t>含</a:t>
            </a:r>
            <a:r>
              <a:rPr kumimoji="1" lang="zh-CN" altLang="en-US" dirty="0" smtClean="0"/>
              <a:t>数组元素的赋值语句翻译</a:t>
            </a:r>
            <a:endParaRPr kumimoji="1" lang="zh-CN" altLang="en-US" dirty="0"/>
          </a:p>
        </p:txBody>
      </p:sp>
      <p:sp>
        <p:nvSpPr>
          <p:cNvPr id="258087" name="Rectangle 39"/>
          <p:cNvSpPr>
            <a:spLocks noChangeArrowheads="1"/>
          </p:cNvSpPr>
          <p:nvPr/>
        </p:nvSpPr>
        <p:spPr bwMode="auto">
          <a:xfrm>
            <a:off x="5036917" y="5123912"/>
            <a:ext cx="1479299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09601" y="1241701"/>
            <a:ext cx="8335963" cy="14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引用数组元素，翻译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要解决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数组元素的存放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元素存储在一个连续的存储块中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下标查找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数组元素的寻址：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258077" name="Group 29"/>
          <p:cNvGrpSpPr>
            <a:grpSpLocks/>
          </p:cNvGrpSpPr>
          <p:nvPr/>
        </p:nvGrpSpPr>
        <p:grpSpPr bwMode="auto">
          <a:xfrm>
            <a:off x="581025" y="3641725"/>
            <a:ext cx="1136650" cy="777875"/>
            <a:chOff x="580" y="2208"/>
            <a:chExt cx="716" cy="490"/>
          </a:xfrm>
        </p:grpSpPr>
        <p:sp>
          <p:nvSpPr>
            <p:cNvPr id="258072" name="Line 24"/>
            <p:cNvSpPr>
              <a:spLocks noChangeShapeType="1"/>
            </p:cNvSpPr>
            <p:nvPr/>
          </p:nvSpPr>
          <p:spPr bwMode="auto">
            <a:xfrm flipV="1">
              <a:off x="105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4" name="Text Box 26"/>
            <p:cNvSpPr txBox="1">
              <a:spLocks noChangeArrowheads="1"/>
            </p:cNvSpPr>
            <p:nvPr/>
          </p:nvSpPr>
          <p:spPr bwMode="auto">
            <a:xfrm>
              <a:off x="580" y="2448"/>
              <a:ext cx="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dirty="0">
                  <a:latin typeface="Times New Roman" charset="0"/>
                </a:rPr>
                <a:t>下界</a:t>
              </a:r>
              <a:r>
                <a:rPr lang="en-US" altLang="zh-CN" sz="2000" dirty="0">
                  <a:latin typeface="Times New Roman" charset="0"/>
                </a:rPr>
                <a:t> low</a:t>
              </a:r>
            </a:p>
          </p:txBody>
        </p:sp>
      </p:grpSp>
      <p:grpSp>
        <p:nvGrpSpPr>
          <p:cNvPr id="258076" name="Group 28"/>
          <p:cNvGrpSpPr>
            <a:grpSpLocks/>
          </p:cNvGrpSpPr>
          <p:nvPr/>
        </p:nvGrpSpPr>
        <p:grpSpPr bwMode="auto">
          <a:xfrm>
            <a:off x="4737100" y="3641725"/>
            <a:ext cx="1206500" cy="777875"/>
            <a:chOff x="3198" y="2208"/>
            <a:chExt cx="760" cy="490"/>
          </a:xfrm>
        </p:grpSpPr>
        <p:sp>
          <p:nvSpPr>
            <p:cNvPr id="258073" name="Line 25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5" name="Text Box 27"/>
            <p:cNvSpPr txBox="1">
              <a:spLocks noChangeArrowheads="1"/>
            </p:cNvSpPr>
            <p:nvPr/>
          </p:nvSpPr>
          <p:spPr bwMode="auto">
            <a:xfrm>
              <a:off x="3198" y="244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charset="0"/>
                </a:rPr>
                <a:t>上界</a:t>
              </a:r>
              <a:r>
                <a:rPr lang="en-US" altLang="zh-CN" sz="2000">
                  <a:latin typeface="Times New Roman" charset="0"/>
                </a:rPr>
                <a:t> high</a:t>
              </a:r>
            </a:p>
          </p:txBody>
        </p:sp>
      </p:grpSp>
      <p:grpSp>
        <p:nvGrpSpPr>
          <p:cNvPr id="258078" name="Group 30"/>
          <p:cNvGrpSpPr>
            <a:grpSpLocks/>
          </p:cNvGrpSpPr>
          <p:nvPr/>
        </p:nvGrpSpPr>
        <p:grpSpPr bwMode="auto">
          <a:xfrm>
            <a:off x="2943225" y="3641725"/>
            <a:ext cx="889000" cy="777875"/>
            <a:chOff x="3298" y="2208"/>
            <a:chExt cx="560" cy="490"/>
          </a:xfrm>
        </p:grpSpPr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0" name="Text Box 32"/>
            <p:cNvSpPr txBox="1">
              <a:spLocks noChangeArrowheads="1"/>
            </p:cNvSpPr>
            <p:nvPr/>
          </p:nvSpPr>
          <p:spPr bwMode="auto">
            <a:xfrm>
              <a:off x="3298" y="2448"/>
              <a:ext cx="5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charset="0"/>
                </a:rPr>
                <a:t>元素</a:t>
              </a:r>
              <a:r>
                <a:rPr lang="en-US" altLang="zh-CN" sz="2000">
                  <a:latin typeface="Times New Roman" charset="0"/>
                </a:rPr>
                <a:t>  i</a:t>
              </a:r>
            </a:p>
          </p:txBody>
        </p:sp>
      </p:grpSp>
      <p:grpSp>
        <p:nvGrpSpPr>
          <p:cNvPr id="258084" name="Group 36"/>
          <p:cNvGrpSpPr>
            <a:grpSpLocks/>
          </p:cNvGrpSpPr>
          <p:nvPr/>
        </p:nvGrpSpPr>
        <p:grpSpPr bwMode="auto">
          <a:xfrm>
            <a:off x="1108075" y="3184525"/>
            <a:ext cx="4572000" cy="457200"/>
            <a:chOff x="912" y="1920"/>
            <a:chExt cx="2880" cy="288"/>
          </a:xfrm>
        </p:grpSpPr>
        <p:grpSp>
          <p:nvGrpSpPr>
            <p:cNvPr id="258081" name="Group 33"/>
            <p:cNvGrpSpPr>
              <a:grpSpLocks/>
            </p:cNvGrpSpPr>
            <p:nvPr/>
          </p:nvGrpSpPr>
          <p:grpSpPr bwMode="auto">
            <a:xfrm>
              <a:off x="912" y="1968"/>
              <a:ext cx="2880" cy="240"/>
              <a:chOff x="912" y="1968"/>
              <a:chExt cx="2880" cy="240"/>
            </a:xfrm>
          </p:grpSpPr>
          <p:sp>
            <p:nvSpPr>
              <p:cNvPr id="258059" name="Rectangle 11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288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0" name="Line 12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2" name="Line 14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5" name="Line 17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6" name="Line 18"/>
              <p:cNvSpPr>
                <a:spLocks noChangeShapeType="1"/>
              </p:cNvSpPr>
              <p:nvPr/>
            </p:nvSpPr>
            <p:spPr bwMode="auto">
              <a:xfrm>
                <a:off x="259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9" name="Line 21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0" name="Line 22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82" name="Text Box 34"/>
            <p:cNvSpPr txBox="1">
              <a:spLocks noChangeArrowheads="1"/>
            </p:cNvSpPr>
            <p:nvPr/>
          </p:nvSpPr>
          <p:spPr bwMode="auto">
            <a:xfrm>
              <a:off x="1852" y="19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...</a:t>
              </a:r>
            </a:p>
          </p:txBody>
        </p:sp>
        <p:sp>
          <p:nvSpPr>
            <p:cNvPr id="258083" name="Text Box 35"/>
            <p:cNvSpPr txBox="1">
              <a:spLocks noChangeArrowheads="1"/>
            </p:cNvSpPr>
            <p:nvPr/>
          </p:nvSpPr>
          <p:spPr bwMode="auto">
            <a:xfrm>
              <a:off x="2860" y="19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...</a:t>
              </a:r>
            </a:p>
          </p:txBody>
        </p:sp>
      </p:grpSp>
      <p:sp>
        <p:nvSpPr>
          <p:cNvPr id="258085" name="Text Box 37"/>
          <p:cNvSpPr txBox="1">
            <a:spLocks noChangeArrowheads="1"/>
          </p:cNvSpPr>
          <p:nvPr/>
        </p:nvSpPr>
        <p:spPr bwMode="auto">
          <a:xfrm>
            <a:off x="6091786" y="2969718"/>
            <a:ext cx="2629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</a:p>
          <a:p>
            <a:pPr algn="l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pPr algn="l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high-low+1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1301249" y="4789816"/>
            <a:ext cx="5798551" cy="7898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9150" lvl="1" indent="-285750" algn="l"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base + (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-low 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=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base -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8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8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8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8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8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7" grpId="0" animBg="1"/>
      <p:bldP spid="258057" grpId="0" build="p" autoUpdateAnimBg="0"/>
      <p:bldP spid="258085" grpId="0" build="p" autoUpdateAnimBg="0"/>
      <p:bldP spid="258086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数组元素的地址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中，数组元素下标从</a:t>
            </a:r>
            <a:r>
              <a:rPr lang="en-US" altLang="zh-CN" dirty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一维数</a:t>
            </a:r>
            <a:r>
              <a:rPr lang="zh-CN" altLang="en-US" sz="2000" dirty="0" smtClean="0"/>
              <a:t>组元素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</a:t>
            </a:r>
            <a:r>
              <a:rPr lang="zh-CN" altLang="en-US" sz="2000" dirty="0" smtClean="0"/>
              <a:t>的地址：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base +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sym typeface="Symbol" charset="0"/>
              </a:rPr>
              <a:t>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 smtClean="0"/>
              <a:t>推广到二维数</a:t>
            </a:r>
            <a:r>
              <a:rPr lang="zh-CN" altLang="en-US" sz="2000" dirty="0"/>
              <a:t>组，假设一行的宽度是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，同一行中每个数组元素的宽度是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，则数组</a:t>
            </a:r>
            <a:r>
              <a:rPr lang="zh-CN" altLang="en-US" sz="2000" dirty="0" smtClean="0"/>
              <a:t>元素 </a:t>
            </a:r>
            <a:r>
              <a:rPr lang="en-US" altLang="zh-CN" sz="2000" dirty="0" smtClean="0"/>
              <a:t>a[i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][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2</a:t>
            </a:r>
            <a:r>
              <a:rPr lang="en-US" altLang="zh-CN" sz="2000" dirty="0" smtClean="0"/>
              <a:t>] </a:t>
            </a:r>
            <a:r>
              <a:rPr lang="zh-CN" altLang="en-US" sz="2000" dirty="0" smtClean="0"/>
              <a:t>的相对地址是 </a:t>
            </a:r>
            <a:endParaRPr lang="en-US" altLang="zh-CN" sz="2000" dirty="0" smtClean="0"/>
          </a:p>
          <a:p>
            <a:pPr marL="349250" lvl="1" indent="0" algn="ctr">
              <a:spcBef>
                <a:spcPts val="1200"/>
              </a:spcBef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base+i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en-US" altLang="zh-CN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w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+i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en-US" altLang="zh-CN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w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en-US" altLang="zh-CN" sz="2000" dirty="0" smtClean="0"/>
              <a:t>K</a:t>
            </a:r>
            <a:r>
              <a:rPr lang="zh-CN" altLang="en-US" sz="2000" dirty="0"/>
              <a:t>维数组数组</a:t>
            </a:r>
            <a:r>
              <a:rPr lang="zh-CN" altLang="en-US" sz="2000" dirty="0" smtClean="0"/>
              <a:t>元素 </a:t>
            </a:r>
            <a:r>
              <a:rPr lang="en-US" altLang="zh-CN" sz="2000" dirty="0" smtClean="0"/>
              <a:t>a[i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][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] …[</a:t>
            </a:r>
            <a:r>
              <a:rPr lang="en-US" altLang="zh-CN" sz="2000" dirty="0" err="1"/>
              <a:t>i</a:t>
            </a:r>
            <a:r>
              <a:rPr lang="en-US" altLang="zh-CN" sz="2000" baseline="-25000" dirty="0" err="1"/>
              <a:t>k</a:t>
            </a:r>
            <a:r>
              <a:rPr lang="en-US" altLang="zh-CN" sz="2000" dirty="0" smtClean="0"/>
              <a:t>]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相对地址是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3768" y="4293096"/>
            <a:ext cx="3296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base+i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en-US" altLang="zh-CN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w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+i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en-US" altLang="zh-CN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w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</a:rPr>
              <a:t>+…+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k</a:t>
            </a:r>
            <a:r>
              <a:rPr kumimoji="1" lang="zh-CN" altLang="en-US" sz="2000" dirty="0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k</a:t>
            </a:r>
            <a:endParaRPr lang="zh-CN" altLang="en-US" sz="2000" dirty="0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6130830" y="4342747"/>
            <a:ext cx="2747963" cy="1177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的宽度</a:t>
            </a:r>
          </a:p>
          <a:p>
            <a:pPr eaLnBrk="1" hangingPunct="1"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的宽度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[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…[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的宽度</a:t>
            </a:r>
          </a:p>
        </p:txBody>
      </p:sp>
    </p:spTree>
    <p:extLst>
      <p:ext uri="{BB962C8B-B14F-4D97-AF65-F5344CB8AC3E}">
        <p14:creationId xmlns:p14="http://schemas.microsoft.com/office/powerpoint/2010/main" val="3169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851" y="2060575"/>
            <a:ext cx="8424863" cy="2681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3204" lvl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假设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type(</a:t>
            </a:r>
            <a:r>
              <a:rPr lang="en-US" altLang="zh-CN" sz="2800" dirty="0" smtClean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)= array(3, array(5, array(8, </a:t>
            </a:r>
            <a:r>
              <a:rPr lang="en-US" altLang="zh-CN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 ) 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03204" lvl="1">
              <a:lnSpc>
                <a:spcPts val="3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5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一个整型变量占用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个字节，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(a[i</a:t>
            </a:r>
            <a:r>
              <a:rPr lang="en-US" altLang="zh-CN" sz="28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 = base + 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 w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+ 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*w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*w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                        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 + 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*160 + 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*32 + i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100000"/>
              <a:defRPr/>
            </a:pP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37892" name="组合 15"/>
          <p:cNvGrpSpPr>
            <a:grpSpLocks/>
          </p:cNvGrpSpPr>
          <p:nvPr/>
        </p:nvGrpSpPr>
        <p:grpSpPr bwMode="auto">
          <a:xfrm>
            <a:off x="3275856" y="4103688"/>
            <a:ext cx="2347913" cy="588962"/>
            <a:chOff x="3879504" y="2814638"/>
            <a:chExt cx="2348680" cy="58933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651733" y="2814638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219792" y="3187933"/>
              <a:ext cx="57645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796243" y="2833700"/>
              <a:ext cx="63521" cy="35423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2" name="矩形 13"/>
            <p:cNvSpPr>
              <a:spLocks noChangeArrowheads="1"/>
            </p:cNvSpPr>
            <p:nvPr/>
          </p:nvSpPr>
          <p:spPr bwMode="auto">
            <a:xfrm>
              <a:off x="3879504" y="3003668"/>
              <a:ext cx="1413337" cy="4003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 dirty="0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 dirty="0">
                <a:solidFill>
                  <a:srgbClr val="2D83F4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893" name="组合 17"/>
          <p:cNvGrpSpPr>
            <a:grpSpLocks/>
          </p:cNvGrpSpPr>
          <p:nvPr/>
        </p:nvGrpSpPr>
        <p:grpSpPr bwMode="auto">
          <a:xfrm>
            <a:off x="4245819" y="4103688"/>
            <a:ext cx="2530475" cy="939800"/>
            <a:chOff x="3533593" y="2814638"/>
            <a:chExt cx="2530158" cy="94007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52640" y="2814638"/>
              <a:ext cx="41111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19307" y="3538752"/>
              <a:ext cx="57619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5795497" y="2833694"/>
              <a:ext cx="63492" cy="70505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02" name="矩形 21"/>
            <p:cNvSpPr>
              <a:spLocks noChangeArrowheads="1"/>
            </p:cNvSpPr>
            <p:nvPr/>
          </p:nvSpPr>
          <p:spPr bwMode="auto">
            <a:xfrm>
              <a:off x="3533593" y="3354513"/>
              <a:ext cx="1737674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>
                <a:solidFill>
                  <a:srgbClr val="2D83F4"/>
                </a:solidFill>
              </a:endParaRPr>
            </a:p>
          </p:txBody>
        </p:sp>
      </p:grpSp>
      <p:grpSp>
        <p:nvGrpSpPr>
          <p:cNvPr id="37894" name="组合 24"/>
          <p:cNvGrpSpPr>
            <a:grpSpLocks/>
          </p:cNvGrpSpPr>
          <p:nvPr/>
        </p:nvGrpSpPr>
        <p:grpSpPr bwMode="auto">
          <a:xfrm>
            <a:off x="4928444" y="4076701"/>
            <a:ext cx="2898775" cy="1368425"/>
            <a:chOff x="3164757" y="2814638"/>
            <a:chExt cx="2898994" cy="1368212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652557" y="2814638"/>
              <a:ext cx="41119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149282" y="3966984"/>
              <a:ext cx="576306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725587" y="2833685"/>
              <a:ext cx="79381" cy="1149171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98" name="矩形 28"/>
            <p:cNvSpPr>
              <a:spLocks noChangeArrowheads="1"/>
            </p:cNvSpPr>
            <p:nvPr/>
          </p:nvSpPr>
          <p:spPr bwMode="auto">
            <a:xfrm>
              <a:off x="3164757" y="3782820"/>
              <a:ext cx="2063909" cy="400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baseline="-250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b="1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b="1">
                  <a:solidFill>
                    <a:srgbClr val="2D83F4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的宽度</a:t>
              </a:r>
              <a:endParaRPr lang="zh-CN" altLang="en-US" sz="2000">
                <a:solidFill>
                  <a:srgbClr val="2D83F4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数组元素的地址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89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78" y="476672"/>
            <a:ext cx="8686428" cy="5798996"/>
          </a:xfrm>
        </p:spPr>
        <p:txBody>
          <a:bodyPr>
            <a:normAutofit fontScale="92500" lnSpcReduction="10000"/>
          </a:bodyPr>
          <a:lstStyle/>
          <a:p>
            <a:pPr marL="806450" lvl="1" indent="-457200">
              <a:spcBef>
                <a:spcPts val="1200"/>
              </a:spcBef>
              <a:buFont typeface="+mj-ea"/>
              <a:buAutoNum type="circleNumDbPlain" startAt="3"/>
            </a:pPr>
            <a:r>
              <a:rPr kumimoji="1" lang="zh-CN" altLang="en-US" dirty="0">
                <a:solidFill>
                  <a:srgbClr val="7030A0"/>
                </a:solidFill>
              </a:rPr>
              <a:t>类型构造器作用于类型表达式的结果仍是类型表达式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lvl="2">
              <a:spcBef>
                <a:spcPts val="1200"/>
              </a:spcBef>
            </a:pPr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数组构造符</a:t>
            </a:r>
            <a:r>
              <a:rPr kumimoji="1" lang="en-US" altLang="zh-C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array</a:t>
            </a:r>
            <a:r>
              <a:rPr kumimoji="1" lang="zh-CN" altLang="en-US" dirty="0"/>
              <a:t>：如果</a:t>
            </a:r>
            <a:r>
              <a:rPr kumimoji="1" lang="en-US" altLang="zh-CN" dirty="0"/>
              <a:t>T</a:t>
            </a:r>
            <a:r>
              <a:rPr kumimoji="1" lang="zh-CN" altLang="en-US" dirty="0"/>
              <a:t>是类型表达式，那么</a:t>
            </a:r>
            <a:r>
              <a:rPr kumimoji="1" lang="en-US" altLang="zh-CN" dirty="0">
                <a:solidFill>
                  <a:srgbClr val="FF0000"/>
                </a:solidFill>
              </a:rPr>
              <a:t>array(I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</a:rPr>
              <a:t>T)</a:t>
            </a:r>
            <a:r>
              <a:rPr kumimoji="1" lang="zh-CN" altLang="en-US" dirty="0"/>
              <a:t>是一个类型表达式，表示一个数组类型， </a:t>
            </a:r>
            <a:r>
              <a:rPr kumimoji="1" lang="en-US" altLang="zh-CN" dirty="0"/>
              <a:t>I</a:t>
            </a:r>
            <a:r>
              <a:rPr kumimoji="1" lang="zh-CN" altLang="en-US" dirty="0"/>
              <a:t>通常是一个整数域。</a:t>
            </a:r>
          </a:p>
          <a:p>
            <a:pPr marL="671512" lvl="2" indent="0">
              <a:spcBef>
                <a:spcPts val="1200"/>
              </a:spcBef>
              <a:buNone/>
            </a:pPr>
            <a:r>
              <a:rPr kumimoji="1" lang="zh-CN" altLang="en-US" dirty="0"/>
              <a:t>           例如</a:t>
            </a:r>
            <a:r>
              <a:rPr kumimoji="1" lang="zh-CN" altLang="en-US" dirty="0" smtClean="0"/>
              <a:t>：</a:t>
            </a:r>
            <a:r>
              <a:rPr kumimoji="1"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kumimoji="1"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3]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的类型表达式 ：</a:t>
            </a:r>
            <a:r>
              <a:rPr kumimoji="1" lang="en-US" altLang="zh-CN" dirty="0" smtClean="0"/>
              <a:t>array </a:t>
            </a:r>
            <a:r>
              <a:rPr kumimoji="1" lang="en-US" altLang="zh-CN" dirty="0"/>
              <a:t>(3,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)</a:t>
            </a:r>
          </a:p>
          <a:p>
            <a:pPr marL="671512" lvl="2" indent="0">
              <a:spcBef>
                <a:spcPts val="1200"/>
              </a:spcBef>
              <a:buNone/>
            </a:pPr>
            <a:r>
              <a:rPr kumimoji="1" lang="zh-CN" altLang="en-US" dirty="0"/>
              <a:t>        </a:t>
            </a:r>
            <a:r>
              <a:rPr kumimoji="1" lang="zh-CN" altLang="en-US" dirty="0" smtClean="0"/>
              <a:t>            </a:t>
            </a:r>
            <a:r>
              <a:rPr kumimoji="1"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[2][3</a:t>
            </a:r>
            <a:r>
              <a:rPr kumimoji="1" lang="en-US" altLang="zh-CN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类型表达式为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array (2, array(3,int) </a:t>
            </a:r>
            <a:r>
              <a:rPr kumimoji="1" lang="en-US" altLang="zh-CN" dirty="0" smtClean="0"/>
              <a:t>)</a:t>
            </a:r>
            <a:endParaRPr kumimoji="1" lang="en-US" altLang="zh-CN" sz="2000" dirty="0" smtClean="0"/>
          </a:p>
          <a:p>
            <a:pPr lvl="2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指针构造符</a:t>
            </a:r>
            <a:r>
              <a:rPr kumimoji="1"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pointer</a:t>
            </a:r>
            <a:r>
              <a:rPr kumimoji="1" lang="zh-CN" altLang="en-US" dirty="0" smtClean="0"/>
              <a:t>：如果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是类型表达式，那么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pointer(T)</a:t>
            </a:r>
            <a:r>
              <a:rPr kumimoji="1" lang="zh-CN" altLang="en-US" dirty="0" smtClean="0"/>
              <a:t>是表示“指向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类型对象的指针”的类型表达式。</a:t>
            </a:r>
            <a:endParaRPr kumimoji="1" lang="en-US" altLang="zh-CN" dirty="0" smtClean="0"/>
          </a:p>
          <a:p>
            <a:pPr lvl="2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笛</a:t>
            </a:r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卡儿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乘积</a:t>
            </a:r>
            <a:r>
              <a:rPr kumimoji="1" lang="zh-CN" alt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T1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T2</a:t>
            </a:r>
            <a:r>
              <a:rPr kumimoji="1" lang="zh-CN" altLang="en-US" dirty="0"/>
              <a:t>是类型表达式，那么它们的笛卡儿乘积</a:t>
            </a:r>
            <a:r>
              <a:rPr kumimoji="1" lang="en-US" altLang="zh-CN" dirty="0" smtClean="0">
                <a:solidFill>
                  <a:srgbClr val="FF0000"/>
                </a:solidFill>
              </a:rPr>
              <a:t>T1</a:t>
            </a:r>
            <a:r>
              <a:rPr kumimoji="1" lang="zh-CN" altLang="en-US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en-US" altLang="zh-CN" dirty="0" smtClean="0">
                <a:solidFill>
                  <a:srgbClr val="FF0000"/>
                </a:solidFill>
              </a:rPr>
              <a:t>T2</a:t>
            </a:r>
            <a:r>
              <a:rPr kumimoji="1" lang="zh-CN" altLang="en-US" dirty="0"/>
              <a:t>也是类型表达式，</a:t>
            </a:r>
            <a:r>
              <a:rPr kumimoji="1" lang="zh-CN" altLang="en-US" dirty="0" smtClean="0"/>
              <a:t>假定</a:t>
            </a:r>
            <a:r>
              <a:rPr kumimoji="1"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zh-CN" altLang="en-US" dirty="0" smtClean="0"/>
              <a:t>是</a:t>
            </a:r>
            <a:r>
              <a:rPr kumimoji="1" lang="zh-CN" altLang="en-US" dirty="0"/>
              <a:t>左结合的。</a:t>
            </a:r>
            <a:endParaRPr kumimoji="1" lang="en-US" altLang="zh-CN" dirty="0"/>
          </a:p>
          <a:p>
            <a:pPr lvl="3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记录</a:t>
            </a:r>
            <a:r>
              <a:rPr kumimoji="1" lang="zh-CN" altLang="en-US" dirty="0"/>
              <a:t>：记录类型是它的各域类型的笛卡儿乘积，记录</a:t>
            </a:r>
            <a:r>
              <a:rPr kumimoji="1" lang="zh-CN" altLang="en-US" dirty="0" smtClean="0"/>
              <a:t>的每个域用二</a:t>
            </a:r>
            <a:r>
              <a:rPr kumimoji="1" lang="zh-CN" altLang="en-US" dirty="0"/>
              <a:t>元组（</a:t>
            </a:r>
            <a:r>
              <a:rPr kumimoji="1" lang="zh-CN" altLang="en-US" dirty="0" smtClean="0"/>
              <a:t>域名</a:t>
            </a:r>
            <a:r>
              <a:rPr kumimoji="1"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kumimoji="1" lang="zh-CN" altLang="en-US" dirty="0" smtClean="0"/>
              <a:t>类型）表示</a:t>
            </a:r>
            <a:endParaRPr kumimoji="1" lang="en-US" altLang="zh-CN" dirty="0" smtClean="0"/>
          </a:p>
          <a:p>
            <a:pPr lvl="2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函数构造符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Comic Sans MS" charset="0"/>
              </a:rPr>
              <a:t>→</a:t>
            </a:r>
            <a:r>
              <a:rPr lang="en-US" altLang="zh-CN" dirty="0">
                <a:latin typeface="Comic Sans MS" charset="0"/>
              </a:rPr>
              <a:t> 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从定义域类型</a:t>
            </a:r>
            <a:r>
              <a:rPr kumimoji="1" lang="en-US" altLang="zh-CN" dirty="0"/>
              <a:t>D</a:t>
            </a:r>
            <a:r>
              <a:rPr kumimoji="1" lang="zh-CN" altLang="en-US" dirty="0"/>
              <a:t>到值域类型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的映射，类型由类型表达式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Comic Sans MS" charset="0"/>
              </a:rPr>
              <a:t> →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表示。</a:t>
            </a:r>
          </a:p>
          <a:p>
            <a:pPr marL="671512" lvl="2" indent="0">
              <a:lnSpc>
                <a:spcPct val="120000"/>
              </a:lnSpc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        </a:t>
            </a:r>
            <a:r>
              <a:rPr kumimoji="1" lang="zh-CN" altLang="en-US" sz="1600" dirty="0" smtClean="0"/>
              <a:t>例如：内部函数 </a:t>
            </a:r>
            <a:r>
              <a:rPr kumimoji="1" lang="en-US" altLang="zh-CN" sz="1600" dirty="0" smtClean="0"/>
              <a:t>mod</a:t>
            </a:r>
            <a:r>
              <a:rPr kumimoji="1" lang="zh-CN" altLang="en-US" sz="1600" dirty="0"/>
              <a:t>：  </a:t>
            </a:r>
            <a:r>
              <a:rPr kumimoji="1" lang="en-US" altLang="zh-CN" sz="1600" dirty="0" err="1" smtClean="0"/>
              <a:t>int</a:t>
            </a:r>
            <a:r>
              <a:rPr kumimoji="1"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  </a:t>
            </a:r>
            <a:r>
              <a:rPr kumimoji="1" lang="en-US" altLang="zh-CN" sz="1600" dirty="0" err="1" smtClean="0"/>
              <a:t>int</a:t>
            </a:r>
            <a:r>
              <a:rPr lang="en-US" altLang="zh-CN" sz="1600" dirty="0">
                <a:latin typeface="Comic Sans MS" charset="0"/>
              </a:rPr>
              <a:t> → </a:t>
            </a:r>
            <a:r>
              <a:rPr kumimoji="1" lang="en-US" altLang="zh-CN" sz="1600" dirty="0" err="1" smtClean="0"/>
              <a:t>int</a:t>
            </a:r>
            <a:endParaRPr kumimoji="1" lang="en-US" altLang="zh-CN" sz="1600" dirty="0"/>
          </a:p>
          <a:p>
            <a:pPr marL="966787" lvl="3" indent="0">
              <a:lnSpc>
                <a:spcPct val="12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用户</a:t>
            </a:r>
            <a:r>
              <a:rPr kumimoji="1" lang="zh-CN" altLang="en-US" dirty="0"/>
              <a:t>定义</a:t>
            </a:r>
            <a:r>
              <a:rPr kumimoji="1" lang="zh-CN" altLang="en-US" dirty="0" smtClean="0"/>
              <a:t>的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f( char </a:t>
            </a:r>
            <a:r>
              <a:rPr kumimoji="1" lang="en-US" altLang="zh-CN" dirty="0" err="1" smtClean="0"/>
              <a:t>a,b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char</a:t>
            </a:r>
            <a:r>
              <a:rPr kumimoji="1" lang="zh-CN" alt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 </a:t>
            </a:r>
            <a:r>
              <a:rPr kumimoji="1" lang="en-US" altLang="zh-CN" dirty="0" smtClean="0"/>
              <a:t>char</a:t>
            </a:r>
            <a:r>
              <a:rPr lang="en-US" altLang="zh-CN" dirty="0">
                <a:latin typeface="Comic Sans MS" charset="0"/>
              </a:rPr>
              <a:t> </a:t>
            </a:r>
            <a:r>
              <a:rPr lang="en-US" altLang="zh-CN" dirty="0" smtClean="0">
                <a:latin typeface="Comic Sans MS" charset="0"/>
              </a:rPr>
              <a:t>→ 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marL="338137" indent="-285750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宋体" charset="0"/>
              </a:rPr>
              <a:t>类型表达式可以包含变量（称为类型变量），变量的值是类型表达式</a:t>
            </a:r>
            <a:r>
              <a:rPr kumimoji="1" lang="en-US" altLang="zh-CN" sz="2000" dirty="0" smtClean="0"/>
              <a:t>  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含数组的赋值语句翻译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5" name="内容占位符 5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575072" lvl="1" indent="-272654">
              <a:lnSpc>
                <a:spcPts val="26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400" dirty="0">
                <a:solidFill>
                  <a:prstClr val="black"/>
                </a:solidFill>
                <a:cs typeface="Times New Roman" pitchFamily="18" charset="0"/>
              </a:rPr>
              <a:t>假设</a:t>
            </a:r>
            <a:r>
              <a:rPr lang="zh-CN" altLang="en-US" sz="25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 array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(3,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(5, </a:t>
            </a:r>
            <a:r>
              <a:rPr lang="en-US" altLang="zh-CN" sz="25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int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))</a:t>
            </a:r>
            <a:r>
              <a:rPr lang="zh-CN" altLang="en-US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</a:t>
            </a:r>
            <a:endParaRPr lang="en-US" altLang="zh-CN" sz="25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57213" lvl="1" indent="-214313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cs typeface="Times New Roman" pitchFamily="18" charset="0"/>
              </a:rPr>
              <a:t>语言源程序片段</a:t>
            </a:r>
            <a:endParaRPr lang="en-US" altLang="zh-CN" sz="2400" dirty="0">
              <a:solidFill>
                <a:prstClr val="black"/>
              </a:solidFill>
              <a:cs typeface="Times New Roman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c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];</a:t>
            </a:r>
            <a:endParaRPr lang="en-US" altLang="zh-CN" sz="2500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57213" lvl="1" indent="-214313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prstClr val="black"/>
                </a:solidFill>
                <a:cs typeface="Times New Roman" pitchFamily="18" charset="0"/>
              </a:rPr>
              <a:t>对应的三</a:t>
            </a:r>
            <a:r>
              <a:rPr lang="zh-CN" altLang="en-US" sz="2400" dirty="0">
                <a:solidFill>
                  <a:prstClr val="black"/>
                </a:solidFill>
                <a:cs typeface="Times New Roman" pitchFamily="18" charset="0"/>
              </a:rPr>
              <a:t>地址码</a:t>
            </a:r>
            <a:endParaRPr lang="en-US" altLang="zh-CN" sz="2400" dirty="0">
              <a:solidFill>
                <a:prstClr val="black"/>
              </a:solidFill>
              <a:cs typeface="Times New Roman" pitchFamily="18" charset="0"/>
            </a:endParaRP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* 20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* 4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 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[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]         </a:t>
            </a:r>
          </a:p>
          <a:p>
            <a:pPr marL="857250" lvl="2" indent="-171450">
              <a:lnSpc>
                <a:spcPts val="26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  </a:t>
            </a:r>
            <a:r>
              <a:rPr lang="en-US" altLang="zh-CN" sz="2500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endParaRPr lang="zh-CN" altLang="en-US" sz="2500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7526" y="2378273"/>
            <a:ext cx="469582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addr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][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])=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base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*20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+ 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*4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601713" y="2854527"/>
            <a:ext cx="720725" cy="461665"/>
            <a:chOff x="3681830" y="3822828"/>
            <a:chExt cx="604382" cy="46106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81830" y="3910028"/>
              <a:ext cx="604382" cy="1585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3861548" y="3822828"/>
              <a:ext cx="312133" cy="46106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6"/>
          <p:cNvGrpSpPr>
            <a:grpSpLocks/>
          </p:cNvGrpSpPr>
          <p:nvPr/>
        </p:nvGrpSpPr>
        <p:grpSpPr bwMode="auto">
          <a:xfrm>
            <a:off x="7538337" y="2852936"/>
            <a:ext cx="719138" cy="461962"/>
            <a:chOff x="3681830" y="3822828"/>
            <a:chExt cx="604382" cy="46136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681830" y="3910027"/>
              <a:ext cx="604382" cy="1586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3860610" y="3822828"/>
              <a:ext cx="313532" cy="4613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8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248444" y="1874839"/>
            <a:ext cx="5927725" cy="167005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语言赋值</a:t>
            </a:r>
            <a:r>
              <a:rPr lang="zh-CN" altLang="en-US" dirty="0"/>
              <a:t>语句的基本文法</a:t>
            </a:r>
            <a:endParaRPr lang="zh-CN" altLang="en-US" dirty="0">
              <a:ea typeface="楷体_GB2312" pitchFamily="49" charset="-122"/>
            </a:endParaRPr>
          </a:p>
          <a:p>
            <a:pPr marL="272654" indent="-272654" algn="just">
              <a:lnSpc>
                <a:spcPts val="2500"/>
              </a:lnSpc>
              <a:spcBef>
                <a:spcPct val="15000"/>
              </a:spcBef>
              <a:buNone/>
              <a:defRPr/>
            </a:pP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 id = </a:t>
            </a:r>
            <a:r>
              <a:rPr lang="en-US" altLang="zh-CN" sz="1800" dirty="0" smtClean="0">
                <a:ea typeface="楷体_GB2312" pitchFamily="49" charset="-122"/>
                <a:cs typeface="Times New Roman" pitchFamily="18" charset="0"/>
              </a:rPr>
              <a:t>E ;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 =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 ;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>
              <a:lnSpc>
                <a:spcPts val="2500"/>
              </a:lnSpc>
              <a:spcBef>
                <a:spcPct val="15000"/>
              </a:spcBef>
              <a:buNone/>
              <a:defRPr/>
            </a:pP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	E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1800" baseline="-30000" dirty="0"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+ E</a:t>
            </a:r>
            <a:r>
              <a:rPr lang="en-US" altLang="zh-CN" sz="1800" baseline="-30000" dirty="0"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800" baseline="-30000" dirty="0">
                <a:ea typeface="楷体_GB2312" pitchFamily="49" charset="-122"/>
                <a:cs typeface="Times New Roman" pitchFamily="18" charset="0"/>
              </a:rPr>
              <a:t>1   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| (E</a:t>
            </a:r>
            <a:r>
              <a:rPr lang="en-US" altLang="zh-CN" sz="1800" baseline="-30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) | id |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</a:t>
            </a:r>
          </a:p>
          <a:p>
            <a:pPr marL="272654" indent="-272654" algn="just">
              <a:lnSpc>
                <a:spcPts val="2500"/>
              </a:lnSpc>
              <a:spcBef>
                <a:spcPct val="15000"/>
              </a:spcBef>
              <a:buNone/>
              <a:defRPr/>
            </a:pPr>
            <a:r>
              <a:rPr lang="en-US" altLang="zh-CN" sz="1800" dirty="0"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id [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 ]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| L</a:t>
            </a:r>
            <a:r>
              <a:rPr lang="en-US" altLang="zh-CN" sz="1800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 ]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006601" y="1017588"/>
            <a:ext cx="5845175" cy="1096962"/>
          </a:xfrm>
          <a:prstGeom prst="rect">
            <a:avLst/>
          </a:prstGeom>
        </p:spPr>
        <p:txBody>
          <a:bodyPr lIns="68580" tIns="34290" rIns="68580" bIns="3429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楷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7" name="矩形 5"/>
          <p:cNvSpPr>
            <a:spLocks noChangeArrowheads="1"/>
          </p:cNvSpPr>
          <p:nvPr/>
        </p:nvSpPr>
        <p:spPr bwMode="auto">
          <a:xfrm>
            <a:off x="119063" y="3906101"/>
            <a:ext cx="4451350" cy="3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sz="2000" b="1" i="1" dirty="0" err="1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439" y="5020240"/>
            <a:ext cx="7859712" cy="1500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44" indent="-273044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的综合属性</a:t>
            </a:r>
          </a:p>
          <a:p>
            <a:pPr marL="576248" lvl="1" indent="-273044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.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生成的数组元素的类型</a:t>
            </a:r>
          </a:p>
          <a:p>
            <a:pPr marL="576248" lvl="1" indent="-273044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L.offset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：指示一个临时变量，该临时变量用于累加公式中的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i</a:t>
            </a:r>
            <a:r>
              <a:rPr lang="en-US" altLang="zh-CN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×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b="1" i="1" baseline="-30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项，从而计算数组引用的偏移量</a:t>
            </a:r>
            <a:endParaRPr lang="en-US" altLang="zh-CN" b="1" i="1" baseline="-30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576248" lvl="1" indent="-273044">
              <a:lnSpc>
                <a:spcPts val="2000"/>
              </a:lnSpc>
              <a:spcBef>
                <a:spcPct val="15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.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array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：数组名在符号表的入口地址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3303" y="4510176"/>
            <a:ext cx="7872412" cy="395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>
              <a:lnSpc>
                <a:spcPts val="25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，翻译语句片段“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059487" y="3106217"/>
            <a:ext cx="1196975" cy="269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endParaRPr lang="en-US" altLang="zh-CN" sz="1600" b="1" baseline="-25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5081711" y="2872854"/>
            <a:ext cx="23764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))</a:t>
            </a:r>
            <a:endParaRPr kumimoji="1"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5915149" y="2244204"/>
            <a:ext cx="22161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6564436" y="1537767"/>
            <a:ext cx="1189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5835775" y="2491854"/>
            <a:ext cx="1844675" cy="269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1"/>
          <p:cNvSpPr>
            <a:spLocks noChangeArrowheads="1"/>
          </p:cNvSpPr>
          <p:nvPr/>
        </p:nvSpPr>
        <p:spPr bwMode="auto">
          <a:xfrm>
            <a:off x="6527924" y="1771129"/>
            <a:ext cx="2233612" cy="269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offset=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160+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32+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111874" y="2696642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5910387" y="2115617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564437" y="1412354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1" name="Line 67"/>
          <p:cNvSpPr>
            <a:spLocks noChangeShapeType="1"/>
          </p:cNvSpPr>
          <p:nvPr/>
        </p:nvSpPr>
        <p:spPr bwMode="auto">
          <a:xfrm>
            <a:off x="6292975" y="3198292"/>
            <a:ext cx="962025" cy="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>
            <a:off x="7229599" y="2493441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4788024" y="2877617"/>
            <a:ext cx="2444750" cy="1487487"/>
            <a:chOff x="5135563" y="1860650"/>
            <a:chExt cx="2445543" cy="1487065"/>
          </a:xfrm>
        </p:grpSpPr>
        <p:sp>
          <p:nvSpPr>
            <p:cNvPr id="44071" name="Line 18"/>
            <p:cNvSpPr>
              <a:spLocks noChangeShapeType="1"/>
            </p:cNvSpPr>
            <p:nvPr/>
          </p:nvSpPr>
          <p:spPr bwMode="auto">
            <a:xfrm>
              <a:off x="5340350" y="2121000"/>
              <a:ext cx="1893192" cy="39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4072" name="Rectangle 13"/>
            <p:cNvSpPr>
              <a:spLocks noChangeArrowheads="1"/>
            </p:cNvSpPr>
            <p:nvPr/>
          </p:nvSpPr>
          <p:spPr bwMode="auto">
            <a:xfrm>
              <a:off x="5184775" y="1860650"/>
              <a:ext cx="32385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4073" name="Line 17"/>
            <p:cNvSpPr>
              <a:spLocks noChangeShapeType="1"/>
            </p:cNvSpPr>
            <p:nvPr/>
          </p:nvSpPr>
          <p:spPr bwMode="auto">
            <a:xfrm flipH="1">
              <a:off x="5292079" y="2121000"/>
              <a:ext cx="23439" cy="461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4074" name="Rectangle 19"/>
            <p:cNvSpPr>
              <a:spLocks noChangeArrowheads="1"/>
            </p:cNvSpPr>
            <p:nvPr/>
          </p:nvSpPr>
          <p:spPr bwMode="auto">
            <a:xfrm>
              <a:off x="5135563" y="2519968"/>
              <a:ext cx="323850" cy="527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075" name="Rectangle 22"/>
            <p:cNvSpPr>
              <a:spLocks noChangeArrowheads="1"/>
            </p:cNvSpPr>
            <p:nvPr/>
          </p:nvSpPr>
          <p:spPr bwMode="auto">
            <a:xfrm>
              <a:off x="6876256" y="2990528"/>
              <a:ext cx="704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076" name="Rectangle 53"/>
            <p:cNvSpPr>
              <a:spLocks noChangeArrowheads="1"/>
            </p:cNvSpPr>
            <p:nvPr/>
          </p:nvSpPr>
          <p:spPr bwMode="auto">
            <a:xfrm>
              <a:off x="7127180" y="2620748"/>
              <a:ext cx="323850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E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4077" name="Line 54"/>
            <p:cNvSpPr>
              <a:spLocks noChangeShapeType="1"/>
            </p:cNvSpPr>
            <p:nvPr/>
          </p:nvSpPr>
          <p:spPr bwMode="auto">
            <a:xfrm>
              <a:off x="7233542" y="2838236"/>
              <a:ext cx="0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5048375" y="2374378"/>
            <a:ext cx="2878137" cy="1263650"/>
            <a:chOff x="5429250" y="1260575"/>
            <a:chExt cx="2878138" cy="1263302"/>
          </a:xfrm>
        </p:grpSpPr>
        <p:sp>
          <p:nvSpPr>
            <p:cNvPr id="44065" name="Line 14"/>
            <p:cNvSpPr>
              <a:spLocks noChangeShapeType="1"/>
            </p:cNvSpPr>
            <p:nvPr/>
          </p:nvSpPr>
          <p:spPr bwMode="auto">
            <a:xfrm>
              <a:off x="6230937" y="1518830"/>
              <a:ext cx="1803401" cy="283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4066" name="Rectangle 10"/>
            <p:cNvSpPr>
              <a:spLocks noChangeArrowheads="1"/>
            </p:cNvSpPr>
            <p:nvPr/>
          </p:nvSpPr>
          <p:spPr bwMode="auto">
            <a:xfrm>
              <a:off x="6043613" y="1260575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4067" name="Line 12"/>
            <p:cNvSpPr>
              <a:spLocks noChangeShapeType="1"/>
            </p:cNvSpPr>
            <p:nvPr/>
          </p:nvSpPr>
          <p:spPr bwMode="auto">
            <a:xfrm flipH="1">
              <a:off x="5429250" y="1539974"/>
              <a:ext cx="665163" cy="234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4068" name="Rectangle 16"/>
            <p:cNvSpPr>
              <a:spLocks noChangeArrowheads="1"/>
            </p:cNvSpPr>
            <p:nvPr/>
          </p:nvSpPr>
          <p:spPr bwMode="auto">
            <a:xfrm>
              <a:off x="7821613" y="2307977"/>
              <a:ext cx="4857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069" name="Rectangle 55"/>
            <p:cNvSpPr>
              <a:spLocks noChangeArrowheads="1"/>
            </p:cNvSpPr>
            <p:nvPr/>
          </p:nvSpPr>
          <p:spPr bwMode="auto">
            <a:xfrm>
              <a:off x="7872413" y="1813025"/>
              <a:ext cx="32385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E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4070" name="Line 56"/>
            <p:cNvSpPr>
              <a:spLocks noChangeShapeType="1"/>
            </p:cNvSpPr>
            <p:nvPr/>
          </p:nvSpPr>
          <p:spPr bwMode="auto">
            <a:xfrm>
              <a:off x="8034338" y="2032100"/>
              <a:ext cx="0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5" name="组合 48"/>
          <p:cNvGrpSpPr>
            <a:grpSpLocks/>
          </p:cNvGrpSpPr>
          <p:nvPr/>
        </p:nvGrpSpPr>
        <p:grpSpPr bwMode="auto">
          <a:xfrm>
            <a:off x="6072311" y="1669528"/>
            <a:ext cx="2414588" cy="1239838"/>
            <a:chOff x="6369050" y="666850"/>
            <a:chExt cx="2414111" cy="1239587"/>
          </a:xfrm>
        </p:grpSpPr>
        <p:sp>
          <p:nvSpPr>
            <p:cNvPr id="44059" name="Rectangle 25"/>
            <p:cNvSpPr>
              <a:spLocks noChangeArrowheads="1"/>
            </p:cNvSpPr>
            <p:nvPr/>
          </p:nvSpPr>
          <p:spPr bwMode="auto">
            <a:xfrm>
              <a:off x="6660126" y="666850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 flipH="1">
              <a:off x="6369050" y="997050"/>
              <a:ext cx="4984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6877049" y="973237"/>
              <a:ext cx="1622190" cy="183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4062" name="Rectangle 28"/>
            <p:cNvSpPr>
              <a:spLocks noChangeArrowheads="1"/>
            </p:cNvSpPr>
            <p:nvPr/>
          </p:nvSpPr>
          <p:spPr bwMode="auto">
            <a:xfrm>
              <a:off x="8243411" y="1636562"/>
              <a:ext cx="5397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3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063" name="Rectangle 57"/>
            <p:cNvSpPr>
              <a:spLocks noChangeArrowheads="1"/>
            </p:cNvSpPr>
            <p:nvPr/>
          </p:nvSpPr>
          <p:spPr bwMode="auto">
            <a:xfrm>
              <a:off x="8337310" y="1168500"/>
              <a:ext cx="32385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E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4064" name="Line 58"/>
            <p:cNvSpPr>
              <a:spLocks noChangeShapeType="1"/>
            </p:cNvSpPr>
            <p:nvPr/>
          </p:nvSpPr>
          <p:spPr bwMode="auto">
            <a:xfrm>
              <a:off x="8499239" y="138440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2605195" y="4875084"/>
            <a:ext cx="223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6580410" y="2468202"/>
            <a:ext cx="78085" cy="55939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7092280" y="1799705"/>
            <a:ext cx="132482" cy="5322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含数组下标的赋值语句翻译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3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9" grpId="0" animBg="1"/>
      <p:bldP spid="11" grpId="0" uiExpand="1"/>
      <p:bldP spid="12" grpId="0" uiExpand="1"/>
      <p:bldP spid="13" grpId="0" uiExpand="1"/>
      <p:bldP spid="14" grpId="0"/>
      <p:bldP spid="15" grpId="0" uiExpand="1"/>
      <p:bldP spid="16" grpId="0"/>
      <p:bldP spid="18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5148" y="1566863"/>
            <a:ext cx="6769100" cy="4675187"/>
          </a:xfrm>
        </p:spPr>
        <p:txBody>
          <a:bodyPr>
            <a:normAutofit/>
          </a:bodyPr>
          <a:lstStyle/>
          <a:p>
            <a:pPr marL="272654" indent="-272654" algn="just">
              <a:lnSpc>
                <a:spcPct val="80000"/>
              </a:lnSpc>
              <a:spcBef>
                <a:spcPct val="15000"/>
              </a:spcBef>
              <a:buNone/>
              <a:defRPr/>
            </a:pPr>
            <a:endParaRPr lang="en-US" altLang="zh-CN" sz="1200" dirty="0"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S 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 id = E</a:t>
            </a:r>
            <a:r>
              <a:rPr lang="zh-CN" altLang="en-US" sz="1400" b="1" dirty="0">
                <a:ea typeface="楷体_GB2312" pitchFamily="49" charset="-122"/>
                <a:cs typeface="Times New Roman" pitchFamily="18" charset="0"/>
              </a:rPr>
              <a:t>；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| L = </a:t>
            </a:r>
            <a:r>
              <a:rPr lang="en-US" altLang="zh-CN" sz="1400" b="1" dirty="0" smtClean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E ;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gen(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‘[’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‘]’ ‘=’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}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E 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 E</a:t>
            </a:r>
            <a:r>
              <a:rPr lang="en-US" altLang="zh-CN" sz="1400" b="1" baseline="-30000" dirty="0"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+ E</a:t>
            </a:r>
            <a:r>
              <a:rPr lang="en-US" altLang="zh-CN" sz="1400" b="1" baseline="-30000" dirty="0"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400" b="1" baseline="-30000" dirty="0"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| (E</a:t>
            </a:r>
            <a:r>
              <a:rPr lang="en-US" altLang="zh-CN" sz="1400" b="1" baseline="-30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>
                <a:ea typeface="楷体_GB2312" pitchFamily="49" charset="-122"/>
                <a:cs typeface="Times New Roman" pitchFamily="18" charset="0"/>
              </a:rPr>
              <a:t>) | id   	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	| L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newtemp(); </a:t>
            </a:r>
            <a:endParaRPr lang="en-US" altLang="zh-CN" sz="14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gen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‘=’ L. array ‘[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‘]’ ); }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L 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id [E]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lookup(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id.lexeme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); if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Tahoma" pitchFamily="34" charset="0"/>
                <a:cs typeface="Times New Roman" pitchFamily="18" charset="0"/>
              </a:rPr>
              <a:t>==nil then error ;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L.array.type.elem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;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newtemp();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         	    gen( L.offset ‘=’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‘*’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L.type.width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}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| L</a:t>
            </a:r>
            <a:r>
              <a:rPr lang="en-US" altLang="zh-CN" sz="1400" b="1" baseline="-300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[E]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L.array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= L</a:t>
            </a:r>
            <a:r>
              <a:rPr lang="en-US" altLang="zh-CN" sz="14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 array;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L</a:t>
            </a:r>
            <a:r>
              <a:rPr lang="en-US" altLang="zh-CN" sz="14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.type.elem ;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t =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();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	        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gen( t ‘=’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‘*’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L.type.width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); 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= newtemp();</a:t>
            </a:r>
          </a:p>
          <a:p>
            <a:pPr marL="272654" indent="-272654" algn="just">
              <a:lnSpc>
                <a:spcPts val="2000"/>
              </a:lnSpc>
              <a:spcBef>
                <a:spcPct val="15000"/>
              </a:spcBef>
              <a:buNone/>
              <a:defRPr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gen( </a:t>
            </a:r>
            <a:r>
              <a:rPr lang="en-US" altLang="zh-CN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L.offset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 ‘=’ L</a:t>
            </a:r>
            <a:r>
              <a:rPr lang="en-US" altLang="zh-CN" sz="14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</a:rPr>
              <a:t>.offset ‘+’ t ); }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3923928" y="981075"/>
            <a:ext cx="5077197" cy="628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b"/>
          <a:lstStyle/>
          <a:p>
            <a:pPr marL="0" lvl="1"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(5,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(8,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) )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b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翻译语句片段“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sp>
        <p:nvSpPr>
          <p:cNvPr id="78864" name="Rectangle 20"/>
          <p:cNvSpPr>
            <a:spLocks noChangeArrowheads="1"/>
          </p:cNvSpPr>
          <p:nvPr/>
        </p:nvSpPr>
        <p:spPr bwMode="auto">
          <a:xfrm>
            <a:off x="5211502" y="5226391"/>
            <a:ext cx="1196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870" name="Rectangle 38"/>
          <p:cNvSpPr>
            <a:spLocks noChangeArrowheads="1"/>
          </p:cNvSpPr>
          <p:nvPr/>
        </p:nvSpPr>
        <p:spPr bwMode="auto">
          <a:xfrm>
            <a:off x="5233727" y="5012078"/>
            <a:ext cx="23764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8871" name="Rectangle 39"/>
          <p:cNvSpPr>
            <a:spLocks noChangeArrowheads="1"/>
          </p:cNvSpPr>
          <p:nvPr/>
        </p:nvSpPr>
        <p:spPr bwMode="auto">
          <a:xfrm>
            <a:off x="6019538" y="4440578"/>
            <a:ext cx="22161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type=array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zh-CN" altLang="en-US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8,</a:t>
            </a:r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int </a:t>
            </a:r>
            <a:r>
              <a:rPr kumimoji="1" lang="en-US" altLang="zh-CN" sz="1600" b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1" lang="zh-CN" altLang="en-US" sz="1600" b="1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8872" name="Rectangle 40"/>
          <p:cNvSpPr>
            <a:spLocks noChangeArrowheads="1"/>
          </p:cNvSpPr>
          <p:nvPr/>
        </p:nvSpPr>
        <p:spPr bwMode="auto">
          <a:xfrm>
            <a:off x="6941877" y="3761129"/>
            <a:ext cx="1189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type=int</a:t>
            </a:r>
            <a:endParaRPr kumimoji="1" lang="zh-CN" altLang="en-US" sz="1600" b="1" i="1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8879" name="Rectangle 59"/>
          <p:cNvSpPr>
            <a:spLocks noChangeArrowheads="1"/>
          </p:cNvSpPr>
          <p:nvPr/>
        </p:nvSpPr>
        <p:spPr bwMode="auto">
          <a:xfrm>
            <a:off x="6019538" y="4654891"/>
            <a:ext cx="1098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880" name="Rectangle 61"/>
          <p:cNvSpPr>
            <a:spLocks noChangeArrowheads="1"/>
          </p:cNvSpPr>
          <p:nvPr/>
        </p:nvSpPr>
        <p:spPr bwMode="auto">
          <a:xfrm>
            <a:off x="6941877" y="3994491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offset=t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8881" name="Rectangle 62"/>
          <p:cNvSpPr>
            <a:spLocks noChangeArrowheads="1"/>
          </p:cNvSpPr>
          <p:nvPr/>
        </p:nvSpPr>
        <p:spPr bwMode="auto">
          <a:xfrm>
            <a:off x="6941877" y="3219790"/>
            <a:ext cx="8651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addr=t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8882" name="Rectangle 63"/>
          <p:cNvSpPr>
            <a:spLocks noChangeArrowheads="1"/>
          </p:cNvSpPr>
          <p:nvPr/>
        </p:nvSpPr>
        <p:spPr bwMode="auto">
          <a:xfrm>
            <a:off x="5263888" y="4869204"/>
            <a:ext cx="863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8883" name="Rectangle 64"/>
          <p:cNvSpPr>
            <a:spLocks noChangeArrowheads="1"/>
          </p:cNvSpPr>
          <p:nvPr/>
        </p:nvSpPr>
        <p:spPr bwMode="auto">
          <a:xfrm>
            <a:off x="6019539" y="4313579"/>
            <a:ext cx="8096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8884" name="Rectangle 65"/>
          <p:cNvSpPr>
            <a:spLocks noChangeArrowheads="1"/>
          </p:cNvSpPr>
          <p:nvPr/>
        </p:nvSpPr>
        <p:spPr bwMode="auto">
          <a:xfrm>
            <a:off x="6941877" y="3562691"/>
            <a:ext cx="9175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array=a</a:t>
            </a:r>
            <a:endParaRPr lang="en-US" altLang="zh-CN" sz="1600" b="1" i="1" baseline="-25000">
              <a:solidFill>
                <a:srgbClr val="0080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8885" name="Line 66"/>
          <p:cNvSpPr>
            <a:spLocks noChangeShapeType="1"/>
          </p:cNvSpPr>
          <p:nvPr/>
        </p:nvSpPr>
        <p:spPr bwMode="auto">
          <a:xfrm>
            <a:off x="6283326" y="1268413"/>
            <a:ext cx="2320925" cy="111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6" name="Line 67"/>
          <p:cNvSpPr>
            <a:spLocks noChangeShapeType="1"/>
          </p:cNvSpPr>
          <p:nvPr/>
        </p:nvSpPr>
        <p:spPr bwMode="auto">
          <a:xfrm>
            <a:off x="6519602" y="5297828"/>
            <a:ext cx="96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887" name="Line 68"/>
          <p:cNvSpPr>
            <a:spLocks noChangeShapeType="1"/>
          </p:cNvSpPr>
          <p:nvPr/>
        </p:nvSpPr>
        <p:spPr bwMode="auto">
          <a:xfrm>
            <a:off x="7376851" y="4726328"/>
            <a:ext cx="163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4940039" y="3219790"/>
            <a:ext cx="3622675" cy="3384550"/>
            <a:chOff x="5135563" y="1890613"/>
            <a:chExt cx="3621979" cy="3384376"/>
          </a:xfrm>
        </p:grpSpPr>
        <p:sp>
          <p:nvSpPr>
            <p:cNvPr id="46114" name="Rectangle 9"/>
            <p:cNvSpPr>
              <a:spLocks noChangeArrowheads="1"/>
            </p:cNvSpPr>
            <p:nvPr/>
          </p:nvSpPr>
          <p:spPr bwMode="auto">
            <a:xfrm>
              <a:off x="6921865" y="1890613"/>
              <a:ext cx="3238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6115" name="Rectangle 10"/>
            <p:cNvSpPr>
              <a:spLocks noChangeArrowheads="1"/>
            </p:cNvSpPr>
            <p:nvPr/>
          </p:nvSpPr>
          <p:spPr bwMode="auto">
            <a:xfrm>
              <a:off x="6043613" y="3171726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116" name="Line 11"/>
            <p:cNvSpPr>
              <a:spLocks noChangeShapeType="1"/>
            </p:cNvSpPr>
            <p:nvPr/>
          </p:nvSpPr>
          <p:spPr bwMode="auto">
            <a:xfrm>
              <a:off x="7083790" y="2092226"/>
              <a:ext cx="0" cy="485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17" name="Line 12"/>
            <p:cNvSpPr>
              <a:spLocks noChangeShapeType="1"/>
            </p:cNvSpPr>
            <p:nvPr/>
          </p:nvSpPr>
          <p:spPr bwMode="auto">
            <a:xfrm flipH="1">
              <a:off x="5429250" y="3451125"/>
              <a:ext cx="665163" cy="234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18" name="Rectangle 13"/>
            <p:cNvSpPr>
              <a:spLocks noChangeArrowheads="1"/>
            </p:cNvSpPr>
            <p:nvPr/>
          </p:nvSpPr>
          <p:spPr bwMode="auto">
            <a:xfrm>
              <a:off x="5184775" y="3771801"/>
              <a:ext cx="32385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119" name="Line 14"/>
            <p:cNvSpPr>
              <a:spLocks noChangeShapeType="1"/>
            </p:cNvSpPr>
            <p:nvPr/>
          </p:nvSpPr>
          <p:spPr bwMode="auto">
            <a:xfrm>
              <a:off x="6230937" y="3429981"/>
              <a:ext cx="1803401" cy="283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20" name="Rectangle 16"/>
            <p:cNvSpPr>
              <a:spLocks noChangeArrowheads="1"/>
            </p:cNvSpPr>
            <p:nvPr/>
          </p:nvSpPr>
          <p:spPr bwMode="auto">
            <a:xfrm>
              <a:off x="7821613" y="4087712"/>
              <a:ext cx="485775" cy="413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121" name="Line 17"/>
            <p:cNvSpPr>
              <a:spLocks noChangeShapeType="1"/>
            </p:cNvSpPr>
            <p:nvPr/>
          </p:nvSpPr>
          <p:spPr bwMode="auto">
            <a:xfrm flipH="1">
              <a:off x="5292080" y="4006751"/>
              <a:ext cx="17463" cy="487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22" name="Line 18"/>
            <p:cNvSpPr>
              <a:spLocks noChangeShapeType="1"/>
            </p:cNvSpPr>
            <p:nvPr/>
          </p:nvSpPr>
          <p:spPr bwMode="auto">
            <a:xfrm>
              <a:off x="5340351" y="4032151"/>
              <a:ext cx="2420940" cy="466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23" name="Rectangle 19"/>
            <p:cNvSpPr>
              <a:spLocks noChangeArrowheads="1"/>
            </p:cNvSpPr>
            <p:nvPr/>
          </p:nvSpPr>
          <p:spPr bwMode="auto">
            <a:xfrm>
              <a:off x="5135563" y="4431119"/>
              <a:ext cx="323850" cy="527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124" name="Rectangle 22"/>
            <p:cNvSpPr>
              <a:spLocks noChangeArrowheads="1"/>
            </p:cNvSpPr>
            <p:nvPr/>
          </p:nvSpPr>
          <p:spPr bwMode="auto">
            <a:xfrm>
              <a:off x="7451795" y="4917802"/>
              <a:ext cx="704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125" name="Rectangle 25"/>
            <p:cNvSpPr>
              <a:spLocks noChangeArrowheads="1"/>
            </p:cNvSpPr>
            <p:nvPr/>
          </p:nvSpPr>
          <p:spPr bwMode="auto">
            <a:xfrm>
              <a:off x="6921865" y="2578001"/>
              <a:ext cx="3238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126" name="Line 26"/>
            <p:cNvSpPr>
              <a:spLocks noChangeShapeType="1"/>
            </p:cNvSpPr>
            <p:nvPr/>
          </p:nvSpPr>
          <p:spPr bwMode="auto">
            <a:xfrm flipH="1">
              <a:off x="6369049" y="2887563"/>
              <a:ext cx="664025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27" name="Line 27"/>
            <p:cNvSpPr>
              <a:spLocks noChangeShapeType="1"/>
            </p:cNvSpPr>
            <p:nvPr/>
          </p:nvSpPr>
          <p:spPr bwMode="auto">
            <a:xfrm>
              <a:off x="7060815" y="2902931"/>
              <a:ext cx="1206059" cy="238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28" name="Rectangle 28"/>
            <p:cNvSpPr>
              <a:spLocks noChangeArrowheads="1"/>
            </p:cNvSpPr>
            <p:nvPr/>
          </p:nvSpPr>
          <p:spPr bwMode="auto">
            <a:xfrm>
              <a:off x="8217792" y="3492946"/>
              <a:ext cx="5397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lang="en-US" altLang="zh-CN" sz="16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3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129" name="Rectangle 53"/>
            <p:cNvSpPr>
              <a:spLocks noChangeArrowheads="1"/>
            </p:cNvSpPr>
            <p:nvPr/>
          </p:nvSpPr>
          <p:spPr bwMode="auto">
            <a:xfrm>
              <a:off x="7658354" y="4525863"/>
              <a:ext cx="323850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E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6130" name="Line 54"/>
            <p:cNvSpPr>
              <a:spLocks noChangeShapeType="1"/>
            </p:cNvSpPr>
            <p:nvPr/>
          </p:nvSpPr>
          <p:spPr bwMode="auto">
            <a:xfrm>
              <a:off x="7801230" y="4735413"/>
              <a:ext cx="0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31" name="Rectangle 55"/>
            <p:cNvSpPr>
              <a:spLocks noChangeArrowheads="1"/>
            </p:cNvSpPr>
            <p:nvPr/>
          </p:nvSpPr>
          <p:spPr bwMode="auto">
            <a:xfrm>
              <a:off x="7872413" y="3724176"/>
              <a:ext cx="32385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E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6132" name="Line 56"/>
            <p:cNvSpPr>
              <a:spLocks noChangeShapeType="1"/>
            </p:cNvSpPr>
            <p:nvPr/>
          </p:nvSpPr>
          <p:spPr bwMode="auto">
            <a:xfrm>
              <a:off x="8034338" y="3943251"/>
              <a:ext cx="0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46133" name="Rectangle 57"/>
            <p:cNvSpPr>
              <a:spLocks noChangeArrowheads="1"/>
            </p:cNvSpPr>
            <p:nvPr/>
          </p:nvSpPr>
          <p:spPr bwMode="auto">
            <a:xfrm>
              <a:off x="8275687" y="3079651"/>
              <a:ext cx="323850" cy="2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E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6134" name="Line 58"/>
            <p:cNvSpPr>
              <a:spLocks noChangeShapeType="1"/>
            </p:cNvSpPr>
            <p:nvPr/>
          </p:nvSpPr>
          <p:spPr bwMode="auto">
            <a:xfrm>
              <a:off x="8437612" y="3295551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78888" name="Rectangle 69"/>
          <p:cNvSpPr>
            <a:spLocks noChangeArrowheads="1"/>
          </p:cNvSpPr>
          <p:nvPr/>
        </p:nvSpPr>
        <p:spPr bwMode="auto">
          <a:xfrm>
            <a:off x="7761027" y="5812179"/>
            <a:ext cx="10874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889" name="Rectangle 70"/>
          <p:cNvSpPr>
            <a:spLocks noChangeArrowheads="1"/>
          </p:cNvSpPr>
          <p:nvPr/>
        </p:nvSpPr>
        <p:spPr bwMode="auto">
          <a:xfrm>
            <a:off x="7986452" y="5091454"/>
            <a:ext cx="8651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8890" name="Rectangle 71"/>
          <p:cNvSpPr>
            <a:spLocks noChangeArrowheads="1"/>
          </p:cNvSpPr>
          <p:nvPr/>
        </p:nvSpPr>
        <p:spPr bwMode="auto">
          <a:xfrm>
            <a:off x="8389676" y="4370728"/>
            <a:ext cx="7493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addr=i</a:t>
            </a:r>
            <a:r>
              <a:rPr lang="en-US" altLang="zh-CN" sz="1600" b="1" baseline="-2500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8891" name="Rectangle 24"/>
          <p:cNvSpPr>
            <a:spLocks noChangeArrowheads="1"/>
          </p:cNvSpPr>
          <p:nvPr/>
        </p:nvSpPr>
        <p:spPr bwMode="auto">
          <a:xfrm>
            <a:off x="7885113" y="1916114"/>
            <a:ext cx="1122362" cy="179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三地址码</a:t>
            </a:r>
            <a:endParaRPr lang="en-US" altLang="zh-CN" sz="1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160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32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i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a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6103" name="矩形 2"/>
          <p:cNvSpPr>
            <a:spLocks noChangeArrowheads="1"/>
          </p:cNvSpPr>
          <p:nvPr/>
        </p:nvSpPr>
        <p:spPr bwMode="auto">
          <a:xfrm>
            <a:off x="3779839" y="3111500"/>
            <a:ext cx="219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1160" name="矩形 5"/>
          <p:cNvSpPr>
            <a:spLocks noChangeArrowheads="1"/>
          </p:cNvSpPr>
          <p:nvPr/>
        </p:nvSpPr>
        <p:spPr bwMode="auto">
          <a:xfrm>
            <a:off x="2843214" y="1611313"/>
            <a:ext cx="50244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16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2500"/>
              </a:lnSpc>
              <a:spcBef>
                <a:spcPct val="20000"/>
              </a:spcBef>
              <a:buSzPct val="100000"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=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5737225" y="1916114"/>
            <a:ext cx="604838" cy="339725"/>
            <a:chOff x="3681830" y="3822828"/>
            <a:chExt cx="604382" cy="339503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681830" y="3910083"/>
              <a:ext cx="604382" cy="1587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5"/>
            <p:cNvSpPr>
              <a:spLocks noChangeArrowheads="1"/>
            </p:cNvSpPr>
            <p:nvPr/>
          </p:nvSpPr>
          <p:spPr bwMode="auto">
            <a:xfrm>
              <a:off x="3861083" y="3822828"/>
              <a:ext cx="310915" cy="3395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6443664" y="1916114"/>
            <a:ext cx="604837" cy="339725"/>
            <a:chOff x="3681830" y="3822828"/>
            <a:chExt cx="604382" cy="33950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681830" y="3910083"/>
              <a:ext cx="604382" cy="1587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"/>
            <p:cNvSpPr>
              <a:spLocks noChangeArrowheads="1"/>
            </p:cNvSpPr>
            <p:nvPr/>
          </p:nvSpPr>
          <p:spPr bwMode="auto">
            <a:xfrm>
              <a:off x="3861082" y="3822828"/>
              <a:ext cx="310916" cy="3395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7135814" y="1916114"/>
            <a:ext cx="604837" cy="339725"/>
            <a:chOff x="3681830" y="3822828"/>
            <a:chExt cx="604382" cy="339503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681830" y="3910083"/>
              <a:ext cx="604382" cy="1587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"/>
            <p:cNvSpPr>
              <a:spLocks noChangeArrowheads="1"/>
            </p:cNvSpPr>
            <p:nvPr/>
          </p:nvSpPr>
          <p:spPr bwMode="auto">
            <a:xfrm>
              <a:off x="3861082" y="3822828"/>
              <a:ext cx="310916" cy="3395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</a:t>
            </a:r>
            <a:r>
              <a:rPr lang="zh-CN" altLang="en-US" dirty="0" smtClean="0"/>
              <a:t>数组的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语言赋值</a:t>
            </a:r>
            <a:r>
              <a:rPr lang="zh-CN" altLang="en-US" dirty="0"/>
              <a:t>语句翻译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3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78864" grpId="0"/>
      <p:bldP spid="78870" grpId="0"/>
      <p:bldP spid="78871" grpId="0"/>
      <p:bldP spid="78872" grpId="0"/>
      <p:bldP spid="78879" grpId="0"/>
      <p:bldP spid="78880" grpId="0"/>
      <p:bldP spid="78881" grpId="0"/>
      <p:bldP spid="78882" grpId="0"/>
      <p:bldP spid="78883" grpId="0"/>
      <p:bldP spid="78884" grpId="0"/>
      <p:bldP spid="78888" grpId="0"/>
      <p:bldP spid="78889" grpId="0"/>
      <p:bldP spid="78890" grpId="0"/>
      <p:bldP spid="78891" grpId="0" build="allAtOnce" animBg="1"/>
      <p:bldP spid="911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</a:t>
            </a:r>
            <a:r>
              <a:rPr lang="zh-CN" altLang="en-US" dirty="0" smtClean="0"/>
              <a:t>数组的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</a:t>
            </a:r>
            <a:r>
              <a:rPr lang="zh-CN" altLang="en-US" dirty="0"/>
              <a:t>赋值语句翻译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325" lvl="4" indent="-285750">
              <a:lnSpc>
                <a:spcPct val="120000"/>
              </a:lnSpc>
            </a:pPr>
            <a:r>
              <a:rPr kumimoji="1" lang="zh-CN" altLang="en-US" sz="1800" dirty="0" smtClean="0"/>
              <a:t>例如：</a:t>
            </a:r>
            <a:endParaRPr kumimoji="1" lang="en-US" altLang="zh-CN" sz="1800" dirty="0" smtClean="0"/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kumimoji="1" lang="zh-CN" altLang="zh-CN" sz="1800" dirty="0" smtClean="0"/>
              <a:t>a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/>
              <a:t>:</a:t>
            </a:r>
            <a:r>
              <a:rPr kumimoji="1" lang="en-US" altLang="zh-CN" sz="1800" dirty="0" smtClean="0"/>
              <a:t>= b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kumimoji="1" lang="zh-CN" altLang="zh-CN" sz="1800" dirty="0" smtClean="0"/>
              <a:t>a</a:t>
            </a:r>
            <a:r>
              <a:rPr kumimoji="1" lang="en-US" altLang="zh-CN" sz="1800" dirty="0" smtClean="0"/>
              <a:t> := b[</a:t>
            </a:r>
            <a:r>
              <a:rPr kumimoji="1" lang="zh-CN" altLang="zh-CN" sz="1800" dirty="0"/>
              <a:t>i</a:t>
            </a:r>
            <a:r>
              <a:rPr kumimoji="1" lang="en-US" altLang="zh-CN" sz="1800" dirty="0" smtClean="0"/>
              <a:t>, j]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kumimoji="1" lang="zh-CN" altLang="zh-CN" sz="1800" dirty="0" smtClean="0"/>
              <a:t>a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, j] := c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endParaRPr kumimoji="1" lang="en-US" altLang="zh-CN" sz="1600" dirty="0"/>
          </a:p>
          <a:p>
            <a:pPr marL="536575" indent="0">
              <a:lnSpc>
                <a:spcPct val="90000"/>
              </a:lnSpc>
            </a:pPr>
            <a:r>
              <a:rPr kumimoji="1" lang="en-US" altLang="zh-CN" sz="1600" dirty="0" smtClean="0"/>
              <a:t>	</a:t>
            </a:r>
            <a:r>
              <a:rPr kumimoji="1" lang="zh-CN" altLang="en-US" sz="2200" dirty="0"/>
              <a:t>文法描述：    </a:t>
            </a:r>
            <a:endParaRPr kumimoji="1" lang="en-US" altLang="zh-CN" sz="2200" dirty="0"/>
          </a:p>
          <a:p>
            <a:pPr marL="344487" lvl="1" indent="0">
              <a:lnSpc>
                <a:spcPct val="120000"/>
              </a:lnSpc>
              <a:buNone/>
            </a:pPr>
            <a:r>
              <a:rPr kumimoji="1" lang="en-US" altLang="zh-CN" sz="1600" dirty="0"/>
              <a:t>		</a:t>
            </a:r>
            <a:r>
              <a:rPr kumimoji="1" lang="zh-CN" altLang="en-US" sz="1600" dirty="0"/>
              <a:t>   </a:t>
            </a:r>
            <a:r>
              <a:rPr kumimoji="1" lang="en-US" altLang="zh-CN" sz="1600" dirty="0"/>
              <a:t>S-&gt;L :=E</a:t>
            </a:r>
          </a:p>
          <a:p>
            <a:pPr lvl="4">
              <a:lnSpc>
                <a:spcPct val="120000"/>
              </a:lnSpc>
              <a:buNone/>
            </a:pPr>
            <a:r>
              <a:rPr kumimoji="1" lang="en-US" altLang="zh-CN" sz="1600" dirty="0"/>
              <a:t>           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 L-&gt; </a:t>
            </a:r>
            <a:r>
              <a:rPr kumimoji="1" lang="en-US" altLang="zh-CN" sz="1600" dirty="0" err="1"/>
              <a:t>Elist</a:t>
            </a:r>
            <a:r>
              <a:rPr kumimoji="1" lang="en-US" altLang="zh-CN" sz="1600" dirty="0"/>
              <a:t>] | </a:t>
            </a:r>
            <a:r>
              <a:rPr kumimoji="1" lang="en-US" altLang="zh-CN" sz="1600" dirty="0" err="1"/>
              <a:t>i</a:t>
            </a:r>
            <a:endParaRPr kumimoji="1" lang="en-US" altLang="zh-CN" sz="1600" dirty="0"/>
          </a:p>
          <a:p>
            <a:pPr lvl="4">
              <a:lnSpc>
                <a:spcPct val="120000"/>
              </a:lnSpc>
              <a:buNone/>
            </a:pPr>
            <a:r>
              <a:rPr kumimoji="1" lang="en-US" altLang="zh-CN" sz="1600" dirty="0"/>
              <a:t>             </a:t>
            </a:r>
            <a:r>
              <a:rPr kumimoji="1" lang="en-US" altLang="zh-CN" sz="1600" dirty="0" err="1"/>
              <a:t>Elist</a:t>
            </a:r>
            <a:r>
              <a:rPr kumimoji="1" lang="en-US" altLang="zh-CN" sz="1600" dirty="0"/>
              <a:t>-&gt;</a:t>
            </a:r>
            <a:r>
              <a:rPr kumimoji="1" lang="en-US" altLang="zh-CN" sz="1600" dirty="0" err="1"/>
              <a:t>Elist,E</a:t>
            </a:r>
            <a:r>
              <a:rPr kumimoji="1" lang="en-US" altLang="zh-CN" sz="1600" dirty="0"/>
              <a:t> |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[E</a:t>
            </a:r>
          </a:p>
          <a:p>
            <a:pPr lvl="4">
              <a:lnSpc>
                <a:spcPct val="120000"/>
              </a:lnSpc>
              <a:buNone/>
            </a:pPr>
            <a:r>
              <a:rPr kumimoji="1" lang="en-US" altLang="zh-CN" sz="1600" dirty="0"/>
              <a:t>             E-&gt;E+E | (E) | L</a:t>
            </a:r>
          </a:p>
          <a:p>
            <a:pPr marL="536575" lvl="4" indent="0" eaLnBrk="1" hangingPunct="1">
              <a:lnSpc>
                <a:spcPct val="120000"/>
              </a:lnSpc>
              <a:buFontTx/>
              <a:buNone/>
            </a:pPr>
            <a:endParaRPr kumimoji="1" lang="en-US" altLang="zh-CN" sz="16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dirty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EA61F64-F537-FD46-AA87-5B03EB4AC29F}" type="slidenum">
              <a:rPr lang="en-US" altLang="zh-CN">
                <a:solidFill>
                  <a:schemeClr val="bg1"/>
                </a:solidFill>
              </a:rPr>
              <a:pPr eaLnBrk="1" hangingPunct="1"/>
              <a:t>43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353125" y="904413"/>
            <a:ext cx="3581400" cy="90774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地址的另一种计算方式，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二</a:t>
            </a:r>
            <a:r>
              <a:rPr lang="zh-CN" altLang="en-US" sz="1800" dirty="0"/>
              <a:t>维数组</a:t>
            </a:r>
            <a:r>
              <a:rPr lang="en-US" altLang="zh-CN" sz="1800" dirty="0"/>
              <a:t>A</a:t>
            </a:r>
          </a:p>
        </p:txBody>
      </p:sp>
      <p:sp>
        <p:nvSpPr>
          <p:cNvPr id="54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94662" y="6216446"/>
            <a:ext cx="727075" cy="457200"/>
          </a:xfrm>
        </p:spPr>
        <p:txBody>
          <a:bodyPr/>
          <a:lstStyle/>
          <a:p>
            <a:fld id="{8B43C0B3-DAAD-FE43-97A7-0ED88191053C}" type="slidenum">
              <a:rPr lang="en-US" altLang="zh-CN"/>
              <a:pPr/>
              <a:t>44</a:t>
            </a:fld>
            <a:endParaRPr lang="en-US" altLang="zh-CN" dirty="0"/>
          </a:p>
        </p:txBody>
      </p:sp>
      <p:sp>
        <p:nvSpPr>
          <p:cNvPr id="322613" name="Rectangle 53"/>
          <p:cNvSpPr>
            <a:spLocks noChangeArrowheads="1"/>
          </p:cNvSpPr>
          <p:nvPr/>
        </p:nvSpPr>
        <p:spPr bwMode="auto">
          <a:xfrm>
            <a:off x="2555776" y="6093296"/>
            <a:ext cx="305842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608" name="Rectangle 48"/>
          <p:cNvSpPr>
            <a:spLocks noChangeArrowheads="1"/>
          </p:cNvSpPr>
          <p:nvPr/>
        </p:nvSpPr>
        <p:spPr bwMode="auto">
          <a:xfrm>
            <a:off x="4298779" y="1830611"/>
            <a:ext cx="1002302" cy="2738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389925" y="1369218"/>
            <a:ext cx="14782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存储方式：</a:t>
            </a:r>
          </a:p>
        </p:txBody>
      </p:sp>
      <p:sp>
        <p:nvSpPr>
          <p:cNvPr id="322583" name="Rectangle 23"/>
          <p:cNvSpPr>
            <a:spLocks noChangeArrowheads="1"/>
          </p:cNvSpPr>
          <p:nvPr/>
        </p:nvSpPr>
        <p:spPr bwMode="auto">
          <a:xfrm>
            <a:off x="762000" y="4365104"/>
            <a:ext cx="8130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每维的下界：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每维的上界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igh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每维的长度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=high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-low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=high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域宽：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   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</a:p>
        </p:txBody>
      </p:sp>
      <p:grpSp>
        <p:nvGrpSpPr>
          <p:cNvPr id="322611" name="Group 51"/>
          <p:cNvGrpSpPr>
            <a:grpSpLocks/>
          </p:cNvGrpSpPr>
          <p:nvPr/>
        </p:nvGrpSpPr>
        <p:grpSpPr bwMode="auto">
          <a:xfrm>
            <a:off x="878274" y="1672183"/>
            <a:ext cx="3469905" cy="2476897"/>
            <a:chOff x="2592" y="432"/>
            <a:chExt cx="2416" cy="1872"/>
          </a:xfrm>
        </p:grpSpPr>
        <p:sp>
          <p:nvSpPr>
            <p:cNvPr id="322609" name="Text Box 49"/>
            <p:cNvSpPr txBox="1">
              <a:spLocks noChangeArrowheads="1"/>
            </p:cNvSpPr>
            <p:nvPr/>
          </p:nvSpPr>
          <p:spPr bwMode="auto">
            <a:xfrm>
              <a:off x="2688" y="565"/>
              <a:ext cx="2320" cy="1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 dirty="0">
                  <a:latin typeface="Times New Roman" charset="0"/>
                </a:rPr>
                <a:t>a</a:t>
              </a:r>
              <a:r>
                <a:rPr lang="en-US" altLang="zh-CN" sz="2000" b="1" baseline="-25000" dirty="0">
                  <a:latin typeface="Times New Roman" charset="0"/>
                </a:rPr>
                <a:t>1,1</a:t>
              </a:r>
              <a:r>
                <a:rPr lang="en-US" altLang="zh-CN" sz="2000" b="1" dirty="0">
                  <a:latin typeface="Times New Roman" charset="0"/>
                </a:rPr>
                <a:t>   a</a:t>
              </a:r>
              <a:r>
                <a:rPr lang="en-US" altLang="zh-CN" sz="2000" b="1" baseline="-25000" dirty="0">
                  <a:latin typeface="Times New Roman" charset="0"/>
                </a:rPr>
                <a:t>1,2</a:t>
              </a:r>
              <a:r>
                <a:rPr lang="en-US" altLang="zh-CN" sz="2000" b="1" dirty="0">
                  <a:latin typeface="Times New Roman" charset="0"/>
                </a:rPr>
                <a:t>       a</a:t>
              </a:r>
              <a:r>
                <a:rPr lang="en-US" altLang="zh-CN" sz="2000" b="1" baseline="-25000" dirty="0">
                  <a:latin typeface="Times New Roman" charset="0"/>
                </a:rPr>
                <a:t>1,j</a:t>
              </a:r>
              <a:r>
                <a:rPr lang="en-US" altLang="zh-CN" sz="2000" b="1" dirty="0">
                  <a:latin typeface="Times New Roman" charset="0"/>
                </a:rPr>
                <a:t>        a</a:t>
              </a:r>
              <a:r>
                <a:rPr lang="en-US" altLang="zh-CN" sz="2000" b="1" baseline="-25000" dirty="0">
                  <a:latin typeface="Times New Roman" charset="0"/>
                </a:rPr>
                <a:t>1,n</a:t>
              </a:r>
              <a:r>
                <a:rPr lang="en-US" altLang="zh-CN" sz="1600" b="1" baseline="-50000" dirty="0">
                  <a:latin typeface="Times New Roman" charset="0"/>
                </a:rPr>
                <a:t>2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1" dirty="0">
                  <a:latin typeface="Times New Roman" charset="0"/>
                </a:rPr>
                <a:t>a</a:t>
              </a:r>
              <a:r>
                <a:rPr lang="en-US" altLang="zh-CN" sz="2000" b="1" baseline="-25000" dirty="0">
                  <a:latin typeface="Times New Roman" charset="0"/>
                </a:rPr>
                <a:t>2,1</a:t>
              </a:r>
              <a:r>
                <a:rPr lang="en-US" altLang="zh-CN" sz="2000" b="1" dirty="0">
                  <a:latin typeface="Times New Roman" charset="0"/>
                </a:rPr>
                <a:t>   a</a:t>
              </a:r>
              <a:r>
                <a:rPr lang="en-US" altLang="zh-CN" sz="2000" b="1" baseline="-25000" dirty="0">
                  <a:latin typeface="Times New Roman" charset="0"/>
                </a:rPr>
                <a:t>2,2</a:t>
              </a:r>
              <a:r>
                <a:rPr lang="en-US" altLang="zh-CN" sz="2000" b="1" dirty="0">
                  <a:latin typeface="Times New Roman" charset="0"/>
                </a:rPr>
                <a:t>       a</a:t>
              </a:r>
              <a:r>
                <a:rPr lang="en-US" altLang="zh-CN" sz="2000" b="1" baseline="-25000" dirty="0">
                  <a:latin typeface="Times New Roman" charset="0"/>
                </a:rPr>
                <a:t>2,j</a:t>
              </a:r>
              <a:r>
                <a:rPr lang="en-US" altLang="zh-CN" sz="2000" b="1" dirty="0">
                  <a:latin typeface="Times New Roman" charset="0"/>
                </a:rPr>
                <a:t>        a</a:t>
              </a:r>
              <a:r>
                <a:rPr lang="en-US" altLang="zh-CN" sz="2000" b="1" baseline="-25000" dirty="0">
                  <a:latin typeface="Times New Roman" charset="0"/>
                </a:rPr>
                <a:t>2,n</a:t>
              </a:r>
              <a:r>
                <a:rPr lang="en-US" altLang="zh-CN" sz="1600" b="1" baseline="-50000" dirty="0">
                  <a:latin typeface="Times New Roman" charset="0"/>
                </a:rPr>
                <a:t>2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1" baseline="-25000" dirty="0">
                <a:latin typeface="Times New Roman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 sz="2000" b="1" baseline="-25000" dirty="0">
                  <a:latin typeface="Times New Roman" charset="0"/>
                </a:rPr>
                <a:t>  ...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1" baseline="-25000" dirty="0">
                <a:latin typeface="Times New Roman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 sz="2000" b="1" dirty="0">
                  <a:latin typeface="Times New Roman" charset="0"/>
                </a:rPr>
                <a:t>a</a:t>
              </a:r>
              <a:r>
                <a:rPr lang="en-US" altLang="zh-CN" sz="2000" b="1" baseline="-25000" dirty="0">
                  <a:latin typeface="Times New Roman" charset="0"/>
                </a:rPr>
                <a:t>i,1</a:t>
              </a:r>
              <a:r>
                <a:rPr lang="en-US" altLang="zh-CN" sz="2000" b="1" dirty="0">
                  <a:latin typeface="Times New Roman" charset="0"/>
                </a:rPr>
                <a:t>    a</a:t>
              </a:r>
              <a:r>
                <a:rPr lang="en-US" altLang="zh-CN" sz="2000" b="1" baseline="-25000" dirty="0">
                  <a:latin typeface="Times New Roman" charset="0"/>
                </a:rPr>
                <a:t>i,2</a:t>
              </a:r>
              <a:r>
                <a:rPr lang="en-US" altLang="zh-CN" sz="2000" b="1" dirty="0">
                  <a:latin typeface="Times New Roman" charset="0"/>
                </a:rPr>
                <a:t>        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Times New Roman" charset="0"/>
                </a:rPr>
                <a:t>a</a:t>
              </a:r>
              <a:r>
                <a:rPr lang="en-US" altLang="zh-CN" sz="2000" b="1" baseline="-25000" dirty="0" err="1">
                  <a:solidFill>
                    <a:srgbClr val="FF0000"/>
                  </a:solidFill>
                  <a:latin typeface="Times New Roman" charset="0"/>
                </a:rPr>
                <a:t>i,j</a:t>
              </a:r>
              <a:r>
                <a:rPr lang="en-US" altLang="zh-CN" sz="2000" b="1" dirty="0">
                  <a:latin typeface="Times New Roman" charset="0"/>
                </a:rPr>
                <a:t>        a</a:t>
              </a:r>
              <a:r>
                <a:rPr lang="en-US" altLang="zh-CN" sz="2000" b="1" baseline="-25000" dirty="0">
                  <a:latin typeface="Times New Roman" charset="0"/>
                </a:rPr>
                <a:t>i,n</a:t>
              </a:r>
              <a:r>
                <a:rPr lang="en-US" altLang="zh-CN" sz="1600" b="1" baseline="-50000" dirty="0">
                  <a:latin typeface="Times New Roman" charset="0"/>
                </a:rPr>
                <a:t>2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1" baseline="-25000" dirty="0">
                  <a:latin typeface="Times New Roman" charset="0"/>
                </a:rPr>
                <a:t>  ...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1" baseline="-25000" dirty="0">
                  <a:latin typeface="Times New Roman" charset="0"/>
                </a:rPr>
                <a:t>         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1" dirty="0">
                  <a:latin typeface="Times New Roman" charset="0"/>
                </a:rPr>
                <a:t>a</a:t>
              </a:r>
              <a:r>
                <a:rPr lang="en-US" altLang="zh-CN" sz="2000" b="1" baseline="-25000" dirty="0">
                  <a:latin typeface="Times New Roman" charset="0"/>
                </a:rPr>
                <a:t>n</a:t>
              </a:r>
              <a:r>
                <a:rPr lang="en-US" altLang="zh-CN" sz="1600" b="1" baseline="-50000" dirty="0">
                  <a:latin typeface="Times New Roman" charset="0"/>
                </a:rPr>
                <a:t>1,</a:t>
              </a:r>
              <a:r>
                <a:rPr lang="en-US" altLang="zh-CN" sz="2000" b="1" baseline="-25000" dirty="0">
                  <a:latin typeface="Times New Roman" charset="0"/>
                </a:rPr>
                <a:t>1</a:t>
              </a:r>
              <a:r>
                <a:rPr lang="en-US" altLang="zh-CN" sz="2000" b="1" dirty="0">
                  <a:latin typeface="Times New Roman" charset="0"/>
                </a:rPr>
                <a:t>  a</a:t>
              </a:r>
              <a:r>
                <a:rPr lang="en-US" altLang="zh-CN" sz="2000" b="1" baseline="-25000" dirty="0">
                  <a:latin typeface="Times New Roman" charset="0"/>
                </a:rPr>
                <a:t>n</a:t>
              </a:r>
              <a:r>
                <a:rPr lang="en-US" altLang="zh-CN" sz="1600" b="1" baseline="-50000" dirty="0">
                  <a:latin typeface="Times New Roman" charset="0"/>
                </a:rPr>
                <a:t>1,</a:t>
              </a:r>
              <a:r>
                <a:rPr lang="en-US" altLang="zh-CN" sz="2000" b="1" baseline="-25000" dirty="0">
                  <a:latin typeface="Times New Roman" charset="0"/>
                </a:rPr>
                <a:t>2</a:t>
              </a:r>
              <a:r>
                <a:rPr lang="en-US" altLang="zh-CN" sz="2000" b="1" dirty="0">
                  <a:latin typeface="Times New Roman" charset="0"/>
                </a:rPr>
                <a:t>      a</a:t>
              </a:r>
              <a:r>
                <a:rPr lang="en-US" altLang="zh-CN" sz="2000" b="1" baseline="-25000" dirty="0">
                  <a:latin typeface="Times New Roman" charset="0"/>
                </a:rPr>
                <a:t>n</a:t>
              </a:r>
              <a:r>
                <a:rPr lang="en-US" altLang="zh-CN" sz="1600" b="1" baseline="-50000" dirty="0">
                  <a:latin typeface="Times New Roman" charset="0"/>
                </a:rPr>
                <a:t>1,</a:t>
              </a:r>
              <a:r>
                <a:rPr lang="en-US" altLang="zh-CN" sz="2000" b="1" baseline="-25000" dirty="0">
                  <a:latin typeface="Times New Roman" charset="0"/>
                </a:rPr>
                <a:t>j</a:t>
              </a:r>
              <a:r>
                <a:rPr lang="en-US" altLang="zh-CN" sz="2000" b="1" dirty="0">
                  <a:latin typeface="Times New Roman" charset="0"/>
                </a:rPr>
                <a:t>      a</a:t>
              </a:r>
              <a:r>
                <a:rPr lang="en-US" altLang="zh-CN" sz="2000" b="1" baseline="-25000" dirty="0">
                  <a:latin typeface="Times New Roman" charset="0"/>
                </a:rPr>
                <a:t>n</a:t>
              </a:r>
              <a:r>
                <a:rPr lang="en-US" altLang="zh-CN" sz="1600" b="1" baseline="-50000" dirty="0">
                  <a:latin typeface="Times New Roman" charset="0"/>
                </a:rPr>
                <a:t>1,</a:t>
              </a:r>
              <a:r>
                <a:rPr lang="en-US" altLang="zh-CN" sz="2000" b="1" baseline="-25000" dirty="0">
                  <a:latin typeface="Times New Roman" charset="0"/>
                </a:rPr>
                <a:t>n</a:t>
              </a:r>
              <a:r>
                <a:rPr lang="en-US" altLang="zh-CN" sz="1600" b="1" baseline="-50000" dirty="0">
                  <a:latin typeface="Times New Roman" charset="0"/>
                </a:rPr>
                <a:t>2</a:t>
              </a:r>
            </a:p>
            <a:p>
              <a:pPr algn="l">
                <a:spcBef>
                  <a:spcPct val="0"/>
                </a:spcBef>
              </a:pPr>
              <a:endParaRPr lang="zh-CN" altLang="en-US" sz="2000" b="1" baseline="-25000" dirty="0">
                <a:latin typeface="Times New Roman" charset="0"/>
              </a:endParaRPr>
            </a:p>
          </p:txBody>
        </p:sp>
        <p:sp>
          <p:nvSpPr>
            <p:cNvPr id="322610" name="AutoShape 50"/>
            <p:cNvSpPr>
              <a:spLocks noChangeArrowheads="1"/>
            </p:cNvSpPr>
            <p:nvPr/>
          </p:nvSpPr>
          <p:spPr bwMode="auto">
            <a:xfrm>
              <a:off x="2592" y="432"/>
              <a:ext cx="2208" cy="187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612" name="Rectangle 52"/>
          <p:cNvSpPr>
            <a:spLocks noChangeArrowheads="1"/>
          </p:cNvSpPr>
          <p:nvPr/>
        </p:nvSpPr>
        <p:spPr bwMode="auto">
          <a:xfrm>
            <a:off x="762000" y="5454352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base + ( 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-low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-low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d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+ base - (low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d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low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grpSp>
        <p:nvGrpSpPr>
          <p:cNvPr id="322659" name="Group 99"/>
          <p:cNvGrpSpPr>
            <a:grpSpLocks/>
          </p:cNvGrpSpPr>
          <p:nvPr/>
        </p:nvGrpSpPr>
        <p:grpSpPr bwMode="auto">
          <a:xfrm>
            <a:off x="4701952" y="2188840"/>
            <a:ext cx="1857314" cy="1822634"/>
            <a:chOff x="2861" y="624"/>
            <a:chExt cx="1075" cy="1152"/>
          </a:xfrm>
        </p:grpSpPr>
        <p:grpSp>
          <p:nvGrpSpPr>
            <p:cNvPr id="322620" name="Group 60"/>
            <p:cNvGrpSpPr>
              <a:grpSpLocks/>
            </p:cNvGrpSpPr>
            <p:nvPr/>
          </p:nvGrpSpPr>
          <p:grpSpPr bwMode="auto">
            <a:xfrm>
              <a:off x="3312" y="624"/>
              <a:ext cx="624" cy="1152"/>
              <a:chOff x="3120" y="624"/>
              <a:chExt cx="816" cy="115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3120" y="624"/>
                <a:ext cx="8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2615" name="Line 55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2616" name="Line 56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2617" name="Line 57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2618" name="Line 58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2619" name="Line 59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2621" name="Line 61"/>
            <p:cNvSpPr>
              <a:spLocks noChangeShapeType="1"/>
            </p:cNvSpPr>
            <p:nvPr/>
          </p:nvSpPr>
          <p:spPr bwMode="auto">
            <a:xfrm flipH="1">
              <a:off x="2928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22" name="Line 62"/>
            <p:cNvSpPr>
              <a:spLocks noChangeShapeType="1"/>
            </p:cNvSpPr>
            <p:nvPr/>
          </p:nvSpPr>
          <p:spPr bwMode="auto">
            <a:xfrm flipH="1">
              <a:off x="2928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23" name="Line 63"/>
            <p:cNvSpPr>
              <a:spLocks noChangeShapeType="1"/>
            </p:cNvSpPr>
            <p:nvPr/>
          </p:nvSpPr>
          <p:spPr bwMode="auto">
            <a:xfrm flipH="1">
              <a:off x="292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24" name="Text Box 64"/>
            <p:cNvSpPr txBox="1">
              <a:spLocks noChangeArrowheads="1"/>
            </p:cNvSpPr>
            <p:nvPr/>
          </p:nvSpPr>
          <p:spPr bwMode="auto">
            <a:xfrm>
              <a:off x="2861" y="799"/>
              <a:ext cx="52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/>
                <a:t>第一行</a:t>
              </a:r>
            </a:p>
          </p:txBody>
        </p:sp>
        <p:sp>
          <p:nvSpPr>
            <p:cNvPr id="322625" name="Text Box 65"/>
            <p:cNvSpPr txBox="1">
              <a:spLocks noChangeArrowheads="1"/>
            </p:cNvSpPr>
            <p:nvPr/>
          </p:nvSpPr>
          <p:spPr bwMode="auto">
            <a:xfrm>
              <a:off x="2889" y="1391"/>
              <a:ext cx="528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 dirty="0"/>
                <a:t>第二行</a:t>
              </a:r>
            </a:p>
          </p:txBody>
        </p:sp>
        <p:sp>
          <p:nvSpPr>
            <p:cNvPr id="322626" name="Line 66"/>
            <p:cNvSpPr>
              <a:spLocks noChangeShapeType="1"/>
            </p:cNvSpPr>
            <p:nvPr/>
          </p:nvSpPr>
          <p:spPr bwMode="auto">
            <a:xfrm flipV="1">
              <a:off x="3072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27" name="Line 67"/>
            <p:cNvSpPr>
              <a:spLocks noChangeShapeType="1"/>
            </p:cNvSpPr>
            <p:nvPr/>
          </p:nvSpPr>
          <p:spPr bwMode="auto">
            <a:xfrm>
              <a:off x="307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28" name="Line 68"/>
            <p:cNvSpPr>
              <a:spLocks noChangeShapeType="1"/>
            </p:cNvSpPr>
            <p:nvPr/>
          </p:nvSpPr>
          <p:spPr bwMode="auto">
            <a:xfrm flipV="1">
              <a:off x="3072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307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631" name="Text Box 71"/>
            <p:cNvSpPr txBox="1">
              <a:spLocks noChangeArrowheads="1"/>
            </p:cNvSpPr>
            <p:nvPr/>
          </p:nvSpPr>
          <p:spPr bwMode="auto">
            <a:xfrm>
              <a:off x="3312" y="624"/>
              <a:ext cx="624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/>
                <a:t>A[1,1]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A[1,2]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A[1,3]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A[2,1]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A[2,2]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A[2,3]</a:t>
              </a:r>
            </a:p>
          </p:txBody>
        </p:sp>
      </p:grpSp>
      <p:grpSp>
        <p:nvGrpSpPr>
          <p:cNvPr id="322660" name="Group 100"/>
          <p:cNvGrpSpPr>
            <a:grpSpLocks/>
          </p:cNvGrpSpPr>
          <p:nvPr/>
        </p:nvGrpSpPr>
        <p:grpSpPr bwMode="auto">
          <a:xfrm>
            <a:off x="6804418" y="2188840"/>
            <a:ext cx="1920003" cy="1818675"/>
            <a:chOff x="4206" y="624"/>
            <a:chExt cx="1170" cy="1166"/>
          </a:xfrm>
        </p:grpSpPr>
        <p:grpSp>
          <p:nvGrpSpPr>
            <p:cNvPr id="322633" name="Group 73"/>
            <p:cNvGrpSpPr>
              <a:grpSpLocks/>
            </p:cNvGrpSpPr>
            <p:nvPr/>
          </p:nvGrpSpPr>
          <p:grpSpPr bwMode="auto">
            <a:xfrm>
              <a:off x="4224" y="816"/>
              <a:ext cx="624" cy="768"/>
              <a:chOff x="3120" y="816"/>
              <a:chExt cx="816" cy="768"/>
            </a:xfrm>
          </p:grpSpPr>
          <p:sp>
            <p:nvSpPr>
              <p:cNvPr id="322635" name="Line 75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22636" name="Line 76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22637" name="Line 77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22638" name="Line 78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22639" name="Line 79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600"/>
              </a:p>
            </p:txBody>
          </p:sp>
        </p:grpSp>
        <p:sp>
          <p:nvSpPr>
            <p:cNvPr id="322642" name="Line 82"/>
            <p:cNvSpPr>
              <a:spLocks noChangeShapeType="1"/>
            </p:cNvSpPr>
            <p:nvPr/>
          </p:nvSpPr>
          <p:spPr bwMode="auto">
            <a:xfrm flipH="1">
              <a:off x="4944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43" name="Line 83"/>
            <p:cNvSpPr>
              <a:spLocks noChangeShapeType="1"/>
            </p:cNvSpPr>
            <p:nvPr/>
          </p:nvSpPr>
          <p:spPr bwMode="auto">
            <a:xfrm flipH="1">
              <a:off x="494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44" name="Line 84"/>
            <p:cNvSpPr>
              <a:spLocks noChangeShapeType="1"/>
            </p:cNvSpPr>
            <p:nvPr/>
          </p:nvSpPr>
          <p:spPr bwMode="auto">
            <a:xfrm flipH="1">
              <a:off x="4944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45" name="Line 85"/>
            <p:cNvSpPr>
              <a:spLocks noChangeShapeType="1"/>
            </p:cNvSpPr>
            <p:nvPr/>
          </p:nvSpPr>
          <p:spPr bwMode="auto">
            <a:xfrm flipH="1">
              <a:off x="49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46" name="Text Box 86"/>
            <p:cNvSpPr txBox="1">
              <a:spLocks noChangeArrowheads="1"/>
            </p:cNvSpPr>
            <p:nvPr/>
          </p:nvSpPr>
          <p:spPr bwMode="auto">
            <a:xfrm>
              <a:off x="4848" y="720"/>
              <a:ext cx="52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/>
                <a:t>第一列</a:t>
              </a:r>
            </a:p>
          </p:txBody>
        </p:sp>
        <p:sp>
          <p:nvSpPr>
            <p:cNvPr id="322647" name="Text Box 87"/>
            <p:cNvSpPr txBox="1">
              <a:spLocks noChangeArrowheads="1"/>
            </p:cNvSpPr>
            <p:nvPr/>
          </p:nvSpPr>
          <p:spPr bwMode="auto">
            <a:xfrm>
              <a:off x="4848" y="1104"/>
              <a:ext cx="52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/>
                <a:t>第二列</a:t>
              </a:r>
            </a:p>
          </p:txBody>
        </p:sp>
        <p:sp>
          <p:nvSpPr>
            <p:cNvPr id="322648" name="Text Box 88"/>
            <p:cNvSpPr txBox="1">
              <a:spLocks noChangeArrowheads="1"/>
            </p:cNvSpPr>
            <p:nvPr/>
          </p:nvSpPr>
          <p:spPr bwMode="auto">
            <a:xfrm>
              <a:off x="4848" y="1488"/>
              <a:ext cx="52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dirty="0"/>
                <a:t>第三列</a:t>
              </a:r>
            </a:p>
          </p:txBody>
        </p:sp>
        <p:sp>
          <p:nvSpPr>
            <p:cNvPr id="322650" name="Line 90"/>
            <p:cNvSpPr>
              <a:spLocks noChangeShapeType="1"/>
            </p:cNvSpPr>
            <p:nvPr/>
          </p:nvSpPr>
          <p:spPr bwMode="auto">
            <a:xfrm>
              <a:off x="5088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54" name="Line 94"/>
            <p:cNvSpPr>
              <a:spLocks noChangeShapeType="1"/>
            </p:cNvSpPr>
            <p:nvPr/>
          </p:nvSpPr>
          <p:spPr bwMode="auto">
            <a:xfrm>
              <a:off x="508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55" name="Line 95"/>
            <p:cNvSpPr>
              <a:spLocks noChangeShapeType="1"/>
            </p:cNvSpPr>
            <p:nvPr/>
          </p:nvSpPr>
          <p:spPr bwMode="auto">
            <a:xfrm>
              <a:off x="5088" y="12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56" name="Line 96"/>
            <p:cNvSpPr>
              <a:spLocks noChangeShapeType="1"/>
            </p:cNvSpPr>
            <p:nvPr/>
          </p:nvSpPr>
          <p:spPr bwMode="auto">
            <a:xfrm flipV="1">
              <a:off x="5088" y="6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57" name="Line 97"/>
            <p:cNvSpPr>
              <a:spLocks noChangeShapeType="1"/>
            </p:cNvSpPr>
            <p:nvPr/>
          </p:nvSpPr>
          <p:spPr bwMode="auto">
            <a:xfrm flipV="1">
              <a:off x="5088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58" name="Line 98"/>
            <p:cNvSpPr>
              <a:spLocks noChangeShapeType="1"/>
            </p:cNvSpPr>
            <p:nvPr/>
          </p:nvSpPr>
          <p:spPr bwMode="auto">
            <a:xfrm flipV="1">
              <a:off x="5088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322641" name="Text Box 81"/>
            <p:cNvSpPr txBox="1">
              <a:spLocks noChangeArrowheads="1"/>
            </p:cNvSpPr>
            <p:nvPr/>
          </p:nvSpPr>
          <p:spPr bwMode="auto">
            <a:xfrm>
              <a:off x="4206" y="626"/>
              <a:ext cx="624" cy="1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/>
                <a:t>A[1,1]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A[2,1]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A[1,2]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/>
                <a:t>A[2,2]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 smtClean="0"/>
                <a:t>A[1,3]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dirty="0" smtClean="0"/>
                <a:t>A[2,3</a:t>
              </a:r>
              <a:r>
                <a:rPr lang="en-US" altLang="zh-CN" sz="1600" dirty="0"/>
                <a:t>]</a:t>
              </a:r>
            </a:p>
          </p:txBody>
        </p:sp>
      </p:grpSp>
      <p:sp>
        <p:nvSpPr>
          <p:cNvPr id="322661" name="Text Box 101"/>
          <p:cNvSpPr txBox="1">
            <a:spLocks noChangeArrowheads="1"/>
          </p:cNvSpPr>
          <p:nvPr/>
        </p:nvSpPr>
        <p:spPr bwMode="auto">
          <a:xfrm>
            <a:off x="4310394" y="1765940"/>
            <a:ext cx="2509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>
                <a:latin typeface="+mn-ea"/>
                <a:ea typeface="+mn-ea"/>
              </a:rPr>
              <a:t>按行</a:t>
            </a:r>
            <a:r>
              <a:rPr lang="zh-CN" altLang="en-US" sz="1600" dirty="0" smtClean="0">
                <a:latin typeface="+mn-ea"/>
                <a:ea typeface="+mn-ea"/>
              </a:rPr>
              <a:t>存放</a:t>
            </a:r>
            <a:r>
              <a:rPr lang="en-US" altLang="zh-CN" sz="1600" dirty="0" smtClean="0">
                <a:latin typeface="+mn-ea"/>
                <a:ea typeface="+mn-ea"/>
              </a:rPr>
              <a:t>,</a:t>
            </a:r>
            <a:r>
              <a:rPr lang="en-US" altLang="zh-CN" sz="1600" dirty="0" err="1" smtClean="0">
                <a:latin typeface="+mn-ea"/>
                <a:ea typeface="+mn-ea"/>
              </a:rPr>
              <a:t>Pascal,C</a:t>
            </a:r>
            <a:r>
              <a:rPr lang="zh-CN" altLang="en-US" sz="1600" dirty="0">
                <a:latin typeface="+mn-ea"/>
                <a:ea typeface="+mn-ea"/>
              </a:rPr>
              <a:t>采用</a:t>
            </a:r>
          </a:p>
        </p:txBody>
      </p:sp>
      <p:sp>
        <p:nvSpPr>
          <p:cNvPr id="322662" name="Text Box 102"/>
          <p:cNvSpPr txBox="1">
            <a:spLocks noChangeArrowheads="1"/>
          </p:cNvSpPr>
          <p:nvPr/>
        </p:nvSpPr>
        <p:spPr bwMode="auto">
          <a:xfrm>
            <a:off x="6746059" y="1774633"/>
            <a:ext cx="23376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按列</a:t>
            </a:r>
            <a:r>
              <a:rPr lang="zh-CN" altLang="en-US" sz="1600" dirty="0" smtClean="0">
                <a:latin typeface="+mn-ea"/>
                <a:ea typeface="+mn-ea"/>
              </a:rPr>
              <a:t>存放</a:t>
            </a:r>
            <a:r>
              <a:rPr lang="en-US" altLang="zh-CN" sz="1600" dirty="0" smtClean="0">
                <a:latin typeface="+mn-ea"/>
                <a:ea typeface="+mn-ea"/>
              </a:rPr>
              <a:t>,Fortran</a:t>
            </a:r>
            <a:r>
              <a:rPr lang="zh-CN" altLang="en-US" sz="1600" dirty="0">
                <a:latin typeface="+mn-ea"/>
                <a:ea typeface="+mn-ea"/>
              </a:rPr>
              <a:t>采用</a:t>
            </a:r>
          </a:p>
        </p:txBody>
      </p:sp>
      <p:sp>
        <p:nvSpPr>
          <p:cNvPr id="55" name="标题 1"/>
          <p:cNvSpPr>
            <a:spLocks noGrp="1"/>
          </p:cNvSpPr>
          <p:nvPr>
            <p:ph type="title"/>
          </p:nvPr>
        </p:nvSpPr>
        <p:spPr>
          <a:xfrm>
            <a:off x="892653" y="-21637"/>
            <a:ext cx="8042276" cy="945160"/>
          </a:xfrm>
        </p:spPr>
        <p:txBody>
          <a:bodyPr/>
          <a:lstStyle/>
          <a:p>
            <a:r>
              <a:rPr kumimoji="1" lang="zh-CN" altLang="en-US" dirty="0"/>
              <a:t>数组元素的地址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2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2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2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2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13" grpId="0" animBg="1"/>
      <p:bldP spid="322608" grpId="0" animBg="1"/>
      <p:bldP spid="322565" grpId="0" build="p" autoUpdateAnimBg="0"/>
      <p:bldP spid="322583" grpId="0" build="p" autoUpdateAnimBg="0"/>
      <p:bldP spid="322612" grpId="0" build="p" autoUpdateAnimBg="0"/>
      <p:bldP spid="322661" grpId="0" autoUpdateAnimBg="0"/>
      <p:bldP spid="32266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501578" y="1499782"/>
            <a:ext cx="8642422" cy="2050458"/>
          </a:xfrm>
          <a:noFill/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Monotype Sorts" charset="0"/>
              <a:buNone/>
            </a:pPr>
            <a:r>
              <a:rPr lang="zh-CN" altLang="en-US" sz="1600" dirty="0"/>
              <a:t>每维的下界：</a:t>
            </a:r>
            <a:r>
              <a:rPr lang="en-US" altLang="zh-CN" sz="1600" dirty="0">
                <a:latin typeface="Times New Roman" charset="0"/>
              </a:rPr>
              <a:t>low</a:t>
            </a:r>
            <a:r>
              <a:rPr lang="en-US" altLang="zh-CN" sz="1600" baseline="-25000" dirty="0">
                <a:latin typeface="Times New Roman" charset="0"/>
              </a:rPr>
              <a:t>1</a:t>
            </a:r>
            <a:r>
              <a:rPr lang="zh-CN" altLang="en-US" sz="1600" dirty="0">
                <a:latin typeface="Times New Roman" charset="0"/>
              </a:rPr>
              <a:t>、</a:t>
            </a:r>
            <a:r>
              <a:rPr lang="en-US" altLang="zh-CN" sz="1600" dirty="0">
                <a:latin typeface="Times New Roman" charset="0"/>
              </a:rPr>
              <a:t>low</a:t>
            </a:r>
            <a:r>
              <a:rPr lang="en-US" altLang="zh-CN" sz="1600" baseline="-25000" dirty="0">
                <a:latin typeface="Times New Roman" charset="0"/>
              </a:rPr>
              <a:t>2</a:t>
            </a:r>
            <a:r>
              <a:rPr lang="zh-CN" altLang="en-US" sz="1600" dirty="0">
                <a:latin typeface="Times New Roman" charset="0"/>
              </a:rPr>
              <a:t>、</a:t>
            </a:r>
            <a:r>
              <a:rPr lang="en-US" altLang="zh-CN" sz="1600" dirty="0">
                <a:latin typeface="Times New Roman" charset="0"/>
              </a:rPr>
              <a:t>...</a:t>
            </a:r>
            <a:r>
              <a:rPr lang="zh-CN" altLang="en-US" sz="1600" dirty="0">
                <a:latin typeface="Times New Roman" charset="0"/>
              </a:rPr>
              <a:t>、</a:t>
            </a:r>
            <a:r>
              <a:rPr lang="en-US" altLang="zh-CN" sz="1600" dirty="0" err="1">
                <a:latin typeface="Times New Roman" charset="0"/>
              </a:rPr>
              <a:t>low</a:t>
            </a:r>
            <a:r>
              <a:rPr lang="en-US" altLang="zh-CN" sz="1600" baseline="-25000" dirty="0" err="1">
                <a:latin typeface="Times New Roman" charset="0"/>
              </a:rPr>
              <a:t>k</a:t>
            </a:r>
            <a:endParaRPr lang="en-US" altLang="zh-CN" sz="1600" dirty="0"/>
          </a:p>
          <a:p>
            <a:pPr>
              <a:spcBef>
                <a:spcPts val="1200"/>
              </a:spcBef>
              <a:buFont typeface="Monotype Sorts" charset="0"/>
              <a:buNone/>
            </a:pPr>
            <a:r>
              <a:rPr lang="zh-CN" altLang="en-US" sz="1600" dirty="0"/>
              <a:t>每维的长度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d</a:t>
            </a:r>
            <a:r>
              <a:rPr lang="en-US" altLang="zh-CN" sz="1600" baseline="-25000" dirty="0" smtClean="0">
                <a:latin typeface="Times New Roman" charset="0"/>
              </a:rPr>
              <a:t>1</a:t>
            </a:r>
            <a:r>
              <a:rPr lang="zh-CN" altLang="en-US" sz="1600" dirty="0" smtClean="0">
                <a:latin typeface="Times New Roman" charset="0"/>
              </a:rPr>
              <a:t>、</a:t>
            </a:r>
            <a:r>
              <a:rPr lang="en-US" altLang="zh-CN" sz="1600" dirty="0" smtClean="0">
                <a:latin typeface="Times New Roman" charset="0"/>
              </a:rPr>
              <a:t>d</a:t>
            </a:r>
            <a:r>
              <a:rPr lang="en-US" altLang="zh-CN" sz="1600" baseline="-25000" dirty="0" smtClean="0">
                <a:latin typeface="Times New Roman" charset="0"/>
              </a:rPr>
              <a:t>2</a:t>
            </a:r>
            <a:r>
              <a:rPr lang="zh-CN" altLang="en-US" sz="1600" dirty="0">
                <a:latin typeface="Times New Roman" charset="0"/>
              </a:rPr>
              <a:t>、</a:t>
            </a:r>
            <a:r>
              <a:rPr lang="en-US" altLang="zh-CN" sz="1600" dirty="0">
                <a:latin typeface="Times New Roman" charset="0"/>
              </a:rPr>
              <a:t>...</a:t>
            </a:r>
            <a:r>
              <a:rPr lang="zh-CN" altLang="en-US" sz="1600" dirty="0" smtClean="0">
                <a:latin typeface="Times New Roman" charset="0"/>
              </a:rPr>
              <a:t>、</a:t>
            </a:r>
            <a:r>
              <a:rPr lang="en-US" altLang="zh-CN" sz="1600" dirty="0" err="1" smtClean="0">
                <a:latin typeface="Times New Roman" charset="0"/>
              </a:rPr>
              <a:t>d</a:t>
            </a:r>
            <a:r>
              <a:rPr lang="en-US" altLang="zh-CN" sz="1600" baseline="-25000" dirty="0" err="1" smtClean="0">
                <a:latin typeface="Times New Roman" charset="0"/>
              </a:rPr>
              <a:t>k</a:t>
            </a:r>
            <a:endParaRPr lang="en-US" altLang="zh-CN" sz="1600" dirty="0"/>
          </a:p>
          <a:p>
            <a:pPr>
              <a:spcBef>
                <a:spcPts val="1200"/>
              </a:spcBef>
              <a:buFont typeface="Monotype Sorts" charset="0"/>
              <a:buNone/>
            </a:pPr>
            <a:r>
              <a:rPr lang="zh-CN" altLang="en-US" sz="1600" dirty="0"/>
              <a:t>存储方式：按行存放</a:t>
            </a:r>
            <a:endParaRPr lang="en-US" altLang="zh-CN" sz="1600" dirty="0"/>
          </a:p>
          <a:p>
            <a:pPr>
              <a:spcBef>
                <a:spcPts val="1200"/>
              </a:spcBef>
              <a:buFont typeface="Monotype Sorts" charset="0"/>
              <a:buNone/>
            </a:pPr>
            <a:r>
              <a:rPr lang="zh-CN" altLang="en-US" sz="1600" dirty="0"/>
              <a:t>数组元素</a:t>
            </a:r>
            <a:r>
              <a:rPr lang="en-US" altLang="zh-CN" sz="1600" dirty="0">
                <a:latin typeface="Times New Roman" charset="0"/>
              </a:rPr>
              <a:t>A[i</a:t>
            </a:r>
            <a:r>
              <a:rPr lang="en-US" altLang="zh-CN" sz="1600" baseline="-25000" dirty="0">
                <a:latin typeface="Times New Roman" charset="0"/>
              </a:rPr>
              <a:t>1</a:t>
            </a:r>
            <a:r>
              <a:rPr lang="en-US" altLang="zh-CN" sz="1600" dirty="0">
                <a:latin typeface="Times New Roman" charset="0"/>
              </a:rPr>
              <a:t>,i</a:t>
            </a:r>
            <a:r>
              <a:rPr lang="en-US" altLang="zh-CN" sz="1600" baseline="-25000" dirty="0">
                <a:latin typeface="Times New Roman" charset="0"/>
              </a:rPr>
              <a:t>2</a:t>
            </a:r>
            <a:r>
              <a:rPr lang="en-US" altLang="zh-CN" sz="1600" dirty="0">
                <a:latin typeface="Times New Roman" charset="0"/>
              </a:rPr>
              <a:t>,...,</a:t>
            </a:r>
            <a:r>
              <a:rPr lang="en-US" altLang="zh-CN" sz="1600" dirty="0" err="1">
                <a:latin typeface="Times New Roman" charset="0"/>
              </a:rPr>
              <a:t>i</a:t>
            </a:r>
            <a:r>
              <a:rPr lang="en-US" altLang="zh-CN" sz="1600" baseline="-25000" dirty="0" err="1">
                <a:latin typeface="Times New Roman" charset="0"/>
              </a:rPr>
              <a:t>k</a:t>
            </a:r>
            <a:r>
              <a:rPr lang="en-US" altLang="zh-CN" sz="1600" dirty="0">
                <a:latin typeface="Times New Roman" charset="0"/>
              </a:rPr>
              <a:t>]</a:t>
            </a:r>
            <a:r>
              <a:rPr lang="zh-CN" altLang="en-US" sz="1600" dirty="0" smtClean="0">
                <a:latin typeface="Times New Roman" charset="0"/>
              </a:rPr>
              <a:t>的</a:t>
            </a:r>
            <a:r>
              <a:rPr lang="zh-CN" altLang="en-US" sz="1600" dirty="0">
                <a:latin typeface="Times New Roman" charset="0"/>
              </a:rPr>
              <a:t>地址</a:t>
            </a:r>
            <a:r>
              <a:rPr lang="zh-CN" altLang="en-US" sz="1600" dirty="0" smtClean="0">
                <a:latin typeface="Times New Roman" charset="0"/>
              </a:rPr>
              <a:t>：</a:t>
            </a:r>
            <a:endParaRPr lang="en-US" altLang="zh-CN" sz="1600" dirty="0">
              <a:latin typeface="Times New Roman" charset="0"/>
            </a:endParaRPr>
          </a:p>
          <a:p>
            <a:pPr lvl="1" algn="just">
              <a:spcBef>
                <a:spcPts val="1200"/>
              </a:spcBef>
              <a:buFontTx/>
              <a:buNone/>
            </a:pPr>
            <a:r>
              <a:rPr lang="en-US" altLang="zh-CN" sz="1600" dirty="0">
                <a:latin typeface="Times New Roman" charset="0"/>
              </a:rPr>
              <a:t>( 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(…( (i</a:t>
            </a:r>
            <a:r>
              <a:rPr lang="en-US" altLang="zh-CN" sz="16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d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+i</a:t>
            </a:r>
            <a:r>
              <a:rPr lang="en-US" altLang="zh-CN" sz="1600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d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+i</a:t>
            </a:r>
            <a:r>
              <a:rPr lang="en-US" altLang="zh-CN" sz="1600" baseline="-25000" dirty="0">
                <a:solidFill>
                  <a:srgbClr val="FF0000"/>
                </a:solidFill>
                <a:latin typeface="Times New Roman" charset="0"/>
              </a:rPr>
              <a:t>3 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)…)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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d</a:t>
            </a:r>
            <a:r>
              <a:rPr lang="en-US" altLang="zh-CN" sz="1600" baseline="-25000" dirty="0" err="1" smtClean="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charset="0"/>
              </a:rPr>
              <a:t>+i</a:t>
            </a:r>
            <a:r>
              <a:rPr lang="en-US" altLang="zh-CN" sz="1600" baseline="-25000" dirty="0" err="1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altLang="zh-CN" sz="1600" baseline="-25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</a:rPr>
              <a:t>)</a:t>
            </a:r>
            <a:r>
              <a:rPr lang="en-US" altLang="zh-CN" sz="1600" dirty="0">
                <a:latin typeface="Times New Roman" charset="0"/>
                <a:sym typeface="Symbol" charset="0"/>
              </a:rPr>
              <a:t></a:t>
            </a:r>
            <a:r>
              <a:rPr lang="en-US" altLang="zh-CN" sz="1600" dirty="0" smtClean="0">
                <a:latin typeface="Times New Roman" charset="0"/>
              </a:rPr>
              <a:t>w + </a:t>
            </a:r>
            <a:r>
              <a:rPr lang="en-US" altLang="zh-CN" sz="1600" dirty="0">
                <a:latin typeface="Times New Roman" charset="0"/>
              </a:rPr>
              <a:t>base - ( (…( (low</a:t>
            </a:r>
            <a:r>
              <a:rPr lang="en-US" altLang="zh-CN" sz="1600" baseline="-25000" dirty="0">
                <a:latin typeface="Times New Roman" charset="0"/>
              </a:rPr>
              <a:t>1</a:t>
            </a:r>
            <a:r>
              <a:rPr lang="en-US" altLang="zh-CN" sz="1600" dirty="0" smtClean="0">
                <a:latin typeface="Times New Roman" charset="0"/>
                <a:sym typeface="Symbol" charset="0"/>
              </a:rPr>
              <a:t>d</a:t>
            </a:r>
            <a:r>
              <a:rPr lang="en-US" altLang="zh-CN" sz="1600" baseline="-25000" dirty="0" smtClean="0">
                <a:latin typeface="Times New Roman" charset="0"/>
              </a:rPr>
              <a:t>2</a:t>
            </a:r>
            <a:r>
              <a:rPr lang="en-US" altLang="zh-CN" sz="1600" dirty="0">
                <a:latin typeface="Times New Roman" charset="0"/>
              </a:rPr>
              <a:t>+low</a:t>
            </a:r>
            <a:r>
              <a:rPr lang="en-US" altLang="zh-CN" sz="1600" baseline="-25000" dirty="0">
                <a:latin typeface="Times New Roman" charset="0"/>
              </a:rPr>
              <a:t>2</a:t>
            </a:r>
            <a:r>
              <a:rPr lang="en-US" altLang="zh-CN" sz="1600" dirty="0">
                <a:latin typeface="Times New Roman" charset="0"/>
              </a:rPr>
              <a:t>)</a:t>
            </a:r>
            <a:r>
              <a:rPr lang="en-US" altLang="zh-CN" sz="1600" dirty="0" smtClean="0">
                <a:latin typeface="Times New Roman" charset="0"/>
                <a:sym typeface="Symbol" charset="0"/>
              </a:rPr>
              <a:t>d</a:t>
            </a:r>
            <a:r>
              <a:rPr lang="en-US" altLang="zh-CN" sz="1600" baseline="-25000" dirty="0" smtClean="0">
                <a:latin typeface="Times New Roman" charset="0"/>
              </a:rPr>
              <a:t>3</a:t>
            </a:r>
            <a:r>
              <a:rPr lang="en-US" altLang="zh-CN" sz="1600" dirty="0">
                <a:latin typeface="Times New Roman" charset="0"/>
              </a:rPr>
              <a:t>+low</a:t>
            </a:r>
            <a:r>
              <a:rPr lang="en-US" altLang="zh-CN" sz="1600" baseline="-25000" dirty="0">
                <a:latin typeface="Times New Roman" charset="0"/>
              </a:rPr>
              <a:t>3 </a:t>
            </a:r>
            <a:r>
              <a:rPr lang="en-US" altLang="zh-CN" sz="1600" dirty="0">
                <a:latin typeface="Times New Roman" charset="0"/>
              </a:rPr>
              <a:t>)…)</a:t>
            </a:r>
            <a:r>
              <a:rPr lang="en-US" altLang="zh-CN" sz="1600" dirty="0" smtClean="0">
                <a:latin typeface="Times New Roman" charset="0"/>
                <a:sym typeface="Symbol" charset="0"/>
              </a:rPr>
              <a:t></a:t>
            </a:r>
            <a:r>
              <a:rPr lang="en-US" altLang="zh-CN" sz="1600" dirty="0" err="1" smtClean="0">
                <a:latin typeface="Times New Roman" charset="0"/>
                <a:sym typeface="Symbol" charset="0"/>
              </a:rPr>
              <a:t>d</a:t>
            </a:r>
            <a:r>
              <a:rPr lang="en-US" altLang="zh-CN" sz="1600" baseline="-25000" dirty="0" err="1" smtClean="0">
                <a:latin typeface="Times New Roman" charset="0"/>
              </a:rPr>
              <a:t>k</a:t>
            </a:r>
            <a:r>
              <a:rPr lang="en-US" altLang="zh-CN" sz="1600" dirty="0" err="1">
                <a:latin typeface="Times New Roman" charset="0"/>
              </a:rPr>
              <a:t>+low</a:t>
            </a:r>
            <a:r>
              <a:rPr lang="en-US" altLang="zh-CN" sz="1600" baseline="-25000" dirty="0" err="1">
                <a:latin typeface="Times New Roman" charset="0"/>
              </a:rPr>
              <a:t>k</a:t>
            </a:r>
            <a:r>
              <a:rPr lang="en-US" altLang="zh-CN" sz="1600" baseline="-25000" dirty="0">
                <a:latin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</a:rPr>
              <a:t>)</a:t>
            </a:r>
            <a:r>
              <a:rPr lang="en-US" altLang="zh-CN" sz="1600" dirty="0">
                <a:latin typeface="Times New Roman" charset="0"/>
                <a:sym typeface="Symbol" charset="0"/>
              </a:rPr>
              <a:t></a:t>
            </a:r>
            <a:r>
              <a:rPr lang="en-US" altLang="zh-CN" sz="1600" dirty="0">
                <a:latin typeface="Times New Roman" charset="0"/>
              </a:rPr>
              <a:t>w</a:t>
            </a:r>
            <a:endParaRPr lang="en-US" altLang="zh-CN" sz="1600" dirty="0"/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415367" y="995983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Arial" charset="0"/>
              </a:rPr>
              <a:t>K</a:t>
            </a:r>
            <a:r>
              <a:rPr lang="zh-CN" altLang="en-US" sz="2800" dirty="0">
                <a:latin typeface="Arial" charset="0"/>
              </a:rPr>
              <a:t>维数组</a:t>
            </a:r>
            <a:r>
              <a:rPr lang="en-US" altLang="zh-CN" sz="2800" dirty="0">
                <a:latin typeface="Arial" charset="0"/>
              </a:rPr>
              <a:t>A</a:t>
            </a:r>
          </a:p>
        </p:txBody>
      </p:sp>
      <p:sp>
        <p:nvSpPr>
          <p:cNvPr id="323600" name="Text Box 16"/>
          <p:cNvSpPr txBox="1">
            <a:spLocks noChangeArrowheads="1"/>
          </p:cNvSpPr>
          <p:nvPr/>
        </p:nvSpPr>
        <p:spPr bwMode="auto">
          <a:xfrm>
            <a:off x="657729" y="4322373"/>
            <a:ext cx="1444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Times New Roman" charset="0"/>
              </a:rPr>
              <a:t>e</a:t>
            </a:r>
            <a:r>
              <a:rPr lang="en-US" altLang="zh-CN" sz="2000" baseline="-25000" dirty="0">
                <a:latin typeface="Times New Roman" charset="0"/>
              </a:rPr>
              <a:t>2</a:t>
            </a:r>
            <a:r>
              <a:rPr lang="en-US" altLang="zh-CN" sz="2000" dirty="0">
                <a:latin typeface="Times New Roman" charset="0"/>
              </a:rPr>
              <a:t>=e</a:t>
            </a:r>
            <a:r>
              <a:rPr lang="en-US" altLang="zh-CN" sz="2000" baseline="-25000" dirty="0">
                <a:latin typeface="Times New Roman" charset="0"/>
              </a:rPr>
              <a:t>1</a:t>
            </a:r>
            <a:r>
              <a:rPr lang="en-US" altLang="zh-CN" sz="2000" dirty="0">
                <a:latin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sym typeface="Symbol" charset="0"/>
              </a:rPr>
              <a:t>d</a:t>
            </a:r>
            <a:r>
              <a:rPr lang="en-US" altLang="zh-CN" sz="2000" baseline="-25000" dirty="0" smtClean="0">
                <a:latin typeface="Times New Roman" charset="0"/>
              </a:rPr>
              <a:t>2</a:t>
            </a:r>
            <a:r>
              <a:rPr lang="en-US" altLang="zh-CN" sz="2000" dirty="0" smtClean="0">
                <a:latin typeface="Times New Roman" charset="0"/>
              </a:rPr>
              <a:t>+i</a:t>
            </a:r>
            <a:r>
              <a:rPr lang="en-US" altLang="zh-CN" sz="2000" baseline="-25000" dirty="0" smtClean="0">
                <a:latin typeface="Times New Roman" charset="0"/>
              </a:rPr>
              <a:t>2</a:t>
            </a:r>
            <a:endParaRPr lang="en-US" altLang="zh-CN" sz="2000" baseline="-25000" dirty="0">
              <a:latin typeface="Times New Roman" charset="0"/>
            </a:endParaRPr>
          </a:p>
        </p:txBody>
      </p:sp>
      <p:sp>
        <p:nvSpPr>
          <p:cNvPr id="323601" name="Text Box 17"/>
          <p:cNvSpPr txBox="1">
            <a:spLocks noChangeArrowheads="1"/>
          </p:cNvSpPr>
          <p:nvPr/>
        </p:nvSpPr>
        <p:spPr bwMode="auto">
          <a:xfrm>
            <a:off x="689789" y="4682862"/>
            <a:ext cx="1380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latin typeface="Times New Roman" charset="0"/>
              </a:rPr>
              <a:t>e</a:t>
            </a:r>
            <a:r>
              <a:rPr lang="en-US" altLang="zh-CN" sz="2000" baseline="-25000" dirty="0">
                <a:latin typeface="Times New Roman" charset="0"/>
              </a:rPr>
              <a:t>3</a:t>
            </a:r>
            <a:r>
              <a:rPr lang="en-US" altLang="zh-CN" sz="2000" dirty="0">
                <a:latin typeface="Times New Roman" charset="0"/>
              </a:rPr>
              <a:t>=e</a:t>
            </a:r>
            <a:r>
              <a:rPr lang="en-US" altLang="zh-CN" sz="2000" baseline="-25000" dirty="0">
                <a:latin typeface="Times New Roman" charset="0"/>
              </a:rPr>
              <a:t>2</a:t>
            </a:r>
            <a:r>
              <a:rPr lang="en-US" altLang="zh-CN" sz="2000" dirty="0" smtClean="0">
                <a:latin typeface="Times New Roman" charset="0"/>
                <a:sym typeface="Symbol" charset="0"/>
              </a:rPr>
              <a:t>d</a:t>
            </a:r>
            <a:r>
              <a:rPr lang="en-US" altLang="zh-CN" sz="2000" baseline="-25000" dirty="0" smtClean="0">
                <a:latin typeface="Times New Roman" charset="0"/>
              </a:rPr>
              <a:t>3</a:t>
            </a:r>
            <a:r>
              <a:rPr lang="en-US" altLang="zh-CN" sz="2000" dirty="0">
                <a:latin typeface="Times New Roman" charset="0"/>
              </a:rPr>
              <a:t>+i</a:t>
            </a:r>
            <a:r>
              <a:rPr lang="en-US" altLang="zh-CN" sz="2000" baseline="-25000" dirty="0">
                <a:latin typeface="Times New Roman" charset="0"/>
              </a:rPr>
              <a:t>3</a:t>
            </a:r>
            <a:endParaRPr lang="en-US" altLang="zh-CN" sz="2000" dirty="0">
              <a:latin typeface="Times New Roman" charset="0"/>
            </a:endParaRPr>
          </a:p>
        </p:txBody>
      </p:sp>
      <p:sp>
        <p:nvSpPr>
          <p:cNvPr id="323602" name="Text Box 18"/>
          <p:cNvSpPr txBox="1">
            <a:spLocks noChangeArrowheads="1"/>
          </p:cNvSpPr>
          <p:nvPr/>
        </p:nvSpPr>
        <p:spPr bwMode="auto">
          <a:xfrm>
            <a:off x="683568" y="5330462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 err="1">
                <a:latin typeface="Times New Roman" charset="0"/>
              </a:rPr>
              <a:t>e</a:t>
            </a:r>
            <a:r>
              <a:rPr lang="en-US" altLang="zh-CN" sz="2000" baseline="-25000" dirty="0" err="1">
                <a:latin typeface="Times New Roman" charset="0"/>
              </a:rPr>
              <a:t>k</a:t>
            </a:r>
            <a:r>
              <a:rPr lang="en-US" altLang="zh-CN" sz="2000" dirty="0">
                <a:latin typeface="Times New Roman" charset="0"/>
              </a:rPr>
              <a:t>=e</a:t>
            </a:r>
            <a:r>
              <a:rPr lang="en-US" altLang="zh-CN" sz="2000" baseline="-25000" dirty="0">
                <a:latin typeface="Times New Roman" charset="0"/>
              </a:rPr>
              <a:t>k-1</a:t>
            </a:r>
            <a:r>
              <a:rPr lang="en-US" altLang="zh-CN" sz="2000" dirty="0" smtClean="0">
                <a:latin typeface="Times New Roman" charset="0"/>
                <a:sym typeface="Symbol" charset="0"/>
              </a:rPr>
              <a:t>d</a:t>
            </a:r>
            <a:r>
              <a:rPr lang="en-US" altLang="zh-CN" sz="2000" baseline="-25000" dirty="0" smtClean="0">
                <a:latin typeface="Times New Roman" charset="0"/>
              </a:rPr>
              <a:t>k</a:t>
            </a:r>
            <a:r>
              <a:rPr lang="en-US" altLang="zh-CN" sz="2000" dirty="0">
                <a:latin typeface="Times New Roman" charset="0"/>
              </a:rPr>
              <a:t>+i</a:t>
            </a:r>
            <a:r>
              <a:rPr lang="en-US" altLang="zh-CN" sz="2000" baseline="-25000" dirty="0">
                <a:latin typeface="Times New Roman" charset="0"/>
              </a:rPr>
              <a:t>k</a:t>
            </a:r>
            <a:endParaRPr lang="en-US" altLang="zh-CN" sz="2000" dirty="0"/>
          </a:p>
        </p:txBody>
      </p:sp>
      <p:sp>
        <p:nvSpPr>
          <p:cNvPr id="323603" name="Text Box 19"/>
          <p:cNvSpPr txBox="1">
            <a:spLocks noChangeArrowheads="1"/>
          </p:cNvSpPr>
          <p:nvPr/>
        </p:nvSpPr>
        <p:spPr bwMode="auto">
          <a:xfrm>
            <a:off x="899592" y="4930352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… 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3740" y="3767856"/>
            <a:ext cx="2220402" cy="59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70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递归计算：</a:t>
            </a:r>
            <a:endParaRPr lang="en-US" altLang="zh-CN" sz="2000" dirty="0">
              <a:latin typeface="Times New Roman" charset="0"/>
            </a:endParaRPr>
          </a:p>
          <a:p>
            <a:pPr marL="742950" lvl="1" indent="-285750" algn="just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e</a:t>
            </a:r>
            <a:r>
              <a:rPr lang="en-US" altLang="zh-CN" sz="2000" baseline="-25000" dirty="0">
                <a:latin typeface="Times New Roman" charset="0"/>
              </a:rPr>
              <a:t>1</a:t>
            </a:r>
            <a:r>
              <a:rPr lang="en-US" altLang="zh-CN" sz="2000" dirty="0">
                <a:latin typeface="Times New Roman" charset="0"/>
              </a:rPr>
              <a:t>=i</a:t>
            </a:r>
            <a:r>
              <a:rPr lang="en-US" altLang="zh-CN" sz="2000" baseline="-25000" dirty="0">
                <a:latin typeface="Times New Roman" charset="0"/>
              </a:rPr>
              <a:t>1</a:t>
            </a:r>
            <a:endParaRPr lang="en-US" altLang="zh-CN" sz="2000" dirty="0">
              <a:latin typeface="Times New Roman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427246" y="3855253"/>
            <a:ext cx="6468516" cy="202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-149225" fontAlgn="auto">
              <a:spcAft>
                <a:spcPts val="0"/>
              </a:spcAft>
              <a:buFont typeface="Wingdings 2" pitchFamily="18" charset="2"/>
              <a:buNone/>
            </a:pPr>
            <a:r>
              <a:rPr lang="zh-CN" altLang="en-US" sz="1400" dirty="0" smtClean="0"/>
              <a:t>令</a:t>
            </a:r>
            <a:r>
              <a:rPr kumimoji="1" lang="en-US" altLang="zh-CN" sz="1600" dirty="0" smtClean="0"/>
              <a:t>C= [</a:t>
            </a:r>
            <a:r>
              <a:rPr lang="en-US" altLang="zh-CN" sz="1600" dirty="0" smtClean="0"/>
              <a:t> (…( (low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>
                <a:sym typeface="Symbol" charset="0"/>
              </a:rPr>
              <a:t>d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+low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ym typeface="Symbol" charset="0"/>
              </a:rPr>
              <a:t>d</a:t>
            </a:r>
            <a:r>
              <a:rPr lang="en-US" altLang="zh-CN" sz="1600" baseline="-25000" dirty="0" smtClean="0"/>
              <a:t>3</a:t>
            </a:r>
            <a:r>
              <a:rPr lang="en-US" altLang="zh-CN" sz="1600" dirty="0" smtClean="0"/>
              <a:t>+low</a:t>
            </a:r>
            <a:r>
              <a:rPr lang="en-US" altLang="zh-CN" sz="1600" baseline="-25000" dirty="0" smtClean="0"/>
              <a:t>3 </a:t>
            </a:r>
            <a:r>
              <a:rPr lang="en-US" altLang="zh-CN" sz="1600" dirty="0" smtClean="0"/>
              <a:t>)…)</a:t>
            </a:r>
            <a:r>
              <a:rPr lang="en-US" altLang="zh-CN" sz="1600" dirty="0" smtClean="0">
                <a:sym typeface="Symbol" charset="0"/>
              </a:rPr>
              <a:t></a:t>
            </a:r>
            <a:r>
              <a:rPr lang="en-US" altLang="zh-CN" sz="1600" dirty="0" err="1" smtClean="0">
                <a:sym typeface="Symbol" charset="0"/>
              </a:rPr>
              <a:t>d</a:t>
            </a:r>
            <a:r>
              <a:rPr lang="en-US" altLang="zh-CN" sz="1600" baseline="-25000" dirty="0" err="1" smtClean="0"/>
              <a:t>k</a:t>
            </a:r>
            <a:r>
              <a:rPr lang="en-US" altLang="zh-CN" sz="1600" dirty="0" err="1" smtClean="0"/>
              <a:t>+low</a:t>
            </a:r>
            <a:r>
              <a:rPr lang="en-US" altLang="zh-CN" sz="1600" baseline="-25000" dirty="0" err="1" smtClean="0"/>
              <a:t>k</a:t>
            </a:r>
            <a:r>
              <a:rPr lang="en-US" altLang="zh-CN" sz="1600" baseline="-25000" dirty="0" smtClean="0"/>
              <a:t> </a:t>
            </a:r>
            <a:r>
              <a:rPr kumimoji="1" lang="en-US" altLang="zh-CN" sz="1600" dirty="0" smtClean="0"/>
              <a:t>]*w</a:t>
            </a:r>
          </a:p>
          <a:p>
            <a:pPr marL="671512" lvl="2" indent="0" fontAlgn="auto">
              <a:spcAft>
                <a:spcPts val="0"/>
              </a:spcAft>
              <a:buFont typeface="Wingdings 2" pitchFamily="18" charset="2"/>
              <a:buNone/>
            </a:pP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CONSPART =base –C</a:t>
            </a:r>
          </a:p>
          <a:p>
            <a:pPr marL="671512" lvl="2" indent="0" fontAlgn="auto">
              <a:spcAft>
                <a:spcPts val="0"/>
              </a:spcAft>
              <a:buFont typeface="Wingdings 2" pitchFamily="18" charset="2"/>
              <a:buNone/>
            </a:pPr>
            <a:r>
              <a:rPr kumimoji="1" lang="en-US" altLang="zh-CN" sz="1600" dirty="0" smtClean="0"/>
              <a:t>VARPART = </a:t>
            </a:r>
            <a:r>
              <a:rPr lang="en-US" altLang="zh-CN" sz="1600" dirty="0" smtClean="0"/>
              <a:t>( (…( (i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>
                <a:sym typeface="Symbol" charset="0"/>
              </a:rPr>
              <a:t>d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+i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ym typeface="Symbol" charset="0"/>
              </a:rPr>
              <a:t>d</a:t>
            </a:r>
            <a:r>
              <a:rPr lang="en-US" altLang="zh-CN" sz="1600" baseline="-25000" dirty="0" smtClean="0"/>
              <a:t>3</a:t>
            </a:r>
            <a:r>
              <a:rPr lang="en-US" altLang="zh-CN" sz="1600" dirty="0" smtClean="0"/>
              <a:t>+i</a:t>
            </a:r>
            <a:r>
              <a:rPr lang="en-US" altLang="zh-CN" sz="1600" baseline="-25000" dirty="0" smtClean="0"/>
              <a:t>3 </a:t>
            </a:r>
            <a:r>
              <a:rPr lang="en-US" altLang="zh-CN" sz="1600" dirty="0" smtClean="0"/>
              <a:t>)…)</a:t>
            </a:r>
            <a:r>
              <a:rPr lang="en-US" altLang="zh-CN" sz="1600" dirty="0" smtClean="0">
                <a:sym typeface="Symbol" charset="0"/>
              </a:rPr>
              <a:t></a:t>
            </a:r>
            <a:r>
              <a:rPr lang="en-US" altLang="zh-CN" sz="1600" dirty="0" err="1" smtClean="0">
                <a:sym typeface="Symbol" charset="0"/>
              </a:rPr>
              <a:t>d</a:t>
            </a:r>
            <a:r>
              <a:rPr lang="en-US" altLang="zh-CN" sz="1600" baseline="-25000" dirty="0" err="1" smtClean="0"/>
              <a:t>k</a:t>
            </a:r>
            <a:r>
              <a:rPr lang="en-US" altLang="zh-CN" sz="1600" dirty="0" err="1" smtClean="0"/>
              <a:t>+i</a:t>
            </a:r>
            <a:r>
              <a:rPr lang="en-US" altLang="zh-CN" sz="1600" baseline="-25000" dirty="0" err="1" smtClean="0"/>
              <a:t>k</a:t>
            </a:r>
            <a:r>
              <a:rPr lang="en-US" altLang="zh-CN" sz="1600" baseline="-25000" dirty="0" smtClean="0"/>
              <a:t> </a:t>
            </a:r>
            <a:r>
              <a:rPr lang="en-US" altLang="zh-CN" sz="1600" dirty="0" smtClean="0"/>
              <a:t>)</a:t>
            </a:r>
            <a:r>
              <a:rPr lang="en-US" altLang="zh-CN" sz="1600" dirty="0" smtClean="0">
                <a:sym typeface="Symbol" charset="0"/>
              </a:rPr>
              <a:t></a:t>
            </a:r>
            <a:r>
              <a:rPr lang="en-US" altLang="zh-CN" sz="1600" dirty="0" smtClean="0"/>
              <a:t>w</a:t>
            </a:r>
          </a:p>
          <a:p>
            <a:pPr marL="685800" lvl="2" indent="0"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1400" dirty="0" smtClean="0"/>
              <a:t>Base</a:t>
            </a:r>
            <a:r>
              <a:rPr lang="zh-CN" altLang="en-US" sz="1400" dirty="0" smtClean="0"/>
              <a:t>为数组元素的首地址</a:t>
            </a:r>
            <a:endParaRPr lang="en-US" altLang="zh-CN" sz="1400" dirty="0" smtClean="0"/>
          </a:p>
          <a:p>
            <a:pPr marL="685800" lvl="2" indent="0" fontAlgn="auto">
              <a:spcAft>
                <a:spcPts val="0"/>
              </a:spcAft>
              <a:buFont typeface="Wingdings 2" pitchFamily="18" charset="2"/>
              <a:buNone/>
            </a:pPr>
            <a:r>
              <a:rPr lang="en-US" altLang="zh-CN" sz="1400" dirty="0" smtClean="0"/>
              <a:t>CONSPART</a:t>
            </a:r>
            <a:r>
              <a:rPr lang="zh-CN" altLang="en-US" sz="1400" dirty="0" smtClean="0"/>
              <a:t>与元素下标无关</a:t>
            </a:r>
            <a:endParaRPr lang="en-US" altLang="zh-CN" sz="1400" dirty="0" smtClean="0"/>
          </a:p>
          <a:p>
            <a:pPr marL="685800" lvl="2" indent="0" fontAlgn="auto">
              <a:spcAft>
                <a:spcPts val="0"/>
              </a:spcAft>
              <a:buFont typeface="Wingdings 2" pitchFamily="18" charset="2"/>
              <a:buNone/>
            </a:pPr>
            <a:r>
              <a:rPr lang="zh-CN" altLang="en-US" sz="1400" dirty="0" smtClean="0"/>
              <a:t>为数组创建内情向量表：记录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C,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low</a:t>
            </a:r>
            <a:r>
              <a:rPr lang="en-US" altLang="zh-CN" sz="1400" baseline="-25000" dirty="0" err="1" smtClean="0"/>
              <a:t>k</a:t>
            </a:r>
            <a:r>
              <a:rPr lang="en-US" altLang="zh-CN" sz="1400" dirty="0" err="1" smtClean="0"/>
              <a:t>,high</a:t>
            </a:r>
            <a:r>
              <a:rPr lang="en-US" altLang="zh-CN" sz="1400" baseline="-25000" dirty="0" err="1" smtClean="0"/>
              <a:t>k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界差</a:t>
            </a:r>
            <a:r>
              <a:rPr lang="en-US" altLang="zh-CN" sz="1400" dirty="0" err="1" smtClean="0"/>
              <a:t>d</a:t>
            </a:r>
            <a:r>
              <a:rPr lang="en-US" altLang="zh-CN" sz="1400" baseline="-25000" dirty="0" err="1" smtClean="0"/>
              <a:t>k</a:t>
            </a:r>
            <a:endParaRPr lang="en-US" altLang="zh-CN" sz="1400" baseline="-25000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83568" y="-21637"/>
            <a:ext cx="8042276" cy="945160"/>
          </a:xfrm>
        </p:spPr>
        <p:txBody>
          <a:bodyPr/>
          <a:lstStyle/>
          <a:p>
            <a:r>
              <a:rPr kumimoji="1" lang="zh-CN" altLang="en-US" dirty="0"/>
              <a:t>数组元素的地址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8589" y="5940199"/>
            <a:ext cx="460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charset="0"/>
              </a:rPr>
              <a:t>A[i</a:t>
            </a:r>
            <a:r>
              <a:rPr lang="en-US" altLang="zh-CN" baseline="-25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,i</a:t>
            </a:r>
            <a:r>
              <a:rPr lang="en-US" altLang="zh-CN" baseline="-25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,...,</a:t>
            </a:r>
            <a:r>
              <a:rPr lang="en-US" altLang="zh-CN" dirty="0" err="1">
                <a:latin typeface="Times New Roman" charset="0"/>
              </a:rPr>
              <a:t>i</a:t>
            </a:r>
            <a:r>
              <a:rPr lang="en-US" altLang="zh-CN" baseline="-25000" dirty="0" err="1">
                <a:latin typeface="Times New Roman" charset="0"/>
              </a:rPr>
              <a:t>k</a:t>
            </a:r>
            <a:r>
              <a:rPr lang="en-US" altLang="zh-CN" dirty="0">
                <a:latin typeface="Times New Roman" charset="0"/>
              </a:rPr>
              <a:t>]</a:t>
            </a:r>
            <a:r>
              <a:rPr lang="zh-CN" altLang="en-US" dirty="0">
                <a:latin typeface="Times New Roman" charset="0"/>
              </a:rPr>
              <a:t>的</a:t>
            </a:r>
            <a:r>
              <a:rPr lang="zh-CN" altLang="en-US" dirty="0" smtClean="0">
                <a:latin typeface="Times New Roman" charset="0"/>
              </a:rPr>
              <a:t>地址</a:t>
            </a:r>
            <a:r>
              <a:rPr lang="en-US" altLang="zh-CN" dirty="0" smtClean="0">
                <a:latin typeface="Times New Roman" charset="0"/>
              </a:rPr>
              <a:t>: </a:t>
            </a:r>
            <a:r>
              <a:rPr kumimoji="1" lang="en-US" altLang="zh-CN" dirty="0" smtClean="0"/>
              <a:t>VARPART+</a:t>
            </a:r>
            <a:r>
              <a:rPr kumimoji="1" lang="en-US" altLang="zh-CN" dirty="0"/>
              <a:t> CONSPART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 bldLvl="2" autoUpdateAnimBg="0"/>
      <p:bldP spid="323600" grpId="0" autoUpdateAnimBg="0"/>
      <p:bldP spid="323601" grpId="0" autoUpdateAnimBg="0"/>
      <p:bldP spid="323602" grpId="0" autoUpdateAnimBg="0"/>
      <p:bldP spid="323603" grpId="0" autoUpdateAnimBg="0"/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latin typeface="Times New Roman" charset="0"/>
              </a:rPr>
              <a:t>L</a:t>
            </a:r>
            <a:endParaRPr lang="en-US" altLang="zh-CN" sz="2000" dirty="0"/>
          </a:p>
          <a:p>
            <a:pPr lvl="1"/>
            <a:r>
              <a:rPr lang="zh-CN" altLang="en-US" sz="1800" dirty="0">
                <a:latin typeface="Times New Roman" charset="0"/>
              </a:rPr>
              <a:t>简单变量：</a:t>
            </a:r>
            <a:endParaRPr lang="en-US" altLang="zh-CN" sz="1800" dirty="0">
              <a:latin typeface="Times New Roman" charset="0"/>
            </a:endParaRPr>
          </a:p>
          <a:p>
            <a:pPr lvl="2">
              <a:buFontTx/>
              <a:buNone/>
            </a:pPr>
            <a:r>
              <a:rPr lang="en-US" altLang="zh-CN" sz="2000" dirty="0" err="1">
                <a:latin typeface="Times New Roman" charset="0"/>
              </a:rPr>
              <a:t>L.offset</a:t>
            </a:r>
            <a:r>
              <a:rPr lang="en-US" altLang="zh-CN" sz="2000" dirty="0">
                <a:latin typeface="Times New Roman" charset="0"/>
              </a:rPr>
              <a:t>=null              </a:t>
            </a:r>
            <a:r>
              <a:rPr lang="en-US" altLang="zh-CN" sz="2000" dirty="0" err="1">
                <a:latin typeface="Times New Roman" charset="0"/>
              </a:rPr>
              <a:t>L.place</a:t>
            </a:r>
            <a:r>
              <a:rPr lang="en-US" altLang="zh-CN" sz="2000" dirty="0">
                <a:latin typeface="Times New Roman" charset="0"/>
              </a:rPr>
              <a:t>=</a:t>
            </a:r>
            <a:r>
              <a:rPr lang="zh-CN" altLang="en-US" sz="2000" dirty="0"/>
              <a:t>符号表入口指针</a:t>
            </a:r>
            <a:endParaRPr lang="en-US" altLang="zh-CN" sz="1600" dirty="0"/>
          </a:p>
          <a:p>
            <a:pPr lvl="1"/>
            <a:r>
              <a:rPr lang="zh-CN" altLang="en-US" sz="1800" dirty="0">
                <a:latin typeface="Times New Roman" charset="0"/>
              </a:rPr>
              <a:t>数组元素</a:t>
            </a:r>
            <a:r>
              <a:rPr lang="zh-CN" altLang="en-US" sz="1800" dirty="0" smtClean="0">
                <a:latin typeface="Times New Roman" charset="0"/>
              </a:rPr>
              <a:t>：索引赋值</a:t>
            </a:r>
            <a:endParaRPr lang="en-US" altLang="zh-CN" sz="1800" dirty="0">
              <a:latin typeface="Times New Roman" charset="0"/>
            </a:endParaRPr>
          </a:p>
          <a:p>
            <a:pPr lvl="2">
              <a:buFontTx/>
              <a:buNone/>
            </a:pPr>
            <a:r>
              <a:rPr lang="en-US" altLang="zh-CN" sz="2000" dirty="0" err="1">
                <a:latin typeface="Times New Roman" charset="0"/>
              </a:rPr>
              <a:t>L.offset</a:t>
            </a:r>
            <a:r>
              <a:rPr lang="en-US" altLang="zh-CN" sz="2000" dirty="0" smtClean="0">
                <a:latin typeface="Times New Roman" charset="0"/>
              </a:rPr>
              <a:t>=</a:t>
            </a:r>
            <a:r>
              <a:rPr lang="zh-CN" altLang="en-US" sz="2000" dirty="0" smtClean="0">
                <a:latin typeface="Times New Roman" charset="0"/>
              </a:rPr>
              <a:t>数组元素地址计算的可变部分（</a:t>
            </a:r>
            <a:r>
              <a:rPr lang="en-US" altLang="zh-CN" sz="2000" dirty="0" err="1"/>
              <a:t>varpart</a:t>
            </a:r>
            <a:r>
              <a:rPr lang="zh-CN" altLang="en-US" sz="2000" dirty="0" smtClean="0">
                <a:latin typeface="Times New Roman" charset="0"/>
              </a:rPr>
              <a:t>）</a:t>
            </a:r>
            <a:endParaRPr lang="en-US" altLang="zh-CN" sz="2000" dirty="0" smtClean="0">
              <a:latin typeface="Times New Roman" charset="0"/>
            </a:endParaRPr>
          </a:p>
          <a:p>
            <a:pPr lvl="2">
              <a:buFontTx/>
              <a:buNone/>
            </a:pPr>
            <a:r>
              <a:rPr lang="en-US" altLang="zh-CN" sz="2000" dirty="0" err="1" smtClean="0">
                <a:latin typeface="Times New Roman" charset="0"/>
              </a:rPr>
              <a:t>L.place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数组元素地址计算的不变部分（</a:t>
            </a:r>
            <a:r>
              <a:rPr lang="en-US" altLang="zh-CN" sz="2000" dirty="0" err="1" smtClean="0">
                <a:latin typeface="Times New Roman" charset="0"/>
              </a:rPr>
              <a:t>Conspart</a:t>
            </a:r>
            <a:r>
              <a:rPr lang="zh-CN" altLang="en-US" sz="2000" dirty="0" smtClean="0"/>
              <a:t>）</a:t>
            </a:r>
            <a:endParaRPr lang="en-US" altLang="zh-CN" sz="1600" dirty="0" smtClean="0"/>
          </a:p>
          <a:p>
            <a:r>
              <a:rPr lang="en-US" altLang="zh-CN" sz="2000" dirty="0" smtClean="0">
                <a:latin typeface="Times New Roman" charset="0"/>
              </a:rPr>
              <a:t>E</a:t>
            </a:r>
            <a:endParaRPr lang="en-US" altLang="zh-CN" sz="2000" dirty="0"/>
          </a:p>
          <a:p>
            <a:pPr lvl="1"/>
            <a:r>
              <a:rPr lang="en-US" altLang="zh-CN" sz="1800" dirty="0" err="1" smtClean="0">
                <a:latin typeface="Times New Roman" charset="0"/>
              </a:rPr>
              <a:t>E.addr</a:t>
            </a:r>
            <a:r>
              <a:rPr lang="zh-CN" altLang="en-US" sz="1800" dirty="0" smtClean="0">
                <a:latin typeface="Times New Roman" charset="0"/>
              </a:rPr>
              <a:t>：</a:t>
            </a:r>
            <a:r>
              <a:rPr lang="zh-CN" altLang="en-US" sz="1800" dirty="0" smtClean="0"/>
              <a:t>保存</a:t>
            </a:r>
            <a:r>
              <a:rPr lang="en-US" altLang="zh-CN" sz="1800" dirty="0" smtClean="0"/>
              <a:t>E</a:t>
            </a:r>
            <a:r>
              <a:rPr lang="zh-CN" altLang="en-US" sz="1800" dirty="0"/>
              <a:t>值的变量在符号表中的位置</a:t>
            </a:r>
            <a:endParaRPr lang="en-US" altLang="zh-CN" sz="1800" dirty="0"/>
          </a:p>
          <a:p>
            <a:r>
              <a:rPr lang="en-US" altLang="zh-CN" sz="2000" dirty="0" err="1">
                <a:latin typeface="Times New Roman" charset="0"/>
              </a:rPr>
              <a:t>Elist</a:t>
            </a:r>
            <a:endParaRPr lang="en-US" altLang="zh-CN" sz="2000" dirty="0"/>
          </a:p>
          <a:p>
            <a:pPr lvl="1"/>
            <a:r>
              <a:rPr lang="en-US" altLang="zh-CN" sz="1800" dirty="0" err="1">
                <a:latin typeface="Times New Roman" charset="0"/>
              </a:rPr>
              <a:t>Elist.array</a:t>
            </a:r>
            <a:r>
              <a:rPr lang="zh-CN" altLang="en-US" sz="1800" dirty="0">
                <a:latin typeface="Times New Roman" charset="0"/>
              </a:rPr>
              <a:t>：</a:t>
            </a:r>
            <a:r>
              <a:rPr lang="zh-CN" altLang="en-US" sz="1800" dirty="0"/>
              <a:t>数组名在符号表中的位置</a:t>
            </a:r>
            <a:endParaRPr lang="en-US" altLang="zh-CN" sz="1800" dirty="0"/>
          </a:p>
          <a:p>
            <a:pPr lvl="1"/>
            <a:r>
              <a:rPr lang="en-US" altLang="zh-CN" sz="1800" dirty="0" err="1">
                <a:latin typeface="Times New Roman" charset="0"/>
              </a:rPr>
              <a:t>Elist.ndim</a:t>
            </a:r>
            <a:r>
              <a:rPr lang="zh-CN" altLang="en-US" sz="1800" dirty="0"/>
              <a:t>：目前已经识别</a:t>
            </a:r>
            <a:r>
              <a:rPr lang="zh-CN" altLang="en-US" sz="1800" dirty="0" smtClean="0"/>
              <a:t>出的数组的维数</a:t>
            </a:r>
            <a:endParaRPr lang="en-US" altLang="zh-CN" sz="1800" dirty="0"/>
          </a:p>
          <a:p>
            <a:pPr lvl="1"/>
            <a:r>
              <a:rPr lang="en-US" altLang="zh-CN" sz="1800" dirty="0" err="1">
                <a:latin typeface="Times New Roman" charset="0"/>
              </a:rPr>
              <a:t>Elist.place</a:t>
            </a:r>
            <a:r>
              <a:rPr lang="zh-CN" altLang="en-US" sz="1800" dirty="0" smtClean="0">
                <a:latin typeface="Times New Roman" charset="0"/>
              </a:rPr>
              <a:t>：保存</a:t>
            </a:r>
            <a:r>
              <a:rPr lang="zh-CN" altLang="en-US" sz="1800" dirty="0" smtClean="0"/>
              <a:t>数组元素地址递推</a:t>
            </a:r>
            <a:r>
              <a:rPr lang="zh-CN" altLang="en-US" sz="1800" dirty="0"/>
              <a:t>公式中</a:t>
            </a:r>
            <a:r>
              <a:rPr lang="en-US" altLang="zh-CN" sz="1800" dirty="0" err="1" smtClean="0"/>
              <a:t>e</a:t>
            </a:r>
            <a:r>
              <a:rPr lang="en-US" altLang="zh-CN" sz="1800" baseline="-25000" dirty="0" err="1" smtClean="0"/>
              <a:t>k</a:t>
            </a:r>
            <a:r>
              <a:rPr lang="zh-CN" altLang="en-US" sz="1800" dirty="0" smtClean="0"/>
              <a:t>值</a:t>
            </a:r>
            <a:r>
              <a:rPr lang="zh-CN" altLang="en-US" sz="1800" dirty="0"/>
              <a:t>的临时变量在符号表中的位置</a:t>
            </a:r>
            <a:endParaRPr lang="en-US" altLang="zh-CN" sz="1800" dirty="0"/>
          </a:p>
          <a:p>
            <a:r>
              <a:rPr lang="zh-CN" altLang="en-US" sz="2000" dirty="0"/>
              <a:t>函数</a:t>
            </a:r>
            <a:endParaRPr lang="en-US" altLang="zh-CN" sz="2000" dirty="0"/>
          </a:p>
          <a:p>
            <a:pPr lvl="1"/>
            <a:r>
              <a:rPr lang="en-US" altLang="zh-CN" sz="1800" dirty="0">
                <a:latin typeface="Times New Roman" charset="0"/>
              </a:rPr>
              <a:t>limit(array, j)</a:t>
            </a:r>
            <a:r>
              <a:rPr lang="zh-CN" altLang="en-US" sz="1800" dirty="0">
                <a:latin typeface="Times New Roman" charset="0"/>
              </a:rPr>
              <a:t>：返回</a:t>
            </a:r>
            <a:r>
              <a:rPr lang="en-US" altLang="zh-CN" sz="1800" dirty="0">
                <a:latin typeface="Times New Roman" charset="0"/>
              </a:rPr>
              <a:t>array</a:t>
            </a:r>
            <a:r>
              <a:rPr lang="zh-CN" altLang="en-US" sz="1800" dirty="0">
                <a:latin typeface="Times New Roman" charset="0"/>
              </a:rPr>
              <a:t>指向的数组第</a:t>
            </a:r>
            <a:r>
              <a:rPr lang="en-US" altLang="zh-CN" sz="1800" dirty="0">
                <a:latin typeface="Times New Roman" charset="0"/>
              </a:rPr>
              <a:t>j</a:t>
            </a:r>
            <a:r>
              <a:rPr lang="zh-CN" altLang="en-US" sz="1800" dirty="0">
                <a:latin typeface="Times New Roman" charset="0"/>
              </a:rPr>
              <a:t>维的长度</a:t>
            </a:r>
            <a:endParaRPr lang="en-US" altLang="zh-CN" sz="18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53702" y="0"/>
            <a:ext cx="8042276" cy="945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含数组的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语言赋值语句翻译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zh-CN" altLang="en-US" dirty="0"/>
              <a:t>含数组的</a:t>
            </a:r>
            <a:r>
              <a:rPr lang="en-US" altLang="zh-CN" dirty="0"/>
              <a:t>Pascal</a:t>
            </a:r>
            <a:r>
              <a:rPr lang="zh-CN" altLang="en-US" dirty="0"/>
              <a:t>语言赋值语句翻译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930" y="1700808"/>
            <a:ext cx="8042276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SDT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1,</a:t>
            </a:r>
            <a:r>
              <a:rPr lang="zh-CN" altLang="en-US" dirty="0"/>
              <a:t>赋值左部或表达式中出现简单变量</a:t>
            </a:r>
            <a:r>
              <a:rPr lang="zh-CN" altLang="en-US" dirty="0" smtClean="0"/>
              <a:t>由 </a:t>
            </a:r>
            <a:r>
              <a:rPr kumimoji="1" lang="en-US" altLang="zh-CN" dirty="0" smtClean="0"/>
              <a:t>L-&gt;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归约</a:t>
            </a:r>
            <a:endParaRPr kumimoji="1" lang="en-US" altLang="zh-CN" dirty="0" smtClean="0"/>
          </a:p>
          <a:p>
            <a:pPr lvl="3">
              <a:lnSpc>
                <a:spcPct val="90000"/>
              </a:lnSpc>
            </a:pPr>
            <a:r>
              <a:rPr kumimoji="1" lang="en-US" altLang="zh-CN" dirty="0" smtClean="0"/>
              <a:t>L-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 </a:t>
            </a:r>
            <a:r>
              <a:rPr lang="en-US" altLang="zh-CN" dirty="0"/>
              <a:t>{</a:t>
            </a:r>
            <a:r>
              <a:rPr lang="en-US" altLang="zh-CN" dirty="0" smtClean="0"/>
              <a:t>P=lookup(i.name</a:t>
            </a:r>
            <a:r>
              <a:rPr lang="en-US" altLang="zh-CN" dirty="0"/>
              <a:t>);</a:t>
            </a:r>
          </a:p>
          <a:p>
            <a:pPr lvl="4">
              <a:lnSpc>
                <a:spcPct val="90000"/>
              </a:lnSpc>
              <a:buNone/>
            </a:pPr>
            <a:r>
              <a:rPr lang="en-US" altLang="zh-CN" dirty="0"/>
              <a:t>        if P&lt;&gt;nil then </a:t>
            </a:r>
          </a:p>
          <a:p>
            <a:pPr lvl="4">
              <a:lnSpc>
                <a:spcPct val="90000"/>
              </a:lnSpc>
              <a:buNone/>
            </a:pPr>
            <a:r>
              <a:rPr lang="en-US" altLang="zh-CN" dirty="0"/>
              <a:t>             begin  </a:t>
            </a:r>
            <a:r>
              <a:rPr lang="en-US" altLang="zh-CN" dirty="0" err="1" smtClean="0"/>
              <a:t>L.place</a:t>
            </a:r>
            <a:r>
              <a:rPr lang="en-US" altLang="zh-CN" dirty="0" smtClean="0"/>
              <a:t>=P</a:t>
            </a:r>
            <a:r>
              <a:rPr lang="en-US" altLang="zh-CN" dirty="0"/>
              <a:t>;</a:t>
            </a:r>
          </a:p>
          <a:p>
            <a:pPr lvl="4">
              <a:lnSpc>
                <a:spcPct val="90000"/>
              </a:lnSpc>
              <a:buNone/>
            </a:pPr>
            <a:r>
              <a:rPr lang="en-US" altLang="zh-CN" dirty="0"/>
              <a:t>		       </a:t>
            </a:r>
            <a:r>
              <a:rPr lang="en-US" altLang="zh-CN" dirty="0" err="1" smtClean="0"/>
              <a:t>L.offset</a:t>
            </a:r>
            <a:r>
              <a:rPr lang="en-US" altLang="zh-CN" dirty="0" smtClean="0"/>
              <a:t>=null</a:t>
            </a:r>
            <a:r>
              <a:rPr lang="en-US" altLang="zh-CN" dirty="0"/>
              <a:t>;</a:t>
            </a:r>
          </a:p>
          <a:p>
            <a:pPr lvl="4">
              <a:lnSpc>
                <a:spcPct val="90000"/>
              </a:lnSpc>
              <a:buNone/>
            </a:pPr>
            <a:r>
              <a:rPr lang="en-US" altLang="zh-CN" dirty="0"/>
              <a:t>             end</a:t>
            </a:r>
          </a:p>
          <a:p>
            <a:pPr lvl="4">
              <a:lnSpc>
                <a:spcPct val="90000"/>
              </a:lnSpc>
              <a:buNone/>
            </a:pPr>
            <a:r>
              <a:rPr lang="en-US" altLang="zh-CN" dirty="0"/>
              <a:t>        else  error}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6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含数组的</a:t>
            </a:r>
            <a:r>
              <a:rPr lang="en-US" altLang="zh-CN" dirty="0"/>
              <a:t>Pascal</a:t>
            </a:r>
            <a:r>
              <a:rPr lang="zh-CN" altLang="en-US" dirty="0"/>
              <a:t>语言赋值语句翻译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rmAutofit lnSpcReduction="10000"/>
          </a:bodyPr>
          <a:lstStyle/>
          <a:p>
            <a:pPr lvl="2" eaLnBrk="1" hangingPunct="1">
              <a:buFontTx/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赋值左部或表达式中出现下标变量，开始由</a:t>
            </a:r>
            <a:r>
              <a:rPr kumimoji="1" lang="en-US" altLang="zh-CN" sz="1600" dirty="0" err="1"/>
              <a:t>Elist</a:t>
            </a:r>
            <a:r>
              <a:rPr kumimoji="1" lang="en-US" altLang="zh-CN" sz="1600" dirty="0"/>
              <a:t>-&gt;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[E</a:t>
            </a:r>
            <a:r>
              <a:rPr kumimoji="1" lang="zh-CN" altLang="en-US" dirty="0"/>
              <a:t>归约</a:t>
            </a:r>
          </a:p>
          <a:p>
            <a:pPr lvl="3" eaLnBrk="1" hangingPunct="1"/>
            <a:r>
              <a:rPr kumimoji="1" lang="en-US" altLang="zh-CN" sz="1400" dirty="0" err="1"/>
              <a:t>Elist</a:t>
            </a:r>
            <a:r>
              <a:rPr kumimoji="1" lang="en-US" altLang="zh-CN" sz="1400" dirty="0"/>
              <a:t>-&gt;</a:t>
            </a:r>
            <a:r>
              <a:rPr kumimoji="1" lang="en-US" altLang="zh-CN" sz="1400" dirty="0" err="1"/>
              <a:t>i</a:t>
            </a:r>
            <a:r>
              <a:rPr kumimoji="1" lang="en-US" altLang="zh-CN" sz="1400" dirty="0"/>
              <a:t>[E </a:t>
            </a:r>
            <a:r>
              <a:rPr lang="en-US" altLang="zh-CN" sz="1600" dirty="0"/>
              <a:t>{</a:t>
            </a:r>
            <a:r>
              <a:rPr lang="en-US" altLang="zh-CN" sz="1600" dirty="0" smtClean="0"/>
              <a:t>P=lookup(i.name</a:t>
            </a:r>
            <a:r>
              <a:rPr lang="en-US" altLang="zh-CN" sz="1600" dirty="0"/>
              <a:t>);</a:t>
            </a:r>
          </a:p>
          <a:p>
            <a:pPr lvl="4" eaLnBrk="1" hangingPunct="1">
              <a:buFont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       </a:t>
            </a:r>
            <a:r>
              <a:rPr lang="en-US" altLang="zh-CN" sz="1400" dirty="0" smtClean="0"/>
              <a:t>if </a:t>
            </a:r>
            <a:r>
              <a:rPr lang="en-US" altLang="zh-CN" sz="1400" dirty="0"/>
              <a:t>P&lt;&gt;nil then </a:t>
            </a:r>
          </a:p>
          <a:p>
            <a:pPr lvl="4" eaLnBrk="1" hangingPunct="1">
              <a:buFontTx/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smtClean="0"/>
              <a:t>	 </a:t>
            </a:r>
            <a:r>
              <a:rPr lang="en-US" altLang="zh-CN" sz="1400" dirty="0"/>
              <a:t>begin  </a:t>
            </a:r>
            <a:r>
              <a:rPr lang="en-US" altLang="zh-CN" sz="1400" dirty="0" err="1" smtClean="0"/>
              <a:t>Elist.array</a:t>
            </a:r>
            <a:r>
              <a:rPr lang="en-US" altLang="zh-CN" sz="1400" dirty="0" smtClean="0"/>
              <a:t>=P</a:t>
            </a:r>
            <a:r>
              <a:rPr lang="en-US" altLang="zh-CN" sz="1400" dirty="0"/>
              <a:t>;//</a:t>
            </a:r>
            <a:r>
              <a:rPr lang="zh-CN" altLang="en-US" sz="1400" dirty="0"/>
              <a:t>数组的首地址</a:t>
            </a:r>
          </a:p>
          <a:p>
            <a:pPr lvl="4" eaLnBrk="1" hangingPunct="1">
              <a:buFontTx/>
              <a:buNone/>
            </a:pPr>
            <a:r>
              <a:rPr lang="zh-CN" altLang="en-US" sz="1400" dirty="0"/>
              <a:t>		     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 </a:t>
            </a:r>
            <a:r>
              <a:rPr lang="zh-CN" altLang="zh-CN" sz="1400" dirty="0"/>
              <a:t> </a:t>
            </a:r>
            <a:r>
              <a:rPr lang="zh-CN" altLang="en-US" sz="1400" dirty="0" smtClean="0"/>
              <a:t>            </a:t>
            </a:r>
            <a:r>
              <a:rPr lang="en-US" altLang="zh-CN" sz="1400" dirty="0" err="1" smtClean="0"/>
              <a:t>Elist.place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E.addr</a:t>
            </a:r>
            <a:r>
              <a:rPr lang="en-US" altLang="zh-CN" sz="1400" dirty="0" smtClean="0"/>
              <a:t>;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下标初始值</a:t>
            </a:r>
            <a:endParaRPr lang="zh-CN" altLang="en-US" sz="1400" dirty="0"/>
          </a:p>
          <a:p>
            <a:pPr lvl="4" eaLnBrk="1" hangingPunct="1">
              <a:buFontTx/>
              <a:buNone/>
            </a:pPr>
            <a:r>
              <a:rPr lang="zh-CN" altLang="en-US" sz="1400" dirty="0"/>
              <a:t>		      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               </a:t>
            </a:r>
            <a:r>
              <a:rPr lang="en-US" altLang="zh-CN" sz="1400" dirty="0" err="1" smtClean="0"/>
              <a:t>Elist.dim</a:t>
            </a:r>
            <a:r>
              <a:rPr lang="en-US" altLang="zh-CN" sz="1400" dirty="0" smtClean="0"/>
              <a:t> =1</a:t>
            </a:r>
            <a:r>
              <a:rPr lang="en-US" altLang="zh-CN" sz="1400" dirty="0"/>
              <a:t>; //</a:t>
            </a:r>
            <a:r>
              <a:rPr lang="zh-CN" altLang="en-US" sz="1400" dirty="0"/>
              <a:t>数组维数初始化</a:t>
            </a:r>
          </a:p>
          <a:p>
            <a:pPr lvl="4" eaLnBrk="1" hangingPunct="1">
              <a:buFontTx/>
              <a:buNone/>
            </a:pPr>
            <a:r>
              <a:rPr lang="zh-CN" altLang="en-US" sz="1400" dirty="0"/>
              <a:t>          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  </a:t>
            </a:r>
            <a:r>
              <a:rPr lang="en-US" altLang="zh-CN" sz="1400" dirty="0"/>
              <a:t>end</a:t>
            </a:r>
          </a:p>
          <a:p>
            <a:pPr lvl="4" eaLnBrk="1" hangingPunct="1">
              <a:buFontTx/>
              <a:buNone/>
            </a:pPr>
            <a:r>
              <a:rPr lang="en-US" altLang="zh-CN" sz="1400" dirty="0"/>
              <a:t>      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      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else  error</a:t>
            </a:r>
            <a:r>
              <a:rPr lang="en-US" altLang="zh-CN" sz="1400" dirty="0" smtClean="0"/>
              <a:t>}</a:t>
            </a:r>
          </a:p>
          <a:p>
            <a:pPr lvl="4" eaLnBrk="1" hangingPunct="1">
              <a:buFontTx/>
              <a:buNone/>
            </a:pPr>
            <a:endParaRPr lang="en-US" altLang="zh-CN" sz="1400" dirty="0"/>
          </a:p>
          <a:p>
            <a:pPr marL="671512" lvl="2" indent="0" eaLnBrk="1" hangingPunct="1">
              <a:buNone/>
            </a:pPr>
            <a:r>
              <a:rPr lang="en-US" altLang="zh-CN" sz="1800" dirty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数组维数增加，用</a:t>
            </a:r>
            <a:r>
              <a:rPr kumimoji="1" lang="en-US" altLang="zh-CN" sz="1800" dirty="0" err="1"/>
              <a:t>Elist</a:t>
            </a:r>
            <a:r>
              <a:rPr kumimoji="1" lang="en-US" altLang="zh-CN" sz="1800" dirty="0"/>
              <a:t>-&gt;</a:t>
            </a:r>
            <a:r>
              <a:rPr kumimoji="1" lang="en-US" altLang="zh-CN" sz="1800" dirty="0" err="1"/>
              <a:t>Elist,E</a:t>
            </a:r>
            <a:r>
              <a:rPr kumimoji="1" lang="en-US" altLang="zh-CN" dirty="0"/>
              <a:t> </a:t>
            </a:r>
            <a:r>
              <a:rPr kumimoji="1" lang="zh-CN" altLang="en-US" dirty="0"/>
              <a:t>进行归约</a:t>
            </a:r>
            <a:r>
              <a:rPr lang="zh-CN" altLang="en-US" sz="1800" dirty="0"/>
              <a:t>	</a:t>
            </a:r>
          </a:p>
          <a:p>
            <a:pPr lvl="3" eaLnBrk="1" hangingPunct="1"/>
            <a:r>
              <a:rPr kumimoji="1" lang="en-US" altLang="zh-CN" sz="1600" dirty="0" err="1"/>
              <a:t>Elist</a:t>
            </a:r>
            <a:r>
              <a:rPr kumimoji="1" lang="en-US" altLang="zh-CN" sz="1600" dirty="0"/>
              <a:t>-&gt;Elist1,E </a:t>
            </a:r>
            <a:r>
              <a:rPr lang="en-US" altLang="zh-CN" sz="1600" dirty="0"/>
              <a:t>{</a:t>
            </a:r>
            <a:r>
              <a:rPr lang="en-US" altLang="zh-CN" sz="1600" dirty="0" smtClean="0"/>
              <a:t>t=</a:t>
            </a:r>
            <a:r>
              <a:rPr lang="en-US" altLang="zh-CN" sz="1600" dirty="0" err="1" smtClean="0"/>
              <a:t>newtemp</a:t>
            </a:r>
            <a:r>
              <a:rPr lang="en-US" altLang="zh-CN" sz="1600" dirty="0"/>
              <a:t>;</a:t>
            </a:r>
          </a:p>
          <a:p>
            <a:pPr lvl="3" eaLnBrk="1" hangingPunct="1">
              <a:buFontTx/>
              <a:buNone/>
            </a:pPr>
            <a:r>
              <a:rPr lang="en-US" altLang="zh-CN" sz="1600" dirty="0"/>
              <a:t>			</a:t>
            </a:r>
            <a:r>
              <a:rPr lang="en-US" altLang="zh-CN" sz="1600" dirty="0" smtClean="0"/>
              <a:t>k=Elist1.dim+1</a:t>
            </a:r>
            <a:r>
              <a:rPr lang="en-US" altLang="zh-CN" sz="1600" dirty="0"/>
              <a:t>; //</a:t>
            </a:r>
            <a:r>
              <a:rPr lang="zh-CN" altLang="en-US" sz="1600" dirty="0"/>
              <a:t>数组维数增加</a:t>
            </a:r>
          </a:p>
          <a:p>
            <a:pPr lvl="4" eaLnBrk="1" hangingPunct="1">
              <a:buFontTx/>
              <a:buNone/>
            </a:pPr>
            <a:r>
              <a:rPr lang="zh-CN" altLang="en-US" sz="1400" dirty="0"/>
              <a:t>		  </a:t>
            </a:r>
            <a:r>
              <a:rPr lang="zh-CN" alt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	gen( t</a:t>
            </a:r>
            <a:r>
              <a:rPr kumimoji="1"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‘=‘  </a:t>
            </a:r>
            <a:r>
              <a:rPr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Elist1.place*limit(Elist1.array,k)</a:t>
            </a:r>
            <a:r>
              <a:rPr lang="zh-CN" alt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）</a:t>
            </a:r>
            <a:r>
              <a:rPr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; </a:t>
            </a:r>
            <a:endParaRPr lang="en-US" altLang="zh-CN" sz="1400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pPr lvl="4" eaLnBrk="1" hangingPunct="1">
              <a:buFontTx/>
              <a:buNone/>
            </a:pPr>
            <a:r>
              <a:rPr lang="en-US" altLang="zh-CN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                    	</a:t>
            </a:r>
            <a:r>
              <a:rPr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gen( t</a:t>
            </a:r>
            <a:r>
              <a:rPr kumimoji="1"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‘=‘ </a:t>
            </a:r>
            <a:r>
              <a:rPr lang="en-US" altLang="zh-CN" sz="1400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t+E.addr</a:t>
            </a:r>
            <a:r>
              <a:rPr lang="en-US" altLang="zh-CN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</a:rPr>
              <a:t>; </a:t>
            </a:r>
            <a:r>
              <a:rPr lang="en-US" altLang="zh-CN" sz="1400" dirty="0"/>
              <a:t>//</a:t>
            </a:r>
            <a:r>
              <a:rPr lang="zh-CN" altLang="en-US" sz="1400" dirty="0"/>
              <a:t>下标的递归计算</a:t>
            </a:r>
          </a:p>
          <a:p>
            <a:pPr lvl="4" eaLnBrk="1" hangingPunct="1">
              <a:buFontTx/>
              <a:buNone/>
            </a:pPr>
            <a:r>
              <a:rPr lang="zh-CN" altLang="en-US" sz="1400" dirty="0"/>
              <a:t>		    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Elist.array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Elist1.array;</a:t>
            </a:r>
          </a:p>
          <a:p>
            <a:pPr lvl="4" eaLnBrk="1" hangingPunct="1">
              <a:buFontTx/>
              <a:buNone/>
            </a:pPr>
            <a:r>
              <a:rPr lang="en-US" altLang="zh-CN" sz="1400" dirty="0"/>
              <a:t>		    </a:t>
            </a:r>
            <a:r>
              <a:rPr lang="en-US" altLang="zh-CN" sz="1400" dirty="0" smtClean="0"/>
              <a:t>	 </a:t>
            </a:r>
            <a:r>
              <a:rPr lang="en-US" altLang="zh-CN" sz="1400" dirty="0" err="1" smtClean="0"/>
              <a:t>Elist.place</a:t>
            </a:r>
            <a:r>
              <a:rPr lang="en-US" altLang="zh-CN" sz="1400" dirty="0" smtClean="0"/>
              <a:t>=t</a:t>
            </a:r>
            <a:r>
              <a:rPr lang="en-US" altLang="zh-CN" sz="1400" dirty="0"/>
              <a:t>;</a:t>
            </a:r>
          </a:p>
          <a:p>
            <a:pPr lvl="4" eaLnBrk="1" hangingPunct="1">
              <a:buFontTx/>
              <a:buNone/>
            </a:pPr>
            <a:r>
              <a:rPr lang="en-US" altLang="zh-CN" sz="1400" dirty="0"/>
              <a:t>		    </a:t>
            </a:r>
            <a:r>
              <a:rPr lang="en-US" altLang="zh-CN" sz="1400" dirty="0" smtClean="0"/>
              <a:t>	 </a:t>
            </a:r>
            <a:r>
              <a:rPr lang="en-US" altLang="zh-CN" sz="1400" dirty="0" err="1"/>
              <a:t>Elist.dim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=k</a:t>
            </a:r>
            <a:r>
              <a:rPr lang="en-US" altLang="zh-CN" sz="1400" dirty="0"/>
              <a:t>;}            			</a:t>
            </a:r>
          </a:p>
          <a:p>
            <a:pPr lvl="1" eaLnBrk="1" hangingPunct="1"/>
            <a:endParaRPr lang="en-US" altLang="zh-CN" sz="2000" dirty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DDD84DE-D097-4144-931C-7CFD2BA847C9}" type="slidenum">
              <a:rPr lang="en-US" altLang="zh-CN">
                <a:solidFill>
                  <a:schemeClr val="bg1"/>
                </a:solidFill>
              </a:rPr>
              <a:pPr eaLnBrk="1" hangingPunct="1"/>
              <a:t>48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827584" y="5693186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Times New Roman" charset="0"/>
              </a:rPr>
              <a:t>e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charset="0"/>
              </a:rPr>
              <a:t>=e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charset="0"/>
              </a:rPr>
              <a:t>k-1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d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charset="0"/>
              </a:rPr>
              <a:t>+i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charset="0"/>
              </a:rPr>
              <a:t>k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6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含数组的</a:t>
            </a:r>
            <a:r>
              <a:rPr lang="en-US" altLang="zh-CN" dirty="0"/>
              <a:t>Pascal</a:t>
            </a:r>
            <a:r>
              <a:rPr lang="zh-CN" altLang="en-US" dirty="0"/>
              <a:t>语言赋值语句翻译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1490563"/>
            <a:ext cx="8686800" cy="4530725"/>
          </a:xfrm>
        </p:spPr>
        <p:txBody>
          <a:bodyPr>
            <a:normAutofit fontScale="92500" lnSpcReduction="10000"/>
          </a:bodyPr>
          <a:lstStyle/>
          <a:p>
            <a:pPr marL="669925" lvl="2" indent="-306388"/>
            <a:r>
              <a:rPr lang="en-US" altLang="zh-CN" sz="1800" dirty="0" smtClean="0"/>
              <a:t>4. </a:t>
            </a:r>
            <a:r>
              <a:rPr lang="zh-CN" altLang="en-US" sz="1800" dirty="0" smtClean="0"/>
              <a:t>归约为数组元素，计算数组元素存放地址</a:t>
            </a:r>
            <a:endParaRPr lang="en-US" altLang="zh-CN" sz="1800" dirty="0" smtClean="0"/>
          </a:p>
          <a:p>
            <a:pPr marL="363537" lvl="2" indent="0">
              <a:buNone/>
            </a:pPr>
            <a:r>
              <a:rPr lang="en-US" altLang="zh-CN" sz="1800" dirty="0" smtClean="0"/>
              <a:t> </a:t>
            </a:r>
            <a:r>
              <a:rPr kumimoji="1" lang="en-US" altLang="zh-CN" sz="1800" dirty="0"/>
              <a:t>L-&gt; </a:t>
            </a:r>
            <a:r>
              <a:rPr kumimoji="1" lang="en-US" altLang="zh-CN" sz="1800" dirty="0" err="1"/>
              <a:t>Elist</a:t>
            </a:r>
            <a:r>
              <a:rPr kumimoji="1" lang="en-US" altLang="zh-CN" sz="1800" dirty="0"/>
              <a:t>]  </a:t>
            </a:r>
            <a:r>
              <a:rPr kumimoji="1" lang="en-US" altLang="zh-CN" sz="1800" dirty="0" smtClean="0"/>
              <a:t>{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L.place</a:t>
            </a:r>
            <a:r>
              <a:rPr kumimoji="1" lang="en-US" altLang="zh-CN" sz="1800" dirty="0" smtClean="0"/>
              <a:t>=</a:t>
            </a:r>
            <a:r>
              <a:rPr kumimoji="1" lang="en-US" altLang="zh-CN" sz="1800" dirty="0" err="1" smtClean="0"/>
              <a:t>newtemp</a:t>
            </a:r>
            <a:r>
              <a:rPr kumimoji="1" lang="en-US" altLang="zh-CN" sz="1800" dirty="0"/>
              <a:t>; </a:t>
            </a:r>
          </a:p>
          <a:p>
            <a:pPr marL="669925" lvl="2" indent="-306388">
              <a:buNone/>
            </a:pPr>
            <a:r>
              <a:rPr kumimoji="1" lang="en-US" altLang="zh-CN" sz="1800" dirty="0" smtClean="0"/>
              <a:t>		</a:t>
            </a:r>
            <a:r>
              <a:rPr kumimoji="1" lang="zh-CN" altLang="en-US" sz="1800" dirty="0" smtClean="0"/>
              <a:t>         </a:t>
            </a:r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err="1" smtClean="0"/>
              <a:t>L.place</a:t>
            </a:r>
            <a:r>
              <a:rPr kumimoji="1" lang="en-US" altLang="zh-CN" sz="1800" dirty="0" smtClean="0"/>
              <a:t>‘=’</a:t>
            </a:r>
            <a:r>
              <a:rPr kumimoji="1" lang="en-US" altLang="zh-CN" sz="1800" dirty="0" err="1" smtClean="0"/>
              <a:t>Elist.array</a:t>
            </a:r>
            <a:r>
              <a:rPr kumimoji="1" lang="en-US" altLang="zh-CN" sz="1800" dirty="0" smtClean="0"/>
              <a:t>‘</a:t>
            </a:r>
            <a:r>
              <a:rPr kumimoji="1" lang="zh-CN" altLang="en-US" sz="1800" dirty="0" smtClean="0"/>
              <a:t>－</a:t>
            </a:r>
            <a:r>
              <a:rPr kumimoji="1" lang="en-US" altLang="zh-CN" sz="1800" dirty="0" smtClean="0"/>
              <a:t>’ C)</a:t>
            </a:r>
            <a:r>
              <a:rPr kumimoji="1" lang="zh-CN" altLang="en-US" sz="1800" dirty="0" smtClean="0"/>
              <a:t>；</a:t>
            </a:r>
            <a:r>
              <a:rPr kumimoji="1" lang="en-US" altLang="zh-CN" sz="1800" dirty="0" smtClean="0"/>
              <a:t>// </a:t>
            </a:r>
            <a:r>
              <a:rPr kumimoji="1" lang="en-US" altLang="zh-CN" sz="1800" dirty="0" err="1" smtClean="0"/>
              <a:t>Conspart</a:t>
            </a:r>
            <a:endParaRPr kumimoji="1" lang="en-US" altLang="zh-CN" sz="1800" dirty="0"/>
          </a:p>
          <a:p>
            <a:pPr marL="669925" lvl="2" indent="-306388">
              <a:buNone/>
            </a:pPr>
            <a:r>
              <a:rPr kumimoji="1" lang="en-US" altLang="zh-CN" sz="1800" dirty="0" smtClean="0"/>
              <a:t>		</a:t>
            </a:r>
            <a:r>
              <a:rPr kumimoji="1" lang="zh-CN" altLang="en-US" sz="1800" dirty="0" smtClean="0"/>
              <a:t>          </a:t>
            </a:r>
            <a:r>
              <a:rPr kumimoji="1" lang="en-US" altLang="zh-CN" sz="1800" dirty="0" err="1" smtClean="0"/>
              <a:t>L.offset</a:t>
            </a:r>
            <a:r>
              <a:rPr kumimoji="1" lang="en-US" altLang="zh-CN" sz="1800" dirty="0" smtClean="0"/>
              <a:t>=</a:t>
            </a:r>
            <a:r>
              <a:rPr kumimoji="1" lang="en-US" altLang="zh-CN" sz="1800" dirty="0" err="1" smtClean="0"/>
              <a:t>newtemp</a:t>
            </a:r>
            <a:r>
              <a:rPr kumimoji="1" lang="en-US" altLang="zh-CN" sz="1800" dirty="0"/>
              <a:t>;</a:t>
            </a:r>
          </a:p>
          <a:p>
            <a:pPr marL="669925" lvl="2" indent="-306388">
              <a:buNone/>
            </a:pPr>
            <a:r>
              <a:rPr kumimoji="1" lang="en-US" altLang="zh-CN" sz="1800" dirty="0" smtClean="0"/>
              <a:t>		</a:t>
            </a:r>
            <a:r>
              <a:rPr kumimoji="1" lang="zh-CN" altLang="en-US" sz="1800" dirty="0" smtClean="0"/>
              <a:t>           </a:t>
            </a:r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err="1"/>
              <a:t>L.offset</a:t>
            </a:r>
            <a:r>
              <a:rPr kumimoji="1" lang="en-US" altLang="zh-CN" sz="1800" dirty="0" smtClean="0"/>
              <a:t>'='w</a:t>
            </a:r>
            <a:r>
              <a:rPr kumimoji="1" lang="en-US" altLang="zh-CN" sz="1800" dirty="0"/>
              <a:t>'*'</a:t>
            </a:r>
            <a:r>
              <a:rPr kumimoji="1" lang="en-US" altLang="zh-CN" sz="1800" dirty="0" err="1"/>
              <a:t>Elist.place</a:t>
            </a:r>
            <a:r>
              <a:rPr kumimoji="1" lang="en-US" altLang="zh-CN" sz="1800" dirty="0" smtClean="0"/>
              <a:t>) </a:t>
            </a:r>
            <a:r>
              <a:rPr kumimoji="1" lang="en-US" altLang="zh-CN" dirty="0"/>
              <a:t>} </a:t>
            </a:r>
            <a:r>
              <a:rPr kumimoji="1" lang="en-US" altLang="zh-CN" dirty="0" smtClean="0"/>
              <a:t>  // </a:t>
            </a:r>
            <a:r>
              <a:rPr kumimoji="1" lang="en-US" altLang="zh-CN" dirty="0" err="1" smtClean="0"/>
              <a:t>Varpart</a:t>
            </a:r>
            <a:endParaRPr kumimoji="1" lang="en-US" altLang="zh-CN" dirty="0"/>
          </a:p>
          <a:p>
            <a:pPr marL="669925" lvl="2" indent="-306388">
              <a:buNone/>
            </a:pPr>
            <a:endParaRPr kumimoji="1" lang="en-US" altLang="zh-CN" sz="1800" dirty="0"/>
          </a:p>
          <a:p>
            <a:pPr marL="669925" lvl="2" indent="-306388" eaLnBrk="1" hangingPunct="1"/>
            <a:r>
              <a:rPr lang="en-US" altLang="zh-CN" sz="1800" dirty="0"/>
              <a:t>5, </a:t>
            </a:r>
            <a:r>
              <a:rPr lang="en-US" altLang="zh-CN" sz="1800" dirty="0" smtClean="0"/>
              <a:t>L</a:t>
            </a:r>
            <a:r>
              <a:rPr lang="zh-CN" altLang="en-US" sz="1800" dirty="0" smtClean="0"/>
              <a:t>为简单变量或数组，归约为</a:t>
            </a:r>
            <a:r>
              <a:rPr lang="en-US" altLang="zh-CN" sz="1800" dirty="0" smtClean="0"/>
              <a:t>E</a:t>
            </a:r>
          </a:p>
          <a:p>
            <a:pPr marL="669925" lvl="2" indent="-306388" eaLnBrk="1" hangingPunct="1"/>
            <a:r>
              <a:rPr kumimoji="1" lang="en-US" altLang="zh-CN" sz="1800" dirty="0" smtClean="0"/>
              <a:t>E-</a:t>
            </a:r>
            <a:r>
              <a:rPr kumimoji="1" lang="en-US" altLang="zh-CN" sz="1800" dirty="0"/>
              <a:t>&gt; L  { if </a:t>
            </a:r>
            <a:r>
              <a:rPr kumimoji="1" lang="en-US" altLang="zh-CN" sz="1800" dirty="0" err="1"/>
              <a:t>L.offset</a:t>
            </a:r>
            <a:r>
              <a:rPr kumimoji="1" lang="en-US" altLang="zh-CN" sz="1800" dirty="0"/>
              <a:t> = null then </a:t>
            </a:r>
            <a:r>
              <a:rPr kumimoji="1" lang="en-US" altLang="zh-CN" sz="1800" dirty="0" err="1" smtClean="0"/>
              <a:t>E.addr</a:t>
            </a:r>
            <a:r>
              <a:rPr kumimoji="1" lang="en-US" altLang="zh-CN" sz="1800" dirty="0" smtClean="0"/>
              <a:t> =</a:t>
            </a:r>
            <a:r>
              <a:rPr kumimoji="1" lang="en-US" altLang="zh-CN" sz="1800" dirty="0" err="1" smtClean="0"/>
              <a:t>L.place</a:t>
            </a:r>
            <a:r>
              <a:rPr kumimoji="1" lang="en-US" altLang="zh-CN" sz="1800" dirty="0" smtClean="0"/>
              <a:t>;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// </a:t>
            </a:r>
            <a:r>
              <a:rPr kumimoji="1" lang="zh-CN" altLang="en-US" sz="1800" dirty="0" smtClean="0"/>
              <a:t>简单变量</a:t>
            </a:r>
            <a:endParaRPr kumimoji="1" lang="en-US" altLang="zh-CN" sz="1800" dirty="0"/>
          </a:p>
          <a:p>
            <a:pPr marL="669925" lvl="4" indent="-306388" eaLnBrk="1" hangingPunct="1">
              <a:buFontTx/>
              <a:buNone/>
            </a:pPr>
            <a:r>
              <a:rPr kumimoji="1" lang="en-US" altLang="zh-CN" sz="1800" dirty="0"/>
              <a:t>         </a:t>
            </a:r>
            <a:r>
              <a:rPr kumimoji="1" lang="en-US" altLang="zh-CN" sz="1800" dirty="0" smtClean="0"/>
              <a:t>else</a:t>
            </a:r>
          </a:p>
          <a:p>
            <a:pPr marL="669925" lvl="4" indent="-306388" eaLnBrk="1" hangingPunct="1">
              <a:buFontTx/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     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/>
              <a:t>begin</a:t>
            </a:r>
          </a:p>
          <a:p>
            <a:pPr marL="669925" lvl="4" indent="-306388" eaLnBrk="1" hangingPunct="1">
              <a:buFontTx/>
              <a:buNone/>
            </a:pPr>
            <a:r>
              <a:rPr kumimoji="1" lang="en-US" altLang="zh-CN" sz="1800" dirty="0"/>
              <a:t>            </a:t>
            </a:r>
            <a:r>
              <a:rPr kumimoji="1" lang="en-US" altLang="zh-CN" sz="1800" dirty="0" err="1" smtClean="0"/>
              <a:t>E.addr</a:t>
            </a:r>
            <a:r>
              <a:rPr kumimoji="1" lang="en-US" altLang="zh-CN" sz="1800" dirty="0" smtClean="0"/>
              <a:t> = </a:t>
            </a:r>
            <a:r>
              <a:rPr kumimoji="1" lang="en-US" altLang="zh-CN" sz="1800" dirty="0" err="1"/>
              <a:t>newtemp</a:t>
            </a:r>
            <a:r>
              <a:rPr kumimoji="1" lang="en-US" altLang="zh-CN" sz="1800" dirty="0"/>
              <a:t>;</a:t>
            </a:r>
          </a:p>
          <a:p>
            <a:pPr marL="669925" lvl="4" indent="-306388">
              <a:buNone/>
            </a:pPr>
            <a:r>
              <a:rPr kumimoji="1" lang="en-US" altLang="zh-CN" sz="1800" dirty="0"/>
              <a:t>            </a:t>
            </a:r>
            <a:r>
              <a:rPr kumimoji="1" lang="en-US" altLang="zh-CN" sz="1800" dirty="0" smtClean="0"/>
              <a:t>gen (</a:t>
            </a:r>
            <a:r>
              <a:rPr kumimoji="1" lang="en-US" altLang="zh-CN" sz="1800" dirty="0" err="1" smtClean="0"/>
              <a:t>E.addr</a:t>
            </a:r>
            <a:r>
              <a:rPr kumimoji="1" lang="en-US" altLang="zh-CN" sz="1800" dirty="0" smtClean="0"/>
              <a:t> ‘=‘ </a:t>
            </a:r>
            <a:r>
              <a:rPr kumimoji="1" lang="en-US" altLang="zh-CN" sz="1800" dirty="0" err="1" smtClean="0"/>
              <a:t>L.place</a:t>
            </a: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‘[’ </a:t>
            </a:r>
            <a:r>
              <a:rPr kumimoji="1" lang="en-US" altLang="zh-CN" sz="1800" dirty="0" err="1"/>
              <a:t>L.offset</a:t>
            </a:r>
            <a:r>
              <a:rPr kumimoji="1" lang="en-US" altLang="zh-CN" sz="1800" dirty="0"/>
              <a:t> ‘]’ </a:t>
            </a:r>
            <a:r>
              <a:rPr kumimoji="1" lang="zh-CN" altLang="en-US" sz="1800" dirty="0" smtClean="0"/>
              <a:t>）</a:t>
            </a:r>
            <a:r>
              <a:rPr kumimoji="1" lang="en-US" altLang="zh-CN" sz="1800" dirty="0" smtClean="0"/>
              <a:t>//</a:t>
            </a:r>
            <a:r>
              <a:rPr kumimoji="1" lang="zh-CN" altLang="en-US" sz="1800" dirty="0" smtClean="0"/>
              <a:t> 数组用索引变量赋值</a:t>
            </a:r>
            <a:endParaRPr kumimoji="1" lang="zh-CN" altLang="en-US" sz="1800" dirty="0"/>
          </a:p>
          <a:p>
            <a:pPr marL="669925" lvl="4" indent="-306388" eaLnBrk="1" hangingPunct="1">
              <a:buFontTx/>
              <a:buNone/>
            </a:pPr>
            <a:r>
              <a:rPr kumimoji="1" lang="zh-CN" altLang="en-US" sz="1800" dirty="0"/>
              <a:t>           </a:t>
            </a:r>
            <a:r>
              <a:rPr kumimoji="1" lang="en-US" altLang="zh-CN" sz="1800" dirty="0" smtClean="0"/>
              <a:t>end</a:t>
            </a:r>
            <a:r>
              <a:rPr kumimoji="1" lang="en-US" altLang="zh-CN" sz="1800" dirty="0"/>
              <a:t>}</a:t>
            </a:r>
          </a:p>
          <a:p>
            <a:pPr marL="669925" lvl="2" indent="-306388" eaLnBrk="1" hangingPunct="1">
              <a:buNone/>
            </a:pPr>
            <a:r>
              <a:rPr lang="zh-CN" altLang="en-US" sz="1800" dirty="0"/>
              <a:t>		      	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8E983F1-1487-4843-B68E-62136FD6BB06}" type="slidenum">
              <a:rPr lang="en-US" altLang="zh-CN">
                <a:solidFill>
                  <a:schemeClr val="bg1"/>
                </a:solidFill>
              </a:rPr>
              <a:pPr eaLnBrk="1" hangingPunct="1"/>
              <a:t>49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0438" y="1654176"/>
            <a:ext cx="2571750" cy="1857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3933056"/>
            <a:ext cx="8070850" cy="2440177"/>
          </a:xfrm>
        </p:spPr>
        <p:txBody>
          <a:bodyPr/>
          <a:lstStyle/>
          <a:p>
            <a:pPr marL="645318" lvl="1" indent="-342900">
              <a:lnSpc>
                <a:spcPts val="23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i="1" dirty="0" smtClean="0">
                <a:cs typeface="Times New Roman" pitchFamily="18" charset="0"/>
              </a:rPr>
              <a:t>stype </a:t>
            </a:r>
            <a:r>
              <a:rPr kumimoji="1" lang="zh-CN" altLang="en-US" sz="2400" dirty="0" smtClean="0">
                <a:cs typeface="Times New Roman" pitchFamily="18" charset="0"/>
              </a:rPr>
              <a:t>绑定</a:t>
            </a:r>
            <a:r>
              <a:rPr kumimoji="1" lang="zh-CN" altLang="en-US" sz="2400" dirty="0">
                <a:cs typeface="Times New Roman" pitchFamily="18" charset="0"/>
              </a:rPr>
              <a:t>的类型表达式     </a:t>
            </a:r>
          </a:p>
          <a:p>
            <a:pPr marL="913209" lvl="2" indent="-285750">
              <a:lnSpc>
                <a:spcPts val="23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dirty="0"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record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 (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name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array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(8, 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char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))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score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integer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) ) </a:t>
            </a:r>
          </a:p>
          <a:p>
            <a:pPr marL="645318" lvl="1" indent="-342900">
              <a:lnSpc>
                <a:spcPts val="23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cs typeface="Times New Roman" pitchFamily="18" charset="0"/>
              </a:rPr>
              <a:t>和</a:t>
            </a:r>
            <a:r>
              <a:rPr kumimoji="1" lang="en-US" altLang="zh-CN" sz="2400" i="1" dirty="0" smtClean="0">
                <a:cs typeface="Times New Roman" pitchFamily="18" charset="0"/>
              </a:rPr>
              <a:t>table </a:t>
            </a:r>
            <a:r>
              <a:rPr kumimoji="1" lang="zh-CN" altLang="en-US" sz="2400" dirty="0" smtClean="0">
                <a:cs typeface="Times New Roman" pitchFamily="18" charset="0"/>
              </a:rPr>
              <a:t>绑定</a:t>
            </a:r>
            <a:r>
              <a:rPr kumimoji="1" lang="zh-CN" altLang="en-US" sz="2400" dirty="0">
                <a:cs typeface="Times New Roman" pitchFamily="18" charset="0"/>
              </a:rPr>
              <a:t>的类型表达式 </a:t>
            </a:r>
          </a:p>
          <a:p>
            <a:pPr marL="913209" lvl="2" indent="-285750">
              <a:lnSpc>
                <a:spcPts val="23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array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(50, 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stype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marL="645318" lvl="1" indent="-342900">
              <a:lnSpc>
                <a:spcPts val="23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cs typeface="Times New Roman" pitchFamily="18" charset="0"/>
              </a:rPr>
              <a:t>和</a:t>
            </a:r>
            <a:r>
              <a:rPr kumimoji="1" lang="en-US" altLang="zh-CN" sz="2400" i="1" dirty="0" smtClean="0">
                <a:cs typeface="Times New Roman" pitchFamily="18" charset="0"/>
              </a:rPr>
              <a:t>p </a:t>
            </a:r>
            <a:r>
              <a:rPr kumimoji="1" lang="zh-CN" altLang="en-US" sz="2400" dirty="0" smtClean="0">
                <a:cs typeface="Times New Roman" pitchFamily="18" charset="0"/>
              </a:rPr>
              <a:t>绑定</a:t>
            </a:r>
            <a:r>
              <a:rPr kumimoji="1" lang="zh-CN" altLang="en-US" sz="2400" dirty="0">
                <a:cs typeface="Times New Roman" pitchFamily="18" charset="0"/>
              </a:rPr>
              <a:t>的类型表达式  </a:t>
            </a:r>
          </a:p>
          <a:p>
            <a:pPr marL="913209" lvl="2" indent="-285750">
              <a:lnSpc>
                <a:spcPts val="23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dirty="0"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pointer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kumimoji="1" lang="en-US" altLang="zh-CN" i="1" dirty="0" smtClean="0">
                <a:solidFill>
                  <a:schemeClr val="tx1"/>
                </a:solidFill>
                <a:cs typeface="Times New Roman" pitchFamily="18" charset="0"/>
              </a:rPr>
              <a:t>stype </a:t>
            </a:r>
            <a:r>
              <a:rPr kumimoji="1"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650" y="1693148"/>
            <a:ext cx="7272808" cy="198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342900" indent="-342900">
              <a:lnSpc>
                <a:spcPts val="2300"/>
              </a:lnSpc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设有</a:t>
            </a:r>
            <a:r>
              <a:rPr kumimoji="1"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 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程序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片段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     </a:t>
            </a:r>
            <a:r>
              <a:rPr kumimoji="1" lang="en-US" altLang="zh-CN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struct</a:t>
            </a:r>
            <a:r>
              <a:rPr kumimoji="1"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stype</a:t>
            </a:r>
          </a:p>
          <a:p>
            <a:pPr marL="272654" indent="-272654">
              <a:lnSpc>
                <a:spcPts val="23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                          {   </a:t>
            </a:r>
            <a:r>
              <a:rPr kumimoji="1" lang="en-US" altLang="zh-CN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8] </a:t>
            </a:r>
            <a:r>
              <a:rPr kumimoji="1"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name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                                  </a:t>
            </a:r>
            <a:r>
              <a:rPr kumimoji="1" lang="en-US" altLang="zh-CN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</a:t>
            </a:r>
            <a:r>
              <a:rPr kumimoji="1"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score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                  }; 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                  </a:t>
            </a:r>
            <a:r>
              <a:rPr kumimoji="1"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stype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50] </a:t>
            </a:r>
            <a:r>
              <a:rPr kumimoji="1"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table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                  </a:t>
            </a:r>
            <a:r>
              <a:rPr kumimoji="1"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stype  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kumimoji="1"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含数组的</a:t>
            </a:r>
            <a:r>
              <a:rPr lang="en-US" altLang="zh-CN" dirty="0"/>
              <a:t>Pascal</a:t>
            </a:r>
            <a:r>
              <a:rPr lang="zh-CN" altLang="en-US" dirty="0"/>
              <a:t>语言赋值语句翻译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772816"/>
            <a:ext cx="8042276" cy="3168352"/>
          </a:xfrm>
        </p:spPr>
        <p:txBody>
          <a:bodyPr>
            <a:normAutofit/>
          </a:bodyPr>
          <a:lstStyle/>
          <a:p>
            <a:pPr lvl="2"/>
            <a:r>
              <a:rPr lang="en-US" altLang="zh-CN" sz="1600" dirty="0"/>
              <a:t>6,  </a:t>
            </a:r>
            <a:r>
              <a:rPr kumimoji="1" lang="en-US" altLang="zh-CN" sz="1600" dirty="0"/>
              <a:t>E-&gt;E1+E2 </a:t>
            </a:r>
            <a:r>
              <a:rPr kumimoji="1" lang="en-US" altLang="zh-CN" sz="1600" dirty="0" smtClean="0"/>
              <a:t>{</a:t>
            </a:r>
            <a:r>
              <a:rPr kumimoji="1" lang="en-US" altLang="zh-CN" sz="1600" dirty="0" err="1" smtClean="0"/>
              <a:t>E.addr</a:t>
            </a:r>
            <a:r>
              <a:rPr kumimoji="1" lang="en-US" altLang="zh-CN" sz="1600" dirty="0" smtClean="0"/>
              <a:t> = </a:t>
            </a:r>
            <a:r>
              <a:rPr kumimoji="1" lang="en-US" altLang="zh-CN" sz="1600" dirty="0" err="1"/>
              <a:t>newtemp</a:t>
            </a:r>
            <a:r>
              <a:rPr kumimoji="1" lang="en-US" altLang="zh-CN" sz="1600" dirty="0"/>
              <a:t>;</a:t>
            </a:r>
          </a:p>
          <a:p>
            <a:pPr lvl="4">
              <a:buNone/>
            </a:pPr>
            <a:r>
              <a:rPr kumimoji="1" lang="en-US" altLang="zh-CN" sz="1600" dirty="0"/>
              <a:t>            </a:t>
            </a:r>
            <a:r>
              <a:rPr kumimoji="1" lang="en-US" altLang="zh-CN" sz="1600" dirty="0" smtClean="0"/>
              <a:t>gen (</a:t>
            </a:r>
            <a:r>
              <a:rPr kumimoji="1" lang="en-US" altLang="zh-CN" sz="1600" dirty="0" err="1" smtClean="0"/>
              <a:t>E.addr</a:t>
            </a:r>
            <a:r>
              <a:rPr kumimoji="1" lang="en-US" altLang="zh-CN" sz="1600" dirty="0" smtClean="0"/>
              <a:t>  ‘=‘ E1.addr </a:t>
            </a:r>
            <a:r>
              <a:rPr kumimoji="1" lang="en-US" altLang="zh-CN" sz="1600" dirty="0"/>
              <a:t>‘+’  </a:t>
            </a:r>
            <a:r>
              <a:rPr kumimoji="1" lang="en-US" altLang="zh-CN" sz="1600" dirty="0" smtClean="0"/>
              <a:t>E2.addr}</a:t>
            </a:r>
            <a:endParaRPr kumimoji="1" lang="en-US" altLang="zh-CN" sz="1600" dirty="0"/>
          </a:p>
          <a:p>
            <a:pPr lvl="4">
              <a:buNone/>
            </a:pPr>
            <a:endParaRPr kumimoji="1" lang="en-US" altLang="zh-CN" sz="1600" dirty="0"/>
          </a:p>
          <a:p>
            <a:pPr lvl="2"/>
            <a:r>
              <a:rPr kumimoji="1" lang="en-US" altLang="zh-CN" sz="1600" dirty="0"/>
              <a:t>7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E-&gt; (E)  </a:t>
            </a:r>
            <a:r>
              <a:rPr kumimoji="1" lang="en-US" altLang="zh-CN" sz="1600" dirty="0" smtClean="0"/>
              <a:t>{gen (</a:t>
            </a:r>
            <a:r>
              <a:rPr kumimoji="1" lang="en-US" altLang="zh-CN" sz="1600" dirty="0" err="1" smtClean="0"/>
              <a:t>E.addr</a:t>
            </a:r>
            <a:r>
              <a:rPr kumimoji="1" lang="en-US" altLang="zh-CN" sz="1600" dirty="0" smtClean="0"/>
              <a:t> ‘=‘ E1.addr</a:t>
            </a:r>
            <a:r>
              <a:rPr kumimoji="1" lang="zh-CN" altLang="en-US" sz="1600" dirty="0" smtClean="0"/>
              <a:t>）</a:t>
            </a:r>
            <a:r>
              <a:rPr kumimoji="1" lang="en-US" altLang="zh-CN" sz="1600" dirty="0" smtClean="0"/>
              <a:t>}</a:t>
            </a:r>
            <a:endParaRPr kumimoji="1" lang="en-US" altLang="zh-CN" sz="1600" dirty="0"/>
          </a:p>
          <a:p>
            <a:pPr lvl="2"/>
            <a:endParaRPr kumimoji="1" lang="en-US" altLang="zh-CN" sz="1600" dirty="0"/>
          </a:p>
          <a:p>
            <a:pPr lvl="2"/>
            <a:r>
              <a:rPr lang="en-US" altLang="zh-CN" sz="1600" dirty="0"/>
              <a:t>8</a:t>
            </a:r>
            <a:r>
              <a:rPr lang="zh-CN" altLang="en-US" sz="1600" dirty="0"/>
              <a:t>， </a:t>
            </a:r>
            <a:r>
              <a:rPr kumimoji="1" lang="en-US" altLang="zh-CN" sz="1600" dirty="0"/>
              <a:t>S-&gt;</a:t>
            </a:r>
            <a:r>
              <a:rPr kumimoji="1" lang="en-US" altLang="zh-CN" sz="1600" dirty="0" smtClean="0"/>
              <a:t>L :=E {</a:t>
            </a:r>
          </a:p>
          <a:p>
            <a:pPr marL="671512" lvl="2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       if </a:t>
            </a:r>
            <a:r>
              <a:rPr kumimoji="1" lang="en-US" altLang="zh-CN" sz="1600" dirty="0" err="1"/>
              <a:t>L.offset</a:t>
            </a:r>
            <a:r>
              <a:rPr kumimoji="1" lang="en-US" altLang="zh-CN" sz="1600" dirty="0"/>
              <a:t> = null then </a:t>
            </a:r>
            <a:r>
              <a:rPr kumimoji="1" lang="en-US" altLang="zh-CN" sz="1600" dirty="0" smtClean="0"/>
              <a:t>gen 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L.place</a:t>
            </a:r>
            <a:r>
              <a:rPr kumimoji="1" lang="en-US" altLang="zh-CN" sz="1600" dirty="0"/>
              <a:t>, </a:t>
            </a:r>
            <a:r>
              <a:rPr kumimoji="1" lang="en-US" altLang="zh-CN" sz="1600" dirty="0" smtClean="0"/>
              <a:t>‘=‘,</a:t>
            </a:r>
            <a:r>
              <a:rPr kumimoji="1" lang="en-US" altLang="zh-CN" sz="1600" dirty="0" err="1" smtClean="0"/>
              <a:t>E.addr</a:t>
            </a:r>
            <a:r>
              <a:rPr kumimoji="1" lang="zh-CN" altLang="en-US" sz="1600" dirty="0" smtClean="0"/>
              <a:t>）</a:t>
            </a:r>
            <a:r>
              <a:rPr kumimoji="1" lang="en-US" altLang="zh-CN" sz="1600" dirty="0"/>
              <a:t>; //</a:t>
            </a:r>
            <a:r>
              <a:rPr kumimoji="1" lang="zh-CN" altLang="en-US" sz="1600" dirty="0"/>
              <a:t>简单变量</a:t>
            </a:r>
          </a:p>
          <a:p>
            <a:pPr lvl="4">
              <a:buNone/>
            </a:pPr>
            <a:r>
              <a:rPr kumimoji="1" lang="zh-CN" altLang="en-US" sz="1600" dirty="0"/>
              <a:t>         </a:t>
            </a:r>
            <a:r>
              <a:rPr kumimoji="1" lang="en-US" altLang="zh-CN" sz="1600" dirty="0"/>
              <a:t>else </a:t>
            </a:r>
            <a:r>
              <a:rPr kumimoji="1" lang="en-US" altLang="zh-CN" sz="1600" dirty="0" smtClean="0"/>
              <a:t>gen 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L.place</a:t>
            </a:r>
            <a:r>
              <a:rPr kumimoji="1" lang="en-US" altLang="zh-CN" sz="1600" dirty="0"/>
              <a:t> ‘[’ </a:t>
            </a:r>
            <a:r>
              <a:rPr kumimoji="1" lang="en-US" altLang="zh-CN" sz="1600" dirty="0" err="1"/>
              <a:t>L.offset</a:t>
            </a:r>
            <a:r>
              <a:rPr kumimoji="1" lang="en-US" altLang="zh-CN" sz="1600" dirty="0"/>
              <a:t> ‘]’ </a:t>
            </a:r>
            <a:r>
              <a:rPr kumimoji="1" lang="en-US" altLang="zh-CN" sz="1600" dirty="0" smtClean="0"/>
              <a:t>‘=‘ </a:t>
            </a:r>
            <a:r>
              <a:rPr kumimoji="1" lang="en-US" altLang="zh-CN" sz="1600" dirty="0" err="1" smtClean="0"/>
              <a:t>E.addr</a:t>
            </a:r>
            <a:r>
              <a:rPr kumimoji="1" lang="en-US" altLang="zh-CN" sz="1600" dirty="0" smtClean="0"/>
              <a:t>  </a:t>
            </a:r>
            <a:r>
              <a:rPr kumimoji="1" lang="en-US" altLang="zh-CN" sz="1600" dirty="0"/>
              <a:t>//</a:t>
            </a:r>
            <a:r>
              <a:rPr kumimoji="1" lang="zh-CN" altLang="en-US" sz="1600" dirty="0" smtClean="0"/>
              <a:t>数组变量</a:t>
            </a:r>
            <a:endParaRPr kumimoji="1" lang="en-US" altLang="zh-CN" sz="1600" dirty="0" smtClean="0"/>
          </a:p>
          <a:p>
            <a:pPr lvl="4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}</a:t>
            </a:r>
            <a:endParaRPr kumimoji="1"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-874341" y="-24041"/>
            <a:ext cx="8335963" cy="685800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latin typeface="宋体" charset="0"/>
              </a:rPr>
              <a:t>赋值语句</a:t>
            </a:r>
            <a:r>
              <a:rPr lang="en-US" altLang="zh-CN" sz="2400" dirty="0">
                <a:solidFill>
                  <a:srgbClr val="0000FF"/>
                </a:solidFill>
                <a:latin typeface="宋体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charset="0"/>
              </a:rPr>
              <a:t>x := A[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宋体" charset="0"/>
              </a:rPr>
              <a:t>y,z</a:t>
            </a:r>
            <a:r>
              <a:rPr lang="en-US" altLang="zh-CN" sz="2400" b="1" dirty="0">
                <a:solidFill>
                  <a:srgbClr val="0000FF"/>
                </a:solidFill>
                <a:latin typeface="宋体" charset="0"/>
              </a:rPr>
              <a:t>]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charset="0"/>
              </a:rPr>
              <a:t>的带注释的分析树</a:t>
            </a:r>
            <a:r>
              <a:rPr lang="en-US" altLang="zh-CN" sz="2400" dirty="0" smtClean="0">
                <a:solidFill>
                  <a:srgbClr val="0000FF"/>
                </a:solidFill>
                <a:latin typeface="宋体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宋体" charset="0"/>
            </a:endParaRPr>
          </a:p>
        </p:txBody>
      </p:sp>
      <p:grpSp>
        <p:nvGrpSpPr>
          <p:cNvPr id="338022" name="Group 102"/>
          <p:cNvGrpSpPr>
            <a:grpSpLocks/>
          </p:cNvGrpSpPr>
          <p:nvPr/>
        </p:nvGrpSpPr>
        <p:grpSpPr bwMode="auto">
          <a:xfrm>
            <a:off x="700460" y="1079549"/>
            <a:ext cx="4400550" cy="5646738"/>
            <a:chOff x="536" y="576"/>
            <a:chExt cx="2772" cy="3557"/>
          </a:xfrm>
        </p:grpSpPr>
        <p:sp>
          <p:nvSpPr>
            <p:cNvPr id="337948" name="Rectangle 28"/>
            <p:cNvSpPr>
              <a:spLocks noChangeArrowheads="1"/>
            </p:cNvSpPr>
            <p:nvPr/>
          </p:nvSpPr>
          <p:spPr bwMode="auto">
            <a:xfrm>
              <a:off x="1656" y="57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S</a:t>
              </a:r>
              <a:endParaRPr lang="en-US" altLang="zh-CN" sz="2800">
                <a:latin typeface="Times New Roman" charset="0"/>
              </a:endParaRPr>
            </a:p>
          </p:txBody>
        </p:sp>
        <p:grpSp>
          <p:nvGrpSpPr>
            <p:cNvPr id="337952" name="Group 32"/>
            <p:cNvGrpSpPr>
              <a:grpSpLocks/>
            </p:cNvGrpSpPr>
            <p:nvPr/>
          </p:nvGrpSpPr>
          <p:grpSpPr bwMode="auto">
            <a:xfrm>
              <a:off x="968" y="768"/>
              <a:ext cx="1440" cy="192"/>
              <a:chOff x="1934" y="1030"/>
              <a:chExt cx="1336" cy="128"/>
            </a:xfrm>
          </p:grpSpPr>
          <p:sp>
            <p:nvSpPr>
              <p:cNvPr id="337949" name="Line 29"/>
              <p:cNvSpPr>
                <a:spLocks noChangeShapeType="1"/>
              </p:cNvSpPr>
              <p:nvPr/>
            </p:nvSpPr>
            <p:spPr bwMode="auto">
              <a:xfrm>
                <a:off x="2602" y="1030"/>
                <a:ext cx="1" cy="12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50" name="Line 30"/>
              <p:cNvSpPr>
                <a:spLocks noChangeShapeType="1"/>
              </p:cNvSpPr>
              <p:nvPr/>
            </p:nvSpPr>
            <p:spPr bwMode="auto">
              <a:xfrm flipH="1">
                <a:off x="1934" y="1030"/>
                <a:ext cx="640" cy="1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51" name="Line 31"/>
              <p:cNvSpPr>
                <a:spLocks noChangeShapeType="1"/>
              </p:cNvSpPr>
              <p:nvPr/>
            </p:nvSpPr>
            <p:spPr bwMode="auto">
              <a:xfrm>
                <a:off x="2623" y="1030"/>
                <a:ext cx="647" cy="1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7955" name="Line 35"/>
            <p:cNvSpPr>
              <a:spLocks noChangeShapeType="1"/>
            </p:cNvSpPr>
            <p:nvPr/>
          </p:nvSpPr>
          <p:spPr bwMode="auto">
            <a:xfrm>
              <a:off x="2456" y="1175"/>
              <a:ext cx="0" cy="2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7959" name="Group 39"/>
            <p:cNvGrpSpPr>
              <a:grpSpLocks/>
            </p:cNvGrpSpPr>
            <p:nvPr/>
          </p:nvGrpSpPr>
          <p:grpSpPr bwMode="auto">
            <a:xfrm>
              <a:off x="1784" y="1632"/>
              <a:ext cx="1399" cy="192"/>
              <a:chOff x="2581" y="1701"/>
              <a:chExt cx="1399" cy="139"/>
            </a:xfrm>
          </p:grpSpPr>
          <p:sp>
            <p:nvSpPr>
              <p:cNvPr id="337957" name="Line 37"/>
              <p:cNvSpPr>
                <a:spLocks noChangeShapeType="1"/>
              </p:cNvSpPr>
              <p:nvPr/>
            </p:nvSpPr>
            <p:spPr bwMode="auto">
              <a:xfrm flipH="1">
                <a:off x="2581" y="1701"/>
                <a:ext cx="653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58" name="Line 38"/>
              <p:cNvSpPr>
                <a:spLocks noChangeShapeType="1"/>
              </p:cNvSpPr>
              <p:nvPr/>
            </p:nvSpPr>
            <p:spPr bwMode="auto">
              <a:xfrm>
                <a:off x="3277" y="1701"/>
                <a:ext cx="703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7963" name="Group 43"/>
            <p:cNvGrpSpPr>
              <a:grpSpLocks/>
            </p:cNvGrpSpPr>
            <p:nvPr/>
          </p:nvGrpSpPr>
          <p:grpSpPr bwMode="auto">
            <a:xfrm>
              <a:off x="1016" y="2271"/>
              <a:ext cx="1533" cy="225"/>
              <a:chOff x="1849" y="2272"/>
              <a:chExt cx="1533" cy="129"/>
            </a:xfrm>
          </p:grpSpPr>
          <p:sp>
            <p:nvSpPr>
              <p:cNvPr id="337960" name="Line 40"/>
              <p:cNvSpPr>
                <a:spLocks noChangeShapeType="1"/>
              </p:cNvSpPr>
              <p:nvPr/>
            </p:nvSpPr>
            <p:spPr bwMode="auto">
              <a:xfrm>
                <a:off x="2588" y="2272"/>
                <a:ext cx="1" cy="12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1" name="Line 41"/>
              <p:cNvSpPr>
                <a:spLocks noChangeShapeType="1"/>
              </p:cNvSpPr>
              <p:nvPr/>
            </p:nvSpPr>
            <p:spPr bwMode="auto">
              <a:xfrm flipH="1">
                <a:off x="1849" y="2274"/>
                <a:ext cx="710" cy="1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2" name="Line 42"/>
              <p:cNvSpPr>
                <a:spLocks noChangeShapeType="1"/>
              </p:cNvSpPr>
              <p:nvPr/>
            </p:nvSpPr>
            <p:spPr bwMode="auto">
              <a:xfrm>
                <a:off x="2623" y="2274"/>
                <a:ext cx="759" cy="1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7967" name="Group 47"/>
            <p:cNvGrpSpPr>
              <a:grpSpLocks/>
            </p:cNvGrpSpPr>
            <p:nvPr/>
          </p:nvGrpSpPr>
          <p:grpSpPr bwMode="auto">
            <a:xfrm>
              <a:off x="576" y="2880"/>
              <a:ext cx="720" cy="192"/>
              <a:chOff x="1111" y="2830"/>
              <a:chExt cx="1533" cy="148"/>
            </a:xfrm>
          </p:grpSpPr>
          <p:sp>
            <p:nvSpPr>
              <p:cNvPr id="337964" name="Line 44"/>
              <p:cNvSpPr>
                <a:spLocks noChangeShapeType="1"/>
              </p:cNvSpPr>
              <p:nvPr/>
            </p:nvSpPr>
            <p:spPr bwMode="auto">
              <a:xfrm>
                <a:off x="1849" y="2830"/>
                <a:ext cx="1" cy="14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5" name="Line 45"/>
              <p:cNvSpPr>
                <a:spLocks noChangeShapeType="1"/>
              </p:cNvSpPr>
              <p:nvPr/>
            </p:nvSpPr>
            <p:spPr bwMode="auto">
              <a:xfrm flipH="1">
                <a:off x="1111" y="2833"/>
                <a:ext cx="710" cy="1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66" name="Line 46"/>
              <p:cNvSpPr>
                <a:spLocks noChangeShapeType="1"/>
              </p:cNvSpPr>
              <p:nvPr/>
            </p:nvSpPr>
            <p:spPr bwMode="auto">
              <a:xfrm>
                <a:off x="1884" y="2833"/>
                <a:ext cx="760" cy="1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7968" name="Line 48"/>
            <p:cNvSpPr>
              <a:spLocks noChangeShapeType="1"/>
            </p:cNvSpPr>
            <p:nvPr/>
          </p:nvSpPr>
          <p:spPr bwMode="auto">
            <a:xfrm flipH="1">
              <a:off x="2633" y="2803"/>
              <a:ext cx="7" cy="2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0" name="Line 50"/>
            <p:cNvSpPr>
              <a:spLocks noChangeShapeType="1"/>
            </p:cNvSpPr>
            <p:nvPr/>
          </p:nvSpPr>
          <p:spPr bwMode="auto">
            <a:xfrm>
              <a:off x="1448" y="3331"/>
              <a:ext cx="0" cy="22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2" name="Rectangle 52"/>
            <p:cNvSpPr>
              <a:spLocks noChangeArrowheads="1"/>
            </p:cNvSpPr>
            <p:nvPr/>
          </p:nvSpPr>
          <p:spPr bwMode="auto">
            <a:xfrm>
              <a:off x="880" y="960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L</a:t>
              </a:r>
              <a:endParaRPr lang="en-US" altLang="zh-CN" sz="2800">
                <a:latin typeface="Times New Roman" charset="0"/>
              </a:endParaRPr>
            </a:p>
          </p:txBody>
        </p:sp>
        <p:grpSp>
          <p:nvGrpSpPr>
            <p:cNvPr id="337974" name="Group 54"/>
            <p:cNvGrpSpPr>
              <a:grpSpLocks/>
            </p:cNvGrpSpPr>
            <p:nvPr/>
          </p:nvGrpSpPr>
          <p:grpSpPr bwMode="auto">
            <a:xfrm>
              <a:off x="872" y="1248"/>
              <a:ext cx="72" cy="336"/>
              <a:chOff x="600" y="1776"/>
              <a:chExt cx="72" cy="336"/>
            </a:xfrm>
          </p:grpSpPr>
          <p:sp>
            <p:nvSpPr>
              <p:cNvPr id="337954" name="Line 34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19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73" name="Rectangle 53"/>
              <p:cNvSpPr>
                <a:spLocks noChangeArrowheads="1"/>
              </p:cNvSpPr>
              <p:nvPr/>
            </p:nvSpPr>
            <p:spPr bwMode="auto">
              <a:xfrm>
                <a:off x="600" y="1939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charset="0"/>
                  </a:rPr>
                  <a:t>x</a:t>
                </a:r>
                <a:endParaRPr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337975" name="Rectangle 55"/>
            <p:cNvSpPr>
              <a:spLocks noChangeArrowheads="1"/>
            </p:cNvSpPr>
            <p:nvPr/>
          </p:nvSpPr>
          <p:spPr bwMode="auto">
            <a:xfrm>
              <a:off x="1640" y="960"/>
              <a:ext cx="1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Times New Roman" charset="0"/>
                </a:rPr>
                <a:t>:=</a:t>
              </a:r>
              <a:endParaRPr lang="en-US" altLang="zh-CN" sz="2800" dirty="0">
                <a:latin typeface="Times New Roman" charset="0"/>
              </a:endParaRPr>
            </a:p>
          </p:txBody>
        </p:sp>
        <p:sp>
          <p:nvSpPr>
            <p:cNvPr id="337976" name="Rectangle 56"/>
            <p:cNvSpPr>
              <a:spLocks noChangeArrowheads="1"/>
            </p:cNvSpPr>
            <p:nvPr/>
          </p:nvSpPr>
          <p:spPr bwMode="auto">
            <a:xfrm>
              <a:off x="2408" y="960"/>
              <a:ext cx="1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 E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337977" name="Rectangle 57"/>
            <p:cNvSpPr>
              <a:spLocks noChangeArrowheads="1"/>
            </p:cNvSpPr>
            <p:nvPr/>
          </p:nvSpPr>
          <p:spPr bwMode="auto">
            <a:xfrm>
              <a:off x="2408" y="1411"/>
              <a:ext cx="1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 L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337978" name="Rectangle 58"/>
            <p:cNvSpPr>
              <a:spLocks noChangeArrowheads="1"/>
            </p:cNvSpPr>
            <p:nvPr/>
          </p:nvSpPr>
          <p:spPr bwMode="auto">
            <a:xfrm>
              <a:off x="1736" y="1872"/>
              <a:ext cx="15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Elist                                   ]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337979" name="Rectangle 59"/>
            <p:cNvSpPr>
              <a:spLocks noChangeArrowheads="1"/>
            </p:cNvSpPr>
            <p:nvPr/>
          </p:nvSpPr>
          <p:spPr bwMode="auto">
            <a:xfrm>
              <a:off x="920" y="2582"/>
              <a:ext cx="17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Elist               </a:t>
              </a:r>
              <a:r>
                <a:rPr lang="zh-CN" altLang="en-US" sz="1800">
                  <a:solidFill>
                    <a:srgbClr val="000000"/>
                  </a:solidFill>
                  <a:latin typeface="Times New Roman" charset="0"/>
                </a:rPr>
                <a:t>，</a:t>
              </a: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                    E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337980" name="Rectangle 60"/>
            <p:cNvSpPr>
              <a:spLocks noChangeArrowheads="1"/>
            </p:cNvSpPr>
            <p:nvPr/>
          </p:nvSpPr>
          <p:spPr bwMode="auto">
            <a:xfrm>
              <a:off x="536" y="3091"/>
              <a:ext cx="2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A        [            E                               L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337981" name="Rectangle 61"/>
            <p:cNvSpPr>
              <a:spLocks noChangeArrowheads="1"/>
            </p:cNvSpPr>
            <p:nvPr/>
          </p:nvSpPr>
          <p:spPr bwMode="auto">
            <a:xfrm>
              <a:off x="1399" y="3571"/>
              <a:ext cx="1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charset="0"/>
                </a:rPr>
                <a:t>L </a:t>
              </a:r>
              <a:endParaRPr lang="en-US" altLang="zh-CN" sz="2800">
                <a:latin typeface="Times New Roman" charset="0"/>
              </a:endParaRPr>
            </a:p>
          </p:txBody>
        </p:sp>
        <p:grpSp>
          <p:nvGrpSpPr>
            <p:cNvPr id="337985" name="Group 65"/>
            <p:cNvGrpSpPr>
              <a:grpSpLocks/>
            </p:cNvGrpSpPr>
            <p:nvPr/>
          </p:nvGrpSpPr>
          <p:grpSpPr bwMode="auto">
            <a:xfrm>
              <a:off x="1370" y="3788"/>
              <a:ext cx="108" cy="345"/>
              <a:chOff x="1370" y="3788"/>
              <a:chExt cx="108" cy="345"/>
            </a:xfrm>
          </p:grpSpPr>
          <p:sp>
            <p:nvSpPr>
              <p:cNvPr id="337971" name="Line 51"/>
              <p:cNvSpPr>
                <a:spLocks noChangeShapeType="1"/>
              </p:cNvSpPr>
              <p:nvPr/>
            </p:nvSpPr>
            <p:spPr bwMode="auto">
              <a:xfrm>
                <a:off x="1448" y="3788"/>
                <a:ext cx="0" cy="24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82" name="Rectangle 62"/>
              <p:cNvSpPr>
                <a:spLocks noChangeArrowheads="1"/>
              </p:cNvSpPr>
              <p:nvPr/>
            </p:nvSpPr>
            <p:spPr bwMode="auto">
              <a:xfrm>
                <a:off x="1370" y="3960"/>
                <a:ext cx="1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Times New Roman" charset="0"/>
                  </a:rPr>
                  <a:t> y</a:t>
                </a:r>
                <a:endParaRPr lang="en-US" altLang="zh-CN" sz="2800" dirty="0">
                  <a:latin typeface="Times New Roman" charset="0"/>
                </a:endParaRPr>
              </a:p>
            </p:txBody>
          </p:sp>
        </p:grpSp>
        <p:grpSp>
          <p:nvGrpSpPr>
            <p:cNvPr id="337984" name="Group 64"/>
            <p:cNvGrpSpPr>
              <a:grpSpLocks/>
            </p:cNvGrpSpPr>
            <p:nvPr/>
          </p:nvGrpSpPr>
          <p:grpSpPr bwMode="auto">
            <a:xfrm>
              <a:off x="2552" y="3312"/>
              <a:ext cx="136" cy="432"/>
              <a:chOff x="2504" y="3312"/>
              <a:chExt cx="136" cy="432"/>
            </a:xfrm>
          </p:grpSpPr>
          <p:sp>
            <p:nvSpPr>
              <p:cNvPr id="337969" name="Line 49"/>
              <p:cNvSpPr>
                <a:spLocks noChangeShapeType="1"/>
              </p:cNvSpPr>
              <p:nvPr/>
            </p:nvSpPr>
            <p:spPr bwMode="auto">
              <a:xfrm>
                <a:off x="2600" y="3312"/>
                <a:ext cx="0" cy="24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83" name="Rectangle 63"/>
              <p:cNvSpPr>
                <a:spLocks noChangeArrowheads="1"/>
              </p:cNvSpPr>
              <p:nvPr/>
            </p:nvSpPr>
            <p:spPr bwMode="auto">
              <a:xfrm>
                <a:off x="2504" y="3571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charset="0"/>
                  </a:rPr>
                  <a:t>  z</a:t>
                </a:r>
                <a:endParaRPr lang="en-US" altLang="zh-CN" sz="2800">
                  <a:latin typeface="Times New Roman" charset="0"/>
                </a:endParaRPr>
              </a:p>
            </p:txBody>
          </p:sp>
        </p:grpSp>
      </p:grpSp>
      <p:sp>
        <p:nvSpPr>
          <p:cNvPr id="337986" name="Rectangle 66"/>
          <p:cNvSpPr>
            <a:spLocks noChangeArrowheads="1"/>
          </p:cNvSpPr>
          <p:nvPr/>
        </p:nvSpPr>
        <p:spPr bwMode="auto">
          <a:xfrm>
            <a:off x="611560" y="5118149"/>
            <a:ext cx="9271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         </a:t>
            </a:r>
            <a:r>
              <a:rPr lang="en-US" altLang="zh-CN" sz="1800">
                <a:solidFill>
                  <a:srgbClr val="FF0000"/>
                </a:solidFill>
                <a:latin typeface="Times New Roman" charset="0"/>
              </a:rPr>
              <a:t>[</a:t>
            </a: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 </a:t>
            </a:r>
            <a:endParaRPr lang="en-US" altLang="zh-CN" sz="28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38008" name="Rectangle 88"/>
          <p:cNvSpPr>
            <a:spLocks noChangeArrowheads="1"/>
          </p:cNvSpPr>
          <p:nvPr/>
        </p:nvSpPr>
        <p:spPr bwMode="auto">
          <a:xfrm>
            <a:off x="1189410" y="2374949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 x </a:t>
            </a:r>
          </a:p>
        </p:txBody>
      </p:sp>
      <p:sp>
        <p:nvSpPr>
          <p:cNvPr id="338009" name="Rectangle 89"/>
          <p:cNvSpPr>
            <a:spLocks noChangeArrowheads="1"/>
          </p:cNvSpPr>
          <p:nvPr/>
        </p:nvSpPr>
        <p:spPr bwMode="auto">
          <a:xfrm>
            <a:off x="2462374" y="1672342"/>
            <a:ext cx="20839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: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charset="0"/>
              </a:rPr>
              <a:t>=</a:t>
            </a:r>
            <a:endParaRPr lang="en-US" altLang="zh-CN" sz="2800" dirty="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38067" name="Group 147"/>
          <p:cNvGrpSpPr>
            <a:grpSpLocks/>
          </p:cNvGrpSpPr>
          <p:nvPr/>
        </p:nvGrpSpPr>
        <p:grpSpPr bwMode="auto">
          <a:xfrm>
            <a:off x="3577010" y="1689149"/>
            <a:ext cx="311150" cy="838200"/>
            <a:chOff x="5088" y="912"/>
            <a:chExt cx="196" cy="528"/>
          </a:xfrm>
        </p:grpSpPr>
        <p:grpSp>
          <p:nvGrpSpPr>
            <p:cNvPr id="338066" name="Group 146"/>
            <p:cNvGrpSpPr>
              <a:grpSpLocks/>
            </p:cNvGrpSpPr>
            <p:nvPr/>
          </p:nvGrpSpPr>
          <p:grpSpPr bwMode="auto">
            <a:xfrm>
              <a:off x="5136" y="1056"/>
              <a:ext cx="144" cy="384"/>
              <a:chOff x="5136" y="1056"/>
              <a:chExt cx="144" cy="384"/>
            </a:xfrm>
          </p:grpSpPr>
          <p:sp>
            <p:nvSpPr>
              <p:cNvPr id="338065" name="Rectangle 145"/>
              <p:cNvSpPr>
                <a:spLocks noChangeArrowheads="1"/>
              </p:cNvSpPr>
              <p:nvPr/>
            </p:nvSpPr>
            <p:spPr bwMode="auto">
              <a:xfrm>
                <a:off x="5136" y="1056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1" name="Line 71"/>
              <p:cNvSpPr>
                <a:spLocks noChangeShapeType="1"/>
              </p:cNvSpPr>
              <p:nvPr/>
            </p:nvSpPr>
            <p:spPr bwMode="auto">
              <a:xfrm>
                <a:off x="5192" y="1127"/>
                <a:ext cx="0" cy="217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10" name="Rectangle 90"/>
            <p:cNvSpPr>
              <a:spLocks noChangeArrowheads="1"/>
            </p:cNvSpPr>
            <p:nvPr/>
          </p:nvSpPr>
          <p:spPr bwMode="auto">
            <a:xfrm>
              <a:off x="5088" y="912"/>
              <a:ext cx="19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charset="0"/>
                </a:rPr>
                <a:t>  E </a:t>
              </a:r>
              <a:endParaRPr lang="en-US" altLang="zh-CN" sz="2800" dirty="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grpSp>
        <p:nvGrpSpPr>
          <p:cNvPr id="338062" name="Group 142"/>
          <p:cNvGrpSpPr>
            <a:grpSpLocks/>
          </p:cNvGrpSpPr>
          <p:nvPr/>
        </p:nvGrpSpPr>
        <p:grpSpPr bwMode="auto">
          <a:xfrm>
            <a:off x="2592760" y="2405112"/>
            <a:ext cx="2438400" cy="808037"/>
            <a:chOff x="1728" y="1411"/>
            <a:chExt cx="1536" cy="509"/>
          </a:xfrm>
        </p:grpSpPr>
        <p:grpSp>
          <p:nvGrpSpPr>
            <p:cNvPr id="338061" name="Group 141"/>
            <p:cNvGrpSpPr>
              <a:grpSpLocks/>
            </p:cNvGrpSpPr>
            <p:nvPr/>
          </p:nvGrpSpPr>
          <p:grpSpPr bwMode="auto">
            <a:xfrm>
              <a:off x="1728" y="1632"/>
              <a:ext cx="1536" cy="288"/>
              <a:chOff x="4464" y="1536"/>
              <a:chExt cx="1536" cy="288"/>
            </a:xfrm>
          </p:grpSpPr>
          <p:sp>
            <p:nvSpPr>
              <p:cNvPr id="338060" name="Rectangle 140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1536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7992" name="Group 72"/>
              <p:cNvGrpSpPr>
                <a:grpSpLocks/>
              </p:cNvGrpSpPr>
              <p:nvPr/>
            </p:nvGrpSpPr>
            <p:grpSpPr bwMode="auto">
              <a:xfrm>
                <a:off x="4520" y="1584"/>
                <a:ext cx="1399" cy="192"/>
                <a:chOff x="2581" y="1701"/>
                <a:chExt cx="1399" cy="139"/>
              </a:xfrm>
            </p:grpSpPr>
            <p:sp>
              <p:nvSpPr>
                <p:cNvPr id="33799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581" y="1701"/>
                  <a:ext cx="653" cy="139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94" name="Line 74"/>
                <p:cNvSpPr>
                  <a:spLocks noChangeShapeType="1"/>
                </p:cNvSpPr>
                <p:nvPr/>
              </p:nvSpPr>
              <p:spPr bwMode="auto">
                <a:xfrm>
                  <a:off x="3277" y="1701"/>
                  <a:ext cx="703" cy="139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011" name="Rectangle 91"/>
            <p:cNvSpPr>
              <a:spLocks noChangeArrowheads="1"/>
            </p:cNvSpPr>
            <p:nvPr/>
          </p:nvSpPr>
          <p:spPr bwMode="auto">
            <a:xfrm>
              <a:off x="2348" y="1411"/>
              <a:ext cx="19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  L </a:t>
              </a:r>
              <a:endParaRPr lang="en-US" altLang="zh-CN" sz="28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338012" name="Rectangle 92"/>
          <p:cNvSpPr>
            <a:spLocks noChangeArrowheads="1"/>
          </p:cNvSpPr>
          <p:nvPr/>
        </p:nvSpPr>
        <p:spPr bwMode="auto">
          <a:xfrm>
            <a:off x="4878760" y="3167112"/>
            <a:ext cx="3048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latin typeface="Times New Roman" charset="0"/>
              </a:rPr>
              <a:t>  ]  </a:t>
            </a:r>
            <a:endParaRPr lang="en-US" altLang="zh-CN" sz="280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38052" name="Group 132"/>
          <p:cNvGrpSpPr>
            <a:grpSpLocks/>
          </p:cNvGrpSpPr>
          <p:nvPr/>
        </p:nvGrpSpPr>
        <p:grpSpPr bwMode="auto">
          <a:xfrm>
            <a:off x="3888160" y="4279949"/>
            <a:ext cx="304800" cy="854075"/>
            <a:chOff x="5280" y="2534"/>
            <a:chExt cx="192" cy="538"/>
          </a:xfrm>
        </p:grpSpPr>
        <p:sp>
          <p:nvSpPr>
            <p:cNvPr id="338051" name="Rectangle 131"/>
            <p:cNvSpPr>
              <a:spLocks noChangeArrowheads="1"/>
            </p:cNvSpPr>
            <p:nvPr/>
          </p:nvSpPr>
          <p:spPr bwMode="auto">
            <a:xfrm>
              <a:off x="5280" y="2688"/>
              <a:ext cx="192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3" name="Line 83"/>
            <p:cNvSpPr>
              <a:spLocks noChangeShapeType="1"/>
            </p:cNvSpPr>
            <p:nvPr/>
          </p:nvSpPr>
          <p:spPr bwMode="auto">
            <a:xfrm flipH="1">
              <a:off x="5369" y="2755"/>
              <a:ext cx="7" cy="22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3" name="Rectangle 93"/>
            <p:cNvSpPr>
              <a:spLocks noChangeArrowheads="1"/>
            </p:cNvSpPr>
            <p:nvPr/>
          </p:nvSpPr>
          <p:spPr bwMode="auto">
            <a:xfrm>
              <a:off x="5312" y="2534"/>
              <a:ext cx="16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 E </a:t>
              </a:r>
              <a:endParaRPr lang="en-US" altLang="zh-CN" sz="28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grpSp>
        <p:nvGrpSpPr>
          <p:cNvPr id="338038" name="Group 118"/>
          <p:cNvGrpSpPr>
            <a:grpSpLocks/>
          </p:cNvGrpSpPr>
          <p:nvPr/>
        </p:nvGrpSpPr>
        <p:grpSpPr bwMode="auto">
          <a:xfrm>
            <a:off x="2021260" y="5118149"/>
            <a:ext cx="254000" cy="838200"/>
            <a:chOff x="4112" y="3072"/>
            <a:chExt cx="160" cy="528"/>
          </a:xfrm>
        </p:grpSpPr>
        <p:grpSp>
          <p:nvGrpSpPr>
            <p:cNvPr id="338036" name="Group 116"/>
            <p:cNvGrpSpPr>
              <a:grpSpLocks/>
            </p:cNvGrpSpPr>
            <p:nvPr/>
          </p:nvGrpSpPr>
          <p:grpSpPr bwMode="auto">
            <a:xfrm>
              <a:off x="4128" y="3168"/>
              <a:ext cx="144" cy="432"/>
              <a:chOff x="4128" y="3168"/>
              <a:chExt cx="144" cy="432"/>
            </a:xfrm>
          </p:grpSpPr>
          <p:sp>
            <p:nvSpPr>
              <p:cNvPr id="338035" name="Rectangle 115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144" cy="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04" name="Line 84"/>
              <p:cNvSpPr>
                <a:spLocks noChangeShapeType="1"/>
              </p:cNvSpPr>
              <p:nvPr/>
            </p:nvSpPr>
            <p:spPr bwMode="auto">
              <a:xfrm>
                <a:off x="4184" y="3283"/>
                <a:ext cx="0" cy="223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14" name="Rectangle 94"/>
            <p:cNvSpPr>
              <a:spLocks noChangeArrowheads="1"/>
            </p:cNvSpPr>
            <p:nvPr/>
          </p:nvSpPr>
          <p:spPr bwMode="auto">
            <a:xfrm>
              <a:off x="4112" y="3072"/>
              <a:ext cx="16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E</a:t>
              </a: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</a:t>
              </a:r>
              <a:endParaRPr lang="en-US" altLang="zh-CN" sz="2800" b="1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grpSp>
        <p:nvGrpSpPr>
          <p:cNvPr id="338033" name="Group 113"/>
          <p:cNvGrpSpPr>
            <a:grpSpLocks/>
          </p:cNvGrpSpPr>
          <p:nvPr/>
        </p:nvGrpSpPr>
        <p:grpSpPr bwMode="auto">
          <a:xfrm>
            <a:off x="1983161" y="5834113"/>
            <a:ext cx="247650" cy="641349"/>
            <a:chOff x="4080" y="3523"/>
            <a:chExt cx="192" cy="557"/>
          </a:xfrm>
        </p:grpSpPr>
        <p:sp>
          <p:nvSpPr>
            <p:cNvPr id="338015" name="Rectangle 95"/>
            <p:cNvSpPr>
              <a:spLocks noChangeArrowheads="1"/>
            </p:cNvSpPr>
            <p:nvPr/>
          </p:nvSpPr>
          <p:spPr bwMode="auto">
            <a:xfrm>
              <a:off x="4135" y="3523"/>
              <a:ext cx="12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L </a:t>
              </a:r>
              <a:endParaRPr lang="en-US" altLang="zh-CN" sz="28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338032" name="Group 112"/>
            <p:cNvGrpSpPr>
              <a:grpSpLocks/>
            </p:cNvGrpSpPr>
            <p:nvPr/>
          </p:nvGrpSpPr>
          <p:grpSpPr bwMode="auto">
            <a:xfrm>
              <a:off x="4080" y="3744"/>
              <a:ext cx="192" cy="336"/>
              <a:chOff x="4080" y="3744"/>
              <a:chExt cx="192" cy="336"/>
            </a:xfrm>
          </p:grpSpPr>
          <p:sp>
            <p:nvSpPr>
              <p:cNvPr id="338031" name="Rectangle 111"/>
              <p:cNvSpPr>
                <a:spLocks noChangeArrowheads="1"/>
              </p:cNvSpPr>
              <p:nvPr/>
            </p:nvSpPr>
            <p:spPr bwMode="auto">
              <a:xfrm>
                <a:off x="4080" y="3744"/>
                <a:ext cx="192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17" name="Line 97"/>
              <p:cNvSpPr>
                <a:spLocks noChangeShapeType="1"/>
              </p:cNvSpPr>
              <p:nvPr/>
            </p:nvSpPr>
            <p:spPr bwMode="auto">
              <a:xfrm>
                <a:off x="4176" y="3788"/>
                <a:ext cx="0" cy="244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018" name="Rectangle 98"/>
          <p:cNvSpPr>
            <a:spLocks noChangeArrowheads="1"/>
          </p:cNvSpPr>
          <p:nvPr/>
        </p:nvSpPr>
        <p:spPr bwMode="auto">
          <a:xfrm>
            <a:off x="1984847" y="6436568"/>
            <a:ext cx="2984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</a:rPr>
              <a:t>y</a:t>
            </a:r>
            <a:r>
              <a:rPr lang="en-US" altLang="zh-CN" sz="1800" dirty="0">
                <a:solidFill>
                  <a:srgbClr val="FF0000"/>
                </a:solidFill>
                <a:latin typeface="Times New Roman" charset="0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38021" name="Rectangle 101"/>
          <p:cNvSpPr>
            <a:spLocks noChangeArrowheads="1"/>
          </p:cNvSpPr>
          <p:nvPr/>
        </p:nvSpPr>
        <p:spPr bwMode="auto">
          <a:xfrm>
            <a:off x="3889748" y="5803949"/>
            <a:ext cx="30321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  z </a:t>
            </a:r>
          </a:p>
        </p:txBody>
      </p:sp>
      <p:sp>
        <p:nvSpPr>
          <p:cNvPr id="338026" name="Text Box 106"/>
          <p:cNvSpPr txBox="1">
            <a:spLocks noChangeArrowheads="1"/>
          </p:cNvSpPr>
          <p:nvPr/>
        </p:nvSpPr>
        <p:spPr bwMode="auto">
          <a:xfrm>
            <a:off x="1297360" y="1613008"/>
            <a:ext cx="1297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place=x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offset=null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338030" name="Group 110"/>
          <p:cNvGrpSpPr>
            <a:grpSpLocks/>
          </p:cNvGrpSpPr>
          <p:nvPr/>
        </p:nvGrpSpPr>
        <p:grpSpPr bwMode="auto">
          <a:xfrm>
            <a:off x="1221160" y="1689149"/>
            <a:ext cx="152400" cy="808038"/>
            <a:chOff x="528" y="1171"/>
            <a:chExt cx="96" cy="509"/>
          </a:xfrm>
        </p:grpSpPr>
        <p:grpSp>
          <p:nvGrpSpPr>
            <p:cNvPr id="338029" name="Group 109"/>
            <p:cNvGrpSpPr>
              <a:grpSpLocks/>
            </p:cNvGrpSpPr>
            <p:nvPr/>
          </p:nvGrpSpPr>
          <p:grpSpPr bwMode="auto">
            <a:xfrm>
              <a:off x="528" y="1296"/>
              <a:ext cx="96" cy="384"/>
              <a:chOff x="480" y="1536"/>
              <a:chExt cx="96" cy="384"/>
            </a:xfrm>
          </p:grpSpPr>
          <p:sp>
            <p:nvSpPr>
              <p:cNvPr id="338028" name="Rectangle 108"/>
              <p:cNvSpPr>
                <a:spLocks noChangeArrowheads="1"/>
              </p:cNvSpPr>
              <p:nvPr/>
            </p:nvSpPr>
            <p:spPr bwMode="auto">
              <a:xfrm>
                <a:off x="480" y="1536"/>
                <a:ext cx="96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07" name="Line 87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05" name="Rectangle 85"/>
            <p:cNvSpPr>
              <a:spLocks noChangeArrowheads="1"/>
            </p:cNvSpPr>
            <p:nvPr/>
          </p:nvSpPr>
          <p:spPr bwMode="auto">
            <a:xfrm>
              <a:off x="528" y="1171"/>
              <a:ext cx="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L</a:t>
              </a:r>
              <a:endParaRPr lang="en-US" altLang="zh-CN" sz="28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338034" name="Text Box 114"/>
          <p:cNvSpPr txBox="1">
            <a:spLocks noChangeArrowheads="1"/>
          </p:cNvSpPr>
          <p:nvPr/>
        </p:nvSpPr>
        <p:spPr bwMode="auto">
          <a:xfrm>
            <a:off x="2145085" y="5769709"/>
            <a:ext cx="1297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place=y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offset=null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338096" name="Group 176"/>
          <p:cNvGrpSpPr>
            <a:grpSpLocks/>
          </p:cNvGrpSpPr>
          <p:nvPr/>
        </p:nvGrpSpPr>
        <p:grpSpPr bwMode="auto">
          <a:xfrm>
            <a:off x="725860" y="4279949"/>
            <a:ext cx="1447800" cy="808038"/>
            <a:chOff x="552" y="2592"/>
            <a:chExt cx="912" cy="509"/>
          </a:xfrm>
        </p:grpSpPr>
        <p:grpSp>
          <p:nvGrpSpPr>
            <p:cNvPr id="338041" name="Group 121"/>
            <p:cNvGrpSpPr>
              <a:grpSpLocks/>
            </p:cNvGrpSpPr>
            <p:nvPr/>
          </p:nvGrpSpPr>
          <p:grpSpPr bwMode="auto">
            <a:xfrm>
              <a:off x="552" y="2813"/>
              <a:ext cx="912" cy="288"/>
              <a:chOff x="3216" y="2784"/>
              <a:chExt cx="912" cy="288"/>
            </a:xfrm>
          </p:grpSpPr>
          <p:sp>
            <p:nvSpPr>
              <p:cNvPr id="338040" name="Rectangle 120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9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7999" name="Group 79"/>
              <p:cNvGrpSpPr>
                <a:grpSpLocks/>
              </p:cNvGrpSpPr>
              <p:nvPr/>
            </p:nvGrpSpPr>
            <p:grpSpPr bwMode="auto">
              <a:xfrm>
                <a:off x="3312" y="2832"/>
                <a:ext cx="720" cy="192"/>
                <a:chOff x="1111" y="2830"/>
                <a:chExt cx="1533" cy="148"/>
              </a:xfrm>
            </p:grpSpPr>
            <p:sp>
              <p:nvSpPr>
                <p:cNvPr id="338000" name="Line 80"/>
                <p:cNvSpPr>
                  <a:spLocks noChangeShapeType="1"/>
                </p:cNvSpPr>
                <p:nvPr/>
              </p:nvSpPr>
              <p:spPr bwMode="auto">
                <a:xfrm>
                  <a:off x="1849" y="2830"/>
                  <a:ext cx="1" cy="148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0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111" y="2833"/>
                  <a:ext cx="710" cy="143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002" name="Line 82"/>
                <p:cNvSpPr>
                  <a:spLocks noChangeShapeType="1"/>
                </p:cNvSpPr>
                <p:nvPr/>
              </p:nvSpPr>
              <p:spPr bwMode="auto">
                <a:xfrm>
                  <a:off x="1884" y="2833"/>
                  <a:ext cx="760" cy="143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037" name="Rectangle 117"/>
            <p:cNvSpPr>
              <a:spLocks noChangeArrowheads="1"/>
            </p:cNvSpPr>
            <p:nvPr/>
          </p:nvSpPr>
          <p:spPr bwMode="auto">
            <a:xfrm>
              <a:off x="864" y="2592"/>
              <a:ext cx="33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Elist</a:t>
              </a: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</a:t>
              </a:r>
              <a:endParaRPr lang="en-US" altLang="zh-CN" sz="2800" b="1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338039" name="Text Box 119"/>
          <p:cNvSpPr txBox="1">
            <a:spLocks noChangeArrowheads="1"/>
          </p:cNvSpPr>
          <p:nvPr/>
        </p:nvSpPr>
        <p:spPr bwMode="auto">
          <a:xfrm>
            <a:off x="2145085" y="5054927"/>
            <a:ext cx="96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Times New Roman" charset="0"/>
              </a:rPr>
              <a:t>addr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=y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38043" name="Text Box 123"/>
          <p:cNvSpPr txBox="1">
            <a:spLocks noChangeArrowheads="1"/>
          </p:cNvSpPr>
          <p:nvPr/>
        </p:nvSpPr>
        <p:spPr bwMode="auto">
          <a:xfrm>
            <a:off x="1602160" y="4200078"/>
            <a:ext cx="10919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.place =y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Times New Roman" charset="0"/>
              </a:rPr>
              <a:t>ndim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=1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array=A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38044" name="Rectangle 124"/>
          <p:cNvSpPr>
            <a:spLocks noChangeArrowheads="1"/>
          </p:cNvSpPr>
          <p:nvPr/>
        </p:nvSpPr>
        <p:spPr bwMode="auto">
          <a:xfrm>
            <a:off x="2592760" y="4279949"/>
            <a:ext cx="28733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zh-CN" altLang="en-US" sz="1800" b="1">
                <a:solidFill>
                  <a:srgbClr val="FF0000"/>
                </a:solidFill>
                <a:latin typeface="Times New Roman" charset="0"/>
              </a:rPr>
              <a:t>，</a:t>
            </a:r>
            <a:endParaRPr lang="zh-CN" altLang="en-US" sz="2800" b="1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38049" name="Group 129"/>
          <p:cNvGrpSpPr>
            <a:grpSpLocks/>
          </p:cNvGrpSpPr>
          <p:nvPr/>
        </p:nvGrpSpPr>
        <p:grpSpPr bwMode="auto">
          <a:xfrm>
            <a:off x="3888160" y="5118149"/>
            <a:ext cx="381000" cy="762000"/>
            <a:chOff x="3216" y="3120"/>
            <a:chExt cx="240" cy="480"/>
          </a:xfrm>
        </p:grpSpPr>
        <p:grpSp>
          <p:nvGrpSpPr>
            <p:cNvPr id="338046" name="Group 126"/>
            <p:cNvGrpSpPr>
              <a:grpSpLocks/>
            </p:cNvGrpSpPr>
            <p:nvPr/>
          </p:nvGrpSpPr>
          <p:grpSpPr bwMode="auto">
            <a:xfrm>
              <a:off x="3216" y="3168"/>
              <a:ext cx="240" cy="432"/>
              <a:chOff x="4272" y="3648"/>
              <a:chExt cx="240" cy="432"/>
            </a:xfrm>
          </p:grpSpPr>
          <p:sp>
            <p:nvSpPr>
              <p:cNvPr id="338045" name="Rectangle 125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240" cy="4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20" name="Line 100"/>
              <p:cNvSpPr>
                <a:spLocks noChangeShapeType="1"/>
              </p:cNvSpPr>
              <p:nvPr/>
            </p:nvSpPr>
            <p:spPr bwMode="auto">
              <a:xfrm>
                <a:off x="4368" y="3792"/>
                <a:ext cx="0" cy="240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47" name="Rectangle 127"/>
            <p:cNvSpPr>
              <a:spLocks noChangeArrowheads="1"/>
            </p:cNvSpPr>
            <p:nvPr/>
          </p:nvSpPr>
          <p:spPr bwMode="auto">
            <a:xfrm>
              <a:off x="3216" y="3120"/>
              <a:ext cx="19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 </a:t>
              </a: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L</a:t>
              </a: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</a:t>
              </a:r>
              <a:endParaRPr lang="en-US" altLang="zh-CN" sz="2800" b="1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338050" name="Text Box 130"/>
          <p:cNvSpPr txBox="1">
            <a:spLocks noChangeArrowheads="1"/>
          </p:cNvSpPr>
          <p:nvPr/>
        </p:nvSpPr>
        <p:spPr bwMode="auto">
          <a:xfrm>
            <a:off x="4116760" y="5039459"/>
            <a:ext cx="1297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place=z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offset=null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38053" name="Text Box 133"/>
          <p:cNvSpPr txBox="1">
            <a:spLocks noChangeArrowheads="1"/>
          </p:cNvSpPr>
          <p:nvPr/>
        </p:nvSpPr>
        <p:spPr bwMode="auto">
          <a:xfrm>
            <a:off x="4113585" y="4216727"/>
            <a:ext cx="950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Times New Roman" charset="0"/>
              </a:rPr>
              <a:t>addr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=z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338095" name="Group 175"/>
          <p:cNvGrpSpPr>
            <a:grpSpLocks/>
          </p:cNvGrpSpPr>
          <p:nvPr/>
        </p:nvGrpSpPr>
        <p:grpSpPr bwMode="auto">
          <a:xfrm>
            <a:off x="1297360" y="3136949"/>
            <a:ext cx="2819400" cy="1066800"/>
            <a:chOff x="912" y="1872"/>
            <a:chExt cx="1776" cy="672"/>
          </a:xfrm>
        </p:grpSpPr>
        <p:grpSp>
          <p:nvGrpSpPr>
            <p:cNvPr id="338055" name="Group 135"/>
            <p:cNvGrpSpPr>
              <a:grpSpLocks/>
            </p:cNvGrpSpPr>
            <p:nvPr/>
          </p:nvGrpSpPr>
          <p:grpSpPr bwMode="auto">
            <a:xfrm>
              <a:off x="912" y="2208"/>
              <a:ext cx="1776" cy="336"/>
              <a:chOff x="3648" y="2160"/>
              <a:chExt cx="1776" cy="336"/>
            </a:xfrm>
          </p:grpSpPr>
          <p:sp>
            <p:nvSpPr>
              <p:cNvPr id="338054" name="Rectangle 134"/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1776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7995" name="Group 75"/>
              <p:cNvGrpSpPr>
                <a:grpSpLocks/>
              </p:cNvGrpSpPr>
              <p:nvPr/>
            </p:nvGrpSpPr>
            <p:grpSpPr bwMode="auto">
              <a:xfrm>
                <a:off x="3752" y="2223"/>
                <a:ext cx="1533" cy="225"/>
                <a:chOff x="1849" y="2272"/>
                <a:chExt cx="1533" cy="129"/>
              </a:xfrm>
            </p:grpSpPr>
            <p:sp>
              <p:nvSpPr>
                <p:cNvPr id="337996" name="Line 76"/>
                <p:cNvSpPr>
                  <a:spLocks noChangeShapeType="1"/>
                </p:cNvSpPr>
                <p:nvPr/>
              </p:nvSpPr>
              <p:spPr bwMode="auto">
                <a:xfrm>
                  <a:off x="2588" y="2272"/>
                  <a:ext cx="1" cy="129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9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849" y="2274"/>
                  <a:ext cx="710" cy="124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98" name="Line 78"/>
                <p:cNvSpPr>
                  <a:spLocks noChangeShapeType="1"/>
                </p:cNvSpPr>
                <p:nvPr/>
              </p:nvSpPr>
              <p:spPr bwMode="auto">
                <a:xfrm>
                  <a:off x="2623" y="2274"/>
                  <a:ext cx="759" cy="124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056" name="Rectangle 136"/>
            <p:cNvSpPr>
              <a:spLocks noChangeArrowheads="1"/>
            </p:cNvSpPr>
            <p:nvPr/>
          </p:nvSpPr>
          <p:spPr bwMode="auto">
            <a:xfrm>
              <a:off x="1632" y="1872"/>
              <a:ext cx="3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Times New Roman" charset="0"/>
                </a:rPr>
                <a:t>  Elist </a:t>
              </a:r>
              <a:endParaRPr lang="en-US" altLang="zh-CN" sz="2800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sp>
        <p:nvSpPr>
          <p:cNvPr id="338058" name="Text Box 138"/>
          <p:cNvSpPr txBox="1">
            <a:spLocks noChangeArrowheads="1"/>
          </p:cNvSpPr>
          <p:nvPr/>
        </p:nvSpPr>
        <p:spPr bwMode="auto">
          <a:xfrm>
            <a:off x="2897560" y="3133278"/>
            <a:ext cx="10919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place=t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Times New Roman" charset="0"/>
              </a:rPr>
              <a:t>ndim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=2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array=A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38063" name="Text Box 143"/>
          <p:cNvSpPr txBox="1">
            <a:spLocks noChangeArrowheads="1"/>
          </p:cNvSpPr>
          <p:nvPr/>
        </p:nvSpPr>
        <p:spPr bwMode="auto">
          <a:xfrm>
            <a:off x="3821485" y="2203926"/>
            <a:ext cx="10919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place=t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charset="0"/>
              </a:rPr>
              <a:t>2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offset=t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charset="0"/>
              </a:rPr>
              <a:t>3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38068" name="Text Box 148"/>
          <p:cNvSpPr txBox="1">
            <a:spLocks noChangeArrowheads="1"/>
          </p:cNvSpPr>
          <p:nvPr/>
        </p:nvSpPr>
        <p:spPr bwMode="auto">
          <a:xfrm>
            <a:off x="3811960" y="1565473"/>
            <a:ext cx="1027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Times New Roman" charset="0"/>
              </a:rPr>
              <a:t>addr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charset="0"/>
              </a:rPr>
              <a:t>=t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charset="0"/>
              </a:rPr>
              <a:t>4</a:t>
            </a:r>
            <a:endParaRPr lang="en-US" altLang="zh-CN" sz="1800" b="1" dirty="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338072" name="Group 152"/>
          <p:cNvGrpSpPr>
            <a:grpSpLocks/>
          </p:cNvGrpSpPr>
          <p:nvPr/>
        </p:nvGrpSpPr>
        <p:grpSpPr bwMode="auto">
          <a:xfrm>
            <a:off x="1297360" y="835074"/>
            <a:ext cx="2438400" cy="854075"/>
            <a:chOff x="3648" y="422"/>
            <a:chExt cx="1536" cy="538"/>
          </a:xfrm>
        </p:grpSpPr>
        <p:grpSp>
          <p:nvGrpSpPr>
            <p:cNvPr id="338070" name="Group 150"/>
            <p:cNvGrpSpPr>
              <a:grpSpLocks/>
            </p:cNvGrpSpPr>
            <p:nvPr/>
          </p:nvGrpSpPr>
          <p:grpSpPr bwMode="auto">
            <a:xfrm>
              <a:off x="3648" y="672"/>
              <a:ext cx="1536" cy="288"/>
              <a:chOff x="3648" y="672"/>
              <a:chExt cx="1536" cy="288"/>
            </a:xfrm>
          </p:grpSpPr>
          <p:sp>
            <p:nvSpPr>
              <p:cNvPr id="338069" name="Rectangle 149"/>
              <p:cNvSpPr>
                <a:spLocks noChangeArrowheads="1"/>
              </p:cNvSpPr>
              <p:nvPr/>
            </p:nvSpPr>
            <p:spPr bwMode="auto">
              <a:xfrm>
                <a:off x="3648" y="672"/>
                <a:ext cx="1536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7987" name="Group 67"/>
              <p:cNvGrpSpPr>
                <a:grpSpLocks/>
              </p:cNvGrpSpPr>
              <p:nvPr/>
            </p:nvGrpSpPr>
            <p:grpSpPr bwMode="auto">
              <a:xfrm>
                <a:off x="3704" y="720"/>
                <a:ext cx="1440" cy="192"/>
                <a:chOff x="1934" y="1030"/>
                <a:chExt cx="1336" cy="128"/>
              </a:xfrm>
            </p:grpSpPr>
            <p:sp>
              <p:nvSpPr>
                <p:cNvPr id="337988" name="Line 68"/>
                <p:cNvSpPr>
                  <a:spLocks noChangeShapeType="1"/>
                </p:cNvSpPr>
                <p:nvPr/>
              </p:nvSpPr>
              <p:spPr bwMode="auto">
                <a:xfrm>
                  <a:off x="2602" y="1030"/>
                  <a:ext cx="1" cy="128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8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934" y="1030"/>
                  <a:ext cx="640" cy="126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990" name="Line 70"/>
                <p:cNvSpPr>
                  <a:spLocks noChangeShapeType="1"/>
                </p:cNvSpPr>
                <p:nvPr/>
              </p:nvSpPr>
              <p:spPr bwMode="auto">
                <a:xfrm>
                  <a:off x="2623" y="1030"/>
                  <a:ext cx="647" cy="126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071" name="Text Box 151"/>
            <p:cNvSpPr txBox="1">
              <a:spLocks noChangeArrowheads="1"/>
            </p:cNvSpPr>
            <p:nvPr/>
          </p:nvSpPr>
          <p:spPr bwMode="auto">
            <a:xfrm>
              <a:off x="4320" y="422"/>
              <a:ext cx="20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S</a:t>
              </a:r>
            </a:p>
          </p:txBody>
        </p:sp>
      </p:grpSp>
      <p:grpSp>
        <p:nvGrpSpPr>
          <p:cNvPr id="338081" name="Group 161"/>
          <p:cNvGrpSpPr>
            <a:grpSpLocks/>
          </p:cNvGrpSpPr>
          <p:nvPr/>
        </p:nvGrpSpPr>
        <p:grpSpPr bwMode="auto">
          <a:xfrm>
            <a:off x="4954959" y="2679749"/>
            <a:ext cx="2854325" cy="977900"/>
            <a:chOff x="3216" y="1584"/>
            <a:chExt cx="1798" cy="616"/>
          </a:xfrm>
        </p:grpSpPr>
        <p:sp>
          <p:nvSpPr>
            <p:cNvPr id="338064" name="Text Box 144"/>
            <p:cNvSpPr txBox="1">
              <a:spLocks noChangeArrowheads="1"/>
            </p:cNvSpPr>
            <p:nvPr/>
          </p:nvSpPr>
          <p:spPr bwMode="auto">
            <a:xfrm>
              <a:off x="4272" y="1677"/>
              <a:ext cx="742" cy="5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dirty="0" smtClean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charset="0"/>
                </a:rPr>
                <a:t>2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charset="0"/>
                </a:rPr>
                <a:t>=A-84</a:t>
              </a:r>
              <a:endParaRPr lang="en-US" altLang="zh-CN" sz="2400" dirty="0">
                <a:solidFill>
                  <a:srgbClr val="FF0000"/>
                </a:solidFill>
                <a:latin typeface="Times New Roman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 sz="2400" dirty="0" smtClean="0">
                  <a:solidFill>
                    <a:srgbClr val="FF0000"/>
                  </a:solidFill>
                  <a:latin typeface="Times New Roman" charset="0"/>
                </a:rPr>
                <a:t>t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charset="0"/>
                </a:rPr>
                <a:t>3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charset="0"/>
                </a:rPr>
                <a:t>=4*t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Times New Roman" charset="0"/>
                </a:rPr>
                <a:t>1</a:t>
              </a:r>
              <a:endParaRPr lang="en-US" altLang="zh-CN" sz="24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338080" name="Line 160"/>
            <p:cNvSpPr>
              <a:spLocks noChangeShapeType="1"/>
            </p:cNvSpPr>
            <p:nvPr/>
          </p:nvSpPr>
          <p:spPr bwMode="auto">
            <a:xfrm>
              <a:off x="3216" y="1584"/>
              <a:ext cx="1056" cy="3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84" name="Group 164"/>
          <p:cNvGrpSpPr>
            <a:grpSpLocks/>
          </p:cNvGrpSpPr>
          <p:nvPr/>
        </p:nvGrpSpPr>
        <p:grpSpPr bwMode="auto">
          <a:xfrm>
            <a:off x="4839077" y="1795513"/>
            <a:ext cx="2936878" cy="2487614"/>
            <a:chOff x="3143" y="1027"/>
            <a:chExt cx="1850" cy="1567"/>
          </a:xfrm>
        </p:grpSpPr>
        <p:sp>
          <p:nvSpPr>
            <p:cNvPr id="338073" name="Text Box 153"/>
            <p:cNvSpPr txBox="1">
              <a:spLocks noChangeArrowheads="1"/>
            </p:cNvSpPr>
            <p:nvPr/>
          </p:nvSpPr>
          <p:spPr bwMode="auto">
            <a:xfrm>
              <a:off x="4284" y="2303"/>
              <a:ext cx="709" cy="291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latin typeface="Times New Roman" charset="0"/>
                </a:rPr>
                <a:t>t</a:t>
              </a:r>
              <a:r>
                <a:rPr lang="en-US" altLang="zh-CN" sz="2400" baseline="-25000" dirty="0" smtClean="0">
                  <a:latin typeface="Times New Roman" charset="0"/>
                </a:rPr>
                <a:t>4</a:t>
              </a:r>
              <a:r>
                <a:rPr lang="en-US" altLang="zh-CN" sz="2400" dirty="0" smtClean="0">
                  <a:latin typeface="Times New Roman" charset="0"/>
                </a:rPr>
                <a:t>=t</a:t>
              </a:r>
              <a:r>
                <a:rPr lang="en-US" altLang="zh-CN" sz="2400" baseline="-25000" dirty="0" smtClean="0">
                  <a:latin typeface="Times New Roman" charset="0"/>
                </a:rPr>
                <a:t>2</a:t>
              </a:r>
              <a:r>
                <a:rPr lang="en-US" altLang="zh-CN" sz="2400" dirty="0" smtClean="0">
                  <a:latin typeface="Times New Roman" charset="0"/>
                </a:rPr>
                <a:t>[t</a:t>
              </a:r>
              <a:r>
                <a:rPr lang="en-US" altLang="zh-CN" sz="2400" baseline="-25000" dirty="0" smtClean="0">
                  <a:latin typeface="Times New Roman" charset="0"/>
                </a:rPr>
                <a:t>3</a:t>
              </a:r>
              <a:r>
                <a:rPr lang="en-US" altLang="zh-CN" sz="2400" dirty="0">
                  <a:latin typeface="Times New Roman" charset="0"/>
                </a:rPr>
                <a:t>]</a:t>
              </a:r>
            </a:p>
          </p:txBody>
        </p:sp>
        <p:cxnSp>
          <p:nvCxnSpPr>
            <p:cNvPr id="338083" name="AutoShape 163"/>
            <p:cNvCxnSpPr>
              <a:cxnSpLocks noChangeShapeType="1"/>
              <a:stCxn id="338068" idx="3"/>
              <a:endCxn id="338073" idx="1"/>
            </p:cNvCxnSpPr>
            <p:nvPr/>
          </p:nvCxnSpPr>
          <p:spPr bwMode="auto">
            <a:xfrm>
              <a:off x="3143" y="1027"/>
              <a:ext cx="1141" cy="142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FF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8089" name="Group 169"/>
          <p:cNvGrpSpPr>
            <a:grpSpLocks/>
          </p:cNvGrpSpPr>
          <p:nvPr/>
        </p:nvGrpSpPr>
        <p:grpSpPr bwMode="auto">
          <a:xfrm>
            <a:off x="2821360" y="1079549"/>
            <a:ext cx="5638800" cy="3889375"/>
            <a:chOff x="1872" y="576"/>
            <a:chExt cx="3552" cy="2450"/>
          </a:xfrm>
        </p:grpSpPr>
        <p:sp>
          <p:nvSpPr>
            <p:cNvPr id="338074" name="Text Box 154"/>
            <p:cNvSpPr txBox="1">
              <a:spLocks noChangeArrowheads="1"/>
            </p:cNvSpPr>
            <p:nvPr/>
          </p:nvSpPr>
          <p:spPr bwMode="auto">
            <a:xfrm>
              <a:off x="4310" y="2735"/>
              <a:ext cx="440" cy="2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latin typeface="Times New Roman" charset="0"/>
                </a:rPr>
                <a:t>x=t</a:t>
              </a:r>
              <a:r>
                <a:rPr lang="en-US" altLang="zh-CN" sz="2400" baseline="-25000" dirty="0" smtClean="0">
                  <a:latin typeface="Times New Roman" charset="0"/>
                </a:rPr>
                <a:t>4</a:t>
              </a:r>
              <a:endParaRPr lang="en-US" altLang="zh-CN" sz="2400" dirty="0">
                <a:latin typeface="Times New Roman" charset="0"/>
              </a:endParaRPr>
            </a:p>
          </p:txBody>
        </p:sp>
        <p:grpSp>
          <p:nvGrpSpPr>
            <p:cNvPr id="338088" name="Group 168"/>
            <p:cNvGrpSpPr>
              <a:grpSpLocks/>
            </p:cNvGrpSpPr>
            <p:nvPr/>
          </p:nvGrpSpPr>
          <p:grpSpPr bwMode="auto">
            <a:xfrm>
              <a:off x="1872" y="576"/>
              <a:ext cx="3552" cy="2353"/>
              <a:chOff x="1872" y="576"/>
              <a:chExt cx="3552" cy="2353"/>
            </a:xfrm>
          </p:grpSpPr>
          <p:sp>
            <p:nvSpPr>
              <p:cNvPr id="338085" name="弧 165"/>
              <p:cNvSpPr>
                <a:spLocks/>
              </p:cNvSpPr>
              <p:nvPr/>
            </p:nvSpPr>
            <p:spPr bwMode="auto">
              <a:xfrm>
                <a:off x="2828" y="1879"/>
                <a:ext cx="2596" cy="105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0 w 21590"/>
                  <a:gd name="T1" fmla="*/ 665 h 14256"/>
                  <a:gd name="T2" fmla="*/ 16228 w 21590"/>
                  <a:gd name="T3" fmla="*/ 14256 h 14256"/>
                  <a:gd name="T4" fmla="*/ 0 w 21590"/>
                  <a:gd name="T5" fmla="*/ 0 h 14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0" h="14256" fill="none" extrusionOk="0">
                    <a:moveTo>
                      <a:pt x="21589" y="664"/>
                    </a:moveTo>
                    <a:cubicBezTo>
                      <a:pt x="21435" y="5680"/>
                      <a:pt x="19539" y="10485"/>
                      <a:pt x="16227" y="14255"/>
                    </a:cubicBezTo>
                  </a:path>
                  <a:path w="21590" h="14256" stroke="0" extrusionOk="0">
                    <a:moveTo>
                      <a:pt x="21589" y="664"/>
                    </a:moveTo>
                    <a:cubicBezTo>
                      <a:pt x="21435" y="5680"/>
                      <a:pt x="19539" y="10485"/>
                      <a:pt x="16227" y="14255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6" name="Line 166"/>
              <p:cNvSpPr>
                <a:spLocks noChangeShapeType="1"/>
              </p:cNvSpPr>
              <p:nvPr/>
            </p:nvSpPr>
            <p:spPr bwMode="auto">
              <a:xfrm>
                <a:off x="1872" y="576"/>
                <a:ext cx="355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7" name="Line 167"/>
              <p:cNvSpPr>
                <a:spLocks noChangeShapeType="1"/>
              </p:cNvSpPr>
              <p:nvPr/>
            </p:nvSpPr>
            <p:spPr bwMode="auto">
              <a:xfrm>
                <a:off x="5424" y="576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38091" name="Group 171"/>
          <p:cNvGrpSpPr>
            <a:grpSpLocks/>
          </p:cNvGrpSpPr>
          <p:nvPr/>
        </p:nvGrpSpPr>
        <p:grpSpPr bwMode="auto">
          <a:xfrm>
            <a:off x="3989761" y="1928865"/>
            <a:ext cx="3811588" cy="1738315"/>
            <a:chOff x="2608" y="1111"/>
            <a:chExt cx="2401" cy="1095"/>
          </a:xfrm>
        </p:grpSpPr>
        <p:sp>
          <p:nvSpPr>
            <p:cNvPr id="338059" name="Text Box 139"/>
            <p:cNvSpPr txBox="1">
              <a:spLocks noChangeArrowheads="1"/>
            </p:cNvSpPr>
            <p:nvPr/>
          </p:nvSpPr>
          <p:spPr bwMode="auto">
            <a:xfrm>
              <a:off x="4278" y="1111"/>
              <a:ext cx="731" cy="5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dirty="0" smtClean="0">
                  <a:solidFill>
                    <a:srgbClr val="993300"/>
                  </a:solidFill>
                  <a:latin typeface="Times New Roman" charset="0"/>
                </a:rPr>
                <a:t>t</a:t>
              </a:r>
              <a:r>
                <a:rPr lang="en-US" altLang="zh-CN" sz="2400" baseline="-25000" dirty="0" smtClean="0">
                  <a:solidFill>
                    <a:srgbClr val="993300"/>
                  </a:solidFill>
                  <a:latin typeface="Times New Roman" charset="0"/>
                </a:rPr>
                <a:t>1</a:t>
              </a:r>
              <a:r>
                <a:rPr lang="en-US" altLang="zh-CN" sz="2400" dirty="0" smtClean="0">
                  <a:solidFill>
                    <a:srgbClr val="993300"/>
                  </a:solidFill>
                  <a:latin typeface="Times New Roman" charset="0"/>
                </a:rPr>
                <a:t>=y*20</a:t>
              </a:r>
              <a:endParaRPr lang="en-US" altLang="zh-CN" sz="2400" dirty="0">
                <a:solidFill>
                  <a:srgbClr val="993300"/>
                </a:solidFill>
                <a:latin typeface="Times New Roman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 sz="2400" dirty="0" smtClean="0">
                  <a:solidFill>
                    <a:srgbClr val="993300"/>
                  </a:solidFill>
                  <a:latin typeface="Times New Roman" charset="0"/>
                </a:rPr>
                <a:t>t</a:t>
              </a:r>
              <a:r>
                <a:rPr lang="en-US" altLang="zh-CN" sz="2400" baseline="-25000" dirty="0" smtClean="0">
                  <a:solidFill>
                    <a:srgbClr val="993300"/>
                  </a:solidFill>
                  <a:latin typeface="Times New Roman" charset="0"/>
                </a:rPr>
                <a:t>1</a:t>
              </a:r>
              <a:r>
                <a:rPr lang="en-US" altLang="zh-CN" sz="2400" dirty="0" smtClean="0">
                  <a:solidFill>
                    <a:srgbClr val="993300"/>
                  </a:solidFill>
                  <a:latin typeface="Times New Roman" charset="0"/>
                </a:rPr>
                <a:t>=t</a:t>
              </a:r>
              <a:r>
                <a:rPr lang="en-US" altLang="zh-CN" sz="2400" baseline="-25000" dirty="0" smtClean="0">
                  <a:solidFill>
                    <a:srgbClr val="993300"/>
                  </a:solidFill>
                  <a:latin typeface="Times New Roman" charset="0"/>
                </a:rPr>
                <a:t>1</a:t>
              </a:r>
              <a:r>
                <a:rPr lang="en-US" altLang="zh-CN" sz="2400" dirty="0" smtClean="0">
                  <a:solidFill>
                    <a:srgbClr val="993300"/>
                  </a:solidFill>
                  <a:latin typeface="Times New Roman" charset="0"/>
                </a:rPr>
                <a:t>+z</a:t>
              </a:r>
              <a:endParaRPr lang="en-US" altLang="zh-CN" sz="2400" dirty="0">
                <a:solidFill>
                  <a:srgbClr val="993300"/>
                </a:solidFill>
                <a:latin typeface="Times New Roman" charset="0"/>
              </a:endParaRPr>
            </a:p>
          </p:txBody>
        </p:sp>
        <p:cxnSp>
          <p:nvCxnSpPr>
            <p:cNvPr id="338090" name="AutoShape 170"/>
            <p:cNvCxnSpPr>
              <a:cxnSpLocks noChangeShapeType="1"/>
              <a:stCxn id="338058" idx="3"/>
              <a:endCxn id="338059" idx="1"/>
            </p:cNvCxnSpPr>
            <p:nvPr/>
          </p:nvCxnSpPr>
          <p:spPr bwMode="auto">
            <a:xfrm flipV="1">
              <a:off x="2608" y="1373"/>
              <a:ext cx="1670" cy="83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文本框 1"/>
          <p:cNvSpPr txBox="1"/>
          <p:nvPr/>
        </p:nvSpPr>
        <p:spPr>
          <a:xfrm>
            <a:off x="6184040" y="260648"/>
            <a:ext cx="256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的数组，</a:t>
            </a:r>
            <a:r>
              <a:rPr kumimoji="1" lang="en-US" altLang="zh-CN" dirty="0" smtClean="0"/>
              <a:t>w=4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82060" y="5065878"/>
            <a:ext cx="268733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7" lvl="1" indent="0" eaLnBrk="1" hangingPunct="1">
              <a:lnSpc>
                <a:spcPct val="120000"/>
              </a:lnSpc>
              <a:buNone/>
            </a:pPr>
            <a:r>
              <a:rPr kumimoji="1" lang="en-US" altLang="zh-CN" sz="1600" dirty="0">
                <a:ea typeface="华文新魏" charset="0"/>
              </a:rPr>
              <a:t>S-&gt;</a:t>
            </a:r>
            <a:r>
              <a:rPr kumimoji="1" lang="en-US" altLang="zh-CN" sz="1600" dirty="0" smtClean="0">
                <a:ea typeface="华文新魏" charset="0"/>
              </a:rPr>
              <a:t>L :=E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kumimoji="1" lang="en-US" altLang="zh-CN" sz="1600" dirty="0" smtClean="0">
                <a:ea typeface="华文新魏" charset="0"/>
              </a:rPr>
              <a:t> L-&gt; </a:t>
            </a:r>
            <a:r>
              <a:rPr kumimoji="1" lang="en-US" altLang="zh-CN" sz="1600" dirty="0" err="1" smtClean="0">
                <a:ea typeface="华文新魏" charset="0"/>
              </a:rPr>
              <a:t>Elist</a:t>
            </a:r>
            <a:r>
              <a:rPr kumimoji="1" lang="en-US" altLang="zh-CN" sz="1600" dirty="0" smtClean="0">
                <a:ea typeface="华文新魏" charset="0"/>
              </a:rPr>
              <a:t>] | </a:t>
            </a:r>
            <a:r>
              <a:rPr kumimoji="1" lang="en-US" altLang="zh-CN" sz="1600" dirty="0" err="1" smtClean="0">
                <a:ea typeface="华文新魏" charset="0"/>
              </a:rPr>
              <a:t>i</a:t>
            </a:r>
            <a:r>
              <a:rPr kumimoji="1" lang="en-US" altLang="zh-CN" sz="1600" dirty="0" smtClean="0">
                <a:ea typeface="华文新魏" charset="0"/>
              </a:rPr>
              <a:t>  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kumimoji="1" lang="en-US" altLang="zh-CN" sz="1600" dirty="0" err="1" smtClean="0">
                <a:ea typeface="华文新魏" charset="0"/>
              </a:rPr>
              <a:t>Elist</a:t>
            </a:r>
            <a:r>
              <a:rPr kumimoji="1" lang="en-US" altLang="zh-CN" sz="1600" dirty="0" smtClean="0">
                <a:ea typeface="华文新魏" charset="0"/>
              </a:rPr>
              <a:t>-</a:t>
            </a:r>
            <a:r>
              <a:rPr kumimoji="1" lang="en-US" altLang="zh-CN" sz="1600" dirty="0">
                <a:ea typeface="华文新魏" charset="0"/>
              </a:rPr>
              <a:t>&gt;</a:t>
            </a:r>
            <a:r>
              <a:rPr kumimoji="1" lang="en-US" altLang="zh-CN" sz="1600" dirty="0" err="1">
                <a:ea typeface="华文新魏" charset="0"/>
              </a:rPr>
              <a:t>Elist,E</a:t>
            </a:r>
            <a:r>
              <a:rPr kumimoji="1" lang="en-US" altLang="zh-CN" sz="1600" dirty="0">
                <a:ea typeface="华文新魏" charset="0"/>
              </a:rPr>
              <a:t> | </a:t>
            </a:r>
            <a:r>
              <a:rPr kumimoji="1" lang="en-US" altLang="zh-CN" sz="1600" dirty="0" err="1" smtClean="0">
                <a:ea typeface="华文新魏" charset="0"/>
              </a:rPr>
              <a:t>i</a:t>
            </a:r>
            <a:r>
              <a:rPr kumimoji="1" lang="en-US" altLang="zh-CN" sz="1600" dirty="0" smtClean="0">
                <a:ea typeface="华文新魏" charset="0"/>
              </a:rPr>
              <a:t>[E  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kumimoji="1" lang="en-US" altLang="zh-CN" sz="1600" dirty="0" smtClean="0">
                <a:ea typeface="华文新魏" charset="0"/>
              </a:rPr>
              <a:t> </a:t>
            </a:r>
            <a:r>
              <a:rPr kumimoji="1" lang="en-US" altLang="zh-CN" sz="1600" dirty="0">
                <a:ea typeface="华文新魏" charset="0"/>
              </a:rPr>
              <a:t>E-&gt;E+E | (E) | 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2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3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6" grpId="0" animBg="1" autoUpdateAnimBg="0"/>
      <p:bldP spid="338008" grpId="0" animBg="1" autoUpdateAnimBg="0"/>
      <p:bldP spid="338009" grpId="0" animBg="1" autoUpdateAnimBg="0"/>
      <p:bldP spid="338012" grpId="0" animBg="1" autoUpdateAnimBg="0"/>
      <p:bldP spid="338018" grpId="0" animBg="1" autoUpdateAnimBg="0"/>
      <p:bldP spid="338021" grpId="0" animBg="1" autoUpdateAnimBg="0"/>
      <p:bldP spid="338026" grpId="0" autoUpdateAnimBg="0"/>
      <p:bldP spid="338034" grpId="0" autoUpdateAnimBg="0"/>
      <p:bldP spid="338039" grpId="0" autoUpdateAnimBg="0"/>
      <p:bldP spid="338043" grpId="0" autoUpdateAnimBg="0"/>
      <p:bldP spid="338044" grpId="0" animBg="1" autoUpdateAnimBg="0"/>
      <p:bldP spid="338050" grpId="0" autoUpdateAnimBg="0"/>
      <p:bldP spid="338053" grpId="0" autoUpdateAnimBg="0"/>
      <p:bldP spid="338058" grpId="0" autoUpdateAnimBg="0"/>
      <p:bldP spid="338063" grpId="0" autoUpdateAnimBg="0"/>
      <p:bldP spid="33806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赋值语句的翻译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访问记录结构中的域</a:t>
            </a:r>
          </a:p>
          <a:p>
            <a:pPr lvl="1" eaLnBrk="1" hangingPunct="1"/>
            <a:r>
              <a:rPr lang="zh-CN" altLang="en-US" dirty="0"/>
              <a:t>为每个记录结构单独设一个符号表，登记每个域的域名，类型，域长度及相对地址</a:t>
            </a:r>
          </a:p>
          <a:p>
            <a:pPr lvl="1" eaLnBrk="1" hangingPunct="1"/>
            <a:r>
              <a:rPr lang="zh-CN" altLang="en-US" dirty="0"/>
              <a:t>访问时根据符号表信息计算域的地址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BFE316B-C1F3-AD49-AF62-ED43E6EB72AF}" type="slidenum">
              <a:rPr lang="en-US" altLang="zh-CN">
                <a:solidFill>
                  <a:schemeClr val="bg1"/>
                </a:solidFill>
              </a:rPr>
              <a:pPr eaLnBrk="1" hangingPunct="1"/>
              <a:t>52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访问记录类型</a:t>
            </a:r>
            <a:endParaRPr kumimoji="1" lang="zh-CN" alt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3352800" cy="2362200"/>
          </a:xfrm>
        </p:spPr>
        <p:txBody>
          <a:bodyPr/>
          <a:lstStyle/>
          <a:p>
            <a:r>
              <a:rPr lang="zh-CN" altLang="en-US" dirty="0"/>
              <a:t>声明：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p: record</a:t>
            </a:r>
          </a:p>
          <a:p>
            <a:pPr lvl="1">
              <a:buFontTx/>
              <a:buNone/>
            </a:pPr>
            <a:r>
              <a:rPr lang="en-US" altLang="zh-CN" dirty="0"/>
              <a:t>        info: integer;</a:t>
            </a:r>
          </a:p>
          <a:p>
            <a:pPr lvl="1">
              <a:buFontTx/>
              <a:buNone/>
            </a:pPr>
            <a:r>
              <a:rPr lang="en-US" altLang="zh-CN" dirty="0"/>
              <a:t>        x: real</a:t>
            </a:r>
          </a:p>
          <a:p>
            <a:pPr lvl="1">
              <a:buFontTx/>
              <a:buNone/>
            </a:pPr>
            <a:r>
              <a:rPr lang="en-US" altLang="zh-CN" dirty="0"/>
              <a:t>    end;</a:t>
            </a:r>
          </a:p>
        </p:txBody>
      </p:sp>
      <p:sp>
        <p:nvSpPr>
          <p:cNvPr id="338976" name="Rectangle 32"/>
          <p:cNvSpPr>
            <a:spLocks noChangeArrowheads="1"/>
          </p:cNvSpPr>
          <p:nvPr/>
        </p:nvSpPr>
        <p:spPr bwMode="auto">
          <a:xfrm>
            <a:off x="609600" y="3733800"/>
            <a:ext cx="1981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Arial" charset="0"/>
              </a:rPr>
              <a:t>引用</a:t>
            </a:r>
            <a:endParaRPr lang="en-US" altLang="zh-CN" sz="2800" dirty="0">
              <a:latin typeface="Arial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US" altLang="zh-CN" sz="2400" dirty="0">
                <a:latin typeface="Arial" charset="0"/>
              </a:rPr>
              <a:t>p.info+1</a:t>
            </a:r>
          </a:p>
        </p:txBody>
      </p:sp>
      <p:sp>
        <p:nvSpPr>
          <p:cNvPr id="338993" name="Rectangle 49"/>
          <p:cNvSpPr>
            <a:spLocks noChangeArrowheads="1"/>
          </p:cNvSpPr>
          <p:nvPr/>
        </p:nvSpPr>
        <p:spPr bwMode="auto">
          <a:xfrm>
            <a:off x="2590800" y="3581400"/>
            <a:ext cx="6172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Arial" charset="0"/>
              </a:rPr>
              <a:t>编译器的动作</a:t>
            </a:r>
            <a:endParaRPr lang="en-US" altLang="zh-CN" sz="2800" dirty="0">
              <a:latin typeface="Arial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US" altLang="zh-CN" sz="2400" dirty="0" err="1">
                <a:latin typeface="Arial" charset="0"/>
              </a:rPr>
              <a:t>loopup</a:t>
            </a:r>
            <a:r>
              <a:rPr lang="en-US" altLang="zh-CN" sz="2400" dirty="0">
                <a:latin typeface="Arial" charset="0"/>
              </a:rPr>
              <a:t>(p)</a:t>
            </a:r>
          </a:p>
        </p:txBody>
      </p:sp>
      <p:sp>
        <p:nvSpPr>
          <p:cNvPr id="338995" name="Rectangle 51"/>
          <p:cNvSpPr>
            <a:spLocks noChangeArrowheads="1"/>
          </p:cNvSpPr>
          <p:nvPr/>
        </p:nvSpPr>
        <p:spPr bwMode="auto">
          <a:xfrm>
            <a:off x="2590800" y="495300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</a:pPr>
            <a:r>
              <a:rPr lang="zh-CN" altLang="en-US" sz="2400">
                <a:latin typeface="Arial" charset="0"/>
              </a:rPr>
              <a:t>根据</a:t>
            </a:r>
            <a:r>
              <a:rPr lang="en-US" altLang="zh-CN" sz="2400">
                <a:latin typeface="Arial" charset="0"/>
              </a:rPr>
              <a:t>t</a:t>
            </a:r>
            <a:r>
              <a:rPr lang="zh-CN" altLang="en-US" sz="2400">
                <a:latin typeface="Arial" charset="0"/>
              </a:rPr>
              <a:t>，找到记录的符号表</a:t>
            </a:r>
          </a:p>
        </p:txBody>
      </p:sp>
      <p:sp>
        <p:nvSpPr>
          <p:cNvPr id="338996" name="Rectangle 52"/>
          <p:cNvSpPr>
            <a:spLocks noChangeArrowheads="1"/>
          </p:cNvSpPr>
          <p:nvPr/>
        </p:nvSpPr>
        <p:spPr bwMode="auto">
          <a:xfrm>
            <a:off x="2590800" y="449580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</a:pPr>
            <a:r>
              <a:rPr lang="en-US" altLang="zh-CN" sz="2400">
                <a:latin typeface="Arial" charset="0"/>
              </a:rPr>
              <a:t>gettype   </a:t>
            </a:r>
          </a:p>
        </p:txBody>
      </p:sp>
      <p:sp>
        <p:nvSpPr>
          <p:cNvPr id="338997" name="Rectangle 53"/>
          <p:cNvSpPr>
            <a:spLocks noChangeArrowheads="1"/>
          </p:cNvSpPr>
          <p:nvPr/>
        </p:nvSpPr>
        <p:spPr bwMode="auto">
          <a:xfrm>
            <a:off x="2590800" y="54864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</a:pPr>
            <a:r>
              <a:rPr lang="zh-CN" altLang="en-US" sz="2400">
                <a:latin typeface="Arial" charset="0"/>
              </a:rPr>
              <a:t>根据</a:t>
            </a:r>
            <a:r>
              <a:rPr lang="en-US" altLang="zh-CN" sz="2400">
                <a:latin typeface="Arial" charset="0"/>
              </a:rPr>
              <a:t>info</a:t>
            </a:r>
            <a:r>
              <a:rPr lang="zh-CN" altLang="en-US" sz="2400">
                <a:latin typeface="Arial" charset="0"/>
              </a:rPr>
              <a:t>在表中找相应表项</a:t>
            </a:r>
          </a:p>
        </p:txBody>
      </p:sp>
      <p:sp>
        <p:nvSpPr>
          <p:cNvPr id="338994" name="Rectangle 50"/>
          <p:cNvSpPr>
            <a:spLocks noChangeArrowheads="1"/>
          </p:cNvSpPr>
          <p:nvPr/>
        </p:nvSpPr>
        <p:spPr bwMode="auto">
          <a:xfrm>
            <a:off x="3886200" y="2209800"/>
            <a:ext cx="27432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99" name="Rectangle 55"/>
          <p:cNvSpPr>
            <a:spLocks noChangeArrowheads="1"/>
          </p:cNvSpPr>
          <p:nvPr/>
        </p:nvSpPr>
        <p:spPr bwMode="auto">
          <a:xfrm>
            <a:off x="4419600" y="2286000"/>
            <a:ext cx="12192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000" name="Oval 56"/>
          <p:cNvSpPr>
            <a:spLocks noChangeArrowheads="1"/>
          </p:cNvSpPr>
          <p:nvPr/>
        </p:nvSpPr>
        <p:spPr bwMode="auto">
          <a:xfrm>
            <a:off x="5334000" y="2286000"/>
            <a:ext cx="2286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983" name="Group 39"/>
          <p:cNvGrpSpPr>
            <a:grpSpLocks/>
          </p:cNvGrpSpPr>
          <p:nvPr/>
        </p:nvGrpSpPr>
        <p:grpSpPr bwMode="auto">
          <a:xfrm>
            <a:off x="3657600" y="990600"/>
            <a:ext cx="3271838" cy="2400300"/>
            <a:chOff x="2547" y="624"/>
            <a:chExt cx="2061" cy="1512"/>
          </a:xfrm>
        </p:grpSpPr>
        <p:sp>
          <p:nvSpPr>
            <p:cNvPr id="338977" name="Text Box 33"/>
            <p:cNvSpPr txBox="1">
              <a:spLocks noChangeArrowheads="1"/>
            </p:cNvSpPr>
            <p:nvPr/>
          </p:nvSpPr>
          <p:spPr bwMode="auto">
            <a:xfrm>
              <a:off x="2688" y="922"/>
              <a:ext cx="1705" cy="1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endParaRPr lang="en-US" altLang="zh-CN" sz="2400">
                <a:latin typeface="Times New Roman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      ...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p     record(t)        48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        ...</a:t>
              </a:r>
            </a:p>
            <a:p>
              <a:pPr algn="l">
                <a:spcBef>
                  <a:spcPct val="0"/>
                </a:spcBef>
              </a:pPr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338982" name="Group 38"/>
            <p:cNvGrpSpPr>
              <a:grpSpLocks/>
            </p:cNvGrpSpPr>
            <p:nvPr/>
          </p:nvGrpSpPr>
          <p:grpSpPr bwMode="auto">
            <a:xfrm>
              <a:off x="2688" y="1392"/>
              <a:ext cx="1680" cy="336"/>
              <a:chOff x="2688" y="1392"/>
              <a:chExt cx="1536" cy="336"/>
            </a:xfrm>
          </p:grpSpPr>
          <p:sp>
            <p:nvSpPr>
              <p:cNvPr id="338979" name="Line 35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80" name="Line 36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981" name="Text Box 37"/>
            <p:cNvSpPr txBox="1">
              <a:spLocks noChangeArrowheads="1"/>
            </p:cNvSpPr>
            <p:nvPr/>
          </p:nvSpPr>
          <p:spPr bwMode="auto">
            <a:xfrm>
              <a:off x="2547" y="624"/>
              <a:ext cx="20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>
                  <a:latin typeface="Times New Roman" charset="0"/>
                </a:rPr>
                <a:t>name    type         address</a:t>
              </a:r>
            </a:p>
          </p:txBody>
        </p:sp>
      </p:grpSp>
      <p:grpSp>
        <p:nvGrpSpPr>
          <p:cNvPr id="338992" name="Group 48"/>
          <p:cNvGrpSpPr>
            <a:grpSpLocks/>
          </p:cNvGrpSpPr>
          <p:nvPr/>
        </p:nvGrpSpPr>
        <p:grpSpPr bwMode="auto">
          <a:xfrm>
            <a:off x="5561013" y="1905000"/>
            <a:ext cx="3386137" cy="1208088"/>
            <a:chOff x="3503" y="1200"/>
            <a:chExt cx="2133" cy="761"/>
          </a:xfrm>
        </p:grpSpPr>
        <p:grpSp>
          <p:nvGrpSpPr>
            <p:cNvPr id="338989" name="Group 45"/>
            <p:cNvGrpSpPr>
              <a:grpSpLocks/>
            </p:cNvGrpSpPr>
            <p:nvPr/>
          </p:nvGrpSpPr>
          <p:grpSpPr bwMode="auto">
            <a:xfrm>
              <a:off x="4464" y="1200"/>
              <a:ext cx="1172" cy="761"/>
              <a:chOff x="4306" y="1152"/>
              <a:chExt cx="1172" cy="761"/>
            </a:xfrm>
          </p:grpSpPr>
          <p:sp>
            <p:nvSpPr>
              <p:cNvPr id="338984" name="Text Box 40"/>
              <p:cNvSpPr txBox="1">
                <a:spLocks noChangeArrowheads="1"/>
              </p:cNvSpPr>
              <p:nvPr/>
            </p:nvSpPr>
            <p:spPr bwMode="auto">
              <a:xfrm>
                <a:off x="4306" y="1159"/>
                <a:ext cx="1172" cy="75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FFFF00"/>
                    </a:solidFill>
                    <a:latin typeface="Times New Roman" charset="0"/>
                  </a:rPr>
                  <a:t>nil            12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FFFF00"/>
                    </a:solidFill>
                    <a:latin typeface="Times New Roman" charset="0"/>
                  </a:rPr>
                  <a:t>info    </a:t>
                </a:r>
                <a:r>
                  <a:rPr lang="en-US" altLang="zh-CN" sz="2400" dirty="0" err="1">
                    <a:solidFill>
                      <a:srgbClr val="FFFF00"/>
                    </a:solidFill>
                    <a:latin typeface="Times New Roman" charset="0"/>
                  </a:rPr>
                  <a:t>int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Times New Roman" charset="0"/>
                  </a:rPr>
                  <a:t>     0</a:t>
                </a:r>
              </a:p>
              <a:p>
                <a:pPr algn="l"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rgbClr val="FFFF00"/>
                    </a:solidFill>
                    <a:latin typeface="Times New Roman" charset="0"/>
                  </a:rPr>
                  <a:t>x        </a:t>
                </a:r>
                <a:r>
                  <a:rPr lang="en-US" altLang="zh-CN" sz="2400" dirty="0" smtClean="0">
                    <a:solidFill>
                      <a:srgbClr val="FFFF00"/>
                    </a:solidFill>
                    <a:latin typeface="Times New Roman" charset="0"/>
                  </a:rPr>
                  <a:t>real   </a:t>
                </a:r>
                <a:r>
                  <a:rPr lang="en-US" altLang="zh-CN" sz="2400" dirty="0">
                    <a:solidFill>
                      <a:srgbClr val="FFFF00"/>
                    </a:solidFill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338985" name="Line 41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86" name="Line 42"/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87" name="Line 43"/>
              <p:cNvSpPr>
                <a:spLocks noChangeShapeType="1"/>
              </p:cNvSpPr>
              <p:nvPr/>
            </p:nvSpPr>
            <p:spPr bwMode="auto">
              <a:xfrm>
                <a:off x="5040" y="115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991" name="弧 47"/>
            <p:cNvSpPr>
              <a:spLocks/>
            </p:cNvSpPr>
            <p:nvPr/>
          </p:nvSpPr>
          <p:spPr bwMode="auto">
            <a:xfrm flipH="1" flipV="1">
              <a:off x="3503" y="1248"/>
              <a:ext cx="961" cy="288"/>
            </a:xfrm>
            <a:custGeom>
              <a:avLst/>
              <a:gdLst>
                <a:gd name="G0" fmla="+- 3732 0 0"/>
                <a:gd name="G1" fmla="+- 0 0 0"/>
                <a:gd name="G2" fmla="+- 21600 0 0"/>
                <a:gd name="T0" fmla="*/ 24867 w 24867"/>
                <a:gd name="T1" fmla="*/ 4456 h 21600"/>
                <a:gd name="T2" fmla="*/ 0 w 24867"/>
                <a:gd name="T3" fmla="*/ 21275 h 21600"/>
                <a:gd name="T4" fmla="*/ 3732 w 248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67" h="21600" fill="none" extrusionOk="0">
                  <a:moveTo>
                    <a:pt x="24867" y="4456"/>
                  </a:moveTo>
                  <a:cubicBezTo>
                    <a:pt x="22760" y="14448"/>
                    <a:pt x="13943" y="21599"/>
                    <a:pt x="3732" y="21599"/>
                  </a:cubicBezTo>
                  <a:cubicBezTo>
                    <a:pt x="2480" y="21599"/>
                    <a:pt x="1232" y="21491"/>
                    <a:pt x="-1" y="21275"/>
                  </a:cubicBezTo>
                </a:path>
                <a:path w="24867" h="21600" stroke="0" extrusionOk="0">
                  <a:moveTo>
                    <a:pt x="24867" y="4456"/>
                  </a:moveTo>
                  <a:cubicBezTo>
                    <a:pt x="22760" y="14448"/>
                    <a:pt x="13943" y="21599"/>
                    <a:pt x="3732" y="21599"/>
                  </a:cubicBezTo>
                  <a:cubicBezTo>
                    <a:pt x="2480" y="21599"/>
                    <a:pt x="1232" y="21491"/>
                    <a:pt x="-1" y="21275"/>
                  </a:cubicBezTo>
                  <a:lnTo>
                    <a:pt x="3732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9002" name="Group 58"/>
          <p:cNvGrpSpPr>
            <a:grpSpLocks/>
          </p:cNvGrpSpPr>
          <p:nvPr/>
        </p:nvGrpSpPr>
        <p:grpSpPr bwMode="auto">
          <a:xfrm>
            <a:off x="7091903" y="1890457"/>
            <a:ext cx="1843088" cy="1222375"/>
            <a:chOff x="4319" y="1152"/>
            <a:chExt cx="1161" cy="770"/>
          </a:xfrm>
        </p:grpSpPr>
        <p:sp>
          <p:nvSpPr>
            <p:cNvPr id="339003" name="Text Box 59"/>
            <p:cNvSpPr txBox="1">
              <a:spLocks noChangeArrowheads="1"/>
            </p:cNvSpPr>
            <p:nvPr/>
          </p:nvSpPr>
          <p:spPr bwMode="auto">
            <a:xfrm>
              <a:off x="4319" y="1168"/>
              <a:ext cx="1161" cy="75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charset="0"/>
                </a:rPr>
                <a:t> 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charset="0"/>
                </a:rPr>
                <a:t>info    </a:t>
              </a:r>
              <a:r>
                <a:rPr lang="en-US" altLang="zh-CN" sz="2400" dirty="0" err="1">
                  <a:solidFill>
                    <a:srgbClr val="FF0000"/>
                  </a:solidFill>
                  <a:latin typeface="Times New Roman" charset="0"/>
                </a:rPr>
                <a:t>int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charset="0"/>
                </a:rPr>
                <a:t>     0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339004" name="Line 60"/>
            <p:cNvSpPr>
              <a:spLocks noChangeShapeType="1"/>
            </p:cNvSpPr>
            <p:nvPr/>
          </p:nvSpPr>
          <p:spPr bwMode="auto">
            <a:xfrm>
              <a:off x="4320" y="1440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05" name="Line 61"/>
            <p:cNvSpPr>
              <a:spLocks noChangeShapeType="1"/>
            </p:cNvSpPr>
            <p:nvPr/>
          </p:nvSpPr>
          <p:spPr bwMode="auto">
            <a:xfrm>
              <a:off x="4320" y="1680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06" name="Line 62"/>
            <p:cNvSpPr>
              <a:spLocks noChangeShapeType="1"/>
            </p:cNvSpPr>
            <p:nvPr/>
          </p:nvSpPr>
          <p:spPr bwMode="auto">
            <a:xfrm>
              <a:off x="5040" y="115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9007" name="弧 63"/>
          <p:cNvSpPr>
            <a:spLocks/>
          </p:cNvSpPr>
          <p:nvPr/>
        </p:nvSpPr>
        <p:spPr bwMode="auto">
          <a:xfrm flipH="1" flipV="1">
            <a:off x="5562600" y="1981200"/>
            <a:ext cx="1525588" cy="457200"/>
          </a:xfrm>
          <a:custGeom>
            <a:avLst/>
            <a:gdLst>
              <a:gd name="G0" fmla="+- 3732 0 0"/>
              <a:gd name="G1" fmla="+- 0 0 0"/>
              <a:gd name="G2" fmla="+- 21600 0 0"/>
              <a:gd name="T0" fmla="*/ 24867 w 24867"/>
              <a:gd name="T1" fmla="*/ 4456 h 21600"/>
              <a:gd name="T2" fmla="*/ 0 w 24867"/>
              <a:gd name="T3" fmla="*/ 21275 h 21600"/>
              <a:gd name="T4" fmla="*/ 3732 w 2486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67" h="21600" fill="none" extrusionOk="0">
                <a:moveTo>
                  <a:pt x="24867" y="4456"/>
                </a:moveTo>
                <a:cubicBezTo>
                  <a:pt x="22760" y="14448"/>
                  <a:pt x="13943" y="21599"/>
                  <a:pt x="3732" y="21599"/>
                </a:cubicBezTo>
                <a:cubicBezTo>
                  <a:pt x="2480" y="21599"/>
                  <a:pt x="1232" y="21491"/>
                  <a:pt x="-1" y="21275"/>
                </a:cubicBezTo>
              </a:path>
              <a:path w="24867" h="21600" stroke="0" extrusionOk="0">
                <a:moveTo>
                  <a:pt x="24867" y="4456"/>
                </a:moveTo>
                <a:cubicBezTo>
                  <a:pt x="22760" y="14448"/>
                  <a:pt x="13943" y="21599"/>
                  <a:pt x="3732" y="21599"/>
                </a:cubicBezTo>
                <a:cubicBezTo>
                  <a:pt x="2480" y="21599"/>
                  <a:pt x="1232" y="21491"/>
                  <a:pt x="-1" y="21275"/>
                </a:cubicBezTo>
                <a:lnTo>
                  <a:pt x="3732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72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 autoUpdateAnimBg="0"/>
      <p:bldP spid="338976" grpId="0" autoUpdateAnimBg="0"/>
      <p:bldP spid="338993" grpId="0" build="p" bldLvl="2" autoUpdateAnimBg="0"/>
      <p:bldP spid="338995" grpId="0" autoUpdateAnimBg="0"/>
      <p:bldP spid="338996" grpId="0" autoUpdateAnimBg="0"/>
      <p:bldP spid="338997" grpId="0" autoUpdateAnimBg="0"/>
      <p:bldP spid="338994" grpId="0" animBg="1"/>
      <p:bldP spid="338999" grpId="0" animBg="1"/>
      <p:bldP spid="339000" grpId="0" animBg="1"/>
      <p:bldP spid="3390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控制流语句的翻译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00201"/>
            <a:ext cx="8042276" cy="1684783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kumimoji="1" lang="zh-CN" altLang="en-US" sz="2000" dirty="0"/>
              <a:t>常见控制结构：序列、条件分支、</a:t>
            </a:r>
            <a:r>
              <a:rPr kumimoji="1" lang="en-US" altLang="zh-CN" sz="2000" dirty="0"/>
              <a:t>while</a:t>
            </a:r>
            <a:r>
              <a:rPr kumimoji="1" lang="zh-CN" altLang="en-US" sz="2000" dirty="0"/>
              <a:t>循环</a:t>
            </a:r>
          </a:p>
          <a:p>
            <a:pPr marL="533400" indent="-533400" eaLnBrk="1" hangingPunct="1"/>
            <a:r>
              <a:rPr kumimoji="1" lang="zh-CN" altLang="en-US" sz="2000" dirty="0"/>
              <a:t>控制语句在源程序中的可以并列也可嵌套           </a:t>
            </a:r>
          </a:p>
          <a:p>
            <a:pPr marL="533400" indent="-533400" eaLnBrk="1" hangingPunct="1"/>
            <a:r>
              <a:rPr kumimoji="1" lang="zh-CN" altLang="en-US" sz="2000" dirty="0" smtClean="0"/>
              <a:t>控制流语句文法：</a:t>
            </a:r>
            <a:endParaRPr kumimoji="1" lang="en-US" altLang="zh-CN" sz="2000" dirty="0" smtClean="0"/>
          </a:p>
          <a:p>
            <a:pPr marL="0" indent="0" eaLnBrk="1" hangingPunct="1">
              <a:buNone/>
            </a:pPr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lang="en-US" altLang="zh-CN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3140968"/>
            <a:ext cx="5760640" cy="313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if (B ) 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1</a:t>
            </a: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| if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else 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2</a:t>
            </a: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| while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(B )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1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|A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; </a:t>
            </a: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{L}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000" baseline="-30000" dirty="0" smtClean="0">
              <a:ea typeface="楷体_GB2312"/>
              <a:cs typeface="Times New Roman" panose="02020603050405020304" pitchFamily="18" charset="0"/>
            </a:endParaRPr>
          </a:p>
          <a:p>
            <a:pPr lvl="1" indent="-68580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L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 </a:t>
            </a:r>
          </a:p>
          <a:p>
            <a:pPr lvl="1" indent="-68580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     | LS</a:t>
            </a:r>
            <a:endParaRPr lang="en-US" altLang="zh-CN" sz="2000" dirty="0">
              <a:ea typeface="楷体_GB2312"/>
              <a:cs typeface="Times New Roman" panose="02020603050405020304" pitchFamily="18" charset="0"/>
            </a:endParaRPr>
          </a:p>
          <a:p>
            <a:pPr lvl="1" indent="-6858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500" b="1" baseline="-30000" dirty="0" smtClean="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230393" y="4276270"/>
            <a:ext cx="1501848" cy="432048"/>
          </a:xfrm>
          <a:prstGeom prst="wedgeRectCallout">
            <a:avLst>
              <a:gd name="adj1" fmla="val -224883"/>
              <a:gd name="adj2" fmla="val 739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16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：赋值语句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230393" y="2852936"/>
            <a:ext cx="2016224" cy="576064"/>
          </a:xfrm>
          <a:prstGeom prst="wedgeRectCallout">
            <a:avLst>
              <a:gd name="adj1" fmla="val -169898"/>
              <a:gd name="adj2" fmla="val 8970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lvl="1" indent="0" eaLnBrk="1" hangingPunct="1">
              <a:defRPr/>
            </a:pPr>
            <a:r>
              <a:rPr lang="en-US" altLang="zh-CN" sz="16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：布尔表达式，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eaLnBrk="1" hangingPunct="1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控制语句的执行序列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eaLnBrk="1" hangingPunct="1"/>
            <a:r>
              <a:rPr kumimoji="1" lang="zh-CN" altLang="en-US" dirty="0">
                <a:latin typeface="Arial" charset="0"/>
                <a:ea typeface="华文新魏" charset="0"/>
              </a:rPr>
              <a:t>布尔表达式的计值或翻译   </a:t>
            </a:r>
          </a:p>
          <a:p>
            <a:pPr lvl="1" eaLnBrk="1" hangingPunct="1"/>
            <a:r>
              <a:rPr kumimoji="1" lang="zh-CN" altLang="en-US" sz="2000" dirty="0">
                <a:latin typeface="Arial" charset="0"/>
                <a:ea typeface="华文新魏" charset="0"/>
              </a:rPr>
              <a:t>① 数值法： 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A </a:t>
            </a:r>
            <a:r>
              <a:rPr kumimoji="1" lang="en-US" altLang="zh-CN" sz="2000" dirty="0" smtClean="0">
                <a:latin typeface="Arial" charset="0"/>
                <a:ea typeface="华文新魏" charset="0"/>
              </a:rPr>
              <a:t>or 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B </a:t>
            </a:r>
            <a:r>
              <a:rPr kumimoji="1" lang="en-US" altLang="zh-CN" sz="2000" dirty="0" smtClean="0">
                <a:latin typeface="Arial" charset="0"/>
                <a:ea typeface="华文新魏" charset="0"/>
              </a:rPr>
              <a:t>and 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C  </a:t>
            </a:r>
            <a:r>
              <a:rPr kumimoji="1" lang="zh-CN" altLang="en-US" sz="2000" dirty="0">
                <a:latin typeface="Arial" charset="0"/>
                <a:ea typeface="华文新魏" charset="0"/>
              </a:rPr>
              <a:t>： </a:t>
            </a:r>
            <a:r>
              <a:rPr kumimoji="1" lang="zh-CN" altLang="en-US" sz="2000" dirty="0" smtClean="0">
                <a:latin typeface="Arial" charset="0"/>
                <a:ea typeface="华文新魏" charset="0"/>
              </a:rPr>
              <a:t>（</a:t>
            </a:r>
            <a:r>
              <a:rPr kumimoji="1" lang="en-US" altLang="zh-CN" sz="2000" dirty="0" smtClean="0">
                <a:latin typeface="Arial" charset="0"/>
                <a:ea typeface="华文新魏" charset="0"/>
              </a:rPr>
              <a:t>and</a:t>
            </a:r>
            <a:r>
              <a:rPr kumimoji="1" lang="zh-CN" altLang="en-US" sz="2000" dirty="0" smtClean="0">
                <a:latin typeface="Arial" charset="0"/>
                <a:ea typeface="华文新魏" charset="0"/>
              </a:rPr>
              <a:t>，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B</a:t>
            </a:r>
            <a:r>
              <a:rPr kumimoji="1" lang="zh-CN" altLang="en-US" sz="2000" dirty="0">
                <a:latin typeface="Arial" charset="0"/>
                <a:ea typeface="华文新魏" charset="0"/>
              </a:rPr>
              <a:t>，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C</a:t>
            </a:r>
            <a:r>
              <a:rPr kumimoji="1" lang="zh-CN" altLang="en-US" sz="2000" dirty="0">
                <a:latin typeface="Arial" charset="0"/>
                <a:ea typeface="华文新魏" charset="0"/>
              </a:rPr>
              <a:t>，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T1</a:t>
            </a:r>
            <a:r>
              <a:rPr kumimoji="1" lang="zh-CN" altLang="en-US" sz="2000" dirty="0">
                <a:latin typeface="Arial" charset="0"/>
                <a:ea typeface="华文新魏" charset="0"/>
              </a:rPr>
              <a:t>）  </a:t>
            </a:r>
          </a:p>
          <a:p>
            <a:pPr lvl="2" eaLnBrk="1" hangingPunct="1">
              <a:buFontTx/>
              <a:buNone/>
            </a:pPr>
            <a:r>
              <a:rPr kumimoji="1" lang="zh-CN" altLang="en-US" sz="1800" dirty="0">
                <a:latin typeface="Arial" charset="0"/>
                <a:ea typeface="华文新魏" charset="0"/>
              </a:rPr>
              <a:t>				（</a:t>
            </a:r>
            <a:r>
              <a:rPr kumimoji="1" lang="en-US" altLang="zh-CN" sz="1800" dirty="0">
                <a:latin typeface="Arial" charset="0"/>
                <a:ea typeface="华文新魏" charset="0"/>
              </a:rPr>
              <a:t>or</a:t>
            </a:r>
            <a:r>
              <a:rPr kumimoji="1" lang="zh-CN" altLang="en-US" sz="1800" dirty="0">
                <a:latin typeface="Arial" charset="0"/>
                <a:ea typeface="华文新魏" charset="0"/>
              </a:rPr>
              <a:t>，</a:t>
            </a:r>
            <a:r>
              <a:rPr kumimoji="1" lang="en-US" altLang="zh-CN" sz="1800" dirty="0">
                <a:latin typeface="Arial" charset="0"/>
                <a:ea typeface="华文新魏" charset="0"/>
              </a:rPr>
              <a:t>A</a:t>
            </a:r>
            <a:r>
              <a:rPr kumimoji="1" lang="zh-CN" altLang="en-US" sz="1800" dirty="0">
                <a:latin typeface="Arial" charset="0"/>
                <a:ea typeface="华文新魏" charset="0"/>
              </a:rPr>
              <a:t>，</a:t>
            </a:r>
            <a:r>
              <a:rPr kumimoji="1" lang="en-US" altLang="zh-CN" sz="1800" dirty="0">
                <a:latin typeface="Arial" charset="0"/>
                <a:ea typeface="华文新魏" charset="0"/>
              </a:rPr>
              <a:t>T1</a:t>
            </a:r>
            <a:r>
              <a:rPr kumimoji="1" lang="zh-CN" altLang="en-US" sz="1800" dirty="0">
                <a:latin typeface="Arial" charset="0"/>
                <a:ea typeface="华文新魏" charset="0"/>
              </a:rPr>
              <a:t>，</a:t>
            </a:r>
            <a:r>
              <a:rPr kumimoji="1" lang="en-US" altLang="zh-CN" sz="1800" dirty="0">
                <a:latin typeface="Arial" charset="0"/>
                <a:ea typeface="华文新魏" charset="0"/>
              </a:rPr>
              <a:t>T2</a:t>
            </a:r>
            <a:r>
              <a:rPr kumimoji="1" lang="zh-CN" altLang="en-US" sz="1800" dirty="0">
                <a:latin typeface="Arial" charset="0"/>
                <a:ea typeface="华文新魏" charset="0"/>
              </a:rPr>
              <a:t>）</a:t>
            </a:r>
          </a:p>
          <a:p>
            <a:pPr lvl="1" eaLnBrk="1" hangingPunct="1"/>
            <a:r>
              <a:rPr kumimoji="1" lang="zh-CN" altLang="en-US" sz="2000" dirty="0">
                <a:latin typeface="Arial" charset="0"/>
                <a:ea typeface="华文新魏" charset="0"/>
              </a:rPr>
              <a:t>②解释法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:    A </a:t>
            </a:r>
            <a:r>
              <a:rPr kumimoji="1" lang="en-US" altLang="zh-CN" sz="2000" dirty="0" smtClean="0">
                <a:latin typeface="Arial" charset="0"/>
                <a:ea typeface="华文新魏" charset="0"/>
              </a:rPr>
              <a:t>or 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B </a:t>
            </a:r>
            <a:r>
              <a:rPr kumimoji="1" lang="en-US" altLang="zh-CN" sz="2000" dirty="0" smtClean="0">
                <a:latin typeface="Arial" charset="0"/>
                <a:ea typeface="华文新魏" charset="0"/>
              </a:rPr>
              <a:t>and </a:t>
            </a:r>
            <a:r>
              <a:rPr kumimoji="1" lang="en-US" altLang="zh-CN" sz="2000" dirty="0">
                <a:latin typeface="Arial" charset="0"/>
                <a:ea typeface="华文新魏" charset="0"/>
              </a:rPr>
              <a:t>C  :  if  A then  true  else 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华文新魏" charset="0"/>
              </a:rPr>
              <a:t>                                        	if   B then  C   else   false</a:t>
            </a:r>
          </a:p>
          <a:p>
            <a:pPr lvl="2" eaLnBrk="1" hangingPunct="1"/>
            <a:r>
              <a:rPr kumimoji="1" lang="zh-CN" altLang="en-US" sz="1800" dirty="0">
                <a:latin typeface="Arial" charset="0"/>
                <a:ea typeface="华文新魏" charset="0"/>
              </a:rPr>
              <a:t>三种逻辑运算的等价解释</a:t>
            </a:r>
          </a:p>
          <a:p>
            <a:pPr lvl="3" eaLnBrk="1" hangingPunct="1"/>
            <a:r>
              <a:rPr kumimoji="1" lang="en-US" altLang="zh-CN" sz="1600" dirty="0">
                <a:latin typeface="Arial" charset="0"/>
                <a:ea typeface="华文新魏" charset="0"/>
              </a:rPr>
              <a:t>A or B:        if  A  then  true  else  B</a:t>
            </a:r>
          </a:p>
          <a:p>
            <a:pPr lvl="3" eaLnBrk="1" hangingPunct="1"/>
            <a:r>
              <a:rPr kumimoji="1" lang="en-US" altLang="zh-CN" sz="1600" dirty="0">
                <a:latin typeface="Arial" charset="0"/>
                <a:ea typeface="华文新魏" charset="0"/>
              </a:rPr>
              <a:t>A and B:        if  A  then  B  else   false     </a:t>
            </a:r>
          </a:p>
          <a:p>
            <a:pPr lvl="3" eaLnBrk="1" hangingPunct="1"/>
            <a:r>
              <a:rPr kumimoji="1" lang="en-US" altLang="zh-CN" sz="1600" dirty="0">
                <a:latin typeface="Arial" charset="0"/>
                <a:ea typeface="华文新魏" charset="0"/>
              </a:rPr>
              <a:t>   not A:        if   A  then  false  else  true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793EDF0-316A-D840-AC31-7A441CDDFBDA}" type="slidenum">
              <a:rPr lang="en-US" altLang="zh-CN">
                <a:solidFill>
                  <a:schemeClr val="bg1"/>
                </a:solidFill>
              </a:rPr>
              <a:pPr eaLnBrk="1" hangingPunct="1"/>
              <a:t>55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195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用“</a:t>
            </a:r>
            <a:r>
              <a:rPr lang="en-US" altLang="zh-CN" dirty="0"/>
              <a:t>||</a:t>
            </a:r>
            <a:r>
              <a:rPr lang="zh-CN" altLang="en-US" dirty="0"/>
              <a:t>”</a:t>
            </a:r>
            <a:r>
              <a:rPr lang="zh-CN" altLang="en-US" dirty="0" smtClean="0"/>
              <a:t>表示或运算，</a:t>
            </a:r>
            <a:r>
              <a:rPr lang="zh-CN" altLang="en-US" dirty="0"/>
              <a:t>“</a:t>
            </a:r>
            <a:r>
              <a:rPr lang="en-US" altLang="zh-CN" dirty="0"/>
              <a:t>&amp;&amp;</a:t>
            </a:r>
            <a:r>
              <a:rPr lang="zh-CN" altLang="en-US" dirty="0"/>
              <a:t>”</a:t>
            </a:r>
            <a:r>
              <a:rPr lang="zh-CN" altLang="en-US" dirty="0" smtClean="0"/>
              <a:t>表示与运算，</a:t>
            </a:r>
            <a:r>
              <a:rPr lang="zh-CN" altLang="en-US" dirty="0"/>
              <a:t>“！”</a:t>
            </a:r>
            <a:r>
              <a:rPr lang="zh-CN" altLang="en-US" dirty="0" smtClean="0"/>
              <a:t>表示非运算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在控制流语句中，布尔表达式的值被</a:t>
            </a:r>
            <a:r>
              <a:rPr lang="zh-CN" altLang="en-US" dirty="0"/>
              <a:t>翻译成跳转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运算符</a:t>
            </a:r>
            <a:r>
              <a:rPr lang="zh-CN" altLang="en-US" dirty="0"/>
              <a:t>本身不出现在代码中，布尔表达式的值是通过</a:t>
            </a:r>
            <a:r>
              <a:rPr lang="zh-CN" altLang="en-US" dirty="0" smtClean="0"/>
              <a:t>代码序列</a:t>
            </a:r>
            <a:r>
              <a:rPr lang="zh-CN" altLang="en-US" dirty="0"/>
              <a:t>中的位置来表示的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6555" y="3753584"/>
            <a:ext cx="3495675" cy="2790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if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&lt;100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 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&gt;200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=0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1745895" y="2993281"/>
            <a:ext cx="5312671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  if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&lt;100 ||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&gt;200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&amp;&amp;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!=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	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=0;</a:t>
            </a:r>
          </a:p>
        </p:txBody>
      </p:sp>
      <p:sp>
        <p:nvSpPr>
          <p:cNvPr id="7" name="矩形 6"/>
          <p:cNvSpPr/>
          <p:nvPr/>
        </p:nvSpPr>
        <p:spPr>
          <a:xfrm>
            <a:off x="4716016" y="3753583"/>
            <a:ext cx="3495675" cy="1783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     if  x&lt;100  </a:t>
            </a:r>
            <a:r>
              <a:rPr lang="en-US" altLang="zh-CN" sz="22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2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x&gt;200  </a:t>
            </a:r>
            <a:r>
              <a:rPr lang="en-US" altLang="zh-CN" sz="22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2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ifFalse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2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x!y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200" b="1" i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   x=0</a:t>
            </a:r>
          </a:p>
          <a:p>
            <a:pPr>
              <a:lnSpc>
                <a:spcPts val="2000"/>
              </a:lnSpc>
              <a:spcBef>
                <a:spcPct val="30000"/>
              </a:spcBef>
              <a:defRPr/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771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8045"/>
            <a:ext cx="7859713" cy="49974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/>
              <a:t>控制流语句中布尔表达式的翻译</a:t>
            </a:r>
          </a:p>
          <a:p>
            <a:pPr lvl="1" eaLnBrk="1" hangingPunct="1"/>
            <a:r>
              <a:rPr lang="zh-CN" altLang="en-US" sz="1800" dirty="0"/>
              <a:t>用解释法翻译为一系列条件转移和无条件转移的三地址代码</a:t>
            </a:r>
          </a:p>
          <a:p>
            <a:pPr lvl="1" eaLnBrk="1" hangingPunct="1"/>
            <a:r>
              <a:rPr lang="zh-CN" altLang="en-US" sz="1800" dirty="0" smtClean="0"/>
              <a:t>布尔表达式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有</a:t>
            </a:r>
            <a:r>
              <a:rPr lang="zh-CN" altLang="en-US" sz="1800" dirty="0"/>
              <a:t>两个出口：真出口</a:t>
            </a:r>
            <a:r>
              <a:rPr lang="zh-CN" altLang="en-US" sz="1800" dirty="0" smtClean="0"/>
              <a:t>“</a:t>
            </a:r>
            <a:r>
              <a:rPr lang="en-US" altLang="zh-CN" sz="1800" dirty="0" err="1" smtClean="0"/>
              <a:t>B.true</a:t>
            </a:r>
            <a:r>
              <a:rPr lang="en-US" altLang="zh-CN" sz="1800" dirty="0"/>
              <a:t>”</a:t>
            </a:r>
            <a:r>
              <a:rPr lang="zh-CN" altLang="en-US" sz="1800" dirty="0"/>
              <a:t>和假出口</a:t>
            </a:r>
            <a:r>
              <a:rPr lang="zh-CN" altLang="en-US" sz="1800" dirty="0" smtClean="0"/>
              <a:t>“</a:t>
            </a:r>
            <a:r>
              <a:rPr lang="en-US" altLang="zh-CN" sz="1800" dirty="0" err="1" smtClean="0"/>
              <a:t>B.false</a:t>
            </a:r>
            <a:r>
              <a:rPr lang="en-US" altLang="zh-CN" sz="1800" dirty="0"/>
              <a:t>”</a:t>
            </a:r>
          </a:p>
          <a:p>
            <a:pPr lvl="1" eaLnBrk="1" hangingPunct="1"/>
            <a:r>
              <a:rPr lang="en-US" altLang="zh-CN" sz="1800" dirty="0" smtClean="0"/>
              <a:t>B</a:t>
            </a:r>
            <a:r>
              <a:rPr lang="en-US" altLang="zh-CN" sz="1800" dirty="0" smtClean="0">
                <a:cs typeface="宋体" charset="0"/>
              </a:rPr>
              <a:t>→</a:t>
            </a:r>
            <a:r>
              <a:rPr lang="en-US" altLang="zh-CN" sz="1800" dirty="0">
                <a:cs typeface="宋体" charset="0"/>
              </a:rPr>
              <a:t>id1 </a:t>
            </a:r>
            <a:r>
              <a:rPr lang="en-US" altLang="zh-CN" sz="1800" dirty="0" err="1">
                <a:cs typeface="宋体" charset="0"/>
              </a:rPr>
              <a:t>relop</a:t>
            </a:r>
            <a:r>
              <a:rPr lang="en-US" altLang="zh-CN" sz="1800" dirty="0">
                <a:cs typeface="宋体" charset="0"/>
              </a:rPr>
              <a:t> id2 </a:t>
            </a:r>
            <a:r>
              <a:rPr lang="en-US" altLang="zh-CN" sz="1800" dirty="0"/>
              <a:t>(</a:t>
            </a:r>
            <a:r>
              <a:rPr lang="en-US" altLang="zh-CN" sz="1800" dirty="0">
                <a:cs typeface="宋体" charset="0"/>
              </a:rPr>
              <a:t>id1</a:t>
            </a:r>
            <a:r>
              <a:rPr lang="zh-CN" altLang="en-US" sz="1800" dirty="0"/>
              <a:t>和</a:t>
            </a:r>
            <a:r>
              <a:rPr lang="en-US" altLang="zh-CN" sz="1800" dirty="0">
                <a:cs typeface="宋体" charset="0"/>
              </a:rPr>
              <a:t>id2</a:t>
            </a:r>
            <a:r>
              <a:rPr lang="zh-CN" altLang="en-US" sz="1800" dirty="0"/>
              <a:t>均为算术量</a:t>
            </a:r>
            <a:r>
              <a:rPr lang="zh-CN" altLang="en-US" sz="1800" dirty="0">
                <a:cs typeface="宋体" charset="0"/>
              </a:rPr>
              <a:t>，</a:t>
            </a:r>
            <a:r>
              <a:rPr lang="en-US" altLang="zh-CN" sz="1800" dirty="0" err="1">
                <a:cs typeface="宋体" charset="0"/>
              </a:rPr>
              <a:t>relop</a:t>
            </a:r>
            <a:r>
              <a:rPr lang="zh-CN" altLang="en-US" sz="1800" dirty="0"/>
              <a:t>为关系运算符</a:t>
            </a:r>
            <a:r>
              <a:rPr lang="en-US" altLang="zh-CN" sz="1800" dirty="0"/>
              <a:t>)</a:t>
            </a:r>
          </a:p>
          <a:p>
            <a:pPr lvl="1" eaLnBrk="1" hangingPunct="1"/>
            <a:endParaRPr lang="en-US" altLang="zh-CN" sz="1800" dirty="0" smtClean="0"/>
          </a:p>
          <a:p>
            <a:pPr lvl="1" eaLnBrk="1" hangingPunct="1"/>
            <a:endParaRPr lang="en-US" altLang="zh-CN" sz="1800" dirty="0"/>
          </a:p>
          <a:p>
            <a:pPr lvl="1" eaLnBrk="1" hangingPunct="1"/>
            <a:endParaRPr lang="en-US" altLang="zh-CN" sz="1800" dirty="0">
              <a:cs typeface="宋体" charset="0"/>
            </a:endParaRPr>
          </a:p>
          <a:p>
            <a:pPr lvl="1" eaLnBrk="1" hangingPunct="1"/>
            <a:r>
              <a:rPr lang="en-US" altLang="zh-CN" sz="1800" dirty="0" err="1" smtClean="0"/>
              <a:t>B</a:t>
            </a:r>
            <a:r>
              <a:rPr lang="en-US" altLang="zh-CN" sz="1800" dirty="0" err="1" smtClean="0">
                <a:cs typeface="宋体" charset="0"/>
              </a:rPr>
              <a:t>→</a:t>
            </a:r>
            <a:r>
              <a:rPr lang="en-US" altLang="zh-CN" sz="1800" dirty="0" err="1">
                <a:cs typeface="宋体" charset="0"/>
              </a:rPr>
              <a:t>id</a:t>
            </a:r>
            <a:endParaRPr lang="en-US" altLang="zh-CN" sz="1800" dirty="0">
              <a:cs typeface="宋体" charset="0"/>
            </a:endParaRPr>
          </a:p>
          <a:p>
            <a:pPr lvl="1" eaLnBrk="1" hangingPunct="1"/>
            <a:endParaRPr lang="en-US" altLang="zh-CN" sz="1800" dirty="0">
              <a:cs typeface="宋体" charset="0"/>
            </a:endParaRPr>
          </a:p>
          <a:p>
            <a:pPr lvl="1" eaLnBrk="1" hangingPunct="1"/>
            <a:endParaRPr lang="en-US" altLang="zh-CN" sz="2000" dirty="0">
              <a:cs typeface="宋体" charset="0"/>
            </a:endParaRPr>
          </a:p>
          <a:p>
            <a:pPr lvl="1" eaLnBrk="1" hangingPunct="1"/>
            <a:r>
              <a:rPr lang="en-US" altLang="zh-CN" sz="1800" dirty="0" err="1" smtClean="0"/>
              <a:t>B</a:t>
            </a:r>
            <a:r>
              <a:rPr lang="en-US" altLang="zh-CN" sz="1800" dirty="0" err="1" smtClean="0">
                <a:cs typeface="宋体" charset="0"/>
              </a:rPr>
              <a:t>→</a:t>
            </a:r>
            <a:r>
              <a:rPr lang="en-US" altLang="zh-CN" sz="1800" dirty="0" err="1">
                <a:cs typeface="宋体" charset="0"/>
              </a:rPr>
              <a:t>true</a:t>
            </a:r>
            <a:endParaRPr lang="en-US" altLang="zh-CN" sz="1800" dirty="0">
              <a:cs typeface="宋体" charset="0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D555A91-7C4A-6344-846A-C415D89E3157}" type="slidenum">
              <a:rPr lang="en-US" altLang="zh-CN">
                <a:solidFill>
                  <a:schemeClr val="bg1"/>
                </a:solidFill>
              </a:rPr>
              <a:pPr eaLnBrk="1" hangingPunct="1"/>
              <a:t>57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821" name="Text Box 48"/>
          <p:cNvSpPr txBox="1">
            <a:spLocks noChangeArrowheads="1"/>
          </p:cNvSpPr>
          <p:nvPr/>
        </p:nvSpPr>
        <p:spPr bwMode="auto">
          <a:xfrm>
            <a:off x="1547813" y="3003302"/>
            <a:ext cx="36004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smtClean="0"/>
              <a:t>B: </a:t>
            </a:r>
            <a:r>
              <a:rPr lang="en-US" altLang="zh-CN" dirty="0"/>
              <a:t>if id1 </a:t>
            </a:r>
            <a:r>
              <a:rPr lang="en-US" altLang="zh-CN" dirty="0" err="1"/>
              <a:t>relop</a:t>
            </a:r>
            <a:r>
              <a:rPr lang="en-US" altLang="zh-CN" dirty="0"/>
              <a:t> id2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 err="1" smtClean="0"/>
              <a:t>B.true</a:t>
            </a:r>
            <a:r>
              <a:rPr lang="en-US" altLang="zh-CN" dirty="0" smtClean="0"/>
              <a:t>    </a:t>
            </a:r>
            <a:r>
              <a:rPr lang="en-US" altLang="zh-CN" dirty="0">
                <a:cs typeface="Arial" charset="0"/>
              </a:rPr>
              <a:t>•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 err="1" smtClean="0"/>
              <a:t>B.false</a:t>
            </a:r>
            <a:r>
              <a:rPr lang="en-US" altLang="zh-CN" dirty="0"/>
              <a:t>		      </a:t>
            </a:r>
            <a:r>
              <a:rPr lang="zh-CN" altLang="en-US" dirty="0"/>
              <a:t>。</a:t>
            </a:r>
          </a:p>
        </p:txBody>
      </p:sp>
      <p:sp>
        <p:nvSpPr>
          <p:cNvPr id="34822" name="Line 49"/>
          <p:cNvSpPr>
            <a:spLocks noChangeShapeType="1"/>
          </p:cNvSpPr>
          <p:nvPr/>
        </p:nvSpPr>
        <p:spPr bwMode="auto">
          <a:xfrm>
            <a:off x="4859338" y="318451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50"/>
          <p:cNvSpPr>
            <a:spLocks noChangeShapeType="1"/>
          </p:cNvSpPr>
          <p:nvPr/>
        </p:nvSpPr>
        <p:spPr bwMode="auto">
          <a:xfrm>
            <a:off x="4787900" y="350653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Text Box 51"/>
          <p:cNvSpPr txBox="1">
            <a:spLocks noChangeArrowheads="1"/>
          </p:cNvSpPr>
          <p:nvPr/>
        </p:nvSpPr>
        <p:spPr bwMode="auto">
          <a:xfrm>
            <a:off x="5580063" y="2996952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to </a:t>
            </a:r>
            <a:r>
              <a:rPr lang="en-US" altLang="zh-CN" dirty="0" err="1" smtClean="0"/>
              <a:t>B.true</a:t>
            </a:r>
            <a:endParaRPr lang="en-US" altLang="zh-CN" dirty="0"/>
          </a:p>
        </p:txBody>
      </p:sp>
      <p:sp>
        <p:nvSpPr>
          <p:cNvPr id="34825" name="Text Box 52"/>
          <p:cNvSpPr txBox="1">
            <a:spLocks noChangeArrowheads="1"/>
          </p:cNvSpPr>
          <p:nvPr/>
        </p:nvSpPr>
        <p:spPr bwMode="auto">
          <a:xfrm>
            <a:off x="5580063" y="3290639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to </a:t>
            </a:r>
            <a:r>
              <a:rPr lang="en-US" altLang="zh-CN" dirty="0" err="1" smtClean="0"/>
              <a:t>B.false</a:t>
            </a:r>
            <a:endParaRPr lang="en-US" altLang="zh-CN" dirty="0"/>
          </a:p>
        </p:txBody>
      </p:sp>
      <p:sp>
        <p:nvSpPr>
          <p:cNvPr id="34826" name="Text Box 53"/>
          <p:cNvSpPr txBox="1">
            <a:spLocks noChangeArrowheads="1"/>
          </p:cNvSpPr>
          <p:nvPr/>
        </p:nvSpPr>
        <p:spPr bwMode="auto">
          <a:xfrm>
            <a:off x="1547813" y="4071689"/>
            <a:ext cx="36004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smtClean="0"/>
              <a:t>B: </a:t>
            </a:r>
            <a:r>
              <a:rPr lang="en-US" altLang="zh-CN" dirty="0"/>
              <a:t>if id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 err="1" smtClean="0"/>
              <a:t>B.true</a:t>
            </a:r>
            <a:r>
              <a:rPr lang="en-US" altLang="zh-CN" dirty="0" smtClean="0"/>
              <a:t>                     </a:t>
            </a:r>
            <a:r>
              <a:rPr lang="en-US" altLang="zh-CN" dirty="0">
                <a:cs typeface="Arial" charset="0"/>
              </a:rPr>
              <a:t>•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 err="1" smtClean="0"/>
              <a:t>B.false</a:t>
            </a:r>
            <a:r>
              <a:rPr lang="en-US" altLang="zh-CN" dirty="0"/>
              <a:t>		      </a:t>
            </a:r>
            <a:r>
              <a:rPr lang="zh-CN" altLang="en-US" dirty="0"/>
              <a:t>。</a:t>
            </a:r>
          </a:p>
        </p:txBody>
      </p:sp>
      <p:sp>
        <p:nvSpPr>
          <p:cNvPr id="34827" name="Line 54"/>
          <p:cNvSpPr>
            <a:spLocks noChangeShapeType="1"/>
          </p:cNvSpPr>
          <p:nvPr/>
        </p:nvSpPr>
        <p:spPr bwMode="auto">
          <a:xfrm>
            <a:off x="4859338" y="4258561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55"/>
          <p:cNvSpPr>
            <a:spLocks noChangeShapeType="1"/>
          </p:cNvSpPr>
          <p:nvPr/>
        </p:nvSpPr>
        <p:spPr bwMode="auto">
          <a:xfrm>
            <a:off x="4787900" y="4574927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56"/>
          <p:cNvSpPr txBox="1">
            <a:spLocks noChangeArrowheads="1"/>
          </p:cNvSpPr>
          <p:nvPr/>
        </p:nvSpPr>
        <p:spPr bwMode="auto">
          <a:xfrm>
            <a:off x="5580063" y="4065339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to </a:t>
            </a:r>
            <a:r>
              <a:rPr lang="en-US" altLang="zh-CN" dirty="0" err="1" smtClean="0"/>
              <a:t>B.true</a:t>
            </a:r>
            <a:endParaRPr lang="en-US" altLang="zh-CN" dirty="0"/>
          </a:p>
        </p:txBody>
      </p:sp>
      <p:sp>
        <p:nvSpPr>
          <p:cNvPr id="34830" name="Text Box 57"/>
          <p:cNvSpPr txBox="1">
            <a:spLocks noChangeArrowheads="1"/>
          </p:cNvSpPr>
          <p:nvPr/>
        </p:nvSpPr>
        <p:spPr bwMode="auto">
          <a:xfrm>
            <a:off x="5580063" y="4359027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to </a:t>
            </a:r>
            <a:r>
              <a:rPr lang="en-US" altLang="zh-CN" dirty="0" err="1" smtClean="0"/>
              <a:t>B.false</a:t>
            </a:r>
            <a:endParaRPr lang="en-US" altLang="zh-CN" dirty="0"/>
          </a:p>
        </p:txBody>
      </p:sp>
      <p:sp>
        <p:nvSpPr>
          <p:cNvPr id="34831" name="Text Box 58"/>
          <p:cNvSpPr txBox="1">
            <a:spLocks noChangeArrowheads="1"/>
          </p:cNvSpPr>
          <p:nvPr/>
        </p:nvSpPr>
        <p:spPr bwMode="auto">
          <a:xfrm>
            <a:off x="1547813" y="5295652"/>
            <a:ext cx="36004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smtClean="0"/>
              <a:t>B: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 err="1" smtClean="0"/>
              <a:t>B.true</a:t>
            </a:r>
            <a:r>
              <a:rPr lang="en-US" altLang="zh-CN" dirty="0" smtClean="0"/>
              <a:t>                           </a:t>
            </a:r>
            <a:r>
              <a:rPr lang="en-US" altLang="zh-CN" dirty="0">
                <a:cs typeface="Arial" charset="0"/>
              </a:rPr>
              <a:t>•</a:t>
            </a:r>
            <a:endParaRPr lang="en-US" altLang="zh-CN" dirty="0"/>
          </a:p>
        </p:txBody>
      </p:sp>
      <p:sp>
        <p:nvSpPr>
          <p:cNvPr id="34832" name="Line 59"/>
          <p:cNvSpPr>
            <a:spLocks noChangeShapeType="1"/>
          </p:cNvSpPr>
          <p:nvPr/>
        </p:nvSpPr>
        <p:spPr bwMode="auto">
          <a:xfrm>
            <a:off x="4844824" y="546801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Text Box 61"/>
          <p:cNvSpPr txBox="1">
            <a:spLocks noChangeArrowheads="1"/>
          </p:cNvSpPr>
          <p:nvPr/>
        </p:nvSpPr>
        <p:spPr bwMode="auto">
          <a:xfrm>
            <a:off x="5580063" y="5289302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to </a:t>
            </a:r>
            <a:r>
              <a:rPr lang="en-US" altLang="zh-CN" dirty="0" err="1" smtClean="0"/>
              <a:t>B.true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3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  <p:bldP spid="34823" grpId="0" animBg="1"/>
      <p:bldP spid="34824" grpId="0"/>
      <p:bldP spid="34825" grpId="0"/>
      <p:bldP spid="34826" grpId="0" animBg="1"/>
      <p:bldP spid="34827" grpId="0" animBg="1"/>
      <p:bldP spid="34828" grpId="0" animBg="1"/>
      <p:bldP spid="34829" grpId="0"/>
      <p:bldP spid="34830" grpId="0"/>
      <p:bldP spid="34831" grpId="0" animBg="1"/>
      <p:bldP spid="34832" grpId="0" animBg="1"/>
      <p:bldP spid="348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dirty="0" err="1" smtClean="0">
                <a:latin typeface="Comic Sans MS" charset="0"/>
                <a:ea typeface="华文新魏" charset="0"/>
              </a:rPr>
              <a:t>B</a:t>
            </a:r>
            <a:r>
              <a:rPr lang="en-US" altLang="zh-CN" sz="2000" dirty="0" err="1" smtClean="0">
                <a:latin typeface="Comic Sans MS" charset="0"/>
                <a:ea typeface="宋体" charset="0"/>
                <a:cs typeface="宋体" charset="0"/>
              </a:rPr>
              <a:t>→</a:t>
            </a:r>
            <a:r>
              <a:rPr lang="en-US" altLang="zh-CN" sz="2000" dirty="0" err="1">
                <a:latin typeface="Comic Sans MS" charset="0"/>
                <a:ea typeface="宋体" charset="0"/>
                <a:cs typeface="宋体" charset="0"/>
              </a:rPr>
              <a:t>false</a:t>
            </a: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/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/>
            <a:endParaRPr lang="en-US" altLang="zh-CN" sz="2000" dirty="0" smtClean="0">
              <a:latin typeface="Comic Sans MS" charset="0"/>
              <a:ea typeface="华文新魏" charset="0"/>
            </a:endParaRPr>
          </a:p>
          <a:p>
            <a:pPr lvl="1" eaLnBrk="1" hangingPunct="1"/>
            <a:r>
              <a:rPr lang="en-US" altLang="zh-CN" sz="2000" dirty="0" smtClean="0">
                <a:latin typeface="Comic Sans MS" charset="0"/>
                <a:ea typeface="华文新魏" charset="0"/>
              </a:rPr>
              <a:t>B</a:t>
            </a:r>
            <a:r>
              <a:rPr lang="en-US" altLang="zh-CN" sz="2000" dirty="0" smtClean="0">
                <a:latin typeface="Comic Sans MS" charset="0"/>
                <a:ea typeface="宋体" charset="0"/>
                <a:cs typeface="宋体" charset="0"/>
              </a:rPr>
              <a:t>→B1 || B2</a:t>
            </a: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pPr lvl="2" eaLnBrk="1" hangingPunct="1"/>
            <a:endParaRPr lang="en-US" altLang="zh-CN" sz="1600" dirty="0">
              <a:latin typeface="Comic Sans MS" charset="0"/>
              <a:ea typeface="宋体" charset="0"/>
              <a:cs typeface="宋体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华文新魏" charset="0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5C441C2-59D5-4D4C-8612-A93DC08E4816}" type="slidenum">
              <a:rPr lang="en-US" altLang="zh-CN">
                <a:solidFill>
                  <a:schemeClr val="bg1"/>
                </a:solidFill>
              </a:rPr>
              <a:pPr eaLnBrk="1" hangingPunct="1"/>
              <a:t>58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47813" y="2074813"/>
            <a:ext cx="3600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smtClean="0"/>
              <a:t>B: </a:t>
            </a:r>
            <a:r>
              <a:rPr lang="en-US" altLang="zh-CN" sz="1600" dirty="0" err="1"/>
              <a:t>goto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B.false</a:t>
            </a:r>
            <a:r>
              <a:rPr lang="en-US" altLang="zh-CN" sz="1600" dirty="0" smtClean="0"/>
              <a:t>                              </a:t>
            </a:r>
            <a:r>
              <a:rPr lang="zh-CN" altLang="en-US" sz="1600" dirty="0"/>
              <a:t>。</a:t>
            </a:r>
            <a:endParaRPr lang="zh-CN" altLang="en-US" dirty="0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4788024" y="22907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580063" y="2068463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1547813" y="3119735"/>
            <a:ext cx="42481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err="1" smtClean="0"/>
              <a:t>B.code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1600" dirty="0" smtClean="0"/>
              <a:t>B1.false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                </a:t>
            </a:r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3851275" y="342453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4500563" y="3202285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B1.false</a:t>
            </a:r>
            <a:endParaRPr lang="en-US" altLang="zh-CN" sz="1600" dirty="0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628900" y="3208635"/>
            <a:ext cx="15113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smtClean="0"/>
              <a:t>B1.code</a:t>
            </a:r>
            <a:r>
              <a:rPr lang="en-US" altLang="zh-CN" dirty="0" smtClean="0"/>
              <a:t>     </a:t>
            </a:r>
            <a:r>
              <a:rPr lang="zh-CN" altLang="en-US" dirty="0">
                <a:cs typeface="Arial" charset="0"/>
              </a:rPr>
              <a:t>。	  </a:t>
            </a:r>
            <a:r>
              <a:rPr lang="en-US" altLang="zh-CN" dirty="0"/>
              <a:t>•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627313" y="3997623"/>
            <a:ext cx="1512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/>
              <a:t>B</a:t>
            </a:r>
            <a:r>
              <a:rPr lang="en-US" altLang="zh-CN" sz="1600" dirty="0" smtClean="0"/>
              <a:t>2.code </a:t>
            </a:r>
            <a:r>
              <a:rPr lang="en-US" altLang="zh-CN" dirty="0" smtClean="0"/>
              <a:t>    </a:t>
            </a:r>
            <a:r>
              <a:rPr lang="en-US" altLang="zh-CN" dirty="0"/>
              <a:t>• </a:t>
            </a:r>
            <a:endParaRPr lang="en-US" altLang="zh-CN" dirty="0">
              <a:cs typeface="Arial" charset="0"/>
            </a:endParaRPr>
          </a:p>
          <a:p>
            <a:pPr eaLnBrk="1" hangingPunct="1"/>
            <a:r>
              <a:rPr lang="en-US" altLang="zh-CN" dirty="0">
                <a:cs typeface="Arial" charset="0"/>
              </a:rPr>
              <a:t>                 </a:t>
            </a:r>
            <a:r>
              <a:rPr lang="zh-CN" altLang="en-US" dirty="0">
                <a:cs typeface="Arial" charset="0"/>
              </a:rPr>
              <a:t>。</a:t>
            </a:r>
            <a:endParaRPr lang="zh-CN" alt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851275" y="421669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851275" y="450403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779838" y="371187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940425" y="371187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500563" y="3640435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B1.true</a:t>
            </a:r>
            <a:endParaRPr lang="en-US" altLang="zh-CN" sz="16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157913" y="4311948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156325" y="402461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502150" y="443101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B2.false</a:t>
            </a:r>
            <a:endParaRPr lang="en-US" altLang="zh-CN" sz="1600" dirty="0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500563" y="4143673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B2.true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398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/>
      <p:bldP spid="35848" grpId="0" animBg="1"/>
      <p:bldP spid="35849" grpId="0" animBg="1"/>
      <p:bldP spid="35850" grpId="0"/>
      <p:bldP spid="35851" grpId="0" animBg="1"/>
      <p:bldP spid="35852" grpId="0" animBg="1"/>
      <p:bldP spid="35853" grpId="0" animBg="1"/>
      <p:bldP spid="35854" grpId="0" animBg="1"/>
      <p:bldP spid="35855" grpId="0" animBg="1"/>
      <p:bldP spid="35856" grpId="0" animBg="1"/>
      <p:bldP spid="35857" grpId="0"/>
      <p:bldP spid="35858" grpId="0"/>
      <p:bldP spid="35859" grpId="0"/>
      <p:bldP spid="35860" grpId="0"/>
      <p:bldP spid="3586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272" y="1491623"/>
            <a:ext cx="8042276" cy="4343400"/>
          </a:xfrm>
        </p:spPr>
        <p:txBody>
          <a:bodyPr/>
          <a:lstStyle/>
          <a:p>
            <a:pPr marL="342900" lvl="1" indent="-342900">
              <a:buFont typeface="Wingdings" charset="0"/>
              <a:buChar char="n"/>
            </a:pPr>
            <a:r>
              <a:rPr lang="en-US" altLang="zh-CN" sz="2000" dirty="0" smtClean="0">
                <a:latin typeface="Comic Sans MS" charset="0"/>
                <a:ea typeface="华文新魏" charset="0"/>
              </a:rPr>
              <a:t>B</a:t>
            </a:r>
            <a:r>
              <a:rPr lang="en-US" altLang="zh-CN" sz="2000" dirty="0" smtClean="0">
                <a:latin typeface="Comic Sans MS" charset="0"/>
                <a:ea typeface="宋体" charset="0"/>
                <a:cs typeface="宋体" charset="0"/>
              </a:rPr>
              <a:t>→B1 &amp;&amp; B2</a:t>
            </a:r>
            <a:endParaRPr lang="en-US" altLang="zh-CN" sz="2000" dirty="0">
              <a:latin typeface="Comic Sans MS" charset="0"/>
              <a:ea typeface="宋体" charset="0"/>
              <a:cs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690092" y="2110085"/>
            <a:ext cx="42481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 err="1" smtClean="0"/>
              <a:t>B.code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1600" dirty="0" smtClean="0"/>
              <a:t>B1.true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                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3993554" y="241488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642842" y="2192635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B1.true</a:t>
            </a:r>
            <a:endParaRPr lang="en-US" altLang="zh-CN" sz="1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771179" y="2198985"/>
            <a:ext cx="15113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smtClean="0"/>
              <a:t>B1.code</a:t>
            </a:r>
            <a:r>
              <a:rPr lang="en-US" altLang="zh-CN" dirty="0" smtClean="0"/>
              <a:t>     </a:t>
            </a:r>
            <a:r>
              <a:rPr lang="zh-CN" altLang="en-US" dirty="0">
                <a:cs typeface="Arial" charset="0"/>
              </a:rPr>
              <a:t>。	  </a:t>
            </a:r>
            <a:r>
              <a:rPr lang="en-US" altLang="zh-CN" dirty="0"/>
              <a:t>•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769592" y="2987972"/>
            <a:ext cx="1512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smtClean="0"/>
              <a:t>B2.code </a:t>
            </a:r>
            <a:r>
              <a:rPr lang="en-US" altLang="zh-CN" dirty="0" smtClean="0"/>
              <a:t>    </a:t>
            </a:r>
            <a:r>
              <a:rPr lang="en-US" altLang="zh-CN" dirty="0"/>
              <a:t>• </a:t>
            </a:r>
            <a:endParaRPr lang="en-US" altLang="zh-CN" dirty="0">
              <a:cs typeface="Arial" charset="0"/>
            </a:endParaRPr>
          </a:p>
          <a:p>
            <a:pPr eaLnBrk="1" hangingPunct="1"/>
            <a:r>
              <a:rPr lang="en-US" altLang="zh-CN" dirty="0">
                <a:cs typeface="Arial" charset="0"/>
              </a:rPr>
              <a:t>                 </a:t>
            </a:r>
            <a:r>
              <a:rPr lang="zh-CN" altLang="en-US" dirty="0">
                <a:cs typeface="Arial" charset="0"/>
              </a:rPr>
              <a:t>。</a:t>
            </a:r>
            <a:endParaRPr lang="zh-CN" altLang="en-US" dirty="0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3993554" y="3207047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3993554" y="349438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3922117" y="2702222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6082704" y="270698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4642842" y="2630785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B1.false</a:t>
            </a:r>
            <a:endParaRPr lang="en-US" altLang="zh-CN" sz="1600" dirty="0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300192" y="3429000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6298604" y="3141663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4644429" y="342136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B2.true</a:t>
            </a:r>
            <a:endParaRPr lang="en-US" altLang="zh-CN" sz="1600" dirty="0"/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642842" y="3134022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B2.false</a:t>
            </a:r>
            <a:endParaRPr lang="en-US" altLang="zh-CN" sz="1600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94516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</a:p>
        </p:txBody>
      </p:sp>
    </p:spTree>
    <p:extLst>
      <p:ext uri="{BB962C8B-B14F-4D97-AF65-F5344CB8AC3E}">
        <p14:creationId xmlns:p14="http://schemas.microsoft.com/office/powerpoint/2010/main" val="13742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222" y="35333"/>
            <a:ext cx="8042276" cy="945160"/>
          </a:xfrm>
        </p:spPr>
        <p:txBody>
          <a:bodyPr/>
          <a:lstStyle/>
          <a:p>
            <a:r>
              <a:rPr kumimoji="1" lang="zh-CN" altLang="en-US" dirty="0" smtClean="0"/>
              <a:t>中间代码生成器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charset="0"/>
              </a:rPr>
              <a:t>中间代码</a:t>
            </a:r>
            <a:r>
              <a:rPr lang="zh-CN" altLang="en-US" dirty="0" smtClean="0">
                <a:latin typeface="宋体" charset="0"/>
              </a:rPr>
              <a:t>生成器</a:t>
            </a:r>
            <a:endParaRPr lang="en-US" altLang="zh-CN" dirty="0">
              <a:latin typeface="宋体" charset="0"/>
            </a:endParaRPr>
          </a:p>
          <a:p>
            <a:pPr lvl="1"/>
            <a:r>
              <a:rPr lang="zh-CN" altLang="en-US" sz="2000" dirty="0" smtClean="0">
                <a:latin typeface="宋体" charset="0"/>
              </a:rPr>
              <a:t>把语法分析过的源程序翻译成中间代码</a:t>
            </a:r>
            <a:endParaRPr lang="en-US" altLang="zh-CN" sz="2000" dirty="0" smtClean="0">
              <a:latin typeface="宋体" charset="0"/>
            </a:endParaRPr>
          </a:p>
          <a:p>
            <a:r>
              <a:rPr lang="zh-CN" altLang="en-US" dirty="0" smtClean="0">
                <a:latin typeface="宋体" charset="0"/>
              </a:rPr>
              <a:t>采用中间代码作为过</a:t>
            </a:r>
            <a:r>
              <a:rPr lang="zh-CN" altLang="en-US" dirty="0">
                <a:latin typeface="宋体" charset="0"/>
              </a:rPr>
              <a:t>渡的优点：</a:t>
            </a:r>
            <a:endParaRPr lang="en-US" altLang="zh-CN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翻译时不必考虑目标语言的细节</a:t>
            </a:r>
            <a:r>
              <a:rPr lang="zh-CN" altLang="en-US" sz="2000" dirty="0" smtClean="0">
                <a:latin typeface="宋体" charset="0"/>
              </a:rPr>
              <a:t>，逻辑清楚，容易实现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便于编译器的移植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便于进行与机器无关的代码优化工作</a:t>
            </a:r>
            <a:endParaRPr lang="en-US" altLang="zh-CN" sz="2000" dirty="0">
              <a:latin typeface="宋体" charset="0"/>
            </a:endParaRPr>
          </a:p>
          <a:p>
            <a:r>
              <a:rPr lang="zh-CN" altLang="en-US" dirty="0">
                <a:latin typeface="宋体" charset="0"/>
              </a:rPr>
              <a:t>缺点</a:t>
            </a:r>
            <a:r>
              <a:rPr lang="zh-CN" altLang="en-US" dirty="0" smtClean="0">
                <a:latin typeface="宋体" charset="0"/>
              </a:rPr>
              <a:t>：增</a:t>
            </a:r>
            <a:r>
              <a:rPr lang="zh-CN" altLang="en-US" dirty="0">
                <a:latin typeface="宋体" charset="0"/>
              </a:rPr>
              <a:t>加了</a:t>
            </a:r>
            <a:r>
              <a:rPr lang="en-US" altLang="zh-CN" dirty="0">
                <a:latin typeface="宋体" charset="0"/>
              </a:rPr>
              <a:t>I/O</a:t>
            </a:r>
            <a:r>
              <a:rPr lang="zh-CN" altLang="en-US" dirty="0" smtClean="0">
                <a:latin typeface="宋体" charset="0"/>
              </a:rPr>
              <a:t>操作</a:t>
            </a:r>
            <a:endParaRPr lang="en-US" altLang="zh-CN" dirty="0" smtClean="0">
              <a:latin typeface="宋体" charset="0"/>
            </a:endParaRPr>
          </a:p>
          <a:p>
            <a:r>
              <a:rPr lang="zh-CN" altLang="en-US" dirty="0" smtClean="0">
                <a:latin typeface="宋体" charset="0"/>
              </a:rPr>
              <a:t>中间代码</a:t>
            </a:r>
            <a:r>
              <a:rPr lang="zh-CN" altLang="en-US" dirty="0">
                <a:latin typeface="宋体" charset="0"/>
              </a:rPr>
              <a:t>生成器的位置：</a:t>
            </a:r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24" name="组 23"/>
          <p:cNvGrpSpPr/>
          <p:nvPr/>
        </p:nvGrpSpPr>
        <p:grpSpPr>
          <a:xfrm>
            <a:off x="747618" y="4514014"/>
            <a:ext cx="7920880" cy="1944216"/>
            <a:chOff x="395536" y="4797152"/>
            <a:chExt cx="7920880" cy="1944216"/>
          </a:xfrm>
        </p:grpSpPr>
        <p:sp>
          <p:nvSpPr>
            <p:cNvPr id="5" name="文本框 4"/>
            <p:cNvSpPr txBox="1"/>
            <p:nvPr/>
          </p:nvSpPr>
          <p:spPr>
            <a:xfrm>
              <a:off x="899592" y="5373216"/>
              <a:ext cx="1338828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语法分析器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 bwMode="auto">
            <a:xfrm>
              <a:off x="2238420" y="5517232"/>
              <a:ext cx="46137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文本框 8"/>
            <p:cNvSpPr txBox="1"/>
            <p:nvPr/>
          </p:nvSpPr>
          <p:spPr>
            <a:xfrm>
              <a:off x="2699793" y="5363924"/>
              <a:ext cx="1296143" cy="64633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静态语义分析</a:t>
              </a:r>
              <a:endParaRPr kumimoji="1" lang="zh-CN" altLang="en-US" dirty="0"/>
            </a:p>
          </p:txBody>
        </p:sp>
        <p:cxnSp>
          <p:nvCxnSpPr>
            <p:cNvPr id="10" name="直线箭头连接符 9"/>
            <p:cNvCxnSpPr/>
            <p:nvPr/>
          </p:nvCxnSpPr>
          <p:spPr bwMode="auto">
            <a:xfrm>
              <a:off x="4038620" y="5507940"/>
              <a:ext cx="46137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文本框 10"/>
            <p:cNvSpPr txBox="1"/>
            <p:nvPr/>
          </p:nvSpPr>
          <p:spPr>
            <a:xfrm>
              <a:off x="4499992" y="5363924"/>
              <a:ext cx="1296143" cy="64633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中间代码生成器</a:t>
              </a:r>
              <a:endParaRPr kumimoji="1" lang="zh-CN" altLang="en-US" dirty="0"/>
            </a:p>
          </p:txBody>
        </p:sp>
        <p:cxnSp>
          <p:nvCxnSpPr>
            <p:cNvPr id="12" name="直线箭头连接符 11"/>
            <p:cNvCxnSpPr/>
            <p:nvPr/>
          </p:nvCxnSpPr>
          <p:spPr bwMode="auto">
            <a:xfrm flipV="1">
              <a:off x="5796136" y="5507940"/>
              <a:ext cx="720080" cy="929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文本框 12"/>
            <p:cNvSpPr txBox="1"/>
            <p:nvPr/>
          </p:nvSpPr>
          <p:spPr>
            <a:xfrm>
              <a:off x="6516216" y="5363924"/>
              <a:ext cx="1296144" cy="64633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目标代码生成器</a:t>
              </a:r>
              <a:endParaRPr kumimoji="1" lang="zh-CN" altLang="en-US" dirty="0"/>
            </a:p>
          </p:txBody>
        </p:sp>
        <p:cxnSp>
          <p:nvCxnSpPr>
            <p:cNvPr id="14" name="直线箭头连接符 13"/>
            <p:cNvCxnSpPr/>
            <p:nvPr/>
          </p:nvCxnSpPr>
          <p:spPr bwMode="auto">
            <a:xfrm>
              <a:off x="7855044" y="5507940"/>
              <a:ext cx="46137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线箭头连接符 14"/>
            <p:cNvCxnSpPr/>
            <p:nvPr/>
          </p:nvCxnSpPr>
          <p:spPr bwMode="auto">
            <a:xfrm>
              <a:off x="395536" y="5517232"/>
              <a:ext cx="46137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文本框 16"/>
            <p:cNvSpPr txBox="1"/>
            <p:nvPr/>
          </p:nvSpPr>
          <p:spPr>
            <a:xfrm>
              <a:off x="5796136" y="4797152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00"/>
                  </a:solidFill>
                </a:rPr>
                <a:t>中间代码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 bwMode="auto">
            <a:xfrm>
              <a:off x="6084168" y="5517232"/>
              <a:ext cx="0" cy="12241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917557" y="61653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00"/>
                  </a:solidFill>
                </a:rPr>
                <a:t>前端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04248" y="62373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00"/>
                  </a:solidFill>
                </a:rPr>
                <a:t>后端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7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楷体_GB2312" charset="0"/>
              </a:rPr>
              <a:t>布尔表达式的翻译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dirty="0" smtClean="0">
                <a:latin typeface="Comic Sans MS" charset="0"/>
                <a:ea typeface="华文新魏" charset="0"/>
              </a:rPr>
              <a:t>B</a:t>
            </a:r>
            <a:r>
              <a:rPr lang="en-US" altLang="zh-CN" sz="2000" dirty="0" smtClean="0">
                <a:latin typeface="Comic Sans MS" charset="0"/>
                <a:ea typeface="宋体" charset="0"/>
                <a:cs typeface="宋体" charset="0"/>
              </a:rPr>
              <a:t>→! B1</a:t>
            </a:r>
            <a:endParaRPr lang="en-US" altLang="zh-CN" dirty="0">
              <a:latin typeface="Arial" charset="0"/>
              <a:ea typeface="华文新魏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华文新魏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华文新魏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华文新魏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华文新魏" charset="0"/>
            </a:endParaRPr>
          </a:p>
          <a:p>
            <a:pPr lvl="1" eaLnBrk="1" hangingPunct="1"/>
            <a:r>
              <a:rPr lang="en-US" altLang="zh-CN" sz="2000" dirty="0" smtClean="0">
                <a:latin typeface="Comic Sans MS" charset="0"/>
                <a:ea typeface="华文新魏" charset="0"/>
              </a:rPr>
              <a:t>B</a:t>
            </a:r>
            <a:r>
              <a:rPr lang="en-US" altLang="zh-CN" sz="2000" dirty="0" smtClean="0">
                <a:latin typeface="Comic Sans MS" charset="0"/>
                <a:ea typeface="宋体" charset="0"/>
                <a:cs typeface="宋体" charset="0"/>
              </a:rPr>
              <a:t>→(B1</a:t>
            </a:r>
            <a:r>
              <a:rPr lang="en-US" altLang="zh-CN" sz="2000" dirty="0">
                <a:latin typeface="Comic Sans MS" charset="0"/>
                <a:ea typeface="宋体" charset="0"/>
                <a:cs typeface="宋体" charset="0"/>
              </a:rPr>
              <a:t>)</a:t>
            </a:r>
            <a:endParaRPr lang="en-US" altLang="zh-CN" dirty="0">
              <a:latin typeface="Arial" charset="0"/>
              <a:ea typeface="华文新魏" charset="0"/>
            </a:endParaRPr>
          </a:p>
          <a:p>
            <a:pPr lvl="1" eaLnBrk="1" hangingPunct="1"/>
            <a:endParaRPr lang="en-US" altLang="zh-CN" dirty="0">
              <a:latin typeface="Arial" charset="0"/>
              <a:ea typeface="华文新魏" charset="0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7695242-2FC5-E847-9425-2D2EF0614004}" type="slidenum">
              <a:rPr lang="en-US" altLang="zh-CN">
                <a:solidFill>
                  <a:schemeClr val="bg1"/>
                </a:solidFill>
              </a:rPr>
              <a:pPr eaLnBrk="1" hangingPunct="1"/>
              <a:t>60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547813" y="1844824"/>
            <a:ext cx="42481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err="1" smtClean="0"/>
              <a:t>B.code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                </a:t>
            </a:r>
          </a:p>
        </p:txBody>
      </p:sp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2627313" y="1914674"/>
            <a:ext cx="1512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smtClean="0"/>
              <a:t>B1.code </a:t>
            </a:r>
            <a:r>
              <a:rPr lang="en-US" altLang="zh-CN" dirty="0" smtClean="0"/>
              <a:t>    </a:t>
            </a:r>
            <a:r>
              <a:rPr lang="en-US" altLang="zh-CN" dirty="0"/>
              <a:t>• </a:t>
            </a:r>
            <a:endParaRPr lang="en-US" altLang="zh-CN" dirty="0">
              <a:cs typeface="Arial" charset="0"/>
            </a:endParaRPr>
          </a:p>
          <a:p>
            <a:pPr eaLnBrk="1" hangingPunct="1"/>
            <a:r>
              <a:rPr lang="en-US" altLang="zh-CN" dirty="0">
                <a:cs typeface="Arial" charset="0"/>
              </a:rPr>
              <a:t>                 </a:t>
            </a:r>
            <a:r>
              <a:rPr lang="zh-CN" altLang="en-US" dirty="0">
                <a:cs typeface="Arial" charset="0"/>
              </a:rPr>
              <a:t>。</a:t>
            </a:r>
            <a:endParaRPr lang="zh-CN" altLang="en-US" dirty="0"/>
          </a:p>
        </p:txBody>
      </p:sp>
      <p:sp>
        <p:nvSpPr>
          <p:cNvPr id="36871" name="Line 12"/>
          <p:cNvSpPr>
            <a:spLocks noChangeShapeType="1"/>
          </p:cNvSpPr>
          <p:nvPr/>
        </p:nvSpPr>
        <p:spPr bwMode="auto">
          <a:xfrm>
            <a:off x="3851275" y="2133749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13"/>
          <p:cNvSpPr>
            <a:spLocks noChangeShapeType="1"/>
          </p:cNvSpPr>
          <p:nvPr/>
        </p:nvSpPr>
        <p:spPr bwMode="auto">
          <a:xfrm>
            <a:off x="3851275" y="2421087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6157913" y="2228999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36874" name="Text Box 18"/>
          <p:cNvSpPr txBox="1">
            <a:spLocks noChangeArrowheads="1"/>
          </p:cNvSpPr>
          <p:nvPr/>
        </p:nvSpPr>
        <p:spPr bwMode="auto">
          <a:xfrm>
            <a:off x="6156325" y="1941662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36875" name="Text Box 19"/>
          <p:cNvSpPr txBox="1">
            <a:spLocks noChangeArrowheads="1"/>
          </p:cNvSpPr>
          <p:nvPr/>
        </p:nvSpPr>
        <p:spPr bwMode="auto">
          <a:xfrm>
            <a:off x="4502150" y="2348062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B1.false</a:t>
            </a:r>
            <a:endParaRPr lang="en-US" altLang="zh-CN" sz="1600" dirty="0"/>
          </a:p>
        </p:txBody>
      </p:sp>
      <p:sp>
        <p:nvSpPr>
          <p:cNvPr id="36876" name="Text Box 20"/>
          <p:cNvSpPr txBox="1">
            <a:spLocks noChangeArrowheads="1"/>
          </p:cNvSpPr>
          <p:nvPr/>
        </p:nvSpPr>
        <p:spPr bwMode="auto">
          <a:xfrm>
            <a:off x="4500563" y="1844824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B1.true</a:t>
            </a:r>
            <a:endParaRPr lang="en-US" altLang="zh-CN" sz="1600" dirty="0"/>
          </a:p>
        </p:txBody>
      </p:sp>
      <p:sp>
        <p:nvSpPr>
          <p:cNvPr id="36877" name="Text Box 21"/>
          <p:cNvSpPr txBox="1">
            <a:spLocks noChangeArrowheads="1"/>
          </p:cNvSpPr>
          <p:nvPr/>
        </p:nvSpPr>
        <p:spPr bwMode="auto">
          <a:xfrm>
            <a:off x="1476375" y="4086374"/>
            <a:ext cx="42481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err="1" smtClean="0"/>
              <a:t>B.code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                </a:t>
            </a:r>
          </a:p>
        </p:txBody>
      </p:sp>
      <p:sp>
        <p:nvSpPr>
          <p:cNvPr id="36878" name="Text Box 22"/>
          <p:cNvSpPr txBox="1">
            <a:spLocks noChangeArrowheads="1"/>
          </p:cNvSpPr>
          <p:nvPr/>
        </p:nvSpPr>
        <p:spPr bwMode="auto">
          <a:xfrm>
            <a:off x="2555875" y="4156224"/>
            <a:ext cx="15128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smtClean="0"/>
              <a:t>B1.code </a:t>
            </a:r>
            <a:r>
              <a:rPr lang="en-US" altLang="zh-CN" dirty="0" smtClean="0"/>
              <a:t>    </a:t>
            </a:r>
            <a:r>
              <a:rPr lang="en-US" altLang="zh-CN" dirty="0"/>
              <a:t>• </a:t>
            </a:r>
            <a:endParaRPr lang="en-US" altLang="zh-CN" dirty="0">
              <a:cs typeface="Arial" charset="0"/>
            </a:endParaRPr>
          </a:p>
          <a:p>
            <a:pPr eaLnBrk="1" hangingPunct="1"/>
            <a:r>
              <a:rPr lang="en-US" altLang="zh-CN" dirty="0">
                <a:cs typeface="Arial" charset="0"/>
              </a:rPr>
              <a:t>                 </a:t>
            </a:r>
            <a:r>
              <a:rPr lang="zh-CN" altLang="en-US" dirty="0">
                <a:cs typeface="Arial" charset="0"/>
              </a:rPr>
              <a:t>。</a:t>
            </a:r>
            <a:endParaRPr lang="zh-CN" altLang="en-US" dirty="0"/>
          </a:p>
        </p:txBody>
      </p:sp>
      <p:sp>
        <p:nvSpPr>
          <p:cNvPr id="36879" name="Line 23"/>
          <p:cNvSpPr>
            <a:spLocks noChangeShapeType="1"/>
          </p:cNvSpPr>
          <p:nvPr/>
        </p:nvSpPr>
        <p:spPr bwMode="auto">
          <a:xfrm>
            <a:off x="3779838" y="4375299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24"/>
          <p:cNvSpPr>
            <a:spLocks noChangeShapeType="1"/>
          </p:cNvSpPr>
          <p:nvPr/>
        </p:nvSpPr>
        <p:spPr bwMode="auto">
          <a:xfrm>
            <a:off x="3779838" y="4662637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Text Box 25"/>
          <p:cNvSpPr txBox="1">
            <a:spLocks noChangeArrowheads="1"/>
          </p:cNvSpPr>
          <p:nvPr/>
        </p:nvSpPr>
        <p:spPr bwMode="auto">
          <a:xfrm>
            <a:off x="6086475" y="4470549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36882" name="Text Box 26"/>
          <p:cNvSpPr txBox="1">
            <a:spLocks noChangeArrowheads="1"/>
          </p:cNvSpPr>
          <p:nvPr/>
        </p:nvSpPr>
        <p:spPr bwMode="auto">
          <a:xfrm>
            <a:off x="6084888" y="4183212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36883" name="Text Box 27"/>
          <p:cNvSpPr txBox="1">
            <a:spLocks noChangeArrowheads="1"/>
          </p:cNvSpPr>
          <p:nvPr/>
        </p:nvSpPr>
        <p:spPr bwMode="auto">
          <a:xfrm>
            <a:off x="4430713" y="4589612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B1.false</a:t>
            </a:r>
            <a:endParaRPr lang="en-US" altLang="zh-CN" sz="1600" dirty="0"/>
          </a:p>
        </p:txBody>
      </p:sp>
      <p:sp>
        <p:nvSpPr>
          <p:cNvPr id="36884" name="Text Box 28"/>
          <p:cNvSpPr txBox="1">
            <a:spLocks noChangeArrowheads="1"/>
          </p:cNvSpPr>
          <p:nvPr/>
        </p:nvSpPr>
        <p:spPr bwMode="auto">
          <a:xfrm>
            <a:off x="4429125" y="4086374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smtClean="0"/>
              <a:t>B1.true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971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73" grpId="0"/>
      <p:bldP spid="36874" grpId="0"/>
      <p:bldP spid="36875" grpId="0"/>
      <p:bldP spid="36876" grpId="0"/>
      <p:bldP spid="36877" grpId="0" animBg="1"/>
      <p:bldP spid="36878" grpId="0" animBg="1"/>
      <p:bldP spid="36879" grpId="0" animBg="1"/>
      <p:bldP spid="36880" grpId="0" animBg="1"/>
      <p:bldP spid="36881" grpId="0"/>
      <p:bldP spid="36882" grpId="0"/>
      <p:bldP spid="36883" grpId="0"/>
      <p:bldP spid="3688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031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79301"/>
            <a:ext cx="8229600" cy="4669979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一遍扫描存在的问题：转向时无法确定转向地址</a:t>
            </a:r>
          </a:p>
          <a:p>
            <a:pPr lvl="2">
              <a:lnSpc>
                <a:spcPct val="110000"/>
              </a:lnSpc>
            </a:pPr>
            <a:r>
              <a:rPr lang="zh-CN" altLang="en-US" sz="1800" dirty="0" smtClean="0"/>
              <a:t>例如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语句</a:t>
            </a:r>
            <a:r>
              <a:rPr kumimoji="1" lang="en-US" altLang="zh-CN" sz="1800" dirty="0">
                <a:solidFill>
                  <a:srgbClr val="000000"/>
                </a:solidFill>
              </a:rPr>
              <a:t>if 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(a&lt;b || </a:t>
            </a:r>
            <a:r>
              <a:rPr kumimoji="1" lang="en-US" altLang="zh-CN" sz="1800" dirty="0">
                <a:solidFill>
                  <a:srgbClr val="000000"/>
                </a:solidFill>
              </a:rPr>
              <a:t>c&lt;d 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&amp;&amp;  e&lt;f)  S1 </a:t>
            </a:r>
            <a:r>
              <a:rPr kumimoji="1" lang="en-US" altLang="zh-CN" sz="1800" dirty="0">
                <a:solidFill>
                  <a:srgbClr val="000000"/>
                </a:solidFill>
              </a:rPr>
              <a:t>else </a:t>
            </a:r>
            <a:r>
              <a:rPr kumimoji="1" lang="en-US" altLang="zh-CN" sz="1800" dirty="0" smtClean="0">
                <a:solidFill>
                  <a:srgbClr val="000000"/>
                </a:solidFill>
              </a:rPr>
              <a:t>S2</a:t>
            </a:r>
            <a:r>
              <a:rPr kumimoji="1" lang="zh-CN" altLang="en-US" sz="1800" dirty="0" smtClean="0">
                <a:solidFill>
                  <a:srgbClr val="000000"/>
                </a:solidFill>
              </a:rPr>
              <a:t>  的四元式</a:t>
            </a:r>
            <a:endParaRPr kumimoji="1" lang="en-US" altLang="zh-CN" sz="1800" dirty="0" smtClean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(1)if a&lt;b goto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(   )</a:t>
            </a:r>
            <a:endParaRPr kumimoji="1" lang="hr-HR" altLang="zh-CN" sz="1600" dirty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(2) goto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(   )</a:t>
            </a:r>
            <a:endParaRPr kumimoji="1" lang="hr-HR" altLang="zh-CN" sz="1600" dirty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(3) if c&lt;d goto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(   )</a:t>
            </a:r>
            <a:endParaRPr kumimoji="1" lang="hr-HR" altLang="zh-CN" sz="1600" dirty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(4) goto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( </a:t>
            </a:r>
            <a:r>
              <a:rPr kumimoji="1" lang="zh-CN" altLang="en-US" sz="1600" dirty="0" smtClean="0">
                <a:solidFill>
                  <a:srgbClr val="000000"/>
                </a:solidFill>
              </a:rPr>
              <a:t>   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  )</a:t>
            </a:r>
            <a:endParaRPr kumimoji="1" lang="hr-HR" altLang="zh-CN" sz="1600" dirty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(5) if e&lt;f goto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(   )</a:t>
            </a:r>
            <a:endParaRPr kumimoji="1" lang="hr-HR" altLang="zh-CN" sz="1600" dirty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(6) goto </a:t>
            </a:r>
            <a:r>
              <a:rPr kumimoji="1" lang="zh-CN" altLang="hr-HR" sz="1600" dirty="0" smtClean="0">
                <a:solidFill>
                  <a:srgbClr val="000000"/>
                </a:solidFill>
              </a:rPr>
              <a:t>（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1600" dirty="0" smtClean="0">
                <a:solidFill>
                  <a:srgbClr val="000000"/>
                </a:solidFill>
              </a:rPr>
              <a:t>     </a:t>
            </a:r>
            <a:r>
              <a:rPr kumimoji="1" lang="hr-HR" altLang="zh-CN" sz="1600" dirty="0" smtClean="0">
                <a:solidFill>
                  <a:srgbClr val="000000"/>
                </a:solidFill>
              </a:rPr>
              <a:t>  </a:t>
            </a:r>
            <a:r>
              <a:rPr kumimoji="1" lang="zh-CN" altLang="hr-HR" sz="1600" dirty="0" smtClean="0">
                <a:solidFill>
                  <a:srgbClr val="000000"/>
                </a:solidFill>
              </a:rPr>
              <a:t>）</a:t>
            </a:r>
            <a:endParaRPr kumimoji="1" lang="zh-CN" altLang="hr-HR" sz="1600" dirty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(7) S1</a:t>
            </a:r>
            <a:r>
              <a:rPr kumimoji="1" lang="zh-CN" altLang="hr-HR" sz="1600" dirty="0">
                <a:solidFill>
                  <a:srgbClr val="000000"/>
                </a:solidFill>
              </a:rPr>
              <a:t>的四元式</a:t>
            </a: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 smtClean="0">
                <a:solidFill>
                  <a:srgbClr val="000000"/>
                </a:solidFill>
              </a:rPr>
              <a:t>	.</a:t>
            </a:r>
            <a:r>
              <a:rPr kumimoji="1" lang="hr-HR" altLang="zh-CN" sz="1600" dirty="0">
                <a:solidFill>
                  <a:srgbClr val="000000"/>
                </a:solidFill>
              </a:rPr>
              <a:t>.....</a:t>
            </a: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(p) goto(q)</a:t>
            </a:r>
          </a:p>
          <a:p>
            <a:pPr marL="671512" lvl="2" indent="0">
              <a:lnSpc>
                <a:spcPct val="110000"/>
              </a:lnSpc>
              <a:buNone/>
            </a:pPr>
            <a:r>
              <a:rPr kumimoji="1" lang="hr-HR" altLang="zh-CN" sz="1600" dirty="0">
                <a:solidFill>
                  <a:srgbClr val="000000"/>
                </a:solidFill>
              </a:rPr>
              <a:t>(p+1) S2</a:t>
            </a:r>
            <a:r>
              <a:rPr kumimoji="1" lang="zh-CN" altLang="hr-HR" sz="1600" dirty="0">
                <a:solidFill>
                  <a:srgbClr val="000000"/>
                </a:solidFill>
              </a:rPr>
              <a:t>的四元式</a:t>
            </a:r>
            <a:endParaRPr kumimoji="1" lang="en-US" altLang="zh-CN" sz="1600" dirty="0" smtClean="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</a:pPr>
            <a:endParaRPr kumimoji="1" lang="en-US" altLang="zh-CN" sz="1800" b="1" dirty="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</a:pPr>
            <a:endParaRPr kumimoji="1" lang="en-US" altLang="zh-CN" sz="1800" b="1" dirty="0" smtClean="0">
              <a:solidFill>
                <a:srgbClr val="000000"/>
              </a:solidFill>
            </a:endParaRPr>
          </a:p>
          <a:p>
            <a:pPr marL="671512" lvl="2" indent="0">
              <a:lnSpc>
                <a:spcPct val="110000"/>
              </a:lnSpc>
              <a:buNone/>
            </a:pPr>
            <a:endParaRPr kumimoji="1" lang="en-US" altLang="zh-CN" sz="1800" dirty="0"/>
          </a:p>
          <a:p>
            <a:pPr lvl="2" eaLnBrk="1" hangingPunct="1">
              <a:lnSpc>
                <a:spcPct val="110000"/>
              </a:lnSpc>
            </a:pPr>
            <a:endParaRPr lang="zh-CN" altLang="en-US" dirty="0"/>
          </a:p>
          <a:p>
            <a:pPr lvl="2" eaLnBrk="1" hangingPunct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7BEABAD-E779-AE4C-8921-44DD7A9F1994}" type="slidenum">
              <a:rPr lang="en-US" altLang="zh-CN">
                <a:solidFill>
                  <a:schemeClr val="bg1"/>
                </a:solidFill>
              </a:rPr>
              <a:pPr eaLnBrk="1" hangingPunct="1"/>
              <a:t>61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768850" y="2060848"/>
            <a:ext cx="0" cy="2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>
                <a:solidFill>
                  <a:srgbClr val="000000"/>
                </a:solidFill>
                <a:latin typeface="Comic Sans MS" charset="0"/>
              </a:rPr>
              <a:t>         </a:t>
            </a:r>
            <a:endParaRPr kumimoji="1" lang="en-US" altLang="zh-CN" sz="1400">
              <a:latin typeface="Comic Sans MS" charset="0"/>
            </a:endParaRP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768850" y="2060848"/>
            <a:ext cx="0" cy="2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>
                <a:solidFill>
                  <a:srgbClr val="000000"/>
                </a:solidFill>
                <a:latin typeface="Comic Sans MS" charset="0"/>
              </a:rPr>
              <a:t>         </a:t>
            </a:r>
            <a:endParaRPr kumimoji="1" lang="en-US" altLang="zh-CN" sz="1400">
              <a:latin typeface="Comic Sans MS" charset="0"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4500563" y="2187491"/>
            <a:ext cx="2039020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 //</a:t>
            </a:r>
            <a:r>
              <a:rPr kumimoji="1" lang="zh-CN" altLang="en-US" sz="1400" b="1" dirty="0">
                <a:solidFill>
                  <a:srgbClr val="000000"/>
                </a:solidFill>
                <a:latin typeface="Comic Sans MS" charset="0"/>
              </a:rPr>
              <a:t>转移至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Comic Sans MS" charset="0"/>
              </a:rPr>
              <a:t>B.true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)      </a:t>
            </a:r>
            <a:endParaRPr kumimoji="1" lang="en-US" altLang="zh-CN" sz="1400" dirty="0">
              <a:latin typeface="Comic Sans MS" charset="0"/>
            </a:endParaRPr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4500563" y="3192012"/>
            <a:ext cx="2209800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//</a:t>
            </a:r>
            <a:r>
              <a:rPr kumimoji="1" lang="zh-CN" altLang="en-US" sz="1400" b="1" dirty="0">
                <a:solidFill>
                  <a:srgbClr val="000000"/>
                </a:solidFill>
                <a:latin typeface="Comic Sans MS" charset="0"/>
              </a:rPr>
              <a:t>转移至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Comic Sans MS" charset="0"/>
              </a:rPr>
              <a:t>B.false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)</a:t>
            </a:r>
            <a:endParaRPr kumimoji="1" lang="en-US" altLang="zh-CN" sz="1400" b="1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4500563" y="3541859"/>
            <a:ext cx="1960473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//</a:t>
            </a:r>
            <a:r>
              <a:rPr kumimoji="1" lang="zh-CN" altLang="en-US" sz="1400" b="1" dirty="0">
                <a:solidFill>
                  <a:srgbClr val="000000"/>
                </a:solidFill>
                <a:latin typeface="Comic Sans MS" charset="0"/>
              </a:rPr>
              <a:t>转移至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Comic Sans MS" charset="0"/>
              </a:rPr>
              <a:t>B.true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)      </a:t>
            </a: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4500563" y="3900155"/>
            <a:ext cx="1474763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//</a:t>
            </a:r>
            <a:r>
              <a:rPr kumimoji="1" lang="zh-CN" altLang="en-US" sz="1400" b="1" dirty="0">
                <a:solidFill>
                  <a:srgbClr val="000000"/>
                </a:solidFill>
                <a:latin typeface="Comic Sans MS" charset="0"/>
              </a:rPr>
              <a:t>转移至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Comic Sans MS" charset="0"/>
              </a:rPr>
              <a:t>B.false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)</a:t>
            </a:r>
            <a:endParaRPr kumimoji="1" lang="en-US" altLang="zh-CN" sz="1400" b="1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7" name="Rectangle 47"/>
          <p:cNvSpPr>
            <a:spLocks noChangeArrowheads="1"/>
          </p:cNvSpPr>
          <p:nvPr/>
        </p:nvSpPr>
        <p:spPr bwMode="auto">
          <a:xfrm>
            <a:off x="4186163" y="5273062"/>
            <a:ext cx="2133600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//(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Comic Sans MS" charset="0"/>
              </a:rPr>
              <a:t>B.false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)</a:t>
            </a:r>
            <a:r>
              <a:rPr kumimoji="1" lang="zh-CN" altLang="en-US" sz="1400" b="1" dirty="0">
                <a:solidFill>
                  <a:srgbClr val="000000"/>
                </a:solidFill>
                <a:latin typeface="Comic Sans MS" charset="0"/>
              </a:rPr>
              <a:t>入口</a:t>
            </a:r>
            <a:endParaRPr kumimoji="1" lang="zh-CN" altLang="en-US" sz="1400" dirty="0">
              <a:latin typeface="Comic Sans MS" charset="0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4430043" y="4230598"/>
            <a:ext cx="1859483" cy="2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// 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(</a:t>
            </a:r>
            <a:r>
              <a:rPr kumimoji="1" lang="en-US" altLang="zh-CN" sz="1400" b="1" dirty="0" err="1" smtClean="0">
                <a:solidFill>
                  <a:srgbClr val="000000"/>
                </a:solidFill>
                <a:latin typeface="Comic Sans MS" charset="0"/>
              </a:rPr>
              <a:t>B.true</a:t>
            </a:r>
            <a:r>
              <a:rPr kumimoji="1" lang="en-US" altLang="zh-CN" sz="1400" b="1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charset="0"/>
              </a:rPr>
              <a:t>) </a:t>
            </a:r>
            <a:r>
              <a:rPr kumimoji="1" lang="zh-CN" altLang="en-US" sz="1400" b="1" dirty="0">
                <a:solidFill>
                  <a:srgbClr val="000000"/>
                </a:solidFill>
                <a:latin typeface="Comic Sans MS" charset="0"/>
              </a:rPr>
              <a:t>入口     </a:t>
            </a:r>
            <a:endParaRPr kumimoji="1" lang="zh-CN" altLang="en-US" sz="1400" dirty="0">
              <a:latin typeface="Comic Sans M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4924" y="277715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5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979712" y="2420888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3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602643" y="211598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7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602643" y="348790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7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37567" y="3138137"/>
            <a:ext cx="5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>
                <a:solidFill>
                  <a:srgbClr val="0000FF"/>
                </a:solidFill>
              </a:rPr>
              <a:t>p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+1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87452" y="3837674"/>
            <a:ext cx="5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>
                <a:solidFill>
                  <a:srgbClr val="0000FF"/>
                </a:solidFill>
              </a:rPr>
              <a:t>p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+1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55" grpId="0"/>
      <p:bldP spid="56" grpId="0"/>
      <p:bldP spid="57" grpId="0"/>
      <p:bldP spid="58" grpId="0"/>
      <p:bldP spid="5" grpId="0"/>
      <p:bldP spid="69" grpId="0"/>
      <p:bldP spid="70" grpId="0"/>
      <p:bldP spid="71" grpId="0"/>
      <p:bldP spid="72" grpId="0"/>
      <p:bldP spid="7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dirty="0"/>
              <a:t>解决方案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</a:rPr>
              <a:t>回填技术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695325" lvl="2" indent="-342900"/>
            <a:r>
              <a:rPr lang="zh-CN" altLang="en-US" sz="2400" dirty="0"/>
              <a:t>建立链表</a:t>
            </a:r>
            <a:r>
              <a:rPr lang="en-US" altLang="zh-CN" sz="2400" dirty="0"/>
              <a:t>,</a:t>
            </a:r>
            <a:r>
              <a:rPr lang="zh-CN" altLang="en-US" sz="2400" dirty="0"/>
              <a:t>记录跳转指令的标号，转向目标确定后，回填入对应的跳转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marL="695325" lvl="2" indent="-342900"/>
            <a:endParaRPr lang="zh-CN" altLang="en-US" sz="2400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</a:rPr>
              <a:t>三地址代码表示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695325" lvl="2" indent="-342900"/>
            <a:r>
              <a:rPr lang="zh-CN" altLang="en-US" sz="2000" dirty="0" smtClean="0">
                <a:solidFill>
                  <a:srgbClr val="000000"/>
                </a:solidFill>
              </a:rPr>
              <a:t>用四元式形式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012825" lvl="3" indent="-342900"/>
            <a:r>
              <a:rPr lang="zh-CN" altLang="zh-CN" sz="1800" dirty="0" smtClean="0">
                <a:solidFill>
                  <a:srgbClr val="000000"/>
                </a:solidFill>
              </a:rPr>
              <a:t>（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jnz,a</a:t>
            </a:r>
            <a:r>
              <a:rPr lang="en-US" altLang="zh-CN" sz="1800" dirty="0" smtClean="0">
                <a:solidFill>
                  <a:srgbClr val="000000"/>
                </a:solidFill>
              </a:rPr>
              <a:t>,-,p) 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 </a:t>
            </a:r>
            <a:r>
              <a:rPr lang="zh-CN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if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goto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</a:t>
            </a:r>
          </a:p>
          <a:p>
            <a:pPr marL="1012825" lvl="3" indent="-342900"/>
            <a:r>
              <a:rPr lang="zh-CN" altLang="zh-CN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jrop,x,y,</a:t>
            </a:r>
            <a:r>
              <a:rPr lang="en-US" altLang="zh-CN" sz="1800" dirty="0" err="1">
                <a:solidFill>
                  <a:srgbClr val="000000"/>
                </a:solidFill>
              </a:rPr>
              <a:t>p</a:t>
            </a:r>
            <a:r>
              <a:rPr lang="en-US" altLang="zh-CN" sz="1800" dirty="0">
                <a:solidFill>
                  <a:srgbClr val="000000"/>
                </a:solidFill>
              </a:rPr>
              <a:t>) </a:t>
            </a:r>
            <a:r>
              <a:rPr lang="zh-CN" altLang="en-US" sz="1800" dirty="0">
                <a:solidFill>
                  <a:srgbClr val="000000"/>
                </a:solidFill>
              </a:rPr>
              <a:t>表示 </a:t>
            </a:r>
            <a:r>
              <a:rPr lang="zh-CN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rop</a:t>
            </a:r>
            <a:r>
              <a:rPr lang="en-US" altLang="zh-CN" sz="1800" dirty="0" smtClean="0">
                <a:solidFill>
                  <a:srgbClr val="000000"/>
                </a:solidFill>
              </a:rPr>
              <a:t> y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goto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</a:t>
            </a:r>
          </a:p>
          <a:p>
            <a:pPr marL="1012825" lvl="3" indent="-342900"/>
            <a:r>
              <a:rPr lang="zh-CN" altLang="zh-CN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</a:rPr>
              <a:t>j,-,</a:t>
            </a:r>
            <a:r>
              <a:rPr lang="en-US" altLang="zh-CN" sz="1800" dirty="0">
                <a:solidFill>
                  <a:srgbClr val="000000"/>
                </a:solidFill>
              </a:rPr>
              <a:t>-,p) </a:t>
            </a:r>
            <a:r>
              <a:rPr lang="zh-CN" altLang="en-US" sz="1800" dirty="0">
                <a:solidFill>
                  <a:srgbClr val="000000"/>
                </a:solidFill>
              </a:rPr>
              <a:t>表示 </a:t>
            </a:r>
            <a:r>
              <a:rPr lang="zh-CN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goto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012825" lvl="3" indent="-342900"/>
            <a:endParaRPr lang="en-US" altLang="zh-CN" sz="1800" dirty="0" smtClean="0">
              <a:solidFill>
                <a:srgbClr val="000000"/>
              </a:solidFill>
            </a:endParaRPr>
          </a:p>
          <a:p>
            <a:pPr marL="695325" lvl="2" indent="-342900"/>
            <a:endParaRPr lang="en-US" altLang="zh-CN" sz="2000" dirty="0" smtClean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dirty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3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8042276" cy="43434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综合属性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B.truelist</a:t>
            </a:r>
            <a:r>
              <a:rPr lang="zh-CN" altLang="en-US" sz="2000" dirty="0"/>
              <a:t>：记录转移</a:t>
            </a:r>
            <a:r>
              <a:rPr lang="zh-CN" altLang="en-US" sz="2000" dirty="0" smtClean="0"/>
              <a:t>到 </a:t>
            </a:r>
            <a:r>
              <a:rPr lang="en-US" altLang="zh-CN" sz="2000" dirty="0" smtClean="0"/>
              <a:t>B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真出口的指令的</a:t>
            </a:r>
            <a:r>
              <a:rPr lang="zh-CN" altLang="en-US" sz="2000" dirty="0">
                <a:solidFill>
                  <a:srgbClr val="0000FF"/>
                </a:solidFill>
              </a:rPr>
              <a:t>链表指针</a:t>
            </a:r>
            <a:endParaRPr lang="en-US" altLang="zh-CN" sz="2000" dirty="0"/>
          </a:p>
          <a:p>
            <a:pPr lvl="1"/>
            <a:r>
              <a:rPr lang="en-US" altLang="zh-CN" sz="2000" dirty="0" err="1" smtClean="0"/>
              <a:t>B.falselist</a:t>
            </a:r>
            <a:r>
              <a:rPr lang="zh-CN" altLang="en-US" sz="2000" dirty="0"/>
              <a:t>：记录转移</a:t>
            </a:r>
            <a:r>
              <a:rPr lang="zh-CN" altLang="en-US" sz="2000" dirty="0" smtClean="0"/>
              <a:t>到 </a:t>
            </a:r>
            <a:r>
              <a:rPr lang="en-US" altLang="zh-CN" sz="2000" dirty="0" smtClean="0"/>
              <a:t>B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假出口的指令的</a:t>
            </a:r>
            <a:r>
              <a:rPr lang="zh-CN" altLang="en-US" sz="2000" dirty="0">
                <a:solidFill>
                  <a:srgbClr val="0000FF"/>
                </a:solidFill>
              </a:rPr>
              <a:t>链表指针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M.quad</a:t>
            </a:r>
            <a:r>
              <a:rPr lang="zh-CN" altLang="en-US" sz="2000" dirty="0"/>
              <a:t>：</a:t>
            </a:r>
            <a:r>
              <a:rPr lang="en-US" altLang="zh-CN" sz="2000" dirty="0"/>
              <a:t>M</a:t>
            </a:r>
            <a:r>
              <a:rPr lang="zh-CN" altLang="en-US" sz="2000" dirty="0"/>
              <a:t>所标识的三地址语句的地址</a:t>
            </a:r>
            <a:endParaRPr lang="en-US" altLang="zh-CN" sz="2000" dirty="0"/>
          </a:p>
          <a:p>
            <a:r>
              <a:rPr lang="zh-CN" altLang="en-US" sz="2000" dirty="0"/>
              <a:t>变量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nextquad</a:t>
            </a:r>
            <a:r>
              <a:rPr lang="zh-CN" altLang="en-US" sz="2000" dirty="0"/>
              <a:t>：下一个可用的四元式地址</a:t>
            </a:r>
            <a:endParaRPr lang="en-US" altLang="zh-CN" sz="2000" dirty="0"/>
          </a:p>
          <a:p>
            <a:pPr lvl="2">
              <a:buFontTx/>
              <a:buNone/>
            </a:pPr>
            <a:r>
              <a:rPr lang="zh-CN" altLang="en-US" dirty="0"/>
              <a:t>（产生的下一条三地址语句在数组中的位置）</a:t>
            </a:r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5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布尔表达式的翻译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 err="1">
                <a:latin typeface="Times New Roman" charset="0"/>
              </a:rPr>
              <a:t>makelist</a:t>
            </a:r>
            <a:r>
              <a:rPr lang="en-US" altLang="zh-CN" sz="2000" dirty="0">
                <a:latin typeface="Times New Roman" charset="0"/>
              </a:rPr>
              <a:t>(</a:t>
            </a:r>
            <a:r>
              <a:rPr lang="en-US" altLang="zh-CN" sz="2000" dirty="0" err="1">
                <a:latin typeface="Times New Roman" charset="0"/>
              </a:rPr>
              <a:t>i</a:t>
            </a:r>
            <a:r>
              <a:rPr lang="en-US" altLang="zh-CN" sz="2000" dirty="0">
                <a:latin typeface="Times New Roman" charset="0"/>
              </a:rPr>
              <a:t>)</a:t>
            </a:r>
            <a:r>
              <a:rPr lang="zh-CN" altLang="en-US" sz="2000" dirty="0">
                <a:latin typeface="Times New Roman" charset="0"/>
              </a:rPr>
              <a:t>：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建立新链表，其中只包括四元</a:t>
            </a:r>
            <a:r>
              <a:rPr lang="zh-CN" altLang="en-US" sz="2000" dirty="0" smtClean="0">
                <a:latin typeface="宋体" charset="0"/>
              </a:rPr>
              <a:t>式指令标号</a:t>
            </a:r>
            <a:r>
              <a:rPr lang="en-US" altLang="zh-CN" sz="2000" dirty="0" err="1" smtClean="0">
                <a:latin typeface="宋体" charset="0"/>
              </a:rPr>
              <a:t>i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返回所建链</a:t>
            </a:r>
            <a:r>
              <a:rPr lang="zh-CN" altLang="en-US" sz="2000" dirty="0" smtClean="0">
                <a:latin typeface="宋体" charset="0"/>
              </a:rPr>
              <a:t>表的指针</a:t>
            </a:r>
            <a:endParaRPr lang="en-US" altLang="zh-CN" sz="2000" dirty="0">
              <a:latin typeface="宋体" charset="0"/>
            </a:endParaRPr>
          </a:p>
          <a:p>
            <a:r>
              <a:rPr lang="en-US" altLang="zh-CN" sz="2000" dirty="0">
                <a:latin typeface="Times New Roman" charset="0"/>
              </a:rPr>
              <a:t>merge(p</a:t>
            </a:r>
            <a:r>
              <a:rPr lang="en-US" altLang="zh-CN" sz="2000" baseline="-25000" dirty="0">
                <a:latin typeface="Times New Roman" charset="0"/>
              </a:rPr>
              <a:t>1</a:t>
            </a:r>
            <a:r>
              <a:rPr lang="en-US" altLang="zh-CN" sz="2000" dirty="0">
                <a:latin typeface="Times New Roman" charset="0"/>
              </a:rPr>
              <a:t>,p</a:t>
            </a:r>
            <a:r>
              <a:rPr lang="en-US" altLang="zh-CN" sz="2000" baseline="-25000" dirty="0">
                <a:latin typeface="Times New Roman" charset="0"/>
              </a:rPr>
              <a:t>2</a:t>
            </a:r>
            <a:r>
              <a:rPr lang="en-US" altLang="zh-CN" sz="2000" dirty="0">
                <a:latin typeface="Times New Roman" charset="0"/>
              </a:rPr>
              <a:t>)</a:t>
            </a:r>
            <a:r>
              <a:rPr lang="zh-CN" altLang="en-US" sz="2000" dirty="0">
                <a:latin typeface="Times New Roman" charset="0"/>
              </a:rPr>
              <a:t>：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合并由指针</a:t>
            </a:r>
            <a:r>
              <a:rPr lang="en-US" altLang="zh-CN" sz="2000" dirty="0">
                <a:latin typeface="宋体" charset="0"/>
              </a:rPr>
              <a:t>p</a:t>
            </a:r>
            <a:r>
              <a:rPr lang="en-US" altLang="zh-CN" sz="2000" baseline="-25000" dirty="0">
                <a:latin typeface="宋体" charset="0"/>
              </a:rPr>
              <a:t>1</a:t>
            </a:r>
            <a:r>
              <a:rPr lang="zh-CN" altLang="en-US" sz="2000" dirty="0">
                <a:latin typeface="宋体" charset="0"/>
              </a:rPr>
              <a:t>和</a:t>
            </a:r>
            <a:r>
              <a:rPr lang="en-US" altLang="zh-CN" sz="2000" dirty="0">
                <a:latin typeface="宋体" charset="0"/>
              </a:rPr>
              <a:t>p</a:t>
            </a:r>
            <a:r>
              <a:rPr lang="en-US" altLang="zh-CN" sz="2000" baseline="-25000" dirty="0">
                <a:latin typeface="宋体" charset="0"/>
              </a:rPr>
              <a:t>2</a:t>
            </a:r>
            <a:r>
              <a:rPr lang="zh-CN" altLang="en-US" sz="2000" dirty="0">
                <a:latin typeface="宋体" charset="0"/>
              </a:rPr>
              <a:t>所指向的两个链表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返回结果链</a:t>
            </a:r>
            <a:r>
              <a:rPr lang="zh-CN" altLang="en-US" sz="2000" dirty="0" smtClean="0">
                <a:latin typeface="宋体" charset="0"/>
              </a:rPr>
              <a:t>表的指针</a:t>
            </a:r>
            <a:endParaRPr lang="en-US" altLang="zh-CN" sz="2000" dirty="0">
              <a:latin typeface="宋体" charset="0"/>
            </a:endParaRPr>
          </a:p>
          <a:p>
            <a:r>
              <a:rPr lang="en-US" altLang="zh-CN" sz="2000" dirty="0" err="1">
                <a:latin typeface="Times New Roman" charset="0"/>
              </a:rPr>
              <a:t>backpatch</a:t>
            </a:r>
            <a:r>
              <a:rPr lang="en-US" altLang="zh-CN" sz="2000" dirty="0">
                <a:latin typeface="Times New Roman" charset="0"/>
              </a:rPr>
              <a:t>(</a:t>
            </a:r>
            <a:r>
              <a:rPr lang="en-US" altLang="zh-CN" sz="2000" dirty="0" err="1">
                <a:latin typeface="Times New Roman" charset="0"/>
              </a:rPr>
              <a:t>p,i</a:t>
            </a:r>
            <a:r>
              <a:rPr lang="en-US" altLang="zh-CN" sz="2000" dirty="0">
                <a:latin typeface="Times New Roman" charset="0"/>
              </a:rPr>
              <a:t>)</a:t>
            </a:r>
            <a:r>
              <a:rPr lang="zh-CN" altLang="en-US" sz="2000" dirty="0">
                <a:latin typeface="Times New Roman" charset="0"/>
              </a:rPr>
              <a:t>：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用目标地址</a:t>
            </a:r>
            <a:r>
              <a:rPr lang="en-US" altLang="zh-CN" sz="2000" dirty="0" err="1">
                <a:latin typeface="宋体" charset="0"/>
              </a:rPr>
              <a:t>i</a:t>
            </a:r>
            <a:r>
              <a:rPr lang="zh-CN" altLang="en-US" sz="2000" dirty="0">
                <a:latin typeface="宋体" charset="0"/>
              </a:rPr>
              <a:t>回填</a:t>
            </a:r>
            <a:r>
              <a:rPr lang="en-US" altLang="zh-CN" sz="2000" dirty="0">
                <a:latin typeface="宋体" charset="0"/>
              </a:rPr>
              <a:t> p</a:t>
            </a:r>
            <a:r>
              <a:rPr lang="zh-CN" altLang="en-US" sz="2000" dirty="0">
                <a:latin typeface="宋体" charset="0"/>
              </a:rPr>
              <a:t>所指链表中记录的每一条转移</a:t>
            </a:r>
            <a:r>
              <a:rPr lang="zh-CN" altLang="en-US" sz="2000" dirty="0" smtClean="0">
                <a:latin typeface="宋体" charset="0"/>
              </a:rPr>
              <a:t>指令</a:t>
            </a:r>
            <a:endParaRPr lang="en-US" altLang="zh-CN" sz="2000" dirty="0">
              <a:latin typeface="宋体" charset="0"/>
            </a:endParaRPr>
          </a:p>
          <a:p>
            <a:r>
              <a:rPr lang="en-US" altLang="zh-CN" sz="2000" dirty="0" smtClean="0">
                <a:latin typeface="Times New Roman" charset="0"/>
              </a:rPr>
              <a:t>gen(S</a:t>
            </a:r>
            <a:r>
              <a:rPr lang="en-US" altLang="zh-CN" sz="2000" dirty="0">
                <a:latin typeface="Times New Roman" charset="0"/>
              </a:rPr>
              <a:t>)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产生一条三</a:t>
            </a:r>
            <a:r>
              <a:rPr lang="zh-CN" altLang="en-US" sz="2000" dirty="0" smtClean="0">
                <a:latin typeface="宋体" charset="0"/>
              </a:rPr>
              <a:t>地址语句</a:t>
            </a:r>
            <a:r>
              <a:rPr lang="en-US" altLang="zh-CN" sz="2000" dirty="0" smtClean="0">
                <a:latin typeface="宋体" charset="0"/>
              </a:rPr>
              <a:t>S</a:t>
            </a:r>
            <a:r>
              <a:rPr lang="zh-CN" altLang="en-US" sz="2000" dirty="0">
                <a:latin typeface="宋体" charset="0"/>
              </a:rPr>
              <a:t>，并写入</a:t>
            </a:r>
            <a:r>
              <a:rPr lang="zh-CN" altLang="en-US" sz="2000" dirty="0" smtClean="0">
                <a:latin typeface="宋体" charset="0"/>
              </a:rPr>
              <a:t>输出代码中</a:t>
            </a:r>
            <a:endParaRPr lang="en-US" altLang="zh-CN" sz="2000" dirty="0">
              <a:latin typeface="宋体" charset="0"/>
            </a:endParaRPr>
          </a:p>
          <a:p>
            <a:pPr lvl="1"/>
            <a:r>
              <a:rPr lang="zh-CN" altLang="en-US" sz="2000" dirty="0">
                <a:latin typeface="宋体" charset="0"/>
              </a:rPr>
              <a:t>该函数执行完后，变量</a:t>
            </a:r>
            <a:r>
              <a:rPr lang="en-US" altLang="zh-CN" sz="2000" dirty="0">
                <a:latin typeface="宋体" charset="0"/>
              </a:rPr>
              <a:t> </a:t>
            </a:r>
            <a:r>
              <a:rPr lang="en-US" altLang="zh-CN" sz="2000" dirty="0" err="1">
                <a:latin typeface="Times New Roman" charset="0"/>
              </a:rPr>
              <a:t>nextquad</a:t>
            </a:r>
            <a:r>
              <a:rPr lang="en-US" altLang="zh-CN" sz="2000" dirty="0">
                <a:latin typeface="Times New Roman" charset="0"/>
              </a:rPr>
              <a:t> </a:t>
            </a:r>
            <a:r>
              <a:rPr lang="zh-CN" altLang="en-US" sz="2000" dirty="0">
                <a:latin typeface="宋体" charset="0"/>
              </a:rPr>
              <a:t>加</a:t>
            </a:r>
            <a:r>
              <a:rPr lang="en-US" altLang="zh-CN" sz="2000" dirty="0">
                <a:latin typeface="宋体" charset="0"/>
              </a:rPr>
              <a:t> </a:t>
            </a:r>
            <a:r>
              <a:rPr lang="en-US" altLang="zh-CN" sz="2000" dirty="0">
                <a:latin typeface="Times New Roman" charset="0"/>
              </a:rPr>
              <a:t>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9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85800" y="272534"/>
            <a:ext cx="1486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dirty="0" smtClean="0">
                <a:latin typeface="Times New Roman" charset="0"/>
                <a:sym typeface="Symbol" charset="0"/>
              </a:rPr>
              <a:t></a:t>
            </a: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baseline="-25000" dirty="0" smtClean="0">
                <a:latin typeface="Times New Roman" charset="0"/>
              </a:rPr>
              <a:t>1</a:t>
            </a:r>
            <a:r>
              <a:rPr lang="en-US" altLang="zh-CN" dirty="0" smtClean="0">
                <a:latin typeface="Times New Roman" charset="0"/>
              </a:rPr>
              <a:t> ||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</a:rPr>
              <a:t>M </a:t>
            </a: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baseline="-25000" dirty="0" smtClean="0">
                <a:latin typeface="Times New Roman" charset="0"/>
              </a:rPr>
              <a:t>2</a:t>
            </a:r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2267744" y="260648"/>
            <a:ext cx="42467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M.quad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 merge(B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.falselist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685800" y="1203702"/>
            <a:ext cx="1765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dirty="0" smtClean="0">
                <a:latin typeface="Times New Roman" charset="0"/>
                <a:sym typeface="Symbol" charset="0"/>
              </a:rPr>
              <a:t></a:t>
            </a: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baseline="-25000" dirty="0" smtClean="0">
                <a:latin typeface="Times New Roman" charset="0"/>
              </a:rPr>
              <a:t>1</a:t>
            </a:r>
            <a:r>
              <a:rPr lang="en-US" altLang="zh-CN" dirty="0" smtClean="0">
                <a:latin typeface="Times New Roman" charset="0"/>
              </a:rPr>
              <a:t> &amp;&amp;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</a:rPr>
              <a:t>M </a:t>
            </a: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baseline="-25000" dirty="0" smtClean="0">
                <a:latin typeface="Times New Roman" charset="0"/>
              </a:rPr>
              <a:t>2</a:t>
            </a:r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2267744" y="1196752"/>
            <a:ext cx="46393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M.quad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 merge(B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,falselist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  }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611560" y="2132856"/>
            <a:ext cx="989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dirty="0" smtClean="0">
                <a:latin typeface="Times New Roman" charset="0"/>
                <a:sym typeface="Symbol" charset="0"/>
              </a:rPr>
              <a:t> </a:t>
            </a:r>
            <a:r>
              <a:rPr lang="en-US" altLang="zh-CN" dirty="0" smtClean="0">
                <a:latin typeface="Times New Roman" charset="0"/>
              </a:rPr>
              <a:t>! B</a:t>
            </a:r>
            <a:r>
              <a:rPr lang="en-US" altLang="zh-CN" baseline="-25000" dirty="0" smtClean="0">
                <a:latin typeface="Times New Roman" charset="0"/>
              </a:rPr>
              <a:t>1</a:t>
            </a:r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2318521" y="2132856"/>
            <a:ext cx="4987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;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.truelist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611560" y="2666256"/>
            <a:ext cx="950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dirty="0" smtClean="0">
                <a:latin typeface="Times New Roman" charset="0"/>
                <a:sym typeface="Symbol" charset="0"/>
              </a:rPr>
              <a:t></a:t>
            </a:r>
            <a:r>
              <a:rPr lang="en-US" altLang="zh-CN" dirty="0" smtClean="0">
                <a:latin typeface="Times New Roman" charset="0"/>
              </a:rPr>
              <a:t>(B</a:t>
            </a:r>
            <a:r>
              <a:rPr lang="en-US" altLang="zh-CN" baseline="-25000" dirty="0" smtClean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)</a:t>
            </a:r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2318521" y="2666256"/>
            <a:ext cx="4987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;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=B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.falselist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611560" y="3123456"/>
            <a:ext cx="16561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smtClean="0">
                <a:latin typeface="Times New Roman" charset="0"/>
              </a:rPr>
              <a:t>B</a:t>
            </a:r>
            <a:r>
              <a:rPr lang="en-US" altLang="zh-CN" dirty="0" smtClean="0">
                <a:latin typeface="Times New Roman" charset="0"/>
                <a:sym typeface="Symbol" charset="0"/>
              </a:rPr>
              <a:t></a:t>
            </a:r>
            <a:r>
              <a:rPr lang="en-US" altLang="zh-CN" dirty="0">
                <a:latin typeface="Times New Roman" charset="0"/>
              </a:rPr>
              <a:t>id</a:t>
            </a:r>
            <a:r>
              <a:rPr lang="en-US" altLang="zh-CN" baseline="-25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relop</a:t>
            </a:r>
            <a:r>
              <a:rPr lang="en-US" altLang="zh-CN" dirty="0">
                <a:latin typeface="Times New Roman" charset="0"/>
              </a:rPr>
              <a:t> id</a:t>
            </a:r>
            <a:r>
              <a:rPr lang="en-US" altLang="zh-CN" baseline="-25000" dirty="0">
                <a:latin typeface="Times New Roman" charset="0"/>
              </a:rPr>
              <a:t>2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2337520" y="3066946"/>
            <a:ext cx="49809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nextquad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(nextquad+1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gen(‘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j’relop.op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‘,’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id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.place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‘,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’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id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.place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‘,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’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‘0’ )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gen(‘j ,- , -, 0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)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611560" y="4291082"/>
            <a:ext cx="7457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latin typeface="Times New Roman" charset="0"/>
              </a:rPr>
              <a:t>B</a:t>
            </a:r>
            <a:r>
              <a:rPr lang="en-US" altLang="zh-CN" dirty="0" err="1" smtClean="0">
                <a:latin typeface="Times New Roman" charset="0"/>
                <a:sym typeface="Symbol" charset="0"/>
              </a:rPr>
              <a:t>id</a:t>
            </a:r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611560" y="5579948"/>
            <a:ext cx="719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charset="0"/>
                <a:sym typeface="Symbol" charset="0"/>
              </a:rPr>
              <a:t>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337520" y="5579948"/>
            <a:ext cx="2331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M.quad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nextquad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349917" y="4316903"/>
            <a:ext cx="37157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nextquad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(nextquad+1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gen(‘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jnz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’ ‘,’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id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.place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‘,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’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‘-’ ‘,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’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‘0’ )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gen(‘j ,- , -, 0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)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utoUpdateAnimBg="0"/>
      <p:bldP spid="390149" grpId="0" autoUpdateAnimBg="0"/>
      <p:bldP spid="390150" grpId="0" autoUpdateAnimBg="0"/>
      <p:bldP spid="390151" grpId="0" autoUpdateAnimBg="0"/>
      <p:bldP spid="390152" grpId="0" autoUpdateAnimBg="0"/>
      <p:bldP spid="390153" grpId="0" autoUpdateAnimBg="0"/>
      <p:bldP spid="390154" grpId="0" autoUpdateAnimBg="0"/>
      <p:bldP spid="390155" grpId="0" autoUpdateAnimBg="0"/>
      <p:bldP spid="390156" grpId="0" autoUpdateAnimBg="0"/>
      <p:bldP spid="390157" grpId="0" autoUpdateAnimBg="0"/>
      <p:bldP spid="390158" grpId="0" autoUpdateAnimBg="0"/>
      <p:bldP spid="390162" grpId="0" autoUpdateAnimBg="0"/>
      <p:bldP spid="390163" grpId="0" autoUpdateAnimBg="0"/>
      <p:bldP spid="2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03" y="180219"/>
            <a:ext cx="5823269" cy="945160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rgbClr val="0000FF"/>
                </a:solidFill>
              </a:rPr>
              <a:t>例：翻译布尔表达式</a:t>
            </a:r>
            <a:r>
              <a:rPr lang="en-US" altLang="zh-CN" sz="2800" dirty="0">
                <a:solidFill>
                  <a:srgbClr val="0000FF"/>
                </a:solidFill>
              </a:rPr>
              <a:t/>
            </a:r>
            <a:br>
              <a:rPr lang="en-US" altLang="zh-CN" sz="2800" dirty="0">
                <a:solidFill>
                  <a:srgbClr val="0000FF"/>
                </a:solidFill>
              </a:rPr>
            </a:br>
            <a:r>
              <a:rPr lang="en-US" altLang="zh-CN" sz="2800" dirty="0">
                <a:solidFill>
                  <a:srgbClr val="0000FF"/>
                </a:solidFill>
              </a:rPr>
              <a:t>              a&lt;b </a:t>
            </a:r>
            <a:r>
              <a:rPr lang="en-US" altLang="zh-CN" sz="2800" dirty="0" smtClean="0">
                <a:solidFill>
                  <a:srgbClr val="0000FF"/>
                </a:solidFill>
              </a:rPr>
              <a:t>|| </a:t>
            </a:r>
            <a:r>
              <a:rPr lang="en-US" altLang="zh-CN" sz="2800" dirty="0">
                <a:solidFill>
                  <a:srgbClr val="0000FF"/>
                </a:solidFill>
              </a:rPr>
              <a:t>c&lt;d </a:t>
            </a:r>
            <a:r>
              <a:rPr lang="en-US" altLang="zh-CN" sz="2800" dirty="0" smtClean="0">
                <a:solidFill>
                  <a:srgbClr val="0000FF"/>
                </a:solidFill>
              </a:rPr>
              <a:t>&amp;&amp; </a:t>
            </a:r>
            <a:r>
              <a:rPr lang="en-US" altLang="zh-CN" sz="2800" dirty="0">
                <a:solidFill>
                  <a:srgbClr val="0000FF"/>
                </a:solidFill>
              </a:rPr>
              <a:t>e&lt;f</a:t>
            </a:r>
          </a:p>
        </p:txBody>
      </p:sp>
      <p:sp>
        <p:nvSpPr>
          <p:cNvPr id="391233" name="Rectangle 65"/>
          <p:cNvSpPr>
            <a:spLocks noChangeArrowheads="1"/>
          </p:cNvSpPr>
          <p:nvPr/>
        </p:nvSpPr>
        <p:spPr bwMode="auto">
          <a:xfrm>
            <a:off x="86072" y="3811116"/>
            <a:ext cx="1071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latin typeface="Times New Roman" charset="0"/>
              </a:rPr>
              <a:t>a     </a:t>
            </a:r>
            <a:r>
              <a:rPr lang="en-US" altLang="zh-CN" sz="2000" b="1">
                <a:latin typeface="Times New Roman" charset="0"/>
              </a:rPr>
              <a:t>&lt;</a:t>
            </a:r>
            <a:r>
              <a:rPr lang="en-US" altLang="zh-CN" sz="1800" b="1">
                <a:latin typeface="Times New Roman" charset="0"/>
              </a:rPr>
              <a:t>       b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2219672" y="1982316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543272" y="3071341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177" name="Rectangle 9"/>
          <p:cNvSpPr>
            <a:spLocks noChangeArrowheads="1"/>
          </p:cNvSpPr>
          <p:nvPr/>
        </p:nvSpPr>
        <p:spPr bwMode="auto">
          <a:xfrm>
            <a:off x="2219672" y="4228629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179" name="Rectangle 11"/>
          <p:cNvSpPr>
            <a:spLocks noChangeArrowheads="1"/>
          </p:cNvSpPr>
          <p:nvPr/>
        </p:nvSpPr>
        <p:spPr bwMode="auto">
          <a:xfrm>
            <a:off x="86072" y="3811116"/>
            <a:ext cx="10715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a     </a:t>
            </a:r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&lt;</a:t>
            </a: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      b</a:t>
            </a:r>
          </a:p>
        </p:txBody>
      </p:sp>
      <p:sp>
        <p:nvSpPr>
          <p:cNvPr id="391180" name="Rectangle 12"/>
          <p:cNvSpPr>
            <a:spLocks noChangeArrowheads="1"/>
          </p:cNvSpPr>
          <p:nvPr/>
        </p:nvSpPr>
        <p:spPr bwMode="auto">
          <a:xfrm>
            <a:off x="1762472" y="5068416"/>
            <a:ext cx="1116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latin typeface="Times New Roman" charset="0"/>
              </a:rPr>
              <a:t>c      </a:t>
            </a:r>
            <a:r>
              <a:rPr lang="en-US" altLang="zh-CN" sz="2000" b="1">
                <a:latin typeface="Times New Roman" charset="0"/>
              </a:rPr>
              <a:t>&lt;</a:t>
            </a:r>
            <a:r>
              <a:rPr lang="en-US" altLang="zh-CN" sz="1800" b="1">
                <a:latin typeface="Times New Roman" charset="0"/>
              </a:rPr>
              <a:t>       d</a:t>
            </a:r>
          </a:p>
        </p:txBody>
      </p:sp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5496272" y="4992216"/>
            <a:ext cx="1065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latin typeface="Times New Roman" charset="0"/>
              </a:rPr>
              <a:t>e      </a:t>
            </a:r>
            <a:r>
              <a:rPr lang="en-US" altLang="zh-CN" sz="2000" b="1">
                <a:latin typeface="Times New Roman" charset="0"/>
              </a:rPr>
              <a:t>&lt;</a:t>
            </a:r>
            <a:r>
              <a:rPr lang="en-US" altLang="zh-CN" sz="1800" b="1">
                <a:latin typeface="Times New Roman" charset="0"/>
              </a:rPr>
              <a:t>       f</a:t>
            </a:r>
          </a:p>
        </p:txBody>
      </p:sp>
      <p:grpSp>
        <p:nvGrpSpPr>
          <p:cNvPr id="391188" name="Group 20"/>
          <p:cNvGrpSpPr>
            <a:grpSpLocks/>
          </p:cNvGrpSpPr>
          <p:nvPr/>
        </p:nvGrpSpPr>
        <p:grpSpPr bwMode="auto">
          <a:xfrm>
            <a:off x="238472" y="3506316"/>
            <a:ext cx="828675" cy="311150"/>
            <a:chOff x="562" y="3000"/>
            <a:chExt cx="522" cy="196"/>
          </a:xfrm>
        </p:grpSpPr>
        <p:sp>
          <p:nvSpPr>
            <p:cNvPr id="391185" name="Line 17"/>
            <p:cNvSpPr>
              <a:spLocks noChangeShapeType="1"/>
            </p:cNvSpPr>
            <p:nvPr/>
          </p:nvSpPr>
          <p:spPr bwMode="auto">
            <a:xfrm>
              <a:off x="818" y="3000"/>
              <a:ext cx="1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86" name="Line 18"/>
            <p:cNvSpPr>
              <a:spLocks noChangeShapeType="1"/>
            </p:cNvSpPr>
            <p:nvPr/>
          </p:nvSpPr>
          <p:spPr bwMode="auto">
            <a:xfrm flipH="1">
              <a:off x="562" y="3006"/>
              <a:ext cx="241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87" name="Line 19"/>
            <p:cNvSpPr>
              <a:spLocks noChangeShapeType="1"/>
            </p:cNvSpPr>
            <p:nvPr/>
          </p:nvSpPr>
          <p:spPr bwMode="auto">
            <a:xfrm>
              <a:off x="835" y="3006"/>
              <a:ext cx="249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192" name="Group 24"/>
          <p:cNvGrpSpPr>
            <a:grpSpLocks/>
          </p:cNvGrpSpPr>
          <p:nvPr/>
        </p:nvGrpSpPr>
        <p:grpSpPr bwMode="auto">
          <a:xfrm>
            <a:off x="1838672" y="4725516"/>
            <a:ext cx="828675" cy="311150"/>
            <a:chOff x="1613" y="3747"/>
            <a:chExt cx="522" cy="196"/>
          </a:xfrm>
        </p:grpSpPr>
        <p:sp>
          <p:nvSpPr>
            <p:cNvPr id="391189" name="Line 21"/>
            <p:cNvSpPr>
              <a:spLocks noChangeShapeType="1"/>
            </p:cNvSpPr>
            <p:nvPr/>
          </p:nvSpPr>
          <p:spPr bwMode="auto">
            <a:xfrm>
              <a:off x="1869" y="3747"/>
              <a:ext cx="1" cy="1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0" name="Line 22"/>
            <p:cNvSpPr>
              <a:spLocks noChangeShapeType="1"/>
            </p:cNvSpPr>
            <p:nvPr/>
          </p:nvSpPr>
          <p:spPr bwMode="auto">
            <a:xfrm flipH="1">
              <a:off x="1613" y="3753"/>
              <a:ext cx="241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1" name="Line 23"/>
            <p:cNvSpPr>
              <a:spLocks noChangeShapeType="1"/>
            </p:cNvSpPr>
            <p:nvPr/>
          </p:nvSpPr>
          <p:spPr bwMode="auto">
            <a:xfrm>
              <a:off x="1886" y="3753"/>
              <a:ext cx="249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196" name="Group 28"/>
          <p:cNvGrpSpPr>
            <a:grpSpLocks/>
          </p:cNvGrpSpPr>
          <p:nvPr/>
        </p:nvGrpSpPr>
        <p:grpSpPr bwMode="auto">
          <a:xfrm>
            <a:off x="5648672" y="4649316"/>
            <a:ext cx="828675" cy="311150"/>
            <a:chOff x="3931" y="3744"/>
            <a:chExt cx="522" cy="196"/>
          </a:xfrm>
        </p:grpSpPr>
        <p:sp>
          <p:nvSpPr>
            <p:cNvPr id="391193" name="Line 25"/>
            <p:cNvSpPr>
              <a:spLocks noChangeShapeType="1"/>
            </p:cNvSpPr>
            <p:nvPr/>
          </p:nvSpPr>
          <p:spPr bwMode="auto">
            <a:xfrm>
              <a:off x="4187" y="3744"/>
              <a:ext cx="1" cy="1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4" name="Line 26"/>
            <p:cNvSpPr>
              <a:spLocks noChangeShapeType="1"/>
            </p:cNvSpPr>
            <p:nvPr/>
          </p:nvSpPr>
          <p:spPr bwMode="auto">
            <a:xfrm flipH="1">
              <a:off x="3931" y="3750"/>
              <a:ext cx="241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5" name="Line 27"/>
            <p:cNvSpPr>
              <a:spLocks noChangeShapeType="1"/>
            </p:cNvSpPr>
            <p:nvPr/>
          </p:nvSpPr>
          <p:spPr bwMode="auto">
            <a:xfrm>
              <a:off x="4204" y="3750"/>
              <a:ext cx="249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201" name="Group 33"/>
          <p:cNvGrpSpPr>
            <a:grpSpLocks/>
          </p:cNvGrpSpPr>
          <p:nvPr/>
        </p:nvGrpSpPr>
        <p:grpSpPr bwMode="auto">
          <a:xfrm>
            <a:off x="771872" y="2515716"/>
            <a:ext cx="3094038" cy="544513"/>
            <a:chOff x="889" y="2306"/>
            <a:chExt cx="1949" cy="343"/>
          </a:xfrm>
        </p:grpSpPr>
        <p:sp>
          <p:nvSpPr>
            <p:cNvPr id="391197" name="Line 29"/>
            <p:cNvSpPr>
              <a:spLocks noChangeShapeType="1"/>
            </p:cNvSpPr>
            <p:nvPr/>
          </p:nvSpPr>
          <p:spPr bwMode="auto">
            <a:xfrm flipH="1">
              <a:off x="1738" y="2306"/>
              <a:ext cx="93" cy="34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8" name="Line 30"/>
            <p:cNvSpPr>
              <a:spLocks noChangeShapeType="1"/>
            </p:cNvSpPr>
            <p:nvPr/>
          </p:nvSpPr>
          <p:spPr bwMode="auto">
            <a:xfrm flipH="1">
              <a:off x="889" y="2315"/>
              <a:ext cx="888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9" name="Line 31"/>
            <p:cNvSpPr>
              <a:spLocks noChangeShapeType="1"/>
            </p:cNvSpPr>
            <p:nvPr/>
          </p:nvSpPr>
          <p:spPr bwMode="auto">
            <a:xfrm>
              <a:off x="1920" y="2315"/>
              <a:ext cx="918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00" name="Line 32"/>
            <p:cNvSpPr>
              <a:spLocks noChangeShapeType="1"/>
            </p:cNvSpPr>
            <p:nvPr/>
          </p:nvSpPr>
          <p:spPr bwMode="auto">
            <a:xfrm>
              <a:off x="1873" y="2315"/>
              <a:ext cx="130" cy="3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205" name="Group 37"/>
          <p:cNvGrpSpPr>
            <a:grpSpLocks/>
          </p:cNvGrpSpPr>
          <p:nvPr/>
        </p:nvGrpSpPr>
        <p:grpSpPr bwMode="auto">
          <a:xfrm>
            <a:off x="2448272" y="3355504"/>
            <a:ext cx="134938" cy="582612"/>
            <a:chOff x="1975" y="2833"/>
            <a:chExt cx="85" cy="367"/>
          </a:xfrm>
        </p:grpSpPr>
        <p:sp>
          <p:nvSpPr>
            <p:cNvPr id="391202" name="Line 34"/>
            <p:cNvSpPr>
              <a:spLocks noChangeShapeType="1"/>
            </p:cNvSpPr>
            <p:nvPr/>
          </p:nvSpPr>
          <p:spPr bwMode="auto">
            <a:xfrm flipH="1">
              <a:off x="1996" y="2833"/>
              <a:ext cx="2" cy="19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03" name="Rectangle 35"/>
            <p:cNvSpPr>
              <a:spLocks noChangeArrowheads="1"/>
            </p:cNvSpPr>
            <p:nvPr/>
          </p:nvSpPr>
          <p:spPr bwMode="auto">
            <a:xfrm>
              <a:off x="1975" y="3008"/>
              <a:ext cx="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latin typeface="Times New Roman" charset="0"/>
                  <a:sym typeface="Symbol" charset="0"/>
                </a:rPr>
                <a:t></a:t>
              </a:r>
              <a:endParaRPr lang="en-US" altLang="zh-CN" sz="1800" b="1">
                <a:latin typeface="Times New Roman" charset="0"/>
              </a:endParaRPr>
            </a:p>
          </p:txBody>
        </p:sp>
        <p:sp>
          <p:nvSpPr>
            <p:cNvPr id="391204" name="Rectangle 36"/>
            <p:cNvSpPr>
              <a:spLocks noChangeArrowheads="1"/>
            </p:cNvSpPr>
            <p:nvPr/>
          </p:nvSpPr>
          <p:spPr bwMode="auto">
            <a:xfrm>
              <a:off x="2024" y="302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391217" name="Group 49"/>
          <p:cNvGrpSpPr>
            <a:grpSpLocks/>
          </p:cNvGrpSpPr>
          <p:nvPr/>
        </p:nvGrpSpPr>
        <p:grpSpPr bwMode="auto">
          <a:xfrm>
            <a:off x="2448272" y="3658716"/>
            <a:ext cx="3536950" cy="557213"/>
            <a:chOff x="1954" y="3027"/>
            <a:chExt cx="2228" cy="351"/>
          </a:xfrm>
        </p:grpSpPr>
        <p:sp>
          <p:nvSpPr>
            <p:cNvPr id="391182" name="Line 14"/>
            <p:cNvSpPr>
              <a:spLocks noChangeShapeType="1"/>
            </p:cNvSpPr>
            <p:nvPr/>
          </p:nvSpPr>
          <p:spPr bwMode="auto">
            <a:xfrm flipH="1">
              <a:off x="2784" y="3027"/>
              <a:ext cx="213" cy="3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83" name="Line 15"/>
            <p:cNvSpPr>
              <a:spLocks noChangeShapeType="1"/>
            </p:cNvSpPr>
            <p:nvPr/>
          </p:nvSpPr>
          <p:spPr bwMode="auto">
            <a:xfrm flipH="1">
              <a:off x="1954" y="3027"/>
              <a:ext cx="992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84" name="Line 16"/>
            <p:cNvSpPr>
              <a:spLocks noChangeShapeType="1"/>
            </p:cNvSpPr>
            <p:nvPr/>
          </p:nvSpPr>
          <p:spPr bwMode="auto">
            <a:xfrm>
              <a:off x="3090" y="3027"/>
              <a:ext cx="1092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06" name="Line 38"/>
            <p:cNvSpPr>
              <a:spLocks noChangeShapeType="1"/>
            </p:cNvSpPr>
            <p:nvPr/>
          </p:nvSpPr>
          <p:spPr bwMode="auto">
            <a:xfrm>
              <a:off x="3046" y="3027"/>
              <a:ext cx="84" cy="3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216" name="Group 48"/>
          <p:cNvGrpSpPr>
            <a:grpSpLocks/>
          </p:cNvGrpSpPr>
          <p:nvPr/>
        </p:nvGrpSpPr>
        <p:grpSpPr bwMode="auto">
          <a:xfrm>
            <a:off x="4353272" y="4560416"/>
            <a:ext cx="111125" cy="650875"/>
            <a:chOff x="3168" y="3592"/>
            <a:chExt cx="70" cy="410"/>
          </a:xfrm>
        </p:grpSpPr>
        <p:sp>
          <p:nvSpPr>
            <p:cNvPr id="391207" name="Line 39"/>
            <p:cNvSpPr>
              <a:spLocks noChangeShapeType="1"/>
            </p:cNvSpPr>
            <p:nvPr/>
          </p:nvSpPr>
          <p:spPr bwMode="auto">
            <a:xfrm>
              <a:off x="3191" y="3592"/>
              <a:ext cx="2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08" name="Rectangle 40"/>
            <p:cNvSpPr>
              <a:spLocks noChangeArrowheads="1"/>
            </p:cNvSpPr>
            <p:nvPr/>
          </p:nvSpPr>
          <p:spPr bwMode="auto">
            <a:xfrm>
              <a:off x="3168" y="3810"/>
              <a:ext cx="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latin typeface="Times New Roman" charset="0"/>
                  <a:sym typeface="Symbol" charset="0"/>
                </a:rPr>
                <a:t></a:t>
              </a:r>
              <a:endParaRPr lang="en-US" altLang="zh-CN" sz="2000" b="1">
                <a:latin typeface="Times New Roman" charset="0"/>
              </a:endParaRPr>
            </a:p>
          </p:txBody>
        </p:sp>
      </p:grpSp>
      <p:sp>
        <p:nvSpPr>
          <p:cNvPr id="391209" name="Rectangle 41"/>
          <p:cNvSpPr>
            <a:spLocks noChangeArrowheads="1"/>
          </p:cNvSpPr>
          <p:nvPr/>
        </p:nvSpPr>
        <p:spPr bwMode="auto">
          <a:xfrm>
            <a:off x="4429472" y="4930304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1800" b="1">
              <a:latin typeface="Times New Roman" charset="0"/>
            </a:endParaRPr>
          </a:p>
        </p:txBody>
      </p:sp>
      <p:sp>
        <p:nvSpPr>
          <p:cNvPr id="391210" name="Rectangle 42"/>
          <p:cNvSpPr>
            <a:spLocks noChangeArrowheads="1"/>
          </p:cNvSpPr>
          <p:nvPr/>
        </p:nvSpPr>
        <p:spPr bwMode="auto">
          <a:xfrm>
            <a:off x="2021136" y="3049116"/>
            <a:ext cx="102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1" dirty="0" smtClean="0">
                <a:latin typeface="Times New Roman" charset="0"/>
              </a:rPr>
              <a:t>||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211" name="Rectangle 43"/>
          <p:cNvSpPr>
            <a:spLocks noChangeArrowheads="1"/>
          </p:cNvSpPr>
          <p:nvPr/>
        </p:nvSpPr>
        <p:spPr bwMode="auto">
          <a:xfrm>
            <a:off x="2448272" y="3049116"/>
            <a:ext cx="21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altLang="zh-CN" sz="1800" b="1">
              <a:latin typeface="Times New Roman" charset="0"/>
            </a:endParaRPr>
          </a:p>
        </p:txBody>
      </p:sp>
      <p:sp>
        <p:nvSpPr>
          <p:cNvPr id="391212" name="Rectangle 44"/>
          <p:cNvSpPr>
            <a:spLocks noChangeArrowheads="1"/>
          </p:cNvSpPr>
          <p:nvPr/>
        </p:nvSpPr>
        <p:spPr bwMode="auto">
          <a:xfrm>
            <a:off x="4048472" y="3049116"/>
            <a:ext cx="153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213" name="Rectangle 45"/>
          <p:cNvSpPr>
            <a:spLocks noChangeArrowheads="1"/>
          </p:cNvSpPr>
          <p:nvPr/>
        </p:nvSpPr>
        <p:spPr bwMode="auto">
          <a:xfrm>
            <a:off x="3620761" y="4207197"/>
            <a:ext cx="384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latin typeface="Times New Roman" charset="0"/>
              </a:rPr>
              <a:t>&amp;&amp;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214" name="Rectangle 46"/>
          <p:cNvSpPr>
            <a:spLocks noChangeArrowheads="1"/>
          </p:cNvSpPr>
          <p:nvPr/>
        </p:nvSpPr>
        <p:spPr bwMode="auto">
          <a:xfrm>
            <a:off x="4251672" y="4222279"/>
            <a:ext cx="21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altLang="zh-CN" sz="1800" b="1">
              <a:latin typeface="Times New Roman" charset="0"/>
            </a:endParaRPr>
          </a:p>
        </p:txBody>
      </p:sp>
      <p:sp>
        <p:nvSpPr>
          <p:cNvPr id="391215" name="Rectangle 47"/>
          <p:cNvSpPr>
            <a:spLocks noChangeArrowheads="1"/>
          </p:cNvSpPr>
          <p:nvPr/>
        </p:nvSpPr>
        <p:spPr bwMode="auto">
          <a:xfrm>
            <a:off x="5966172" y="4222279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218" name="Text Box 50"/>
          <p:cNvSpPr txBox="1">
            <a:spLocks noChangeArrowheads="1"/>
          </p:cNvSpPr>
          <p:nvPr/>
        </p:nvSpPr>
        <p:spPr bwMode="auto">
          <a:xfrm>
            <a:off x="638522" y="2972916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.t={100}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.f={101}</a:t>
            </a:r>
          </a:p>
        </p:txBody>
      </p:sp>
      <p:sp>
        <p:nvSpPr>
          <p:cNvPr id="391219" name="Text Box 51"/>
          <p:cNvSpPr txBox="1">
            <a:spLocks noChangeArrowheads="1"/>
          </p:cNvSpPr>
          <p:nvPr/>
        </p:nvSpPr>
        <p:spPr bwMode="auto">
          <a:xfrm>
            <a:off x="5918076" y="1068724"/>
            <a:ext cx="2018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1588" lvl="1" eaLnBrk="1" hangingPunct="1">
              <a:buFont typeface="Wingdings" charset="0"/>
              <a:buNone/>
            </a:pPr>
            <a:r>
              <a:rPr lang="en-US" altLang="zh-CN" dirty="0">
                <a:latin typeface="Times New Roman" charset="0"/>
              </a:rPr>
              <a:t>100</a:t>
            </a:r>
            <a:r>
              <a:rPr lang="zh-CN" altLang="en-US" dirty="0" smtClean="0">
                <a:latin typeface="Times New Roman" charset="0"/>
              </a:rPr>
              <a:t>：</a:t>
            </a:r>
            <a:r>
              <a:rPr lang="en-US" altLang="zh-CN" dirty="0">
                <a:ea typeface="华文新魏" charset="0"/>
              </a:rPr>
              <a:t>(j&lt;, a, b, 0)</a:t>
            </a:r>
          </a:p>
          <a:p>
            <a:pPr marL="0" lvl="1"/>
            <a:r>
              <a:rPr lang="en-US" altLang="zh-CN" dirty="0" smtClean="0">
                <a:latin typeface="Times New Roman" charset="0"/>
              </a:rPr>
              <a:t>101</a:t>
            </a:r>
            <a:r>
              <a:rPr lang="zh-CN" altLang="en-US" dirty="0" smtClean="0">
                <a:latin typeface="Times New Roman" charset="0"/>
              </a:rPr>
              <a:t>：</a:t>
            </a:r>
            <a:r>
              <a:rPr lang="en-US" altLang="zh-CN" dirty="0" smtClean="0">
                <a:ea typeface="华文新魏" charset="0"/>
              </a:rPr>
              <a:t>(</a:t>
            </a:r>
            <a:r>
              <a:rPr lang="en-US" altLang="zh-CN" dirty="0">
                <a:ea typeface="华文新魏" charset="0"/>
              </a:rPr>
              <a:t>j, -, -</a:t>
            </a:r>
            <a:r>
              <a:rPr lang="en-US" altLang="zh-CN" dirty="0" smtClean="0">
                <a:ea typeface="华文新魏" charset="0"/>
              </a:rPr>
              <a:t>,   </a:t>
            </a:r>
            <a:r>
              <a:rPr lang="en-US" altLang="zh-CN" dirty="0" smtClean="0">
                <a:solidFill>
                  <a:srgbClr val="000000"/>
                </a:solidFill>
                <a:ea typeface="华文新魏" charset="0"/>
              </a:rPr>
              <a:t>0</a:t>
            </a:r>
            <a:r>
              <a:rPr lang="en-US" altLang="zh-CN" dirty="0" smtClean="0">
                <a:solidFill>
                  <a:schemeClr val="hlink"/>
                </a:solidFill>
                <a:ea typeface="华文新魏" charset="0"/>
              </a:rPr>
              <a:t>    </a:t>
            </a:r>
            <a:r>
              <a:rPr lang="en-US" altLang="zh-CN" dirty="0" smtClean="0">
                <a:ea typeface="华文新魏" charset="0"/>
              </a:rPr>
              <a:t>)</a:t>
            </a:r>
            <a:endParaRPr lang="en-US" altLang="zh-CN" dirty="0">
              <a:ea typeface="华文新魏" charset="0"/>
            </a:endParaRPr>
          </a:p>
        </p:txBody>
      </p:sp>
      <p:sp>
        <p:nvSpPr>
          <p:cNvPr id="391220" name="Text Box 52"/>
          <p:cNvSpPr txBox="1">
            <a:spLocks noChangeArrowheads="1"/>
          </p:cNvSpPr>
          <p:nvPr/>
        </p:nvSpPr>
        <p:spPr bwMode="auto">
          <a:xfrm>
            <a:off x="2600672" y="2987204"/>
            <a:ext cx="841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.q=102</a:t>
            </a:r>
          </a:p>
        </p:txBody>
      </p:sp>
      <p:sp>
        <p:nvSpPr>
          <p:cNvPr id="391221" name="Text Box 53"/>
          <p:cNvSpPr txBox="1">
            <a:spLocks noChangeArrowheads="1"/>
          </p:cNvSpPr>
          <p:nvPr/>
        </p:nvSpPr>
        <p:spPr bwMode="auto">
          <a:xfrm>
            <a:off x="2314922" y="4192116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.t={102}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.f={103}</a:t>
            </a:r>
          </a:p>
        </p:txBody>
      </p:sp>
      <p:sp>
        <p:nvSpPr>
          <p:cNvPr id="391222" name="Text Box 54"/>
          <p:cNvSpPr txBox="1">
            <a:spLocks noChangeArrowheads="1"/>
          </p:cNvSpPr>
          <p:nvPr/>
        </p:nvSpPr>
        <p:spPr bwMode="auto">
          <a:xfrm>
            <a:off x="5916488" y="1922798"/>
            <a:ext cx="22619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lvl="1"/>
            <a:r>
              <a:rPr lang="en-US" altLang="zh-CN" dirty="0" smtClean="0">
                <a:latin typeface="Times New Roman" charset="0"/>
              </a:rPr>
              <a:t>102</a:t>
            </a:r>
            <a:r>
              <a:rPr lang="en-US" altLang="zh-CN" sz="1600" dirty="0">
                <a:latin typeface="Times New Roman" charset="0"/>
              </a:rPr>
              <a:t>:</a:t>
            </a:r>
            <a:r>
              <a:rPr lang="en-US" altLang="zh-CN" dirty="0" smtClean="0">
                <a:ea typeface="华文新魏" charset="0"/>
              </a:rPr>
              <a:t> </a:t>
            </a:r>
            <a:r>
              <a:rPr lang="en-US" altLang="zh-CN" dirty="0">
                <a:ea typeface="华文新魏" charset="0"/>
              </a:rPr>
              <a:t>(j&lt;, c, d</a:t>
            </a:r>
            <a:r>
              <a:rPr lang="en-US" altLang="zh-CN" dirty="0" smtClean="0">
                <a:ea typeface="华文新魏" charset="0"/>
              </a:rPr>
              <a:t>,  0 </a:t>
            </a:r>
            <a:r>
              <a:rPr lang="en-US" altLang="zh-CN" dirty="0" smtClean="0">
                <a:solidFill>
                  <a:schemeClr val="hlink"/>
                </a:solidFill>
                <a:ea typeface="华文新魏" charset="0"/>
              </a:rPr>
              <a:t>     </a:t>
            </a:r>
            <a:r>
              <a:rPr lang="en-US" altLang="zh-CN" dirty="0" smtClean="0">
                <a:ea typeface="华文新魏" charset="0"/>
              </a:rPr>
              <a:t>)</a:t>
            </a:r>
            <a:endParaRPr lang="en-US" altLang="zh-CN" sz="2000" dirty="0">
              <a:ea typeface="华文新魏" charset="0"/>
            </a:endParaRPr>
          </a:p>
          <a:p>
            <a:pPr marL="0" lvl="1"/>
            <a:r>
              <a:rPr lang="en-US" altLang="zh-CN" dirty="0" smtClean="0">
                <a:latin typeface="Times New Roman" charset="0"/>
              </a:rPr>
              <a:t>103</a:t>
            </a:r>
            <a:r>
              <a:rPr lang="zh-CN" altLang="en-US" dirty="0" smtClean="0">
                <a:latin typeface="Times New Roman" charset="0"/>
              </a:rPr>
              <a:t>：</a:t>
            </a:r>
            <a:r>
              <a:rPr lang="en-US" altLang="zh-CN" dirty="0">
                <a:ea typeface="华文新魏" charset="0"/>
              </a:rPr>
              <a:t>(j, -, -,   </a:t>
            </a:r>
            <a:r>
              <a:rPr lang="en-US" altLang="zh-CN" dirty="0">
                <a:solidFill>
                  <a:srgbClr val="000000"/>
                </a:solidFill>
                <a:ea typeface="华文新魏" charset="0"/>
              </a:rPr>
              <a:t>0</a:t>
            </a:r>
            <a:r>
              <a:rPr lang="en-US" altLang="zh-CN" dirty="0">
                <a:solidFill>
                  <a:schemeClr val="hlink"/>
                </a:solidFill>
                <a:ea typeface="华文新魏" charset="0"/>
              </a:rPr>
              <a:t>    </a:t>
            </a:r>
            <a:r>
              <a:rPr lang="en-US" altLang="zh-CN" dirty="0">
                <a:ea typeface="华文新魏" charset="0"/>
              </a:rPr>
              <a:t>)</a:t>
            </a:r>
          </a:p>
        </p:txBody>
      </p:sp>
      <p:sp>
        <p:nvSpPr>
          <p:cNvPr id="391223" name="Text Box 55"/>
          <p:cNvSpPr txBox="1">
            <a:spLocks noChangeArrowheads="1"/>
          </p:cNvSpPr>
          <p:nvPr/>
        </p:nvSpPr>
        <p:spPr bwMode="auto">
          <a:xfrm>
            <a:off x="4426297" y="4130204"/>
            <a:ext cx="841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.q=104</a:t>
            </a:r>
          </a:p>
        </p:txBody>
      </p:sp>
      <p:sp>
        <p:nvSpPr>
          <p:cNvPr id="391224" name="Text Box 56"/>
          <p:cNvSpPr txBox="1">
            <a:spLocks noChangeArrowheads="1"/>
          </p:cNvSpPr>
          <p:nvPr/>
        </p:nvSpPr>
        <p:spPr bwMode="auto">
          <a:xfrm>
            <a:off x="6048722" y="4115916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.t={104}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.f={105}</a:t>
            </a:r>
          </a:p>
        </p:txBody>
      </p:sp>
      <p:sp>
        <p:nvSpPr>
          <p:cNvPr id="391225" name="Text Box 57"/>
          <p:cNvSpPr txBox="1">
            <a:spLocks noChangeArrowheads="1"/>
          </p:cNvSpPr>
          <p:nvPr/>
        </p:nvSpPr>
        <p:spPr bwMode="auto">
          <a:xfrm>
            <a:off x="5916488" y="2760998"/>
            <a:ext cx="2018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lvl="1"/>
            <a:r>
              <a:rPr lang="en-US" altLang="zh-CN" dirty="0">
                <a:latin typeface="Times New Roman" charset="0"/>
              </a:rPr>
              <a:t>104</a:t>
            </a:r>
            <a:r>
              <a:rPr lang="zh-CN" altLang="en-US" dirty="0" smtClean="0">
                <a:latin typeface="Times New Roman" charset="0"/>
              </a:rPr>
              <a:t>：</a:t>
            </a:r>
            <a:r>
              <a:rPr lang="en-US" altLang="zh-CN" dirty="0" smtClean="0">
                <a:ea typeface="华文新魏" charset="0"/>
              </a:rPr>
              <a:t>(</a:t>
            </a:r>
            <a:r>
              <a:rPr lang="en-US" altLang="zh-CN" dirty="0">
                <a:ea typeface="华文新魏" charset="0"/>
              </a:rPr>
              <a:t>j&lt;, e, f, 0)</a:t>
            </a:r>
            <a:endParaRPr lang="en-US" altLang="zh-CN" sz="2000" dirty="0">
              <a:ea typeface="华文新魏" charset="0"/>
            </a:endParaRPr>
          </a:p>
          <a:p>
            <a:pPr marL="0" lvl="1"/>
            <a:r>
              <a:rPr lang="en-US" altLang="zh-CN" dirty="0" smtClean="0">
                <a:latin typeface="Times New Roman" charset="0"/>
              </a:rPr>
              <a:t>105</a:t>
            </a:r>
            <a:r>
              <a:rPr lang="zh-CN" altLang="en-US" dirty="0" smtClean="0">
                <a:latin typeface="Times New Roman" charset="0"/>
              </a:rPr>
              <a:t>：</a:t>
            </a:r>
            <a:r>
              <a:rPr lang="en-US" altLang="zh-CN" dirty="0">
                <a:ea typeface="华文新魏" charset="0"/>
              </a:rPr>
              <a:t>(j, -, -,   </a:t>
            </a:r>
            <a:r>
              <a:rPr lang="en-US" altLang="zh-CN" dirty="0">
                <a:solidFill>
                  <a:srgbClr val="000000"/>
                </a:solidFill>
                <a:ea typeface="华文新魏" charset="0"/>
              </a:rPr>
              <a:t>0</a:t>
            </a:r>
            <a:r>
              <a:rPr lang="en-US" altLang="zh-CN" dirty="0">
                <a:solidFill>
                  <a:schemeClr val="hlink"/>
                </a:solidFill>
                <a:ea typeface="华文新魏" charset="0"/>
              </a:rPr>
              <a:t>    </a:t>
            </a:r>
            <a:r>
              <a:rPr lang="en-US" altLang="zh-CN" dirty="0">
                <a:ea typeface="华文新魏" charset="0"/>
              </a:rPr>
              <a:t>)</a:t>
            </a:r>
          </a:p>
        </p:txBody>
      </p:sp>
      <p:sp>
        <p:nvSpPr>
          <p:cNvPr id="391226" name="弧 58"/>
          <p:cNvSpPr>
            <a:spLocks/>
          </p:cNvSpPr>
          <p:nvPr/>
        </p:nvSpPr>
        <p:spPr bwMode="auto">
          <a:xfrm>
            <a:off x="3211860" y="4344516"/>
            <a:ext cx="1739900" cy="381000"/>
          </a:xfrm>
          <a:custGeom>
            <a:avLst/>
            <a:gdLst>
              <a:gd name="G0" fmla="+- 20388 0 0"/>
              <a:gd name="G1" fmla="+- 0 0 0"/>
              <a:gd name="G2" fmla="+- 21600 0 0"/>
              <a:gd name="T0" fmla="*/ 41614 w 41614"/>
              <a:gd name="T1" fmla="*/ 4001 h 21600"/>
              <a:gd name="T2" fmla="*/ 0 w 41614"/>
              <a:gd name="T3" fmla="*/ 7133 h 21600"/>
              <a:gd name="T4" fmla="*/ 20388 w 416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14" h="21600" fill="none" extrusionOk="0">
                <a:moveTo>
                  <a:pt x="41614" y="4001"/>
                </a:moveTo>
                <a:cubicBezTo>
                  <a:pt x="39690" y="14207"/>
                  <a:pt x="30774" y="21599"/>
                  <a:pt x="20388" y="21599"/>
                </a:cubicBezTo>
                <a:cubicBezTo>
                  <a:pt x="11208" y="21599"/>
                  <a:pt x="3031" y="15797"/>
                  <a:pt x="-1" y="7133"/>
                </a:cubicBezTo>
              </a:path>
              <a:path w="41614" h="21600" stroke="0" extrusionOk="0">
                <a:moveTo>
                  <a:pt x="41614" y="4001"/>
                </a:moveTo>
                <a:cubicBezTo>
                  <a:pt x="39690" y="14207"/>
                  <a:pt x="30774" y="21599"/>
                  <a:pt x="20388" y="21599"/>
                </a:cubicBezTo>
                <a:cubicBezTo>
                  <a:pt x="11208" y="21599"/>
                  <a:pt x="3031" y="15797"/>
                  <a:pt x="-1" y="7133"/>
                </a:cubicBezTo>
                <a:lnTo>
                  <a:pt x="20388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227" name="Text Box 59"/>
          <p:cNvSpPr txBox="1">
            <a:spLocks noChangeArrowheads="1"/>
          </p:cNvSpPr>
          <p:nvPr/>
        </p:nvSpPr>
        <p:spPr bwMode="auto">
          <a:xfrm>
            <a:off x="7353453" y="1916832"/>
            <a:ext cx="530915" cy="3693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104</a:t>
            </a:r>
          </a:p>
        </p:txBody>
      </p:sp>
      <p:sp>
        <p:nvSpPr>
          <p:cNvPr id="391228" name="Text Box 60"/>
          <p:cNvSpPr txBox="1">
            <a:spLocks noChangeArrowheads="1"/>
          </p:cNvSpPr>
          <p:nvPr/>
        </p:nvSpPr>
        <p:spPr bwMode="auto">
          <a:xfrm>
            <a:off x="4219922" y="294116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.t={104}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0000FF"/>
                </a:solidFill>
                <a:latin typeface="Times New Roman" charset="0"/>
              </a:rPr>
              <a:t>.f={103, 105}</a:t>
            </a:r>
          </a:p>
        </p:txBody>
      </p:sp>
      <p:sp>
        <p:nvSpPr>
          <p:cNvPr id="391229" name="弧 61"/>
          <p:cNvSpPr>
            <a:spLocks/>
          </p:cNvSpPr>
          <p:nvPr/>
        </p:nvSpPr>
        <p:spPr bwMode="auto">
          <a:xfrm>
            <a:off x="1533872" y="3277716"/>
            <a:ext cx="1584325" cy="228600"/>
          </a:xfrm>
          <a:custGeom>
            <a:avLst/>
            <a:gdLst>
              <a:gd name="G0" fmla="+- 9541 0 0"/>
              <a:gd name="G1" fmla="+- 0 0 0"/>
              <a:gd name="G2" fmla="+- 21600 0 0"/>
              <a:gd name="T0" fmla="*/ 31095 w 31095"/>
              <a:gd name="T1" fmla="*/ 1412 h 21600"/>
              <a:gd name="T2" fmla="*/ 0 w 31095"/>
              <a:gd name="T3" fmla="*/ 19379 h 21600"/>
              <a:gd name="T4" fmla="*/ 9541 w 3109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95" h="21600" fill="none" extrusionOk="0">
                <a:moveTo>
                  <a:pt x="31094" y="1411"/>
                </a:moveTo>
                <a:cubicBezTo>
                  <a:pt x="30350" y="12768"/>
                  <a:pt x="20922" y="21599"/>
                  <a:pt x="9541" y="21599"/>
                </a:cubicBezTo>
                <a:cubicBezTo>
                  <a:pt x="6232" y="21599"/>
                  <a:pt x="2968" y="20840"/>
                  <a:pt x="0" y="19378"/>
                </a:cubicBezTo>
              </a:path>
              <a:path w="31095" h="21600" stroke="0" extrusionOk="0">
                <a:moveTo>
                  <a:pt x="31094" y="1411"/>
                </a:moveTo>
                <a:cubicBezTo>
                  <a:pt x="30350" y="12768"/>
                  <a:pt x="20922" y="21599"/>
                  <a:pt x="9541" y="21599"/>
                </a:cubicBezTo>
                <a:cubicBezTo>
                  <a:pt x="6232" y="21599"/>
                  <a:pt x="2968" y="20840"/>
                  <a:pt x="0" y="19378"/>
                </a:cubicBezTo>
                <a:lnTo>
                  <a:pt x="954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230" name="Text Box 62"/>
          <p:cNvSpPr txBox="1">
            <a:spLocks noChangeArrowheads="1"/>
          </p:cNvSpPr>
          <p:nvPr/>
        </p:nvSpPr>
        <p:spPr bwMode="auto">
          <a:xfrm>
            <a:off x="7236296" y="1403484"/>
            <a:ext cx="530915" cy="3693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102</a:t>
            </a:r>
          </a:p>
        </p:txBody>
      </p:sp>
      <p:sp>
        <p:nvSpPr>
          <p:cNvPr id="391231" name="Text Box 63"/>
          <p:cNvSpPr txBox="1">
            <a:spLocks noChangeArrowheads="1"/>
          </p:cNvSpPr>
          <p:nvPr/>
        </p:nvSpPr>
        <p:spPr bwMode="auto">
          <a:xfrm>
            <a:off x="2607369" y="1848614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.t={100, 104}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Times New Roman" charset="0"/>
              </a:rPr>
              <a:t>.f={103, 105}</a:t>
            </a:r>
          </a:p>
        </p:txBody>
      </p:sp>
      <p:grpSp>
        <p:nvGrpSpPr>
          <p:cNvPr id="391234" name="Group 66"/>
          <p:cNvGrpSpPr>
            <a:grpSpLocks/>
          </p:cNvGrpSpPr>
          <p:nvPr/>
        </p:nvGrpSpPr>
        <p:grpSpPr bwMode="auto">
          <a:xfrm>
            <a:off x="238472" y="3506316"/>
            <a:ext cx="828675" cy="311150"/>
            <a:chOff x="562" y="3000"/>
            <a:chExt cx="522" cy="196"/>
          </a:xfrm>
        </p:grpSpPr>
        <p:sp>
          <p:nvSpPr>
            <p:cNvPr id="391235" name="Line 67"/>
            <p:cNvSpPr>
              <a:spLocks noChangeShapeType="1"/>
            </p:cNvSpPr>
            <p:nvPr/>
          </p:nvSpPr>
          <p:spPr bwMode="auto">
            <a:xfrm>
              <a:off x="818" y="3000"/>
              <a:ext cx="1" cy="1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36" name="Line 68"/>
            <p:cNvSpPr>
              <a:spLocks noChangeShapeType="1"/>
            </p:cNvSpPr>
            <p:nvPr/>
          </p:nvSpPr>
          <p:spPr bwMode="auto">
            <a:xfrm flipH="1">
              <a:off x="562" y="3006"/>
              <a:ext cx="241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37" name="Line 69"/>
            <p:cNvSpPr>
              <a:spLocks noChangeShapeType="1"/>
            </p:cNvSpPr>
            <p:nvPr/>
          </p:nvSpPr>
          <p:spPr bwMode="auto">
            <a:xfrm>
              <a:off x="835" y="3006"/>
              <a:ext cx="249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1238" name="Rectangle 70"/>
          <p:cNvSpPr>
            <a:spLocks noChangeArrowheads="1"/>
          </p:cNvSpPr>
          <p:nvPr/>
        </p:nvSpPr>
        <p:spPr bwMode="auto">
          <a:xfrm>
            <a:off x="556545" y="3076897"/>
            <a:ext cx="1524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zh-CN" sz="1800" b="1" dirty="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91244" name="Group 76"/>
          <p:cNvGrpSpPr>
            <a:grpSpLocks/>
          </p:cNvGrpSpPr>
          <p:nvPr/>
        </p:nvGrpSpPr>
        <p:grpSpPr bwMode="auto">
          <a:xfrm>
            <a:off x="2448272" y="3353916"/>
            <a:ext cx="134938" cy="582613"/>
            <a:chOff x="1488" y="3072"/>
            <a:chExt cx="85" cy="367"/>
          </a:xfrm>
        </p:grpSpPr>
        <p:sp>
          <p:nvSpPr>
            <p:cNvPr id="391241" name="Line 73"/>
            <p:cNvSpPr>
              <a:spLocks noChangeShapeType="1"/>
            </p:cNvSpPr>
            <p:nvPr/>
          </p:nvSpPr>
          <p:spPr bwMode="auto">
            <a:xfrm flipH="1">
              <a:off x="1509" y="3072"/>
              <a:ext cx="2" cy="19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42" name="Rectangle 74"/>
            <p:cNvSpPr>
              <a:spLocks noChangeArrowheads="1"/>
            </p:cNvSpPr>
            <p:nvPr/>
          </p:nvSpPr>
          <p:spPr bwMode="auto">
            <a:xfrm>
              <a:off x="1488" y="3247"/>
              <a:ext cx="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sym typeface="Symbol" charset="0"/>
                </a:rPr>
                <a:t></a:t>
              </a:r>
              <a:endParaRPr lang="en-US" altLang="zh-CN" sz="1800" b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391243" name="Rectangle 75"/>
            <p:cNvSpPr>
              <a:spLocks noChangeArrowheads="1"/>
            </p:cNvSpPr>
            <p:nvPr/>
          </p:nvSpPr>
          <p:spPr bwMode="auto">
            <a:xfrm>
              <a:off x="1537" y="326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latin typeface="Times New Roman" charset="0"/>
                </a:rPr>
                <a:t> </a:t>
              </a:r>
            </a:p>
          </p:txBody>
        </p:sp>
      </p:grpSp>
      <p:sp>
        <p:nvSpPr>
          <p:cNvPr id="391245" name="Rectangle 77"/>
          <p:cNvSpPr>
            <a:spLocks noChangeArrowheads="1"/>
          </p:cNvSpPr>
          <p:nvPr/>
        </p:nvSpPr>
        <p:spPr bwMode="auto">
          <a:xfrm>
            <a:off x="2448272" y="3049116"/>
            <a:ext cx="2159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M</a:t>
            </a:r>
          </a:p>
        </p:txBody>
      </p:sp>
      <p:sp>
        <p:nvSpPr>
          <p:cNvPr id="391246" name="Rectangle 78"/>
          <p:cNvSpPr>
            <a:spLocks noChangeArrowheads="1"/>
          </p:cNvSpPr>
          <p:nvPr/>
        </p:nvSpPr>
        <p:spPr bwMode="auto">
          <a:xfrm>
            <a:off x="4039751" y="3054495"/>
            <a:ext cx="214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zh-CN" sz="1800" b="1" dirty="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91247" name="Group 79"/>
          <p:cNvGrpSpPr>
            <a:grpSpLocks/>
          </p:cNvGrpSpPr>
          <p:nvPr/>
        </p:nvGrpSpPr>
        <p:grpSpPr bwMode="auto">
          <a:xfrm>
            <a:off x="771872" y="2515716"/>
            <a:ext cx="3094038" cy="544513"/>
            <a:chOff x="889" y="2306"/>
            <a:chExt cx="1949" cy="343"/>
          </a:xfrm>
        </p:grpSpPr>
        <p:sp>
          <p:nvSpPr>
            <p:cNvPr id="391248" name="Line 80"/>
            <p:cNvSpPr>
              <a:spLocks noChangeShapeType="1"/>
            </p:cNvSpPr>
            <p:nvPr/>
          </p:nvSpPr>
          <p:spPr bwMode="auto">
            <a:xfrm flipH="1">
              <a:off x="1738" y="2306"/>
              <a:ext cx="93" cy="343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49" name="Line 81"/>
            <p:cNvSpPr>
              <a:spLocks noChangeShapeType="1"/>
            </p:cNvSpPr>
            <p:nvPr/>
          </p:nvSpPr>
          <p:spPr bwMode="auto">
            <a:xfrm flipH="1">
              <a:off x="889" y="2315"/>
              <a:ext cx="888" cy="31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0" name="Line 82"/>
            <p:cNvSpPr>
              <a:spLocks noChangeShapeType="1"/>
            </p:cNvSpPr>
            <p:nvPr/>
          </p:nvSpPr>
          <p:spPr bwMode="auto">
            <a:xfrm>
              <a:off x="1920" y="2315"/>
              <a:ext cx="918" cy="31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1" name="Line 83"/>
            <p:cNvSpPr>
              <a:spLocks noChangeShapeType="1"/>
            </p:cNvSpPr>
            <p:nvPr/>
          </p:nvSpPr>
          <p:spPr bwMode="auto">
            <a:xfrm>
              <a:off x="1873" y="2315"/>
              <a:ext cx="130" cy="33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1252" name="Rectangle 84"/>
          <p:cNvSpPr>
            <a:spLocks noChangeArrowheads="1"/>
          </p:cNvSpPr>
          <p:nvPr/>
        </p:nvSpPr>
        <p:spPr bwMode="auto">
          <a:xfrm>
            <a:off x="2210250" y="1985703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zh-CN" sz="1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91253" name="Rectangle 85"/>
          <p:cNvSpPr>
            <a:spLocks noChangeArrowheads="1"/>
          </p:cNvSpPr>
          <p:nvPr/>
        </p:nvSpPr>
        <p:spPr bwMode="auto">
          <a:xfrm>
            <a:off x="2021242" y="3027008"/>
            <a:ext cx="224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||</a:t>
            </a:r>
            <a:endParaRPr lang="en-US" altLang="zh-CN" sz="1800" b="1" dirty="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91254" name="Group 86"/>
          <p:cNvGrpSpPr>
            <a:grpSpLocks/>
          </p:cNvGrpSpPr>
          <p:nvPr/>
        </p:nvGrpSpPr>
        <p:grpSpPr bwMode="auto">
          <a:xfrm>
            <a:off x="2448272" y="3658716"/>
            <a:ext cx="3536950" cy="557213"/>
            <a:chOff x="1954" y="3027"/>
            <a:chExt cx="2228" cy="351"/>
          </a:xfrm>
        </p:grpSpPr>
        <p:sp>
          <p:nvSpPr>
            <p:cNvPr id="391255" name="Line 87"/>
            <p:cNvSpPr>
              <a:spLocks noChangeShapeType="1"/>
            </p:cNvSpPr>
            <p:nvPr/>
          </p:nvSpPr>
          <p:spPr bwMode="auto">
            <a:xfrm flipH="1">
              <a:off x="2784" y="3027"/>
              <a:ext cx="213" cy="35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6" name="Line 88"/>
            <p:cNvSpPr>
              <a:spLocks noChangeShapeType="1"/>
            </p:cNvSpPr>
            <p:nvPr/>
          </p:nvSpPr>
          <p:spPr bwMode="auto">
            <a:xfrm flipH="1">
              <a:off x="1954" y="3027"/>
              <a:ext cx="992" cy="31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7" name="Line 89"/>
            <p:cNvSpPr>
              <a:spLocks noChangeShapeType="1"/>
            </p:cNvSpPr>
            <p:nvPr/>
          </p:nvSpPr>
          <p:spPr bwMode="auto">
            <a:xfrm>
              <a:off x="3090" y="3027"/>
              <a:ext cx="1092" cy="31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8" name="Line 90"/>
            <p:cNvSpPr>
              <a:spLocks noChangeShapeType="1"/>
            </p:cNvSpPr>
            <p:nvPr/>
          </p:nvSpPr>
          <p:spPr bwMode="auto">
            <a:xfrm>
              <a:off x="3046" y="3027"/>
              <a:ext cx="84" cy="3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1259" name="Rectangle 91"/>
          <p:cNvSpPr>
            <a:spLocks noChangeArrowheads="1"/>
          </p:cNvSpPr>
          <p:nvPr/>
        </p:nvSpPr>
        <p:spPr bwMode="auto">
          <a:xfrm>
            <a:off x="2232605" y="4252565"/>
            <a:ext cx="14014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zh-CN" sz="1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91260" name="Rectangle 92"/>
          <p:cNvSpPr>
            <a:spLocks noChangeArrowheads="1"/>
          </p:cNvSpPr>
          <p:nvPr/>
        </p:nvSpPr>
        <p:spPr bwMode="auto">
          <a:xfrm>
            <a:off x="3611215" y="4219917"/>
            <a:ext cx="384721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charset="0"/>
              </a:rPr>
              <a:t>&amp;&amp;</a:t>
            </a:r>
            <a:endParaRPr lang="en-US" altLang="zh-CN" sz="1800" b="1" dirty="0">
              <a:latin typeface="Times New Roman" charset="0"/>
            </a:endParaRPr>
          </a:p>
        </p:txBody>
      </p:sp>
      <p:sp>
        <p:nvSpPr>
          <p:cNvPr id="391261" name="Rectangle 93"/>
          <p:cNvSpPr>
            <a:spLocks noChangeArrowheads="1"/>
          </p:cNvSpPr>
          <p:nvPr/>
        </p:nvSpPr>
        <p:spPr bwMode="auto">
          <a:xfrm>
            <a:off x="4200872" y="4192116"/>
            <a:ext cx="2921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M</a:t>
            </a:r>
          </a:p>
        </p:txBody>
      </p:sp>
      <p:sp>
        <p:nvSpPr>
          <p:cNvPr id="391262" name="Rectangle 94"/>
          <p:cNvSpPr>
            <a:spLocks noChangeArrowheads="1"/>
          </p:cNvSpPr>
          <p:nvPr/>
        </p:nvSpPr>
        <p:spPr bwMode="auto">
          <a:xfrm>
            <a:off x="5976832" y="4190940"/>
            <a:ext cx="1524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charset="0"/>
              </a:rPr>
              <a:t>B</a:t>
            </a:r>
            <a:endParaRPr lang="en-US" altLang="zh-CN" sz="1800" b="1" dirty="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91263" name="Group 95"/>
          <p:cNvGrpSpPr>
            <a:grpSpLocks/>
          </p:cNvGrpSpPr>
          <p:nvPr/>
        </p:nvGrpSpPr>
        <p:grpSpPr bwMode="auto">
          <a:xfrm>
            <a:off x="1838672" y="4725516"/>
            <a:ext cx="828675" cy="311150"/>
            <a:chOff x="1613" y="3747"/>
            <a:chExt cx="522" cy="196"/>
          </a:xfrm>
        </p:grpSpPr>
        <p:sp>
          <p:nvSpPr>
            <p:cNvPr id="391264" name="Line 96"/>
            <p:cNvSpPr>
              <a:spLocks noChangeShapeType="1"/>
            </p:cNvSpPr>
            <p:nvPr/>
          </p:nvSpPr>
          <p:spPr bwMode="auto">
            <a:xfrm>
              <a:off x="1869" y="3747"/>
              <a:ext cx="1" cy="19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65" name="Line 97"/>
            <p:cNvSpPr>
              <a:spLocks noChangeShapeType="1"/>
            </p:cNvSpPr>
            <p:nvPr/>
          </p:nvSpPr>
          <p:spPr bwMode="auto">
            <a:xfrm flipH="1">
              <a:off x="1613" y="3753"/>
              <a:ext cx="241" cy="1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66" name="Line 98"/>
            <p:cNvSpPr>
              <a:spLocks noChangeShapeType="1"/>
            </p:cNvSpPr>
            <p:nvPr/>
          </p:nvSpPr>
          <p:spPr bwMode="auto">
            <a:xfrm>
              <a:off x="1886" y="3753"/>
              <a:ext cx="249" cy="1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1267" name="Rectangle 99"/>
          <p:cNvSpPr>
            <a:spLocks noChangeArrowheads="1"/>
          </p:cNvSpPr>
          <p:nvPr/>
        </p:nvSpPr>
        <p:spPr bwMode="auto">
          <a:xfrm>
            <a:off x="1762472" y="5030316"/>
            <a:ext cx="111601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c      </a:t>
            </a:r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&lt;</a:t>
            </a: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      d</a:t>
            </a:r>
            <a:endParaRPr lang="en-US" altLang="zh-CN" sz="1800" b="1">
              <a:latin typeface="Times New Roman" charset="0"/>
            </a:endParaRPr>
          </a:p>
        </p:txBody>
      </p:sp>
      <p:grpSp>
        <p:nvGrpSpPr>
          <p:cNvPr id="391271" name="Group 103"/>
          <p:cNvGrpSpPr>
            <a:grpSpLocks/>
          </p:cNvGrpSpPr>
          <p:nvPr/>
        </p:nvGrpSpPr>
        <p:grpSpPr bwMode="auto">
          <a:xfrm>
            <a:off x="4353272" y="4573116"/>
            <a:ext cx="111125" cy="650875"/>
            <a:chOff x="3456" y="3744"/>
            <a:chExt cx="70" cy="410"/>
          </a:xfrm>
        </p:grpSpPr>
        <p:sp>
          <p:nvSpPr>
            <p:cNvPr id="391269" name="Line 101"/>
            <p:cNvSpPr>
              <a:spLocks noChangeShapeType="1"/>
            </p:cNvSpPr>
            <p:nvPr/>
          </p:nvSpPr>
          <p:spPr bwMode="auto">
            <a:xfrm>
              <a:off x="3479" y="3744"/>
              <a:ext cx="2" cy="21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70" name="Rectangle 102"/>
            <p:cNvSpPr>
              <a:spLocks noChangeArrowheads="1"/>
            </p:cNvSpPr>
            <p:nvPr/>
          </p:nvSpPr>
          <p:spPr bwMode="auto">
            <a:xfrm>
              <a:off x="3456" y="3962"/>
              <a:ext cx="7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  <a:sym typeface="Symbol" charset="0"/>
                </a:rPr>
                <a:t></a:t>
              </a:r>
              <a:endParaRPr lang="en-US" altLang="zh-CN" sz="2000" b="1">
                <a:solidFill>
                  <a:srgbClr val="FF0000"/>
                </a:solidFill>
                <a:latin typeface="Times New Roman" charset="0"/>
              </a:endParaRPr>
            </a:p>
          </p:txBody>
        </p:sp>
      </p:grpSp>
      <p:grpSp>
        <p:nvGrpSpPr>
          <p:cNvPr id="391272" name="Group 104"/>
          <p:cNvGrpSpPr>
            <a:grpSpLocks/>
          </p:cNvGrpSpPr>
          <p:nvPr/>
        </p:nvGrpSpPr>
        <p:grpSpPr bwMode="auto">
          <a:xfrm>
            <a:off x="5648672" y="4649316"/>
            <a:ext cx="828675" cy="311150"/>
            <a:chOff x="3931" y="3744"/>
            <a:chExt cx="522" cy="196"/>
          </a:xfrm>
        </p:grpSpPr>
        <p:sp>
          <p:nvSpPr>
            <p:cNvPr id="391273" name="Line 105"/>
            <p:cNvSpPr>
              <a:spLocks noChangeShapeType="1"/>
            </p:cNvSpPr>
            <p:nvPr/>
          </p:nvSpPr>
          <p:spPr bwMode="auto">
            <a:xfrm>
              <a:off x="4187" y="3744"/>
              <a:ext cx="1" cy="19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74" name="Line 106"/>
            <p:cNvSpPr>
              <a:spLocks noChangeShapeType="1"/>
            </p:cNvSpPr>
            <p:nvPr/>
          </p:nvSpPr>
          <p:spPr bwMode="auto">
            <a:xfrm flipH="1">
              <a:off x="3931" y="3750"/>
              <a:ext cx="241" cy="1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75" name="Line 107"/>
            <p:cNvSpPr>
              <a:spLocks noChangeShapeType="1"/>
            </p:cNvSpPr>
            <p:nvPr/>
          </p:nvSpPr>
          <p:spPr bwMode="auto">
            <a:xfrm>
              <a:off x="4204" y="3750"/>
              <a:ext cx="249" cy="1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1276" name="Rectangle 108"/>
          <p:cNvSpPr>
            <a:spLocks noChangeArrowheads="1"/>
          </p:cNvSpPr>
          <p:nvPr/>
        </p:nvSpPr>
        <p:spPr bwMode="auto">
          <a:xfrm>
            <a:off x="5496272" y="5030316"/>
            <a:ext cx="11223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e      </a:t>
            </a:r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&lt;</a:t>
            </a:r>
            <a:r>
              <a:rPr lang="en-US" altLang="zh-CN" sz="1800" b="1">
                <a:solidFill>
                  <a:srgbClr val="FF0000"/>
                </a:solidFill>
                <a:latin typeface="Times New Roman" charset="0"/>
              </a:rPr>
              <a:t>       f </a:t>
            </a:r>
          </a:p>
        </p:txBody>
      </p:sp>
      <p:sp>
        <p:nvSpPr>
          <p:cNvPr id="2" name="矩形 1"/>
          <p:cNvSpPr/>
          <p:nvPr/>
        </p:nvSpPr>
        <p:spPr>
          <a:xfrm>
            <a:off x="6084168" y="476672"/>
            <a:ext cx="198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华文新魏" charset="0"/>
              </a:rPr>
              <a:t>设</a:t>
            </a:r>
            <a:r>
              <a:rPr lang="en-US" altLang="zh-CN" dirty="0" err="1">
                <a:ea typeface="华文新魏" charset="0"/>
              </a:rPr>
              <a:t>nextquad</a:t>
            </a:r>
            <a:r>
              <a:rPr lang="zh-CN" altLang="en-US" dirty="0">
                <a:ea typeface="华文新魏" charset="0"/>
              </a:rPr>
              <a:t>为</a:t>
            </a:r>
            <a:r>
              <a:rPr lang="en-US" altLang="zh-CN" dirty="0">
                <a:ea typeface="华文新魏" charset="0"/>
              </a:rPr>
              <a:t>100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26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9" grpId="0" animBg="1" autoUpdateAnimBg="0"/>
      <p:bldP spid="391218" grpId="0" autoUpdateAnimBg="0"/>
      <p:bldP spid="391219" grpId="0" autoUpdateAnimBg="0"/>
      <p:bldP spid="391220" grpId="0" autoUpdateAnimBg="0"/>
      <p:bldP spid="391221" grpId="0" autoUpdateAnimBg="0"/>
      <p:bldP spid="391222" grpId="0" autoUpdateAnimBg="0"/>
      <p:bldP spid="391223" grpId="0" autoUpdateAnimBg="0"/>
      <p:bldP spid="391224" grpId="0" autoUpdateAnimBg="0"/>
      <p:bldP spid="391225" grpId="0" autoUpdateAnimBg="0"/>
      <p:bldP spid="391226" grpId="0" animBg="1"/>
      <p:bldP spid="391227" grpId="0" animBg="1" autoUpdateAnimBg="0"/>
      <p:bldP spid="391228" grpId="0" autoUpdateAnimBg="0"/>
      <p:bldP spid="391229" grpId="0" animBg="1"/>
      <p:bldP spid="391230" grpId="0" animBg="1" autoUpdateAnimBg="0"/>
      <p:bldP spid="391231" grpId="0" autoUpdateAnimBg="0"/>
      <p:bldP spid="391238" grpId="0" animBg="1" autoUpdateAnimBg="0"/>
      <p:bldP spid="391245" grpId="0" animBg="1" autoUpdateAnimBg="0"/>
      <p:bldP spid="391246" grpId="0" autoUpdateAnimBg="0"/>
      <p:bldP spid="391252" grpId="0" autoUpdateAnimBg="0"/>
      <p:bldP spid="391253" grpId="0" autoUpdateAnimBg="0"/>
      <p:bldP spid="391259" grpId="0" animBg="1" autoUpdateAnimBg="0"/>
      <p:bldP spid="391260" grpId="0" animBg="1" autoUpdateAnimBg="0"/>
      <p:bldP spid="391261" grpId="0" animBg="1" autoUpdateAnimBg="0"/>
      <p:bldP spid="391262" grpId="0" animBg="1" autoUpdateAnimBg="0"/>
      <p:bldP spid="391267" grpId="0" animBg="1" autoUpdateAnimBg="0"/>
      <p:bldP spid="39127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控制流语句的翻译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347717" y="1446358"/>
            <a:ext cx="8229600" cy="1749971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kumimoji="1" lang="zh-CN" altLang="en-US" sz="2000" dirty="0"/>
              <a:t>常见控制结构：序列、条件分支、</a:t>
            </a:r>
            <a:r>
              <a:rPr kumimoji="1" lang="en-US" altLang="zh-CN" sz="2000" dirty="0"/>
              <a:t>while</a:t>
            </a:r>
            <a:r>
              <a:rPr kumimoji="1" lang="zh-CN" altLang="en-US" sz="2000" dirty="0"/>
              <a:t>循环</a:t>
            </a:r>
          </a:p>
          <a:p>
            <a:pPr marL="533400" indent="-533400" eaLnBrk="1" hangingPunct="1"/>
            <a:r>
              <a:rPr kumimoji="1" lang="zh-CN" altLang="en-US" sz="2000" dirty="0"/>
              <a:t>控制语句在源程序中的可以并列也可嵌套           </a:t>
            </a:r>
          </a:p>
          <a:p>
            <a:pPr marL="533400" indent="-533400" eaLnBrk="1" hangingPunct="1"/>
            <a:r>
              <a:rPr kumimoji="1" lang="zh-CN" altLang="en-US" sz="2000" dirty="0"/>
              <a:t>控制转移</a:t>
            </a:r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kumimoji="1" lang="zh-CN" altLang="en-US" sz="2000" dirty="0"/>
          </a:p>
          <a:p>
            <a:pPr marL="533400" indent="-533400" eaLnBrk="1" hangingPunct="1"/>
            <a:endParaRPr lang="en-US" altLang="zh-CN" sz="2000" dirty="0"/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2855094-FC9A-3040-AA97-D9C3844589CA}" type="slidenum">
              <a:rPr lang="en-US" altLang="zh-CN">
                <a:solidFill>
                  <a:schemeClr val="bg1"/>
                </a:solidFill>
              </a:rPr>
              <a:pPr eaLnBrk="1" hangingPunct="1"/>
              <a:t>67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98452" y="3551436"/>
            <a:ext cx="13668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err="1" smtClean="0"/>
              <a:t>B.code</a:t>
            </a:r>
            <a:r>
              <a:rPr lang="en-US" altLang="zh-CN" dirty="0" smtClean="0"/>
              <a:t>   </a:t>
            </a:r>
            <a:r>
              <a:rPr lang="en-US" altLang="zh-CN" dirty="0">
                <a:cs typeface="Arial" charset="0"/>
              </a:rPr>
              <a:t>•</a:t>
            </a:r>
          </a:p>
          <a:p>
            <a:pPr eaLnBrk="1" hangingPunct="1"/>
            <a:r>
              <a:rPr lang="en-US" altLang="zh-CN" dirty="0"/>
              <a:t>             </a:t>
            </a:r>
            <a:r>
              <a:rPr lang="zh-CN" altLang="en-US" dirty="0"/>
              <a:t>。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2006514" y="3760986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2006514" y="4049911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077952" y="3473649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2077952" y="376098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1000039" y="4194374"/>
            <a:ext cx="13668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S1.code</a:t>
            </a:r>
            <a:r>
              <a:rPr lang="en-US" altLang="zh-CN"/>
              <a:t> 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998452" y="4554736"/>
            <a:ext cx="13668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…</a:t>
            </a:r>
            <a:r>
              <a:rPr lang="en-US" altLang="zh-CN"/>
              <a:t> 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414" y="4073724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 </a:t>
            </a:r>
            <a:r>
              <a:rPr lang="en-US" altLang="zh-CN" sz="1600" dirty="0" err="1" smtClean="0"/>
              <a:t>B.true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63414" y="448171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 smtClean="0"/>
              <a:t>B.false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3879764" y="3624461"/>
            <a:ext cx="136683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err="1" smtClean="0"/>
              <a:t>B.code</a:t>
            </a:r>
            <a:r>
              <a:rPr lang="en-US" altLang="zh-CN" dirty="0" smtClean="0"/>
              <a:t>   </a:t>
            </a:r>
            <a:r>
              <a:rPr lang="en-US" altLang="zh-CN" dirty="0">
                <a:cs typeface="Arial" charset="0"/>
              </a:rPr>
              <a:t>•</a:t>
            </a:r>
          </a:p>
          <a:p>
            <a:pPr eaLnBrk="1" hangingPunct="1"/>
            <a:r>
              <a:rPr lang="en-US" altLang="zh-CN" dirty="0"/>
              <a:t>             </a:t>
            </a:r>
            <a:r>
              <a:rPr lang="zh-CN" altLang="en-US" dirty="0"/>
              <a:t>。</a:t>
            </a: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4887827" y="3834011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4887827" y="412293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4959264" y="3546674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4959264" y="383401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3881352" y="4267399"/>
            <a:ext cx="13668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S1.code</a:t>
            </a:r>
            <a:r>
              <a:rPr lang="en-US" altLang="zh-CN"/>
              <a:t> 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3879764" y="4627761"/>
            <a:ext cx="13668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Goto S.next</a:t>
            </a:r>
            <a:r>
              <a:rPr lang="en-US" altLang="zh-CN"/>
              <a:t> 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2944727" y="4146749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 </a:t>
            </a:r>
            <a:r>
              <a:rPr lang="en-US" altLang="zh-CN" sz="1600" dirty="0" err="1" smtClean="0"/>
              <a:t>B.true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2944727" y="4937324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 smtClean="0"/>
              <a:t>B.false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879764" y="4986536"/>
            <a:ext cx="13668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S2.code</a:t>
            </a:r>
            <a:r>
              <a:rPr lang="en-US" altLang="zh-CN"/>
              <a:t> 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3879764" y="5346899"/>
            <a:ext cx="13668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…</a:t>
            </a:r>
            <a:r>
              <a:rPr lang="en-US" altLang="zh-CN"/>
              <a:t> 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2943139" y="5369124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S.next</a:t>
            </a:r>
            <a:r>
              <a:rPr lang="zh-CN" altLang="en-US" sz="1600"/>
              <a:t>：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6903952" y="3624461"/>
            <a:ext cx="13668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 err="1" smtClean="0"/>
              <a:t>B.code</a:t>
            </a:r>
            <a:r>
              <a:rPr lang="en-US" altLang="zh-CN" dirty="0" smtClean="0"/>
              <a:t>   </a:t>
            </a:r>
            <a:r>
              <a:rPr lang="en-US" altLang="zh-CN" dirty="0">
                <a:cs typeface="Arial" charset="0"/>
              </a:rPr>
              <a:t>•</a:t>
            </a:r>
          </a:p>
          <a:p>
            <a:pPr eaLnBrk="1" hangingPunct="1"/>
            <a:r>
              <a:rPr lang="en-US" altLang="zh-CN" dirty="0"/>
              <a:t>             </a:t>
            </a:r>
            <a:r>
              <a:rPr lang="zh-CN" altLang="en-US" dirty="0"/>
              <a:t>。</a:t>
            </a:r>
          </a:p>
        </p:txBody>
      </p:sp>
      <p:sp>
        <p:nvSpPr>
          <p:cNvPr id="40987" name="Line 26"/>
          <p:cNvSpPr>
            <a:spLocks noChangeShapeType="1"/>
          </p:cNvSpPr>
          <p:nvPr/>
        </p:nvSpPr>
        <p:spPr bwMode="auto">
          <a:xfrm>
            <a:off x="7912014" y="3834011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7"/>
          <p:cNvSpPr>
            <a:spLocks noChangeShapeType="1"/>
          </p:cNvSpPr>
          <p:nvPr/>
        </p:nvSpPr>
        <p:spPr bwMode="auto">
          <a:xfrm>
            <a:off x="7912014" y="412293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7983452" y="3546674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B.true</a:t>
            </a:r>
            <a:endParaRPr lang="en-US" altLang="zh-CN" sz="1600" dirty="0"/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7983452" y="383401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to </a:t>
            </a:r>
            <a:r>
              <a:rPr lang="en-US" altLang="zh-CN" sz="1600" dirty="0" err="1" smtClean="0"/>
              <a:t>B.false</a:t>
            </a:r>
            <a:endParaRPr lang="en-US" altLang="zh-CN" sz="1600" dirty="0"/>
          </a:p>
        </p:txBody>
      </p:sp>
      <p:sp>
        <p:nvSpPr>
          <p:cNvPr id="40991" name="Text Box 30"/>
          <p:cNvSpPr txBox="1">
            <a:spLocks noChangeArrowheads="1"/>
          </p:cNvSpPr>
          <p:nvPr/>
        </p:nvSpPr>
        <p:spPr bwMode="auto">
          <a:xfrm>
            <a:off x="6905539" y="4267399"/>
            <a:ext cx="13668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S1.code</a:t>
            </a:r>
            <a:r>
              <a:rPr lang="en-US" altLang="zh-CN"/>
              <a:t> </a:t>
            </a:r>
          </a:p>
        </p:txBody>
      </p:sp>
      <p:sp>
        <p:nvSpPr>
          <p:cNvPr id="40992" name="Text Box 31"/>
          <p:cNvSpPr txBox="1">
            <a:spLocks noChangeArrowheads="1"/>
          </p:cNvSpPr>
          <p:nvPr/>
        </p:nvSpPr>
        <p:spPr bwMode="auto">
          <a:xfrm>
            <a:off x="6903952" y="4627761"/>
            <a:ext cx="13668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GotoS.begin</a:t>
            </a:r>
            <a:r>
              <a:rPr lang="en-US" altLang="zh-CN"/>
              <a:t> </a:t>
            </a:r>
          </a:p>
        </p:txBody>
      </p:sp>
      <p:sp>
        <p:nvSpPr>
          <p:cNvPr id="40993" name="Text Box 32"/>
          <p:cNvSpPr txBox="1">
            <a:spLocks noChangeArrowheads="1"/>
          </p:cNvSpPr>
          <p:nvPr/>
        </p:nvSpPr>
        <p:spPr bwMode="auto">
          <a:xfrm>
            <a:off x="5968914" y="4146749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 </a:t>
            </a:r>
            <a:r>
              <a:rPr lang="en-US" altLang="zh-CN" sz="1600" dirty="0" err="1" smtClean="0"/>
              <a:t>B.true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40994" name="Text Box 35"/>
          <p:cNvSpPr txBox="1">
            <a:spLocks noChangeArrowheads="1"/>
          </p:cNvSpPr>
          <p:nvPr/>
        </p:nvSpPr>
        <p:spPr bwMode="auto">
          <a:xfrm>
            <a:off x="6903952" y="4986536"/>
            <a:ext cx="13668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/>
              <a:t>…</a:t>
            </a:r>
            <a:r>
              <a:rPr lang="en-US" altLang="zh-CN"/>
              <a:t> </a:t>
            </a:r>
          </a:p>
        </p:txBody>
      </p:sp>
      <p:sp>
        <p:nvSpPr>
          <p:cNvPr id="40995" name="Text Box 37"/>
          <p:cNvSpPr txBox="1">
            <a:spLocks noChangeArrowheads="1"/>
          </p:cNvSpPr>
          <p:nvPr/>
        </p:nvSpPr>
        <p:spPr bwMode="auto">
          <a:xfrm>
            <a:off x="5822864" y="361811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 S.begin</a:t>
            </a:r>
            <a:r>
              <a:rPr lang="zh-CN" altLang="en-US" sz="1600"/>
              <a:t>：</a:t>
            </a:r>
          </a:p>
        </p:txBody>
      </p:sp>
      <p:sp>
        <p:nvSpPr>
          <p:cNvPr id="40996" name="Text Box 38"/>
          <p:cNvSpPr txBox="1">
            <a:spLocks noChangeArrowheads="1"/>
          </p:cNvSpPr>
          <p:nvPr/>
        </p:nvSpPr>
        <p:spPr bwMode="auto">
          <a:xfrm>
            <a:off x="855577" y="5489774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smtClean="0"/>
              <a:t>If </a:t>
            </a:r>
            <a:r>
              <a:rPr lang="zh-CN" altLang="en-US" sz="1600" dirty="0" smtClean="0"/>
              <a:t>语句代码</a:t>
            </a:r>
            <a:r>
              <a:rPr lang="zh-CN" altLang="en-US" sz="1600" dirty="0"/>
              <a:t>结构</a:t>
            </a:r>
          </a:p>
        </p:txBody>
      </p:sp>
      <p:sp>
        <p:nvSpPr>
          <p:cNvPr id="40997" name="Text Box 39"/>
          <p:cNvSpPr txBox="1">
            <a:spLocks noChangeArrowheads="1"/>
          </p:cNvSpPr>
          <p:nvPr/>
        </p:nvSpPr>
        <p:spPr bwMode="auto">
          <a:xfrm>
            <a:off x="3376527" y="5923161"/>
            <a:ext cx="2087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smtClean="0"/>
              <a:t>If-else</a:t>
            </a:r>
            <a:r>
              <a:rPr lang="zh-CN" altLang="en-US" sz="1600" dirty="0" smtClean="0"/>
              <a:t>语句代码</a:t>
            </a:r>
            <a:r>
              <a:rPr lang="zh-CN" altLang="en-US" sz="1600" dirty="0"/>
              <a:t>结构</a:t>
            </a:r>
          </a:p>
        </p:txBody>
      </p:sp>
      <p:sp>
        <p:nvSpPr>
          <p:cNvPr id="40998" name="Text Box 40"/>
          <p:cNvSpPr txBox="1">
            <a:spLocks noChangeArrowheads="1"/>
          </p:cNvSpPr>
          <p:nvPr/>
        </p:nvSpPr>
        <p:spPr bwMode="auto">
          <a:xfrm>
            <a:off x="6400714" y="5778699"/>
            <a:ext cx="2087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smtClean="0"/>
              <a:t>While</a:t>
            </a:r>
            <a:r>
              <a:rPr lang="zh-CN" altLang="en-US" sz="1600" dirty="0" smtClean="0"/>
              <a:t>语句代码</a:t>
            </a:r>
            <a:r>
              <a:rPr lang="zh-CN" altLang="en-US" sz="1600" dirty="0"/>
              <a:t>结构</a:t>
            </a:r>
          </a:p>
        </p:txBody>
      </p:sp>
      <p:sp>
        <p:nvSpPr>
          <p:cNvPr id="40999" name="Text Box 41"/>
          <p:cNvSpPr txBox="1">
            <a:spLocks noChangeArrowheads="1"/>
          </p:cNvSpPr>
          <p:nvPr/>
        </p:nvSpPr>
        <p:spPr bwMode="auto">
          <a:xfrm>
            <a:off x="5967327" y="486588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 smtClean="0"/>
              <a:t>B.false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99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/>
      <p:bldP spid="40969" grpId="0"/>
      <p:bldP spid="40970" grpId="0" animBg="1"/>
      <p:bldP spid="40971" grpId="0" animBg="1"/>
      <p:bldP spid="40972" grpId="0"/>
      <p:bldP spid="40973" grpId="0"/>
      <p:bldP spid="40974" grpId="0" animBg="1"/>
      <p:bldP spid="40975" grpId="0" animBg="1"/>
      <p:bldP spid="40976" grpId="0" animBg="1"/>
      <p:bldP spid="40977" grpId="0"/>
      <p:bldP spid="40978" grpId="0"/>
      <p:bldP spid="40979" grpId="0" animBg="1"/>
      <p:bldP spid="40980" grpId="0" animBg="1"/>
      <p:bldP spid="40981" grpId="0"/>
      <p:bldP spid="40982" grpId="0"/>
      <p:bldP spid="40983" grpId="0" animBg="1"/>
      <p:bldP spid="40984" grpId="0" animBg="1"/>
      <p:bldP spid="40985" grpId="0"/>
      <p:bldP spid="40986" grpId="0" animBg="1"/>
      <p:bldP spid="40987" grpId="0" animBg="1"/>
      <p:bldP spid="40988" grpId="0" animBg="1"/>
      <p:bldP spid="40989" grpId="0"/>
      <p:bldP spid="40990" grpId="0"/>
      <p:bldP spid="40991" grpId="0" animBg="1"/>
      <p:bldP spid="40992" grpId="0" animBg="1"/>
      <p:bldP spid="40993" grpId="0"/>
      <p:bldP spid="40994" grpId="0" animBg="1"/>
      <p:bldP spid="40995" grpId="0"/>
      <p:bldP spid="40996" grpId="0"/>
      <p:bldP spid="40997" grpId="0"/>
      <p:bldP spid="40998" grpId="0"/>
      <p:bldP spid="409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控制流语句的翻译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54022" y="12561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kumimoji="1" lang="zh-CN" altLang="en-US" sz="2400" dirty="0"/>
              <a:t>相关</a:t>
            </a:r>
            <a:r>
              <a:rPr kumimoji="1" lang="zh-CN" altLang="en-US" sz="2400" dirty="0" smtClean="0"/>
              <a:t>文法</a:t>
            </a:r>
            <a:endParaRPr kumimoji="1" lang="en-US" altLang="zh-CN" sz="2400" dirty="0" smtClean="0"/>
          </a:p>
          <a:p>
            <a:pPr eaLnBrk="1" hangingPunct="1"/>
            <a:endParaRPr kumimoji="1" lang="en-US" altLang="zh-CN" dirty="0"/>
          </a:p>
          <a:p>
            <a:pPr eaLnBrk="1" hangingPunct="1"/>
            <a:endParaRPr kumimoji="1" lang="en-US" altLang="zh-CN" sz="2400" dirty="0" smtClean="0"/>
          </a:p>
          <a:p>
            <a:pPr eaLnBrk="1" hangingPunct="1"/>
            <a:endParaRPr kumimoji="1" lang="en-US" altLang="zh-CN" dirty="0"/>
          </a:p>
          <a:p>
            <a:pPr eaLnBrk="1" hangingPunct="1"/>
            <a:endParaRPr kumimoji="1" lang="en-US" altLang="zh-CN" sz="2400" dirty="0" smtClean="0"/>
          </a:p>
          <a:p>
            <a:pPr eaLnBrk="1" hangingPunct="1"/>
            <a:endParaRPr kumimoji="1" lang="zh-CN" altLang="en-US" sz="2400" dirty="0"/>
          </a:p>
          <a:p>
            <a:r>
              <a:rPr lang="en-US" altLang="zh-CN" dirty="0" smtClean="0"/>
              <a:t>SDT</a:t>
            </a:r>
            <a:r>
              <a:rPr lang="zh-CN" altLang="en-US" sz="2400" dirty="0" smtClean="0"/>
              <a:t>：</a:t>
            </a:r>
            <a:endParaRPr lang="en-US" altLang="zh-CN" sz="2000" dirty="0" smtClean="0"/>
          </a:p>
          <a:p>
            <a:pPr lvl="1" eaLnBrk="1" hangingPunct="1"/>
            <a:r>
              <a:rPr lang="zh-CN" altLang="en-US" sz="1800" dirty="0" smtClean="0"/>
              <a:t>使</a:t>
            </a:r>
            <a:r>
              <a:rPr lang="zh-CN" altLang="en-US" sz="1800" dirty="0"/>
              <a:t>代码正确的跳转，</a:t>
            </a:r>
            <a:r>
              <a:rPr lang="zh-CN" altLang="en-US" sz="1800" dirty="0" smtClean="0"/>
              <a:t>确定</a:t>
            </a:r>
            <a:r>
              <a:rPr lang="en-US" altLang="zh-CN" sz="1800" dirty="0" err="1" smtClean="0"/>
              <a:t>B.truelist</a:t>
            </a:r>
            <a:r>
              <a:rPr lang="zh-CN" altLang="en-US" sz="1800" dirty="0" smtClean="0"/>
              <a:t>， </a:t>
            </a:r>
            <a:r>
              <a:rPr lang="en-US" altLang="zh-CN" sz="1800" dirty="0" err="1" smtClean="0"/>
              <a:t>B.falselist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S.nextlist</a:t>
            </a:r>
            <a:endParaRPr lang="en-US" altLang="zh-CN" sz="1800" dirty="0"/>
          </a:p>
          <a:p>
            <a:pPr lvl="1" eaLnBrk="1" hangingPunct="1"/>
            <a:r>
              <a:rPr lang="zh-CN" altLang="en-US" sz="1800" dirty="0"/>
              <a:t>（</a:t>
            </a:r>
            <a:r>
              <a:rPr lang="en-US" altLang="zh-CN" sz="1800" dirty="0" err="1"/>
              <a:t>S.begin</a:t>
            </a:r>
            <a:r>
              <a:rPr lang="zh-CN" altLang="en-US" sz="1800" dirty="0"/>
              <a:t>）的入口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E84BAB8-9B36-C84D-9C5D-8C27BA8FC399}" type="slidenum">
              <a:rPr lang="en-US" altLang="zh-CN">
                <a:solidFill>
                  <a:schemeClr val="bg1"/>
                </a:solidFill>
              </a:rPr>
              <a:pPr eaLnBrk="1" hangingPunct="1"/>
              <a:t>68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9632" y="1816440"/>
            <a:ext cx="5472608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if (B ) 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1</a:t>
            </a: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| if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else 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2</a:t>
            </a: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| while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(B )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 smtClean="0">
                <a:ea typeface="楷体_GB2312"/>
                <a:cs typeface="Times New Roman" panose="02020603050405020304" pitchFamily="18" charset="0"/>
              </a:rPr>
              <a:t>1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|A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  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{L}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000" baseline="-30000" dirty="0" smtClean="0">
              <a:ea typeface="楷体_GB2312"/>
              <a:cs typeface="Times New Roman" panose="02020603050405020304" pitchFamily="18" charset="0"/>
            </a:endParaRPr>
          </a:p>
          <a:p>
            <a:pPr lvl="1" indent="-68580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L 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S </a:t>
            </a:r>
          </a:p>
          <a:p>
            <a:pPr lvl="1" indent="-68580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楷体_GB2312"/>
                <a:cs typeface="Times New Roman" panose="02020603050405020304" pitchFamily="18" charset="0"/>
              </a:rPr>
              <a:t>      | LS</a:t>
            </a:r>
            <a:endParaRPr lang="en-US" altLang="zh-CN" sz="2000" dirty="0">
              <a:ea typeface="楷体_GB2312"/>
              <a:cs typeface="Times New Roman" panose="02020603050405020304" pitchFamily="18" charset="0"/>
            </a:endParaRPr>
          </a:p>
          <a:p>
            <a:pPr lvl="1" indent="-6858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000" dirty="0" smtClean="0">
              <a:ea typeface="楷体_GB231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500" b="1" baseline="-30000" dirty="0" smtClean="0"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489199" y="272534"/>
            <a:ext cx="1688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>
                <a:latin typeface="Times New Roman" charset="0"/>
              </a:rPr>
              <a:t>S</a:t>
            </a:r>
            <a:r>
              <a:rPr lang="en-US" altLang="zh-CN" dirty="0" err="1">
                <a:latin typeface="Times New Roman" charset="0"/>
                <a:sym typeface="Symbol" charset="0"/>
              </a:rPr>
              <a:t></a:t>
            </a:r>
            <a:r>
              <a:rPr lang="en-US" altLang="zh-CN" dirty="0" err="1">
                <a:latin typeface="Times New Roman" charset="0"/>
              </a:rPr>
              <a:t>if</a:t>
            </a:r>
            <a:r>
              <a:rPr lang="en-US" altLang="zh-CN" dirty="0">
                <a:latin typeface="Times New Roman" charset="0"/>
              </a:rPr>
              <a:t>  (</a:t>
            </a:r>
            <a:r>
              <a:rPr lang="en-US" altLang="zh-CN" dirty="0" smtClean="0">
                <a:latin typeface="Times New Roman" charset="0"/>
              </a:rPr>
              <a:t>B)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dirty="0" smtClean="0">
                <a:latin typeface="Times New Roman" charset="0"/>
              </a:rPr>
              <a:t>  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en-US" altLang="zh-CN" baseline="-25000" dirty="0">
                <a:latin typeface="Times New Roman" charset="0"/>
              </a:rPr>
              <a:t>1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2698999" y="256272"/>
            <a:ext cx="44028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M.quad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=merge(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S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.nextlist)  }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471736" y="908720"/>
            <a:ext cx="3163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latin typeface="Times New Roman" charset="0"/>
              </a:rPr>
              <a:t>S</a:t>
            </a:r>
            <a:r>
              <a:rPr lang="en-US" altLang="zh-CN" dirty="0" err="1">
                <a:latin typeface="Times New Roman" charset="0"/>
                <a:sym typeface="Symbol" charset="0"/>
              </a:rPr>
              <a:t></a:t>
            </a:r>
            <a:r>
              <a:rPr lang="en-US" altLang="zh-CN" dirty="0" err="1">
                <a:latin typeface="Times New Roman" charset="0"/>
              </a:rPr>
              <a:t>if</a:t>
            </a:r>
            <a:r>
              <a:rPr lang="en-US" altLang="zh-CN" dirty="0">
                <a:latin typeface="Times New Roman" charset="0"/>
              </a:rPr>
              <a:t> (B)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latin typeface="Times New Roman" charset="0"/>
              </a:rPr>
              <a:t>  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en-US" altLang="zh-CN" baseline="-25000" dirty="0">
                <a:latin typeface="Times New Roman" charset="0"/>
              </a:rPr>
              <a:t>1 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dirty="0">
                <a:latin typeface="Times New Roman" charset="0"/>
              </a:rPr>
              <a:t>  else 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  S</a:t>
            </a:r>
            <a:r>
              <a:rPr lang="en-US" altLang="zh-CN" baseline="-25000" dirty="0">
                <a:latin typeface="Times New Roman" charset="0"/>
              </a:rPr>
              <a:t>2</a:t>
            </a: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1538536" y="1317521"/>
            <a:ext cx="54483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M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M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=merge(S</a:t>
            </a:r>
            <a:r>
              <a:rPr lang="en-US" altLang="zh-CN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.nextlist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N.nextlist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S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.nextlist)  }</a:t>
            </a:r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395536" y="3270920"/>
            <a:ext cx="2361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latin typeface="Times New Roman" charset="0"/>
              </a:rPr>
              <a:t>S</a:t>
            </a:r>
            <a:r>
              <a:rPr lang="en-US" altLang="zh-CN" dirty="0" err="1">
                <a:latin typeface="Times New Roman" charset="0"/>
                <a:sym typeface="Symbol" charset="0"/>
              </a:rPr>
              <a:t></a:t>
            </a:r>
            <a:r>
              <a:rPr lang="en-US" altLang="zh-CN" dirty="0" err="1">
                <a:latin typeface="Times New Roman" charset="0"/>
              </a:rPr>
              <a:t>while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 (B) 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dirty="0" smtClean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en-US" altLang="zh-CN" baseline="-25000" dirty="0">
                <a:latin typeface="Times New Roman" charset="0"/>
              </a:rPr>
              <a:t>1</a:t>
            </a:r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3135561" y="3312622"/>
            <a:ext cx="34820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(S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.nextlist, M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, M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gen(</a:t>
            </a:r>
            <a:r>
              <a:rPr lang="zh-CN" altLang="en-US" dirty="0">
                <a:solidFill>
                  <a:srgbClr val="0000FF"/>
                </a:solidFill>
                <a:latin typeface="Times New Roman" charset="0"/>
              </a:rPr>
              <a:t>‘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j, -, -, </a:t>
            </a:r>
            <a:r>
              <a:rPr lang="zh-CN" altLang="en-US" dirty="0" smtClean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,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.quad)  }</a:t>
            </a:r>
          </a:p>
        </p:txBody>
      </p:sp>
      <p:sp>
        <p:nvSpPr>
          <p:cNvPr id="393226" name="Text Box 10"/>
          <p:cNvSpPr txBox="1">
            <a:spLocks noChangeArrowheads="1"/>
          </p:cNvSpPr>
          <p:nvPr/>
        </p:nvSpPr>
        <p:spPr bwMode="auto">
          <a:xfrm>
            <a:off x="471736" y="2324770"/>
            <a:ext cx="719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>
                <a:solidFill>
                  <a:srgbClr val="FF0000"/>
                </a:solidFill>
                <a:latin typeface="Times New Roman" charset="0"/>
                <a:sym typeface="Symbol" charset="0"/>
              </a:rPr>
              <a:t></a:t>
            </a:r>
            <a:endParaRPr lang="en-US" altLang="zh-CN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93227" name="Text Box 11"/>
          <p:cNvSpPr txBox="1">
            <a:spLocks noChangeArrowheads="1"/>
          </p:cNvSpPr>
          <p:nvPr/>
        </p:nvSpPr>
        <p:spPr bwMode="auto">
          <a:xfrm>
            <a:off x="1216274" y="2340645"/>
            <a:ext cx="2389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M.quad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nextquad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3228" name="Text Box 12"/>
          <p:cNvSpPr txBox="1">
            <a:spLocks noChangeArrowheads="1"/>
          </p:cNvSpPr>
          <p:nvPr/>
        </p:nvSpPr>
        <p:spPr bwMode="auto">
          <a:xfrm>
            <a:off x="471736" y="2781970"/>
            <a:ext cx="693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  <a:sym typeface="Symbol" charset="0"/>
              </a:rPr>
              <a:t></a:t>
            </a:r>
            <a:endParaRPr lang="en-US" altLang="zh-CN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1244849" y="2797845"/>
            <a:ext cx="55175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N.nextlist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nextquad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    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gen(</a:t>
            </a:r>
            <a:r>
              <a:rPr lang="zh-CN" altLang="en-US" dirty="0" smtClean="0">
                <a:solidFill>
                  <a:srgbClr val="0000FF"/>
                </a:solidFill>
                <a:latin typeface="Times New Roman" charset="0"/>
              </a:rPr>
              <a:t>‘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j, -, -, 0</a:t>
            </a:r>
            <a:r>
              <a:rPr lang="zh-CN" altLang="en-US" dirty="0" smtClean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  }</a:t>
            </a:r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395536" y="4509120"/>
            <a:ext cx="1125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latin typeface="Times New Roman" charset="0"/>
              </a:rPr>
              <a:t>S</a:t>
            </a:r>
            <a:r>
              <a:rPr lang="en-US" altLang="zh-CN" dirty="0" smtClean="0">
                <a:latin typeface="Times New Roman" charset="0"/>
                <a:sym typeface="Symbol" charset="0"/>
              </a:rPr>
              <a:t></a:t>
            </a:r>
            <a:r>
              <a:rPr lang="en-US" altLang="zh-CN" dirty="0" smtClean="0">
                <a:latin typeface="Times New Roman" charset="0"/>
              </a:rPr>
              <a:t>{  </a:t>
            </a:r>
            <a:r>
              <a:rPr lang="en-US" altLang="zh-CN" dirty="0">
                <a:latin typeface="Times New Roman" charset="0"/>
              </a:rPr>
              <a:t>L  </a:t>
            </a:r>
            <a:r>
              <a:rPr lang="en-US" altLang="zh-CN" dirty="0" smtClean="0">
                <a:latin typeface="Times New Roman" charset="0"/>
              </a:rPr>
              <a:t>}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93231" name="Text Box 15"/>
          <p:cNvSpPr txBox="1">
            <a:spLocks noChangeArrowheads="1"/>
          </p:cNvSpPr>
          <p:nvPr/>
        </p:nvSpPr>
        <p:spPr bwMode="auto">
          <a:xfrm>
            <a:off x="2300536" y="4524995"/>
            <a:ext cx="2575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L.nextlist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3232" name="Text Box 16"/>
          <p:cNvSpPr txBox="1">
            <a:spLocks noChangeArrowheads="1"/>
          </p:cNvSpPr>
          <p:nvPr/>
        </p:nvSpPr>
        <p:spPr bwMode="auto">
          <a:xfrm>
            <a:off x="395536" y="4941168"/>
            <a:ext cx="8163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latin typeface="Times New Roman" charset="0"/>
              </a:rPr>
              <a:t>S</a:t>
            </a:r>
            <a:r>
              <a:rPr lang="en-US" altLang="zh-CN" dirty="0">
                <a:latin typeface="Times New Roman" charset="0"/>
                <a:sym typeface="Symbol" charset="0"/>
              </a:rPr>
              <a:t></a:t>
            </a:r>
            <a:r>
              <a:rPr lang="en-US" altLang="zh-CN" dirty="0" smtClean="0">
                <a:latin typeface="Times New Roman" charset="0"/>
              </a:rPr>
              <a:t>A ;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93233" name="Text Box 17"/>
          <p:cNvSpPr txBox="1">
            <a:spLocks noChangeArrowheads="1"/>
          </p:cNvSpPr>
          <p:nvPr/>
        </p:nvSpPr>
        <p:spPr bwMode="auto">
          <a:xfrm>
            <a:off x="1157536" y="4941168"/>
            <a:ext cx="263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()  }</a:t>
            </a:r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466237" y="5866938"/>
            <a:ext cx="122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latin typeface="Times New Roman" charset="0"/>
              </a:rPr>
              <a:t>L</a:t>
            </a:r>
            <a:r>
              <a:rPr lang="en-US" altLang="zh-CN" dirty="0">
                <a:latin typeface="Times New Roman" charset="0"/>
                <a:sym typeface="Symbol" charset="0"/>
              </a:rPr>
              <a:t></a:t>
            </a:r>
            <a:r>
              <a:rPr lang="en-US" altLang="zh-CN" dirty="0" smtClean="0">
                <a:latin typeface="Times New Roman" charset="0"/>
              </a:rPr>
              <a:t>L</a:t>
            </a:r>
            <a:r>
              <a:rPr lang="en-US" altLang="zh-CN" baseline="-25000" dirty="0" smtClean="0">
                <a:latin typeface="Times New Roman" charset="0"/>
              </a:rPr>
              <a:t>1</a:t>
            </a:r>
            <a:r>
              <a:rPr lang="en-US" altLang="zh-CN" dirty="0" smtClean="0">
                <a:latin typeface="Times New Roman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dirty="0">
                <a:latin typeface="Times New Roman" charset="0"/>
              </a:rPr>
              <a:t> S</a:t>
            </a:r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1914037" y="5882813"/>
            <a:ext cx="5799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(L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.nextlist,  </a:t>
            </a:r>
            <a:r>
              <a:rPr lang="en-US" altLang="zh-CN" dirty="0" err="1">
                <a:solidFill>
                  <a:srgbClr val="0000FF"/>
                </a:solidFill>
                <a:latin typeface="Times New Roman" charset="0"/>
              </a:rPr>
              <a:t>M.quad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);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L.nextlist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430590" y="5414243"/>
            <a:ext cx="681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Times New Roman" charset="0"/>
              </a:rPr>
              <a:t>L</a:t>
            </a:r>
            <a:r>
              <a:rPr lang="en-US" altLang="zh-CN">
                <a:latin typeface="Times New Roman" charset="0"/>
                <a:sym typeface="Symbol" charset="0"/>
              </a:rPr>
              <a:t></a:t>
            </a:r>
            <a:r>
              <a:rPr lang="en-US" altLang="zh-CN">
                <a:latin typeface="Times New Roman" charset="0"/>
              </a:rPr>
              <a:t>S</a:t>
            </a:r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1116390" y="5430118"/>
            <a:ext cx="2575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L.nextlist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dirty="0" smtClean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2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utoUpdateAnimBg="0"/>
      <p:bldP spid="393221" grpId="0" autoUpdateAnimBg="0"/>
      <p:bldP spid="393222" grpId="0" autoUpdateAnimBg="0"/>
      <p:bldP spid="393223" grpId="0" autoUpdateAnimBg="0"/>
      <p:bldP spid="393224" grpId="0" autoUpdateAnimBg="0"/>
      <p:bldP spid="393225" grpId="0" autoUpdateAnimBg="0"/>
      <p:bldP spid="393226" grpId="0" autoUpdateAnimBg="0"/>
      <p:bldP spid="393227" grpId="0" autoUpdateAnimBg="0"/>
      <p:bldP spid="393228" grpId="0" autoUpdateAnimBg="0"/>
      <p:bldP spid="393229" grpId="0" autoUpdateAnimBg="0"/>
      <p:bldP spid="393230" grpId="0" autoUpdateAnimBg="0"/>
      <p:bldP spid="393231" grpId="0" autoUpdateAnimBg="0"/>
      <p:bldP spid="393232" grpId="0" autoUpdateAnimBg="0"/>
      <p:bldP spid="393233" grpId="0" autoUpdateAnimBg="0"/>
      <p:bldP spid="393234" grpId="0" autoUpdateAnimBg="0"/>
      <p:bldP spid="393235" grpId="0" autoUpdateAnimBg="0"/>
      <p:bldP spid="393236" grpId="0" autoUpdateAnimBg="0"/>
      <p:bldP spid="3932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 smtClean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后缀式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dirty="0"/>
              <a:t>后缀式（逆波兰式）</a:t>
            </a:r>
          </a:p>
          <a:p>
            <a:pPr lvl="1"/>
            <a:r>
              <a:rPr lang="zh-CN" altLang="en-US" dirty="0"/>
              <a:t>表达式</a:t>
            </a:r>
            <a:r>
              <a:rPr lang="en-US" altLang="zh-CN" dirty="0"/>
              <a:t>E</a:t>
            </a:r>
            <a:r>
              <a:rPr lang="zh-CN" altLang="en-US" dirty="0"/>
              <a:t>的后缀形式</a:t>
            </a:r>
            <a:r>
              <a:rPr lang="en-US" altLang="zh-CN" dirty="0" smtClean="0"/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´</a:t>
            </a:r>
            <a:r>
              <a:rPr lang="zh-CN" altLang="en-US" dirty="0" smtClean="0"/>
              <a:t>的</a:t>
            </a:r>
            <a:r>
              <a:rPr lang="zh-CN" altLang="en-US" dirty="0"/>
              <a:t>写法：</a:t>
            </a:r>
          </a:p>
          <a:p>
            <a:pPr lvl="2" eaLnBrk="1" hangingPunct="1"/>
            <a:r>
              <a:rPr lang="zh-CN" altLang="en-US" dirty="0"/>
              <a:t>若</a:t>
            </a:r>
            <a:r>
              <a:rPr lang="en-US" altLang="zh-CN" dirty="0"/>
              <a:t>E</a:t>
            </a:r>
            <a:r>
              <a:rPr lang="zh-CN" altLang="en-US" dirty="0"/>
              <a:t>是变量或常量，则</a:t>
            </a:r>
            <a:r>
              <a:rPr lang="en-US" altLang="zh-CN" dirty="0" smtClean="0"/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´</a:t>
            </a:r>
            <a:r>
              <a:rPr lang="en-US" altLang="zh-CN" dirty="0" smtClean="0"/>
              <a:t>= </a:t>
            </a:r>
            <a:r>
              <a:rPr lang="en-US" altLang="zh-CN" dirty="0"/>
              <a:t>E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E=E</a:t>
            </a:r>
            <a:r>
              <a:rPr lang="en-US" altLang="zh-CN" baseline="-25000" dirty="0"/>
              <a:t>1 </a:t>
            </a:r>
            <a:r>
              <a:rPr lang="en-US" altLang="zh-CN" dirty="0"/>
              <a:t>op E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 smtClean="0"/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´</a:t>
            </a:r>
            <a:r>
              <a:rPr lang="en-US" altLang="zh-CN" dirty="0" smtClean="0"/>
              <a:t>=E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´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´</a:t>
            </a:r>
            <a:r>
              <a:rPr lang="en-US" altLang="zh-CN" dirty="0" smtClean="0"/>
              <a:t>op</a:t>
            </a:r>
            <a:endParaRPr lang="en-US" altLang="zh-CN" dirty="0"/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E=(E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，则</a:t>
            </a:r>
            <a:r>
              <a:rPr lang="en-US" altLang="zh-CN" dirty="0" smtClean="0"/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´</a:t>
            </a:r>
            <a:r>
              <a:rPr lang="en-US" altLang="zh-CN" dirty="0" smtClean="0"/>
              <a:t>= 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</a:p>
          <a:p>
            <a:pPr lvl="2" eaLnBrk="1" hangingPunct="1">
              <a:buFontTx/>
              <a:buNone/>
            </a:pPr>
            <a:r>
              <a:rPr lang="zh-CN" altLang="en-US" dirty="0"/>
              <a:t>表达式变为后缀形式的语义规则</a:t>
            </a:r>
          </a:p>
          <a:p>
            <a:pPr lvl="2" eaLnBrk="1" hangingPunct="1">
              <a:buFontTx/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E</a:t>
            </a:r>
            <a:r>
              <a:rPr lang="en-US" altLang="zh-CN" sz="1800" dirty="0">
                <a:cs typeface="宋体" charset="0"/>
              </a:rPr>
              <a:t>→E1 op E2    {E.CODE </a:t>
            </a:r>
            <a:r>
              <a:rPr lang="en-US" altLang="zh-CN" sz="1800" dirty="0" smtClean="0">
                <a:cs typeface="宋体" charset="0"/>
              </a:rPr>
              <a:t>= </a:t>
            </a:r>
            <a:r>
              <a:rPr lang="en-US" altLang="zh-CN" sz="1800" dirty="0">
                <a:cs typeface="宋体" charset="0"/>
              </a:rPr>
              <a:t>E1.CODE</a:t>
            </a:r>
            <a:r>
              <a:rPr lang="en-US" altLang="zh-CN" sz="1800" dirty="0">
                <a:solidFill>
                  <a:schemeClr val="accent2"/>
                </a:solidFill>
                <a:cs typeface="宋体" charset="0"/>
              </a:rPr>
              <a:t>||</a:t>
            </a:r>
            <a:r>
              <a:rPr lang="en-US" altLang="zh-CN" sz="1800" dirty="0">
                <a:cs typeface="宋体" charset="0"/>
              </a:rPr>
              <a:t>E2.CODE</a:t>
            </a:r>
            <a:r>
              <a:rPr lang="en-US" altLang="zh-CN" sz="1800" dirty="0">
                <a:solidFill>
                  <a:schemeClr val="accent2"/>
                </a:solidFill>
                <a:cs typeface="宋体" charset="0"/>
              </a:rPr>
              <a:t>||</a:t>
            </a:r>
            <a:r>
              <a:rPr lang="en-US" altLang="zh-CN" sz="1800" dirty="0">
                <a:cs typeface="宋体" charset="0"/>
              </a:rPr>
              <a:t>op }</a:t>
            </a:r>
          </a:p>
          <a:p>
            <a:pPr lvl="2" eaLnBrk="1" hangingPunct="1">
              <a:buFontTx/>
              <a:buNone/>
            </a:pPr>
            <a:r>
              <a:rPr lang="en-US" altLang="zh-CN" sz="1800" dirty="0">
                <a:cs typeface="宋体" charset="0"/>
              </a:rPr>
              <a:t>	E→(E1)	  {E.CODE </a:t>
            </a:r>
            <a:r>
              <a:rPr lang="en-US" altLang="zh-CN" sz="1800" dirty="0" smtClean="0">
                <a:cs typeface="宋体" charset="0"/>
              </a:rPr>
              <a:t>= </a:t>
            </a:r>
            <a:r>
              <a:rPr lang="en-US" altLang="zh-CN" sz="1800" dirty="0">
                <a:cs typeface="宋体" charset="0"/>
              </a:rPr>
              <a:t>E1.CODE}</a:t>
            </a:r>
          </a:p>
          <a:p>
            <a:pPr lvl="2" eaLnBrk="1" hangingPunct="1">
              <a:buFontTx/>
              <a:buNone/>
            </a:pPr>
            <a:r>
              <a:rPr lang="en-US" altLang="zh-CN" sz="1800" dirty="0">
                <a:cs typeface="宋体" charset="0"/>
              </a:rPr>
              <a:t>	</a:t>
            </a:r>
            <a:r>
              <a:rPr lang="en-US" altLang="zh-CN" sz="1800" dirty="0" err="1">
                <a:cs typeface="宋体" charset="0"/>
              </a:rPr>
              <a:t>E→i</a:t>
            </a:r>
            <a:r>
              <a:rPr lang="en-US" altLang="zh-CN" sz="1800" dirty="0">
                <a:cs typeface="宋体" charset="0"/>
              </a:rPr>
              <a:t>		  {E.CODE </a:t>
            </a:r>
            <a:r>
              <a:rPr lang="en-US" altLang="zh-CN" sz="1800" dirty="0" smtClean="0">
                <a:cs typeface="宋体" charset="0"/>
              </a:rPr>
              <a:t>= </a:t>
            </a:r>
            <a:r>
              <a:rPr lang="en-US" altLang="zh-CN" sz="1800" dirty="0" err="1">
                <a:cs typeface="宋体" charset="0"/>
              </a:rPr>
              <a:t>i</a:t>
            </a:r>
            <a:r>
              <a:rPr lang="en-US" altLang="zh-CN" sz="1800" dirty="0">
                <a:cs typeface="宋体" charset="0"/>
              </a:rPr>
              <a:t>}</a:t>
            </a:r>
          </a:p>
          <a:p>
            <a:pPr lvl="1" eaLnBrk="1" hangingPunct="1"/>
            <a:r>
              <a:rPr lang="zh-CN" altLang="en-US" dirty="0"/>
              <a:t>例如：</a:t>
            </a:r>
            <a:r>
              <a:rPr lang="en-US" altLang="zh-CN" sz="2000" dirty="0"/>
              <a:t>a*(</a:t>
            </a:r>
            <a:r>
              <a:rPr lang="en-US" altLang="zh-CN" sz="2000" dirty="0" err="1"/>
              <a:t>b+c</a:t>
            </a:r>
            <a:r>
              <a:rPr lang="en-US" altLang="zh-CN" sz="2000" dirty="0"/>
              <a:t>)</a:t>
            </a:r>
            <a:r>
              <a:rPr lang="zh-CN" altLang="en-US" sz="2000" dirty="0"/>
              <a:t>后缀形式：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+*</a:t>
            </a:r>
            <a:r>
              <a:rPr kumimoji="1" lang="en-US" altLang="zh-CN" sz="1800" b="1" dirty="0"/>
              <a:t>		           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59FB453-11E8-3E4D-BCAC-8A64BDFA35ED}" type="slidenum">
              <a:rPr lang="en-US" altLang="zh-CN">
                <a:solidFill>
                  <a:schemeClr val="bg1"/>
                </a:solidFill>
              </a:rPr>
              <a:pPr eaLnBrk="1" hangingPunct="1"/>
              <a:t>7</a:t>
            </a:fld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12"/>
          <p:cNvSpPr>
            <a:spLocks noChangeArrowheads="1"/>
          </p:cNvSpPr>
          <p:nvPr/>
        </p:nvSpPr>
        <p:spPr bwMode="auto">
          <a:xfrm>
            <a:off x="2762108" y="2141462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err="1" smtClean="0">
                <a:latin typeface="Times New Roman" panose="02020603050405020304" pitchFamily="18" charset="0"/>
              </a:rPr>
              <a:t>L.n</a:t>
            </a:r>
            <a:r>
              <a:rPr lang="en-US" altLang="zh-CN" sz="1400" b="1" i="1" dirty="0" smtClean="0">
                <a:latin typeface="Times New Roman" panose="02020603050405020304" pitchFamily="18" charset="0"/>
              </a:rPr>
              <a:t>={101}</a:t>
            </a:r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361014" y="6086645"/>
            <a:ext cx="8501063" cy="341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8100" rIns="68580" bIns="8100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b)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&lt;5) 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 (x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y)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+1;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else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r>
              <a:rPr kumimoji="1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的注释分析树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559703" y="2607900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={101}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457852" y="3176224"/>
            <a:ext cx="7000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 flipV="1">
            <a:off x="889653" y="2853962"/>
            <a:ext cx="1990725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907116" y="3128600"/>
            <a:ext cx="95408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=100</a:t>
            </a: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H="1">
            <a:off x="1407177" y="2860313"/>
            <a:ext cx="1481138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1051578" y="3525475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1161115" y="345562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1972327" y="3094647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{100}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{101}</a:t>
            </a: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>
            <a:off x="2045352" y="34397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1931052" y="3598499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1704425" y="3591488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a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2253353" y="3592149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b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 flipH="1">
            <a:off x="1853302" y="3422288"/>
            <a:ext cx="198202" cy="2002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64" name="Line 17"/>
          <p:cNvSpPr>
            <a:spLocks noChangeShapeType="1"/>
          </p:cNvSpPr>
          <p:nvPr/>
        </p:nvSpPr>
        <p:spPr bwMode="auto">
          <a:xfrm>
            <a:off x="2029477" y="3441337"/>
            <a:ext cx="258761" cy="1397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 flipH="1">
            <a:off x="2518654" y="2871425"/>
            <a:ext cx="352197" cy="1729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2766895" y="3148067"/>
            <a:ext cx="5397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lang="en-US" altLang="zh-CN" sz="14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7" name="Line 20"/>
          <p:cNvSpPr>
            <a:spLocks noChangeShapeType="1"/>
          </p:cNvSpPr>
          <p:nvPr/>
        </p:nvSpPr>
        <p:spPr bwMode="auto">
          <a:xfrm flipH="1">
            <a:off x="2832753" y="2869838"/>
            <a:ext cx="55563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2851802" y="312860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=102</a:t>
            </a:r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>
            <a:off x="2905777" y="2879362"/>
            <a:ext cx="406400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70" name="Rectangle 23"/>
          <p:cNvSpPr>
            <a:spLocks noChangeArrowheads="1"/>
          </p:cNvSpPr>
          <p:nvPr/>
        </p:nvSpPr>
        <p:spPr bwMode="auto">
          <a:xfrm>
            <a:off x="3067703" y="3474675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3156602" y="3366725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72" name="Rectangle 25"/>
          <p:cNvSpPr>
            <a:spLocks noChangeArrowheads="1"/>
          </p:cNvSpPr>
          <p:nvPr/>
        </p:nvSpPr>
        <p:spPr bwMode="auto">
          <a:xfrm>
            <a:off x="3707465" y="3168287"/>
            <a:ext cx="180816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={105,109}</a:t>
            </a:r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2870852" y="2863487"/>
            <a:ext cx="138430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1254777" y="4054113"/>
            <a:ext cx="323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53275" name="Line 28"/>
          <p:cNvSpPr>
            <a:spLocks noChangeShapeType="1"/>
          </p:cNvSpPr>
          <p:nvPr/>
        </p:nvSpPr>
        <p:spPr bwMode="auto">
          <a:xfrm flipV="1">
            <a:off x="2294588" y="3490549"/>
            <a:ext cx="1851028" cy="515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76" name="Rectangle 29"/>
          <p:cNvSpPr>
            <a:spLocks noChangeArrowheads="1"/>
          </p:cNvSpPr>
          <p:nvPr/>
        </p:nvSpPr>
        <p:spPr bwMode="auto">
          <a:xfrm>
            <a:off x="1835802" y="4066687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{102}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{103}</a:t>
            </a:r>
          </a:p>
        </p:txBody>
      </p:sp>
      <p:sp>
        <p:nvSpPr>
          <p:cNvPr id="53277" name="Line 30"/>
          <p:cNvSpPr>
            <a:spLocks noChangeShapeType="1"/>
          </p:cNvSpPr>
          <p:nvPr/>
        </p:nvSpPr>
        <p:spPr bwMode="auto">
          <a:xfrm flipH="1">
            <a:off x="1956576" y="4392249"/>
            <a:ext cx="46038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78" name="Rectangle 31"/>
          <p:cNvSpPr>
            <a:spLocks noChangeArrowheads="1"/>
          </p:cNvSpPr>
          <p:nvPr/>
        </p:nvSpPr>
        <p:spPr bwMode="auto">
          <a:xfrm>
            <a:off x="1842276" y="4592274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&lt;</a:t>
            </a:r>
          </a:p>
        </p:txBody>
      </p:sp>
      <p:sp>
        <p:nvSpPr>
          <p:cNvPr id="53279" name="Rectangle 32"/>
          <p:cNvSpPr>
            <a:spLocks noChangeArrowheads="1"/>
          </p:cNvSpPr>
          <p:nvPr/>
        </p:nvSpPr>
        <p:spPr bwMode="auto">
          <a:xfrm>
            <a:off x="1484741" y="4584338"/>
            <a:ext cx="4270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  c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0" name="Rectangle 33"/>
          <p:cNvSpPr>
            <a:spLocks noChangeArrowheads="1"/>
          </p:cNvSpPr>
          <p:nvPr/>
        </p:nvSpPr>
        <p:spPr bwMode="auto">
          <a:xfrm>
            <a:off x="2136410" y="4584338"/>
            <a:ext cx="4270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5  </a:t>
            </a:r>
            <a:endParaRPr lang="en-US" altLang="zh-CN" sz="14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2" name="Line 35"/>
          <p:cNvSpPr>
            <a:spLocks noChangeShapeType="1"/>
          </p:cNvSpPr>
          <p:nvPr/>
        </p:nvSpPr>
        <p:spPr bwMode="auto">
          <a:xfrm>
            <a:off x="1981976" y="4392249"/>
            <a:ext cx="238126" cy="1920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85" name="Line 38"/>
          <p:cNvSpPr>
            <a:spLocks noChangeShapeType="1"/>
          </p:cNvSpPr>
          <p:nvPr/>
        </p:nvSpPr>
        <p:spPr bwMode="auto">
          <a:xfrm flipV="1">
            <a:off x="3288365" y="3484200"/>
            <a:ext cx="906462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86" name="Rectangle 39"/>
          <p:cNvSpPr>
            <a:spLocks noChangeArrowheads="1"/>
          </p:cNvSpPr>
          <p:nvPr/>
        </p:nvSpPr>
        <p:spPr bwMode="auto">
          <a:xfrm>
            <a:off x="2862916" y="4033475"/>
            <a:ext cx="1404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 =104</a:t>
            </a:r>
          </a:p>
        </p:txBody>
      </p:sp>
      <p:sp>
        <p:nvSpPr>
          <p:cNvPr id="53287" name="Rectangle 40"/>
          <p:cNvSpPr>
            <a:spLocks noChangeArrowheads="1"/>
          </p:cNvSpPr>
          <p:nvPr/>
        </p:nvSpPr>
        <p:spPr bwMode="auto">
          <a:xfrm>
            <a:off x="3193115" y="4392249"/>
            <a:ext cx="373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288" name="Line 41"/>
          <p:cNvSpPr>
            <a:spLocks noChangeShapeType="1"/>
          </p:cNvSpPr>
          <p:nvPr/>
        </p:nvSpPr>
        <p:spPr bwMode="auto">
          <a:xfrm>
            <a:off x="3294715" y="4247788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89" name="Line 42"/>
          <p:cNvSpPr>
            <a:spLocks noChangeShapeType="1"/>
          </p:cNvSpPr>
          <p:nvPr/>
        </p:nvSpPr>
        <p:spPr bwMode="auto">
          <a:xfrm flipV="1">
            <a:off x="3836052" y="3452449"/>
            <a:ext cx="376238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90" name="Rectangle 43"/>
          <p:cNvSpPr>
            <a:spLocks noChangeArrowheads="1"/>
          </p:cNvSpPr>
          <p:nvPr/>
        </p:nvSpPr>
        <p:spPr bwMode="auto">
          <a:xfrm>
            <a:off x="3512202" y="4376374"/>
            <a:ext cx="12954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={105}</a:t>
            </a:r>
          </a:p>
        </p:txBody>
      </p:sp>
      <p:sp>
        <p:nvSpPr>
          <p:cNvPr id="53291" name="Line 44"/>
          <p:cNvSpPr>
            <a:spLocks noChangeShapeType="1"/>
          </p:cNvSpPr>
          <p:nvPr/>
        </p:nvSpPr>
        <p:spPr bwMode="auto">
          <a:xfrm flipV="1">
            <a:off x="1470652" y="3484228"/>
            <a:ext cx="280670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92" name="Rectangle 45"/>
          <p:cNvSpPr>
            <a:spLocks noChangeArrowheads="1"/>
          </p:cNvSpPr>
          <p:nvPr/>
        </p:nvSpPr>
        <p:spPr bwMode="auto">
          <a:xfrm>
            <a:off x="3997977" y="4033475"/>
            <a:ext cx="1377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={109}</a:t>
            </a:r>
          </a:p>
        </p:txBody>
      </p:sp>
      <p:sp>
        <p:nvSpPr>
          <p:cNvPr id="53293" name="Rectangle 46"/>
          <p:cNvSpPr>
            <a:spLocks noChangeArrowheads="1"/>
          </p:cNvSpPr>
          <p:nvPr/>
        </p:nvSpPr>
        <p:spPr bwMode="auto">
          <a:xfrm>
            <a:off x="4429778" y="4319225"/>
            <a:ext cx="2889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294" name="Line 47"/>
          <p:cNvSpPr>
            <a:spLocks noChangeShapeType="1"/>
          </p:cNvSpPr>
          <p:nvPr/>
        </p:nvSpPr>
        <p:spPr bwMode="auto">
          <a:xfrm>
            <a:off x="4510740" y="4247788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95" name="Line 48"/>
          <p:cNvSpPr>
            <a:spLocks noChangeShapeType="1"/>
          </p:cNvSpPr>
          <p:nvPr/>
        </p:nvSpPr>
        <p:spPr bwMode="auto">
          <a:xfrm flipH="1" flipV="1">
            <a:off x="4253566" y="3471500"/>
            <a:ext cx="11112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96" name="Rectangle 49"/>
          <p:cNvSpPr>
            <a:spLocks noChangeArrowheads="1"/>
          </p:cNvSpPr>
          <p:nvPr/>
        </p:nvSpPr>
        <p:spPr bwMode="auto">
          <a:xfrm>
            <a:off x="4861577" y="4106500"/>
            <a:ext cx="6477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else</a:t>
            </a:r>
          </a:p>
        </p:txBody>
      </p:sp>
      <p:sp>
        <p:nvSpPr>
          <p:cNvPr id="53297" name="Line 50"/>
          <p:cNvSpPr>
            <a:spLocks noChangeShapeType="1"/>
          </p:cNvSpPr>
          <p:nvPr/>
        </p:nvSpPr>
        <p:spPr bwMode="auto">
          <a:xfrm flipH="1" flipV="1">
            <a:off x="4250391" y="3500074"/>
            <a:ext cx="534987" cy="522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298" name="Rectangle 51"/>
          <p:cNvSpPr>
            <a:spLocks noChangeArrowheads="1"/>
          </p:cNvSpPr>
          <p:nvPr/>
        </p:nvSpPr>
        <p:spPr bwMode="auto">
          <a:xfrm>
            <a:off x="5221940" y="4031888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=110</a:t>
            </a:r>
          </a:p>
        </p:txBody>
      </p:sp>
      <p:sp>
        <p:nvSpPr>
          <p:cNvPr id="53299" name="Rectangle 52"/>
          <p:cNvSpPr>
            <a:spLocks noChangeArrowheads="1"/>
          </p:cNvSpPr>
          <p:nvPr/>
        </p:nvSpPr>
        <p:spPr bwMode="auto">
          <a:xfrm>
            <a:off x="5690253" y="4319225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300" name="Line 53"/>
          <p:cNvSpPr>
            <a:spLocks noChangeShapeType="1"/>
          </p:cNvSpPr>
          <p:nvPr/>
        </p:nvSpPr>
        <p:spPr bwMode="auto">
          <a:xfrm>
            <a:off x="5761690" y="4247788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01" name="Rectangle 54"/>
          <p:cNvSpPr>
            <a:spLocks noChangeArrowheads="1"/>
          </p:cNvSpPr>
          <p:nvPr/>
        </p:nvSpPr>
        <p:spPr bwMode="auto">
          <a:xfrm>
            <a:off x="6047440" y="4071574"/>
            <a:ext cx="10525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3302" name="Line 55"/>
          <p:cNvSpPr>
            <a:spLocks noChangeShapeType="1"/>
          </p:cNvSpPr>
          <p:nvPr/>
        </p:nvSpPr>
        <p:spPr bwMode="auto">
          <a:xfrm>
            <a:off x="4229752" y="3458799"/>
            <a:ext cx="139700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03" name="Line 56"/>
          <p:cNvSpPr>
            <a:spLocks noChangeShapeType="1"/>
          </p:cNvSpPr>
          <p:nvPr/>
        </p:nvSpPr>
        <p:spPr bwMode="auto">
          <a:xfrm>
            <a:off x="4244041" y="3471500"/>
            <a:ext cx="1914525" cy="525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04" name="Line 57"/>
          <p:cNvSpPr>
            <a:spLocks noChangeShapeType="1"/>
          </p:cNvSpPr>
          <p:nvPr/>
        </p:nvSpPr>
        <p:spPr bwMode="auto">
          <a:xfrm>
            <a:off x="6428441" y="4666043"/>
            <a:ext cx="1587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05" name="Rectangle 58"/>
          <p:cNvSpPr>
            <a:spLocks noChangeArrowheads="1"/>
          </p:cNvSpPr>
          <p:nvPr/>
        </p:nvSpPr>
        <p:spPr bwMode="auto">
          <a:xfrm>
            <a:off x="6304616" y="4820030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3306" name="Rectangle 59"/>
          <p:cNvSpPr>
            <a:spLocks noChangeArrowheads="1"/>
          </p:cNvSpPr>
          <p:nvPr/>
        </p:nvSpPr>
        <p:spPr bwMode="auto">
          <a:xfrm>
            <a:off x="6098241" y="4785105"/>
            <a:ext cx="4270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3307" name="Rectangle 60"/>
          <p:cNvSpPr>
            <a:spLocks noChangeArrowheads="1"/>
          </p:cNvSpPr>
          <p:nvPr/>
        </p:nvSpPr>
        <p:spPr bwMode="auto">
          <a:xfrm>
            <a:off x="6593541" y="4780344"/>
            <a:ext cx="4286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y  </a:t>
            </a:r>
          </a:p>
        </p:txBody>
      </p:sp>
      <p:sp>
        <p:nvSpPr>
          <p:cNvPr id="53308" name="Line 61"/>
          <p:cNvSpPr>
            <a:spLocks noChangeShapeType="1"/>
          </p:cNvSpPr>
          <p:nvPr/>
        </p:nvSpPr>
        <p:spPr bwMode="auto">
          <a:xfrm flipH="1">
            <a:off x="6258578" y="4631118"/>
            <a:ext cx="150813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09" name="Line 62"/>
          <p:cNvSpPr>
            <a:spLocks noChangeShapeType="1"/>
          </p:cNvSpPr>
          <p:nvPr/>
        </p:nvSpPr>
        <p:spPr bwMode="auto">
          <a:xfrm>
            <a:off x="6425265" y="4653344"/>
            <a:ext cx="184150" cy="153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10" name="Rectangle 63"/>
          <p:cNvSpPr>
            <a:spLocks noChangeArrowheads="1"/>
          </p:cNvSpPr>
          <p:nvPr/>
        </p:nvSpPr>
        <p:spPr bwMode="auto">
          <a:xfrm>
            <a:off x="1267478" y="4992324"/>
            <a:ext cx="7016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while</a:t>
            </a:r>
          </a:p>
        </p:txBody>
      </p:sp>
      <p:sp>
        <p:nvSpPr>
          <p:cNvPr id="53311" name="Rectangle 64"/>
          <p:cNvSpPr>
            <a:spLocks noChangeArrowheads="1"/>
          </p:cNvSpPr>
          <p:nvPr/>
        </p:nvSpPr>
        <p:spPr bwMode="auto">
          <a:xfrm>
            <a:off x="1942166" y="4944700"/>
            <a:ext cx="8858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3312" name="Rectangle 65"/>
          <p:cNvSpPr>
            <a:spLocks noChangeArrowheads="1"/>
          </p:cNvSpPr>
          <p:nvPr/>
        </p:nvSpPr>
        <p:spPr bwMode="auto">
          <a:xfrm>
            <a:off x="2213628" y="5341575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313" name="Line 66"/>
          <p:cNvSpPr>
            <a:spLocks noChangeShapeType="1"/>
          </p:cNvSpPr>
          <p:nvPr/>
        </p:nvSpPr>
        <p:spPr bwMode="auto">
          <a:xfrm>
            <a:off x="2339040" y="52622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14" name="Rectangle 67"/>
          <p:cNvSpPr>
            <a:spLocks noChangeArrowheads="1"/>
          </p:cNvSpPr>
          <p:nvPr/>
        </p:nvSpPr>
        <p:spPr bwMode="auto">
          <a:xfrm>
            <a:off x="3010516" y="4925559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{105}</a:t>
            </a:r>
          </a:p>
        </p:txBody>
      </p:sp>
      <p:sp>
        <p:nvSpPr>
          <p:cNvPr id="53315" name="Line 68"/>
          <p:cNvSpPr>
            <a:spLocks noChangeShapeType="1"/>
          </p:cNvSpPr>
          <p:nvPr/>
        </p:nvSpPr>
        <p:spPr bwMode="auto">
          <a:xfrm>
            <a:off x="3348690" y="525585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16" name="Rectangle 69"/>
          <p:cNvSpPr>
            <a:spLocks noChangeArrowheads="1"/>
          </p:cNvSpPr>
          <p:nvPr/>
        </p:nvSpPr>
        <p:spPr bwMode="auto">
          <a:xfrm>
            <a:off x="3234391" y="5427299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53317" name="Rectangle 70"/>
          <p:cNvSpPr>
            <a:spLocks noChangeArrowheads="1"/>
          </p:cNvSpPr>
          <p:nvPr/>
        </p:nvSpPr>
        <p:spPr bwMode="auto">
          <a:xfrm>
            <a:off x="2928498" y="5420949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 x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18" name="Rectangle 71"/>
          <p:cNvSpPr>
            <a:spLocks noChangeArrowheads="1"/>
          </p:cNvSpPr>
          <p:nvPr/>
        </p:nvSpPr>
        <p:spPr bwMode="auto">
          <a:xfrm>
            <a:off x="3499552" y="5426586"/>
            <a:ext cx="364324" cy="30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y  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19" name="Line 72"/>
          <p:cNvSpPr>
            <a:spLocks noChangeShapeType="1"/>
          </p:cNvSpPr>
          <p:nvPr/>
        </p:nvSpPr>
        <p:spPr bwMode="auto">
          <a:xfrm flipH="1">
            <a:off x="3112153" y="5267465"/>
            <a:ext cx="244476" cy="2078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20" name="Line 73"/>
          <p:cNvSpPr>
            <a:spLocks noChangeShapeType="1"/>
          </p:cNvSpPr>
          <p:nvPr/>
        </p:nvSpPr>
        <p:spPr bwMode="auto">
          <a:xfrm>
            <a:off x="3339165" y="5268549"/>
            <a:ext cx="233363" cy="189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21" name="Rectangle 74"/>
          <p:cNvSpPr>
            <a:spLocks noChangeArrowheads="1"/>
          </p:cNvSpPr>
          <p:nvPr/>
        </p:nvSpPr>
        <p:spPr bwMode="auto">
          <a:xfrm>
            <a:off x="3825658" y="4948810"/>
            <a:ext cx="5381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lang="en-US" altLang="zh-CN" sz="14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22" name="Rectangle 75"/>
          <p:cNvSpPr>
            <a:spLocks noChangeArrowheads="1"/>
          </p:cNvSpPr>
          <p:nvPr/>
        </p:nvSpPr>
        <p:spPr bwMode="auto">
          <a:xfrm>
            <a:off x="4004327" y="494470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=106</a:t>
            </a:r>
          </a:p>
        </p:txBody>
      </p:sp>
      <p:sp>
        <p:nvSpPr>
          <p:cNvPr id="53323" name="Rectangle 76"/>
          <p:cNvSpPr>
            <a:spLocks noChangeArrowheads="1"/>
          </p:cNvSpPr>
          <p:nvPr/>
        </p:nvSpPr>
        <p:spPr bwMode="auto">
          <a:xfrm>
            <a:off x="4166253" y="5341575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l-GR" altLang="zh-CN" sz="1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3324" name="Line 77"/>
          <p:cNvSpPr>
            <a:spLocks noChangeShapeType="1"/>
          </p:cNvSpPr>
          <p:nvPr/>
        </p:nvSpPr>
        <p:spPr bwMode="auto">
          <a:xfrm>
            <a:off x="4299602" y="5262200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25" name="Rectangle 78"/>
          <p:cNvSpPr>
            <a:spLocks noChangeArrowheads="1"/>
          </p:cNvSpPr>
          <p:nvPr/>
        </p:nvSpPr>
        <p:spPr bwMode="auto">
          <a:xfrm>
            <a:off x="5195846" y="5432296"/>
            <a:ext cx="4270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3326" name="Rectangle 79"/>
          <p:cNvSpPr>
            <a:spLocks noChangeArrowheads="1"/>
          </p:cNvSpPr>
          <p:nvPr/>
        </p:nvSpPr>
        <p:spPr bwMode="auto">
          <a:xfrm>
            <a:off x="4652027" y="5396094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53327" name="Rectangle 80"/>
          <p:cNvSpPr>
            <a:spLocks noChangeArrowheads="1"/>
          </p:cNvSpPr>
          <p:nvPr/>
        </p:nvSpPr>
        <p:spPr bwMode="auto">
          <a:xfrm>
            <a:off x="5522870" y="5424358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 i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28" name="Line 81"/>
          <p:cNvSpPr>
            <a:spLocks noChangeShapeType="1"/>
          </p:cNvSpPr>
          <p:nvPr/>
        </p:nvSpPr>
        <p:spPr bwMode="auto">
          <a:xfrm flipH="1">
            <a:off x="4813952" y="5270683"/>
            <a:ext cx="363538" cy="180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29" name="Line 82"/>
          <p:cNvSpPr>
            <a:spLocks noChangeShapeType="1"/>
          </p:cNvSpPr>
          <p:nvPr/>
        </p:nvSpPr>
        <p:spPr bwMode="auto">
          <a:xfrm>
            <a:off x="5193365" y="5289733"/>
            <a:ext cx="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0" name="Line 83"/>
          <p:cNvSpPr>
            <a:spLocks noChangeShapeType="1"/>
          </p:cNvSpPr>
          <p:nvPr/>
        </p:nvSpPr>
        <p:spPr bwMode="auto">
          <a:xfrm>
            <a:off x="5177490" y="5270682"/>
            <a:ext cx="501650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1" name="Line 84"/>
          <p:cNvSpPr>
            <a:spLocks noChangeShapeType="1"/>
          </p:cNvSpPr>
          <p:nvPr/>
        </p:nvSpPr>
        <p:spPr bwMode="auto">
          <a:xfrm flipV="1">
            <a:off x="1623077" y="4574813"/>
            <a:ext cx="224790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2" name="Line 85"/>
          <p:cNvSpPr>
            <a:spLocks noChangeShapeType="1"/>
          </p:cNvSpPr>
          <p:nvPr/>
        </p:nvSpPr>
        <p:spPr bwMode="auto">
          <a:xfrm flipV="1">
            <a:off x="2426352" y="4554175"/>
            <a:ext cx="1504950" cy="404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3" name="Line 86"/>
          <p:cNvSpPr>
            <a:spLocks noChangeShapeType="1"/>
          </p:cNvSpPr>
          <p:nvPr/>
        </p:nvSpPr>
        <p:spPr bwMode="auto">
          <a:xfrm flipV="1">
            <a:off x="3602690" y="4554175"/>
            <a:ext cx="328612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4" name="Line 87"/>
          <p:cNvSpPr>
            <a:spLocks noChangeShapeType="1"/>
          </p:cNvSpPr>
          <p:nvPr/>
        </p:nvSpPr>
        <p:spPr bwMode="auto">
          <a:xfrm flipH="1">
            <a:off x="3905902" y="4592275"/>
            <a:ext cx="7938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5" name="Line 88"/>
          <p:cNvSpPr>
            <a:spLocks noChangeShapeType="1"/>
          </p:cNvSpPr>
          <p:nvPr/>
        </p:nvSpPr>
        <p:spPr bwMode="auto">
          <a:xfrm>
            <a:off x="3931303" y="4554175"/>
            <a:ext cx="366713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36" name="Line 89"/>
          <p:cNvSpPr>
            <a:spLocks noChangeShapeType="1"/>
          </p:cNvSpPr>
          <p:nvPr/>
        </p:nvSpPr>
        <p:spPr bwMode="auto">
          <a:xfrm>
            <a:off x="3931302" y="4554174"/>
            <a:ext cx="1246188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58" name="Rectangle 90"/>
          <p:cNvSpPr>
            <a:spLocks noChangeArrowheads="1"/>
          </p:cNvSpPr>
          <p:nvPr/>
        </p:nvSpPr>
        <p:spPr bwMode="auto">
          <a:xfrm>
            <a:off x="908703" y="3120662"/>
            <a:ext cx="96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=100</a:t>
            </a:r>
          </a:p>
        </p:txBody>
      </p:sp>
      <p:sp>
        <p:nvSpPr>
          <p:cNvPr id="596059" name="Rectangle 91"/>
          <p:cNvSpPr>
            <a:spLocks noChangeArrowheads="1"/>
          </p:cNvSpPr>
          <p:nvPr/>
        </p:nvSpPr>
        <p:spPr bwMode="auto">
          <a:xfrm>
            <a:off x="1966085" y="3098346"/>
            <a:ext cx="10547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{100}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{101}</a:t>
            </a:r>
          </a:p>
        </p:txBody>
      </p:sp>
      <p:sp>
        <p:nvSpPr>
          <p:cNvPr id="596060" name="Rectangle 92"/>
          <p:cNvSpPr>
            <a:spLocks noChangeArrowheads="1"/>
          </p:cNvSpPr>
          <p:nvPr/>
        </p:nvSpPr>
        <p:spPr bwMode="auto">
          <a:xfrm>
            <a:off x="2853390" y="3120662"/>
            <a:ext cx="14033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=102</a:t>
            </a:r>
          </a:p>
        </p:txBody>
      </p:sp>
      <p:sp>
        <p:nvSpPr>
          <p:cNvPr id="596061" name="Rectangle 93"/>
          <p:cNvSpPr>
            <a:spLocks noChangeArrowheads="1"/>
          </p:cNvSpPr>
          <p:nvPr/>
        </p:nvSpPr>
        <p:spPr bwMode="auto">
          <a:xfrm>
            <a:off x="1841281" y="4071499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B.t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{102}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{103}</a:t>
            </a:r>
          </a:p>
        </p:txBody>
      </p:sp>
      <p:sp>
        <p:nvSpPr>
          <p:cNvPr id="596062" name="Rectangle 94"/>
          <p:cNvSpPr>
            <a:spLocks noChangeArrowheads="1"/>
          </p:cNvSpPr>
          <p:nvPr/>
        </p:nvSpPr>
        <p:spPr bwMode="auto">
          <a:xfrm>
            <a:off x="2864502" y="4033475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96063" name="Rectangle 95"/>
          <p:cNvSpPr>
            <a:spLocks noChangeArrowheads="1"/>
          </p:cNvSpPr>
          <p:nvPr/>
        </p:nvSpPr>
        <p:spPr bwMode="auto">
          <a:xfrm>
            <a:off x="1942166" y="4951049"/>
            <a:ext cx="9096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=104</a:t>
            </a:r>
          </a:p>
        </p:txBody>
      </p:sp>
      <p:sp>
        <p:nvSpPr>
          <p:cNvPr id="596064" name="Rectangle 96"/>
          <p:cNvSpPr>
            <a:spLocks noChangeArrowheads="1"/>
          </p:cNvSpPr>
          <p:nvPr/>
        </p:nvSpPr>
        <p:spPr bwMode="auto">
          <a:xfrm>
            <a:off x="2995880" y="4910569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B.t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{104}</a:t>
            </a:r>
          </a:p>
          <a:p>
            <a:pPr algn="just">
              <a:lnSpc>
                <a:spcPct val="80000"/>
              </a:lnSpc>
            </a:pP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B.f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{105}</a:t>
            </a:r>
          </a:p>
        </p:txBody>
      </p:sp>
      <p:sp>
        <p:nvSpPr>
          <p:cNvPr id="596065" name="Rectangle 97"/>
          <p:cNvSpPr>
            <a:spLocks noChangeArrowheads="1"/>
          </p:cNvSpPr>
          <p:nvPr/>
        </p:nvSpPr>
        <p:spPr bwMode="auto">
          <a:xfrm>
            <a:off x="4004327" y="4951050"/>
            <a:ext cx="14033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=106</a:t>
            </a:r>
          </a:p>
        </p:txBody>
      </p:sp>
      <p:sp>
        <p:nvSpPr>
          <p:cNvPr id="53345" name="Line 98"/>
          <p:cNvSpPr>
            <a:spLocks noChangeShapeType="1"/>
          </p:cNvSpPr>
          <p:nvPr/>
        </p:nvSpPr>
        <p:spPr bwMode="auto">
          <a:xfrm>
            <a:off x="5797507" y="5695820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46" name="Rectangle 99"/>
          <p:cNvSpPr>
            <a:spLocks noChangeArrowheads="1"/>
          </p:cNvSpPr>
          <p:nvPr/>
        </p:nvSpPr>
        <p:spPr bwMode="auto">
          <a:xfrm>
            <a:off x="5672923" y="5828142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3347" name="Rectangle 100"/>
          <p:cNvSpPr>
            <a:spLocks noChangeArrowheads="1"/>
          </p:cNvSpPr>
          <p:nvPr/>
        </p:nvSpPr>
        <p:spPr bwMode="auto">
          <a:xfrm>
            <a:off x="5252996" y="5799007"/>
            <a:ext cx="42703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2D83F4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3348" name="Rectangle 101"/>
          <p:cNvSpPr>
            <a:spLocks noChangeArrowheads="1"/>
          </p:cNvSpPr>
          <p:nvPr/>
        </p:nvSpPr>
        <p:spPr bwMode="auto">
          <a:xfrm>
            <a:off x="5991182" y="5800595"/>
            <a:ext cx="820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>
                <a:solidFill>
                  <a:srgbClr val="2D83F4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349" name="Line 102"/>
          <p:cNvSpPr>
            <a:spLocks noChangeShapeType="1"/>
          </p:cNvSpPr>
          <p:nvPr/>
        </p:nvSpPr>
        <p:spPr bwMode="auto">
          <a:xfrm flipH="1">
            <a:off x="5468895" y="5679946"/>
            <a:ext cx="334962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3350" name="Line 103"/>
          <p:cNvSpPr>
            <a:spLocks noChangeShapeType="1"/>
          </p:cNvSpPr>
          <p:nvPr/>
        </p:nvSpPr>
        <p:spPr bwMode="auto">
          <a:xfrm>
            <a:off x="5780045" y="5684708"/>
            <a:ext cx="239712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6072" name="Rectangle 104"/>
          <p:cNvSpPr>
            <a:spLocks noChangeArrowheads="1"/>
          </p:cNvSpPr>
          <p:nvPr/>
        </p:nvSpPr>
        <p:spPr bwMode="auto">
          <a:xfrm>
            <a:off x="5522870" y="5424358"/>
            <a:ext cx="12684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E.addr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b="1" i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6073" name="Rectangle 105"/>
          <p:cNvSpPr>
            <a:spLocks noChangeArrowheads="1"/>
          </p:cNvSpPr>
          <p:nvPr/>
        </p:nvSpPr>
        <p:spPr bwMode="auto">
          <a:xfrm>
            <a:off x="3512203" y="4376374"/>
            <a:ext cx="13509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={105}</a:t>
            </a:r>
          </a:p>
        </p:txBody>
      </p:sp>
      <p:sp>
        <p:nvSpPr>
          <p:cNvPr id="53353" name="Rectangle 106"/>
          <p:cNvSpPr>
            <a:spLocks noChangeArrowheads="1"/>
          </p:cNvSpPr>
          <p:nvPr/>
        </p:nvSpPr>
        <p:spPr bwMode="auto">
          <a:xfrm>
            <a:off x="4923491" y="4829124"/>
            <a:ext cx="10255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5" name="Rectangle 107"/>
          <p:cNvSpPr>
            <a:spLocks noChangeArrowheads="1"/>
          </p:cNvSpPr>
          <p:nvPr/>
        </p:nvSpPr>
        <p:spPr bwMode="auto">
          <a:xfrm>
            <a:off x="4925541" y="4821494"/>
            <a:ext cx="11874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6" name="Rectangle 108"/>
          <p:cNvSpPr>
            <a:spLocks noChangeArrowheads="1"/>
          </p:cNvSpPr>
          <p:nvPr/>
        </p:nvSpPr>
        <p:spPr bwMode="auto">
          <a:xfrm>
            <a:off x="3999565" y="4033475"/>
            <a:ext cx="170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N.n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={109}</a:t>
            </a:r>
          </a:p>
        </p:txBody>
      </p:sp>
      <p:sp>
        <p:nvSpPr>
          <p:cNvPr id="596077" name="Rectangle 109"/>
          <p:cNvSpPr>
            <a:spLocks noChangeArrowheads="1"/>
          </p:cNvSpPr>
          <p:nvPr/>
        </p:nvSpPr>
        <p:spPr bwMode="auto">
          <a:xfrm>
            <a:off x="5221940" y="4033475"/>
            <a:ext cx="936626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.q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=110</a:t>
            </a:r>
          </a:p>
        </p:txBody>
      </p:sp>
      <p:sp>
        <p:nvSpPr>
          <p:cNvPr id="596078" name="Rectangle 110"/>
          <p:cNvSpPr>
            <a:spLocks noChangeArrowheads="1"/>
          </p:cNvSpPr>
          <p:nvPr/>
        </p:nvSpPr>
        <p:spPr bwMode="auto">
          <a:xfrm>
            <a:off x="6047441" y="4074750"/>
            <a:ext cx="998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nil</a:t>
            </a:r>
          </a:p>
        </p:txBody>
      </p:sp>
      <p:sp>
        <p:nvSpPr>
          <p:cNvPr id="596079" name="Rectangle 111"/>
          <p:cNvSpPr>
            <a:spLocks noChangeArrowheads="1"/>
          </p:cNvSpPr>
          <p:nvPr/>
        </p:nvSpPr>
        <p:spPr bwMode="auto">
          <a:xfrm>
            <a:off x="3707466" y="3169875"/>
            <a:ext cx="1673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 b="1" i="1">
                <a:solidFill>
                  <a:srgbClr val="FF0000"/>
                </a:solidFill>
                <a:latin typeface="Times New Roman" panose="02020603050405020304" pitchFamily="18" charset="0"/>
              </a:rPr>
              <a:t>.n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={105,109}</a:t>
            </a:r>
          </a:p>
        </p:txBody>
      </p:sp>
      <p:sp>
        <p:nvSpPr>
          <p:cNvPr id="596080" name="Rectangle 112"/>
          <p:cNvSpPr>
            <a:spLocks noChangeArrowheads="1"/>
          </p:cNvSpPr>
          <p:nvPr/>
        </p:nvSpPr>
        <p:spPr bwMode="auto">
          <a:xfrm>
            <a:off x="2559703" y="2607900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S.n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={101}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145990" y="2496340"/>
            <a:ext cx="1863725" cy="28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j&lt;, a ,b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 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  , - ,  - ,  -   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j&lt;, c , 5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       </a:t>
            </a:r>
            <a:r>
              <a:rPr lang="zh-CN" altLang="en-US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103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  , - ,  - , 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j&gt;,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, y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    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105: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  , - ,  - ,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_   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+ , x , 1 ,   t</a:t>
            </a:r>
            <a:r>
              <a:rPr lang="en-US" altLang="zh-CN" sz="14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107: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= , t</a:t>
            </a:r>
            <a:r>
              <a:rPr lang="en-US" altLang="zh-CN" sz="14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- ,   z  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108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  , - ,  - , 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104 )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109: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  , - ,  - , 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_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110: ( = , y ,  - ,   x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5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j  , - ,  - , 100 </a:t>
            </a:r>
            <a:r>
              <a:rPr lang="en-US" altLang="zh-CN" sz="1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226110" y="2463462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102</a:t>
            </a:r>
            <a:endParaRPr lang="zh-CN" altLang="en-US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348149" y="2930246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104</a:t>
            </a:r>
            <a:endParaRPr lang="zh-CN" altLang="en-US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92076" y="3419195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106</a:t>
            </a:r>
            <a:endParaRPr lang="zh-CN" altLang="en-US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324875" y="3184784"/>
            <a:ext cx="44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110</a:t>
            </a:r>
            <a:endParaRPr lang="zh-CN" altLang="en-US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298118" y="3662206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333878" y="4589184"/>
            <a:ext cx="4524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zh-CN" altLang="en-US" dirty="0">
              <a:solidFill>
                <a:srgbClr val="2D83F4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0764" y="227007"/>
            <a:ext cx="487934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Times New Roman" charset="0"/>
              </a:rPr>
              <a:t>S</a:t>
            </a:r>
            <a:r>
              <a:rPr lang="en-US" altLang="zh-CN" sz="1600" dirty="0" err="1">
                <a:latin typeface="Times New Roman" charset="0"/>
                <a:sym typeface="Symbol" charset="0"/>
              </a:rPr>
              <a:t></a:t>
            </a:r>
            <a:r>
              <a:rPr lang="en-US" altLang="zh-CN" sz="1600" dirty="0" err="1">
                <a:latin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</a:rPr>
              <a:t>   (B)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zh-CN" sz="1600" dirty="0" smtClean="0">
                <a:latin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</a:rPr>
              <a:t>S</a:t>
            </a:r>
            <a:r>
              <a:rPr lang="en-US" altLang="zh-CN" sz="1600" baseline="-25000" dirty="0">
                <a:latin typeface="Times New Roman" charset="0"/>
              </a:rPr>
              <a:t>1 </a:t>
            </a:r>
            <a:r>
              <a:rPr lang="en-US" altLang="zh-CN" sz="1600" dirty="0">
                <a:latin typeface="Times New Roman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1600" dirty="0">
                <a:latin typeface="Times New Roman" charset="0"/>
              </a:rPr>
              <a:t>  else  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sz="1600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600" dirty="0">
                <a:latin typeface="Times New Roman" charset="0"/>
              </a:rPr>
              <a:t>  </a:t>
            </a:r>
            <a:r>
              <a:rPr lang="en-US" altLang="zh-CN" sz="1600" dirty="0" smtClean="0">
                <a:latin typeface="Times New Roman" charset="0"/>
              </a:rPr>
              <a:t>S</a:t>
            </a:r>
            <a:r>
              <a:rPr lang="en-US" altLang="zh-CN" sz="1600" baseline="-25000" dirty="0" smtClean="0">
                <a:latin typeface="Times New Roman" charset="0"/>
              </a:rPr>
              <a:t>2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, M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, M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=merge(S</a:t>
            </a:r>
            <a:r>
              <a:rPr lang="en-US" altLang="zh-CN" sz="1600" baseline="-25000" dirty="0" smtClean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.nextlist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charset="0"/>
              </a:rPr>
              <a:t>N.nextlist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, S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.nextlist) 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Times New Roman" charset="0"/>
            </a:endParaRPr>
          </a:p>
          <a:p>
            <a:endParaRPr lang="en-US" altLang="zh-CN" sz="1600" baseline="-25000" dirty="0">
              <a:latin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6256" y="254554"/>
            <a:ext cx="332396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Times New Roman" charset="0"/>
              </a:rPr>
              <a:t>S</a:t>
            </a:r>
            <a:r>
              <a:rPr lang="en-US" altLang="zh-CN" sz="1600" dirty="0" err="1">
                <a:latin typeface="Times New Roman" charset="0"/>
                <a:sym typeface="Symbol" charset="0"/>
              </a:rPr>
              <a:t></a:t>
            </a:r>
            <a:r>
              <a:rPr lang="en-US" altLang="zh-CN" sz="1600" dirty="0" err="1">
                <a:latin typeface="Times New Roman" charset="0"/>
              </a:rPr>
              <a:t>while</a:t>
            </a:r>
            <a:r>
              <a:rPr lang="en-US" altLang="zh-CN" sz="1600" dirty="0">
                <a:latin typeface="Times New Roman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sz="16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zh-CN" sz="1600" dirty="0">
                <a:latin typeface="Times New Roman" charset="0"/>
              </a:rPr>
              <a:t>  (B)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charset="0"/>
              </a:rPr>
              <a:t>M</a:t>
            </a:r>
            <a:r>
              <a:rPr lang="en-US" altLang="zh-CN" sz="1600" baseline="-25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1600" dirty="0" smtClean="0">
                <a:latin typeface="Times New Roman" charset="0"/>
              </a:rPr>
              <a:t> S</a:t>
            </a:r>
            <a:r>
              <a:rPr lang="en-US" altLang="zh-CN" sz="1600" baseline="-25000" dirty="0" smtClean="0">
                <a:latin typeface="Times New Roman" charset="0"/>
              </a:rPr>
              <a:t>1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(S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.nextlist, M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backpatch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B.truelist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, M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.quad);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B.falselist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    gen(</a:t>
            </a:r>
            <a:r>
              <a:rPr lang="zh-CN" altLang="en-US" sz="1600" dirty="0">
                <a:solidFill>
                  <a:srgbClr val="0000FF"/>
                </a:solidFill>
                <a:latin typeface="Times New Roman" charset="0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j, -, -, </a:t>
            </a:r>
            <a:r>
              <a:rPr lang="zh-CN" altLang="en-US" sz="1600" dirty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,  M</a:t>
            </a:r>
            <a:r>
              <a:rPr lang="en-US" altLang="zh-CN" sz="1600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.quad)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Times New Roman" charset="0"/>
            </a:endParaRPr>
          </a:p>
          <a:p>
            <a:endParaRPr lang="en-US" altLang="zh-CN" sz="1600" baseline="-25000" dirty="0">
              <a:latin typeface="Times New Roman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 flipH="1">
            <a:off x="2955784" y="2373222"/>
            <a:ext cx="27782" cy="2960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2" name="Rectangle 112"/>
          <p:cNvSpPr>
            <a:spLocks noChangeArrowheads="1"/>
          </p:cNvSpPr>
          <p:nvPr/>
        </p:nvSpPr>
        <p:spPr bwMode="auto">
          <a:xfrm>
            <a:off x="2766871" y="2128474"/>
            <a:ext cx="1362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L.n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={101}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4328907" y="1408055"/>
            <a:ext cx="6254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 dirty="0">
                <a:latin typeface="Times New Roman" charset="0"/>
              </a:rPr>
              <a:t>L</a:t>
            </a:r>
            <a:r>
              <a:rPr lang="en-US" altLang="zh-CN" sz="1600" dirty="0">
                <a:latin typeface="Times New Roman" charset="0"/>
                <a:sym typeface="Symbol" charset="0"/>
              </a:rPr>
              <a:t></a:t>
            </a:r>
            <a:r>
              <a:rPr lang="en-US" altLang="zh-CN" sz="1600" dirty="0">
                <a:latin typeface="Times New Roman" charset="0"/>
              </a:rPr>
              <a:t>S</a:t>
            </a:r>
          </a:p>
        </p:txBody>
      </p:sp>
      <p:sp>
        <p:nvSpPr>
          <p:cNvPr id="145" name="Text Box 21"/>
          <p:cNvSpPr txBox="1">
            <a:spLocks noChangeArrowheads="1"/>
          </p:cNvSpPr>
          <p:nvPr/>
        </p:nvSpPr>
        <p:spPr bwMode="auto">
          <a:xfrm>
            <a:off x="4850325" y="1380859"/>
            <a:ext cx="23150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L.nextlist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}</a:t>
            </a:r>
          </a:p>
        </p:txBody>
      </p:sp>
      <p:sp>
        <p:nvSpPr>
          <p:cNvPr id="146" name="Text Box 16"/>
          <p:cNvSpPr txBox="1">
            <a:spLocks noChangeArrowheads="1"/>
          </p:cNvSpPr>
          <p:nvPr/>
        </p:nvSpPr>
        <p:spPr bwMode="auto">
          <a:xfrm>
            <a:off x="628508" y="1600614"/>
            <a:ext cx="7056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 dirty="0">
                <a:latin typeface="Times New Roman" charset="0"/>
              </a:rPr>
              <a:t>S</a:t>
            </a:r>
            <a:r>
              <a:rPr lang="en-US" altLang="zh-CN" sz="1600" dirty="0">
                <a:latin typeface="Times New Roman" charset="0"/>
                <a:sym typeface="Symbol" charset="0"/>
              </a:rPr>
              <a:t></a:t>
            </a:r>
            <a:r>
              <a:rPr lang="en-US" altLang="zh-CN" sz="1600" dirty="0" smtClean="0">
                <a:latin typeface="Times New Roman" charset="0"/>
              </a:rPr>
              <a:t>A;</a:t>
            </a:r>
            <a:endParaRPr lang="en-US" altLang="zh-CN" sz="1600" dirty="0">
              <a:latin typeface="Times New Roman" charset="0"/>
            </a:endParaRPr>
          </a:p>
        </p:txBody>
      </p:sp>
      <p:sp>
        <p:nvSpPr>
          <p:cNvPr id="147" name="Text Box 17"/>
          <p:cNvSpPr txBox="1">
            <a:spLocks noChangeArrowheads="1"/>
          </p:cNvSpPr>
          <p:nvPr/>
        </p:nvSpPr>
        <p:spPr bwMode="auto">
          <a:xfrm>
            <a:off x="1204572" y="1600614"/>
            <a:ext cx="23679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{  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S.nextlist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sz="1600" dirty="0" err="1" smtClean="0">
                <a:solidFill>
                  <a:srgbClr val="0000FF"/>
                </a:solidFill>
                <a:latin typeface="Times New Roman" charset="0"/>
              </a:rPr>
              <a:t>makelist</a:t>
            </a:r>
            <a:r>
              <a:rPr lang="en-US" altLang="zh-CN" sz="1600" dirty="0">
                <a:solidFill>
                  <a:srgbClr val="0000FF"/>
                </a:solidFill>
                <a:latin typeface="Times New Roman" charset="0"/>
              </a:rPr>
              <a:t>()  }</a:t>
            </a:r>
          </a:p>
        </p:txBody>
      </p:sp>
      <p:sp>
        <p:nvSpPr>
          <p:cNvPr id="148" name="Rectangle 52"/>
          <p:cNvSpPr>
            <a:spLocks noChangeArrowheads="1"/>
          </p:cNvSpPr>
          <p:nvPr/>
        </p:nvSpPr>
        <p:spPr bwMode="auto">
          <a:xfrm>
            <a:off x="5008445" y="2911112"/>
            <a:ext cx="593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el-GR" altLang="zh-CN" sz="1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36362" y="6522401"/>
            <a:ext cx="990600" cy="365125"/>
          </a:xfrm>
        </p:spPr>
        <p:txBody>
          <a:bodyPr/>
          <a:lstStyle/>
          <a:p>
            <a:fld id="{D8697EF0-6850-7148-9B10-E0BC3B5B9F8E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152" name="Line 16"/>
          <p:cNvSpPr>
            <a:spLocks noChangeShapeType="1"/>
          </p:cNvSpPr>
          <p:nvPr/>
        </p:nvSpPr>
        <p:spPr bwMode="auto">
          <a:xfrm flipH="1">
            <a:off x="1933096" y="2842878"/>
            <a:ext cx="961965" cy="3367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4" name="Line 72"/>
          <p:cNvSpPr>
            <a:spLocks noChangeShapeType="1"/>
          </p:cNvSpPr>
          <p:nvPr/>
        </p:nvSpPr>
        <p:spPr bwMode="auto">
          <a:xfrm flipH="1">
            <a:off x="2920066" y="4543000"/>
            <a:ext cx="1001712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6" name="Line 34"/>
          <p:cNvSpPr>
            <a:spLocks noChangeShapeType="1"/>
          </p:cNvSpPr>
          <p:nvPr/>
        </p:nvSpPr>
        <p:spPr bwMode="auto">
          <a:xfrm flipH="1">
            <a:off x="1710515" y="4392187"/>
            <a:ext cx="307974" cy="213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8" name="Rectangle 14"/>
          <p:cNvSpPr>
            <a:spLocks noChangeArrowheads="1"/>
          </p:cNvSpPr>
          <p:nvPr/>
        </p:nvSpPr>
        <p:spPr bwMode="auto">
          <a:xfrm>
            <a:off x="1758544" y="3119979"/>
            <a:ext cx="427038" cy="26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  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" name="Rectangle 70"/>
          <p:cNvSpPr>
            <a:spLocks noChangeArrowheads="1"/>
          </p:cNvSpPr>
          <p:nvPr/>
        </p:nvSpPr>
        <p:spPr bwMode="auto">
          <a:xfrm>
            <a:off x="2784482" y="4893502"/>
            <a:ext cx="427038" cy="25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" name="Line 28"/>
          <p:cNvSpPr>
            <a:spLocks noChangeShapeType="1"/>
          </p:cNvSpPr>
          <p:nvPr/>
        </p:nvSpPr>
        <p:spPr bwMode="auto">
          <a:xfrm flipV="1">
            <a:off x="2895060" y="3512773"/>
            <a:ext cx="1274369" cy="459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2" name="Line 28"/>
          <p:cNvSpPr>
            <a:spLocks noChangeShapeType="1"/>
          </p:cNvSpPr>
          <p:nvPr/>
        </p:nvSpPr>
        <p:spPr bwMode="auto">
          <a:xfrm flipV="1">
            <a:off x="1740553" y="3495219"/>
            <a:ext cx="2485280" cy="5503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3" name="Rectangle 14"/>
          <p:cNvSpPr>
            <a:spLocks noChangeArrowheads="1"/>
          </p:cNvSpPr>
          <p:nvPr/>
        </p:nvSpPr>
        <p:spPr bwMode="auto">
          <a:xfrm>
            <a:off x="1606407" y="4012552"/>
            <a:ext cx="427038" cy="26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  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" name="Rectangle 74"/>
          <p:cNvSpPr>
            <a:spLocks noChangeArrowheads="1"/>
          </p:cNvSpPr>
          <p:nvPr/>
        </p:nvSpPr>
        <p:spPr bwMode="auto">
          <a:xfrm>
            <a:off x="2785126" y="4042144"/>
            <a:ext cx="5381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lang="en-US" altLang="zh-CN" sz="14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" name="Rectangle 106"/>
          <p:cNvSpPr>
            <a:spLocks noChangeArrowheads="1"/>
          </p:cNvSpPr>
          <p:nvPr/>
        </p:nvSpPr>
        <p:spPr bwMode="auto">
          <a:xfrm>
            <a:off x="5073712" y="5081576"/>
            <a:ext cx="504469" cy="2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14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" name="Rectangle 107"/>
          <p:cNvSpPr>
            <a:spLocks noChangeArrowheads="1"/>
          </p:cNvSpPr>
          <p:nvPr/>
        </p:nvSpPr>
        <p:spPr bwMode="auto">
          <a:xfrm>
            <a:off x="5074216" y="5063829"/>
            <a:ext cx="441411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1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" name="Rectangle 79"/>
          <p:cNvSpPr>
            <a:spLocks noChangeArrowheads="1"/>
          </p:cNvSpPr>
          <p:nvPr/>
        </p:nvSpPr>
        <p:spPr bwMode="auto">
          <a:xfrm>
            <a:off x="5459404" y="5018036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;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" name="Line 81"/>
          <p:cNvSpPr>
            <a:spLocks noChangeShapeType="1"/>
          </p:cNvSpPr>
          <p:nvPr/>
        </p:nvSpPr>
        <p:spPr bwMode="auto">
          <a:xfrm flipH="1">
            <a:off x="5195846" y="4931367"/>
            <a:ext cx="61888" cy="1615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9" name="Line 81"/>
          <p:cNvSpPr>
            <a:spLocks noChangeShapeType="1"/>
          </p:cNvSpPr>
          <p:nvPr/>
        </p:nvSpPr>
        <p:spPr bwMode="auto">
          <a:xfrm>
            <a:off x="5272754" y="4974320"/>
            <a:ext cx="207948" cy="1186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2" name="Rectangle 106"/>
          <p:cNvSpPr>
            <a:spLocks noChangeArrowheads="1"/>
          </p:cNvSpPr>
          <p:nvPr/>
        </p:nvSpPr>
        <p:spPr bwMode="auto">
          <a:xfrm>
            <a:off x="6306107" y="4434968"/>
            <a:ext cx="504469" cy="2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14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" name="Rectangle 107"/>
          <p:cNvSpPr>
            <a:spLocks noChangeArrowheads="1"/>
          </p:cNvSpPr>
          <p:nvPr/>
        </p:nvSpPr>
        <p:spPr bwMode="auto">
          <a:xfrm>
            <a:off x="6306611" y="4417221"/>
            <a:ext cx="441411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1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" name="Rectangle 79"/>
          <p:cNvSpPr>
            <a:spLocks noChangeArrowheads="1"/>
          </p:cNvSpPr>
          <p:nvPr/>
        </p:nvSpPr>
        <p:spPr bwMode="auto">
          <a:xfrm>
            <a:off x="6691799" y="4371428"/>
            <a:ext cx="4270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8100" rIns="68580" bIns="810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i="1" dirty="0" smtClean="0">
                <a:solidFill>
                  <a:srgbClr val="2D83F4"/>
                </a:solidFill>
                <a:latin typeface="Times New Roman" panose="02020603050405020304" pitchFamily="18" charset="0"/>
              </a:rPr>
              <a:t>;</a:t>
            </a:r>
            <a:endParaRPr lang="en-US" altLang="zh-CN" sz="1400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" name="Line 81"/>
          <p:cNvSpPr>
            <a:spLocks noChangeShapeType="1"/>
          </p:cNvSpPr>
          <p:nvPr/>
        </p:nvSpPr>
        <p:spPr bwMode="auto">
          <a:xfrm flipH="1">
            <a:off x="6428241" y="4284759"/>
            <a:ext cx="61888" cy="1615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6" name="Line 81"/>
          <p:cNvSpPr>
            <a:spLocks noChangeShapeType="1"/>
          </p:cNvSpPr>
          <p:nvPr/>
        </p:nvSpPr>
        <p:spPr bwMode="auto">
          <a:xfrm>
            <a:off x="6505149" y="4327712"/>
            <a:ext cx="207948" cy="1186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9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58" grpId="0"/>
      <p:bldP spid="596059" grpId="0"/>
      <p:bldP spid="596060" grpId="0"/>
      <p:bldP spid="596061" grpId="0"/>
      <p:bldP spid="596062" grpId="0"/>
      <p:bldP spid="596063" grpId="0"/>
      <p:bldP spid="596064" grpId="0"/>
      <p:bldP spid="596065" grpId="0"/>
      <p:bldP spid="596072" grpId="0"/>
      <p:bldP spid="596073" grpId="0"/>
      <p:bldP spid="596075" grpId="0"/>
      <p:bldP spid="596076" grpId="0"/>
      <p:bldP spid="596077" grpId="0"/>
      <p:bldP spid="596078" grpId="0"/>
      <p:bldP spid="596079" grpId="0"/>
      <p:bldP spid="596080" grpId="0"/>
      <p:bldP spid="3" grpId="0"/>
      <p:bldP spid="4" grpId="0"/>
      <p:bldP spid="5" grpId="0"/>
      <p:bldP spid="6" grpId="0"/>
      <p:bldP spid="7" grpId="0"/>
      <p:bldP spid="8" grpId="0"/>
      <p:bldP spid="132" grpId="0"/>
      <p:bldP spid="166" grpId="0"/>
      <p:bldP spid="17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036"/>
            <a:ext cx="8229600" cy="66267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转向</a:t>
            </a:r>
            <a:r>
              <a:rPr lang="zh-CN" altLang="en-US" dirty="0">
                <a:latin typeface="Arial" charset="0"/>
                <a:ea typeface="楷体_GB2312" charset="0"/>
              </a:rPr>
              <a:t>语句的翻译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5338936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err="1">
                <a:latin typeface="Arial" charset="0"/>
                <a:ea typeface="华文新魏" charset="0"/>
              </a:rPr>
              <a:t>goto</a:t>
            </a:r>
            <a:r>
              <a:rPr lang="en-US" altLang="zh-CN" sz="2400" dirty="0">
                <a:latin typeface="Arial" charset="0"/>
                <a:ea typeface="华文新魏" charset="0"/>
              </a:rPr>
              <a:t> L</a:t>
            </a:r>
            <a:r>
              <a:rPr lang="zh-CN" altLang="en-US" sz="2400" dirty="0">
                <a:latin typeface="Arial" charset="0"/>
                <a:ea typeface="华文新魏" charset="0"/>
              </a:rPr>
              <a:t>的翻译</a:t>
            </a:r>
          </a:p>
          <a:p>
            <a:pPr lvl="1" eaLnBrk="1" hangingPunct="1"/>
            <a:r>
              <a:rPr lang="zh-CN" altLang="en-US" sz="2000" dirty="0"/>
              <a:t>向后引用</a:t>
            </a:r>
          </a:p>
          <a:p>
            <a:pPr lvl="2" eaLnBrk="1" hangingPunct="1"/>
            <a:r>
              <a:rPr lang="en-US" altLang="zh-CN" sz="1800" dirty="0"/>
              <a:t>L</a:t>
            </a:r>
            <a:r>
              <a:rPr lang="zh-CN" altLang="en-US" sz="1800" dirty="0"/>
              <a:t>已定义，</a:t>
            </a:r>
            <a:r>
              <a:rPr lang="en-US" altLang="zh-CN" sz="1800" dirty="0" err="1"/>
              <a:t>L.value</a:t>
            </a:r>
            <a:r>
              <a:rPr lang="zh-CN" altLang="en-US" sz="1800" dirty="0"/>
              <a:t>为符号表中</a:t>
            </a:r>
            <a:r>
              <a:rPr lang="en-US" altLang="zh-CN" sz="1800" dirty="0"/>
              <a:t>L</a:t>
            </a:r>
            <a:r>
              <a:rPr lang="zh-CN" altLang="en-US" sz="1800" dirty="0"/>
              <a:t>的地址，则生成（</a:t>
            </a:r>
            <a:r>
              <a:rPr lang="en-US" altLang="zh-CN" sz="1800" dirty="0"/>
              <a:t>j, -, -, </a:t>
            </a:r>
            <a:r>
              <a:rPr lang="en-US" altLang="zh-CN" sz="1800" dirty="0" err="1"/>
              <a:t>L.value</a:t>
            </a:r>
            <a:r>
              <a:rPr lang="en-US" altLang="zh-CN" sz="1800" dirty="0"/>
              <a:t>)</a:t>
            </a:r>
          </a:p>
          <a:p>
            <a:pPr lvl="1" eaLnBrk="1" hangingPunct="1"/>
            <a:r>
              <a:rPr lang="zh-CN" altLang="en-US" sz="2000" dirty="0"/>
              <a:t>向前引用：建立转向地址待回填的四元式链</a:t>
            </a:r>
          </a:p>
          <a:p>
            <a:pPr lvl="2" eaLnBrk="1" hangingPunct="1"/>
            <a:r>
              <a:rPr lang="zh-CN" altLang="en-US" sz="1800" dirty="0"/>
              <a:t>若</a:t>
            </a:r>
            <a:r>
              <a:rPr lang="en-US" altLang="zh-CN" sz="1800" dirty="0"/>
              <a:t>L</a:t>
            </a:r>
            <a:r>
              <a:rPr lang="zh-CN" altLang="en-US" sz="1800" dirty="0"/>
              <a:t>尚未在符号表中出现，则把</a:t>
            </a:r>
            <a:r>
              <a:rPr lang="en-US" altLang="zh-CN" sz="1800" dirty="0"/>
              <a:t>L</a:t>
            </a:r>
            <a:r>
              <a:rPr lang="zh-CN" altLang="en-US" sz="1800" dirty="0"/>
              <a:t>填入表中，置</a:t>
            </a:r>
            <a:r>
              <a:rPr lang="en-US" altLang="zh-CN" sz="1800" dirty="0"/>
              <a:t>L</a:t>
            </a:r>
            <a:r>
              <a:rPr lang="zh-CN" altLang="en-US" sz="1800" dirty="0"/>
              <a:t>的</a:t>
            </a:r>
            <a:r>
              <a:rPr lang="zh-CN" altLang="en-US" sz="1800" dirty="0">
                <a:cs typeface="Arial" charset="0"/>
              </a:rPr>
              <a:t>“</a:t>
            </a:r>
            <a:r>
              <a:rPr lang="zh-CN" altLang="en-US" sz="1800" dirty="0"/>
              <a:t>定义否</a:t>
            </a:r>
            <a:r>
              <a:rPr lang="zh-CN" altLang="en-US" sz="1800" dirty="0">
                <a:cs typeface="Arial" charset="0"/>
              </a:rPr>
              <a:t>”</a:t>
            </a:r>
            <a:r>
              <a:rPr lang="zh-CN" altLang="en-US" sz="1800" dirty="0"/>
              <a:t>标志为</a:t>
            </a:r>
            <a:r>
              <a:rPr lang="zh-CN" altLang="en-US" sz="1800" dirty="0">
                <a:cs typeface="Arial" charset="0"/>
              </a:rPr>
              <a:t>“</a:t>
            </a:r>
            <a:r>
              <a:rPr lang="zh-CN" altLang="en-US" sz="1800" dirty="0"/>
              <a:t>未</a:t>
            </a:r>
            <a:r>
              <a:rPr lang="zh-CN" altLang="en-US" sz="1800" dirty="0">
                <a:cs typeface="Arial" charset="0"/>
              </a:rPr>
              <a:t>”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nextquad</a:t>
            </a:r>
            <a:r>
              <a:rPr lang="zh-CN" altLang="en-US" sz="1800" dirty="0"/>
              <a:t>填进</a:t>
            </a:r>
            <a:r>
              <a:rPr lang="en-US" altLang="zh-CN" sz="1800" dirty="0"/>
              <a:t>L</a:t>
            </a:r>
            <a:r>
              <a:rPr lang="zh-CN" altLang="en-US" sz="1800" dirty="0"/>
              <a:t>的地址</a:t>
            </a:r>
            <a:r>
              <a:rPr lang="zh-CN" altLang="en-US" sz="1800" dirty="0" smtClean="0"/>
              <a:t>栏</a:t>
            </a:r>
            <a:r>
              <a:rPr lang="zh-CN" altLang="en-US" dirty="0"/>
              <a:t>，</a:t>
            </a:r>
            <a:r>
              <a:rPr lang="zh-CN" altLang="en-US" sz="1800" dirty="0" smtClean="0"/>
              <a:t>作为</a:t>
            </a:r>
            <a:r>
              <a:rPr lang="zh-CN" altLang="en-US" sz="1800" dirty="0"/>
              <a:t>新链首，然后，产生四元式</a:t>
            </a:r>
            <a:r>
              <a:rPr lang="en-US" altLang="zh-CN" sz="1800" dirty="0"/>
              <a:t>(j, -, -, 0),</a:t>
            </a:r>
            <a:r>
              <a:rPr lang="zh-CN" altLang="en-US" sz="1800" dirty="0"/>
              <a:t>其中０为链尾标志</a:t>
            </a:r>
          </a:p>
          <a:p>
            <a:pPr lvl="2" eaLnBrk="1" hangingPunct="1"/>
            <a:r>
              <a:rPr lang="zh-CN" altLang="en-US" sz="1800" dirty="0"/>
              <a:t>若</a:t>
            </a:r>
            <a:r>
              <a:rPr lang="en-US" altLang="zh-CN" sz="1800" dirty="0"/>
              <a:t>L</a:t>
            </a:r>
            <a:r>
              <a:rPr lang="zh-CN" altLang="en-US" sz="1800" dirty="0"/>
              <a:t>已在符号表中出现（但</a:t>
            </a:r>
            <a:r>
              <a:rPr lang="zh-CN" altLang="en-US" sz="1800" dirty="0">
                <a:cs typeface="Arial" charset="0"/>
              </a:rPr>
              <a:t>“</a:t>
            </a:r>
            <a:r>
              <a:rPr lang="zh-CN" altLang="en-US" sz="1800" dirty="0"/>
              <a:t>定义否</a:t>
            </a:r>
            <a:r>
              <a:rPr lang="zh-CN" altLang="en-US" sz="1800" dirty="0">
                <a:cs typeface="Arial" charset="0"/>
              </a:rPr>
              <a:t>”</a:t>
            </a:r>
            <a:r>
              <a:rPr lang="zh-CN" altLang="en-US" sz="1800" dirty="0"/>
              <a:t>标志为</a:t>
            </a:r>
            <a:r>
              <a:rPr lang="zh-CN" altLang="en-US" sz="1800" dirty="0">
                <a:cs typeface="Arial" charset="0"/>
              </a:rPr>
              <a:t>“</a:t>
            </a:r>
            <a:r>
              <a:rPr lang="zh-CN" altLang="en-US" sz="1800" dirty="0"/>
              <a:t>未</a:t>
            </a:r>
            <a:r>
              <a:rPr lang="zh-CN" altLang="en-US" sz="1800" dirty="0">
                <a:cs typeface="Arial" charset="0"/>
              </a:rPr>
              <a:t>”</a:t>
            </a:r>
            <a:r>
              <a:rPr lang="zh-CN" altLang="en-US" sz="1800" dirty="0"/>
              <a:t>），则把它的地址栏中的编号（记为</a:t>
            </a:r>
            <a:r>
              <a:rPr lang="en-US" altLang="zh-CN" sz="1800" dirty="0"/>
              <a:t>q</a:t>
            </a:r>
            <a:r>
              <a:rPr lang="zh-CN" altLang="en-US" sz="1800" dirty="0"/>
              <a:t>）取出，把</a:t>
            </a:r>
            <a:r>
              <a:rPr lang="en-US" altLang="zh-CN" sz="1800" dirty="0" err="1"/>
              <a:t>nextquad</a:t>
            </a:r>
            <a:r>
              <a:rPr lang="zh-CN" altLang="en-US" sz="1800" dirty="0"/>
              <a:t>填进该栏作新链首，然后，产生四元式</a:t>
            </a:r>
            <a:r>
              <a:rPr lang="en-US" altLang="zh-CN" sz="1800" dirty="0"/>
              <a:t>(j, -, -, q)</a:t>
            </a:r>
            <a:r>
              <a:rPr lang="zh-CN" altLang="en-US" sz="1800" dirty="0"/>
              <a:t>。</a:t>
            </a: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40A0559-06C7-F74D-9CB4-992EE1B132D0}" type="slidenum">
              <a:rPr lang="en-US" altLang="zh-CN">
                <a:solidFill>
                  <a:schemeClr val="bg1"/>
                </a:solidFill>
              </a:rPr>
              <a:pPr eaLnBrk="1" hangingPunct="1"/>
              <a:t>71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10536" y="1022506"/>
            <a:ext cx="2376264" cy="15081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en-US" altLang="zh-CN" sz="2000" dirty="0">
                <a:latin typeface="Times New Roman" charset="0"/>
              </a:rPr>
              <a:t>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L:  S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     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    </a:t>
            </a:r>
            <a:r>
              <a:rPr lang="en-US" altLang="zh-CN" sz="2000" dirty="0" err="1">
                <a:latin typeface="Times New Roman" charset="0"/>
              </a:rPr>
              <a:t>goto</a:t>
            </a:r>
            <a:r>
              <a:rPr lang="en-US" altLang="zh-CN" sz="2000" dirty="0">
                <a:latin typeface="Times New Roman" charset="0"/>
              </a:rPr>
              <a:t>  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10536" y="3649087"/>
            <a:ext cx="2232248" cy="15081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000" dirty="0" smtClean="0">
                <a:latin typeface="Times New Roman" charset="0"/>
              </a:rPr>
              <a:t>    ...</a:t>
            </a:r>
            <a:endParaRPr lang="en-US" altLang="zh-CN" sz="2000" dirty="0">
              <a:latin typeface="Times New Roman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    </a:t>
            </a:r>
            <a:r>
              <a:rPr lang="en-US" altLang="zh-CN" sz="2000" dirty="0" err="1">
                <a:latin typeface="Times New Roman" charset="0"/>
              </a:rPr>
              <a:t>goto</a:t>
            </a:r>
            <a:r>
              <a:rPr lang="en-US" altLang="zh-CN" sz="2000" dirty="0">
                <a:latin typeface="Times New Roman" charset="0"/>
              </a:rPr>
              <a:t>  L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    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L:  S</a:t>
            </a:r>
          </a:p>
        </p:txBody>
      </p:sp>
    </p:spTree>
    <p:extLst>
      <p:ext uri="{BB962C8B-B14F-4D97-AF65-F5344CB8AC3E}">
        <p14:creationId xmlns:p14="http://schemas.microsoft.com/office/powerpoint/2010/main" val="22171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楷体_GB2312" charset="0"/>
              </a:rPr>
              <a:t>标号语句</a:t>
            </a:r>
            <a:r>
              <a:rPr lang="zh-CN" altLang="en-US" dirty="0">
                <a:latin typeface="Arial" charset="0"/>
                <a:ea typeface="楷体_GB2312" charset="0"/>
              </a:rPr>
              <a:t>的翻译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000" dirty="0"/>
              <a:t>标号语句文法：</a:t>
            </a:r>
            <a:r>
              <a:rPr lang="en-US" altLang="zh-CN" sz="2000" dirty="0"/>
              <a:t>S→&lt;label&gt;S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/>
              <a:t>			&lt;label&gt;→</a:t>
            </a:r>
            <a:r>
              <a:rPr lang="zh-CN" altLang="en-US" sz="2000" dirty="0"/>
              <a:t>ｉ：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000" dirty="0"/>
              <a:t>用</a:t>
            </a:r>
            <a:r>
              <a:rPr lang="en-US" altLang="zh-CN" sz="2000" dirty="0"/>
              <a:t>&lt;label&gt;→</a:t>
            </a:r>
            <a:r>
              <a:rPr lang="zh-CN" altLang="en-US" sz="2000" dirty="0"/>
              <a:t>ｉ：进行归约时，应做如下的语义动作：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所指的标识符（</a:t>
            </a:r>
            <a:r>
              <a:rPr lang="en-US" altLang="zh-CN" sz="2000" dirty="0"/>
              <a:t>L</a:t>
            </a:r>
            <a:r>
              <a:rPr lang="zh-CN" altLang="en-US" sz="2000" dirty="0"/>
              <a:t>）不在符号表中，则把它填入，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类型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为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标号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，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定义否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为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已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，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地址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nextquad</a:t>
            </a:r>
            <a:r>
              <a:rPr lang="zh-CN" altLang="en-US" sz="2000" dirty="0"/>
              <a:t>。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若</a:t>
            </a:r>
            <a:r>
              <a:rPr lang="en-US" altLang="zh-CN" sz="2000" dirty="0"/>
              <a:t>L</a:t>
            </a:r>
            <a:r>
              <a:rPr lang="zh-CN" altLang="en-US" sz="2000" dirty="0"/>
              <a:t>已在符号表中</a:t>
            </a:r>
          </a:p>
          <a:p>
            <a:pPr eaLnBrk="1" hangingPunct="1"/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类型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不为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标号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或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定义否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为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已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，则报告出错。</a:t>
            </a:r>
          </a:p>
          <a:p>
            <a:pPr eaLnBrk="1" hangingPunct="1"/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类型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为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标号</a:t>
            </a:r>
            <a:r>
              <a:rPr lang="zh-CN" altLang="en-US" sz="2000" dirty="0">
                <a:cs typeface="Arial" charset="0"/>
              </a:rPr>
              <a:t>”，“</a:t>
            </a:r>
            <a:r>
              <a:rPr lang="zh-CN" altLang="en-US" sz="2000" dirty="0"/>
              <a:t>定义否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为</a:t>
            </a:r>
            <a:r>
              <a:rPr lang="zh-CN" altLang="en-US" sz="2000" dirty="0">
                <a:cs typeface="Arial" charset="0"/>
              </a:rPr>
              <a:t>“未”</a:t>
            </a:r>
            <a:r>
              <a:rPr lang="zh-CN" altLang="en-US" sz="2000" dirty="0"/>
              <a:t> ，则把 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未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改为</a:t>
            </a:r>
            <a:r>
              <a:rPr lang="zh-CN" altLang="en-US" sz="2000" dirty="0">
                <a:cs typeface="Arial" charset="0"/>
              </a:rPr>
              <a:t>“</a:t>
            </a:r>
            <a:r>
              <a:rPr lang="zh-CN" altLang="en-US" sz="2000" dirty="0"/>
              <a:t>已</a:t>
            </a:r>
            <a:r>
              <a:rPr lang="zh-CN" altLang="en-US" sz="2000" dirty="0">
                <a:cs typeface="Arial" charset="0"/>
              </a:rPr>
              <a:t>”</a:t>
            </a:r>
            <a:r>
              <a:rPr lang="zh-CN" altLang="en-US" sz="2000" dirty="0"/>
              <a:t>，然后，把地址栏中的链首（设为</a:t>
            </a:r>
            <a:r>
              <a:rPr lang="en-US" altLang="zh-CN" sz="2000" dirty="0"/>
              <a:t>q</a:t>
            </a:r>
            <a:r>
              <a:rPr lang="zh-CN" altLang="en-US" sz="2000" dirty="0"/>
              <a:t>）取出，同时把</a:t>
            </a:r>
            <a:r>
              <a:rPr lang="en-US" sz="2000" dirty="0" err="1"/>
              <a:t>next</a:t>
            </a:r>
            <a:r>
              <a:rPr lang="en-US" altLang="zh-CN" sz="2000" dirty="0" err="1"/>
              <a:t>quad</a:t>
            </a:r>
            <a:r>
              <a:rPr lang="zh-CN" altLang="en-US" sz="2000" dirty="0"/>
              <a:t>填在其中，最后，执行</a:t>
            </a:r>
            <a:r>
              <a:rPr lang="en-US" altLang="zh-CN" sz="2000" dirty="0" err="1"/>
              <a:t>backpatch</a:t>
            </a:r>
            <a:r>
              <a:rPr lang="zh-CN" altLang="en-US" sz="2000" dirty="0"/>
              <a:t>（</a:t>
            </a:r>
            <a:r>
              <a:rPr lang="en-US" altLang="zh-CN" sz="2000" dirty="0"/>
              <a:t>q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nextquad</a:t>
            </a:r>
            <a:r>
              <a:rPr lang="zh-CN" altLang="en-US" sz="2000" dirty="0"/>
              <a:t>）。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F6D500D-9998-5E48-B57B-24926685BBCE}" type="slidenum">
              <a:rPr lang="en-US" altLang="zh-CN">
                <a:solidFill>
                  <a:schemeClr val="bg1"/>
                </a:solidFill>
              </a:rPr>
              <a:pPr eaLnBrk="1" hangingPunct="1"/>
              <a:t>72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楷体_GB2312" charset="0"/>
              </a:rPr>
              <a:t>标号和转向</a:t>
            </a:r>
            <a:r>
              <a:rPr lang="zh-CN" altLang="en-US" dirty="0">
                <a:latin typeface="Arial" charset="0"/>
                <a:ea typeface="楷体_GB2312" charset="0"/>
              </a:rPr>
              <a:t>语句的</a:t>
            </a:r>
            <a:r>
              <a:rPr lang="zh-CN" altLang="en-US" dirty="0" smtClean="0">
                <a:latin typeface="Arial" charset="0"/>
                <a:ea typeface="楷体_GB2312" charset="0"/>
              </a:rPr>
              <a:t>翻译示例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89248" y="4212661"/>
          <a:ext cx="4618855" cy="110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71">
                  <a:extLst>
                    <a:ext uri="{9D8B030D-6E8A-4147-A177-3AD203B41FA5}">
                      <a16:colId xmlns:a16="http://schemas.microsoft.com/office/drawing/2014/main" val="377532589"/>
                    </a:ext>
                  </a:extLst>
                </a:gridCol>
                <a:gridCol w="923771">
                  <a:extLst>
                    <a:ext uri="{9D8B030D-6E8A-4147-A177-3AD203B41FA5}">
                      <a16:colId xmlns:a16="http://schemas.microsoft.com/office/drawing/2014/main" val="799128476"/>
                    </a:ext>
                  </a:extLst>
                </a:gridCol>
                <a:gridCol w="923771">
                  <a:extLst>
                    <a:ext uri="{9D8B030D-6E8A-4147-A177-3AD203B41FA5}">
                      <a16:colId xmlns:a16="http://schemas.microsoft.com/office/drawing/2014/main" val="1343544260"/>
                    </a:ext>
                  </a:extLst>
                </a:gridCol>
                <a:gridCol w="923771">
                  <a:extLst>
                    <a:ext uri="{9D8B030D-6E8A-4147-A177-3AD203B41FA5}">
                      <a16:colId xmlns:a16="http://schemas.microsoft.com/office/drawing/2014/main" val="2854833223"/>
                    </a:ext>
                  </a:extLst>
                </a:gridCol>
                <a:gridCol w="923771">
                  <a:extLst>
                    <a:ext uri="{9D8B030D-6E8A-4147-A177-3AD203B41FA5}">
                      <a16:colId xmlns:a16="http://schemas.microsoft.com/office/drawing/2014/main" val="3132256975"/>
                    </a:ext>
                  </a:extLst>
                </a:gridCol>
              </a:tblGrid>
              <a:tr h="3695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定义否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92992"/>
                  </a:ext>
                </a:extLst>
              </a:tr>
              <a:tr h="3695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68133"/>
                  </a:ext>
                </a:extLst>
              </a:tr>
              <a:tr h="36957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7691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84122" y="4994592"/>
            <a:ext cx="396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            </a:t>
            </a:r>
            <a:r>
              <a:rPr lang="zh-CN" altLang="en-US" sz="1400" dirty="0" smtClean="0"/>
              <a:t>标号                               未                  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                   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732240" y="403009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(p) (j,-,-, 0  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2240" y="4644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(q) (j,-,-, p 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32240" y="530120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(r) (j,-,-,  q )</a:t>
            </a:r>
            <a:endParaRPr lang="zh-CN" altLang="en-US" dirty="0"/>
          </a:p>
        </p:txBody>
      </p:sp>
      <p:sp>
        <p:nvSpPr>
          <p:cNvPr id="11" name="弧形 10"/>
          <p:cNvSpPr/>
          <p:nvPr/>
        </p:nvSpPr>
        <p:spPr bwMode="auto">
          <a:xfrm>
            <a:off x="7668344" y="4264496"/>
            <a:ext cx="720080" cy="604664"/>
          </a:xfrm>
          <a:prstGeom prst="arc">
            <a:avLst>
              <a:gd name="adj1" fmla="val 16200000"/>
              <a:gd name="adj2" fmla="val 5727333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弧形 11"/>
          <p:cNvSpPr/>
          <p:nvPr/>
        </p:nvSpPr>
        <p:spPr bwMode="auto">
          <a:xfrm>
            <a:off x="7668344" y="4956111"/>
            <a:ext cx="720080" cy="604664"/>
          </a:xfrm>
          <a:prstGeom prst="arc">
            <a:avLst>
              <a:gd name="adj1" fmla="val 16200000"/>
              <a:gd name="adj2" fmla="val 5727333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弧形 12"/>
          <p:cNvSpPr/>
          <p:nvPr/>
        </p:nvSpPr>
        <p:spPr bwMode="auto">
          <a:xfrm>
            <a:off x="5027221" y="5061592"/>
            <a:ext cx="1825860" cy="604664"/>
          </a:xfrm>
          <a:prstGeom prst="arc">
            <a:avLst>
              <a:gd name="adj1" fmla="val 12581041"/>
              <a:gd name="adj2" fmla="val 23283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8849" y="1119895"/>
            <a:ext cx="2232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</a:t>
            </a:r>
            <a:r>
              <a:rPr lang="en-US" altLang="zh-CN" sz="2000" dirty="0" err="1" smtClean="0">
                <a:latin typeface="Times New Roman" charset="0"/>
              </a:rPr>
              <a:t>goto</a:t>
            </a:r>
            <a:r>
              <a:rPr lang="en-US" altLang="zh-CN" sz="2000" dirty="0" smtClean="0">
                <a:latin typeface="Times New Roman" charset="0"/>
              </a:rPr>
              <a:t>  L</a:t>
            </a:r>
            <a:endParaRPr lang="en-US" altLang="zh-CN" sz="2000" dirty="0">
              <a:latin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1680" y="1809859"/>
            <a:ext cx="2232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</a:t>
            </a:r>
            <a:r>
              <a:rPr lang="en-US" altLang="zh-CN" sz="2000" dirty="0" err="1" smtClean="0">
                <a:latin typeface="Times New Roman" charset="0"/>
              </a:rPr>
              <a:t>goto</a:t>
            </a:r>
            <a:r>
              <a:rPr lang="en-US" altLang="zh-CN" sz="2000" dirty="0" smtClean="0">
                <a:latin typeface="Times New Roman" charset="0"/>
              </a:rPr>
              <a:t>  L</a:t>
            </a:r>
            <a:endParaRPr lang="en-US" altLang="zh-CN" sz="2000" dirty="0">
              <a:latin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1680" y="3137976"/>
            <a:ext cx="2232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000" dirty="0" smtClean="0">
                <a:latin typeface="Times New Roman" charset="0"/>
              </a:rPr>
              <a:t>...</a:t>
            </a:r>
            <a:endParaRPr lang="en-US" altLang="zh-CN" sz="2000" dirty="0">
              <a:latin typeface="Times New Roman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L:  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42686" y="5013919"/>
            <a:ext cx="3642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已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913431" y="4975581"/>
            <a:ext cx="2840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932040" y="5013176"/>
            <a:ext cx="24397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1691680" y="2443535"/>
            <a:ext cx="2232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...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2000" dirty="0">
                <a:latin typeface="Times New Roman" charset="0"/>
              </a:rPr>
              <a:t> </a:t>
            </a:r>
            <a:r>
              <a:rPr lang="en-US" altLang="zh-CN" sz="2000" dirty="0" err="1" smtClean="0">
                <a:latin typeface="Times New Roman" charset="0"/>
              </a:rPr>
              <a:t>goto</a:t>
            </a:r>
            <a:r>
              <a:rPr lang="en-US" altLang="zh-CN" sz="2000" dirty="0" smtClean="0">
                <a:latin typeface="Times New Roman" charset="0"/>
              </a:rPr>
              <a:t>  L</a:t>
            </a:r>
            <a:endParaRPr lang="en-US" altLang="zh-CN" sz="2000" dirty="0">
              <a:latin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2040" y="5013176"/>
            <a:ext cx="2343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50140" y="585360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(t) 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代码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668344" y="5353471"/>
            <a:ext cx="1423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668344" y="4653136"/>
            <a:ext cx="1423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668344" y="4077072"/>
            <a:ext cx="1423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51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715965" y="1643063"/>
            <a:ext cx="3928044" cy="3225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case V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case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30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6192839" y="105092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6192839" y="222567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2" name="Text Box 11"/>
          <p:cNvSpPr txBox="1">
            <a:spLocks noChangeArrowheads="1"/>
          </p:cNvSpPr>
          <p:nvPr/>
        </p:nvSpPr>
        <p:spPr bwMode="auto">
          <a:xfrm>
            <a:off x="6715125" y="785812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323593" name="Text Box 12"/>
          <p:cNvSpPr txBox="1">
            <a:spLocks noChangeArrowheads="1"/>
          </p:cNvSpPr>
          <p:nvPr/>
        </p:nvSpPr>
        <p:spPr bwMode="auto">
          <a:xfrm>
            <a:off x="6624639" y="3857625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23594" name="Text Box 13"/>
          <p:cNvSpPr txBox="1">
            <a:spLocks noChangeArrowheads="1"/>
          </p:cNvSpPr>
          <p:nvPr/>
        </p:nvSpPr>
        <p:spPr bwMode="auto">
          <a:xfrm>
            <a:off x="5657851" y="57467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23595" name="Text Box 14"/>
          <p:cNvSpPr txBox="1">
            <a:spLocks noChangeArrowheads="1"/>
          </p:cNvSpPr>
          <p:nvPr/>
        </p:nvSpPr>
        <p:spPr bwMode="auto">
          <a:xfrm>
            <a:off x="5813425" y="2997200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96" name="Text Box 16"/>
          <p:cNvSpPr txBox="1">
            <a:spLocks noChangeArrowheads="1"/>
          </p:cNvSpPr>
          <p:nvPr/>
        </p:nvSpPr>
        <p:spPr bwMode="auto">
          <a:xfrm>
            <a:off x="6354764" y="162877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00" name="Text Box 26"/>
          <p:cNvSpPr txBox="1">
            <a:spLocks noChangeArrowheads="1"/>
          </p:cNvSpPr>
          <p:nvPr/>
        </p:nvSpPr>
        <p:spPr bwMode="auto">
          <a:xfrm>
            <a:off x="6192839" y="557212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01" name="Text Box 27"/>
          <p:cNvSpPr txBox="1">
            <a:spLocks noChangeArrowheads="1"/>
          </p:cNvSpPr>
          <p:nvPr/>
        </p:nvSpPr>
        <p:spPr bwMode="auto">
          <a:xfrm>
            <a:off x="6192839" y="254158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323602" name="Text Box 28"/>
          <p:cNvSpPr txBox="1">
            <a:spLocks noChangeArrowheads="1"/>
          </p:cNvSpPr>
          <p:nvPr/>
        </p:nvSpPr>
        <p:spPr bwMode="auto">
          <a:xfrm>
            <a:off x="6673850" y="5286375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323613" name="Text Box 27"/>
          <p:cNvSpPr txBox="1">
            <a:spLocks noChangeArrowheads="1"/>
          </p:cNvSpPr>
          <p:nvPr/>
        </p:nvSpPr>
        <p:spPr bwMode="auto">
          <a:xfrm>
            <a:off x="6192839" y="190817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23614" name="Text Box 27"/>
          <p:cNvSpPr txBox="1">
            <a:spLocks noChangeArrowheads="1"/>
          </p:cNvSpPr>
          <p:nvPr/>
        </p:nvSpPr>
        <p:spPr bwMode="auto">
          <a:xfrm>
            <a:off x="6192839" y="1371601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400" b="1" i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  <a:endParaRPr lang="en-US" altLang="zh-CN" sz="1400" b="1" i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19" name="Text Box 6"/>
          <p:cNvSpPr txBox="1">
            <a:spLocks noChangeArrowheads="1"/>
          </p:cNvSpPr>
          <p:nvPr/>
        </p:nvSpPr>
        <p:spPr bwMode="auto">
          <a:xfrm>
            <a:off x="6192839" y="336867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0" name="Text Box 16"/>
          <p:cNvSpPr txBox="1">
            <a:spLocks noChangeArrowheads="1"/>
          </p:cNvSpPr>
          <p:nvPr/>
        </p:nvSpPr>
        <p:spPr bwMode="auto">
          <a:xfrm>
            <a:off x="6354764" y="277177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21" name="Text Box 27"/>
          <p:cNvSpPr txBox="1">
            <a:spLocks noChangeArrowheads="1"/>
          </p:cNvSpPr>
          <p:nvPr/>
        </p:nvSpPr>
        <p:spPr bwMode="auto">
          <a:xfrm>
            <a:off x="6192839" y="3683001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</a:p>
        </p:txBody>
      </p:sp>
      <p:sp>
        <p:nvSpPr>
          <p:cNvPr id="323622" name="Text Box 27"/>
          <p:cNvSpPr txBox="1">
            <a:spLocks noChangeArrowheads="1"/>
          </p:cNvSpPr>
          <p:nvPr/>
        </p:nvSpPr>
        <p:spPr bwMode="auto">
          <a:xfrm>
            <a:off x="6192839" y="305117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23623" name="Text Box 6"/>
          <p:cNvSpPr txBox="1">
            <a:spLocks noChangeArrowheads="1"/>
          </p:cNvSpPr>
          <p:nvPr/>
        </p:nvSpPr>
        <p:spPr bwMode="auto">
          <a:xfrm>
            <a:off x="6192839" y="4672013"/>
            <a:ext cx="1665287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4" name="Text Box 16"/>
          <p:cNvSpPr txBox="1">
            <a:spLocks noChangeArrowheads="1"/>
          </p:cNvSpPr>
          <p:nvPr/>
        </p:nvSpPr>
        <p:spPr bwMode="auto">
          <a:xfrm>
            <a:off x="6354764" y="4071939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323625" name="Text Box 27"/>
          <p:cNvSpPr txBox="1">
            <a:spLocks noChangeArrowheads="1"/>
          </p:cNvSpPr>
          <p:nvPr/>
        </p:nvSpPr>
        <p:spPr bwMode="auto">
          <a:xfrm>
            <a:off x="6192839" y="5000626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323626" name="Text Box 27"/>
          <p:cNvSpPr txBox="1">
            <a:spLocks noChangeArrowheads="1"/>
          </p:cNvSpPr>
          <p:nvPr/>
        </p:nvSpPr>
        <p:spPr bwMode="auto">
          <a:xfrm>
            <a:off x="6192839" y="435768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L</a:t>
            </a:r>
            <a:r>
              <a:rPr lang="en-US" altLang="zh-CN" sz="14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23627" name="Text Box 14"/>
          <p:cNvSpPr txBox="1">
            <a:spLocks noChangeArrowheads="1"/>
          </p:cNvSpPr>
          <p:nvPr/>
        </p:nvSpPr>
        <p:spPr bwMode="auto">
          <a:xfrm>
            <a:off x="5707064" y="42926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628" name="Text Box 14"/>
          <p:cNvSpPr txBox="1">
            <a:spLocks noChangeArrowheads="1"/>
          </p:cNvSpPr>
          <p:nvPr/>
        </p:nvSpPr>
        <p:spPr bwMode="auto">
          <a:xfrm>
            <a:off x="5715001" y="55054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67544" y="47340"/>
            <a:ext cx="8042276" cy="945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Arial" charset="0"/>
                <a:ea typeface="楷体_GB2312" charset="0"/>
              </a:rPr>
              <a:t>Switch</a:t>
            </a:r>
            <a:r>
              <a:rPr lang="zh-CN" altLang="en-US" dirty="0" smtClean="0">
                <a:latin typeface="Arial" charset="0"/>
                <a:ea typeface="楷体_GB2312" charset="0"/>
              </a:rPr>
              <a:t>语句的翻译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 animBg="1"/>
      <p:bldP spid="323590" grpId="0" animBg="1"/>
      <p:bldP spid="323592" grpId="0"/>
      <p:bldP spid="323593" grpId="0"/>
      <p:bldP spid="323594" grpId="0"/>
      <p:bldP spid="323595" grpId="0"/>
      <p:bldP spid="323596" grpId="0"/>
      <p:bldP spid="323600" grpId="0" animBg="1"/>
      <p:bldP spid="323601" grpId="0" animBg="1"/>
      <p:bldP spid="323602" grpId="0"/>
      <p:bldP spid="323613" grpId="0" animBg="1"/>
      <p:bldP spid="323614" grpId="0" animBg="1"/>
      <p:bldP spid="323619" grpId="0" animBg="1"/>
      <p:bldP spid="323620" grpId="0"/>
      <p:bldP spid="323621" grpId="0" animBg="1"/>
      <p:bldP spid="323622" grpId="0" animBg="1"/>
      <p:bldP spid="323623" grpId="0" animBg="1"/>
      <p:bldP spid="323624" grpId="0"/>
      <p:bldP spid="323625" grpId="0" animBg="1"/>
      <p:bldP spid="323626" grpId="0" animBg="1"/>
      <p:bldP spid="323627" grpId="0"/>
      <p:bldP spid="32362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7"/>
          <p:cNvSpPr txBox="1">
            <a:spLocks noChangeArrowheads="1"/>
          </p:cNvSpPr>
          <p:nvPr/>
        </p:nvSpPr>
        <p:spPr bwMode="auto">
          <a:xfrm>
            <a:off x="6192839" y="305117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2467" name="Text Box 27"/>
          <p:cNvSpPr txBox="1">
            <a:spLocks noChangeArrowheads="1"/>
          </p:cNvSpPr>
          <p:nvPr/>
        </p:nvSpPr>
        <p:spPr bwMode="auto">
          <a:xfrm>
            <a:off x="6192839" y="1908175"/>
            <a:ext cx="1665287" cy="285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 t</a:t>
            </a:r>
            <a:r>
              <a:rPr lang="en-US" altLang="zh-CN" sz="14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728663" y="1654175"/>
            <a:ext cx="5815012" cy="4560888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newtemp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‘=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E.addr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 V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!=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S</a:t>
            </a:r>
            <a:r>
              <a:rPr lang="en-US" altLang="zh-CN" sz="2000" baseline="-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 V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‘!=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’ V</a:t>
            </a:r>
            <a:r>
              <a:rPr lang="en-US" altLang="zh-CN" sz="200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S</a:t>
            </a:r>
            <a:r>
              <a:rPr lang="en-US" altLang="zh-CN" sz="2000" baseline="-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oto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}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. .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case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30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-1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i="1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newlabel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();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‘!=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 V</a:t>
            </a:r>
            <a:r>
              <a:rPr lang="en-US" altLang="zh-CN" sz="2000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000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i="1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S</a:t>
            </a:r>
            <a:r>
              <a:rPr lang="en-US" altLang="zh-CN" sz="2000" i="1" baseline="-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 1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gen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(‘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 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default: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i="1" baseline="-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20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label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);}	</a:t>
            </a:r>
          </a:p>
          <a:p>
            <a:pPr algn="just">
              <a:lnSpc>
                <a:spcPts val="2400"/>
              </a:lnSpc>
              <a:spcBef>
                <a:spcPct val="0"/>
              </a:spcBef>
              <a:buNone/>
              <a:defRPr/>
            </a:pP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6192839" y="105092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6192839" y="222567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2" name="Text Box 11"/>
          <p:cNvSpPr txBox="1">
            <a:spLocks noChangeArrowheads="1"/>
          </p:cNvSpPr>
          <p:nvPr/>
        </p:nvSpPr>
        <p:spPr bwMode="auto">
          <a:xfrm>
            <a:off x="6715125" y="785812"/>
            <a:ext cx="838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62473" name="Text Box 12"/>
          <p:cNvSpPr txBox="1">
            <a:spLocks noChangeArrowheads="1"/>
          </p:cNvSpPr>
          <p:nvPr/>
        </p:nvSpPr>
        <p:spPr bwMode="auto">
          <a:xfrm>
            <a:off x="6624639" y="3857625"/>
            <a:ext cx="7000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2474" name="Text Box 13"/>
          <p:cNvSpPr txBox="1">
            <a:spLocks noChangeArrowheads="1"/>
          </p:cNvSpPr>
          <p:nvPr/>
        </p:nvSpPr>
        <p:spPr bwMode="auto">
          <a:xfrm>
            <a:off x="5657851" y="57467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62475" name="Text Box 14"/>
          <p:cNvSpPr txBox="1">
            <a:spLocks noChangeArrowheads="1"/>
          </p:cNvSpPr>
          <p:nvPr/>
        </p:nvSpPr>
        <p:spPr bwMode="auto">
          <a:xfrm>
            <a:off x="5813425" y="2997200"/>
            <a:ext cx="323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baseline="-30000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5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6" name="Text Box 16"/>
          <p:cNvSpPr txBox="1">
            <a:spLocks noChangeArrowheads="1"/>
          </p:cNvSpPr>
          <p:nvPr/>
        </p:nvSpPr>
        <p:spPr bwMode="auto">
          <a:xfrm>
            <a:off x="6354764" y="162877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2477" name="Text Box 26"/>
          <p:cNvSpPr txBox="1">
            <a:spLocks noChangeArrowheads="1"/>
          </p:cNvSpPr>
          <p:nvPr/>
        </p:nvSpPr>
        <p:spPr bwMode="auto">
          <a:xfrm>
            <a:off x="6192839" y="557212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8" name="Text Box 27"/>
          <p:cNvSpPr txBox="1">
            <a:spLocks noChangeArrowheads="1"/>
          </p:cNvSpPr>
          <p:nvPr/>
        </p:nvSpPr>
        <p:spPr bwMode="auto">
          <a:xfrm>
            <a:off x="6192839" y="2541588"/>
            <a:ext cx="1665287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62479" name="Text Box 28"/>
          <p:cNvSpPr txBox="1">
            <a:spLocks noChangeArrowheads="1"/>
          </p:cNvSpPr>
          <p:nvPr/>
        </p:nvSpPr>
        <p:spPr bwMode="auto">
          <a:xfrm>
            <a:off x="6673850" y="5286375"/>
            <a:ext cx="755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62480" name="Text Box 27"/>
          <p:cNvSpPr txBox="1">
            <a:spLocks noChangeArrowheads="1"/>
          </p:cNvSpPr>
          <p:nvPr/>
        </p:nvSpPr>
        <p:spPr bwMode="auto">
          <a:xfrm>
            <a:off x="6192839" y="1371601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400" b="1" i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  <a:endParaRPr lang="en-US" altLang="zh-CN" sz="1400" b="1" i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81" name="Text Box 6"/>
          <p:cNvSpPr txBox="1">
            <a:spLocks noChangeArrowheads="1"/>
          </p:cNvSpPr>
          <p:nvPr/>
        </p:nvSpPr>
        <p:spPr bwMode="auto">
          <a:xfrm>
            <a:off x="6192839" y="3368676"/>
            <a:ext cx="1665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82" name="Text Box 16"/>
          <p:cNvSpPr txBox="1">
            <a:spLocks noChangeArrowheads="1"/>
          </p:cNvSpPr>
          <p:nvPr/>
        </p:nvSpPr>
        <p:spPr bwMode="auto">
          <a:xfrm>
            <a:off x="6354764" y="2771775"/>
            <a:ext cx="1050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2483" name="Text Box 27"/>
          <p:cNvSpPr txBox="1">
            <a:spLocks noChangeArrowheads="1"/>
          </p:cNvSpPr>
          <p:nvPr/>
        </p:nvSpPr>
        <p:spPr bwMode="auto">
          <a:xfrm>
            <a:off x="6192839" y="3683001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next</a:t>
            </a:r>
          </a:p>
        </p:txBody>
      </p:sp>
      <p:sp>
        <p:nvSpPr>
          <p:cNvPr id="62484" name="Text Box 6"/>
          <p:cNvSpPr txBox="1">
            <a:spLocks noChangeArrowheads="1"/>
          </p:cNvSpPr>
          <p:nvPr/>
        </p:nvSpPr>
        <p:spPr bwMode="auto">
          <a:xfrm>
            <a:off x="6192839" y="4672013"/>
            <a:ext cx="1665287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400" b="1" i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4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85" name="Text Box 16"/>
          <p:cNvSpPr txBox="1">
            <a:spLocks noChangeArrowheads="1"/>
          </p:cNvSpPr>
          <p:nvPr/>
        </p:nvSpPr>
        <p:spPr bwMode="auto">
          <a:xfrm>
            <a:off x="6354764" y="4071939"/>
            <a:ext cx="10509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>
                <a:latin typeface="Times New Roman" panose="02020603050405020304" pitchFamily="18" charset="0"/>
              </a:rPr>
              <a:t>case V</a:t>
            </a:r>
            <a:r>
              <a:rPr lang="en-US" altLang="zh-CN" sz="15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5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2486" name="Text Box 27"/>
          <p:cNvSpPr txBox="1">
            <a:spLocks noChangeArrowheads="1"/>
          </p:cNvSpPr>
          <p:nvPr/>
        </p:nvSpPr>
        <p:spPr bwMode="auto">
          <a:xfrm>
            <a:off x="6192839" y="5000626"/>
            <a:ext cx="1665287" cy="2841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62487" name="Text Box 14"/>
          <p:cNvSpPr txBox="1">
            <a:spLocks noChangeArrowheads="1"/>
          </p:cNvSpPr>
          <p:nvPr/>
        </p:nvSpPr>
        <p:spPr bwMode="auto">
          <a:xfrm>
            <a:off x="5707064" y="429260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5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5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88" name="Text Box 14"/>
          <p:cNvSpPr txBox="1">
            <a:spLocks noChangeArrowheads="1"/>
          </p:cNvSpPr>
          <p:nvPr/>
        </p:nvSpPr>
        <p:spPr bwMode="auto">
          <a:xfrm>
            <a:off x="5715001" y="5505450"/>
            <a:ext cx="4857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 b="1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500" b="1" i="1" baseline="-30000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endParaRPr lang="zh-CN" altLang="en-US" sz="15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89" name="Text Box 27"/>
          <p:cNvSpPr txBox="1">
            <a:spLocks noChangeArrowheads="1"/>
          </p:cNvSpPr>
          <p:nvPr/>
        </p:nvSpPr>
        <p:spPr bwMode="auto">
          <a:xfrm>
            <a:off x="6156325" y="4357688"/>
            <a:ext cx="1665288" cy="2841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!= 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400" b="1" i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400" b="1" baseline="-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4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400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400" b="1" i="1" baseline="-30000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endParaRPr lang="en-US" altLang="zh-CN" sz="1400" b="1" baseline="-30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6156326" y="1908175"/>
            <a:ext cx="1712913" cy="2744788"/>
            <a:chOff x="6228184" y="1050925"/>
            <a:chExt cx="1712721" cy="2744961"/>
          </a:xfrm>
        </p:grpSpPr>
        <p:sp>
          <p:nvSpPr>
            <p:cNvPr id="53" name="矩形 52"/>
            <p:cNvSpPr/>
            <p:nvPr/>
          </p:nvSpPr>
          <p:spPr>
            <a:xfrm>
              <a:off x="6228184" y="3510118"/>
              <a:ext cx="165716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264693" y="2214636"/>
              <a:ext cx="165716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6283741" y="1050925"/>
              <a:ext cx="1657164" cy="2857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67544" y="47340"/>
            <a:ext cx="8042276" cy="945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Arial" charset="0"/>
                <a:ea typeface="楷体_GB2312" charset="0"/>
              </a:rPr>
              <a:t>Switch</a:t>
            </a:r>
            <a:r>
              <a:rPr lang="zh-CN" altLang="en-US" dirty="0" smtClean="0">
                <a:latin typeface="Arial" charset="0"/>
                <a:ea typeface="楷体_GB2312" charset="0"/>
              </a:rPr>
              <a:t>语句的翻译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1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1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087564" y="1268413"/>
            <a:ext cx="4213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582" name="Text Box 27"/>
          <p:cNvSpPr txBox="1">
            <a:spLocks noChangeArrowheads="1"/>
          </p:cNvSpPr>
          <p:nvPr/>
        </p:nvSpPr>
        <p:spPr bwMode="auto">
          <a:xfrm>
            <a:off x="6764338" y="234950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88" name="Text Box 27"/>
          <p:cNvSpPr txBox="1">
            <a:spLocks noChangeArrowheads="1"/>
          </p:cNvSpPr>
          <p:nvPr/>
        </p:nvSpPr>
        <p:spPr bwMode="auto">
          <a:xfrm>
            <a:off x="6764338" y="3084513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92" name="Text Box 27"/>
          <p:cNvSpPr txBox="1">
            <a:spLocks noChangeArrowheads="1"/>
          </p:cNvSpPr>
          <p:nvPr/>
        </p:nvSpPr>
        <p:spPr bwMode="auto">
          <a:xfrm>
            <a:off x="6764338" y="3910014"/>
            <a:ext cx="1308100" cy="2428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598" name="Text Box 27"/>
          <p:cNvSpPr txBox="1">
            <a:spLocks noChangeArrowheads="1"/>
          </p:cNvSpPr>
          <p:nvPr/>
        </p:nvSpPr>
        <p:spPr bwMode="auto">
          <a:xfrm>
            <a:off x="6764338" y="4624388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109600" name="Text Box 13"/>
          <p:cNvSpPr txBox="1">
            <a:spLocks noChangeArrowheads="1"/>
          </p:cNvSpPr>
          <p:nvPr/>
        </p:nvSpPr>
        <p:spPr bwMode="auto">
          <a:xfrm>
            <a:off x="6384926" y="580548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6429376" y="1612900"/>
            <a:ext cx="1643063" cy="3511550"/>
            <a:chOff x="6429375" y="755650"/>
            <a:chExt cx="1643063" cy="3511550"/>
          </a:xfrm>
        </p:grpSpPr>
        <p:sp>
          <p:nvSpPr>
            <p:cNvPr id="64542" name="Text Box 27"/>
            <p:cNvSpPr txBox="1">
              <a:spLocks noChangeArrowheads="1"/>
            </p:cNvSpPr>
            <p:nvPr/>
          </p:nvSpPr>
          <p:spPr bwMode="auto">
            <a:xfrm>
              <a:off x="6764338" y="755650"/>
              <a:ext cx="1308100" cy="254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 test</a:t>
              </a:r>
              <a:endPara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43" name="Text Box 13"/>
            <p:cNvSpPr txBox="1">
              <a:spLocks noChangeArrowheads="1"/>
            </p:cNvSpPr>
            <p:nvPr/>
          </p:nvSpPr>
          <p:spPr bwMode="auto">
            <a:xfrm>
              <a:off x="6429375" y="4013200"/>
              <a:ext cx="48736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test</a:t>
              </a: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6429376" y="806451"/>
            <a:ext cx="1643063" cy="5070475"/>
            <a:chOff x="6429375" y="-50800"/>
            <a:chExt cx="1643063" cy="5070475"/>
          </a:xfrm>
        </p:grpSpPr>
        <p:sp>
          <p:nvSpPr>
            <p:cNvPr id="64525" name="Text Box 5"/>
            <p:cNvSpPr txBox="1">
              <a:spLocks noChangeArrowheads="1"/>
            </p:cNvSpPr>
            <p:nvPr/>
          </p:nvSpPr>
          <p:spPr bwMode="auto">
            <a:xfrm>
              <a:off x="6764338" y="176213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E.code</a:t>
              </a:r>
            </a:p>
          </p:txBody>
        </p:sp>
        <p:sp>
          <p:nvSpPr>
            <p:cNvPr id="64526" name="Text Box 6"/>
            <p:cNvSpPr txBox="1">
              <a:spLocks noChangeArrowheads="1"/>
            </p:cNvSpPr>
            <p:nvPr/>
          </p:nvSpPr>
          <p:spPr bwMode="auto">
            <a:xfrm>
              <a:off x="6764338" y="1203325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27" name="Text Box 11"/>
            <p:cNvSpPr txBox="1">
              <a:spLocks noChangeArrowheads="1"/>
            </p:cNvSpPr>
            <p:nvPr/>
          </p:nvSpPr>
          <p:spPr bwMode="auto">
            <a:xfrm>
              <a:off x="6978650" y="-50800"/>
              <a:ext cx="838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switch</a:t>
              </a:r>
            </a:p>
          </p:txBody>
        </p:sp>
        <p:sp>
          <p:nvSpPr>
            <p:cNvPr id="64528" name="Text Box 12"/>
            <p:cNvSpPr txBox="1">
              <a:spLocks noChangeArrowheads="1"/>
            </p:cNvSpPr>
            <p:nvPr/>
          </p:nvSpPr>
          <p:spPr bwMode="auto">
            <a:xfrm>
              <a:off x="7229475" y="2370138"/>
              <a:ext cx="7000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4529" name="Text Box 16"/>
            <p:cNvSpPr txBox="1">
              <a:spLocks noChangeArrowheads="1"/>
            </p:cNvSpPr>
            <p:nvPr/>
          </p:nvSpPr>
          <p:spPr bwMode="auto">
            <a:xfrm>
              <a:off x="6926263" y="966788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64530" name="Text Box 26"/>
            <p:cNvSpPr txBox="1">
              <a:spLocks noChangeArrowheads="1"/>
            </p:cNvSpPr>
            <p:nvPr/>
          </p:nvSpPr>
          <p:spPr bwMode="auto">
            <a:xfrm>
              <a:off x="6764338" y="3481388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31" name="Text Box 28"/>
            <p:cNvSpPr txBox="1">
              <a:spLocks noChangeArrowheads="1"/>
            </p:cNvSpPr>
            <p:nvPr/>
          </p:nvSpPr>
          <p:spPr bwMode="auto">
            <a:xfrm>
              <a:off x="7088188" y="3254375"/>
              <a:ext cx="75406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default</a:t>
              </a:r>
            </a:p>
          </p:txBody>
        </p:sp>
        <p:sp>
          <p:nvSpPr>
            <p:cNvPr id="64532" name="Text Box 27"/>
            <p:cNvSpPr txBox="1">
              <a:spLocks noChangeArrowheads="1"/>
            </p:cNvSpPr>
            <p:nvPr/>
          </p:nvSpPr>
          <p:spPr bwMode="auto">
            <a:xfrm>
              <a:off x="6764338" y="4057650"/>
              <a:ext cx="1308100" cy="96202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if 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if t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goto</a:t>
              </a:r>
              <a:r>
                <a:rPr lang="en-US" altLang="zh-CN" sz="1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64533" name="Text Box 27"/>
            <p:cNvSpPr txBox="1">
              <a:spLocks noChangeArrowheads="1"/>
            </p:cNvSpPr>
            <p:nvPr/>
          </p:nvSpPr>
          <p:spPr bwMode="auto">
            <a:xfrm>
              <a:off x="6764338" y="460375"/>
              <a:ext cx="1308100" cy="254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1200" b="1" dirty="0" smtClean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1200" b="1" i="1" dirty="0" err="1" smtClean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E.addr</a:t>
              </a:r>
              <a:endParaRPr lang="en-US" altLang="zh-CN" sz="12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34" name="Text Box 6"/>
            <p:cNvSpPr txBox="1">
              <a:spLocks noChangeArrowheads="1"/>
            </p:cNvSpPr>
            <p:nvPr/>
          </p:nvSpPr>
          <p:spPr bwMode="auto">
            <a:xfrm>
              <a:off x="6764338" y="1925638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.code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35" name="Text Box 16"/>
            <p:cNvSpPr txBox="1">
              <a:spLocks noChangeArrowheads="1"/>
            </p:cNvSpPr>
            <p:nvPr/>
          </p:nvSpPr>
          <p:spPr bwMode="auto">
            <a:xfrm>
              <a:off x="6872288" y="1695450"/>
              <a:ext cx="10509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1200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64536" name="Text Box 6"/>
            <p:cNvSpPr txBox="1">
              <a:spLocks noChangeArrowheads="1"/>
            </p:cNvSpPr>
            <p:nvPr/>
          </p:nvSpPr>
          <p:spPr bwMode="auto">
            <a:xfrm>
              <a:off x="6764338" y="2767013"/>
              <a:ext cx="1308100" cy="25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1200" b="1" i="1" baseline="-30000"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200" b="1" i="1">
                  <a:latin typeface="Times New Roman" panose="02020603050405020304" pitchFamily="18" charset="0"/>
                  <a:ea typeface="楷体_GB2312" pitchFamily="49" charset="-122"/>
                </a:rPr>
                <a:t>code</a:t>
              </a:r>
              <a:endParaRPr lang="zh-CN" altLang="en-US" sz="1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37" name="Text Box 16"/>
            <p:cNvSpPr txBox="1">
              <a:spLocks noChangeArrowheads="1"/>
            </p:cNvSpPr>
            <p:nvPr/>
          </p:nvSpPr>
          <p:spPr bwMode="auto">
            <a:xfrm>
              <a:off x="6872288" y="2535238"/>
              <a:ext cx="1050925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</a:rPr>
                <a:t>case V</a:t>
              </a:r>
              <a:r>
                <a:rPr lang="en-US" altLang="zh-CN" sz="1200" b="1" baseline="-3000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r>
                <a:rPr lang="en-US" altLang="zh-CN" sz="1200" b="1">
                  <a:latin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64538" name="Text Box 14"/>
            <p:cNvSpPr txBox="1">
              <a:spLocks noChangeArrowheads="1"/>
            </p:cNvSpPr>
            <p:nvPr/>
          </p:nvSpPr>
          <p:spPr bwMode="auto">
            <a:xfrm>
              <a:off x="6462713" y="1201738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39" name="Text Box 14"/>
            <p:cNvSpPr txBox="1">
              <a:spLocks noChangeArrowheads="1"/>
            </p:cNvSpPr>
            <p:nvPr/>
          </p:nvSpPr>
          <p:spPr bwMode="auto">
            <a:xfrm>
              <a:off x="6440488" y="1905000"/>
              <a:ext cx="323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40" name="Text Box 14"/>
            <p:cNvSpPr txBox="1">
              <a:spLocks noChangeArrowheads="1"/>
            </p:cNvSpPr>
            <p:nvPr/>
          </p:nvSpPr>
          <p:spPr bwMode="auto">
            <a:xfrm>
              <a:off x="6429375" y="2798763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n-</a:t>
              </a:r>
              <a:r>
                <a:rPr lang="en-US" altLang="zh-CN" sz="1200" b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541" name="Text Box 14"/>
            <p:cNvSpPr txBox="1">
              <a:spLocks noChangeArrowheads="1"/>
            </p:cNvSpPr>
            <p:nvPr/>
          </p:nvSpPr>
          <p:spPr bwMode="auto">
            <a:xfrm>
              <a:off x="6429375" y="3470275"/>
              <a:ext cx="4857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200" b="1" i="1" baseline="-30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zh-CN" altLang="en-US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2669" name="标题 2"/>
          <p:cNvSpPr>
            <a:spLocks noGrp="1"/>
          </p:cNvSpPr>
          <p:nvPr>
            <p:ph type="title"/>
          </p:nvPr>
        </p:nvSpPr>
        <p:spPr>
          <a:xfrm>
            <a:off x="539552" y="938895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b="1" dirty="0">
                <a:solidFill>
                  <a:schemeClr val="tx1"/>
                </a:solidFill>
                <a:latin typeface="+mn-lt"/>
                <a:ea typeface="微软雅黑" pitchFamily="34" charset="-122"/>
                <a:cs typeface="Times New Roman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691852" y="2011364"/>
            <a:ext cx="4071937" cy="3225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switch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en-US" altLang="zh-CN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case V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case V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case </a:t>
            </a:r>
            <a:r>
              <a:rPr lang="en-US" altLang="zh-CN" sz="25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30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i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– 1</a:t>
            </a:r>
            <a:endParaRPr lang="en-US" altLang="zh-CN" sz="2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default: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i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5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nimBg="1"/>
      <p:bldP spid="109588" grpId="0" animBg="1"/>
      <p:bldP spid="109592" grpId="0" animBg="1"/>
      <p:bldP spid="109598" grpId="0" animBg="1"/>
      <p:bldP spid="10960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65" name="Rectangle 29"/>
          <p:cNvSpPr>
            <a:spLocks noChangeArrowheads="1"/>
          </p:cNvSpPr>
          <p:nvPr/>
        </p:nvSpPr>
        <p:spPr bwMode="auto">
          <a:xfrm>
            <a:off x="535669" y="1541236"/>
            <a:ext cx="5527676" cy="470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switch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newtemp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E.addr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	    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 . .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V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map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 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</a:t>
            </a: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en-US" altLang="zh-CN" b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default :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}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1600" b="1" i="1" baseline="-30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i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i="1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endParaRPr lang="en-US" altLang="zh-CN" b="1" baseline="-300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	. . .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‘=’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1600" b="1" i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n-</a:t>
            </a:r>
            <a:r>
              <a:rPr lang="en-US" altLang="zh-CN" sz="1600" b="1" baseline="-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	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gen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(‘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’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1600" b="1" i="1" baseline="-30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	  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label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257175" indent="-257175" algn="just">
              <a:lnSpc>
                <a:spcPts val="18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}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087564" y="1268413"/>
            <a:ext cx="4429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700" b="1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标题 2"/>
          <p:cNvSpPr>
            <a:spLocks noGrp="1"/>
          </p:cNvSpPr>
          <p:nvPr>
            <p:ph type="title"/>
          </p:nvPr>
        </p:nvSpPr>
        <p:spPr>
          <a:xfrm>
            <a:off x="611560" y="881062"/>
            <a:ext cx="4745038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switch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语句的另一种翻译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64338" y="1033463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E.code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764338" y="2060575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67" name="Text Box 11"/>
          <p:cNvSpPr txBox="1">
            <a:spLocks noChangeArrowheads="1"/>
          </p:cNvSpPr>
          <p:nvPr/>
        </p:nvSpPr>
        <p:spPr bwMode="auto">
          <a:xfrm>
            <a:off x="6978650" y="806450"/>
            <a:ext cx="8382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switch</a:t>
            </a: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7229475" y="3227388"/>
            <a:ext cx="7000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66569" name="Text Box 16"/>
          <p:cNvSpPr txBox="1">
            <a:spLocks noChangeArrowheads="1"/>
          </p:cNvSpPr>
          <p:nvPr/>
        </p:nvSpPr>
        <p:spPr bwMode="auto">
          <a:xfrm>
            <a:off x="6926264" y="1824038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6570" name="Text Box 26"/>
          <p:cNvSpPr txBox="1">
            <a:spLocks noChangeArrowheads="1"/>
          </p:cNvSpPr>
          <p:nvPr/>
        </p:nvSpPr>
        <p:spPr bwMode="auto">
          <a:xfrm>
            <a:off x="6764338" y="4338638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71" name="Text Box 27"/>
          <p:cNvSpPr txBox="1">
            <a:spLocks noChangeArrowheads="1"/>
          </p:cNvSpPr>
          <p:nvPr/>
        </p:nvSpPr>
        <p:spPr bwMode="auto">
          <a:xfrm>
            <a:off x="6764338" y="234950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66572" name="Text Box 28"/>
          <p:cNvSpPr txBox="1">
            <a:spLocks noChangeArrowheads="1"/>
          </p:cNvSpPr>
          <p:nvPr/>
        </p:nvSpPr>
        <p:spPr bwMode="auto">
          <a:xfrm>
            <a:off x="7088188" y="4111625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default</a:t>
            </a:r>
          </a:p>
        </p:txBody>
      </p:sp>
      <p:sp>
        <p:nvSpPr>
          <p:cNvPr id="66573" name="Text Box 27"/>
          <p:cNvSpPr txBox="1">
            <a:spLocks noChangeArrowheads="1"/>
          </p:cNvSpPr>
          <p:nvPr/>
        </p:nvSpPr>
        <p:spPr bwMode="auto">
          <a:xfrm>
            <a:off x="6764338" y="4914901"/>
            <a:ext cx="1308100" cy="9620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if t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</a:p>
          <a:p>
            <a:pPr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if t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>
              <a:lnSpc>
                <a:spcPts val="800"/>
              </a:lnSpc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66574" name="Text Box 27"/>
          <p:cNvSpPr txBox="1">
            <a:spLocks noChangeArrowheads="1"/>
          </p:cNvSpPr>
          <p:nvPr/>
        </p:nvSpPr>
        <p:spPr bwMode="auto">
          <a:xfrm>
            <a:off x="6764338" y="1317625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200" b="1" i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E.addr</a:t>
            </a:r>
            <a:endParaRPr lang="en-US" altLang="zh-CN" sz="1200" b="1" i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75" name="Text Box 6"/>
          <p:cNvSpPr txBox="1">
            <a:spLocks noChangeArrowheads="1"/>
          </p:cNvSpPr>
          <p:nvPr/>
        </p:nvSpPr>
        <p:spPr bwMode="auto">
          <a:xfrm>
            <a:off x="6764338" y="2782888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872289" y="2552700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6577" name="Text Box 27"/>
          <p:cNvSpPr txBox="1">
            <a:spLocks noChangeArrowheads="1"/>
          </p:cNvSpPr>
          <p:nvPr/>
        </p:nvSpPr>
        <p:spPr bwMode="auto">
          <a:xfrm>
            <a:off x="6764338" y="3084513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66578" name="Text Box 27"/>
          <p:cNvSpPr txBox="1">
            <a:spLocks noChangeArrowheads="1"/>
          </p:cNvSpPr>
          <p:nvPr/>
        </p:nvSpPr>
        <p:spPr bwMode="auto">
          <a:xfrm>
            <a:off x="6764338" y="1612900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 test</a:t>
            </a:r>
            <a:endParaRPr lang="en-US" altLang="zh-CN" sz="1200" b="1" i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79" name="Text Box 6"/>
          <p:cNvSpPr txBox="1">
            <a:spLocks noChangeArrowheads="1"/>
          </p:cNvSpPr>
          <p:nvPr/>
        </p:nvSpPr>
        <p:spPr bwMode="auto">
          <a:xfrm>
            <a:off x="6764338" y="3624263"/>
            <a:ext cx="1308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200" b="1" i="1" baseline="-30000"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2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1200" b="1" i="1">
                <a:latin typeface="Times New Roman" panose="02020603050405020304" pitchFamily="18" charset="0"/>
                <a:ea typeface="楷体_GB2312" pitchFamily="49" charset="-122"/>
              </a:rPr>
              <a:t>code</a:t>
            </a:r>
            <a:endParaRPr lang="zh-CN" altLang="en-US" sz="12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80" name="Text Box 16"/>
          <p:cNvSpPr txBox="1">
            <a:spLocks noChangeArrowheads="1"/>
          </p:cNvSpPr>
          <p:nvPr/>
        </p:nvSpPr>
        <p:spPr bwMode="auto">
          <a:xfrm>
            <a:off x="6872289" y="3392488"/>
            <a:ext cx="10509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case V</a:t>
            </a:r>
            <a:r>
              <a:rPr lang="en-US" altLang="zh-CN" sz="1200" b="1" baseline="-30000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lang="en-US" altLang="zh-CN" sz="1200" b="1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6581" name="Text Box 27"/>
          <p:cNvSpPr txBox="1">
            <a:spLocks noChangeArrowheads="1"/>
          </p:cNvSpPr>
          <p:nvPr/>
        </p:nvSpPr>
        <p:spPr bwMode="auto">
          <a:xfrm>
            <a:off x="6764338" y="3910014"/>
            <a:ext cx="1308100" cy="2428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1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1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66582" name="Text Box 27"/>
          <p:cNvSpPr txBox="1">
            <a:spLocks noChangeArrowheads="1"/>
          </p:cNvSpPr>
          <p:nvPr/>
        </p:nvSpPr>
        <p:spPr bwMode="auto">
          <a:xfrm>
            <a:off x="6764338" y="4624388"/>
            <a:ext cx="1308100" cy="254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</a:p>
        </p:txBody>
      </p:sp>
      <p:sp>
        <p:nvSpPr>
          <p:cNvPr id="66583" name="Text Box 13"/>
          <p:cNvSpPr txBox="1">
            <a:spLocks noChangeArrowheads="1"/>
          </p:cNvSpPr>
          <p:nvPr/>
        </p:nvSpPr>
        <p:spPr bwMode="auto">
          <a:xfrm>
            <a:off x="6384926" y="5805488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66584" name="Text Box 14"/>
          <p:cNvSpPr txBox="1">
            <a:spLocks noChangeArrowheads="1"/>
          </p:cNvSpPr>
          <p:nvPr/>
        </p:nvSpPr>
        <p:spPr bwMode="auto">
          <a:xfrm>
            <a:off x="6462713" y="2058988"/>
            <a:ext cx="3238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85" name="Text Box 14"/>
          <p:cNvSpPr txBox="1">
            <a:spLocks noChangeArrowheads="1"/>
          </p:cNvSpPr>
          <p:nvPr/>
        </p:nvSpPr>
        <p:spPr bwMode="auto">
          <a:xfrm>
            <a:off x="6440488" y="2762250"/>
            <a:ext cx="3238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86" name="Text Box 14"/>
          <p:cNvSpPr txBox="1">
            <a:spLocks noChangeArrowheads="1"/>
          </p:cNvSpPr>
          <p:nvPr/>
        </p:nvSpPr>
        <p:spPr bwMode="auto">
          <a:xfrm>
            <a:off x="6429376" y="3656013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n-</a:t>
            </a:r>
            <a:r>
              <a:rPr lang="en-US" altLang="zh-CN" sz="1200" b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 sz="1200" b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87" name="Text Box 13"/>
          <p:cNvSpPr txBox="1">
            <a:spLocks noChangeArrowheads="1"/>
          </p:cNvSpPr>
          <p:nvPr/>
        </p:nvSpPr>
        <p:spPr bwMode="auto">
          <a:xfrm>
            <a:off x="6429376" y="4870450"/>
            <a:ext cx="4873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test</a:t>
            </a:r>
          </a:p>
        </p:txBody>
      </p:sp>
      <p:sp>
        <p:nvSpPr>
          <p:cNvPr id="66588" name="Text Box 14"/>
          <p:cNvSpPr txBox="1">
            <a:spLocks noChangeArrowheads="1"/>
          </p:cNvSpPr>
          <p:nvPr/>
        </p:nvSpPr>
        <p:spPr bwMode="auto">
          <a:xfrm>
            <a:off x="6429376" y="4327525"/>
            <a:ext cx="48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200" b="1" i="1" baseline="-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1200" b="1" i="1" baseline="-3000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9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9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9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9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9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9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9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9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9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9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9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95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9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95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95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95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95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95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95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74" y="897452"/>
            <a:ext cx="7931150" cy="631019"/>
          </a:xfrm>
        </p:spPr>
        <p:txBody>
          <a:bodyPr/>
          <a:lstStyle/>
          <a:p>
            <a:pPr algn="l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增加一种</a:t>
            </a:r>
            <a:r>
              <a:rPr lang="en-US" altLang="zh-CN" sz="3000" i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case</a:t>
            </a:r>
            <a:r>
              <a:rPr lang="zh-CN" altLang="en-US" sz="3000" spc="300" dirty="0">
                <a:solidFill>
                  <a:schemeClr val="tx1"/>
                </a:solidFill>
                <a:latin typeface="+mn-lt"/>
                <a:ea typeface="微软雅黑" pitchFamily="34" charset="-122"/>
              </a:rPr>
              <a:t> 四元</a:t>
            </a:r>
            <a:r>
              <a:rPr lang="zh-CN" altLang="en-US" sz="3000" spc="300" dirty="0" smtClean="0">
                <a:solidFill>
                  <a:schemeClr val="tx1"/>
                </a:solidFill>
                <a:latin typeface="+mn-lt"/>
                <a:ea typeface="微软雅黑" pitchFamily="34" charset="-122"/>
              </a:rPr>
              <a:t>式操作码</a:t>
            </a:r>
            <a:endParaRPr lang="zh-CN" altLang="en-US" sz="3000" spc="300" dirty="0">
              <a:solidFill>
                <a:schemeClr val="tx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14690" name="Rectangle 5"/>
          <p:cNvSpPr>
            <a:spLocks noGrp="1" noChangeArrowheads="1"/>
          </p:cNvSpPr>
          <p:nvPr>
            <p:ph idx="1"/>
          </p:nvPr>
        </p:nvSpPr>
        <p:spPr>
          <a:xfrm>
            <a:off x="857250" y="2081387"/>
            <a:ext cx="3557588" cy="234632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test 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	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5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t 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5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500" i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5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5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i="1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</a:t>
            </a:r>
            <a:r>
              <a:rPr lang="en-US" altLang="zh-CN" sz="25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5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500" i="1" baseline="-30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500" i="1" baseline="-30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next 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altLang="zh-CN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73737" y="2070275"/>
            <a:ext cx="3214687" cy="2357437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test 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	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      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5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5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. . 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t  V</a:t>
            </a:r>
            <a:r>
              <a:rPr lang="en-US" altLang="zh-CN" sz="2500" i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i="1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aseline="-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endParaRPr lang="en-US" altLang="zh-CN" sz="25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  </a:t>
            </a:r>
            <a:r>
              <a:rPr lang="en-US" altLang="zh-CN" sz="25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5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500" i="1" baseline="-300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5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 </a:t>
            </a:r>
            <a:r>
              <a:rPr lang="en-US" altLang="zh-CN" sz="25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endParaRPr lang="zh-CN" altLang="en-US" sz="25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251" y="4653136"/>
            <a:ext cx="7531173" cy="838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指令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t 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t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500" b="1" i="1" kern="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goto</a:t>
            </a:r>
            <a:r>
              <a:rPr lang="en-US" altLang="zh-CN" sz="2500" b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500" b="1" i="1" kern="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的含义</a:t>
            </a:r>
            <a:r>
              <a:rPr lang="zh-CN" altLang="en-US" sz="25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5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使用</a:t>
            </a:r>
            <a:r>
              <a:rPr lang="en-US" altLang="zh-CN" sz="25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</a:t>
            </a:r>
            <a:r>
              <a:rPr lang="zh-CN" altLang="en-US" sz="25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指令，希望目标代码生成器能对其进行特殊优化</a:t>
            </a:r>
            <a:endParaRPr lang="en-US" altLang="zh-CN" sz="25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0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977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过程调用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功能：</a:t>
            </a:r>
            <a:r>
              <a:rPr lang="zh-CN" altLang="en-US" sz="2000" dirty="0"/>
              <a:t>把程序控制转移到子程序</a:t>
            </a:r>
            <a:r>
              <a:rPr lang="en-US" altLang="zh-CN" sz="2000" dirty="0"/>
              <a:t>(</a:t>
            </a:r>
            <a:r>
              <a:rPr lang="zh-CN" altLang="en-US" sz="2000" dirty="0"/>
              <a:t>过程段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语义动作：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传递参数信息（实在参数的地址）给被调用的子程序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告诉子程序在它工作完毕后返回到什么地方。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例如：</a:t>
            </a:r>
            <a:r>
              <a:rPr lang="zh-CN" altLang="en-US" sz="2000" dirty="0" smtClean="0"/>
              <a:t>过程调用   </a:t>
            </a:r>
            <a:r>
              <a:rPr lang="zh-CN" altLang="en-US" sz="2000" i="1" dirty="0" smtClean="0"/>
              <a:t>ＣＡＬＬ    Ｓ</a:t>
            </a:r>
            <a:r>
              <a:rPr lang="zh-CN" altLang="en-US" sz="2000" i="1" dirty="0"/>
              <a:t>（Ａ＋Ｂ</a:t>
            </a:r>
            <a:r>
              <a:rPr lang="zh-CN" altLang="en-US" sz="2000" i="1" dirty="0" smtClean="0"/>
              <a:t>，Ｚ</a:t>
            </a:r>
            <a:r>
              <a:rPr lang="zh-CN" altLang="en-US" sz="2000" i="1" dirty="0"/>
              <a:t>）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/>
              <a:t>	将被翻译成：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T=A+B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/>
              <a:t>		par T   	//</a:t>
            </a:r>
            <a:r>
              <a:rPr lang="zh-CN" altLang="en-US" sz="2000" dirty="0"/>
              <a:t>第一个实参地址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par Z  	//</a:t>
            </a:r>
            <a:r>
              <a:rPr lang="zh-CN" altLang="en-US" sz="2000" dirty="0"/>
              <a:t>第二个实参地址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call S   	//</a:t>
            </a:r>
            <a:r>
              <a:rPr lang="zh-CN" altLang="en-US" sz="2000" dirty="0"/>
              <a:t>转子指令</a:t>
            </a:r>
            <a:endParaRPr kumimoji="1"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dirty="0"/>
              <a:t>过程语句的翻译</a:t>
            </a:r>
            <a:r>
              <a:rPr kumimoji="1" lang="zh-CN" altLang="en-US" sz="2000" dirty="0" smtClean="0"/>
              <a:t>（调用过程的参数传递</a:t>
            </a:r>
            <a:r>
              <a:rPr kumimoji="1" lang="zh-CN" altLang="en-US" sz="2000" dirty="0"/>
              <a:t>方式） </a:t>
            </a:r>
            <a:endParaRPr lang="zh-CN" altLang="en-US" sz="2000" dirty="0"/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478B7E6-44D7-124A-B764-EFABEED69ED4}" type="slidenum">
              <a:rPr lang="en-US" altLang="zh-CN">
                <a:solidFill>
                  <a:schemeClr val="bg1"/>
                </a:solidFill>
              </a:rPr>
              <a:pPr eaLnBrk="1" hangingPunct="1"/>
              <a:t>79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后缀式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特点：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dirty="0"/>
              <a:t>运算对象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操作数）的出现顺序与中缀表示相同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dirty="0"/>
              <a:t>运算符按实际计算的顺序从左到右排序，且每一运算符总是紧跟在它的运算对象之后，无须括号</a:t>
            </a:r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dirty="0"/>
              <a:t>计值易于在计算机上实现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例如，后缀式</a:t>
            </a:r>
            <a:r>
              <a:rPr lang="en-US" altLang="zh-CN" dirty="0" err="1"/>
              <a:t>ab</a:t>
            </a:r>
            <a:r>
              <a:rPr lang="zh-CN" altLang="en-US" dirty="0"/>
              <a:t>＋</a:t>
            </a:r>
            <a:r>
              <a:rPr lang="en-US" altLang="zh-CN" dirty="0"/>
              <a:t>c*</a:t>
            </a:r>
            <a:r>
              <a:rPr lang="zh-CN" altLang="en-US" dirty="0"/>
              <a:t>的计值过程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，把</a:t>
            </a:r>
            <a:r>
              <a:rPr lang="en-US" altLang="zh-CN" dirty="0"/>
              <a:t>a</a:t>
            </a:r>
            <a:r>
              <a:rPr lang="zh-CN" altLang="en-US" dirty="0"/>
              <a:t>压入栈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，把</a:t>
            </a:r>
            <a:r>
              <a:rPr lang="en-US" altLang="zh-CN" dirty="0"/>
              <a:t>b</a:t>
            </a:r>
            <a:r>
              <a:rPr lang="zh-CN" altLang="en-US" dirty="0"/>
              <a:t>压入栈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，弹出栈顶两项，相加之和压入栈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，把</a:t>
            </a:r>
            <a:r>
              <a:rPr lang="en-US" altLang="zh-CN" dirty="0"/>
              <a:t>c</a:t>
            </a:r>
            <a:r>
              <a:rPr lang="zh-CN" altLang="en-US" dirty="0"/>
              <a:t>压入栈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5</a:t>
            </a:r>
            <a:r>
              <a:rPr lang="zh-CN" altLang="en-US" dirty="0"/>
              <a:t>，弹出栈顶两项，相乘之积压入栈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推广到表达式外的范围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 </a:t>
            </a:r>
            <a:r>
              <a:rPr lang="en-US" altLang="zh-CN" dirty="0" smtClean="0"/>
              <a:t>a=b*</a:t>
            </a:r>
            <a:r>
              <a:rPr lang="en-US" altLang="zh-CN" dirty="0" err="1" smtClean="0"/>
              <a:t>c+b</a:t>
            </a:r>
            <a:r>
              <a:rPr lang="en-US" altLang="zh-CN" dirty="0" smtClean="0"/>
              <a:t>*d </a:t>
            </a:r>
            <a:r>
              <a:rPr lang="zh-CN" altLang="en-US" dirty="0"/>
              <a:t>后缀形式：</a:t>
            </a:r>
            <a:r>
              <a:rPr lang="en-US" altLang="zh-CN" dirty="0" err="1"/>
              <a:t>abc</a:t>
            </a:r>
            <a:r>
              <a:rPr lang="en-US" altLang="zh-CN" dirty="0"/>
              <a:t>*</a:t>
            </a:r>
            <a:r>
              <a:rPr lang="en-US" altLang="zh-CN" dirty="0" err="1"/>
              <a:t>bd</a:t>
            </a:r>
            <a:r>
              <a:rPr lang="en-US" altLang="zh-CN" dirty="0" smtClean="0"/>
              <a:t>*+=</a:t>
            </a:r>
            <a:endParaRPr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435A723-41C3-C240-8079-5B2AFD540FE2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楷体_GB2312" charset="0"/>
              </a:rPr>
              <a:t>过程调用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51309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z="2400" dirty="0" smtClean="0"/>
              <a:t>SDT</a:t>
            </a:r>
            <a:endParaRPr lang="zh-CN" altLang="en-US" sz="2400" dirty="0"/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1800" dirty="0"/>
              <a:t>（１）</a:t>
            </a:r>
            <a:r>
              <a:rPr lang="en-US" altLang="zh-CN" sz="1800" dirty="0" err="1"/>
              <a:t>S→call</a:t>
            </a:r>
            <a:r>
              <a:rPr lang="en-US" altLang="zh-CN" sz="1800" dirty="0"/>
              <a:t> id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Elist</a:t>
            </a:r>
            <a:r>
              <a:rPr lang="zh-CN" altLang="en-US" sz="1800" dirty="0"/>
              <a:t>）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1600" dirty="0"/>
              <a:t>   </a:t>
            </a:r>
            <a:r>
              <a:rPr lang="en-US" altLang="zh-CN" sz="1600" dirty="0"/>
              <a:t>{For</a:t>
            </a:r>
            <a:r>
              <a:rPr lang="zh-CN" altLang="en-US" sz="1600" dirty="0"/>
              <a:t>　队列</a:t>
            </a:r>
            <a:r>
              <a:rPr lang="en-US" altLang="zh-CN" sz="1600" dirty="0"/>
              <a:t>QUEUE </a:t>
            </a:r>
            <a:r>
              <a:rPr lang="zh-CN" altLang="en-US" sz="1600" dirty="0"/>
              <a:t>的每一项</a:t>
            </a:r>
            <a:r>
              <a:rPr lang="en-US" altLang="zh-CN" sz="1600" dirty="0"/>
              <a:t>p</a:t>
            </a:r>
            <a:r>
              <a:rPr lang="zh-CN" altLang="en-US" sz="1600" dirty="0"/>
              <a:t>　</a:t>
            </a:r>
            <a:r>
              <a:rPr lang="en-US" altLang="zh-CN" sz="1600" dirty="0"/>
              <a:t>Do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 smtClean="0"/>
              <a:t>gen(‘</a:t>
            </a:r>
            <a:r>
              <a:rPr lang="en-US" altLang="zh-CN" sz="1600" dirty="0" err="1"/>
              <a:t>par’,p</a:t>
            </a:r>
            <a:r>
              <a:rPr lang="en-US" altLang="zh-CN" sz="1600" dirty="0"/>
              <a:t>)</a:t>
            </a:r>
            <a:r>
              <a:rPr lang="zh-CN" altLang="en-US" sz="1600" dirty="0"/>
              <a:t>；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1600" dirty="0"/>
              <a:t>             </a:t>
            </a:r>
            <a:r>
              <a:rPr lang="en-US" altLang="zh-CN" sz="1600" dirty="0" smtClean="0"/>
              <a:t>gen(‘</a:t>
            </a:r>
            <a:r>
              <a:rPr lang="en-US" altLang="zh-CN" sz="1600" dirty="0"/>
              <a:t>call’,</a:t>
            </a:r>
            <a:r>
              <a:rPr lang="en-US" altLang="zh-CN" sz="1600" dirty="0" err="1"/>
              <a:t>id.place</a:t>
            </a:r>
            <a:r>
              <a:rPr lang="en-US" altLang="zh-CN" sz="1600" dirty="0"/>
              <a:t>)}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endParaRPr lang="en-US" altLang="zh-CN" sz="1600" dirty="0"/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1800" dirty="0"/>
              <a:t>（２） </a:t>
            </a:r>
            <a:r>
              <a:rPr lang="en-US" altLang="zh-CN" sz="1800" dirty="0" err="1"/>
              <a:t>Elist</a:t>
            </a:r>
            <a:r>
              <a:rPr lang="en-US" altLang="zh-CN" sz="1800" dirty="0"/>
              <a:t> → </a:t>
            </a:r>
            <a:r>
              <a:rPr lang="en-US" altLang="zh-CN" sz="1800" dirty="0" err="1"/>
              <a:t>Elist</a:t>
            </a:r>
            <a:r>
              <a:rPr lang="en-US" altLang="zh-CN" sz="1800" dirty="0"/>
              <a:t> , E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1600" dirty="0"/>
              <a:t>{</a:t>
            </a:r>
            <a:r>
              <a:rPr lang="zh-CN" altLang="en-US" sz="1600" dirty="0" smtClean="0"/>
              <a:t>把</a:t>
            </a:r>
            <a:r>
              <a:rPr lang="en-US" altLang="zh-CN" sz="1600" dirty="0" err="1" smtClean="0"/>
              <a:t>E.addr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排在</a:t>
            </a:r>
            <a:r>
              <a:rPr lang="en-US" altLang="zh-CN" sz="1600" dirty="0"/>
              <a:t>QUEUE </a:t>
            </a:r>
            <a:r>
              <a:rPr lang="zh-CN" altLang="en-US" sz="1600" dirty="0"/>
              <a:t>的末端 </a:t>
            </a:r>
            <a:r>
              <a:rPr lang="en-US" altLang="zh-CN" sz="1600" dirty="0"/>
              <a:t>}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endParaRPr lang="en-US" altLang="zh-CN" sz="1800" dirty="0"/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1800" dirty="0"/>
              <a:t>（３） </a:t>
            </a:r>
            <a:r>
              <a:rPr lang="en-US" altLang="zh-CN" sz="1800" dirty="0" err="1"/>
              <a:t>Elist</a:t>
            </a:r>
            <a:r>
              <a:rPr lang="en-US" altLang="zh-CN" sz="1800" dirty="0"/>
              <a:t> →E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1800" dirty="0"/>
              <a:t>	</a:t>
            </a:r>
            <a:r>
              <a:rPr lang="en-US" altLang="zh-CN" sz="1600" dirty="0"/>
              <a:t>{</a:t>
            </a:r>
            <a:r>
              <a:rPr lang="zh-CN" altLang="en-US" sz="1600" dirty="0"/>
              <a:t>建立一个</a:t>
            </a:r>
            <a:r>
              <a:rPr lang="en-US" altLang="zh-CN" sz="1600" dirty="0"/>
              <a:t>QUEUE </a:t>
            </a:r>
            <a:r>
              <a:rPr lang="zh-CN" altLang="en-US" sz="1600" dirty="0"/>
              <a:t>，只包含一</a:t>
            </a:r>
            <a:r>
              <a:rPr lang="zh-CN" altLang="en-US" sz="1600" dirty="0" smtClean="0"/>
              <a:t>项</a:t>
            </a:r>
            <a:r>
              <a:rPr lang="en-US" altLang="zh-CN" sz="1600" dirty="0" err="1" smtClean="0"/>
              <a:t>E.addr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endParaRPr lang="en-US" altLang="zh-CN" sz="1800" dirty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4762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EDBF546-815B-0040-AE56-88903D9D6183}" type="slidenum">
              <a:rPr lang="en-US" altLang="zh-CN">
                <a:solidFill>
                  <a:schemeClr val="bg1"/>
                </a:solidFill>
              </a:rPr>
              <a:pPr eaLnBrk="1" hangingPunct="1"/>
              <a:t>80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</a:t>
            </a:r>
            <a:r>
              <a:rPr kumimoji="1" lang="zh-CN" altLang="en-US" dirty="0" smtClean="0"/>
              <a:t>符的</a:t>
            </a:r>
            <a:r>
              <a:rPr kumimoji="1" lang="en-US" altLang="en-US" dirty="0" smtClean="0"/>
              <a:t>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重载运算符：根据上下文可以执行不同的运算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/>
              <a:t>大多数语言中，算术运算符</a:t>
            </a:r>
            <a:r>
              <a:rPr kumimoji="1" lang="zh-CN" altLang="en-US" sz="2000" dirty="0" smtClean="0"/>
              <a:t>是重载</a:t>
            </a:r>
            <a:endParaRPr kumimoji="1" lang="zh-CN" altLang="en-US" sz="2000" dirty="0"/>
          </a:p>
          <a:p>
            <a:pPr lvl="1"/>
            <a:r>
              <a:rPr kumimoji="1" lang="zh-CN" altLang="en-US" sz="2000" dirty="0" smtClean="0"/>
              <a:t>如运算符“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”，当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是整数、实数、复数或矩阵时，表达式</a:t>
            </a:r>
            <a:r>
              <a:rPr kumimoji="1" lang="en-US" altLang="zh-CN" sz="2000" dirty="0"/>
              <a:t>A+B</a:t>
            </a:r>
            <a:r>
              <a:rPr kumimoji="1" lang="zh-CN" altLang="en-US" sz="2000" dirty="0"/>
              <a:t>中的‘</a:t>
            </a:r>
            <a:r>
              <a:rPr kumimoji="1" lang="en-US" altLang="zh-CN" sz="2000" dirty="0"/>
              <a:t>+’</a:t>
            </a:r>
            <a:r>
              <a:rPr kumimoji="1" lang="zh-CN" altLang="en-US" sz="2000" dirty="0"/>
              <a:t>具有不同的含义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lvl="1"/>
            <a:endParaRPr kumimoji="1" lang="zh-CN" altLang="en-US" sz="2000" dirty="0"/>
          </a:p>
          <a:p>
            <a:r>
              <a:rPr kumimoji="1" lang="zh-CN" altLang="en-US" sz="2000" dirty="0" smtClean="0"/>
              <a:t>在重载</a:t>
            </a:r>
            <a:r>
              <a:rPr kumimoji="1" lang="zh-CN" altLang="en-US" sz="2000" dirty="0"/>
              <a:t>符号的引用点，其含义能够确定到唯一，叫做重载的消除</a:t>
            </a:r>
            <a:r>
              <a:rPr kumimoji="1" lang="zh-CN" altLang="en-US" sz="2000" dirty="0" smtClean="0"/>
              <a:t>。重载的消除有时也称为算符的辨别，它确定了运算符号表示哪种运算。</a:t>
            </a:r>
            <a:endParaRPr kumimoji="1" lang="zh-CN" altLang="en-US" sz="2000" dirty="0"/>
          </a:p>
          <a:p>
            <a:pPr lvl="1"/>
            <a:r>
              <a:rPr kumimoji="1" lang="zh-CN" altLang="en-US" sz="2000" dirty="0" smtClean="0"/>
              <a:t>算术运算符的重载可以通过查看其操作对</a:t>
            </a:r>
            <a:r>
              <a:rPr kumimoji="1" lang="zh-CN" altLang="en-US" sz="2000" dirty="0"/>
              <a:t>象来消除。</a:t>
            </a:r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2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中间代码的形式</a:t>
            </a:r>
            <a:endParaRPr lang="en-US" altLang="zh-CN" dirty="0"/>
          </a:p>
          <a:p>
            <a:r>
              <a:rPr lang="zh-CN" altLang="en-US" dirty="0" smtClean="0"/>
              <a:t>类型表达式</a:t>
            </a:r>
            <a:endParaRPr lang="en-US" altLang="zh-CN" dirty="0" smtClean="0"/>
          </a:p>
          <a:p>
            <a:r>
              <a:rPr lang="zh-CN" altLang="en-US" dirty="0" smtClean="0"/>
              <a:t>基础语法</a:t>
            </a:r>
            <a:r>
              <a:rPr lang="zh-CN" altLang="en-US" dirty="0"/>
              <a:t>成分的翻译</a:t>
            </a:r>
          </a:p>
          <a:p>
            <a:pPr lvl="1"/>
            <a:r>
              <a:rPr lang="zh-CN" altLang="en-US" dirty="0" smtClean="0"/>
              <a:t>说明语句：嵌套过程</a:t>
            </a:r>
            <a:endParaRPr lang="zh-CN" altLang="en-US" dirty="0"/>
          </a:p>
          <a:p>
            <a:pPr lvl="1"/>
            <a:r>
              <a:rPr lang="zh-CN" altLang="en-US" dirty="0" smtClean="0"/>
              <a:t>赋值语句：</a:t>
            </a:r>
            <a:r>
              <a:rPr lang="zh-CN" altLang="en-US" dirty="0"/>
              <a:t>数组</a:t>
            </a:r>
            <a:r>
              <a:rPr lang="zh-CN" altLang="en-US" dirty="0" smtClean="0"/>
              <a:t>变量，记录</a:t>
            </a:r>
            <a:endParaRPr lang="zh-CN" altLang="en-US" dirty="0"/>
          </a:p>
          <a:p>
            <a:pPr lvl="1"/>
            <a:r>
              <a:rPr lang="zh-CN" altLang="en-US" dirty="0" smtClean="0"/>
              <a:t>布尔表达式：回填技术</a:t>
            </a:r>
            <a:endParaRPr lang="zh-CN" altLang="en-US" dirty="0"/>
          </a:p>
          <a:p>
            <a:pPr lvl="1"/>
            <a:r>
              <a:rPr lang="zh-CN" altLang="en-US" dirty="0" smtClean="0"/>
              <a:t>控制语句</a:t>
            </a:r>
            <a:r>
              <a:rPr lang="zh-CN" altLang="en-US" dirty="0"/>
              <a:t>：</a:t>
            </a:r>
            <a:r>
              <a:rPr lang="zh-CN" altLang="en-US" dirty="0" smtClean="0"/>
              <a:t>回填技术</a:t>
            </a:r>
            <a:endParaRPr lang="zh-CN" altLang="en-US" dirty="0"/>
          </a:p>
          <a:p>
            <a:pPr lvl="1"/>
            <a:r>
              <a:rPr lang="zh-CN" altLang="en-US" dirty="0"/>
              <a:t>过程调用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7EF0-6850-7148-9B10-E0BC3B5B9F8E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0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楷体_GB2312" charset="0"/>
              </a:rPr>
              <a:t>中间代码</a:t>
            </a:r>
            <a:r>
              <a:rPr lang="en-US" altLang="zh-CN" dirty="0">
                <a:latin typeface="Arial" charset="0"/>
                <a:ea typeface="楷体_GB2312" charset="0"/>
              </a:rPr>
              <a:t>——</a:t>
            </a:r>
            <a:r>
              <a:rPr lang="zh-CN" altLang="en-US" dirty="0" smtClean="0">
                <a:latin typeface="Arial" charset="0"/>
                <a:ea typeface="楷体_GB2312" charset="0"/>
              </a:rPr>
              <a:t>图</a:t>
            </a:r>
            <a:r>
              <a:rPr lang="en-US" altLang="en-US" dirty="0" smtClean="0">
                <a:latin typeface="Arial" charset="0"/>
                <a:ea typeface="楷体_GB2312" charset="0"/>
              </a:rPr>
              <a:t>表示</a:t>
            </a:r>
            <a:endParaRPr lang="zh-CN" altLang="en-US" dirty="0">
              <a:latin typeface="Arial" charset="0"/>
              <a:ea typeface="楷体_GB2312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dirty="0"/>
              <a:t>抽象语法树</a:t>
            </a:r>
          </a:p>
          <a:p>
            <a:pPr lvl="1" eaLnBrk="1" hangingPunct="1"/>
            <a:r>
              <a:rPr lang="zh-CN" altLang="en-US" dirty="0"/>
              <a:t>内部结点表示运算符，后代表示运算对象</a:t>
            </a:r>
          </a:p>
          <a:p>
            <a:pPr eaLnBrk="1" hangingPunct="1"/>
            <a:r>
              <a:rPr lang="zh-CN" altLang="en-US" dirty="0"/>
              <a:t>无循环有向图（</a:t>
            </a:r>
            <a:r>
              <a:rPr lang="en-US" altLang="zh-CN" dirty="0"/>
              <a:t>DAG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与抽象语法树</a:t>
            </a:r>
          </a:p>
          <a:p>
            <a:pPr lvl="2" eaLnBrk="1" hangingPunct="1"/>
            <a:r>
              <a:rPr lang="zh-CN" altLang="en-US" dirty="0"/>
              <a:t>相同之处：内部结点表示运算符，后代表示运算对象</a:t>
            </a:r>
          </a:p>
          <a:p>
            <a:pPr lvl="2" eaLnBrk="1" hangingPunct="1"/>
            <a:r>
              <a:rPr lang="zh-CN" altLang="en-US" dirty="0"/>
              <a:t>不同之处：考虑到公共子表达式（不只一个父结点），</a:t>
            </a:r>
            <a:r>
              <a:rPr lang="zh-CN" altLang="en-US" dirty="0" smtClean="0"/>
              <a:t>更加紧凑高效</a:t>
            </a:r>
            <a:endParaRPr lang="zh-CN" altLang="en-US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6001B97-9726-5544-8105-C2D83E62C08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楷体_GB2312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7.pptx" id="{94DE0C06-4A85-4B16-82D3-4F06332B4143}" vid="{131A84EB-C974-4E09-BEE3-7158731FA38E}"/>
    </a:ext>
  </a:extLst>
</a:theme>
</file>

<file path=ppt/theme/theme2.xml><?xml version="1.0" encoding="utf-8"?>
<a:theme xmlns:a="http://schemas.openxmlformats.org/drawingml/2006/main" name="ch5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Comic Sans MS"/>
        <a:ea typeface="华文新魏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7.pptx" id="{94DE0C06-4A85-4B16-82D3-4F06332B4143}" vid="{76B70E5D-C677-4A39-8C80-49FE4F4BAB28}"/>
    </a:ext>
  </a:extLst>
</a:theme>
</file>

<file path=ppt/theme/theme3.xml><?xml version="1.0" encoding="utf-8"?>
<a:theme xmlns:a="http://schemas.openxmlformats.org/drawingml/2006/main" name="编译2021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7.pptx" id="{94DE0C06-4A85-4B16-82D3-4F06332B4143}" vid="{3F54E83F-6341-4C57-A053-A41818093788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36014</TotalTime>
  <Words>9756</Words>
  <Application>Microsoft Office PowerPoint</Application>
  <PresentationFormat>全屏显示(4:3)</PresentationFormat>
  <Paragraphs>1966</Paragraphs>
  <Slides>82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82</vt:i4>
      </vt:variant>
    </vt:vector>
  </HeadingPairs>
  <TitlesOfParts>
    <vt:vector size="105" baseType="lpstr">
      <vt:lpstr>Monotype Sorts</vt:lpstr>
      <vt:lpstr>News Gothic MT</vt:lpstr>
      <vt:lpstr>System</vt:lpstr>
      <vt:lpstr>等线</vt:lpstr>
      <vt:lpstr>华光粗圆_CNKI</vt:lpstr>
      <vt:lpstr>华文楷体</vt:lpstr>
      <vt:lpstr>华文新魏</vt:lpstr>
      <vt:lpstr>楷体</vt:lpstr>
      <vt:lpstr>楷体_GB2312</vt:lpstr>
      <vt:lpstr>SimSun</vt:lpstr>
      <vt:lpstr>SimSun</vt:lpstr>
      <vt:lpstr>微软雅黑</vt:lpstr>
      <vt:lpstr>Arial</vt:lpstr>
      <vt:lpstr>Comic Sans MS</vt:lpstr>
      <vt:lpstr>Garamond</vt:lpstr>
      <vt:lpstr>Symbol</vt:lpstr>
      <vt:lpstr>Tahoma</vt:lpstr>
      <vt:lpstr>Times New Roman</vt:lpstr>
      <vt:lpstr>Wingdings</vt:lpstr>
      <vt:lpstr>Wingdings 2</vt:lpstr>
      <vt:lpstr>默认设计模板</vt:lpstr>
      <vt:lpstr>ch5</vt:lpstr>
      <vt:lpstr>编译2021</vt:lpstr>
      <vt:lpstr>第6章 语义分析和中间代码生成 </vt:lpstr>
      <vt:lpstr>语义分析概述</vt:lpstr>
      <vt:lpstr>类型系统</vt:lpstr>
      <vt:lpstr>PowerPoint 演示文稿</vt:lpstr>
      <vt:lpstr>类型系统</vt:lpstr>
      <vt:lpstr>中间代码生成器</vt:lpstr>
      <vt:lpstr>中间代码——后缀式</vt:lpstr>
      <vt:lpstr>中间代码——后缀式</vt:lpstr>
      <vt:lpstr>中间代码——图表示</vt:lpstr>
      <vt:lpstr>中间代码——图表示</vt:lpstr>
      <vt:lpstr>中间代码——图表示</vt:lpstr>
      <vt:lpstr>抽象语法树的实现</vt:lpstr>
      <vt:lpstr>中间代码——三地址代码</vt:lpstr>
      <vt:lpstr>常见三地址代码种类</vt:lpstr>
      <vt:lpstr>三地址代码</vt:lpstr>
      <vt:lpstr>中间代码——四元式</vt:lpstr>
      <vt:lpstr>中间代码——三元式</vt:lpstr>
      <vt:lpstr>中间代码——间接三元式</vt:lpstr>
      <vt:lpstr>三种三地址表示形式的比较</vt:lpstr>
      <vt:lpstr>课堂练习</vt:lpstr>
      <vt:lpstr>课堂练习</vt:lpstr>
      <vt:lpstr>说明语句的翻译</vt:lpstr>
      <vt:lpstr>简单的说明语句翻译</vt:lpstr>
      <vt:lpstr>例： “real x ; int i ;”的语法制导翻译</vt:lpstr>
      <vt:lpstr>PowerPoint 演示文稿</vt:lpstr>
      <vt:lpstr>复杂的说明语句的翻译</vt:lpstr>
      <vt:lpstr>PowerPoint 演示文稿</vt:lpstr>
      <vt:lpstr>PowerPoint 演示文稿</vt:lpstr>
      <vt:lpstr>复杂过程的说明语句的翻译</vt:lpstr>
      <vt:lpstr>包含嵌套过程的说明语句</vt:lpstr>
      <vt:lpstr>包含嵌套过程的说明语句翻译</vt:lpstr>
      <vt:lpstr>PowerPoint 演示文稿</vt:lpstr>
      <vt:lpstr>说明语句的翻译</vt:lpstr>
      <vt:lpstr>举例</vt:lpstr>
      <vt:lpstr>赋值语句的翻译</vt:lpstr>
      <vt:lpstr>赋值语句的翻译</vt:lpstr>
      <vt:lpstr>含数组元素的赋值语句翻译</vt:lpstr>
      <vt:lpstr>数组元素的地址</vt:lpstr>
      <vt:lpstr>数组元素的地址</vt:lpstr>
      <vt:lpstr>含数组的赋值语句翻译</vt:lpstr>
      <vt:lpstr>含数组下标的赋值语句翻译</vt:lpstr>
      <vt:lpstr>含数组的C语言赋值语句翻译</vt:lpstr>
      <vt:lpstr>含数组的Pascal语言赋值语句翻译</vt:lpstr>
      <vt:lpstr>数组元素的地址</vt:lpstr>
      <vt:lpstr>数组元素的地址</vt:lpstr>
      <vt:lpstr>PowerPoint 演示文稿</vt:lpstr>
      <vt:lpstr>含数组的Pascal语言赋值语句翻译</vt:lpstr>
      <vt:lpstr>含数组的Pascal语言赋值语句翻译</vt:lpstr>
      <vt:lpstr>含数组的Pascal语言赋值语句翻译</vt:lpstr>
      <vt:lpstr>含数组的Pascal语言赋值语句翻译</vt:lpstr>
      <vt:lpstr>赋值语句 x := A[y,z]的带注释的分析树 </vt:lpstr>
      <vt:lpstr>赋值语句的翻译</vt:lpstr>
      <vt:lpstr>访问记录类型</vt:lpstr>
      <vt:lpstr>控制流语句的翻译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PowerPoint 演示文稿</vt:lpstr>
      <vt:lpstr>例：翻译布尔表达式               a&lt;b || c&lt;d &amp;&amp; e&lt;f</vt:lpstr>
      <vt:lpstr>控制流语句的翻译</vt:lpstr>
      <vt:lpstr>控制流语句的翻译</vt:lpstr>
      <vt:lpstr>PowerPoint 演示文稿</vt:lpstr>
      <vt:lpstr>PowerPoint 演示文稿</vt:lpstr>
      <vt:lpstr>转向语句的翻译</vt:lpstr>
      <vt:lpstr>标号语句的翻译</vt:lpstr>
      <vt:lpstr>标号和转向语句的翻译示例</vt:lpstr>
      <vt:lpstr>PowerPoint 演示文稿</vt:lpstr>
      <vt:lpstr>PowerPoint 演示文稿</vt:lpstr>
      <vt:lpstr>switch语句的另一种翻译</vt:lpstr>
      <vt:lpstr>switch语句的另一种翻译</vt:lpstr>
      <vt:lpstr>增加一种case 四元式操作码</vt:lpstr>
      <vt:lpstr>过程调用</vt:lpstr>
      <vt:lpstr>过程调用</vt:lpstr>
      <vt:lpstr>运算符的重载</vt:lpstr>
      <vt:lpstr>小结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</dc:title>
  <dc:creator>Xiang zhe</dc:creator>
  <cp:lastModifiedBy>admin</cp:lastModifiedBy>
  <cp:revision>572</cp:revision>
  <dcterms:created xsi:type="dcterms:W3CDTF">2004-04-28T01:38:48Z</dcterms:created>
  <dcterms:modified xsi:type="dcterms:W3CDTF">2022-05-19T08:46:23Z</dcterms:modified>
</cp:coreProperties>
</file>