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78" r:id="rId2"/>
  </p:sldMasterIdLst>
  <p:notesMasterIdLst>
    <p:notesMasterId r:id="rId37"/>
  </p:notesMasterIdLst>
  <p:sldIdLst>
    <p:sldId id="257" r:id="rId3"/>
    <p:sldId id="258" r:id="rId4"/>
    <p:sldId id="274" r:id="rId5"/>
    <p:sldId id="259" r:id="rId6"/>
    <p:sldId id="301" r:id="rId7"/>
    <p:sldId id="275" r:id="rId8"/>
    <p:sldId id="276" r:id="rId9"/>
    <p:sldId id="305" r:id="rId10"/>
    <p:sldId id="260" r:id="rId11"/>
    <p:sldId id="298" r:id="rId12"/>
    <p:sldId id="261" r:id="rId13"/>
    <p:sldId id="299" r:id="rId14"/>
    <p:sldId id="277" r:id="rId15"/>
    <p:sldId id="293" r:id="rId16"/>
    <p:sldId id="262" r:id="rId17"/>
    <p:sldId id="294" r:id="rId18"/>
    <p:sldId id="297" r:id="rId19"/>
    <p:sldId id="263" r:id="rId20"/>
    <p:sldId id="280" r:id="rId21"/>
    <p:sldId id="264" r:id="rId22"/>
    <p:sldId id="295" r:id="rId23"/>
    <p:sldId id="296" r:id="rId24"/>
    <p:sldId id="265" r:id="rId25"/>
    <p:sldId id="283" r:id="rId26"/>
    <p:sldId id="284" r:id="rId27"/>
    <p:sldId id="266" r:id="rId28"/>
    <p:sldId id="285" r:id="rId29"/>
    <p:sldId id="268" r:id="rId30"/>
    <p:sldId id="286" r:id="rId31"/>
    <p:sldId id="287" r:id="rId32"/>
    <p:sldId id="288" r:id="rId33"/>
    <p:sldId id="289" r:id="rId34"/>
    <p:sldId id="291" r:id="rId35"/>
    <p:sldId id="292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A46A68-1FFE-7F4F-8B60-6DED00356C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610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1854291-BD14-F64E-861E-537D2089FD73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A8FE752-702C-9D41-920D-475E7201AE55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1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A4BA59-B4F3-4A97-BCF9-3084F3D86CB0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GB" altLang="zh-CN" sz="1100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40145E3-3EAC-3A4D-A802-AEC069F5DB15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E4CB789-14B8-C64D-AD4A-B36947908019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B5129E8-96FD-4B4D-8B1D-7A18F67ADA5C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F413B35-1646-B643-ABBD-DA739C224727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5029200" cy="3886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00CF9B2-0A8C-0A45-86DE-1DCB2529EF1D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5029200" cy="3886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C76BD07-3BCC-FB4A-90E4-3ECA1AF81A7A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5029200" cy="3886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B80C685-E037-8044-9997-079592700C33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5029200" cy="3886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F0D8D87-F55E-3145-9313-47287DA957A2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2497070-91A9-9C43-B2A4-D9E3208F6337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5029200" cy="3886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F0938DE-F3C4-BC4F-B11A-A8385F0A356C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F09C86D-691B-8E43-B354-E2DEA184AB16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883B5E0-CB00-F040-A635-AC6E1250DE98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73A63A3-D0D6-1C4E-A126-B257F30899FD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A88EF5E-06EA-574D-9BA2-4D1B9F959BA6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B6A4B-5E70-5442-9B11-44150C55B5E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306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5BDB8-D562-2D49-B6EA-C7253EF309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B0A6C-EB07-E547-BE86-FA0CD07387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13FBC37-2C65-B548-836C-A73680804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02FD9-7DA4-8F47-8732-70A42EE88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15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6A4B-5E70-5442-9B11-44150C55B5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31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B5C3843-A12D-C94F-8C30-196EA092BDE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9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7200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CD51-F92F-2641-8251-34D21586CC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74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C3843-A12D-C94F-8C30-196EA092BD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40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1DBA-5F78-D349-B962-594AA452C7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79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4985-AA46-CC43-B57C-954E5E53F7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584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EC8-2C75-6E49-9B91-9209C1F59E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890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9C04-3A53-6748-B52E-4804F08BA9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364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3DB5-259D-DA4C-AED8-56FF0DA101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272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507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295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FBC37-2C65-B548-836C-A73680804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47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02FD9-7DA4-8F47-8732-70A42EE88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55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1CD51-F92F-2641-8251-34D21586CC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338AF-831E-4C47-87D7-13F669B80C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11DBA-5F78-D349-B962-594AA452C7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D4985-AA46-CC43-B57C-954E5E53F7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77EC8-2C75-6E49-9B91-9209C1F59E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89C04-3A53-6748-B52E-4804F08BA9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83DB5-259D-DA4C-AED8-56FF0DA101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20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7F5A9E1-06AC-6541-88D0-38D7E98419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6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黑体" charset="0"/>
              </a:rPr>
              <a:t> </a:t>
            </a:r>
            <a:r>
              <a:rPr lang="zh-CN" altLang="en-US" dirty="0" smtClean="0">
                <a:latin typeface="Arial" charset="0"/>
                <a:ea typeface="黑体" charset="0"/>
              </a:rPr>
              <a:t>第</a:t>
            </a:r>
            <a:r>
              <a:rPr lang="en-US" altLang="zh-CN" dirty="0" smtClean="0">
                <a:latin typeface="Arial" charset="0"/>
                <a:ea typeface="黑体" charset="0"/>
              </a:rPr>
              <a:t>9</a:t>
            </a:r>
            <a:r>
              <a:rPr lang="zh-CN" altLang="en-US" dirty="0" smtClean="0">
                <a:latin typeface="Arial" charset="0"/>
                <a:ea typeface="黑体" charset="0"/>
              </a:rPr>
              <a:t>章 </a:t>
            </a:r>
            <a:r>
              <a:rPr lang="zh-CN" altLang="en-US" dirty="0">
                <a:latin typeface="Arial" charset="0"/>
                <a:ea typeface="黑体" charset="0"/>
              </a:rPr>
              <a:t>目标代码的生成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801781" y="1932268"/>
            <a:ext cx="6362507" cy="434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基本问题</a:t>
            </a:r>
          </a:p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目标机器模型</a:t>
            </a:r>
          </a:p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简单的代码生成器</a:t>
            </a:r>
          </a:p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寄存器分配</a:t>
            </a:r>
          </a:p>
          <a:p>
            <a:pPr eaLnBrk="1" hangingPunct="1"/>
            <a:r>
              <a:rPr lang="en-US" altLang="zh-CN" dirty="0">
                <a:latin typeface="Arial" charset="0"/>
                <a:ea typeface="楷体_GB2312" charset="0"/>
              </a:rPr>
              <a:t>DAG</a:t>
            </a:r>
            <a:r>
              <a:rPr lang="zh-CN" altLang="en-US" dirty="0">
                <a:latin typeface="Arial" charset="0"/>
                <a:ea typeface="楷体_GB2312" charset="0"/>
              </a:rPr>
              <a:t>的目标代码</a:t>
            </a:r>
          </a:p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窥孔优化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0E6DE66-55EE-BC4B-830E-CB0EA4FF5A9E}" type="slidenum">
              <a:rPr lang="en-US" altLang="zh-CN">
                <a:solidFill>
                  <a:schemeClr val="bg1"/>
                </a:solidFill>
              </a:rPr>
              <a:pPr eaLnBrk="1" hangingPunct="1"/>
              <a:t>1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44624"/>
            <a:ext cx="8042276" cy="1336956"/>
          </a:xfrm>
        </p:spPr>
        <p:txBody>
          <a:bodyPr/>
          <a:lstStyle/>
          <a:p>
            <a:r>
              <a:rPr lang="zh-CN" altLang="en-US" dirty="0">
                <a:latin typeface="Arial" charset="0"/>
                <a:ea typeface="黑体" charset="0"/>
              </a:rPr>
              <a:t>简单的代码生成器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772816"/>
            <a:ext cx="8042276" cy="4343400"/>
          </a:xfrm>
        </p:spPr>
        <p:txBody>
          <a:bodyPr>
            <a:normAutofit/>
          </a:bodyPr>
          <a:lstStyle/>
          <a:p>
            <a:pPr marL="685800" lvl="2" indent="0">
              <a:lnSpc>
                <a:spcPct val="110000"/>
              </a:lnSpc>
              <a:buNone/>
            </a:pPr>
            <a:r>
              <a:rPr lang="zh-CN" altLang="en-US" sz="1800" dirty="0" smtClean="0">
                <a:latin typeface="楷体_GB2312" charset="0"/>
                <a:ea typeface="楷体_GB2312" charset="0"/>
              </a:rPr>
              <a:t>例 </a:t>
            </a:r>
            <a:r>
              <a:rPr lang="en-US" altLang="zh-CN" sz="1800" dirty="0" smtClean="0">
                <a:latin typeface="楷体_GB2312" charset="0"/>
                <a:ea typeface="楷体_GB2312" charset="0"/>
              </a:rPr>
              <a:t>a=</a:t>
            </a:r>
            <a:r>
              <a:rPr lang="en-US" altLang="zh-CN" sz="1800" dirty="0" err="1" smtClean="0">
                <a:latin typeface="楷体_GB2312" charset="0"/>
                <a:ea typeface="楷体_GB2312" charset="0"/>
              </a:rPr>
              <a:t>b+c</a:t>
            </a:r>
            <a:r>
              <a:rPr lang="en-US" altLang="zh-CN" sz="1800" dirty="0" smtClean="0">
                <a:latin typeface="楷体_GB2312" charset="0"/>
                <a:ea typeface="楷体_GB2312" charset="0"/>
              </a:rPr>
              <a:t> </a:t>
            </a:r>
            <a:endParaRPr lang="en-US" altLang="zh-CN" sz="1800" dirty="0">
              <a:latin typeface="楷体_GB2312" charset="0"/>
              <a:ea typeface="楷体_GB2312" charset="0"/>
            </a:endParaRPr>
          </a:p>
          <a:p>
            <a:pPr lvl="3">
              <a:lnSpc>
                <a:spcPct val="110000"/>
              </a:lnSpc>
            </a:pPr>
            <a:r>
              <a:rPr lang="en-US" altLang="zh-CN" dirty="0">
                <a:latin typeface="楷体_GB2312" charset="0"/>
                <a:ea typeface="楷体_GB2312" charset="0"/>
              </a:rPr>
              <a:t>(1)b</a:t>
            </a:r>
            <a:r>
              <a:rPr lang="zh-CN" altLang="en-US" dirty="0">
                <a:latin typeface="楷体_GB2312" charset="0"/>
                <a:ea typeface="楷体_GB2312" charset="0"/>
              </a:rPr>
              <a:t>的值在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Ri</a:t>
            </a:r>
            <a:r>
              <a:rPr lang="zh-CN" altLang="en-US" dirty="0">
                <a:latin typeface="楷体_GB2312" charset="0"/>
                <a:ea typeface="楷体_GB2312" charset="0"/>
              </a:rPr>
              <a:t>中，</a:t>
            </a:r>
            <a:r>
              <a:rPr lang="en-US" altLang="zh-CN" dirty="0">
                <a:latin typeface="楷体_GB2312" charset="0"/>
                <a:ea typeface="楷体_GB2312" charset="0"/>
              </a:rPr>
              <a:t>c</a:t>
            </a:r>
            <a:r>
              <a:rPr lang="zh-CN" altLang="en-US" dirty="0">
                <a:latin typeface="楷体_GB2312" charset="0"/>
                <a:ea typeface="楷体_GB2312" charset="0"/>
              </a:rPr>
              <a:t>的值在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Rj</a:t>
            </a:r>
            <a:r>
              <a:rPr lang="zh-CN" altLang="en-US" dirty="0">
                <a:latin typeface="楷体_GB2312" charset="0"/>
                <a:ea typeface="楷体_GB2312" charset="0"/>
              </a:rPr>
              <a:t>中，且</a:t>
            </a:r>
            <a:r>
              <a:rPr lang="en-US" altLang="zh-CN" dirty="0">
                <a:latin typeface="楷体_GB2312" charset="0"/>
                <a:ea typeface="楷体_GB2312" charset="0"/>
              </a:rPr>
              <a:t>b</a:t>
            </a:r>
            <a:r>
              <a:rPr lang="zh-CN" altLang="en-US" dirty="0">
                <a:latin typeface="楷体_GB2312" charset="0"/>
                <a:ea typeface="楷体_GB2312" charset="0"/>
              </a:rPr>
              <a:t>不再活跃</a:t>
            </a:r>
          </a:p>
          <a:p>
            <a:pPr lvl="3">
              <a:lnSpc>
                <a:spcPct val="110000"/>
              </a:lnSpc>
              <a:buNone/>
            </a:pPr>
            <a:r>
              <a:rPr lang="zh-CN" altLang="en-US" dirty="0">
                <a:latin typeface="楷体_GB2312" charset="0"/>
                <a:ea typeface="楷体_GB2312" charset="0"/>
              </a:rPr>
              <a:t>         </a:t>
            </a:r>
            <a:r>
              <a:rPr lang="en-US" altLang="zh-CN" dirty="0">
                <a:latin typeface="楷体_GB2312" charset="0"/>
                <a:ea typeface="楷体_GB2312" charset="0"/>
              </a:rPr>
              <a:t>ADD  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Ri</a:t>
            </a:r>
            <a:r>
              <a:rPr lang="en-US" altLang="zh-CN" dirty="0">
                <a:latin typeface="楷体_GB2312" charset="0"/>
                <a:ea typeface="楷体_GB2312" charset="0"/>
              </a:rPr>
              <a:t>,  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Rj</a:t>
            </a:r>
            <a:r>
              <a:rPr lang="en-US" altLang="zh-CN" dirty="0">
                <a:latin typeface="楷体_GB2312" charset="0"/>
                <a:ea typeface="楷体_GB2312" charset="0"/>
              </a:rPr>
              <a:t>             </a:t>
            </a:r>
            <a:r>
              <a:rPr lang="zh-CN" altLang="en-US" dirty="0">
                <a:latin typeface="楷体_GB2312" charset="0"/>
                <a:ea typeface="楷体_GB2312" charset="0"/>
              </a:rPr>
              <a:t>代价为 </a:t>
            </a:r>
            <a:r>
              <a:rPr lang="en-US" altLang="zh-CN" dirty="0" smtClean="0">
                <a:latin typeface="楷体_GB2312" charset="0"/>
                <a:ea typeface="楷体_GB2312" charset="0"/>
              </a:rPr>
              <a:t>1</a:t>
            </a:r>
          </a:p>
          <a:p>
            <a:pPr lvl="3">
              <a:lnSpc>
                <a:spcPct val="110000"/>
              </a:lnSpc>
              <a:buNone/>
            </a:pPr>
            <a:endParaRPr lang="en-US" altLang="zh-CN" dirty="0">
              <a:latin typeface="楷体_GB2312" charset="0"/>
              <a:ea typeface="楷体_GB2312" charset="0"/>
            </a:endParaRPr>
          </a:p>
          <a:p>
            <a:pPr lvl="3">
              <a:lnSpc>
                <a:spcPct val="110000"/>
              </a:lnSpc>
            </a:pPr>
            <a:r>
              <a:rPr lang="en-US" altLang="zh-CN" dirty="0">
                <a:latin typeface="楷体_GB2312" charset="0"/>
                <a:ea typeface="楷体_GB2312" charset="0"/>
              </a:rPr>
              <a:t>(2)b</a:t>
            </a:r>
            <a:r>
              <a:rPr lang="zh-CN" altLang="en-US" dirty="0">
                <a:latin typeface="楷体_GB2312" charset="0"/>
                <a:ea typeface="楷体_GB2312" charset="0"/>
              </a:rPr>
              <a:t>的值在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Ri</a:t>
            </a:r>
            <a:r>
              <a:rPr lang="zh-CN" altLang="en-US" dirty="0">
                <a:latin typeface="楷体_GB2312" charset="0"/>
                <a:ea typeface="楷体_GB2312" charset="0"/>
              </a:rPr>
              <a:t>中，</a:t>
            </a:r>
            <a:r>
              <a:rPr lang="en-US" altLang="zh-CN" dirty="0">
                <a:latin typeface="楷体_GB2312" charset="0"/>
                <a:ea typeface="楷体_GB2312" charset="0"/>
              </a:rPr>
              <a:t>c</a:t>
            </a:r>
            <a:r>
              <a:rPr lang="zh-CN" altLang="en-US" dirty="0">
                <a:latin typeface="楷体_GB2312" charset="0"/>
                <a:ea typeface="楷体_GB2312" charset="0"/>
              </a:rPr>
              <a:t>的值在存储单元</a:t>
            </a:r>
            <a:r>
              <a:rPr lang="en-US" altLang="zh-CN" dirty="0">
                <a:latin typeface="楷体_GB2312" charset="0"/>
                <a:ea typeface="楷体_GB2312" charset="0"/>
              </a:rPr>
              <a:t>Mc</a:t>
            </a:r>
            <a:r>
              <a:rPr lang="zh-CN" altLang="en-US" dirty="0">
                <a:latin typeface="楷体_GB2312" charset="0"/>
                <a:ea typeface="楷体_GB2312" charset="0"/>
              </a:rPr>
              <a:t>中，且</a:t>
            </a:r>
            <a:r>
              <a:rPr lang="en-US" altLang="zh-CN" dirty="0">
                <a:latin typeface="楷体_GB2312" charset="0"/>
                <a:ea typeface="楷体_GB2312" charset="0"/>
              </a:rPr>
              <a:t>b</a:t>
            </a:r>
            <a:r>
              <a:rPr lang="zh-CN" altLang="en-US" dirty="0">
                <a:latin typeface="楷体_GB2312" charset="0"/>
                <a:ea typeface="楷体_GB2312" charset="0"/>
              </a:rPr>
              <a:t>不再活跃</a:t>
            </a:r>
          </a:p>
          <a:p>
            <a:pPr lvl="3">
              <a:lnSpc>
                <a:spcPct val="110000"/>
              </a:lnSpc>
              <a:buNone/>
            </a:pPr>
            <a:r>
              <a:rPr lang="zh-CN" altLang="en-US" dirty="0">
                <a:latin typeface="楷体_GB2312" charset="0"/>
                <a:ea typeface="楷体_GB2312" charset="0"/>
              </a:rPr>
              <a:t> </a:t>
            </a:r>
            <a:r>
              <a:rPr lang="zh-CN" altLang="en-US" dirty="0" smtClean="0">
                <a:latin typeface="楷体_GB2312" charset="0"/>
                <a:ea typeface="楷体_GB2312" charset="0"/>
              </a:rPr>
              <a:t>        </a:t>
            </a:r>
            <a:r>
              <a:rPr lang="en-US" altLang="zh-CN" dirty="0">
                <a:latin typeface="楷体_GB2312" charset="0"/>
                <a:ea typeface="楷体_GB2312" charset="0"/>
              </a:rPr>
              <a:t>ADD  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Ri</a:t>
            </a:r>
            <a:r>
              <a:rPr lang="en-US" altLang="zh-CN" dirty="0">
                <a:latin typeface="楷体_GB2312" charset="0"/>
                <a:ea typeface="楷体_GB2312" charset="0"/>
              </a:rPr>
              <a:t>, Mc               </a:t>
            </a:r>
            <a:r>
              <a:rPr lang="zh-CN" altLang="en-US" dirty="0">
                <a:latin typeface="楷体_GB2312" charset="0"/>
                <a:ea typeface="楷体_GB2312" charset="0"/>
              </a:rPr>
              <a:t>代价为</a:t>
            </a:r>
            <a:r>
              <a:rPr lang="en-US" altLang="zh-CN" dirty="0">
                <a:latin typeface="楷体_GB2312" charset="0"/>
                <a:ea typeface="楷体_GB2312" charset="0"/>
              </a:rPr>
              <a:t>2 </a:t>
            </a:r>
          </a:p>
          <a:p>
            <a:pPr lvl="3">
              <a:lnSpc>
                <a:spcPct val="110000"/>
              </a:lnSpc>
              <a:buNone/>
            </a:pPr>
            <a:r>
              <a:rPr lang="en-US" altLang="zh-CN" dirty="0">
                <a:latin typeface="楷体_GB2312" charset="0"/>
                <a:ea typeface="楷体_GB2312" charset="0"/>
              </a:rPr>
              <a:t>     </a:t>
            </a:r>
          </a:p>
          <a:p>
            <a:pPr lvl="3">
              <a:lnSpc>
                <a:spcPct val="110000"/>
              </a:lnSpc>
              <a:buNone/>
            </a:pPr>
            <a:r>
              <a:rPr lang="en-US" altLang="zh-CN" dirty="0" smtClean="0">
                <a:latin typeface="楷体_GB2312" charset="0"/>
                <a:ea typeface="楷体_GB2312" charset="0"/>
              </a:rPr>
              <a:t>   </a:t>
            </a:r>
            <a:r>
              <a:rPr lang="zh-CN" altLang="en-US" dirty="0" smtClean="0">
                <a:latin typeface="楷体_GB2312" charset="0"/>
                <a:ea typeface="楷体_GB2312" charset="0"/>
              </a:rPr>
              <a:t>或   </a:t>
            </a:r>
            <a:r>
              <a:rPr lang="en-US" altLang="zh-CN" dirty="0">
                <a:latin typeface="楷体_GB2312" charset="0"/>
                <a:ea typeface="楷体_GB2312" charset="0"/>
              </a:rPr>
              <a:t>LD   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Rj</a:t>
            </a:r>
            <a:r>
              <a:rPr lang="en-US" altLang="zh-CN" dirty="0">
                <a:latin typeface="楷体_GB2312" charset="0"/>
                <a:ea typeface="楷体_GB2312" charset="0"/>
              </a:rPr>
              <a:t>, Mc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zh-CN" dirty="0">
                <a:latin typeface="楷体_GB2312" charset="0"/>
                <a:ea typeface="楷体_GB2312" charset="0"/>
              </a:rPr>
              <a:t>    </a:t>
            </a:r>
            <a:r>
              <a:rPr lang="en-US" altLang="zh-CN" dirty="0" smtClean="0">
                <a:latin typeface="楷体_GB2312" charset="0"/>
                <a:ea typeface="楷体_GB2312" charset="0"/>
              </a:rPr>
              <a:t>ADD  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Ri</a:t>
            </a:r>
            <a:r>
              <a:rPr lang="en-US" altLang="zh-CN" dirty="0">
                <a:latin typeface="楷体_GB2312" charset="0"/>
                <a:ea typeface="楷体_GB2312" charset="0"/>
              </a:rPr>
              <a:t>,  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Rj</a:t>
            </a:r>
            <a:r>
              <a:rPr lang="en-US" altLang="zh-CN" dirty="0">
                <a:latin typeface="楷体_GB2312" charset="0"/>
                <a:ea typeface="楷体_GB2312" charset="0"/>
              </a:rPr>
              <a:t>            </a:t>
            </a:r>
            <a:r>
              <a:rPr lang="zh-CN" altLang="en-US" dirty="0">
                <a:latin typeface="楷体_GB2312" charset="0"/>
                <a:ea typeface="楷体_GB2312" charset="0"/>
              </a:rPr>
              <a:t>代价为</a:t>
            </a:r>
            <a:r>
              <a:rPr lang="en-US" altLang="zh-CN" dirty="0">
                <a:latin typeface="楷体_GB2312" charset="0"/>
                <a:ea typeface="楷体_GB2312" charset="0"/>
              </a:rPr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43-A12D-C94F-8C30-196EA092BDE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1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812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简单的代码生成器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49274" y="1782763"/>
            <a:ext cx="8042277" cy="467546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楷体_GB2312" charset="0"/>
                <a:ea typeface="楷体_GB2312" charset="0"/>
              </a:rPr>
              <a:t>功能：把中间代码变换为目标代码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楷体_GB2312" charset="0"/>
                <a:ea typeface="楷体_GB2312" charset="0"/>
              </a:rPr>
              <a:t>基本思想：</a:t>
            </a:r>
            <a:r>
              <a:rPr lang="zh-CN" altLang="en-US" sz="2000" b="1" dirty="0">
                <a:latin typeface="楷体_GB2312" charset="0"/>
                <a:ea typeface="楷体_GB2312" charset="0"/>
              </a:rPr>
              <a:t>充分利用寄存器</a:t>
            </a:r>
            <a:r>
              <a:rPr lang="zh-CN" altLang="en-US" sz="2000" dirty="0">
                <a:latin typeface="楷体_GB2312" charset="0"/>
                <a:ea typeface="楷体_GB2312" charset="0"/>
              </a:rPr>
              <a:t>（基本块内）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800" dirty="0">
                <a:latin typeface="楷体_GB2312" charset="0"/>
                <a:ea typeface="楷体_GB2312" charset="0"/>
              </a:rPr>
              <a:t>要引用的变量尽可能保存在寄存器中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800" dirty="0">
                <a:latin typeface="楷体_GB2312" charset="0"/>
                <a:ea typeface="楷体_GB2312" charset="0"/>
              </a:rPr>
              <a:t>不再引用的变量所占的寄存器尽早释放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600" dirty="0" smtClean="0">
                <a:latin typeface="楷体_GB2312" charset="0"/>
                <a:ea typeface="楷体_GB2312" charset="0"/>
              </a:rPr>
              <a:t>典型的释放</a:t>
            </a:r>
            <a:r>
              <a:rPr lang="zh-CN" altLang="en-US" sz="1600" dirty="0">
                <a:latin typeface="楷体_GB2312" charset="0"/>
                <a:ea typeface="楷体_GB2312" charset="0"/>
              </a:rPr>
              <a:t>时机</a:t>
            </a:r>
          </a:p>
          <a:p>
            <a:pPr lvl="4" eaLnBrk="1" hangingPunct="1">
              <a:lnSpc>
                <a:spcPct val="110000"/>
              </a:lnSpc>
            </a:pPr>
            <a:r>
              <a:rPr lang="zh-CN" altLang="en-US" sz="1400" dirty="0">
                <a:latin typeface="楷体_GB2312" charset="0"/>
                <a:ea typeface="楷体_GB2312" charset="0"/>
              </a:rPr>
              <a:t>到达基本块出口</a:t>
            </a:r>
          </a:p>
          <a:p>
            <a:pPr lvl="4" eaLnBrk="1" hangingPunct="1">
              <a:lnSpc>
                <a:spcPct val="110000"/>
              </a:lnSpc>
            </a:pPr>
            <a:r>
              <a:rPr lang="zh-CN" altLang="en-US" sz="1400" dirty="0">
                <a:latin typeface="楷体_GB2312" charset="0"/>
                <a:ea typeface="楷体_GB2312" charset="0"/>
              </a:rPr>
              <a:t>寄存器必须存放别的变量：从占用的寄存器中选择一个释放，选择标准是占用的寄存器存放的变量不再被引用，或引用点最</a:t>
            </a:r>
            <a:r>
              <a:rPr lang="zh-CN" altLang="en-US" sz="1400" dirty="0" smtClean="0">
                <a:latin typeface="楷体_GB2312" charset="0"/>
                <a:ea typeface="楷体_GB2312" charset="0"/>
              </a:rPr>
              <a:t>远</a:t>
            </a:r>
            <a:r>
              <a:rPr lang="en-US" altLang="zh-CN" dirty="0">
                <a:latin typeface="楷体_GB2312" charset="0"/>
                <a:ea typeface="楷体_GB2312" charset="0"/>
              </a:rPr>
              <a:t>		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8F8CDFD-7EC3-1C42-8B05-0BF27A40B700}" type="slidenum">
              <a:rPr lang="en-US" altLang="zh-CN">
                <a:solidFill>
                  <a:schemeClr val="bg1"/>
                </a:solidFill>
              </a:rPr>
              <a:pPr eaLnBrk="1" hangingPunct="1"/>
              <a:t>11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寄存器分配算法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43-A12D-C94F-8C30-196EA092BDE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4907" y="1688400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寄存器分配的不同层次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表达式树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局部（基本块）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全局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</a:pPr>
            <a:r>
              <a:rPr lang="zh-CN" altLang="en-US" dirty="0" smtClean="0"/>
              <a:t>图着色算法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</a:pPr>
            <a:r>
              <a:rPr lang="zh-CN" altLang="en-US" dirty="0" smtClean="0"/>
              <a:t>线性扫描算法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Static Single Assignment</a:t>
            </a:r>
            <a:r>
              <a:rPr lang="zh-CN" altLang="en-US" dirty="0" smtClean="0"/>
              <a:t>）的算法</a:t>
            </a:r>
          </a:p>
          <a:p>
            <a:pPr lvl="2" fontAlgn="auto">
              <a:spcAft>
                <a:spcPts val="0"/>
              </a:spcAft>
            </a:pPr>
            <a:r>
              <a:rPr lang="zh-CN" altLang="en-US" dirty="0" smtClean="0"/>
              <a:t>整数线性规划算法</a:t>
            </a:r>
          </a:p>
          <a:p>
            <a:pPr lvl="2" fontAlgn="auto">
              <a:spcAft>
                <a:spcPts val="0"/>
              </a:spcAft>
            </a:pPr>
            <a:r>
              <a:rPr lang="en-US" altLang="zh-CN" dirty="0" smtClean="0"/>
              <a:t>PBQP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fontAlgn="auto">
              <a:spcAft>
                <a:spcPts val="0"/>
              </a:spcAft>
            </a:pPr>
            <a:endParaRPr lang="en-US" altLang="zh-CN" dirty="0" smtClean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7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charset="0"/>
              </a:rPr>
              <a:t>基本块内的寄存器分配</a:t>
            </a:r>
            <a:endParaRPr lang="zh-CN" altLang="en-US" dirty="0">
              <a:latin typeface="Arial" charset="0"/>
              <a:ea typeface="黑体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718488"/>
            <a:ext cx="8042276" cy="4343400"/>
          </a:xfrm>
        </p:spPr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目标代码生成的辅助</a:t>
            </a:r>
            <a:r>
              <a:rPr lang="zh-CN" altLang="en-US" dirty="0" smtClean="0">
                <a:latin typeface="Arial" charset="0"/>
                <a:ea typeface="楷体_GB2312" charset="0"/>
              </a:rPr>
              <a:t>信息</a:t>
            </a:r>
            <a:endParaRPr lang="en-US" altLang="zh-CN" dirty="0" smtClean="0">
              <a:latin typeface="Arial" charset="0"/>
              <a:ea typeface="楷体_GB2312" charset="0"/>
            </a:endParaRPr>
          </a:p>
          <a:p>
            <a:pPr lvl="1"/>
            <a:r>
              <a:rPr lang="zh-CN" altLang="en-US" b="1" dirty="0" smtClean="0">
                <a:latin typeface="Arial" charset="0"/>
                <a:ea typeface="楷体_GB2312" charset="0"/>
              </a:rPr>
              <a:t>待</a:t>
            </a:r>
            <a:r>
              <a:rPr lang="zh-CN" altLang="en-US" b="1" dirty="0">
                <a:latin typeface="Arial" charset="0"/>
                <a:ea typeface="楷体_GB2312" charset="0"/>
              </a:rPr>
              <a:t>用信息</a:t>
            </a:r>
            <a:r>
              <a:rPr lang="zh-CN" altLang="en-US" dirty="0">
                <a:latin typeface="Arial" charset="0"/>
                <a:ea typeface="楷体_GB2312" charset="0"/>
              </a:rPr>
              <a:t>：基本块</a:t>
            </a:r>
            <a:r>
              <a:rPr lang="en-US" altLang="zh-CN" dirty="0">
                <a:latin typeface="Arial" charset="0"/>
                <a:ea typeface="楷体_GB2312" charset="0"/>
              </a:rPr>
              <a:t>B</a:t>
            </a:r>
            <a:r>
              <a:rPr lang="zh-CN" altLang="en-US" dirty="0">
                <a:latin typeface="Arial" charset="0"/>
                <a:ea typeface="楷体_GB2312" charset="0"/>
              </a:rPr>
              <a:t>中，变量</a:t>
            </a:r>
            <a:r>
              <a:rPr lang="en-US" altLang="zh-CN" dirty="0">
                <a:latin typeface="Arial" charset="0"/>
                <a:ea typeface="楷体_GB2312" charset="0"/>
              </a:rPr>
              <a:t>A</a:t>
            </a:r>
            <a:r>
              <a:rPr lang="zh-CN" altLang="en-US" dirty="0">
                <a:latin typeface="Arial" charset="0"/>
                <a:ea typeface="楷体_GB2312" charset="0"/>
              </a:rPr>
              <a:t>在</a:t>
            </a:r>
            <a:r>
              <a:rPr lang="en-US" altLang="zh-CN" dirty="0" err="1">
                <a:latin typeface="Arial" charset="0"/>
                <a:ea typeface="楷体_GB2312" charset="0"/>
              </a:rPr>
              <a:t>i</a:t>
            </a:r>
            <a:r>
              <a:rPr lang="zh-CN" altLang="en-US" dirty="0">
                <a:latin typeface="Arial" charset="0"/>
                <a:ea typeface="楷体_GB2312" charset="0"/>
              </a:rPr>
              <a:t>点的值</a:t>
            </a:r>
            <a:r>
              <a:rPr lang="en-US" altLang="zh-CN" dirty="0">
                <a:latin typeface="Arial" charset="0"/>
                <a:ea typeface="楷体_GB2312" charset="0"/>
              </a:rPr>
              <a:t>j</a:t>
            </a:r>
            <a:r>
              <a:rPr lang="zh-CN" altLang="en-US" dirty="0">
                <a:latin typeface="Arial" charset="0"/>
                <a:ea typeface="楷体_GB2312" charset="0"/>
              </a:rPr>
              <a:t>点引用，并且</a:t>
            </a:r>
            <a:r>
              <a:rPr lang="en-US" altLang="zh-CN" dirty="0" err="1">
                <a:latin typeface="Arial" charset="0"/>
                <a:ea typeface="楷体_GB2312" charset="0"/>
              </a:rPr>
              <a:t>i</a:t>
            </a:r>
            <a:r>
              <a:rPr lang="en-US" altLang="zh-CN" dirty="0" err="1">
                <a:latin typeface="宋体" charset="0"/>
                <a:ea typeface="宋体" charset="0"/>
                <a:cs typeface="宋体" charset="0"/>
              </a:rPr>
              <a:t>→</a:t>
            </a:r>
            <a:r>
              <a:rPr lang="en-US" altLang="zh-CN" dirty="0" err="1">
                <a:latin typeface="Arial" charset="0"/>
                <a:ea typeface="楷体_GB2312" charset="0"/>
              </a:rPr>
              <a:t>j</a:t>
            </a:r>
            <a:r>
              <a:rPr lang="zh-CN" altLang="en-US" dirty="0">
                <a:latin typeface="Arial" charset="0"/>
                <a:ea typeface="楷体_GB2312" charset="0"/>
              </a:rPr>
              <a:t>的通路上没有</a:t>
            </a:r>
            <a:r>
              <a:rPr lang="en-US" altLang="zh-CN" dirty="0">
                <a:latin typeface="Arial" charset="0"/>
                <a:ea typeface="楷体_GB2312" charset="0"/>
              </a:rPr>
              <a:t>A</a:t>
            </a:r>
            <a:r>
              <a:rPr lang="zh-CN" altLang="en-US" dirty="0">
                <a:latin typeface="Arial" charset="0"/>
                <a:ea typeface="楷体_GB2312" charset="0"/>
              </a:rPr>
              <a:t>的其他定值和引用，</a:t>
            </a:r>
            <a:r>
              <a:rPr lang="zh-CN" altLang="en-US" dirty="0" smtClean="0">
                <a:latin typeface="Arial" charset="0"/>
                <a:ea typeface="楷体_GB2312" charset="0"/>
              </a:rPr>
              <a:t>则 </a:t>
            </a:r>
            <a:r>
              <a:rPr lang="en-US" altLang="zh-CN" dirty="0" smtClean="0">
                <a:latin typeface="Arial" charset="0"/>
                <a:ea typeface="楷体_GB2312" charset="0"/>
              </a:rPr>
              <a:t>j </a:t>
            </a:r>
            <a:r>
              <a:rPr lang="zh-CN" altLang="en-US" dirty="0" smtClean="0">
                <a:latin typeface="Arial" charset="0"/>
                <a:ea typeface="楷体_GB2312" charset="0"/>
              </a:rPr>
              <a:t>为 </a:t>
            </a:r>
            <a:r>
              <a:rPr lang="en-US" altLang="zh-CN" dirty="0" smtClean="0">
                <a:latin typeface="Arial" charset="0"/>
                <a:ea typeface="楷体_GB2312" charset="0"/>
              </a:rPr>
              <a:t>I </a:t>
            </a:r>
            <a:r>
              <a:rPr lang="zh-CN" altLang="en-US" dirty="0" smtClean="0">
                <a:latin typeface="Arial" charset="0"/>
                <a:ea typeface="楷体_GB2312" charset="0"/>
              </a:rPr>
              <a:t>处</a:t>
            </a:r>
            <a:r>
              <a:rPr lang="en-US" altLang="zh-CN" dirty="0">
                <a:latin typeface="Arial" charset="0"/>
                <a:ea typeface="楷体_GB2312" charset="0"/>
              </a:rPr>
              <a:t>A</a:t>
            </a:r>
            <a:r>
              <a:rPr lang="zh-CN" altLang="en-US" dirty="0">
                <a:latin typeface="Arial" charset="0"/>
                <a:ea typeface="楷体_GB2312" charset="0"/>
              </a:rPr>
              <a:t>的下一个引用</a:t>
            </a:r>
            <a:r>
              <a:rPr lang="zh-CN" altLang="en-US" dirty="0" smtClean="0">
                <a:latin typeface="Arial" charset="0"/>
                <a:ea typeface="楷体_GB2312" charset="0"/>
              </a:rPr>
              <a:t>点</a:t>
            </a:r>
            <a:endParaRPr lang="en-US" altLang="zh-CN" dirty="0" smtClean="0">
              <a:latin typeface="Arial" charset="0"/>
              <a:ea typeface="楷体_GB2312" charset="0"/>
            </a:endParaRPr>
          </a:p>
          <a:p>
            <a:pPr algn="ctr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i: 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 =B </a:t>
            </a:r>
            <a:r>
              <a:rPr lang="en-US" altLang="zh-CN" sz="2000" dirty="0">
                <a:latin typeface="微软雅黑" panose="020B0503020204020204" pitchFamily="34" charset="-122"/>
              </a:rPr>
              <a:t>op C</a:t>
            </a:r>
          </a:p>
          <a:p>
            <a:pPr algn="ctr">
              <a:lnSpc>
                <a:spcPct val="50000"/>
              </a:lnSpc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algn="ctr">
              <a:lnSpc>
                <a:spcPct val="50000"/>
              </a:lnSpc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algn="ctr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…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j: 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D =A </a:t>
            </a:r>
            <a:r>
              <a:rPr lang="en-US" altLang="zh-CN" sz="2000" dirty="0">
                <a:latin typeface="微软雅黑" panose="020B0503020204020204" pitchFamily="34" charset="-122"/>
              </a:rPr>
              <a:t>op E</a:t>
            </a:r>
          </a:p>
          <a:p>
            <a:pPr lvl="1" eaLnBrk="1" hangingPunct="1"/>
            <a:endParaRPr lang="zh-CN" altLang="en-US" dirty="0">
              <a:latin typeface="Arial" charset="0"/>
              <a:ea typeface="楷体_GB2312" charset="0"/>
            </a:endParaRPr>
          </a:p>
          <a:p>
            <a:pPr lvl="1"/>
            <a:r>
              <a:rPr lang="zh-CN" altLang="en-US" b="1" dirty="0">
                <a:latin typeface="Arial" charset="0"/>
                <a:ea typeface="楷体_GB2312" charset="0"/>
              </a:rPr>
              <a:t>活跃变量信息</a:t>
            </a:r>
            <a:r>
              <a:rPr lang="zh-CN" altLang="en-US" dirty="0">
                <a:latin typeface="Arial" charset="0"/>
                <a:ea typeface="楷体_GB2312" charset="0"/>
              </a:rPr>
              <a:t>：变量在基本块出口之后是否被引用</a:t>
            </a:r>
          </a:p>
          <a:p>
            <a:pPr eaLnBrk="1" hangingPunct="1"/>
            <a:endParaRPr lang="en-US" altLang="zh-CN" dirty="0">
              <a:latin typeface="Arial" charset="0"/>
              <a:ea typeface="楷体_GB2312" charset="0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F7910F8-9821-714A-9D9D-4C5C1618097C}" type="slidenum">
              <a:rPr lang="en-US" altLang="zh-CN">
                <a:solidFill>
                  <a:schemeClr val="bg1"/>
                </a:solidFill>
              </a:rPr>
              <a:pPr eaLnBrk="1" hangingPunct="1"/>
              <a:t>13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630000" y="363600"/>
            <a:ext cx="7887600" cy="755899"/>
          </a:xfrm>
        </p:spPr>
        <p:txBody>
          <a:bodyPr/>
          <a:lstStyle/>
          <a:p>
            <a:r>
              <a:rPr lang="zh-CN" altLang="en-US" dirty="0" smtClean="0"/>
              <a:t>待用信息和活跃信息</a:t>
            </a:r>
            <a:endParaRPr lang="en-GB" altLang="zh-CN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268761"/>
            <a:ext cx="7887600" cy="2232248"/>
          </a:xfrm>
        </p:spPr>
        <p:txBody>
          <a:bodyPr/>
          <a:lstStyle/>
          <a:p>
            <a:r>
              <a:rPr lang="zh-CN" altLang="en-US" sz="2000" dirty="0" smtClean="0"/>
              <a:t>二元组(</a:t>
            </a:r>
            <a:r>
              <a:rPr lang="en-US" altLang="zh-CN" sz="2000" dirty="0"/>
              <a:t>u</a:t>
            </a:r>
            <a:r>
              <a:rPr lang="en-US" altLang="zh-CN" sz="2000" dirty="0" smtClean="0"/>
              <a:t>, l)</a:t>
            </a:r>
            <a:r>
              <a:rPr lang="zh-CN" altLang="en-US" sz="2000" dirty="0" smtClean="0"/>
              <a:t>表示变量的待用信息和活跃信息</a:t>
            </a:r>
          </a:p>
          <a:p>
            <a:pPr lvl="1"/>
            <a:r>
              <a:rPr lang="en-US" altLang="zh-CN" sz="2000" dirty="0" smtClean="0"/>
              <a:t>u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表示待用信息， ^表示非待用</a:t>
            </a:r>
          </a:p>
          <a:p>
            <a:pPr lvl="1"/>
            <a:r>
              <a:rPr lang="en-US" altLang="zh-CN" sz="2000" dirty="0" smtClean="0"/>
              <a:t>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表示活跃，^表示非活跃</a:t>
            </a:r>
          </a:p>
          <a:p>
            <a:r>
              <a:rPr lang="zh-CN" altLang="en-US" sz="2000" dirty="0" smtClean="0"/>
              <a:t>待用信息和活跃信息的变化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(</a:t>
            </a:r>
            <a:r>
              <a:rPr lang="en-US" altLang="zh-CN" sz="2000" dirty="0" smtClean="0"/>
              <a:t>u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，l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)→</a:t>
            </a:r>
            <a:r>
              <a:rPr lang="zh-CN" altLang="en-US" sz="2000" dirty="0"/>
              <a:t> (</a:t>
            </a:r>
            <a:r>
              <a:rPr lang="en-US" altLang="zh-CN" sz="2000" dirty="0" smtClean="0"/>
              <a:t>u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，l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，在符号表中用后者更新前者</a:t>
            </a:r>
          </a:p>
        </p:txBody>
      </p:sp>
      <p:graphicFrame>
        <p:nvGraphicFramePr>
          <p:cNvPr id="2051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69287"/>
              </p:ext>
            </p:extLst>
          </p:nvPr>
        </p:nvGraphicFramePr>
        <p:xfrm>
          <a:off x="2668088" y="3602090"/>
          <a:ext cx="38114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变量名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初始状态→信息链</a:t>
                      </a:r>
                      <a:endParaRPr kumimoji="0" lang="en-US" altLang="zh-CN" sz="16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(^,y)→(3,y)→(^,^)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(^,^)→(2,y)→(1,y)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(^,^)→(1,y)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(^,^)→(2,y)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(^,^)→(4,y)→(3,y)→(^,^)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(^,^)→(4,y)→(^,^)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(^,y)→(^,^)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43-A12D-C94F-8C30-196EA092BDE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7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待用信息和活跃</a:t>
            </a:r>
            <a:r>
              <a:rPr lang="zh-CN" altLang="en-US" dirty="0" smtClean="0"/>
              <a:t>信息</a:t>
            </a:r>
            <a:endParaRPr lang="zh-CN" altLang="en-US" dirty="0">
              <a:latin typeface="Arial" charset="0"/>
              <a:ea typeface="黑体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73050" y="1685831"/>
            <a:ext cx="8594725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楷体_GB2312" charset="0"/>
              </a:rPr>
              <a:t>确定</a:t>
            </a:r>
            <a:r>
              <a:rPr lang="zh-CN" altLang="en-US" sz="2400" dirty="0" smtClean="0">
                <a:latin typeface="Arial" charset="0"/>
                <a:ea typeface="楷体_GB2312" charset="0"/>
              </a:rPr>
              <a:t>待</a:t>
            </a:r>
            <a:r>
              <a:rPr lang="zh-CN" altLang="en-US" sz="2400" dirty="0">
                <a:latin typeface="Arial" charset="0"/>
                <a:ea typeface="楷体_GB2312" charset="0"/>
              </a:rPr>
              <a:t>用</a:t>
            </a:r>
            <a:r>
              <a:rPr lang="zh-CN" altLang="en-US" sz="2400" dirty="0" smtClean="0">
                <a:latin typeface="Arial" charset="0"/>
                <a:ea typeface="楷体_GB2312" charset="0"/>
              </a:rPr>
              <a:t>信息</a:t>
            </a:r>
            <a:r>
              <a:rPr lang="zh-CN" altLang="en-US" dirty="0" smtClean="0">
                <a:latin typeface="Arial" charset="0"/>
                <a:ea typeface="楷体_GB2312" charset="0"/>
              </a:rPr>
              <a:t>：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charset="0"/>
                <a:ea typeface="楷体_GB2312" charset="0"/>
              </a:rPr>
              <a:t>符号</a:t>
            </a:r>
            <a:r>
              <a:rPr lang="zh-CN" altLang="en-US" sz="2400" b="1" dirty="0">
                <a:solidFill>
                  <a:schemeClr val="hlink"/>
                </a:solidFill>
                <a:latin typeface="Arial" charset="0"/>
                <a:ea typeface="楷体_GB2312" charset="0"/>
              </a:rPr>
              <a:t>表</a:t>
            </a:r>
            <a:r>
              <a:rPr lang="zh-CN" altLang="en-US" sz="2400" dirty="0">
                <a:latin typeface="Arial" charset="0"/>
                <a:ea typeface="楷体_GB2312" charset="0"/>
              </a:rPr>
              <a:t>中增加“待用信息”栏和“活跃信息”栏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楷体_GB2312" charset="0"/>
              </a:rPr>
              <a:t>1) </a:t>
            </a:r>
            <a:r>
              <a:rPr lang="zh-CN" altLang="en-US" sz="2000" dirty="0">
                <a:latin typeface="Arial" charset="0"/>
                <a:ea typeface="楷体_GB2312" charset="0"/>
              </a:rPr>
              <a:t>对各基本块的符号表中的“待用信息”栏和“活跃信息”栏置初值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Arial" charset="0"/>
                <a:ea typeface="楷体_GB2312" charset="0"/>
              </a:rPr>
              <a:t>“待用信息”栏置</a:t>
            </a:r>
            <a:r>
              <a:rPr lang="zh-CN" altLang="en-US" sz="1800" b="1" dirty="0">
                <a:latin typeface="Arial" charset="0"/>
                <a:ea typeface="楷体_GB2312" charset="0"/>
              </a:rPr>
              <a:t>“非待用”</a:t>
            </a:r>
            <a:r>
              <a:rPr lang="en-US" altLang="zh-CN" sz="1800" dirty="0">
                <a:latin typeface="Arial" charset="0"/>
                <a:ea typeface="楷体_GB2312" charset="0"/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Arial" charset="0"/>
                <a:ea typeface="楷体_GB2312" charset="0"/>
              </a:rPr>
              <a:t>按在基本块出口处是否为活跃而置成</a:t>
            </a:r>
            <a:r>
              <a:rPr lang="zh-CN" altLang="en-US" sz="1800" b="1" dirty="0">
                <a:latin typeface="Arial" charset="0"/>
                <a:ea typeface="楷体_GB2312" charset="0"/>
              </a:rPr>
              <a:t>“活跃”或“非活跃”</a:t>
            </a:r>
            <a:r>
              <a:rPr lang="zh-CN" altLang="en-US" sz="1800" dirty="0">
                <a:latin typeface="Arial" charset="0"/>
                <a:ea typeface="楷体_GB2312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楷体_GB2312" charset="0"/>
              </a:rPr>
              <a:t>2) </a:t>
            </a:r>
            <a:r>
              <a:rPr lang="zh-CN" altLang="en-US" sz="2000" dirty="0">
                <a:latin typeface="Arial" charset="0"/>
                <a:ea typeface="楷体_GB2312" charset="0"/>
              </a:rPr>
              <a:t>从基本块出口到基本块入口</a:t>
            </a:r>
            <a:r>
              <a:rPr lang="zh-CN" altLang="en-US" sz="2000" dirty="0">
                <a:solidFill>
                  <a:srgbClr val="FF6600"/>
                </a:solidFill>
                <a:latin typeface="Arial" charset="0"/>
                <a:ea typeface="楷体_GB2312" charset="0"/>
              </a:rPr>
              <a:t>由后向前</a:t>
            </a:r>
            <a:r>
              <a:rPr lang="en-US" altLang="zh-CN" sz="2000" b="1" dirty="0">
                <a:latin typeface="Arial" charset="0"/>
                <a:ea typeface="楷体_GB2312" charset="0"/>
              </a:rPr>
              <a:t>, </a:t>
            </a:r>
            <a:r>
              <a:rPr lang="zh-CN" altLang="en-US" sz="2000" dirty="0">
                <a:latin typeface="Arial" charset="0"/>
                <a:ea typeface="楷体_GB2312" charset="0"/>
              </a:rPr>
              <a:t>对每个四元式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Arial" charset="0"/>
                <a:ea typeface="楷体_GB2312" charset="0"/>
              </a:rPr>
              <a:t>       </a:t>
            </a:r>
            <a:r>
              <a:rPr lang="en-US" altLang="zh-CN" sz="2000" dirty="0">
                <a:latin typeface="Arial" charset="0"/>
                <a:ea typeface="楷体_GB2312" charset="0"/>
              </a:rPr>
              <a:t>i:  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A =B </a:t>
            </a:r>
            <a:r>
              <a:rPr lang="en-US" altLang="zh-CN" sz="2000" dirty="0">
                <a:latin typeface="Arial" charset="0"/>
                <a:ea typeface="楷体_GB2312" charset="0"/>
              </a:rPr>
              <a:t>op C</a:t>
            </a:r>
            <a:r>
              <a:rPr lang="zh-CN" altLang="en-US" sz="2000" dirty="0">
                <a:latin typeface="Arial" charset="0"/>
                <a:ea typeface="楷体_GB2312" charset="0"/>
              </a:rPr>
              <a:t>，依次执行下述步骤：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)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把</a:t>
            </a:r>
            <a:r>
              <a:rPr lang="zh-CN" altLang="en-US" sz="1800" dirty="0">
                <a:latin typeface="Arial" charset="0"/>
                <a:ea typeface="楷体_GB2312" charset="0"/>
              </a:rPr>
              <a:t>符号表中变量</a:t>
            </a: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zh-CN" altLang="en-US" sz="1800" dirty="0">
                <a:latin typeface="Arial" charset="0"/>
                <a:ea typeface="楷体_GB2312" charset="0"/>
              </a:rPr>
              <a:t>的待用信息和活跃信息附加到四元式上。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)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把</a:t>
            </a:r>
            <a:r>
              <a:rPr lang="zh-CN" altLang="en-US" sz="1800" dirty="0">
                <a:latin typeface="Arial" charset="0"/>
                <a:ea typeface="楷体_GB2312" charset="0"/>
              </a:rPr>
              <a:t>符号表中变量</a:t>
            </a: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zh-CN" altLang="en-US" sz="1800" dirty="0">
                <a:latin typeface="Arial" charset="0"/>
                <a:ea typeface="楷体_GB2312" charset="0"/>
              </a:rPr>
              <a:t>的待用信息栏和活跃信息栏分别置为“非待用”和“非活跃”。（由于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在 </a:t>
            </a:r>
            <a:r>
              <a:rPr lang="en-US" altLang="zh-CN" sz="1800" dirty="0" err="1" smtClean="0">
                <a:latin typeface="Arial" charset="0"/>
                <a:ea typeface="楷体_GB2312" charset="0"/>
              </a:rPr>
              <a:t>i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中</a:t>
            </a:r>
            <a:r>
              <a:rPr lang="zh-CN" altLang="en-US" sz="1800" dirty="0">
                <a:latin typeface="Arial" charset="0"/>
                <a:ea typeface="楷体_GB2312" charset="0"/>
              </a:rPr>
              <a:t>对</a:t>
            </a: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zh-CN" altLang="en-US" sz="1800" dirty="0">
                <a:latin typeface="Arial" charset="0"/>
                <a:ea typeface="楷体_GB2312" charset="0"/>
              </a:rPr>
              <a:t>的定值只能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在 </a:t>
            </a:r>
            <a:r>
              <a:rPr lang="en-US" altLang="zh-CN" sz="1800" dirty="0" err="1" smtClean="0">
                <a:latin typeface="Arial" charset="0"/>
                <a:ea typeface="楷体_GB2312" charset="0"/>
              </a:rPr>
              <a:t>i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以后</a:t>
            </a:r>
            <a:r>
              <a:rPr lang="zh-CN" altLang="en-US" sz="1800" dirty="0">
                <a:latin typeface="Arial" charset="0"/>
                <a:ea typeface="楷体_GB2312" charset="0"/>
              </a:rPr>
              <a:t>的四元式才能引用，因而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对 </a:t>
            </a:r>
            <a:r>
              <a:rPr lang="en-US" altLang="zh-CN" sz="1800" dirty="0" err="1" smtClean="0">
                <a:latin typeface="Arial" charset="0"/>
                <a:ea typeface="楷体_GB2312" charset="0"/>
              </a:rPr>
              <a:t>i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以前</a:t>
            </a:r>
            <a:r>
              <a:rPr lang="zh-CN" altLang="en-US" sz="1800" dirty="0">
                <a:latin typeface="Arial" charset="0"/>
                <a:ea typeface="楷体_GB2312" charset="0"/>
              </a:rPr>
              <a:t>的四元式来说</a:t>
            </a: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zh-CN" altLang="en-US" sz="1800" dirty="0">
                <a:latin typeface="Arial" charset="0"/>
                <a:ea typeface="楷体_GB2312" charset="0"/>
              </a:rPr>
              <a:t>是不活跃也不可能是待用的）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楷体_GB2312" charset="0"/>
              </a:rPr>
              <a:t>c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)</a:t>
            </a:r>
            <a:r>
              <a:rPr lang="zh-CN" altLang="en-US" sz="1800" dirty="0">
                <a:latin typeface="Arial" charset="0"/>
                <a:ea typeface="楷体_GB2312" charset="0"/>
              </a:rPr>
              <a:t>把符号表中变量</a:t>
            </a: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zh-CN" altLang="en-US" sz="1800" dirty="0">
                <a:latin typeface="Arial" charset="0"/>
                <a:ea typeface="楷体_GB2312" charset="0"/>
              </a:rPr>
              <a:t>和</a:t>
            </a:r>
            <a:r>
              <a:rPr lang="en-US" altLang="zh-CN" sz="1800" dirty="0">
                <a:latin typeface="Arial" charset="0"/>
                <a:ea typeface="楷体_GB2312" charset="0"/>
              </a:rPr>
              <a:t>C</a:t>
            </a:r>
            <a:r>
              <a:rPr lang="zh-CN" altLang="en-US" sz="1800" dirty="0">
                <a:latin typeface="Arial" charset="0"/>
                <a:ea typeface="楷体_GB2312" charset="0"/>
              </a:rPr>
              <a:t>的待用信息和活跃信息附加到四元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式 </a:t>
            </a:r>
            <a:r>
              <a:rPr lang="en-US" altLang="zh-CN" sz="1800" dirty="0" err="1" smtClean="0">
                <a:latin typeface="Arial" charset="0"/>
                <a:ea typeface="楷体_GB2312" charset="0"/>
              </a:rPr>
              <a:t>i</a:t>
            </a:r>
            <a:r>
              <a:rPr lang="zh-CN" altLang="en-US" sz="1800" dirty="0">
                <a:latin typeface="Arial" charset="0"/>
                <a:ea typeface="楷体_GB2312" charset="0"/>
              </a:rPr>
              <a:t>上。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楷体_GB2312" charset="0"/>
              </a:rPr>
              <a:t>d)</a:t>
            </a:r>
            <a:r>
              <a:rPr lang="zh-CN" altLang="en-US" sz="1800" dirty="0">
                <a:latin typeface="Arial" charset="0"/>
                <a:ea typeface="楷体_GB2312" charset="0"/>
              </a:rPr>
              <a:t>把符号表中变量</a:t>
            </a: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zh-CN" altLang="en-US" sz="1800" dirty="0">
                <a:latin typeface="Arial" charset="0"/>
                <a:ea typeface="楷体_GB2312" charset="0"/>
              </a:rPr>
              <a:t>和</a:t>
            </a:r>
            <a:r>
              <a:rPr lang="en-US" altLang="zh-CN" sz="1800" dirty="0">
                <a:latin typeface="Arial" charset="0"/>
                <a:ea typeface="楷体_GB2312" charset="0"/>
              </a:rPr>
              <a:t>C</a:t>
            </a:r>
            <a:r>
              <a:rPr lang="zh-CN" altLang="en-US" sz="1800" dirty="0">
                <a:latin typeface="Arial" charset="0"/>
                <a:ea typeface="楷体_GB2312" charset="0"/>
              </a:rPr>
              <a:t>的待用信息栏置为“</a:t>
            </a:r>
            <a:r>
              <a:rPr lang="en-US" altLang="zh-CN" sz="1800" dirty="0" err="1">
                <a:latin typeface="Arial" charset="0"/>
                <a:ea typeface="楷体_GB2312" charset="0"/>
              </a:rPr>
              <a:t>i</a:t>
            </a:r>
            <a:r>
              <a:rPr lang="en-US" altLang="zh-CN" sz="1800" dirty="0">
                <a:latin typeface="Arial" charset="0"/>
                <a:ea typeface="楷体_GB2312" charset="0"/>
              </a:rPr>
              <a:t>”</a:t>
            </a:r>
            <a:r>
              <a:rPr lang="zh-CN" altLang="en-US" sz="1800" dirty="0">
                <a:latin typeface="Arial" charset="0"/>
                <a:ea typeface="楷体_GB2312" charset="0"/>
              </a:rPr>
              <a:t>，活跃信息栏置为“活跃”。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6F90003-F4B4-3B4C-B11E-D87F59C01E39}" type="slidenum">
              <a:rPr lang="en-US" altLang="zh-CN">
                <a:solidFill>
                  <a:schemeClr val="bg1"/>
                </a:solidFill>
              </a:rPr>
              <a:pPr eaLnBrk="1" hangingPunct="1"/>
              <a:t>15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7713" y="37485"/>
            <a:ext cx="8229600" cy="1139825"/>
          </a:xfrm>
        </p:spPr>
        <p:txBody>
          <a:bodyPr/>
          <a:lstStyle/>
          <a:p>
            <a:r>
              <a:rPr lang="zh-CN" altLang="en-US" dirty="0"/>
              <a:t>待用信息和活跃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68643" name="Rectangle 35"/>
          <p:cNvSpPr>
            <a:spLocks noGrp="1" noChangeArrowheads="1"/>
          </p:cNvSpPr>
          <p:nvPr>
            <p:ph idx="1"/>
          </p:nvPr>
        </p:nvSpPr>
        <p:spPr>
          <a:xfrm>
            <a:off x="336777" y="1431977"/>
            <a:ext cx="2779542" cy="4352400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</a:rPr>
              <a:t>例：基本块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	1.	</a:t>
            </a:r>
            <a:r>
              <a:rPr lang="en-US" altLang="zh-CN" dirty="0" smtClean="0">
                <a:latin typeface="微软雅黑" panose="020B0503020204020204" pitchFamily="34" charset="-122"/>
              </a:rPr>
              <a:t>T=A-B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	2.	U=A-C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	3.	V=T+U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	4.	W=V+U</a:t>
            </a:r>
          </a:p>
          <a:p>
            <a:pPr>
              <a:spcBef>
                <a:spcPts val="0"/>
              </a:spcBef>
            </a:pP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</a:rPr>
              <a:t>设</a:t>
            </a:r>
            <a:r>
              <a:rPr lang="en-US" altLang="zh-CN" dirty="0" smtClean="0">
                <a:latin typeface="微软雅黑" panose="020B0503020204020204" pitchFamily="34" charset="-122"/>
              </a:rPr>
              <a:t>W</a:t>
            </a:r>
            <a:r>
              <a:rPr lang="zh-CN" altLang="en-US" dirty="0" smtClean="0">
                <a:latin typeface="微软雅黑" panose="020B0503020204020204" pitchFamily="34" charset="-122"/>
              </a:rPr>
              <a:t>是基本块出口之后的活跃变量。</a:t>
            </a: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57619"/>
              </p:ext>
            </p:extLst>
          </p:nvPr>
        </p:nvGraphicFramePr>
        <p:xfrm>
          <a:off x="2240446" y="4607558"/>
          <a:ext cx="5885961" cy="200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四元式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左值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左操作数 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右操作数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177857" y="6268314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W=V+U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192144" y="5842374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V=T+U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206432" y="5443782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U=A-C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3201669" y="4978278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T=A-B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4458798" y="6268314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</a:rPr>
              <a:t>(^,</a:t>
            </a:r>
            <a:r>
              <a:rPr lang="en-US" altLang="zh-CN" sz="1800" dirty="0"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5754942" y="6268314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>
                <a:solidFill>
                  <a:srgbClr val="FF3300"/>
                </a:solidFill>
                <a:latin typeface="微软雅黑" panose="020B0503020204020204" pitchFamily="34" charset="-122"/>
              </a:rPr>
              <a:t>(^,^)</a:t>
            </a:r>
            <a:endParaRPr lang="zh-CN" altLang="zh-CN" sz="1800">
              <a:latin typeface="微软雅黑" panose="020B0503020204020204" pitchFamily="34" charset="-122"/>
            </a:endParaRP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7093965" y="6187542"/>
            <a:ext cx="1116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(^,^)</a:t>
            </a:r>
            <a:r>
              <a:rPr lang="zh-CN" altLang="zh-CN" sz="1800" dirty="0">
                <a:latin typeface="微软雅黑" panose="020B0503020204020204" pitchFamily="34" charset="-122"/>
              </a:rPr>
              <a:t>	</a:t>
            </a: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4458798" y="5842374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>
                <a:solidFill>
                  <a:srgbClr val="FF3300"/>
                </a:solidFill>
                <a:latin typeface="微软雅黑" panose="020B0503020204020204" pitchFamily="34" charset="-122"/>
              </a:rPr>
              <a:t>(4,</a:t>
            </a:r>
            <a:r>
              <a:rPr lang="en-US" altLang="zh-CN" sz="1800">
                <a:solidFill>
                  <a:srgbClr val="FF3300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5754942" y="5842374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9966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>
                <a:solidFill>
                  <a:srgbClr val="339966"/>
                </a:solidFill>
                <a:latin typeface="微软雅黑" panose="020B0503020204020204" pitchFamily="34" charset="-122"/>
              </a:rPr>
              <a:t>^)</a:t>
            </a: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>
            <a:off x="6979078" y="5842374"/>
            <a:ext cx="9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(4,</a:t>
            </a:r>
            <a:r>
              <a:rPr lang="en-US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y)	</a:t>
            </a: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4458798" y="5443782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(3,</a:t>
            </a:r>
            <a:r>
              <a:rPr lang="en-US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5754942" y="5443782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33CC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 dirty="0">
                <a:solidFill>
                  <a:srgbClr val="FF33CC"/>
                </a:solidFill>
                <a:latin typeface="微软雅黑" panose="020B0503020204020204" pitchFamily="34" charset="-122"/>
              </a:rPr>
              <a:t>^)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6979078" y="5443782"/>
            <a:ext cx="9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D60093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>
                <a:solidFill>
                  <a:srgbClr val="D60093"/>
                </a:solidFill>
                <a:latin typeface="微软雅黑" panose="020B0503020204020204" pitchFamily="34" charset="-122"/>
              </a:rPr>
              <a:t>^)</a:t>
            </a:r>
            <a:r>
              <a:rPr lang="zh-CN" altLang="zh-CN" sz="1800">
                <a:latin typeface="微软雅黑" panose="020B0503020204020204" pitchFamily="34" charset="-122"/>
              </a:rPr>
              <a:t> 	</a:t>
            </a: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4458798" y="4978278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9966"/>
                </a:solidFill>
                <a:latin typeface="微软雅黑" panose="020B0503020204020204" pitchFamily="34" charset="-122"/>
              </a:rPr>
              <a:t>(3,</a:t>
            </a:r>
            <a:r>
              <a:rPr lang="en-US" altLang="zh-CN" sz="1800" dirty="0">
                <a:solidFill>
                  <a:srgbClr val="339966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754942" y="4978278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33CC"/>
                </a:solidFill>
                <a:latin typeface="微软雅黑" panose="020B0503020204020204" pitchFamily="34" charset="-122"/>
              </a:rPr>
              <a:t>(2,</a:t>
            </a:r>
            <a:r>
              <a:rPr lang="en-US" altLang="zh-CN" sz="1800">
                <a:solidFill>
                  <a:srgbClr val="FF33CC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6979078" y="4978278"/>
            <a:ext cx="9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6699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>
                <a:solidFill>
                  <a:srgbClr val="336699"/>
                </a:solidFill>
                <a:latin typeface="微软雅黑" panose="020B0503020204020204" pitchFamily="34" charset="-122"/>
              </a:rPr>
              <a:t>^)</a:t>
            </a:r>
            <a:r>
              <a:rPr lang="zh-CN" altLang="zh-CN" sz="1800">
                <a:latin typeface="微软雅黑" panose="020B0503020204020204" pitchFamily="34" charset="-122"/>
              </a:rPr>
              <a:t> 	</a:t>
            </a: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2343234" y="6268314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(4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2343234" y="5842374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(3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2343234" y="5443782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(2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2343234" y="4978278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(1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8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33003"/>
              </p:ext>
            </p:extLst>
          </p:nvPr>
        </p:nvGraphicFramePr>
        <p:xfrm>
          <a:off x="3836490" y="1354172"/>
          <a:ext cx="4810823" cy="301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93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变量名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初始状态→信息链</a:t>
                      </a:r>
                      <a:endParaRPr kumimoji="0" lang="en-US" altLang="zh-CN" sz="18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4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4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4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3943942" y="1774743"/>
            <a:ext cx="50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339966"/>
                </a:solidFill>
              </a:rPr>
              <a:t>T</a:t>
            </a:r>
          </a:p>
        </p:txBody>
      </p:sp>
      <p:sp>
        <p:nvSpPr>
          <p:cNvPr id="82" name="Text Box 53"/>
          <p:cNvSpPr txBox="1">
            <a:spLocks noChangeArrowheads="1"/>
          </p:cNvSpPr>
          <p:nvPr/>
        </p:nvSpPr>
        <p:spPr bwMode="auto">
          <a:xfrm>
            <a:off x="4705942" y="1774743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9966"/>
                </a:solidFill>
              </a:rPr>
              <a:t>(^,</a:t>
            </a:r>
            <a:r>
              <a:rPr lang="zh-CN" altLang="zh-CN" sz="1800" dirty="0">
                <a:solidFill>
                  <a:srgbClr val="339966"/>
                </a:solidFill>
              </a:rPr>
              <a:t>^)</a:t>
            </a:r>
          </a:p>
        </p:txBody>
      </p:sp>
      <p:sp>
        <p:nvSpPr>
          <p:cNvPr id="83" name="Text Box 54"/>
          <p:cNvSpPr txBox="1">
            <a:spLocks noChangeArrowheads="1"/>
          </p:cNvSpPr>
          <p:nvPr/>
        </p:nvSpPr>
        <p:spPr bwMode="auto">
          <a:xfrm>
            <a:off x="3943942" y="2139858"/>
            <a:ext cx="50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33CC"/>
                </a:solidFill>
              </a:rPr>
              <a:t>A</a:t>
            </a:r>
          </a:p>
        </p:txBody>
      </p:sp>
      <p:sp>
        <p:nvSpPr>
          <p:cNvPr id="84" name="Text Box 55"/>
          <p:cNvSpPr txBox="1">
            <a:spLocks noChangeArrowheads="1"/>
          </p:cNvSpPr>
          <p:nvPr/>
        </p:nvSpPr>
        <p:spPr bwMode="auto">
          <a:xfrm>
            <a:off x="4705942" y="2139858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33CC"/>
                </a:solidFill>
              </a:rPr>
              <a:t>(^,</a:t>
            </a:r>
            <a:r>
              <a:rPr lang="zh-CN" altLang="zh-CN" sz="1800">
                <a:solidFill>
                  <a:srgbClr val="FF33CC"/>
                </a:solidFill>
              </a:rPr>
              <a:t>^)</a:t>
            </a:r>
          </a:p>
        </p:txBody>
      </p:sp>
      <p:sp>
        <p:nvSpPr>
          <p:cNvPr id="85" name="Text Box 56"/>
          <p:cNvSpPr txBox="1">
            <a:spLocks noChangeArrowheads="1"/>
          </p:cNvSpPr>
          <p:nvPr/>
        </p:nvSpPr>
        <p:spPr bwMode="auto">
          <a:xfrm>
            <a:off x="3943942" y="2499898"/>
            <a:ext cx="50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6699"/>
                </a:solidFill>
              </a:rPr>
              <a:t>B</a:t>
            </a: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4705942" y="2499898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6699"/>
                </a:solidFill>
              </a:rPr>
              <a:t>(^,</a:t>
            </a:r>
            <a:r>
              <a:rPr lang="zh-CN" altLang="zh-CN" sz="1800">
                <a:solidFill>
                  <a:srgbClr val="336699"/>
                </a:solidFill>
              </a:rPr>
              <a:t>^)</a:t>
            </a:r>
          </a:p>
        </p:txBody>
      </p:sp>
      <p:sp>
        <p:nvSpPr>
          <p:cNvPr id="87" name="Text Box 58"/>
          <p:cNvSpPr txBox="1">
            <a:spLocks noChangeArrowheads="1"/>
          </p:cNvSpPr>
          <p:nvPr/>
        </p:nvSpPr>
        <p:spPr bwMode="auto">
          <a:xfrm>
            <a:off x="3943942" y="2931946"/>
            <a:ext cx="50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D60093"/>
                </a:solidFill>
              </a:rPr>
              <a:t>C</a:t>
            </a:r>
          </a:p>
        </p:txBody>
      </p:sp>
      <p:sp>
        <p:nvSpPr>
          <p:cNvPr id="88" name="Text Box 59"/>
          <p:cNvSpPr txBox="1">
            <a:spLocks noChangeArrowheads="1"/>
          </p:cNvSpPr>
          <p:nvPr/>
        </p:nvSpPr>
        <p:spPr bwMode="auto">
          <a:xfrm>
            <a:off x="4705942" y="2931946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D60093"/>
                </a:solidFill>
              </a:rPr>
              <a:t>(^,</a:t>
            </a:r>
            <a:r>
              <a:rPr lang="zh-CN" altLang="zh-CN" sz="1800">
                <a:solidFill>
                  <a:srgbClr val="D60093"/>
                </a:solidFill>
              </a:rPr>
              <a:t>^)</a:t>
            </a:r>
          </a:p>
        </p:txBody>
      </p:sp>
      <p:sp>
        <p:nvSpPr>
          <p:cNvPr id="89" name="Text Box 60"/>
          <p:cNvSpPr txBox="1">
            <a:spLocks noChangeArrowheads="1"/>
          </p:cNvSpPr>
          <p:nvPr/>
        </p:nvSpPr>
        <p:spPr bwMode="auto">
          <a:xfrm>
            <a:off x="3943942" y="3291986"/>
            <a:ext cx="50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3366FF"/>
                </a:solidFill>
              </a:rPr>
              <a:t>U</a:t>
            </a:r>
          </a:p>
        </p:txBody>
      </p:sp>
      <p:sp>
        <p:nvSpPr>
          <p:cNvPr id="90" name="Text Box 61"/>
          <p:cNvSpPr txBox="1">
            <a:spLocks noChangeArrowheads="1"/>
          </p:cNvSpPr>
          <p:nvPr/>
        </p:nvSpPr>
        <p:spPr bwMode="auto">
          <a:xfrm>
            <a:off x="4705942" y="3291986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66FF"/>
                </a:solidFill>
              </a:rPr>
              <a:t>(^,</a:t>
            </a:r>
            <a:r>
              <a:rPr lang="zh-CN" altLang="zh-CN" sz="1800">
                <a:solidFill>
                  <a:srgbClr val="3366FF"/>
                </a:solidFill>
              </a:rPr>
              <a:t>^)</a:t>
            </a:r>
          </a:p>
        </p:txBody>
      </p:sp>
      <p:sp>
        <p:nvSpPr>
          <p:cNvPr id="91" name="Text Box 62"/>
          <p:cNvSpPr txBox="1">
            <a:spLocks noChangeArrowheads="1"/>
          </p:cNvSpPr>
          <p:nvPr/>
        </p:nvSpPr>
        <p:spPr bwMode="auto">
          <a:xfrm>
            <a:off x="3943942" y="3652026"/>
            <a:ext cx="50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92" name="Text Box 63"/>
          <p:cNvSpPr txBox="1">
            <a:spLocks noChangeArrowheads="1"/>
          </p:cNvSpPr>
          <p:nvPr/>
        </p:nvSpPr>
        <p:spPr bwMode="auto">
          <a:xfrm>
            <a:off x="4705942" y="3652026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3300"/>
                </a:solidFill>
              </a:rPr>
              <a:t>(^,</a:t>
            </a:r>
            <a:r>
              <a:rPr lang="zh-CN" altLang="zh-CN" sz="1800">
                <a:solidFill>
                  <a:srgbClr val="FF3300"/>
                </a:solidFill>
              </a:rPr>
              <a:t>^)</a:t>
            </a:r>
          </a:p>
        </p:txBody>
      </p:sp>
      <p:sp>
        <p:nvSpPr>
          <p:cNvPr id="93" name="Text Box 64"/>
          <p:cNvSpPr txBox="1">
            <a:spLocks noChangeArrowheads="1"/>
          </p:cNvSpPr>
          <p:nvPr/>
        </p:nvSpPr>
        <p:spPr bwMode="auto">
          <a:xfrm>
            <a:off x="3943942" y="4012066"/>
            <a:ext cx="50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/>
              <a:t>W</a:t>
            </a:r>
          </a:p>
        </p:txBody>
      </p:sp>
      <p:sp>
        <p:nvSpPr>
          <p:cNvPr id="94" name="Text Box 65"/>
          <p:cNvSpPr txBox="1">
            <a:spLocks noChangeArrowheads="1"/>
          </p:cNvSpPr>
          <p:nvPr/>
        </p:nvSpPr>
        <p:spPr bwMode="auto">
          <a:xfrm>
            <a:off x="4629742" y="4012066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 (^,</a:t>
            </a:r>
            <a:r>
              <a:rPr lang="en-US" altLang="zh-CN" sz="1800"/>
              <a:t>y)</a:t>
            </a:r>
          </a:p>
        </p:txBody>
      </p:sp>
      <p:sp>
        <p:nvSpPr>
          <p:cNvPr id="95" name="Text Box 42"/>
          <p:cNvSpPr txBox="1">
            <a:spLocks noChangeArrowheads="1"/>
          </p:cNvSpPr>
          <p:nvPr/>
        </p:nvSpPr>
        <p:spPr bwMode="auto">
          <a:xfrm>
            <a:off x="5535607" y="1774743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9966"/>
                </a:solidFill>
              </a:rPr>
              <a:t>→ (3,</a:t>
            </a:r>
            <a:r>
              <a:rPr lang="en-US" altLang="zh-CN" sz="1800">
                <a:solidFill>
                  <a:srgbClr val="339966"/>
                </a:solidFill>
              </a:rPr>
              <a:t>y)</a:t>
            </a:r>
          </a:p>
        </p:txBody>
      </p: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6754807" y="1774743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339966"/>
                </a:solidFill>
              </a:rPr>
              <a:t>→ (^,^)</a:t>
            </a:r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5535607" y="2139858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33CC"/>
                </a:solidFill>
              </a:rPr>
              <a:t>→ (2,</a:t>
            </a:r>
            <a:r>
              <a:rPr lang="en-US" altLang="zh-CN" sz="1800">
                <a:solidFill>
                  <a:srgbClr val="FF33CC"/>
                </a:solidFill>
              </a:rPr>
              <a:t>y)</a:t>
            </a: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6754807" y="213985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FF33CC"/>
                </a:solidFill>
              </a:rPr>
              <a:t>→ (1,</a:t>
            </a:r>
            <a:r>
              <a:rPr lang="en-US" altLang="zh-CN" sz="1800" dirty="0">
                <a:solidFill>
                  <a:srgbClr val="FF33CC"/>
                </a:solidFill>
              </a:rPr>
              <a:t>y)</a:t>
            </a:r>
          </a:p>
        </p:txBody>
      </p:sp>
      <p:sp>
        <p:nvSpPr>
          <p:cNvPr id="99" name="Text Box 46"/>
          <p:cNvSpPr txBox="1">
            <a:spLocks noChangeArrowheads="1"/>
          </p:cNvSpPr>
          <p:nvPr/>
        </p:nvSpPr>
        <p:spPr bwMode="auto">
          <a:xfrm>
            <a:off x="5535607" y="249989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336699"/>
                </a:solidFill>
              </a:rPr>
              <a:t>→ (1,</a:t>
            </a:r>
            <a:r>
              <a:rPr lang="en-US" altLang="zh-CN" sz="1800" dirty="0">
                <a:solidFill>
                  <a:srgbClr val="336699"/>
                </a:solidFill>
              </a:rPr>
              <a:t>y)</a:t>
            </a:r>
          </a:p>
        </p:txBody>
      </p:sp>
      <p:sp>
        <p:nvSpPr>
          <p:cNvPr id="100" name="Text Box 47"/>
          <p:cNvSpPr txBox="1">
            <a:spLocks noChangeArrowheads="1"/>
          </p:cNvSpPr>
          <p:nvPr/>
        </p:nvSpPr>
        <p:spPr bwMode="auto">
          <a:xfrm>
            <a:off x="5535607" y="2922654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>
                <a:solidFill>
                  <a:srgbClr val="D60093"/>
                </a:solidFill>
              </a:rPr>
              <a:t>→ (2,</a:t>
            </a:r>
            <a:r>
              <a:rPr lang="en-US" altLang="zh-CN" sz="1800">
                <a:solidFill>
                  <a:srgbClr val="D60093"/>
                </a:solidFill>
              </a:rPr>
              <a:t>y)</a:t>
            </a:r>
          </a:p>
        </p:txBody>
      </p:sp>
      <p:sp>
        <p:nvSpPr>
          <p:cNvPr id="101" name="Text Box 48"/>
          <p:cNvSpPr txBox="1">
            <a:spLocks noChangeArrowheads="1"/>
          </p:cNvSpPr>
          <p:nvPr/>
        </p:nvSpPr>
        <p:spPr bwMode="auto">
          <a:xfrm>
            <a:off x="5535607" y="3291986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66FF"/>
                </a:solidFill>
              </a:rPr>
              <a:t>→ (4,</a:t>
            </a:r>
            <a:r>
              <a:rPr lang="en-US" altLang="zh-CN" sz="1800">
                <a:solidFill>
                  <a:srgbClr val="3366FF"/>
                </a:solidFill>
              </a:rPr>
              <a:t>y)</a:t>
            </a:r>
          </a:p>
        </p:txBody>
      </p:sp>
      <p:sp>
        <p:nvSpPr>
          <p:cNvPr id="102" name="Text Box 49"/>
          <p:cNvSpPr txBox="1">
            <a:spLocks noChangeArrowheads="1"/>
          </p:cNvSpPr>
          <p:nvPr/>
        </p:nvSpPr>
        <p:spPr bwMode="auto">
          <a:xfrm>
            <a:off x="7673129" y="3291986"/>
            <a:ext cx="11344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3366FF"/>
                </a:solidFill>
              </a:rPr>
              <a:t>→ (^,^)</a:t>
            </a:r>
          </a:p>
        </p:txBody>
      </p:sp>
      <p:sp>
        <p:nvSpPr>
          <p:cNvPr id="103" name="Text Box 50"/>
          <p:cNvSpPr txBox="1">
            <a:spLocks noChangeArrowheads="1"/>
          </p:cNvSpPr>
          <p:nvPr/>
        </p:nvSpPr>
        <p:spPr bwMode="auto">
          <a:xfrm>
            <a:off x="6725193" y="3282694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66FF"/>
                </a:solidFill>
              </a:rPr>
              <a:t>→ (3,</a:t>
            </a:r>
            <a:r>
              <a:rPr lang="en-US" altLang="zh-CN" sz="1800" dirty="0">
                <a:solidFill>
                  <a:srgbClr val="3366FF"/>
                </a:solidFill>
              </a:rPr>
              <a:t>y)</a:t>
            </a:r>
          </a:p>
        </p:txBody>
      </p:sp>
      <p:sp>
        <p:nvSpPr>
          <p:cNvPr id="104" name="Text Box 66"/>
          <p:cNvSpPr txBox="1">
            <a:spLocks noChangeArrowheads="1"/>
          </p:cNvSpPr>
          <p:nvPr/>
        </p:nvSpPr>
        <p:spPr bwMode="auto">
          <a:xfrm>
            <a:off x="5535607" y="4012066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/>
              <a:t>→ (^,^)</a:t>
            </a:r>
          </a:p>
        </p:txBody>
      </p:sp>
      <p:sp>
        <p:nvSpPr>
          <p:cNvPr id="105" name="Text Box 67"/>
          <p:cNvSpPr txBox="1">
            <a:spLocks noChangeArrowheads="1"/>
          </p:cNvSpPr>
          <p:nvPr/>
        </p:nvSpPr>
        <p:spPr bwMode="auto">
          <a:xfrm>
            <a:off x="5535607" y="3652026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3300"/>
                </a:solidFill>
              </a:rPr>
              <a:t>→ (4,</a:t>
            </a:r>
            <a:r>
              <a:rPr lang="en-US" altLang="zh-CN" sz="1800">
                <a:solidFill>
                  <a:srgbClr val="FF3300"/>
                </a:solidFill>
              </a:rPr>
              <a:t>y)</a:t>
            </a:r>
          </a:p>
        </p:txBody>
      </p:sp>
      <p:sp>
        <p:nvSpPr>
          <p:cNvPr id="106" name="Text Box 68"/>
          <p:cNvSpPr txBox="1">
            <a:spLocks noChangeArrowheads="1"/>
          </p:cNvSpPr>
          <p:nvPr/>
        </p:nvSpPr>
        <p:spPr bwMode="auto">
          <a:xfrm>
            <a:off x="6754807" y="3652026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FF3300"/>
                </a:solidFill>
              </a:rPr>
              <a:t>→ (^,^)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964131" y="6324294"/>
            <a:ext cx="990600" cy="365125"/>
          </a:xfrm>
        </p:spPr>
        <p:txBody>
          <a:bodyPr/>
          <a:lstStyle/>
          <a:p>
            <a:fld id="{8B5C3843-A12D-C94F-8C30-196EA092BDE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55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9304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简单的代码生成器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97119"/>
            <a:ext cx="4619625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例如：</a:t>
            </a:r>
          </a:p>
          <a:p>
            <a:pPr lvl="1" eaLnBrk="1" hangingPunct="1"/>
            <a:r>
              <a:rPr lang="en-US" altLang="zh-CN" dirty="0" smtClean="0">
                <a:latin typeface="Arial" charset="0"/>
                <a:ea typeface="楷体_GB2312" charset="0"/>
              </a:rPr>
              <a:t>A =</a:t>
            </a:r>
            <a:r>
              <a:rPr lang="zh-CN" altLang="en-US" dirty="0">
                <a:latin typeface="Arial" charset="0"/>
                <a:ea typeface="楷体_GB2312" charset="0"/>
              </a:rPr>
              <a:t>（</a:t>
            </a:r>
            <a:r>
              <a:rPr lang="en-US" altLang="zh-CN" dirty="0">
                <a:latin typeface="Arial" charset="0"/>
                <a:ea typeface="楷体_GB2312" charset="0"/>
              </a:rPr>
              <a:t>B+C)*D + E</a:t>
            </a:r>
          </a:p>
          <a:p>
            <a:pPr lvl="2" eaLnBrk="1" hangingPunct="1"/>
            <a:r>
              <a:rPr lang="zh-CN" altLang="en-US" dirty="0">
                <a:latin typeface="Arial" charset="0"/>
                <a:ea typeface="楷体_GB2312" charset="0"/>
              </a:rPr>
              <a:t>中间代码：</a:t>
            </a:r>
            <a:r>
              <a:rPr lang="en-US" altLang="zh-CN" dirty="0" smtClean="0">
                <a:latin typeface="Arial" charset="0"/>
                <a:ea typeface="楷体_GB2312" charset="0"/>
              </a:rPr>
              <a:t>T1 =B+C</a:t>
            </a:r>
            <a:endParaRPr lang="en-US" altLang="zh-CN" dirty="0">
              <a:latin typeface="Arial" charset="0"/>
              <a:ea typeface="楷体_GB2312" charset="0"/>
            </a:endParaRP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Arial" charset="0"/>
                <a:ea typeface="楷体_GB2312" charset="0"/>
              </a:rPr>
              <a:t>                      </a:t>
            </a:r>
            <a:r>
              <a:rPr lang="en-US" altLang="zh-CN" dirty="0" smtClean="0">
                <a:latin typeface="Arial" charset="0"/>
                <a:ea typeface="楷体_GB2312" charset="0"/>
              </a:rPr>
              <a:t>T2=T1*D</a:t>
            </a:r>
            <a:endParaRPr lang="en-US" altLang="zh-CN" dirty="0">
              <a:latin typeface="Arial" charset="0"/>
              <a:ea typeface="楷体_GB2312" charset="0"/>
            </a:endParaRP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Arial" charset="0"/>
                <a:ea typeface="楷体_GB2312" charset="0"/>
              </a:rPr>
              <a:t>                      </a:t>
            </a:r>
            <a:r>
              <a:rPr lang="en-US" altLang="zh-CN" dirty="0" smtClean="0">
                <a:latin typeface="Arial" charset="0"/>
                <a:ea typeface="楷体_GB2312" charset="0"/>
              </a:rPr>
              <a:t>A=T2+E</a:t>
            </a:r>
            <a:endParaRPr lang="en-US" altLang="zh-CN" dirty="0">
              <a:latin typeface="Arial" charset="0"/>
              <a:ea typeface="楷体_GB2312" charset="0"/>
            </a:endParaRPr>
          </a:p>
          <a:p>
            <a:pPr lvl="2" eaLnBrk="1" hangingPunct="1">
              <a:buFontTx/>
              <a:buNone/>
            </a:pPr>
            <a:r>
              <a:rPr lang="zh-CN" altLang="en-US" dirty="0" smtClean="0">
                <a:latin typeface="Arial" charset="0"/>
                <a:ea typeface="楷体_GB2312" charset="0"/>
              </a:rPr>
              <a:t>对于</a:t>
            </a:r>
            <a:r>
              <a:rPr lang="zh-CN" altLang="en-US" dirty="0">
                <a:latin typeface="Arial" charset="0"/>
                <a:ea typeface="楷体_GB2312" charset="0"/>
              </a:rPr>
              <a:t> </a:t>
            </a:r>
            <a:r>
              <a:rPr lang="zh-CN" altLang="en-US" dirty="0" smtClean="0">
                <a:latin typeface="Arial" charset="0"/>
                <a:ea typeface="楷体_GB2312" charset="0"/>
              </a:rPr>
              <a:t>表达式</a:t>
            </a:r>
            <a:r>
              <a:rPr lang="en-US" altLang="zh-CN" dirty="0" smtClean="0">
                <a:latin typeface="楷体_GB2312" charset="0"/>
                <a:ea typeface="楷体_GB2312" charset="0"/>
              </a:rPr>
              <a:t>x</a:t>
            </a:r>
            <a:r>
              <a:rPr lang="en-US" altLang="zh-CN" dirty="0">
                <a:latin typeface="楷体_GB2312" charset="0"/>
                <a:ea typeface="楷体_GB2312" charset="0"/>
              </a:rPr>
              <a:t>:=y+z </a:t>
            </a:r>
            <a:r>
              <a:rPr lang="zh-CN" altLang="en-US" dirty="0">
                <a:latin typeface="楷体_GB2312" charset="0"/>
                <a:ea typeface="楷体_GB2312" charset="0"/>
              </a:rPr>
              <a:t>简单的映射为 </a:t>
            </a:r>
          </a:p>
          <a:p>
            <a:pPr lvl="2" eaLnBrk="1" hangingPunct="1">
              <a:buFontTx/>
              <a:buNone/>
            </a:pPr>
            <a:r>
              <a:rPr lang="zh-CN" altLang="en-US" dirty="0">
                <a:latin typeface="楷体_GB2312" charset="0"/>
                <a:ea typeface="楷体_GB2312" charset="0"/>
              </a:rPr>
              <a:t>          </a:t>
            </a:r>
            <a:r>
              <a:rPr lang="zh-CN" altLang="en-US" dirty="0" smtClean="0">
                <a:latin typeface="楷体_GB2312" charset="0"/>
                <a:ea typeface="楷体_GB2312" charset="0"/>
              </a:rPr>
              <a:t> </a:t>
            </a:r>
            <a:r>
              <a:rPr lang="en-US" altLang="zh-CN" dirty="0">
                <a:latin typeface="楷体_GB2312" charset="0"/>
                <a:ea typeface="楷体_GB2312" charset="0"/>
              </a:rPr>
              <a:t>LD  R</a:t>
            </a:r>
            <a:r>
              <a:rPr lang="zh-CN" altLang="en-US" dirty="0">
                <a:latin typeface="楷体_GB2312" charset="0"/>
                <a:ea typeface="楷体_GB2312" charset="0"/>
              </a:rPr>
              <a:t>，</a:t>
            </a:r>
            <a:r>
              <a:rPr lang="en-US" altLang="zh-CN" dirty="0">
                <a:latin typeface="楷体_GB2312" charset="0"/>
                <a:ea typeface="楷体_GB2312" charset="0"/>
              </a:rPr>
              <a:t>y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楷体_GB2312" charset="0"/>
                <a:ea typeface="楷体_GB2312" charset="0"/>
              </a:rPr>
              <a:t>          </a:t>
            </a:r>
            <a:r>
              <a:rPr lang="en-US" altLang="zh-CN" dirty="0" smtClean="0">
                <a:latin typeface="楷体_GB2312" charset="0"/>
                <a:ea typeface="楷体_GB2312" charset="0"/>
              </a:rPr>
              <a:t> </a:t>
            </a:r>
            <a:r>
              <a:rPr lang="en-US" altLang="zh-CN" dirty="0">
                <a:latin typeface="楷体_GB2312" charset="0"/>
                <a:ea typeface="楷体_GB2312" charset="0"/>
              </a:rPr>
              <a:t>ADD R, z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楷体_GB2312" charset="0"/>
                <a:ea typeface="楷体_GB2312" charset="0"/>
              </a:rPr>
              <a:t>	</a:t>
            </a:r>
            <a:r>
              <a:rPr lang="en-US" altLang="zh-CN" dirty="0" smtClean="0">
                <a:latin typeface="楷体_GB2312" charset="0"/>
                <a:ea typeface="楷体_GB2312" charset="0"/>
              </a:rPr>
              <a:t>       </a:t>
            </a:r>
            <a:r>
              <a:rPr lang="en-US" altLang="zh-CN" dirty="0">
                <a:latin typeface="楷体_GB2312" charset="0"/>
                <a:ea typeface="楷体_GB2312" charset="0"/>
              </a:rPr>
              <a:t>ST  </a:t>
            </a:r>
            <a:r>
              <a:rPr lang="en-US" altLang="zh-CN" dirty="0" err="1">
                <a:latin typeface="楷体_GB2312" charset="0"/>
                <a:ea typeface="楷体_GB2312" charset="0"/>
              </a:rPr>
              <a:t>R,x</a:t>
            </a:r>
            <a:endParaRPr lang="en-US" altLang="zh-CN" dirty="0">
              <a:latin typeface="楷体_GB2312" charset="0"/>
              <a:ea typeface="楷体_GB2312" charset="0"/>
            </a:endParaRPr>
          </a:p>
          <a:p>
            <a:pPr lvl="2" eaLnBrk="1" hangingPunct="1">
              <a:buFontTx/>
              <a:buNone/>
            </a:pPr>
            <a:endParaRPr lang="en-US" altLang="zh-CN" dirty="0">
              <a:latin typeface="Arial" charset="0"/>
              <a:ea typeface="楷体_GB2312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楷体_GB2312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77CA3D3-A398-E740-ABAE-69811F2412C0}" type="slidenum">
              <a:rPr lang="en-US" altLang="zh-CN">
                <a:solidFill>
                  <a:schemeClr val="bg1"/>
                </a:solidFill>
              </a:rPr>
              <a:pPr eaLnBrk="1" hangingPunct="1"/>
              <a:t>17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773238"/>
            <a:ext cx="316865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076825" y="2492375"/>
            <a:ext cx="3382963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076825" y="3644900"/>
            <a:ext cx="3382963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简单的代码生成器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549274" y="1932268"/>
            <a:ext cx="8339231" cy="434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寄存器描述和地址描述</a:t>
            </a:r>
          </a:p>
          <a:p>
            <a:pPr lvl="1"/>
            <a:r>
              <a:rPr lang="zh-CN" altLang="en-US" b="1" dirty="0">
                <a:latin typeface="Arial" charset="0"/>
                <a:ea typeface="楷体_GB2312" charset="0"/>
              </a:rPr>
              <a:t>寄存器描述数组</a:t>
            </a:r>
            <a:r>
              <a:rPr lang="en-US" altLang="zh-CN" dirty="0">
                <a:latin typeface="Arial" charset="0"/>
                <a:ea typeface="楷体_GB2312" charset="0"/>
              </a:rPr>
              <a:t>RVALUE</a:t>
            </a:r>
            <a:r>
              <a:rPr lang="zh-CN" altLang="en-US" dirty="0">
                <a:latin typeface="Arial" charset="0"/>
                <a:ea typeface="楷体_GB2312" charset="0"/>
              </a:rPr>
              <a:t>：记录每个寄存器当前存放的是哪些变量的</a:t>
            </a:r>
            <a:r>
              <a:rPr lang="zh-CN" altLang="en-US" dirty="0" smtClean="0">
                <a:latin typeface="Arial" charset="0"/>
                <a:ea typeface="楷体_GB2312" charset="0"/>
              </a:rPr>
              <a:t>值</a:t>
            </a:r>
            <a:endParaRPr lang="en-US" altLang="zh-CN" dirty="0" smtClean="0">
              <a:latin typeface="Arial" charset="0"/>
              <a:ea typeface="楷体_GB2312" charset="0"/>
            </a:endParaRPr>
          </a:p>
          <a:p>
            <a:pPr lvl="2"/>
            <a:r>
              <a:rPr lang="zh-CN" altLang="en-US" dirty="0" smtClean="0">
                <a:latin typeface="Arial" charset="0"/>
                <a:ea typeface="楷体_GB2312" charset="0"/>
              </a:rPr>
              <a:t>空闲</a:t>
            </a:r>
            <a:endParaRPr lang="zh-CN" altLang="en-US" dirty="0">
              <a:latin typeface="Arial" charset="0"/>
              <a:ea typeface="楷体_GB2312" charset="0"/>
            </a:endParaRPr>
          </a:p>
          <a:p>
            <a:pPr lvl="2" eaLnBrk="1" hangingPunct="1"/>
            <a:r>
              <a:rPr lang="zh-CN" altLang="en-US" dirty="0">
                <a:latin typeface="Arial" charset="0"/>
                <a:ea typeface="楷体_GB2312" charset="0"/>
              </a:rPr>
              <a:t>分配给某（些）变量</a:t>
            </a:r>
          </a:p>
          <a:p>
            <a:pPr lvl="1"/>
            <a:r>
              <a:rPr lang="zh-CN" altLang="en-US" b="1" dirty="0">
                <a:latin typeface="Arial" charset="0"/>
                <a:ea typeface="楷体_GB2312" charset="0"/>
              </a:rPr>
              <a:t>变量地址描述数组</a:t>
            </a:r>
            <a:r>
              <a:rPr lang="en-US" altLang="zh-CN" dirty="0">
                <a:latin typeface="Arial" charset="0"/>
                <a:ea typeface="楷体_GB2312" charset="0"/>
              </a:rPr>
              <a:t>AVALUE</a:t>
            </a:r>
            <a:r>
              <a:rPr lang="zh-CN" altLang="en-US" dirty="0">
                <a:latin typeface="Arial" charset="0"/>
                <a:ea typeface="楷体_GB2312" charset="0"/>
              </a:rPr>
              <a:t>：记录运行时每个名字的当前值存放在哪个或哪些</a:t>
            </a:r>
            <a:r>
              <a:rPr lang="zh-CN" altLang="en-US" dirty="0" smtClean="0">
                <a:latin typeface="Arial" charset="0"/>
                <a:ea typeface="楷体_GB2312" charset="0"/>
              </a:rPr>
              <a:t>位置</a:t>
            </a:r>
            <a:endParaRPr lang="en-US" altLang="zh-CN" dirty="0" smtClean="0">
              <a:latin typeface="Arial" charset="0"/>
              <a:ea typeface="楷体_GB2312" charset="0"/>
            </a:endParaRPr>
          </a:p>
          <a:p>
            <a:pPr lvl="2"/>
            <a:r>
              <a:rPr lang="zh-CN" altLang="en-US" dirty="0" smtClean="0">
                <a:latin typeface="Arial" charset="0"/>
                <a:ea typeface="楷体_GB2312" charset="0"/>
              </a:rPr>
              <a:t>位置</a:t>
            </a:r>
            <a:r>
              <a:rPr lang="zh-CN" altLang="en-US" dirty="0">
                <a:latin typeface="Arial" charset="0"/>
                <a:ea typeface="楷体_GB2312" charset="0"/>
              </a:rPr>
              <a:t>可能是寄存器、栈单元、内存地址或者是它们的某个集合</a:t>
            </a:r>
          </a:p>
          <a:p>
            <a:pPr lvl="2"/>
            <a:r>
              <a:rPr lang="zh-CN" altLang="en-US" dirty="0">
                <a:latin typeface="Arial" charset="0"/>
                <a:ea typeface="楷体_GB2312" charset="0"/>
              </a:rPr>
              <a:t>这些信息可以存放在该变量名对应的符号表条目中</a:t>
            </a:r>
            <a:endParaRPr lang="en-US" altLang="zh-CN" dirty="0">
              <a:latin typeface="Arial" charset="0"/>
              <a:ea typeface="楷体_GB2312" charset="0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635A45B-7AB3-EB47-8575-6BD1040DAA53}" type="slidenum">
              <a:rPr lang="en-US" altLang="zh-CN">
                <a:solidFill>
                  <a:schemeClr val="bg1"/>
                </a:solidFill>
              </a:rPr>
              <a:pPr eaLnBrk="1" hangingPunct="1"/>
              <a:t>18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简单的代码生成器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716735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>
                <a:latin typeface="Arial" charset="0"/>
                <a:ea typeface="楷体_GB2312" charset="0"/>
              </a:rPr>
              <a:t>代码生成算法</a:t>
            </a:r>
          </a:p>
          <a:p>
            <a:pPr lvl="1" eaLnBrk="1" hangingPunct="1"/>
            <a:r>
              <a:rPr lang="zh-CN" altLang="en-US" sz="2000" dirty="0">
                <a:latin typeface="Arial" charset="0"/>
                <a:ea typeface="楷体_GB2312" charset="0"/>
              </a:rPr>
              <a:t>对形如 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A=B </a:t>
            </a:r>
            <a:r>
              <a:rPr lang="en-US" altLang="zh-CN" sz="2000" dirty="0">
                <a:latin typeface="Arial" charset="0"/>
                <a:ea typeface="楷体_GB2312" charset="0"/>
              </a:rPr>
              <a:t>op 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C 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的</a:t>
            </a:r>
            <a:r>
              <a:rPr lang="zh-CN" altLang="en-US" sz="2000" dirty="0">
                <a:latin typeface="Arial" charset="0"/>
                <a:ea typeface="楷体_GB2312" charset="0"/>
              </a:rPr>
              <a:t>四元式序列</a:t>
            </a:r>
          </a:p>
          <a:p>
            <a:pPr lvl="1" eaLnBrk="1" hangingPunct="1">
              <a:buFontTx/>
              <a:buNone/>
            </a:pPr>
            <a:r>
              <a:rPr lang="zh-CN" altLang="en-US" sz="2000" dirty="0">
                <a:latin typeface="Arial" charset="0"/>
                <a:ea typeface="楷体_GB2312" charset="0"/>
              </a:rPr>
              <a:t>	</a:t>
            </a:r>
            <a:r>
              <a:rPr lang="en-US" altLang="zh-CN" sz="2000" dirty="0">
                <a:latin typeface="Arial" charset="0"/>
                <a:ea typeface="楷体_GB2312" charset="0"/>
              </a:rPr>
              <a:t>A</a:t>
            </a:r>
            <a:r>
              <a:rPr lang="zh-CN" altLang="en-US" sz="2000" dirty="0">
                <a:latin typeface="Arial" charset="0"/>
                <a:ea typeface="楷体_GB2312" charset="0"/>
              </a:rPr>
              <a:t>． 对每个四元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式 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i</a:t>
            </a:r>
            <a:r>
              <a:rPr lang="en-US" altLang="zh-CN" sz="2000" dirty="0">
                <a:latin typeface="Arial" charset="0"/>
                <a:ea typeface="楷体_GB2312" charset="0"/>
              </a:rPr>
              <a:t>: 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A=B </a:t>
            </a:r>
            <a:r>
              <a:rPr lang="en-US" altLang="zh-CN" sz="2000" dirty="0">
                <a:latin typeface="Arial" charset="0"/>
                <a:ea typeface="楷体_GB2312" charset="0"/>
              </a:rPr>
              <a:t>op C</a:t>
            </a:r>
            <a:r>
              <a:rPr lang="zh-CN" altLang="en-US" sz="2000" dirty="0">
                <a:latin typeface="Arial" charset="0"/>
                <a:ea typeface="楷体_GB2312" charset="0"/>
              </a:rPr>
              <a:t>，依次执行下述步骤：</a:t>
            </a:r>
          </a:p>
          <a:p>
            <a:pPr lvl="2" eaLnBrk="1" hangingPunct="1"/>
            <a:r>
              <a:rPr lang="en-US" altLang="zh-CN" sz="1800" dirty="0">
                <a:latin typeface="Arial" charset="0"/>
                <a:ea typeface="楷体_GB2312" charset="0"/>
              </a:rPr>
              <a:t>1</a:t>
            </a:r>
            <a:r>
              <a:rPr lang="zh-CN" altLang="en-US" sz="1800" dirty="0">
                <a:latin typeface="Arial" charset="0"/>
                <a:ea typeface="楷体_GB2312" charset="0"/>
              </a:rPr>
              <a:t>．以四元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式 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i</a:t>
            </a:r>
            <a:r>
              <a:rPr lang="en-US" altLang="zh-CN" sz="1800" dirty="0">
                <a:latin typeface="Arial" charset="0"/>
                <a:ea typeface="楷体_GB2312" charset="0"/>
              </a:rPr>
              <a:t>: 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A =B </a:t>
            </a:r>
            <a:r>
              <a:rPr lang="en-US" altLang="zh-CN" sz="1800" dirty="0">
                <a:latin typeface="Arial" charset="0"/>
                <a:ea typeface="楷体_GB2312" charset="0"/>
              </a:rPr>
              <a:t>op C</a:t>
            </a:r>
            <a:r>
              <a:rPr lang="zh-CN" altLang="en-US" sz="1800" dirty="0">
                <a:latin typeface="Arial" charset="0"/>
                <a:ea typeface="楷体_GB2312" charset="0"/>
              </a:rPr>
              <a:t>为参数，调用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过程 </a:t>
            </a:r>
            <a:r>
              <a:rPr lang="en-US" altLang="zh-CN" sz="1800" dirty="0" err="1" smtClean="0">
                <a:latin typeface="Arial" charset="0"/>
                <a:ea typeface="楷体_GB2312" charset="0"/>
              </a:rPr>
              <a:t>getreg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(</a:t>
            </a:r>
            <a:r>
              <a:rPr lang="en-US" altLang="zh-CN" sz="1800" dirty="0" err="1" smtClean="0">
                <a:latin typeface="Arial" charset="0"/>
                <a:ea typeface="楷体_GB2312" charset="0"/>
              </a:rPr>
              <a:t>i</a:t>
            </a:r>
            <a:r>
              <a:rPr lang="en-US" altLang="zh-CN" sz="1800" dirty="0">
                <a:latin typeface="Arial" charset="0"/>
                <a:ea typeface="楷体_GB2312" charset="0"/>
              </a:rPr>
              <a:t>: 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A =B </a:t>
            </a:r>
            <a:r>
              <a:rPr lang="en-US" altLang="zh-CN" sz="1800" dirty="0">
                <a:latin typeface="Arial" charset="0"/>
                <a:ea typeface="楷体_GB2312" charset="0"/>
              </a:rPr>
              <a:t>op C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)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，</a:t>
            </a:r>
            <a:r>
              <a:rPr lang="zh-CN" alt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楷体_GB2312" charset="0"/>
              </a:rPr>
              <a:t>为运算结果 </a:t>
            </a:r>
            <a:r>
              <a:rPr lang="en-US" altLang="zh-CN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楷体_GB2312" charset="0"/>
              </a:rPr>
              <a:t>A </a:t>
            </a:r>
            <a:r>
              <a:rPr lang="zh-CN" alt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charset="0"/>
                <a:ea typeface="楷体_GB2312" charset="0"/>
              </a:rPr>
              <a:t>分配寄存器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，</a:t>
            </a:r>
            <a:r>
              <a:rPr lang="zh-CN" altLang="en-US" sz="1800" dirty="0">
                <a:latin typeface="Arial" charset="0"/>
                <a:ea typeface="楷体_GB2312" charset="0"/>
              </a:rPr>
              <a:t>用它作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存放 </a:t>
            </a:r>
            <a:r>
              <a:rPr lang="en-US" altLang="zh-CN" sz="1800" dirty="0" smtClean="0">
                <a:latin typeface="Arial" charset="0"/>
                <a:ea typeface="楷体_GB2312" charset="0"/>
              </a:rPr>
              <a:t>A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现行</a:t>
            </a:r>
            <a:r>
              <a:rPr lang="zh-CN" altLang="en-US" sz="1800" dirty="0">
                <a:latin typeface="Arial" charset="0"/>
                <a:ea typeface="楷体_GB2312" charset="0"/>
              </a:rPr>
              <a:t>值的寄存器；</a:t>
            </a:r>
          </a:p>
          <a:p>
            <a:pPr lvl="2" eaLnBrk="1" hangingPunct="1"/>
            <a:r>
              <a:rPr lang="en-US" altLang="zh-CN" sz="1800" dirty="0" smtClean="0">
                <a:latin typeface="Arial" charset="0"/>
                <a:ea typeface="楷体_GB2312" charset="0"/>
              </a:rPr>
              <a:t>2. 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保证一个操作数在寄存器中</a:t>
            </a:r>
            <a:r>
              <a:rPr lang="zh-CN" altLang="en-US" sz="1800" dirty="0">
                <a:latin typeface="Arial" charset="0"/>
                <a:ea typeface="楷体_GB2312" charset="0"/>
              </a:rPr>
              <a:t>。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利用</a:t>
            </a:r>
            <a:r>
              <a:rPr lang="en-US" altLang="zh-CN" sz="1800" dirty="0">
                <a:latin typeface="Arial" charset="0"/>
                <a:ea typeface="楷体_GB2312" charset="0"/>
              </a:rPr>
              <a:t>AVALUE[B]</a:t>
            </a:r>
            <a:r>
              <a:rPr lang="zh-CN" altLang="en-US" sz="1800" dirty="0">
                <a:latin typeface="Arial" charset="0"/>
                <a:ea typeface="楷体_GB2312" charset="0"/>
              </a:rPr>
              <a:t>和</a:t>
            </a:r>
            <a:r>
              <a:rPr lang="en-US" altLang="zh-CN" sz="1800" dirty="0">
                <a:latin typeface="Arial" charset="0"/>
                <a:ea typeface="楷体_GB2312" charset="0"/>
              </a:rPr>
              <a:t>AVALUE[C]</a:t>
            </a:r>
            <a:r>
              <a:rPr lang="zh-CN" altLang="en-US" sz="1800" dirty="0">
                <a:latin typeface="Arial" charset="0"/>
                <a:ea typeface="楷体_GB2312" charset="0"/>
              </a:rPr>
              <a:t>，确定出</a:t>
            </a: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zh-CN" altLang="en-US" sz="1800" dirty="0">
                <a:latin typeface="Arial" charset="0"/>
                <a:ea typeface="楷体_GB2312" charset="0"/>
              </a:rPr>
              <a:t>和</a:t>
            </a:r>
            <a:r>
              <a:rPr lang="en-US" altLang="zh-CN" sz="1800" dirty="0">
                <a:latin typeface="Arial" charset="0"/>
                <a:ea typeface="楷体_GB2312" charset="0"/>
              </a:rPr>
              <a:t>C</a:t>
            </a:r>
            <a:r>
              <a:rPr lang="zh-CN" altLang="en-US" sz="1800" dirty="0">
                <a:latin typeface="Arial" charset="0"/>
                <a:ea typeface="楷体_GB2312" charset="0"/>
              </a:rPr>
              <a:t>现行值存放位置</a:t>
            </a:r>
            <a:r>
              <a:rPr lang="en-US" altLang="zh-CN" sz="1800" dirty="0">
                <a:latin typeface="Arial" charset="0"/>
                <a:ea typeface="楷体_GB2312" charset="0"/>
              </a:rPr>
              <a:t>B`</a:t>
            </a:r>
            <a:r>
              <a:rPr lang="zh-CN" altLang="en-US" sz="1800" dirty="0">
                <a:latin typeface="Arial" charset="0"/>
                <a:ea typeface="楷体_GB2312" charset="0"/>
              </a:rPr>
              <a:t>和</a:t>
            </a:r>
            <a:r>
              <a:rPr lang="en-US" altLang="zh-CN" sz="1800" dirty="0">
                <a:latin typeface="Arial" charset="0"/>
                <a:ea typeface="楷体_GB2312" charset="0"/>
              </a:rPr>
              <a:t>C`</a:t>
            </a:r>
            <a:r>
              <a:rPr lang="zh-CN" altLang="en-US" sz="1800" dirty="0">
                <a:latin typeface="Arial" charset="0"/>
                <a:ea typeface="楷体_GB2312" charset="0"/>
              </a:rPr>
              <a:t>，如果其现行值在寄存器中，则把寄存器取作</a:t>
            </a:r>
            <a:r>
              <a:rPr lang="en-US" altLang="zh-CN" sz="1800" dirty="0">
                <a:latin typeface="Arial" charset="0"/>
                <a:ea typeface="楷体_GB2312" charset="0"/>
              </a:rPr>
              <a:t>B`</a:t>
            </a:r>
            <a:r>
              <a:rPr lang="zh-CN" altLang="en-US" sz="1800" dirty="0">
                <a:latin typeface="Arial" charset="0"/>
                <a:ea typeface="楷体_GB2312" charset="0"/>
              </a:rPr>
              <a:t>和</a:t>
            </a:r>
            <a:r>
              <a:rPr lang="en-US" altLang="zh-CN" sz="1800" dirty="0">
                <a:latin typeface="Arial" charset="0"/>
                <a:ea typeface="楷体_GB2312" charset="0"/>
              </a:rPr>
              <a:t>C`</a:t>
            </a:r>
            <a:r>
              <a:rPr lang="zh-CN" altLang="en-US" sz="1800" dirty="0">
                <a:latin typeface="Arial" charset="0"/>
                <a:ea typeface="楷体_GB2312" charset="0"/>
              </a:rPr>
              <a:t>；</a:t>
            </a:r>
          </a:p>
          <a:p>
            <a:pPr lvl="2" eaLnBrk="1" hangingPunct="1"/>
            <a:r>
              <a:rPr lang="en-US" altLang="zh-CN" sz="1800" dirty="0">
                <a:latin typeface="Arial" charset="0"/>
                <a:ea typeface="楷体_GB2312" charset="0"/>
              </a:rPr>
              <a:t>3</a:t>
            </a:r>
            <a:r>
              <a:rPr lang="zh-CN" altLang="en-US" sz="1800" dirty="0">
                <a:latin typeface="Arial" charset="0"/>
                <a:ea typeface="楷体_GB2312" charset="0"/>
              </a:rPr>
              <a:t>．如</a:t>
            </a:r>
            <a:r>
              <a:rPr lang="en-US" altLang="zh-CN" sz="1800" dirty="0">
                <a:latin typeface="Arial" charset="0"/>
                <a:ea typeface="楷体_GB2312" charset="0"/>
              </a:rPr>
              <a:t>B`≠R</a:t>
            </a:r>
            <a:r>
              <a:rPr lang="zh-CN" altLang="en-US" sz="1800" dirty="0">
                <a:latin typeface="Arial" charset="0"/>
                <a:ea typeface="楷体_GB2312" charset="0"/>
              </a:rPr>
              <a:t>，则生成目标代码</a:t>
            </a:r>
          </a:p>
          <a:p>
            <a:pPr marL="968375" lvl="3" indent="0" eaLnBrk="1" hangingPunct="1">
              <a:buNone/>
            </a:pPr>
            <a:r>
              <a:rPr lang="en-US" altLang="zh-CN" sz="1600" dirty="0">
                <a:latin typeface="Arial" charset="0"/>
                <a:ea typeface="楷体_GB2312" charset="0"/>
              </a:rPr>
              <a:t>LD      R  </a:t>
            </a:r>
            <a:r>
              <a:rPr lang="zh-CN" altLang="en-US" sz="1600" dirty="0">
                <a:latin typeface="Arial" charset="0"/>
                <a:ea typeface="楷体_GB2312" charset="0"/>
              </a:rPr>
              <a:t>，   </a:t>
            </a:r>
            <a:r>
              <a:rPr lang="en-US" altLang="zh-CN" sz="1600" dirty="0">
                <a:latin typeface="Arial" charset="0"/>
                <a:ea typeface="楷体_GB2312" charset="0"/>
              </a:rPr>
              <a:t>B`</a:t>
            </a:r>
          </a:p>
          <a:p>
            <a:pPr marL="968375" lvl="3" indent="0" eaLnBrk="1" hangingPunct="1">
              <a:buNone/>
            </a:pPr>
            <a:r>
              <a:rPr lang="en-US" altLang="zh-CN" sz="1600" dirty="0" smtClean="0">
                <a:latin typeface="Arial" charset="0"/>
                <a:ea typeface="楷体_GB2312" charset="0"/>
              </a:rPr>
              <a:t>OP     R  </a:t>
            </a:r>
            <a:r>
              <a:rPr lang="zh-CN" altLang="en-US" sz="1600" dirty="0">
                <a:latin typeface="Arial" charset="0"/>
                <a:ea typeface="楷体_GB2312" charset="0"/>
              </a:rPr>
              <a:t>，   </a:t>
            </a:r>
            <a:r>
              <a:rPr lang="en-US" altLang="zh-CN" sz="1600" dirty="0">
                <a:latin typeface="Arial" charset="0"/>
                <a:ea typeface="楷体_GB2312" charset="0"/>
              </a:rPr>
              <a:t>C`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Arial" charset="0"/>
                <a:ea typeface="楷体_GB2312" charset="0"/>
              </a:rPr>
              <a:t>          </a:t>
            </a:r>
            <a:r>
              <a:rPr lang="zh-CN" altLang="en-US" sz="1800" dirty="0">
                <a:latin typeface="Arial" charset="0"/>
                <a:ea typeface="楷体_GB2312" charset="0"/>
              </a:rPr>
              <a:t>否则，生成目标代码 </a:t>
            </a:r>
            <a:r>
              <a:rPr lang="en-US" altLang="zh-CN" sz="1800" dirty="0">
                <a:latin typeface="Arial" charset="0"/>
                <a:ea typeface="楷体_GB2312" charset="0"/>
              </a:rPr>
              <a:t>op  R</a:t>
            </a:r>
            <a:r>
              <a:rPr lang="zh-CN" altLang="en-US" sz="1800" dirty="0">
                <a:latin typeface="Arial" charset="0"/>
                <a:ea typeface="楷体_GB2312" charset="0"/>
              </a:rPr>
              <a:t>，</a:t>
            </a:r>
            <a:r>
              <a:rPr lang="en-US" altLang="zh-CN" sz="1800" dirty="0">
                <a:latin typeface="Arial" charset="0"/>
                <a:ea typeface="楷体_GB2312" charset="0"/>
              </a:rPr>
              <a:t>C`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，</a:t>
            </a:r>
            <a:endParaRPr lang="en-US" altLang="zh-CN" sz="1800" dirty="0" smtClean="0">
              <a:latin typeface="Arial" charset="0"/>
              <a:ea typeface="楷体_GB2312" charset="0"/>
            </a:endParaRPr>
          </a:p>
          <a:p>
            <a:pPr eaLnBrk="1" hangingPunct="1">
              <a:buFontTx/>
              <a:buNone/>
            </a:pPr>
            <a:r>
              <a:rPr lang="zh-CN" altLang="zh-CN" sz="1800" dirty="0">
                <a:latin typeface="Arial" charset="0"/>
                <a:ea typeface="楷体_GB2312" charset="0"/>
              </a:rPr>
              <a:t> 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            如</a:t>
            </a:r>
            <a:r>
              <a:rPr lang="en-US" altLang="zh-CN" sz="1800" dirty="0">
                <a:latin typeface="Arial" charset="0"/>
                <a:ea typeface="楷体_GB2312" charset="0"/>
              </a:rPr>
              <a:t>B`</a:t>
            </a:r>
            <a:r>
              <a:rPr lang="zh-CN" altLang="en-US" sz="1800" dirty="0">
                <a:latin typeface="Arial" charset="0"/>
                <a:ea typeface="楷体_GB2312" charset="0"/>
              </a:rPr>
              <a:t>或</a:t>
            </a:r>
            <a:r>
              <a:rPr lang="en-US" altLang="zh-CN" sz="1800" dirty="0">
                <a:latin typeface="Arial" charset="0"/>
                <a:ea typeface="楷体_GB2312" charset="0"/>
              </a:rPr>
              <a:t>C`</a:t>
            </a:r>
            <a:r>
              <a:rPr lang="zh-CN" altLang="en-US" sz="1800" dirty="0">
                <a:latin typeface="Arial" charset="0"/>
                <a:ea typeface="楷体_GB2312" charset="0"/>
              </a:rPr>
              <a:t>为</a:t>
            </a:r>
            <a:r>
              <a:rPr lang="en-US" altLang="zh-CN" sz="1800" dirty="0">
                <a:latin typeface="Arial" charset="0"/>
                <a:ea typeface="楷体_GB2312" charset="0"/>
              </a:rPr>
              <a:t>R</a:t>
            </a:r>
            <a:r>
              <a:rPr lang="zh-CN" altLang="en-US" sz="1800" dirty="0">
                <a:latin typeface="Arial" charset="0"/>
                <a:ea typeface="楷体_GB2312" charset="0"/>
              </a:rPr>
              <a:t>，则删除</a:t>
            </a:r>
            <a:r>
              <a:rPr lang="en-US" altLang="zh-CN" sz="1800" dirty="0">
                <a:latin typeface="Arial" charset="0"/>
                <a:ea typeface="楷体_GB2312" charset="0"/>
              </a:rPr>
              <a:t>AVALUE[B]</a:t>
            </a:r>
            <a:r>
              <a:rPr lang="zh-CN" altLang="en-US" sz="1800" dirty="0">
                <a:latin typeface="Arial" charset="0"/>
                <a:ea typeface="楷体_GB2312" charset="0"/>
              </a:rPr>
              <a:t>或</a:t>
            </a:r>
            <a:r>
              <a:rPr lang="en-US" altLang="zh-CN" sz="1800" dirty="0">
                <a:latin typeface="Arial" charset="0"/>
                <a:ea typeface="楷体_GB2312" charset="0"/>
              </a:rPr>
              <a:t>AVALUE[C]</a:t>
            </a:r>
            <a:r>
              <a:rPr lang="zh-CN" altLang="en-US" sz="1800" dirty="0">
                <a:latin typeface="Arial" charset="0"/>
                <a:ea typeface="楷体_GB2312" charset="0"/>
              </a:rPr>
              <a:t>中的</a:t>
            </a:r>
            <a:r>
              <a:rPr lang="en-US" altLang="zh-CN" sz="1800" dirty="0">
                <a:latin typeface="Arial" charset="0"/>
                <a:ea typeface="楷体_GB2312" charset="0"/>
              </a:rPr>
              <a:t>R</a:t>
            </a:r>
          </a:p>
          <a:p>
            <a:pPr eaLnBrk="1" hangingPunct="1"/>
            <a:endParaRPr lang="en-US" altLang="zh-CN" sz="2400" dirty="0">
              <a:latin typeface="Arial" charset="0"/>
              <a:ea typeface="楷体_GB2312" charset="0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1C444F1-F79F-D440-9965-15ACC7FB2BD2}" type="slidenum">
              <a:rPr lang="en-US" altLang="zh-CN">
                <a:solidFill>
                  <a:schemeClr val="bg1"/>
                </a:solidFill>
              </a:rPr>
              <a:pPr eaLnBrk="1" hangingPunct="1"/>
              <a:t>19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812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基本问题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目标代码</a:t>
            </a:r>
            <a:r>
              <a:rPr lang="zh-CN" altLang="en-US" dirty="0" smtClean="0">
                <a:latin typeface="Arial" charset="0"/>
                <a:ea typeface="楷体_GB2312" charset="0"/>
              </a:rPr>
              <a:t>生成器主要任务</a:t>
            </a:r>
            <a:endParaRPr lang="zh-CN" altLang="en-US" dirty="0">
              <a:latin typeface="Arial" charset="0"/>
              <a:ea typeface="楷体_GB2312" charset="0"/>
            </a:endParaRPr>
          </a:p>
          <a:p>
            <a:pPr lvl="1" eaLnBrk="1" hangingPunct="1"/>
            <a:r>
              <a:rPr lang="zh-CN" altLang="en-US" dirty="0" smtClean="0">
                <a:latin typeface="宋体" charset="0"/>
                <a:ea typeface="楷体_GB2312" charset="0"/>
              </a:rPr>
              <a:t>将</a:t>
            </a:r>
            <a:r>
              <a:rPr lang="zh-CN" altLang="en-US" dirty="0">
                <a:latin typeface="宋体" charset="0"/>
                <a:ea typeface="楷体_GB2312" charset="0"/>
              </a:rPr>
              <a:t>产生的中间代码转换为等价的</a:t>
            </a:r>
            <a:r>
              <a:rPr lang="zh-CN" altLang="en-US" dirty="0" smtClean="0">
                <a:latin typeface="宋体" charset="0"/>
                <a:ea typeface="楷体_GB2312" charset="0"/>
              </a:rPr>
              <a:t>目标代码</a:t>
            </a:r>
            <a:endParaRPr lang="en-US" altLang="zh-CN" dirty="0" smtClean="0">
              <a:latin typeface="宋体" charset="0"/>
              <a:ea typeface="楷体_GB2312" charset="0"/>
            </a:endParaRPr>
          </a:p>
          <a:p>
            <a:pPr marL="349250" lvl="1" indent="0" eaLnBrk="1" hangingPunct="1">
              <a:buNone/>
            </a:pPr>
            <a:endParaRPr lang="zh-CN" altLang="en-US" dirty="0">
              <a:latin typeface="Arial" charset="0"/>
              <a:ea typeface="楷体_GB2312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目标代码生成器设计的基本问题</a:t>
            </a:r>
          </a:p>
          <a:p>
            <a:pPr lvl="1"/>
            <a:r>
              <a:rPr lang="zh-CN" altLang="en-US" dirty="0">
                <a:latin typeface="Arial" charset="0"/>
                <a:ea typeface="楷体_GB2312" charset="0"/>
              </a:rPr>
              <a:t>指令选择：选择适当的目标机指令来实现中间表示</a:t>
            </a:r>
            <a:r>
              <a:rPr lang="en-US" altLang="zh-CN" dirty="0">
                <a:latin typeface="Arial" charset="0"/>
                <a:ea typeface="楷体_GB2312" charset="0"/>
              </a:rPr>
              <a:t>(IR)</a:t>
            </a:r>
            <a:r>
              <a:rPr lang="zh-CN" altLang="en-US" dirty="0">
                <a:latin typeface="Arial" charset="0"/>
                <a:ea typeface="楷体_GB2312" charset="0"/>
              </a:rPr>
              <a:t>语句</a:t>
            </a:r>
          </a:p>
          <a:p>
            <a:pPr lvl="1"/>
            <a:r>
              <a:rPr lang="zh-CN" altLang="en-US" dirty="0" smtClean="0">
                <a:latin typeface="Arial" charset="0"/>
                <a:ea typeface="楷体_GB2312" charset="0"/>
              </a:rPr>
              <a:t>寄存器</a:t>
            </a:r>
            <a:r>
              <a:rPr lang="zh-CN" altLang="en-US" dirty="0">
                <a:latin typeface="Arial" charset="0"/>
                <a:ea typeface="楷体_GB2312" charset="0"/>
              </a:rPr>
              <a:t>分配</a:t>
            </a:r>
            <a:r>
              <a:rPr lang="zh-CN" altLang="en-US" dirty="0" smtClean="0">
                <a:latin typeface="Arial" charset="0"/>
                <a:ea typeface="楷体_GB2312" charset="0"/>
              </a:rPr>
              <a:t>：哪个变量的值放</a:t>
            </a:r>
            <a:r>
              <a:rPr lang="zh-CN" altLang="en-US" dirty="0">
                <a:latin typeface="Arial" charset="0"/>
                <a:ea typeface="楷体_GB2312" charset="0"/>
              </a:rPr>
              <a:t>在哪个寄存器</a:t>
            </a:r>
            <a:r>
              <a:rPr lang="zh-CN" altLang="en-US" dirty="0" smtClean="0">
                <a:latin typeface="Arial" charset="0"/>
                <a:ea typeface="楷体_GB2312" charset="0"/>
              </a:rPr>
              <a:t>中</a:t>
            </a:r>
          </a:p>
          <a:p>
            <a:pPr lvl="1" eaLnBrk="1" hangingPunct="1"/>
            <a:r>
              <a:rPr lang="zh-CN" altLang="en-US" dirty="0" smtClean="0">
                <a:latin typeface="Arial" charset="0"/>
                <a:ea typeface="楷体_GB2312" charset="0"/>
              </a:rPr>
              <a:t>计算</a:t>
            </a:r>
            <a:r>
              <a:rPr lang="zh-CN" altLang="en-US" dirty="0">
                <a:latin typeface="Arial" charset="0"/>
                <a:ea typeface="楷体_GB2312" charset="0"/>
              </a:rPr>
              <a:t>顺序的选择</a:t>
            </a:r>
          </a:p>
          <a:p>
            <a:pPr lvl="2" eaLnBrk="1" hangingPunct="1"/>
            <a:endParaRPr lang="zh-CN" altLang="en-US" dirty="0">
              <a:latin typeface="Arial" charset="0"/>
              <a:ea typeface="楷体_GB2312" charset="0"/>
            </a:endParaRPr>
          </a:p>
          <a:p>
            <a:pPr lvl="1" eaLnBrk="1" hangingPunct="1"/>
            <a:endParaRPr lang="en-US" altLang="zh-CN" b="1" dirty="0">
              <a:latin typeface="Arial" charset="0"/>
              <a:ea typeface="楷体_GB2312" charset="0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9AE6B98-AC6B-3D4A-B83A-C6988971971B}" type="slidenum">
              <a:rPr lang="en-US" altLang="zh-CN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简单的代码生成器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932268"/>
            <a:ext cx="8042276" cy="4343400"/>
          </a:xfrm>
        </p:spPr>
        <p:txBody>
          <a:bodyPr/>
          <a:lstStyle/>
          <a:p>
            <a:pPr lvl="2" eaLnBrk="1" hangingPunct="1"/>
            <a:r>
              <a:rPr lang="en-US" altLang="zh-CN" sz="1800" dirty="0">
                <a:latin typeface="Arial" charset="0"/>
                <a:ea typeface="楷体_GB2312" charset="0"/>
              </a:rPr>
              <a:t>4</a:t>
            </a:r>
            <a:r>
              <a:rPr lang="zh-CN" altLang="en-US" sz="1800" dirty="0">
                <a:latin typeface="Arial" charset="0"/>
                <a:ea typeface="楷体_GB2312" charset="0"/>
              </a:rPr>
              <a:t>．令</a:t>
            </a:r>
            <a:r>
              <a:rPr lang="en-US" altLang="zh-CN" sz="1800" dirty="0">
                <a:latin typeface="Arial" charset="0"/>
                <a:ea typeface="楷体_GB2312" charset="0"/>
              </a:rPr>
              <a:t>AVALUE[A]={R}</a:t>
            </a:r>
            <a:r>
              <a:rPr lang="zh-CN" altLang="en-US" sz="1800" dirty="0">
                <a:latin typeface="Arial" charset="0"/>
                <a:ea typeface="楷体_GB2312" charset="0"/>
              </a:rPr>
              <a:t>，并令</a:t>
            </a:r>
            <a:r>
              <a:rPr lang="en-US" altLang="zh-CN" sz="1800" dirty="0">
                <a:latin typeface="Arial" charset="0"/>
                <a:ea typeface="楷体_GB2312" charset="0"/>
              </a:rPr>
              <a:t>RVALUE[R]={A}</a:t>
            </a:r>
            <a:r>
              <a:rPr lang="zh-CN" altLang="en-US" sz="1800" dirty="0">
                <a:latin typeface="Arial" charset="0"/>
                <a:ea typeface="楷体_GB2312" charset="0"/>
              </a:rPr>
              <a:t>，以表示变量</a:t>
            </a: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zh-CN" altLang="en-US" sz="1800" dirty="0">
                <a:latin typeface="Arial" charset="0"/>
                <a:ea typeface="楷体_GB2312" charset="0"/>
              </a:rPr>
              <a:t>的现行值只在</a:t>
            </a:r>
            <a:r>
              <a:rPr lang="en-US" altLang="zh-CN" sz="1800" dirty="0">
                <a:latin typeface="Arial" charset="0"/>
                <a:ea typeface="楷体_GB2312" charset="0"/>
              </a:rPr>
              <a:t>R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中</a:t>
            </a:r>
            <a:r>
              <a:rPr lang="zh-CN" altLang="en-US" sz="1800" dirty="0">
                <a:latin typeface="Arial" charset="0"/>
                <a:ea typeface="楷体_GB2312" charset="0"/>
              </a:rPr>
              <a:t>，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并且</a:t>
            </a:r>
            <a:r>
              <a:rPr lang="en-US" altLang="zh-CN" sz="1800" dirty="0">
                <a:latin typeface="Arial" charset="0"/>
                <a:ea typeface="楷体_GB2312" charset="0"/>
              </a:rPr>
              <a:t>R</a:t>
            </a:r>
            <a:r>
              <a:rPr lang="zh-CN" altLang="en-US" sz="1800" dirty="0">
                <a:latin typeface="Arial" charset="0"/>
                <a:ea typeface="楷体_GB2312" charset="0"/>
              </a:rPr>
              <a:t>中的值只代表</a:t>
            </a: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zh-CN" altLang="en-US" sz="1800" dirty="0">
                <a:latin typeface="Arial" charset="0"/>
                <a:ea typeface="楷体_GB2312" charset="0"/>
              </a:rPr>
              <a:t>的现行值；</a:t>
            </a:r>
          </a:p>
          <a:p>
            <a:pPr lvl="2" eaLnBrk="1" hangingPunct="1"/>
            <a:r>
              <a:rPr lang="en-US" altLang="zh-CN" sz="1800" dirty="0">
                <a:latin typeface="Arial" charset="0"/>
                <a:ea typeface="楷体_GB2312" charset="0"/>
              </a:rPr>
              <a:t>5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，释放不必要的寄存器：如</a:t>
            </a: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zh-CN" altLang="en-US" sz="1800" dirty="0">
                <a:latin typeface="Arial" charset="0"/>
                <a:ea typeface="楷体_GB2312" charset="0"/>
              </a:rPr>
              <a:t>或</a:t>
            </a:r>
            <a:r>
              <a:rPr lang="en-US" altLang="zh-CN" sz="1800" dirty="0">
                <a:latin typeface="Arial" charset="0"/>
                <a:ea typeface="楷体_GB2312" charset="0"/>
              </a:rPr>
              <a:t>C</a:t>
            </a:r>
            <a:r>
              <a:rPr lang="zh-CN" altLang="en-US" sz="1800" dirty="0">
                <a:latin typeface="Arial" charset="0"/>
                <a:ea typeface="楷体_GB2312" charset="0"/>
              </a:rPr>
              <a:t>的现行值在基本块中不再被引用，它们也不是基本块出口之后的活跃变量（由四元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式 </a:t>
            </a:r>
            <a:r>
              <a:rPr lang="en-US" altLang="zh-CN" sz="1800" dirty="0" err="1" smtClean="0">
                <a:latin typeface="Arial" charset="0"/>
                <a:ea typeface="楷体_GB2312" charset="0"/>
              </a:rPr>
              <a:t>i</a:t>
            </a:r>
            <a:r>
              <a:rPr lang="zh-CN" altLang="en-US" sz="1800" dirty="0">
                <a:latin typeface="Arial" charset="0"/>
                <a:ea typeface="楷体_GB2312" charset="0"/>
              </a:rPr>
              <a:t>上的附加信息知道），并且其现行值在某个寄存器</a:t>
            </a:r>
            <a:r>
              <a:rPr lang="en-US" altLang="zh-CN" sz="1800" dirty="0" err="1">
                <a:latin typeface="Arial" charset="0"/>
                <a:ea typeface="楷体_GB2312" charset="0"/>
              </a:rPr>
              <a:t>Rk</a:t>
            </a:r>
            <a:r>
              <a:rPr lang="zh-CN" altLang="en-US" sz="1800" dirty="0">
                <a:latin typeface="Arial" charset="0"/>
                <a:ea typeface="楷体_GB2312" charset="0"/>
              </a:rPr>
              <a:t>中，则删除</a:t>
            </a:r>
            <a:r>
              <a:rPr lang="en-US" altLang="zh-CN" sz="1800" dirty="0">
                <a:latin typeface="Arial" charset="0"/>
                <a:ea typeface="楷体_GB2312" charset="0"/>
              </a:rPr>
              <a:t>RVALUE[</a:t>
            </a:r>
            <a:r>
              <a:rPr lang="en-US" altLang="zh-CN" sz="1800" dirty="0" err="1">
                <a:latin typeface="Arial" charset="0"/>
                <a:ea typeface="楷体_GB2312" charset="0"/>
              </a:rPr>
              <a:t>Rk</a:t>
            </a:r>
            <a:r>
              <a:rPr lang="en-US" altLang="zh-CN" sz="1800" dirty="0">
                <a:latin typeface="Arial" charset="0"/>
                <a:ea typeface="楷体_GB2312" charset="0"/>
              </a:rPr>
              <a:t>]</a:t>
            </a:r>
            <a:r>
              <a:rPr lang="zh-CN" altLang="en-US" sz="1800" dirty="0">
                <a:latin typeface="Arial" charset="0"/>
                <a:ea typeface="楷体_GB2312" charset="0"/>
              </a:rPr>
              <a:t>中的</a:t>
            </a: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zh-CN" altLang="en-US" sz="1800" dirty="0">
                <a:latin typeface="Arial" charset="0"/>
                <a:ea typeface="楷体_GB2312" charset="0"/>
              </a:rPr>
              <a:t>或</a:t>
            </a:r>
            <a:r>
              <a:rPr lang="en-US" altLang="zh-CN" sz="1800" dirty="0">
                <a:latin typeface="Arial" charset="0"/>
                <a:ea typeface="楷体_GB2312" charset="0"/>
              </a:rPr>
              <a:t>C</a:t>
            </a:r>
            <a:r>
              <a:rPr lang="zh-CN" altLang="en-US" sz="1800" dirty="0">
                <a:latin typeface="Arial" charset="0"/>
                <a:ea typeface="楷体_GB2312" charset="0"/>
              </a:rPr>
              <a:t>以及</a:t>
            </a:r>
            <a:r>
              <a:rPr lang="en-US" altLang="zh-CN" sz="1800" dirty="0">
                <a:latin typeface="Arial" charset="0"/>
                <a:ea typeface="楷体_GB2312" charset="0"/>
              </a:rPr>
              <a:t>AVALUE[B]</a:t>
            </a:r>
            <a:r>
              <a:rPr lang="zh-CN" altLang="en-US" sz="1800" dirty="0">
                <a:latin typeface="Arial" charset="0"/>
                <a:ea typeface="楷体_GB2312" charset="0"/>
              </a:rPr>
              <a:t>或</a:t>
            </a:r>
            <a:r>
              <a:rPr lang="en-US" altLang="zh-CN" sz="1800" dirty="0">
                <a:latin typeface="Arial" charset="0"/>
                <a:ea typeface="楷体_GB2312" charset="0"/>
              </a:rPr>
              <a:t>AVALUE[C]</a:t>
            </a:r>
            <a:r>
              <a:rPr lang="zh-CN" altLang="en-US" sz="1800" dirty="0">
                <a:latin typeface="Arial" charset="0"/>
                <a:ea typeface="楷体_GB2312" charset="0"/>
              </a:rPr>
              <a:t>中的</a:t>
            </a:r>
            <a:r>
              <a:rPr lang="en-US" altLang="zh-CN" sz="1800" dirty="0" err="1">
                <a:latin typeface="Arial" charset="0"/>
                <a:ea typeface="楷体_GB2312" charset="0"/>
              </a:rPr>
              <a:t>Rk</a:t>
            </a:r>
            <a:r>
              <a:rPr lang="zh-CN" altLang="en-US" sz="1800" dirty="0">
                <a:latin typeface="Arial" charset="0"/>
                <a:ea typeface="楷体_GB2312" charset="0"/>
              </a:rPr>
              <a:t>，使该寄存器不再为</a:t>
            </a: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zh-CN" altLang="en-US" sz="1800" dirty="0">
                <a:latin typeface="Arial" charset="0"/>
                <a:ea typeface="楷体_GB2312" charset="0"/>
              </a:rPr>
              <a:t>或</a:t>
            </a:r>
            <a:r>
              <a:rPr lang="en-US" altLang="zh-CN" sz="1800" dirty="0">
                <a:latin typeface="Arial" charset="0"/>
                <a:ea typeface="楷体_GB2312" charset="0"/>
              </a:rPr>
              <a:t>C</a:t>
            </a:r>
            <a:r>
              <a:rPr lang="zh-CN" altLang="en-US" sz="1800" dirty="0">
                <a:latin typeface="Arial" charset="0"/>
                <a:ea typeface="楷体_GB2312" charset="0"/>
              </a:rPr>
              <a:t>所占用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。</a:t>
            </a:r>
            <a:endParaRPr lang="en-US" altLang="zh-CN" sz="1800" dirty="0" smtClean="0">
              <a:latin typeface="Arial" charset="0"/>
              <a:ea typeface="楷体_GB2312" charset="0"/>
            </a:endParaRPr>
          </a:p>
          <a:p>
            <a:pPr lvl="2" eaLnBrk="1" hangingPunct="1"/>
            <a:endParaRPr lang="zh-CN" altLang="en-US" sz="1800" dirty="0">
              <a:latin typeface="Arial" charset="0"/>
              <a:ea typeface="楷体_GB2312" charset="0"/>
            </a:endParaRPr>
          </a:p>
          <a:p>
            <a:pPr lvl="1" eaLnBrk="1" hangingPunct="1">
              <a:buFontTx/>
              <a:buNone/>
            </a:pPr>
            <a:r>
              <a:rPr lang="zh-CN" altLang="en-US" sz="2000" dirty="0">
                <a:latin typeface="Arial" charset="0"/>
                <a:ea typeface="楷体_GB2312" charset="0"/>
              </a:rPr>
              <a:t>	</a:t>
            </a:r>
            <a:r>
              <a:rPr lang="en-US" altLang="zh-CN" sz="2000" dirty="0">
                <a:latin typeface="Arial" charset="0"/>
                <a:ea typeface="楷体_GB2312" charset="0"/>
              </a:rPr>
              <a:t>B</a:t>
            </a:r>
            <a:r>
              <a:rPr lang="zh-CN" altLang="en-US" sz="2000" dirty="0">
                <a:latin typeface="Arial" charset="0"/>
                <a:ea typeface="楷体_GB2312" charset="0"/>
              </a:rPr>
              <a:t>．处理完基本块中所有四元式之后，对现行值在某寄存器</a:t>
            </a:r>
            <a:r>
              <a:rPr lang="en-US" altLang="zh-CN" sz="2000" dirty="0">
                <a:latin typeface="Arial" charset="0"/>
                <a:ea typeface="楷体_GB2312" charset="0"/>
              </a:rPr>
              <a:t>R</a:t>
            </a:r>
            <a:r>
              <a:rPr lang="zh-CN" altLang="en-US" sz="2000" dirty="0">
                <a:latin typeface="Arial" charset="0"/>
                <a:ea typeface="楷体_GB2312" charset="0"/>
              </a:rPr>
              <a:t>中的每个变量</a:t>
            </a:r>
            <a:r>
              <a:rPr lang="en-US" altLang="zh-CN" sz="2000" dirty="0">
                <a:latin typeface="Arial" charset="0"/>
                <a:ea typeface="楷体_GB2312" charset="0"/>
              </a:rPr>
              <a:t>M</a:t>
            </a:r>
            <a:r>
              <a:rPr lang="zh-CN" altLang="en-US" sz="2000" dirty="0">
                <a:latin typeface="Arial" charset="0"/>
                <a:ea typeface="楷体_GB2312" charset="0"/>
              </a:rPr>
              <a:t>，若它在出口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之后是活跃</a:t>
            </a:r>
            <a:r>
              <a:rPr lang="zh-CN" altLang="en-US" sz="2000" dirty="0">
                <a:latin typeface="Arial" charset="0"/>
                <a:ea typeface="楷体_GB2312" charset="0"/>
              </a:rPr>
              <a:t>的，则生成</a:t>
            </a:r>
            <a:r>
              <a:rPr lang="en-US" altLang="zh-CN" sz="2000" dirty="0">
                <a:latin typeface="Arial" charset="0"/>
                <a:ea typeface="楷体_GB2312" charset="0"/>
              </a:rPr>
              <a:t>ST R</a:t>
            </a:r>
            <a:r>
              <a:rPr lang="zh-CN" altLang="en-US" sz="2000" dirty="0">
                <a:latin typeface="Arial" charset="0"/>
                <a:ea typeface="楷体_GB2312" charset="0"/>
              </a:rPr>
              <a:t>，</a:t>
            </a:r>
            <a:r>
              <a:rPr lang="en-US" altLang="zh-CN" sz="2000" dirty="0">
                <a:latin typeface="Arial" charset="0"/>
                <a:ea typeface="楷体_GB2312" charset="0"/>
              </a:rPr>
              <a:t>M</a:t>
            </a:r>
            <a:r>
              <a:rPr lang="zh-CN" altLang="en-US" sz="2000" dirty="0">
                <a:latin typeface="Arial" charset="0"/>
                <a:ea typeface="楷体_GB2312" charset="0"/>
              </a:rPr>
              <a:t>，放到主存中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。</a:t>
            </a:r>
            <a:endParaRPr lang="zh-CN" altLang="en-US" sz="2000" dirty="0">
              <a:latin typeface="Arial" charset="0"/>
              <a:ea typeface="楷体_GB2312" charset="0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B07B14F-046D-3849-969D-3F22DEE67378}" type="slidenum">
              <a:rPr lang="en-US" altLang="zh-CN">
                <a:solidFill>
                  <a:schemeClr val="bg1"/>
                </a:solidFill>
              </a:rPr>
              <a:pPr eaLnBrk="1" hangingPunct="1"/>
              <a:t>20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</a:rPr>
              <a:t>寄存器分配算法</a:t>
            </a:r>
            <a:endParaRPr lang="en-GB" altLang="zh-CN" dirty="0" smtClean="0">
              <a:latin typeface="微软雅黑" panose="020B0503020204020204" pitchFamily="34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201329" y="1585586"/>
            <a:ext cx="8777454" cy="48056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2000" dirty="0" smtClean="0">
                <a:latin typeface="微软雅黑" panose="020B0503020204020204" pitchFamily="34" charset="-122"/>
              </a:rPr>
              <a:t>寄存器分配：</a:t>
            </a:r>
            <a:r>
              <a:rPr lang="en-US" altLang="en-US" sz="2000" dirty="0" smtClean="0">
                <a:latin typeface="微软雅黑" panose="020B0503020204020204" pitchFamily="34" charset="-122"/>
              </a:rPr>
              <a:t>GETREG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: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A=B op C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返回一个用来</a:t>
            </a:r>
            <a:r>
              <a:rPr lang="zh-CN" alt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存放</a:t>
            </a:r>
            <a:r>
              <a:rPr lang="en-US" alt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的值的寄存器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53988" y="2066153"/>
            <a:ext cx="3872135" cy="123110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1. </a:t>
            </a:r>
            <a:r>
              <a:rPr lang="zh-CN" altLang="en-GB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尽可能用</a:t>
            </a:r>
            <a:r>
              <a:rPr lang="en-GB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GB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独占的寄存器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2. </a:t>
            </a:r>
            <a:r>
              <a:rPr lang="zh-CN" altLang="en-GB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尽可能用空闲寄存器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3. </a:t>
            </a:r>
            <a:r>
              <a:rPr lang="zh-CN" altLang="en-GB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抢占非空闲寄存器</a:t>
            </a:r>
            <a:endParaRPr lang="en-GB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2042" y="3429000"/>
            <a:ext cx="8816741" cy="27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457200" defTabSz="9144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的现行值在某个寄存器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RVALUE[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中只包含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是同一个标识符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的现行值在执行四元式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=B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C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之后不会再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为所需要的寄存器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并转4；</a:t>
            </a:r>
          </a:p>
          <a:p>
            <a:pPr marL="0" lvl="1"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有尚未分配的寄存器，则从中选取一个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为所需要的寄存器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并转4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1938" lvl="1" indent="-261938"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已分配的寄存器中选取一个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为所需要的寄存器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最好使得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满足以下条件：占用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的变量的值也同时存放在该变量的贮存单元中，或者在基本块中要在最远的将来才会引用到或不会引用到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中的变量</a:t>
            </a:r>
            <a:r>
              <a:rPr lang="zh-CN" altLang="en-US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生成必要的存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43-A12D-C94F-8C30-196EA092BDE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8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7559" y="6097"/>
            <a:ext cx="8042276" cy="1336956"/>
          </a:xfrm>
        </p:spPr>
        <p:txBody>
          <a:bodyPr/>
          <a:lstStyle/>
          <a:p>
            <a:r>
              <a:rPr lang="zh-CN" altLang="en-US" dirty="0"/>
              <a:t>为基本块生成代码示例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154309" y="4005064"/>
            <a:ext cx="102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T=A－B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54309" y="4581128"/>
            <a:ext cx="107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U=A－C</a:t>
            </a:r>
            <a:endParaRPr lang="zh-CN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154309" y="5229200"/>
            <a:ext cx="1048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V=T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</a:rPr>
              <a:t>＋U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154309" y="5833827"/>
            <a:ext cx="1151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W=V</a:t>
            </a:r>
            <a:r>
              <a:rPr lang="en-US" altLang="zh-CN" sz="1800" dirty="0">
                <a:latin typeface="微软雅黑" panose="020B0503020204020204" pitchFamily="34" charset="-122"/>
              </a:rPr>
              <a:t>＋U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848294" y="4005064"/>
            <a:ext cx="13885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</a:rPr>
              <a:t>LD  R</a:t>
            </a:r>
            <a:r>
              <a:rPr lang="en-US" altLang="zh-CN" sz="1800" baseline="-25000" dirty="0">
                <a:solidFill>
                  <a:srgbClr val="0070C0"/>
                </a:solidFill>
                <a:latin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</a:rPr>
              <a:t>，A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</a:rPr>
              <a:t>SUB  R</a:t>
            </a:r>
            <a:r>
              <a:rPr lang="en-US" altLang="zh-CN" sz="1800" baseline="-25000" dirty="0">
                <a:solidFill>
                  <a:srgbClr val="0070C0"/>
                </a:solidFill>
                <a:latin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</a:rPr>
              <a:t>，B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5022925" y="4005064"/>
            <a:ext cx="1019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含有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T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640716" y="4005064"/>
            <a:ext cx="1019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T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中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2848294" y="4581128"/>
            <a:ext cx="1398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LD  R</a:t>
            </a:r>
            <a:r>
              <a:rPr lang="en-US" altLang="zh-CN" sz="1800" baseline="-25000">
                <a:latin typeface="微软雅黑" panose="020B0503020204020204" pitchFamily="34" charset="-122"/>
              </a:rPr>
              <a:t>1</a:t>
            </a:r>
            <a:r>
              <a:rPr lang="en-US" altLang="zh-CN" sz="1800">
                <a:latin typeface="微软雅黑" panose="020B0503020204020204" pitchFamily="34" charset="-122"/>
              </a:rPr>
              <a:t>，A</a:t>
            </a:r>
            <a:endParaRPr lang="zh-CN" altLang="zh-CN" sz="180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SUB  R</a:t>
            </a:r>
            <a:r>
              <a:rPr lang="en-US" altLang="zh-CN" sz="1800" baseline="-25000">
                <a:latin typeface="微软雅黑" panose="020B0503020204020204" pitchFamily="34" charset="-122"/>
              </a:rPr>
              <a:t>1</a:t>
            </a:r>
            <a:r>
              <a:rPr lang="en-US" altLang="zh-CN" sz="1800">
                <a:latin typeface="微软雅黑" panose="020B0503020204020204" pitchFamily="34" charset="-122"/>
              </a:rPr>
              <a:t>，C</a:t>
            </a:r>
            <a:endParaRPr lang="zh-CN" altLang="zh-CN" sz="1800">
              <a:latin typeface="微软雅黑" panose="020B0503020204020204" pitchFamily="34" charset="-122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5022925" y="4581128"/>
            <a:ext cx="1059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R</a:t>
            </a:r>
            <a:r>
              <a:rPr lang="en-US" altLang="zh-CN" sz="1800" baseline="-25000" dirty="0">
                <a:latin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</a:rPr>
              <a:t>含有</a:t>
            </a:r>
            <a:r>
              <a:rPr lang="en-US" altLang="zh-CN" sz="1800" dirty="0">
                <a:latin typeface="微软雅黑" panose="020B0503020204020204" pitchFamily="34" charset="-122"/>
              </a:rPr>
              <a:t>T</a:t>
            </a:r>
            <a:endParaRPr lang="zh-CN" altLang="zh-CN" sz="18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R</a:t>
            </a:r>
            <a:r>
              <a:rPr lang="en-US" altLang="zh-CN" sz="1800" baseline="-25000" dirty="0"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</a:rPr>
              <a:t>含有</a:t>
            </a:r>
            <a:r>
              <a:rPr lang="en-US" altLang="zh-CN" sz="1800" dirty="0">
                <a:latin typeface="微软雅黑" panose="020B0503020204020204" pitchFamily="34" charset="-122"/>
              </a:rPr>
              <a:t>U</a:t>
            </a:r>
            <a:endParaRPr lang="zh-CN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6640716" y="4581128"/>
            <a:ext cx="1059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T</a:t>
            </a:r>
            <a:r>
              <a:rPr lang="zh-CN" altLang="en-US" sz="1800">
                <a:latin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latin typeface="微软雅黑" panose="020B0503020204020204" pitchFamily="34" charset="-122"/>
              </a:rPr>
              <a:t>中</a:t>
            </a:r>
            <a:endParaRPr lang="zh-CN" altLang="zh-CN" sz="180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U</a:t>
            </a:r>
            <a:r>
              <a:rPr lang="zh-CN" altLang="en-US" sz="1800">
                <a:latin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latin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</a:rPr>
              <a:t>中</a:t>
            </a:r>
            <a:endParaRPr lang="zh-CN" altLang="zh-CN" sz="1800">
              <a:latin typeface="微软雅黑" panose="020B0503020204020204" pitchFamily="34" charset="-122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2848294" y="5229200"/>
            <a:ext cx="205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ADD  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0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，R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022925" y="5229200"/>
            <a:ext cx="1059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含有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V</a:t>
            </a:r>
            <a:endParaRPr lang="zh-CN" altLang="zh-CN" sz="180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含有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U</a:t>
            </a:r>
            <a:endParaRPr lang="zh-CN" altLang="en-US" sz="180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640716" y="5229200"/>
            <a:ext cx="1059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V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中</a:t>
            </a:r>
            <a:endParaRPr lang="zh-CN" altLang="zh-CN" sz="180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U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</a:rPr>
              <a:t>中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848294" y="5833827"/>
            <a:ext cx="15488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ADD  R</a:t>
            </a:r>
            <a:r>
              <a:rPr lang="en-US" altLang="zh-CN" sz="1800" baseline="-25000">
                <a:latin typeface="微软雅黑" panose="020B0503020204020204" pitchFamily="34" charset="-122"/>
              </a:rPr>
              <a:t>0</a:t>
            </a:r>
            <a:r>
              <a:rPr lang="en-US" altLang="zh-CN" sz="1800">
                <a:latin typeface="微软雅黑" panose="020B0503020204020204" pitchFamily="34" charset="-122"/>
              </a:rPr>
              <a:t>，R</a:t>
            </a:r>
            <a:r>
              <a:rPr lang="en-US" altLang="zh-CN" sz="1800" baseline="-25000">
                <a:latin typeface="微软雅黑" panose="020B0503020204020204" pitchFamily="34" charset="-122"/>
              </a:rPr>
              <a:t>1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5022925" y="5833827"/>
            <a:ext cx="1122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latin typeface="微软雅黑" panose="020B0503020204020204" pitchFamily="34" charset="-122"/>
              </a:rPr>
              <a:t>含有</a:t>
            </a:r>
            <a:r>
              <a:rPr lang="en-US" altLang="zh-CN" sz="1800">
                <a:latin typeface="微软雅黑" panose="020B0503020204020204" pitchFamily="34" charset="-122"/>
              </a:rPr>
              <a:t>W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6640716" y="5833827"/>
            <a:ext cx="1122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W</a:t>
            </a:r>
            <a:r>
              <a:rPr lang="zh-CN" altLang="en-US" sz="1800">
                <a:latin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</a:rPr>
              <a:t>R</a:t>
            </a:r>
            <a:r>
              <a:rPr lang="en-US" altLang="zh-CN" sz="1800" baseline="-25000"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latin typeface="微软雅黑" panose="020B0503020204020204" pitchFamily="34" charset="-122"/>
              </a:rPr>
              <a:t>中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48294" y="6163563"/>
            <a:ext cx="205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ST  R</a:t>
            </a:r>
            <a:r>
              <a:rPr lang="en-US" altLang="zh-CN" sz="1800" baseline="-30000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GB" altLang="zh-CN" sz="1800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14537" y="3633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072624" y="3633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999457" y="363399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RVALUE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596665" y="3632678"/>
            <a:ext cx="10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AVALUE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43-A12D-C94F-8C30-196EA092BDE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79754"/>
              </p:ext>
            </p:extLst>
          </p:nvPr>
        </p:nvGraphicFramePr>
        <p:xfrm>
          <a:off x="1655717" y="1436851"/>
          <a:ext cx="5885961" cy="200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四元式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左值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左操作数 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右操作数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593128" y="3097607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W=V+U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2607415" y="2671667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V=T+U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621703" y="2273075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U=A-C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2616940" y="1807571"/>
            <a:ext cx="15295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T=A-B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3874069" y="3097607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</a:rPr>
              <a:t>(^,</a:t>
            </a:r>
            <a:r>
              <a:rPr lang="en-US" altLang="zh-CN" sz="1800" dirty="0"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5170213" y="3097607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>
                <a:solidFill>
                  <a:srgbClr val="FF3300"/>
                </a:solidFill>
                <a:latin typeface="微软雅黑" panose="020B0503020204020204" pitchFamily="34" charset="-122"/>
              </a:rPr>
              <a:t>(^,^)</a:t>
            </a:r>
            <a:endParaRPr lang="zh-CN" altLang="zh-CN" sz="1800">
              <a:latin typeface="微软雅黑" panose="020B0503020204020204" pitchFamily="34" charset="-122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6509236" y="3016835"/>
            <a:ext cx="1116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(^,^)</a:t>
            </a:r>
            <a:r>
              <a:rPr lang="zh-CN" altLang="zh-CN" sz="1800" dirty="0">
                <a:latin typeface="微软雅黑" panose="020B0503020204020204" pitchFamily="34" charset="-122"/>
              </a:rPr>
              <a:t>	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74069" y="2671667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>
                <a:solidFill>
                  <a:srgbClr val="FF3300"/>
                </a:solidFill>
                <a:latin typeface="微软雅黑" panose="020B0503020204020204" pitchFamily="34" charset="-122"/>
              </a:rPr>
              <a:t>(4,</a:t>
            </a:r>
            <a:r>
              <a:rPr lang="en-US" altLang="zh-CN" sz="1800">
                <a:solidFill>
                  <a:srgbClr val="FF3300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5170213" y="2671667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9966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>
                <a:solidFill>
                  <a:srgbClr val="339966"/>
                </a:solidFill>
                <a:latin typeface="微软雅黑" panose="020B0503020204020204" pitchFamily="34" charset="-122"/>
              </a:rPr>
              <a:t>^)</a:t>
            </a: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6394349" y="2671667"/>
            <a:ext cx="9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(4,</a:t>
            </a:r>
            <a:r>
              <a:rPr lang="en-US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y)	</a:t>
            </a: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3874069" y="2273075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(3,</a:t>
            </a:r>
            <a:r>
              <a:rPr lang="en-US" altLang="zh-CN" sz="1800" dirty="0">
                <a:solidFill>
                  <a:srgbClr val="3366FF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5170213" y="2273075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33CC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 dirty="0">
                <a:solidFill>
                  <a:srgbClr val="FF33CC"/>
                </a:solidFill>
                <a:latin typeface="微软雅黑" panose="020B0503020204020204" pitchFamily="34" charset="-122"/>
              </a:rPr>
              <a:t>^)</a:t>
            </a: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6394349" y="2273075"/>
            <a:ext cx="9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D60093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>
                <a:solidFill>
                  <a:srgbClr val="D60093"/>
                </a:solidFill>
                <a:latin typeface="微软雅黑" panose="020B0503020204020204" pitchFamily="34" charset="-122"/>
              </a:rPr>
              <a:t>^)</a:t>
            </a:r>
            <a:r>
              <a:rPr lang="zh-CN" altLang="zh-CN" sz="1800">
                <a:latin typeface="微软雅黑" panose="020B0503020204020204" pitchFamily="34" charset="-122"/>
              </a:rPr>
              <a:t> 	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3874069" y="1807571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9966"/>
                </a:solidFill>
                <a:latin typeface="微软雅黑" panose="020B0503020204020204" pitchFamily="34" charset="-122"/>
              </a:rPr>
              <a:t>(3,</a:t>
            </a:r>
            <a:r>
              <a:rPr lang="en-US" altLang="zh-CN" sz="1800" dirty="0">
                <a:solidFill>
                  <a:srgbClr val="339966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5170213" y="1807571"/>
            <a:ext cx="9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33CC"/>
                </a:solidFill>
                <a:latin typeface="微软雅黑" panose="020B0503020204020204" pitchFamily="34" charset="-122"/>
              </a:rPr>
              <a:t>(2,</a:t>
            </a:r>
            <a:r>
              <a:rPr lang="en-US" altLang="zh-CN" sz="1800">
                <a:solidFill>
                  <a:srgbClr val="FF33CC"/>
                </a:solidFill>
                <a:latin typeface="微软雅黑" panose="020B0503020204020204" pitchFamily="34" charset="-122"/>
              </a:rPr>
              <a:t>y)</a:t>
            </a: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6394349" y="1807571"/>
            <a:ext cx="9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336699"/>
                </a:solidFill>
                <a:latin typeface="微软雅黑" panose="020B0503020204020204" pitchFamily="34" charset="-122"/>
              </a:rPr>
              <a:t>(^,</a:t>
            </a:r>
            <a:r>
              <a:rPr lang="zh-CN" altLang="zh-CN" sz="1800">
                <a:solidFill>
                  <a:srgbClr val="336699"/>
                </a:solidFill>
                <a:latin typeface="微软雅黑" panose="020B0503020204020204" pitchFamily="34" charset="-122"/>
              </a:rPr>
              <a:t>^)</a:t>
            </a:r>
            <a:r>
              <a:rPr lang="zh-CN" altLang="zh-CN" sz="1800">
                <a:latin typeface="微软雅黑" panose="020B0503020204020204" pitchFamily="34" charset="-122"/>
              </a:rPr>
              <a:t> 	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1758505" y="3097607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(4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1758505" y="2671667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(3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1758505" y="2273075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(2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1758505" y="1807571"/>
            <a:ext cx="63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(1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3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  <p:bldP spid="30" grpId="0" autoUpdateAnimBg="0"/>
      <p:bldP spid="31" grpId="0" autoUpdateAnimBg="0"/>
      <p:bldP spid="32" grpId="0" build="p" autoUpdateAnimBg="0"/>
      <p:bldP spid="33" grpId="0" build="p" autoUpdateAnimBg="0"/>
      <p:bldP spid="34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39" grpId="0" build="p" autoUpdateAnimBg="0"/>
      <p:bldP spid="40" grpId="0" build="p" autoUpdateAnimBg="0"/>
      <p:bldP spid="41" grpId="0" build="p" autoUpdateAnimBg="0"/>
      <p:bldP spid="42" grpId="0" build="p" autoUpdateAnimBg="0"/>
      <p:bldP spid="43" grpId="0" build="p" autoUpdateAnimBg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黑体" charset="0"/>
              </a:rPr>
              <a:t>循环中寄存器</a:t>
            </a:r>
            <a:r>
              <a:rPr lang="zh-CN" altLang="en-US" dirty="0">
                <a:latin typeface="Arial" charset="0"/>
                <a:ea typeface="黑体" charset="0"/>
              </a:rPr>
              <a:t>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4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分配</a:t>
                </a:r>
                <a:r>
                  <a:rPr lang="zh-CN" altLang="en-US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策略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：循环中经常使用的变量使用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Arial" charset="0"/>
                    <a:ea typeface="楷体_GB2312" charset="0"/>
                  </a:rPr>
                  <a:t>固定寄存器</a:t>
                </a:r>
              </a:p>
              <a:p>
                <a:pPr lvl="1" eaLnBrk="1" hangingPunct="1"/>
                <a:r>
                  <a:rPr lang="zh-CN" altLang="en-US" sz="20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为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循环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L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中某变量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M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分配固定的寄存器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，每次执行循环一次，节省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的执行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代价大约为</a:t>
                </a:r>
                <a:endParaRPr lang="zh-CN" altLang="en-US" sz="2000" dirty="0">
                  <a:solidFill>
                    <a:schemeClr val="tx1"/>
                  </a:solidFill>
                  <a:latin typeface="Arial" charset="0"/>
                  <a:ea typeface="楷体_GB2312" charset="0"/>
                </a:endParaRPr>
              </a:p>
              <a:p>
                <a:pPr lvl="1" eaLnBrk="1" hangingPunct="1"/>
                <a:endParaRPr lang="zh-CN" altLang="en-US" sz="2000" dirty="0">
                  <a:solidFill>
                    <a:schemeClr val="tx1"/>
                  </a:solidFill>
                  <a:latin typeface="Arial" charset="0"/>
                  <a:ea typeface="楷体_GB2312" charset="0"/>
                </a:endParaRPr>
              </a:p>
              <a:p>
                <a:pPr marL="3492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brk m:alnAt="23"/>
                            </m:rP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中</m:t>
                          </m:r>
                          <m:r>
                            <a:rPr lang="zh-CN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所有</m:t>
                          </m:r>
                          <m:r>
                            <a:rPr lang="zh-CN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基本块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charset="0"/>
                            </a:rPr>
                            <m:t>+ 2∗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charset="0"/>
                            </a:rPr>
                            <m:t>LIVE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zh-CN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pPr lvl="2"/>
                <a:endParaRPr lang="en-US" altLang="zh-CN" sz="1600" dirty="0" smtClean="0">
                  <a:solidFill>
                    <a:schemeClr val="tx1"/>
                  </a:solidFill>
                  <a:latin typeface="Arial" charset="0"/>
                  <a:ea typeface="楷体_GB2312" charset="0"/>
                </a:endParaRPr>
              </a:p>
              <a:p>
                <a:pPr lvl="2"/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USE (M,B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): 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基本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块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B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中对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M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定值前被引用的次数</a:t>
                </a:r>
                <a:endParaRPr lang="en-US" altLang="zh-CN" sz="1600" dirty="0">
                  <a:solidFill>
                    <a:schemeClr val="tx1"/>
                  </a:solidFill>
                  <a:latin typeface="Arial" charset="0"/>
                  <a:ea typeface="楷体_GB2312" charset="0"/>
                </a:endParaRPr>
              </a:p>
              <a:p>
                <a:pPr lvl="2"/>
                <a:r>
                  <a:rPr lang="en-US" altLang="zh-CN" sz="1600" dirty="0" smtClean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LIVE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(M,B):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基本块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B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中对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M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定值且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M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在出口处活跃则为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1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，否则为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charset="0"/>
                    <a:ea typeface="楷体_GB2312" charset="0"/>
                  </a:rPr>
                  <a:t>0</a:t>
                </a:r>
              </a:p>
              <a:p>
                <a:pPr lvl="2" eaLnBrk="1" hangingPunct="1"/>
                <a:endParaRPr lang="en-US" altLang="zh-CN" sz="1800" dirty="0">
                  <a:latin typeface="Arial" charset="0"/>
                  <a:ea typeface="楷体_GB2312" charset="0"/>
                </a:endParaRPr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  <a:blipFill>
                <a:blip r:embed="rId3"/>
                <a:stretch>
                  <a:fillRect l="-1048" t="-1078" r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BC37-2C65-B548-836C-A736808042DA}" type="slidenum">
              <a:rPr lang="en-US" altLang="zh-CN" sz="1600" smtClean="0"/>
              <a:pPr/>
              <a:t>23</a:t>
            </a:fld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3360"/>
            <a:ext cx="8042276" cy="123072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黑体" charset="0"/>
              </a:rPr>
              <a:t>调整代码顺序</a:t>
            </a:r>
            <a:endParaRPr lang="zh-CN" altLang="en-US" dirty="0">
              <a:latin typeface="Arial" charset="0"/>
              <a:ea typeface="黑体" charset="0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7C0A8FC-2994-D243-B198-95B65AE067DD}" type="slidenum">
              <a:rPr lang="en-US" altLang="zh-CN">
                <a:solidFill>
                  <a:schemeClr val="bg1"/>
                </a:solidFill>
              </a:rPr>
              <a:pPr eaLnBrk="1" hangingPunct="1"/>
              <a:t>24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4458" y="1422804"/>
            <a:ext cx="4521114" cy="2115442"/>
            <a:chOff x="549275" y="1408011"/>
            <a:chExt cx="4521114" cy="2115442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549275" y="1418395"/>
              <a:ext cx="1762325" cy="35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例：赋值语句</a:t>
              </a:r>
              <a:endPara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353681" y="1408011"/>
              <a:ext cx="87527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426059" y="1408011"/>
              <a:ext cx="168321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633094" y="1560809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723988" y="1408011"/>
              <a:ext cx="2346401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kumimoji="1" lang="en-US" altLang="zh-CN" sz="2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A+B-(E-(C+D))</a:t>
              </a:r>
              <a:endPara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1236026" y="1768497"/>
              <a:ext cx="1474496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四元式序列</a:t>
              </a:r>
              <a:endPara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236026" y="2106730"/>
              <a:ext cx="168321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441379" y="2258045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528906" y="2118598"/>
              <a:ext cx="6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1835251" y="2106730"/>
              <a:ext cx="826458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=A+B</a:t>
              </a:r>
              <a:endPara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236026" y="2458315"/>
              <a:ext cx="168321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1441379" y="2609629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1528906" y="2470182"/>
              <a:ext cx="6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1835251" y="2458315"/>
              <a:ext cx="882004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=C+D</a:t>
              </a:r>
              <a:endPara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1236026" y="2805449"/>
              <a:ext cx="168321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1441379" y="2956764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1835251" y="2805449"/>
              <a:ext cx="732198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=E-T</a:t>
              </a:r>
              <a:endPara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2518636" y="2956764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1236026" y="3157033"/>
              <a:ext cx="168321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1441379" y="3308348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1835251" y="3157033"/>
              <a:ext cx="387139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=T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2210607" y="3308348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2301501" y="3157033"/>
              <a:ext cx="296246" cy="35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-T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2604479" y="3308348"/>
              <a:ext cx="106042" cy="21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49275" y="3507135"/>
            <a:ext cx="559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222561" y="3519002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4539" y="3642831"/>
            <a:ext cx="7481887" cy="2743650"/>
            <a:chOff x="549275" y="3557573"/>
            <a:chExt cx="7481887" cy="2743650"/>
          </a:xfrm>
        </p:grpSpPr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549275" y="5376319"/>
              <a:ext cx="3872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A                     B               E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934535" y="5993446"/>
              <a:ext cx="69217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                    C                     D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0" name="Oval 36"/>
            <p:cNvSpPr>
              <a:spLocks noChangeArrowheads="1"/>
            </p:cNvSpPr>
            <p:nvPr/>
          </p:nvSpPr>
          <p:spPr bwMode="auto">
            <a:xfrm>
              <a:off x="3296281" y="3628780"/>
              <a:ext cx="807943" cy="3634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3479751" y="3628780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n9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2" name="Oval 38"/>
            <p:cNvSpPr>
              <a:spLocks noChangeArrowheads="1"/>
            </p:cNvSpPr>
            <p:nvPr/>
          </p:nvSpPr>
          <p:spPr bwMode="auto">
            <a:xfrm>
              <a:off x="1941293" y="4158382"/>
              <a:ext cx="939234" cy="43614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106248" y="4238490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n3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4" name="Oval 40"/>
            <p:cNvSpPr>
              <a:spLocks noChangeArrowheads="1"/>
            </p:cNvSpPr>
            <p:nvPr/>
          </p:nvSpPr>
          <p:spPr bwMode="auto">
            <a:xfrm>
              <a:off x="5031674" y="4070857"/>
              <a:ext cx="939234" cy="4346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5196629" y="4153932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n8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6" name="Oval 42"/>
            <p:cNvSpPr>
              <a:spLocks noChangeArrowheads="1"/>
            </p:cNvSpPr>
            <p:nvPr/>
          </p:nvSpPr>
          <p:spPr bwMode="auto">
            <a:xfrm>
              <a:off x="1025625" y="4946110"/>
              <a:ext cx="939234" cy="43614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1190580" y="5024734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n1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8" name="Oval 44"/>
            <p:cNvSpPr>
              <a:spLocks noChangeArrowheads="1"/>
            </p:cNvSpPr>
            <p:nvPr/>
          </p:nvSpPr>
          <p:spPr bwMode="auto">
            <a:xfrm>
              <a:off x="2742503" y="4946110"/>
              <a:ext cx="939234" cy="43614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2907458" y="5024734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n2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0" name="Oval 46"/>
            <p:cNvSpPr>
              <a:spLocks noChangeArrowheads="1"/>
            </p:cNvSpPr>
            <p:nvPr/>
          </p:nvSpPr>
          <p:spPr bwMode="auto">
            <a:xfrm>
              <a:off x="4230464" y="4946110"/>
              <a:ext cx="939234" cy="43614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4395419" y="5024734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n7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2" name="Oval 48"/>
            <p:cNvSpPr>
              <a:spLocks noChangeArrowheads="1"/>
            </p:cNvSpPr>
            <p:nvPr/>
          </p:nvSpPr>
          <p:spPr bwMode="auto">
            <a:xfrm>
              <a:off x="6176260" y="4857101"/>
              <a:ext cx="939234" cy="43614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6339532" y="4940176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n6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4" name="Oval 50"/>
            <p:cNvSpPr>
              <a:spLocks noChangeArrowheads="1"/>
            </p:cNvSpPr>
            <p:nvPr/>
          </p:nvSpPr>
          <p:spPr bwMode="auto">
            <a:xfrm>
              <a:off x="5489509" y="5555820"/>
              <a:ext cx="939234" cy="43911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5654464" y="5638895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n4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6" name="Oval 52"/>
            <p:cNvSpPr>
              <a:spLocks noChangeArrowheads="1"/>
            </p:cNvSpPr>
            <p:nvPr/>
          </p:nvSpPr>
          <p:spPr bwMode="auto">
            <a:xfrm>
              <a:off x="7091928" y="5471262"/>
              <a:ext cx="939234" cy="4346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7256883" y="5549886"/>
              <a:ext cx="277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n5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8" name="Line 54"/>
            <p:cNvSpPr>
              <a:spLocks noChangeShapeType="1"/>
            </p:cNvSpPr>
            <p:nvPr/>
          </p:nvSpPr>
          <p:spPr bwMode="auto">
            <a:xfrm flipH="1">
              <a:off x="2739135" y="3856539"/>
              <a:ext cx="557146" cy="3151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>
              <a:off x="4100446" y="3821578"/>
              <a:ext cx="1012022" cy="2900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0" name="Line 56"/>
            <p:cNvSpPr>
              <a:spLocks noChangeShapeType="1"/>
            </p:cNvSpPr>
            <p:nvPr/>
          </p:nvSpPr>
          <p:spPr bwMode="auto">
            <a:xfrm flipH="1">
              <a:off x="1369000" y="4505516"/>
              <a:ext cx="772595" cy="436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1" name="Line 57"/>
            <p:cNvSpPr>
              <a:spLocks noChangeShapeType="1"/>
            </p:cNvSpPr>
            <p:nvPr/>
          </p:nvSpPr>
          <p:spPr bwMode="auto">
            <a:xfrm>
              <a:off x="2764385" y="4489198"/>
              <a:ext cx="607640" cy="4598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 flipH="1">
              <a:off x="4688298" y="4505516"/>
              <a:ext cx="481399" cy="436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3" name="Line 59"/>
            <p:cNvSpPr>
              <a:spLocks noChangeShapeType="1"/>
            </p:cNvSpPr>
            <p:nvPr/>
          </p:nvSpPr>
          <p:spPr bwMode="auto">
            <a:xfrm>
              <a:off x="5931783" y="4486140"/>
              <a:ext cx="685069" cy="370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4" name="Line 60"/>
            <p:cNvSpPr>
              <a:spLocks noChangeShapeType="1"/>
            </p:cNvSpPr>
            <p:nvPr/>
          </p:nvSpPr>
          <p:spPr bwMode="auto">
            <a:xfrm flipH="1">
              <a:off x="5947343" y="5246468"/>
              <a:ext cx="338326" cy="3093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>
              <a:off x="7075095" y="5195334"/>
              <a:ext cx="407339" cy="2714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6" name="Rectangle 62"/>
            <p:cNvSpPr>
              <a:spLocks noChangeArrowheads="1"/>
            </p:cNvSpPr>
            <p:nvPr/>
          </p:nvSpPr>
          <p:spPr bwMode="auto">
            <a:xfrm>
              <a:off x="3782729" y="3557573"/>
              <a:ext cx="725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T4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7" name="Rectangle 63"/>
            <p:cNvSpPr>
              <a:spLocks noChangeArrowheads="1"/>
            </p:cNvSpPr>
            <p:nvPr/>
          </p:nvSpPr>
          <p:spPr bwMode="auto">
            <a:xfrm>
              <a:off x="2732404" y="4198436"/>
              <a:ext cx="725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T1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8" name="Rectangle 64"/>
            <p:cNvSpPr>
              <a:spLocks noChangeArrowheads="1"/>
            </p:cNvSpPr>
            <p:nvPr/>
          </p:nvSpPr>
          <p:spPr bwMode="auto">
            <a:xfrm>
              <a:off x="5720109" y="4127229"/>
              <a:ext cx="727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T3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89" name="Rectangle 65"/>
            <p:cNvSpPr>
              <a:spLocks noChangeArrowheads="1"/>
            </p:cNvSpPr>
            <p:nvPr/>
          </p:nvSpPr>
          <p:spPr bwMode="auto">
            <a:xfrm>
              <a:off x="6930340" y="4910506"/>
              <a:ext cx="728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T2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90" name="Rectangle 66"/>
            <p:cNvSpPr>
              <a:spLocks noChangeArrowheads="1"/>
            </p:cNvSpPr>
            <p:nvPr/>
          </p:nvSpPr>
          <p:spPr bwMode="auto">
            <a:xfrm>
              <a:off x="2084366" y="4554471"/>
              <a:ext cx="727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+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91" name="Rectangle 67"/>
            <p:cNvSpPr>
              <a:spLocks noChangeArrowheads="1"/>
            </p:cNvSpPr>
            <p:nvPr/>
          </p:nvSpPr>
          <p:spPr bwMode="auto">
            <a:xfrm>
              <a:off x="3296281" y="3913608"/>
              <a:ext cx="727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92" name="Rectangle 68"/>
            <p:cNvSpPr>
              <a:spLocks noChangeArrowheads="1"/>
            </p:cNvSpPr>
            <p:nvPr/>
          </p:nvSpPr>
          <p:spPr bwMode="auto">
            <a:xfrm>
              <a:off x="5235343" y="4412057"/>
              <a:ext cx="727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93" name="Rectangle 69"/>
            <p:cNvSpPr>
              <a:spLocks noChangeArrowheads="1"/>
            </p:cNvSpPr>
            <p:nvPr/>
          </p:nvSpPr>
          <p:spPr bwMode="auto">
            <a:xfrm>
              <a:off x="6285669" y="5195334"/>
              <a:ext cx="727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+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8054"/>
            <a:ext cx="8042276" cy="118388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黑体" charset="0"/>
              </a:rPr>
              <a:t>DAG</a:t>
            </a:r>
            <a:r>
              <a:rPr lang="zh-CN" altLang="en-US" dirty="0">
                <a:latin typeface="Arial" charset="0"/>
                <a:ea typeface="黑体" charset="0"/>
              </a:rPr>
              <a:t>的目标代码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4932040" y="1535822"/>
            <a:ext cx="2665413" cy="1296987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楷体_GB2312" charset="0"/>
              </a:rPr>
              <a:t>T2=C+D                            </a:t>
            </a:r>
            <a:endParaRPr lang="en-US" altLang="zh-CN" sz="1800" dirty="0">
              <a:latin typeface="Arial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楷体_GB2312" charset="0"/>
              </a:rPr>
              <a:t>T3=E-T2               </a:t>
            </a:r>
            <a:endParaRPr lang="en-US" altLang="zh-CN" sz="1800" dirty="0">
              <a:latin typeface="Arial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楷体_GB2312" charset="0"/>
              </a:rPr>
              <a:t>T1= </a:t>
            </a:r>
            <a:r>
              <a:rPr lang="en-US" altLang="zh-CN" sz="1800" dirty="0">
                <a:latin typeface="Arial" charset="0"/>
                <a:ea typeface="楷体_GB2312" charset="0"/>
              </a:rPr>
              <a:t>A+B               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楷体_GB2312" charset="0"/>
              </a:rPr>
              <a:t>T4=T1-T3                              </a:t>
            </a:r>
            <a:endParaRPr lang="en-US" altLang="zh-CN" sz="1800" dirty="0">
              <a:latin typeface="Arial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n-US" altLang="zh-CN" sz="1800" dirty="0">
              <a:latin typeface="Arial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n-US" altLang="zh-CN" dirty="0">
              <a:latin typeface="Arial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dirty="0">
              <a:latin typeface="Arial" charset="0"/>
              <a:ea typeface="楷体_GB2312" charset="0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10D1CA3-F010-DC47-AC92-FDC7BDB6260F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476375" y="1484313"/>
            <a:ext cx="16573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dirty="0" smtClean="0">
                <a:ea typeface="楷体_GB2312" charset="0"/>
                <a:cs typeface="楷体_GB2312" charset="0"/>
              </a:rPr>
              <a:t>T1= </a:t>
            </a:r>
            <a:r>
              <a:rPr lang="en-US" altLang="zh-CN" sz="2000" dirty="0">
                <a:ea typeface="楷体_GB2312" charset="0"/>
                <a:cs typeface="楷体_GB2312" charset="0"/>
              </a:rPr>
              <a:t>A+B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smtClean="0">
                <a:ea typeface="楷体_GB2312" charset="0"/>
                <a:cs typeface="楷体_GB2312" charset="0"/>
              </a:rPr>
              <a:t>T2=C+D             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smtClean="0">
                <a:ea typeface="楷体_GB2312" charset="0"/>
                <a:cs typeface="楷体_GB2312" charset="0"/>
              </a:rPr>
              <a:t>T3=E-T2           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smtClean="0">
                <a:ea typeface="楷体_GB2312" charset="0"/>
                <a:cs typeface="楷体_GB2312" charset="0"/>
              </a:rPr>
              <a:t>T4=T1-T3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ea typeface="楷体_GB2312" charset="0"/>
                <a:cs typeface="楷体_GB2312" charset="0"/>
              </a:rPr>
              <a:t>                           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97" y="3130159"/>
            <a:ext cx="1852756" cy="26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87511"/>
            <a:ext cx="19240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331913" y="4221088"/>
            <a:ext cx="20161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331913" y="5013176"/>
            <a:ext cx="20161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  <p:bldP spid="27652" grpId="0"/>
      <p:bldP spid="27656" grpId="0" animBg="1"/>
      <p:bldP spid="276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黑体" charset="0"/>
              </a:rPr>
              <a:t>DAG</a:t>
            </a:r>
            <a:r>
              <a:rPr lang="zh-CN" altLang="en-US" dirty="0">
                <a:latin typeface="Arial" charset="0"/>
                <a:ea typeface="黑体" charset="0"/>
              </a:rPr>
              <a:t>的目标代码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楷体_GB2312" charset="0"/>
              </a:rPr>
              <a:t>DAG</a:t>
            </a:r>
            <a:r>
              <a:rPr lang="zh-CN" altLang="en-US" sz="2000" dirty="0">
                <a:latin typeface="Arial" charset="0"/>
                <a:ea typeface="楷体_GB2312" charset="0"/>
              </a:rPr>
              <a:t>中结点重新排序的算法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Arial" charset="0"/>
                <a:ea typeface="楷体_GB2312" charset="0"/>
              </a:rPr>
              <a:t>尽可能使一个结点的求值</a:t>
            </a:r>
            <a:r>
              <a:rPr lang="zh-CN" altLang="en-US" sz="1800" dirty="0" smtClean="0">
                <a:latin typeface="Arial" charset="0"/>
                <a:ea typeface="楷体_GB2312" charset="0"/>
              </a:rPr>
              <a:t>紧跟在它</a:t>
            </a:r>
            <a:r>
              <a:rPr lang="zh-CN" altLang="en-US" sz="1800" dirty="0">
                <a:latin typeface="Arial" charset="0"/>
                <a:ea typeface="楷体_GB2312" charset="0"/>
              </a:rPr>
              <a:t>的最左变量的求值之后（从右至左计算）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Arial" charset="0"/>
                <a:ea typeface="楷体_GB2312" charset="0"/>
              </a:rPr>
              <a:t>启发式排序算法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楷体_GB2312" charset="0"/>
              </a:rPr>
              <a:t>T</a:t>
            </a:r>
            <a:r>
              <a:rPr lang="zh-CN" altLang="en-US" sz="1800" dirty="0">
                <a:latin typeface="Arial" charset="0"/>
                <a:ea typeface="楷体_GB2312" charset="0"/>
              </a:rPr>
              <a:t>为一个线性表，有</a:t>
            </a:r>
            <a:r>
              <a:rPr lang="en-US" altLang="zh-CN" sz="1800" dirty="0">
                <a:latin typeface="Arial" charset="0"/>
                <a:ea typeface="楷体_GB2312" charset="0"/>
              </a:rPr>
              <a:t>n</a:t>
            </a:r>
            <a:r>
              <a:rPr lang="zh-CN" altLang="en-US" sz="1800" dirty="0">
                <a:latin typeface="Arial" charset="0"/>
                <a:ea typeface="楷体_GB2312" charset="0"/>
              </a:rPr>
              <a:t>项（对应</a:t>
            </a:r>
            <a:r>
              <a:rPr lang="en-US" altLang="zh-CN" sz="1800" dirty="0">
                <a:latin typeface="Arial" charset="0"/>
                <a:ea typeface="楷体_GB2312" charset="0"/>
              </a:rPr>
              <a:t>n</a:t>
            </a:r>
            <a:r>
              <a:rPr lang="zh-CN" altLang="en-US" sz="1800" dirty="0">
                <a:latin typeface="Arial" charset="0"/>
                <a:ea typeface="楷体_GB2312" charset="0"/>
              </a:rPr>
              <a:t>个内部节点），初始化</a:t>
            </a:r>
            <a:r>
              <a:rPr lang="en-US" altLang="zh-CN" sz="1800" dirty="0">
                <a:latin typeface="Arial" charset="0"/>
                <a:ea typeface="楷体_GB2312" charset="0"/>
              </a:rPr>
              <a:t>T</a:t>
            </a:r>
            <a:r>
              <a:rPr lang="zh-CN" altLang="en-US" sz="1800" dirty="0">
                <a:latin typeface="Arial" charset="0"/>
                <a:ea typeface="楷体_GB2312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  <a:ea typeface="楷体_GB2312" charset="0"/>
              </a:rPr>
              <a:t>从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楷体_GB2312" charset="0"/>
              </a:rPr>
              <a:t>T[n]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  <a:ea typeface="楷体_GB2312" charset="0"/>
              </a:rPr>
              <a:t>到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楷体_GB2312" charset="0"/>
              </a:rPr>
              <a:t>T[1]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  <a:ea typeface="楷体_GB2312" charset="0"/>
              </a:rPr>
              <a:t>按下列算法生成。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Arial" charset="0"/>
                <a:ea typeface="楷体_GB2312" charset="0"/>
              </a:rPr>
              <a:t>while</a:t>
            </a:r>
            <a:r>
              <a:rPr lang="zh-CN" altLang="en-US" sz="1600" dirty="0">
                <a:latin typeface="Arial" charset="0"/>
                <a:ea typeface="楷体_GB2312" charset="0"/>
              </a:rPr>
              <a:t>存在未列入表的内部结点</a:t>
            </a:r>
            <a:r>
              <a:rPr lang="en-US" altLang="zh-CN" sz="1600" dirty="0">
                <a:latin typeface="Arial" charset="0"/>
                <a:ea typeface="楷体_GB2312" charset="0"/>
              </a:rPr>
              <a:t>do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Arial" charset="0"/>
                <a:ea typeface="楷体_GB2312" charset="0"/>
              </a:rPr>
              <a:t>Begin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Arial" charset="0"/>
                <a:ea typeface="楷体_GB2312" charset="0"/>
              </a:rPr>
              <a:t>    </a:t>
            </a:r>
            <a:r>
              <a:rPr lang="zh-CN" altLang="en-US" sz="1600" dirty="0">
                <a:latin typeface="Arial" charset="0"/>
                <a:ea typeface="楷体_GB2312" charset="0"/>
              </a:rPr>
              <a:t>选取一个未列入表的但其全部父结点均已列 入表的结点</a:t>
            </a:r>
            <a:r>
              <a:rPr lang="en-US" altLang="zh-CN" sz="1600" dirty="0">
                <a:latin typeface="Arial" charset="0"/>
                <a:ea typeface="楷体_GB2312" charset="0"/>
              </a:rPr>
              <a:t>n;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Arial" charset="0"/>
                <a:ea typeface="楷体_GB2312" charset="0"/>
              </a:rPr>
              <a:t>    </a:t>
            </a:r>
            <a:r>
              <a:rPr lang="zh-CN" altLang="en-US" sz="1600" dirty="0">
                <a:latin typeface="Arial" charset="0"/>
                <a:ea typeface="楷体_GB2312" charset="0"/>
              </a:rPr>
              <a:t>将</a:t>
            </a:r>
            <a:r>
              <a:rPr lang="en-US" altLang="zh-CN" sz="1600" dirty="0">
                <a:latin typeface="Arial" charset="0"/>
                <a:ea typeface="楷体_GB2312" charset="0"/>
              </a:rPr>
              <a:t>n</a:t>
            </a:r>
            <a:r>
              <a:rPr lang="zh-CN" altLang="en-US" sz="1600" dirty="0">
                <a:latin typeface="Arial" charset="0"/>
                <a:ea typeface="楷体_GB2312" charset="0"/>
              </a:rPr>
              <a:t>列入表中</a:t>
            </a:r>
            <a:r>
              <a:rPr lang="en-US" altLang="zh-CN" sz="1600" dirty="0">
                <a:latin typeface="Arial" charset="0"/>
                <a:ea typeface="楷体_GB2312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楷体_GB2312" charset="0"/>
              </a:rPr>
              <a:t>		    while n</a:t>
            </a:r>
            <a:r>
              <a:rPr lang="zh-CN" altLang="en-US" sz="1800" dirty="0">
                <a:latin typeface="Arial" charset="0"/>
                <a:ea typeface="楷体_GB2312" charset="0"/>
              </a:rPr>
              <a:t>的最左子结点</a:t>
            </a:r>
            <a:r>
              <a:rPr lang="en-US" altLang="zh-CN" sz="1800" dirty="0">
                <a:latin typeface="Arial" charset="0"/>
                <a:ea typeface="楷体_GB2312" charset="0"/>
              </a:rPr>
              <a:t>m</a:t>
            </a:r>
            <a:r>
              <a:rPr lang="zh-CN" altLang="en-US" sz="1800" dirty="0">
                <a:latin typeface="Arial" charset="0"/>
                <a:ea typeface="楷体_GB2312" charset="0"/>
              </a:rPr>
              <a:t>不是叶结点并且其所有父结点均已列入表中</a:t>
            </a:r>
            <a:r>
              <a:rPr lang="en-US" altLang="zh-CN" sz="1800" dirty="0">
                <a:latin typeface="Arial" charset="0"/>
                <a:ea typeface="楷体_GB2312" charset="0"/>
              </a:rPr>
              <a:t>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楷体_GB2312" charset="0"/>
              </a:rPr>
              <a:t>               begin</a:t>
            </a:r>
            <a:r>
              <a:rPr lang="zh-CN" altLang="en-US" sz="1800" dirty="0">
                <a:latin typeface="Arial" charset="0"/>
                <a:ea typeface="楷体_GB2312" charset="0"/>
              </a:rPr>
              <a:t>将</a:t>
            </a:r>
            <a:r>
              <a:rPr lang="en-US" altLang="zh-CN" sz="1800" dirty="0">
                <a:latin typeface="Arial" charset="0"/>
                <a:ea typeface="楷体_GB2312" charset="0"/>
              </a:rPr>
              <a:t>m</a:t>
            </a:r>
            <a:r>
              <a:rPr lang="zh-CN" altLang="en-US" sz="1800" dirty="0">
                <a:latin typeface="Arial" charset="0"/>
                <a:ea typeface="楷体_GB2312" charset="0"/>
              </a:rPr>
              <a:t>列入表中</a:t>
            </a:r>
            <a:r>
              <a:rPr lang="en-US" altLang="zh-CN" sz="1800" dirty="0">
                <a:latin typeface="Arial" charset="0"/>
                <a:ea typeface="楷体_GB2312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楷体_GB2312" charset="0"/>
              </a:rPr>
              <a:t>                  n: =m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楷体_GB2312" charset="0"/>
              </a:rPr>
              <a:t>               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楷体_GB2312" charset="0"/>
              </a:rPr>
              <a:t>       end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C2B9234E-7E17-AC47-A1FC-E302D4D07E2A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7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868154824"/>
              </p:ext>
            </p:extLst>
          </p:nvPr>
        </p:nvGraphicFramePr>
        <p:xfrm>
          <a:off x="4197350" y="2235200"/>
          <a:ext cx="749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公式" r:id="rId3" imgW="749300" imgH="1930400" progId="Equation.3">
                  <p:embed/>
                </p:oleObj>
              </mc:Choice>
              <mc:Fallback>
                <p:oleObj name="公式" r:id="rId3" imgW="749300" imgH="193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235200"/>
                        <a:ext cx="7493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9BAC20D-F156-6345-8D1F-20AD9ACAE820}" type="slidenum">
              <a:rPr lang="en-US" altLang="zh-CN" sz="1600">
                <a:solidFill>
                  <a:schemeClr val="bg1"/>
                </a:solidFill>
              </a:rPr>
              <a:pPr eaLnBrk="1" hangingPunct="1"/>
              <a:t>27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100" name="Picture 4" descr="5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5400526" cy="45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窥孔优化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575946" y="1688400"/>
            <a:ext cx="8042276" cy="434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窥孔优化：对一小段目标代码进行优化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楷体_GB2312" charset="0"/>
              </a:rPr>
              <a:t>冗余存取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楷体_GB2312" charset="0"/>
              </a:rPr>
              <a:t>不可达代码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楷体_GB2312" charset="0"/>
              </a:rPr>
              <a:t>控制流优化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楷体_GB2312" charset="0"/>
              </a:rPr>
              <a:t>强度削弱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楷体_GB2312" charset="0"/>
              </a:rPr>
              <a:t>删除无用操作</a:t>
            </a: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D482D49-9E68-0947-AF4C-496C24F1C795}" type="slidenum">
              <a:rPr lang="en-US" altLang="zh-CN">
                <a:solidFill>
                  <a:schemeClr val="bg1"/>
                </a:solidFill>
              </a:rPr>
              <a:pPr eaLnBrk="1" hangingPunct="1"/>
              <a:t>28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924800" cy="1219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黑体" charset="0"/>
              </a:rPr>
              <a:t>冗余存取的删除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600200"/>
            <a:ext cx="7850188" cy="4325938"/>
          </a:xfrm>
        </p:spPr>
        <p:txBody>
          <a:bodyPr/>
          <a:lstStyle/>
          <a:p>
            <a:pPr algn="just" eaLnBrk="1" hangingPunct="1"/>
            <a:r>
              <a:rPr lang="zh-CN" altLang="en-US" sz="2400" dirty="0">
                <a:latin typeface="宋体" charset="0"/>
                <a:ea typeface="楷体_GB2312" charset="0"/>
              </a:rPr>
              <a:t>如果窥孔中出现下列指令：</a:t>
            </a:r>
          </a:p>
          <a:p>
            <a:pPr lvl="1" algn="just" eaLnBrk="1" hangingPunct="1">
              <a:buFontTx/>
              <a:buNone/>
            </a:pPr>
            <a:r>
              <a:rPr lang="en-US" altLang="zh-CN" sz="2000" dirty="0">
                <a:latin typeface="宋体" charset="0"/>
                <a:ea typeface="楷体_GB2312" charset="0"/>
              </a:rPr>
              <a:t>(1)  MOV R</a:t>
            </a:r>
            <a:r>
              <a:rPr lang="en-US" altLang="zh-CN" sz="2000" baseline="-25000" dirty="0">
                <a:latin typeface="宋体" charset="0"/>
                <a:ea typeface="楷体_GB2312" charset="0"/>
              </a:rPr>
              <a:t>0</a:t>
            </a:r>
            <a:r>
              <a:rPr lang="en-US" altLang="zh-CN" sz="2000" dirty="0">
                <a:latin typeface="宋体" charset="0"/>
                <a:ea typeface="楷体_GB2312" charset="0"/>
              </a:rPr>
              <a:t>, a</a:t>
            </a:r>
          </a:p>
          <a:p>
            <a:pPr lvl="1" eaLnBrk="1" hangingPunct="1">
              <a:buFontTx/>
              <a:buNone/>
            </a:pPr>
            <a:r>
              <a:rPr lang="en-US" altLang="zh-CN" sz="2000" dirty="0">
                <a:latin typeface="宋体" charset="0"/>
                <a:ea typeface="楷体_GB2312" charset="0"/>
              </a:rPr>
              <a:t>(2)  MOV a, R</a:t>
            </a:r>
            <a:r>
              <a:rPr lang="en-US" altLang="zh-CN" sz="2000" baseline="-25000" dirty="0">
                <a:latin typeface="宋体" charset="0"/>
                <a:ea typeface="楷体_GB2312" charset="0"/>
              </a:rPr>
              <a:t>0</a:t>
            </a:r>
          </a:p>
          <a:p>
            <a:pPr eaLnBrk="1" hangingPunct="1"/>
            <a:r>
              <a:rPr lang="zh-CN" altLang="en-US" sz="2400" dirty="0" smtClean="0">
                <a:latin typeface="宋体" charset="0"/>
                <a:ea typeface="楷体_GB2312" charset="0"/>
              </a:rPr>
              <a:t>当</a:t>
            </a:r>
            <a:r>
              <a:rPr lang="zh-CN" altLang="en-US" sz="2400" dirty="0">
                <a:latin typeface="宋体" charset="0"/>
                <a:ea typeface="楷体_GB2312" charset="0"/>
              </a:rPr>
              <a:t>这两个语句在同一基本块中时，删除指令</a:t>
            </a:r>
            <a:r>
              <a:rPr lang="en-US" altLang="zh-CN" sz="2400" dirty="0">
                <a:latin typeface="宋体" charset="0"/>
                <a:ea typeface="楷体_GB2312" charset="0"/>
              </a:rPr>
              <a:t>(2)</a:t>
            </a:r>
            <a:r>
              <a:rPr lang="zh-CN" altLang="en-US" sz="2400" dirty="0">
                <a:latin typeface="宋体" charset="0"/>
                <a:ea typeface="楷体_GB2312" charset="0"/>
              </a:rPr>
              <a:t>通常是安全的</a:t>
            </a:r>
          </a:p>
          <a:p>
            <a:pPr eaLnBrk="1" hangingPunct="1"/>
            <a:r>
              <a:rPr lang="zh-CN" altLang="en-US" sz="2400" dirty="0">
                <a:latin typeface="宋体" charset="0"/>
                <a:ea typeface="楷体_GB2312" charset="0"/>
              </a:rPr>
              <a:t>如果指令</a:t>
            </a:r>
            <a:r>
              <a:rPr lang="en-US" altLang="zh-CN" sz="2400" dirty="0">
                <a:latin typeface="宋体" charset="0"/>
                <a:ea typeface="楷体_GB2312" charset="0"/>
              </a:rPr>
              <a:t>(2)</a:t>
            </a:r>
            <a:r>
              <a:rPr lang="zh-CN" altLang="en-US" sz="2400" dirty="0">
                <a:latin typeface="宋体" charset="0"/>
                <a:ea typeface="楷体_GB2312" charset="0"/>
              </a:rPr>
              <a:t>带有标号</a:t>
            </a:r>
            <a:r>
              <a:rPr lang="zh-CN" altLang="en-US" sz="2400" dirty="0" smtClean="0">
                <a:latin typeface="宋体" charset="0"/>
                <a:ea typeface="楷体_GB2312" charset="0"/>
              </a:rPr>
              <a:t>，即为转移语句的目标语句，则不能保证</a:t>
            </a:r>
            <a:r>
              <a:rPr lang="zh-CN" altLang="en-US" sz="2400" dirty="0">
                <a:latin typeface="宋体" charset="0"/>
                <a:ea typeface="楷体_GB2312" charset="0"/>
              </a:rPr>
              <a:t>指令</a:t>
            </a:r>
            <a:r>
              <a:rPr lang="en-US" altLang="zh-CN" sz="2400" dirty="0">
                <a:latin typeface="宋体" charset="0"/>
                <a:ea typeface="楷体_GB2312" charset="0"/>
              </a:rPr>
              <a:t>(2)</a:t>
            </a:r>
            <a:r>
              <a:rPr lang="zh-CN" altLang="en-US" sz="2400" dirty="0">
                <a:latin typeface="宋体" charset="0"/>
                <a:ea typeface="楷体_GB2312" charset="0"/>
              </a:rPr>
              <a:t>紧跟在指令</a:t>
            </a:r>
            <a:r>
              <a:rPr lang="en-US" altLang="zh-CN" sz="2400" dirty="0">
                <a:latin typeface="宋体" charset="0"/>
                <a:ea typeface="楷体_GB2312" charset="0"/>
              </a:rPr>
              <a:t>(1)</a:t>
            </a:r>
            <a:r>
              <a:rPr lang="zh-CN" altLang="en-US" sz="2400" dirty="0">
                <a:latin typeface="宋体" charset="0"/>
                <a:ea typeface="楷体_GB2312" charset="0"/>
              </a:rPr>
              <a:t>之后执行，所以，在这种情况下，就不能删除指令</a:t>
            </a:r>
            <a:r>
              <a:rPr lang="en-US" altLang="zh-CN" sz="2400" dirty="0">
                <a:latin typeface="宋体" charset="0"/>
                <a:ea typeface="楷体_GB2312" charset="0"/>
              </a:rPr>
              <a:t>(2)</a:t>
            </a:r>
            <a:r>
              <a:rPr lang="zh-CN" altLang="en-US" sz="2400" dirty="0">
                <a:latin typeface="宋体" charset="0"/>
                <a:ea typeface="楷体_GB2312" charset="0"/>
              </a:rPr>
              <a:t>。</a:t>
            </a:r>
          </a:p>
          <a:p>
            <a:pPr eaLnBrk="1" hangingPunct="1"/>
            <a:endParaRPr lang="en-US" altLang="zh-CN" sz="2400" dirty="0">
              <a:latin typeface="宋体" charset="0"/>
              <a:ea typeface="楷体_GB2312" charset="0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1569ADD-1C48-3C4C-9964-EA064C8EF241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812"/>
            <a:ext cx="8042276" cy="1336956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楷体_GB2312" charset="0"/>
              </a:rPr>
              <a:t>目标程序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69585"/>
            <a:ext cx="8229600" cy="45307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Arial" charset="0"/>
                <a:ea typeface="楷体_GB2312" charset="0"/>
              </a:rPr>
              <a:t>常见的目标机器指令集体系结构：</a:t>
            </a:r>
            <a:endParaRPr lang="en-US" altLang="zh-CN" dirty="0" smtClean="0">
              <a:latin typeface="Arial" charset="0"/>
              <a:ea typeface="楷体_GB2312" charset="0"/>
            </a:endParaRPr>
          </a:p>
          <a:p>
            <a:pPr lvl="1"/>
            <a:r>
              <a:rPr lang="en-US" altLang="zh-CN" dirty="0" smtClean="0">
                <a:latin typeface="Arial" charset="0"/>
                <a:ea typeface="楷体_GB2312" charset="0"/>
              </a:rPr>
              <a:t>RISC</a:t>
            </a:r>
            <a:r>
              <a:rPr lang="zh-CN" altLang="en-US" dirty="0" smtClean="0">
                <a:latin typeface="Arial" charset="0"/>
                <a:ea typeface="楷体_GB2312" charset="0"/>
              </a:rPr>
              <a:t>：指令集和寻址方式简单，寄存器多</a:t>
            </a:r>
            <a:endParaRPr lang="en-US" altLang="zh-CN" dirty="0">
              <a:latin typeface="Arial" charset="0"/>
              <a:ea typeface="楷体_GB2312" charset="0"/>
            </a:endParaRPr>
          </a:p>
          <a:p>
            <a:pPr lvl="1"/>
            <a:r>
              <a:rPr lang="en-US" altLang="zh-CN" dirty="0" smtClean="0">
                <a:latin typeface="Arial" charset="0"/>
                <a:ea typeface="楷体_GB2312" charset="0"/>
              </a:rPr>
              <a:t>CISC</a:t>
            </a:r>
            <a:r>
              <a:rPr lang="zh-CN" altLang="en-US" dirty="0" smtClean="0">
                <a:latin typeface="Arial" charset="0"/>
                <a:ea typeface="楷体_GB2312" charset="0"/>
              </a:rPr>
              <a:t>：指令集和寻址方式复杂，寄存器相对少</a:t>
            </a:r>
            <a:endParaRPr lang="en-US" altLang="zh-CN" dirty="0">
              <a:latin typeface="Arial" charset="0"/>
              <a:ea typeface="楷体_GB2312" charset="0"/>
            </a:endParaRPr>
          </a:p>
          <a:p>
            <a:pPr lvl="1"/>
            <a:r>
              <a:rPr lang="zh-CN" altLang="en-US" dirty="0" smtClean="0">
                <a:latin typeface="Arial" charset="0"/>
                <a:ea typeface="楷体_GB2312" charset="0"/>
              </a:rPr>
              <a:t>基于堆栈结构：运算分量在栈中，现在几乎废弃</a:t>
            </a:r>
            <a:endParaRPr lang="en-US" altLang="zh-CN" dirty="0" smtClean="0">
              <a:latin typeface="Arial" charset="0"/>
              <a:ea typeface="楷体_GB2312" charset="0"/>
            </a:endParaRPr>
          </a:p>
          <a:p>
            <a:r>
              <a:rPr lang="zh-CN" altLang="en-US" dirty="0" smtClean="0">
                <a:latin typeface="Arial" charset="0"/>
                <a:ea typeface="楷体_GB2312" charset="0"/>
              </a:rPr>
              <a:t>目标代码种类</a:t>
            </a:r>
            <a:endParaRPr lang="en-US" altLang="zh-CN" dirty="0" smtClean="0">
              <a:latin typeface="Arial" charset="0"/>
              <a:ea typeface="楷体_GB2312" charset="0"/>
            </a:endParaRPr>
          </a:p>
          <a:p>
            <a:pPr lvl="1"/>
            <a:r>
              <a:rPr lang="zh-CN" altLang="en-US" dirty="0" smtClean="0">
                <a:latin typeface="Arial" charset="0"/>
                <a:ea typeface="楷体_GB2312" charset="0"/>
              </a:rPr>
              <a:t>绝对</a:t>
            </a:r>
            <a:r>
              <a:rPr lang="zh-CN" altLang="en-US" dirty="0">
                <a:latin typeface="Arial" charset="0"/>
                <a:ea typeface="楷体_GB2312" charset="0"/>
              </a:rPr>
              <a:t>机器语言</a:t>
            </a:r>
          </a:p>
          <a:p>
            <a:pPr lvl="2"/>
            <a:r>
              <a:rPr lang="zh-CN" altLang="en-US" dirty="0" smtClean="0">
                <a:latin typeface="Arial" charset="0"/>
                <a:ea typeface="楷体_GB2312" charset="0"/>
              </a:rPr>
              <a:t>代码及</a:t>
            </a:r>
            <a:r>
              <a:rPr lang="zh-CN" altLang="en-US" dirty="0">
                <a:latin typeface="Arial" charset="0"/>
                <a:ea typeface="楷体_GB2312" charset="0"/>
              </a:rPr>
              <a:t>数据对象在内存中存储位置确定</a:t>
            </a:r>
          </a:p>
          <a:p>
            <a:pPr lvl="2"/>
            <a:r>
              <a:rPr lang="zh-CN" altLang="en-US" dirty="0">
                <a:latin typeface="Arial" charset="0"/>
                <a:ea typeface="楷体_GB2312" charset="0"/>
              </a:rPr>
              <a:t>二进制表示，可立即</a:t>
            </a:r>
            <a:r>
              <a:rPr lang="zh-CN" altLang="en-US" dirty="0" smtClean="0">
                <a:latin typeface="Arial" charset="0"/>
                <a:ea typeface="楷体_GB2312" charset="0"/>
              </a:rPr>
              <a:t>执行</a:t>
            </a:r>
            <a:endParaRPr lang="zh-CN" altLang="en-US" dirty="0">
              <a:latin typeface="Arial" charset="0"/>
              <a:ea typeface="楷体_GB2312" charset="0"/>
            </a:endParaRPr>
          </a:p>
          <a:p>
            <a:pPr lvl="1"/>
            <a:r>
              <a:rPr lang="zh-CN" altLang="en-US" dirty="0">
                <a:latin typeface="Arial" charset="0"/>
                <a:ea typeface="楷体_GB2312" charset="0"/>
              </a:rPr>
              <a:t>可重定位机器语言</a:t>
            </a:r>
          </a:p>
          <a:p>
            <a:pPr lvl="2"/>
            <a:r>
              <a:rPr lang="zh-CN" altLang="en-US" dirty="0">
                <a:latin typeface="Arial" charset="0"/>
                <a:ea typeface="楷体_GB2312" charset="0"/>
              </a:rPr>
              <a:t>子程序可单独编译</a:t>
            </a:r>
          </a:p>
          <a:p>
            <a:pPr lvl="2"/>
            <a:r>
              <a:rPr lang="zh-CN" altLang="en-US" dirty="0">
                <a:latin typeface="Arial" charset="0"/>
                <a:ea typeface="楷体_GB2312" charset="0"/>
              </a:rPr>
              <a:t>一组目标模块，</a:t>
            </a:r>
            <a:r>
              <a:rPr lang="zh-CN" altLang="en-US" dirty="0" smtClean="0">
                <a:latin typeface="Arial" charset="0"/>
                <a:ea typeface="楷体_GB2312" charset="0"/>
              </a:rPr>
              <a:t>需链接装入</a:t>
            </a:r>
            <a:r>
              <a:rPr lang="zh-CN" altLang="en-US" dirty="0">
                <a:latin typeface="Arial" charset="0"/>
                <a:ea typeface="楷体_GB2312" charset="0"/>
              </a:rPr>
              <a:t>，方可</a:t>
            </a:r>
            <a:r>
              <a:rPr lang="zh-CN" altLang="en-US" dirty="0" smtClean="0">
                <a:latin typeface="Arial" charset="0"/>
                <a:ea typeface="楷体_GB2312" charset="0"/>
              </a:rPr>
              <a:t>执行</a:t>
            </a:r>
            <a:endParaRPr lang="zh-CN" altLang="en-US" dirty="0">
              <a:latin typeface="Arial" charset="0"/>
              <a:ea typeface="楷体_GB2312" charset="0"/>
            </a:endParaRPr>
          </a:p>
          <a:p>
            <a:pPr lvl="1"/>
            <a:r>
              <a:rPr lang="zh-CN" altLang="en-US" dirty="0">
                <a:latin typeface="Arial" charset="0"/>
                <a:ea typeface="楷体_GB2312" charset="0"/>
              </a:rPr>
              <a:t>汇编语言</a:t>
            </a:r>
          </a:p>
          <a:p>
            <a:pPr lvl="2"/>
            <a:r>
              <a:rPr lang="zh-CN" altLang="en-US" dirty="0">
                <a:latin typeface="Arial" charset="0"/>
                <a:ea typeface="楷体_GB2312" charset="0"/>
              </a:rPr>
              <a:t>需经汇编程序汇编，转换成可执行的机器代码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5917650-7A32-8E4D-98B4-761B4E152550}" type="slidenum">
              <a:rPr lang="en-US" altLang="zh-CN">
                <a:solidFill>
                  <a:schemeClr val="bg1"/>
                </a:solidFill>
              </a:rPr>
              <a:pPr eaLnBrk="1" hangingPunct="1"/>
              <a:t>3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charset="0"/>
                <a:ea typeface="黑体" charset="0"/>
              </a:rPr>
              <a:t>不可达代码的删除</a:t>
            </a:r>
            <a:endParaRPr lang="zh-CN" altLang="en-US" dirty="0">
              <a:solidFill>
                <a:schemeClr val="tx1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6875"/>
            <a:ext cx="7899400" cy="43926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宋体" charset="0"/>
                <a:ea typeface="楷体_GB2312" charset="0"/>
              </a:rPr>
              <a:t>程序中控制流不可到达的一段代码称为不可达代码（死代码）。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endParaRPr lang="zh-CN" altLang="en-US" sz="2000" dirty="0">
              <a:latin typeface="宋体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宋体" charset="0"/>
                <a:ea typeface="楷体_GB2312" charset="0"/>
              </a:rPr>
              <a:t>如果无条件转移指令的下一条指令没有标号，则它是不可达代码，应该删除。这种操作有时会连续进行，从而删除一串指令。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endParaRPr lang="zh-CN" altLang="en-US" sz="2000" dirty="0">
              <a:latin typeface="宋体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宋体" charset="0"/>
                <a:ea typeface="楷体_GB2312" charset="0"/>
              </a:rPr>
              <a:t>若条件转移语句中的条件表达式的值是个常量，则生成的目标代码势必有一个分支成为不可达代码。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endParaRPr lang="zh-CN" altLang="en-US" sz="2000" dirty="0">
              <a:latin typeface="宋体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宋体" charset="0"/>
                <a:ea typeface="楷体_GB2312" charset="0"/>
              </a:rPr>
              <a:t>有时为了调试一个较大的程序，通常需要在程序里插入一些用于跟踪调试的语句，当调试完成之后，可能没有删除这些语句，这些代码就成为不可达代码。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53963D8-9D09-9146-AACE-1872520AB751}" type="slidenum">
              <a:rPr lang="en-US" altLang="zh-CN">
                <a:solidFill>
                  <a:schemeClr val="bg1"/>
                </a:solidFill>
              </a:rPr>
              <a:pPr eaLnBrk="1" hangingPunct="1"/>
              <a:t>30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0"/>
                <a:ea typeface="黑体" charset="0"/>
              </a:rPr>
              <a:t>不可达代码的删除</a:t>
            </a:r>
            <a:endParaRPr lang="zh-CN" altLang="en-US" dirty="0">
              <a:solidFill>
                <a:schemeClr val="tx1"/>
              </a:solidFill>
              <a:latin typeface="宋体" charset="0"/>
              <a:ea typeface="黑体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618009"/>
            <a:ext cx="8229600" cy="206375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zh-CN" sz="2000" dirty="0">
                <a:latin typeface="宋体" charset="0"/>
                <a:ea typeface="楷体_GB2312" charset="0"/>
              </a:rPr>
              <a:t>#define  debug  1</a:t>
            </a:r>
          </a:p>
          <a:p>
            <a:pPr lvl="1" algn="just" eaLnBrk="1" hangingPunct="1">
              <a:buFontTx/>
              <a:buNone/>
            </a:pPr>
            <a:r>
              <a:rPr lang="en-US" altLang="zh-CN" sz="2000" dirty="0">
                <a:latin typeface="MS Sans Serif" charset="0"/>
                <a:ea typeface="楷体_GB2312" charset="0"/>
              </a:rPr>
              <a:t>…</a:t>
            </a:r>
            <a:endParaRPr lang="en-US" altLang="zh-CN" sz="2000" dirty="0">
              <a:latin typeface="宋体" charset="0"/>
              <a:ea typeface="楷体_GB2312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zh-CN" sz="2000" dirty="0">
                <a:latin typeface="宋体" charset="0"/>
                <a:ea typeface="楷体_GB2312" charset="0"/>
              </a:rPr>
              <a:t>if  debug  {</a:t>
            </a:r>
          </a:p>
          <a:p>
            <a:pPr lvl="1" algn="just" eaLnBrk="1" hangingPunct="1">
              <a:buFontTx/>
              <a:buNone/>
            </a:pPr>
            <a:r>
              <a:rPr lang="en-US" altLang="zh-CN" sz="2000" dirty="0">
                <a:latin typeface="MS Sans Serif" charset="0"/>
                <a:ea typeface="楷体_GB2312" charset="0"/>
              </a:rPr>
              <a:t>…</a:t>
            </a:r>
            <a:r>
              <a:rPr lang="en-US" altLang="zh-CN" sz="2000" dirty="0">
                <a:latin typeface="宋体" charset="0"/>
                <a:ea typeface="楷体_GB2312" charset="0"/>
              </a:rPr>
              <a:t>	</a:t>
            </a:r>
            <a:r>
              <a:rPr lang="en-US" altLang="zh-CN" sz="1600" dirty="0">
                <a:latin typeface="宋体" charset="0"/>
                <a:ea typeface="楷体_GB2312" charset="0"/>
              </a:rPr>
              <a:t>	      /*  </a:t>
            </a:r>
            <a:r>
              <a:rPr lang="zh-CN" altLang="en-US" sz="1600" dirty="0">
                <a:latin typeface="宋体" charset="0"/>
                <a:ea typeface="楷体_GB2312" charset="0"/>
              </a:rPr>
              <a:t>输出调试信息  *</a:t>
            </a:r>
            <a:r>
              <a:rPr lang="en-US" altLang="zh-CN" sz="1600" dirty="0">
                <a:latin typeface="宋体" charset="0"/>
                <a:ea typeface="楷体_GB2312" charset="0"/>
              </a:rPr>
              <a:t>/</a:t>
            </a:r>
          </a:p>
          <a:p>
            <a:pPr lvl="1" eaLnBrk="1" hangingPunct="1">
              <a:buFontTx/>
              <a:buNone/>
            </a:pPr>
            <a:r>
              <a:rPr lang="en-US" altLang="zh-CN" sz="2000" dirty="0">
                <a:latin typeface="宋体" charset="0"/>
                <a:ea typeface="楷体_GB2312" charset="0"/>
              </a:rPr>
              <a:t>}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DC8BDAD-F9CF-6944-A60F-C1FA12F7ED4E}" type="slidenum">
              <a:rPr lang="en-US" altLang="zh-CN">
                <a:solidFill>
                  <a:schemeClr val="bg1"/>
                </a:solidFill>
              </a:rPr>
              <a:pPr eaLnBrk="1" hangingPunct="1"/>
              <a:t>31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23268" y="3733894"/>
            <a:ext cx="612264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zh-CN" altLang="en-US" sz="2000" dirty="0" smtClean="0">
                <a:latin typeface="宋体" charset="0"/>
                <a:ea typeface="楷体_GB2312" charset="0"/>
                <a:cs typeface="楷体_GB2312" charset="0"/>
              </a:rPr>
              <a:t>翻译</a:t>
            </a:r>
            <a:r>
              <a:rPr lang="zh-CN" altLang="en-US" sz="2000" dirty="0">
                <a:latin typeface="宋体" charset="0"/>
                <a:ea typeface="楷体_GB2312" charset="0"/>
                <a:cs typeface="楷体_GB2312" charset="0"/>
              </a:rPr>
              <a:t>出的中间代码可能是：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if  debug=1  </a:t>
            </a: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2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:  </a:t>
            </a:r>
            <a:r>
              <a:rPr lang="en-US" altLang="zh-CN" dirty="0">
                <a:latin typeface="MS Sans Serif" charset="0"/>
                <a:ea typeface="楷体_GB2312" charset="0"/>
                <a:cs typeface="楷体_GB2312" charset="0"/>
              </a:rPr>
              <a:t>…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          /*  </a:t>
            </a:r>
            <a:r>
              <a:rPr lang="zh-CN" altLang="en-US" dirty="0">
                <a:latin typeface="宋体" charset="0"/>
                <a:ea typeface="楷体_GB2312" charset="0"/>
                <a:cs typeface="楷体_GB2312" charset="0"/>
              </a:rPr>
              <a:t>输出调试信息  *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/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2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:  </a:t>
            </a:r>
            <a:r>
              <a:rPr lang="en-US" altLang="zh-CN" dirty="0">
                <a:latin typeface="MS Sans Serif" charset="0"/>
                <a:ea typeface="楷体_GB2312" charset="0"/>
                <a:cs typeface="楷体_GB2312" charset="0"/>
              </a:rPr>
              <a:t>…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latin typeface="宋体" charset="0"/>
                <a:ea typeface="楷体_GB2312" charset="0"/>
                <a:cs typeface="楷体_GB2312" charset="0"/>
              </a:rPr>
              <a:t>需要把从</a:t>
            </a:r>
            <a:r>
              <a:rPr lang="en-US" altLang="zh-CN" sz="2000" dirty="0">
                <a:latin typeface="宋体" charset="0"/>
                <a:ea typeface="楷体_GB2312" charset="0"/>
                <a:cs typeface="楷体_GB2312" charset="0"/>
              </a:rPr>
              <a:t>if</a:t>
            </a:r>
            <a:r>
              <a:rPr lang="zh-CN" altLang="en-US" sz="2000" dirty="0">
                <a:latin typeface="宋体" charset="0"/>
                <a:ea typeface="楷体_GB2312" charset="0"/>
                <a:cs typeface="楷体_GB2312" charset="0"/>
              </a:rPr>
              <a:t>到</a:t>
            </a:r>
            <a:r>
              <a:rPr lang="en-US" altLang="zh-CN" sz="2000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sz="2000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000" dirty="0">
                <a:latin typeface="宋体" charset="0"/>
                <a:ea typeface="楷体_GB2312" charset="0"/>
                <a:cs typeface="楷体_GB2312" charset="0"/>
              </a:rPr>
              <a:t>所标识的全部语句删除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771800" y="1595849"/>
            <a:ext cx="33655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宋体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  <p:bldP spid="60420" grpId="0" build="p" autoUpdateAnimBg="0"/>
      <p:bldP spid="6042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3092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0"/>
                <a:ea typeface="黑体" charset="0"/>
              </a:rPr>
              <a:t>控制流优化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67515"/>
            <a:ext cx="3600202" cy="19050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1800" dirty="0">
                <a:latin typeface="宋体" charset="0"/>
                <a:ea typeface="楷体_GB2312" charset="0"/>
              </a:rPr>
              <a:t>连续跳转的</a:t>
            </a:r>
            <a:r>
              <a:rPr lang="en-US" altLang="zh-CN" sz="1800" dirty="0" err="1">
                <a:latin typeface="宋体" charset="0"/>
                <a:ea typeface="楷体_GB2312" charset="0"/>
              </a:rPr>
              <a:t>goto</a:t>
            </a:r>
            <a:r>
              <a:rPr lang="zh-CN" altLang="en-US" sz="1800" dirty="0">
                <a:latin typeface="宋体" charset="0"/>
                <a:ea typeface="楷体_GB2312" charset="0"/>
              </a:rPr>
              <a:t>语句：</a:t>
            </a:r>
          </a:p>
          <a:p>
            <a:pPr lvl="1" algn="just" eaLnBrk="1" hangingPunct="1">
              <a:buFontTx/>
              <a:buNone/>
            </a:pPr>
            <a:r>
              <a:rPr lang="en-US" altLang="zh-CN" sz="1800" dirty="0" err="1">
                <a:latin typeface="宋体" charset="0"/>
                <a:ea typeface="楷体_GB2312" charset="0"/>
              </a:rPr>
              <a:t>goto</a:t>
            </a:r>
            <a:r>
              <a:rPr lang="en-US" altLang="zh-CN" sz="1800" dirty="0">
                <a:latin typeface="宋体" charset="0"/>
                <a:ea typeface="楷体_GB2312" charset="0"/>
              </a:rPr>
              <a:t>  L</a:t>
            </a:r>
            <a:r>
              <a:rPr lang="en-US" altLang="zh-CN" sz="1800" baseline="-25000" dirty="0">
                <a:latin typeface="宋体" charset="0"/>
                <a:ea typeface="楷体_GB2312" charset="0"/>
              </a:rPr>
              <a:t>1</a:t>
            </a:r>
            <a:endParaRPr lang="en-US" altLang="zh-CN" sz="1800" dirty="0">
              <a:latin typeface="宋体" charset="0"/>
              <a:ea typeface="楷体_GB2312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zh-CN" sz="1800" dirty="0">
                <a:latin typeface="MS Sans Serif" charset="0"/>
                <a:ea typeface="楷体_GB2312" charset="0"/>
              </a:rPr>
              <a:t>…</a:t>
            </a:r>
            <a:endParaRPr lang="en-US" altLang="zh-CN" sz="1800" dirty="0">
              <a:latin typeface="宋体" charset="0"/>
              <a:ea typeface="楷体_GB2312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zh-CN" sz="1800" dirty="0">
                <a:latin typeface="宋体" charset="0"/>
                <a:ea typeface="楷体_GB2312" charset="0"/>
              </a:rPr>
              <a:t>L</a:t>
            </a:r>
            <a:r>
              <a:rPr lang="en-US" altLang="zh-CN" sz="1800" baseline="-25000" dirty="0">
                <a:latin typeface="宋体" charset="0"/>
                <a:ea typeface="楷体_GB2312" charset="0"/>
              </a:rPr>
              <a:t>1</a:t>
            </a:r>
            <a:r>
              <a:rPr lang="en-US" altLang="zh-CN" sz="1800" dirty="0">
                <a:latin typeface="宋体" charset="0"/>
                <a:ea typeface="楷体_GB2312" charset="0"/>
              </a:rPr>
              <a:t>: </a:t>
            </a:r>
            <a:r>
              <a:rPr lang="en-US" altLang="zh-CN" sz="1800" dirty="0" err="1">
                <a:latin typeface="宋体" charset="0"/>
                <a:ea typeface="楷体_GB2312" charset="0"/>
              </a:rPr>
              <a:t>goto</a:t>
            </a:r>
            <a:r>
              <a:rPr lang="en-US" altLang="zh-CN" sz="1800" dirty="0">
                <a:latin typeface="宋体" charset="0"/>
                <a:ea typeface="楷体_GB2312" charset="0"/>
              </a:rPr>
              <a:t>  </a:t>
            </a:r>
            <a:r>
              <a:rPr lang="en-US" altLang="zh-CN" sz="1800" dirty="0" smtClean="0">
                <a:latin typeface="宋体" charset="0"/>
                <a:ea typeface="楷体_GB2312" charset="0"/>
              </a:rPr>
              <a:t>L</a:t>
            </a:r>
            <a:r>
              <a:rPr lang="en-US" altLang="zh-CN" sz="1800" baseline="-25000" dirty="0" smtClean="0">
                <a:latin typeface="宋体" charset="0"/>
                <a:ea typeface="楷体_GB2312" charset="0"/>
              </a:rPr>
              <a:t>2</a:t>
            </a:r>
          </a:p>
          <a:p>
            <a:pPr lvl="1" algn="just" eaLnBrk="1" hangingPunct="1">
              <a:buFontTx/>
              <a:buNone/>
            </a:pPr>
            <a:endParaRPr lang="en-US" altLang="zh-CN" sz="1800" dirty="0" smtClean="0">
              <a:latin typeface="宋体" charset="0"/>
              <a:ea typeface="楷体_GB2312" charset="0"/>
            </a:endParaRPr>
          </a:p>
          <a:p>
            <a:pPr lvl="1" algn="just" eaLnBrk="1" hangingPunct="1">
              <a:buFontTx/>
              <a:buNone/>
            </a:pPr>
            <a:r>
              <a:rPr lang="zh-CN" altLang="en-US" sz="1800" dirty="0" smtClean="0">
                <a:latin typeface="宋体" charset="0"/>
                <a:ea typeface="楷体_GB2312" charset="0"/>
              </a:rPr>
              <a:t>改为： </a:t>
            </a:r>
            <a:r>
              <a:rPr lang="en-US" altLang="zh-CN" sz="1800" dirty="0" err="1" smtClean="0">
                <a:latin typeface="宋体" charset="0"/>
                <a:ea typeface="楷体_GB2312" charset="0"/>
              </a:rPr>
              <a:t>goto</a:t>
            </a:r>
            <a:r>
              <a:rPr lang="zh-CN" altLang="en-US" sz="1800" dirty="0" smtClean="0">
                <a:latin typeface="宋体" charset="0"/>
                <a:ea typeface="楷体_GB2312" charset="0"/>
              </a:rPr>
              <a:t>  </a:t>
            </a:r>
            <a:r>
              <a:rPr lang="en-US" altLang="zh-CN" sz="1800" dirty="0" smtClean="0">
                <a:latin typeface="宋体" charset="0"/>
                <a:ea typeface="楷体_GB2312" charset="0"/>
              </a:rPr>
              <a:t>L</a:t>
            </a:r>
            <a:r>
              <a:rPr lang="en-US" altLang="zh-CN" sz="1800" baseline="-25000" dirty="0" smtClean="0">
                <a:latin typeface="宋体" charset="0"/>
                <a:ea typeface="楷体_GB2312" charset="0"/>
              </a:rPr>
              <a:t>2</a:t>
            </a:r>
            <a:endParaRPr lang="en-US" altLang="zh-CN" sz="1800" baseline="-25000" dirty="0">
              <a:latin typeface="宋体" charset="0"/>
              <a:ea typeface="楷体_GB2312" charset="0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DAC3073-5540-1243-90BF-D22CDD4F40C4}" type="slidenum">
              <a:rPr lang="en-US" altLang="zh-CN">
                <a:solidFill>
                  <a:schemeClr val="bg1"/>
                </a:solidFill>
              </a:rPr>
              <a:pPr eaLnBrk="1" hangingPunct="1"/>
              <a:t>32</a:t>
            </a:fld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11188" y="3972272"/>
            <a:ext cx="396081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charset="0"/>
                <a:ea typeface="楷体_GB2312" charset="0"/>
                <a:cs typeface="楷体_GB2312" charset="0"/>
              </a:rPr>
              <a:t>条件转移语句：</a:t>
            </a: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if  a&lt;b  </a:t>
            </a: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>
                <a:latin typeface="MS Sans Serif" charset="0"/>
                <a:ea typeface="楷体_GB2312" charset="0"/>
                <a:cs typeface="楷体_GB2312" charset="0"/>
              </a:rPr>
              <a:t>…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>
              <a:spcBef>
                <a:spcPct val="20000"/>
              </a:spcBef>
            </a:pP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: </a:t>
            </a: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</a:t>
            </a:r>
            <a:r>
              <a:rPr lang="en-US" altLang="zh-CN" dirty="0" smtClean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 smtClean="0">
                <a:latin typeface="宋体" charset="0"/>
                <a:ea typeface="楷体_GB2312" charset="0"/>
                <a:cs typeface="楷体_GB2312" charset="0"/>
              </a:rPr>
              <a:t>2</a:t>
            </a:r>
          </a:p>
          <a:p>
            <a:pPr marL="819150" lvl="1" indent="-285750">
              <a:spcBef>
                <a:spcPct val="20000"/>
              </a:spcBef>
            </a:pPr>
            <a:endParaRPr lang="en-US" altLang="zh-CN" dirty="0" smtClean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>
              <a:spcBef>
                <a:spcPct val="20000"/>
              </a:spcBef>
            </a:pPr>
            <a:r>
              <a:rPr lang="zh-CN" altLang="en-US" dirty="0" smtClean="0">
                <a:latin typeface="宋体" charset="0"/>
                <a:ea typeface="楷体_GB2312" charset="0"/>
                <a:cs typeface="楷体_GB2312" charset="0"/>
              </a:rPr>
              <a:t>改为</a:t>
            </a:r>
            <a:r>
              <a:rPr lang="en-US" altLang="zh-CN" dirty="0" smtClean="0">
                <a:latin typeface="宋体" charset="0"/>
                <a:ea typeface="楷体_GB2312" charset="0"/>
                <a:cs typeface="楷体_GB2312" charset="0"/>
              </a:rPr>
              <a:t>if  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a&lt;b  </a:t>
            </a: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</a:t>
            </a:r>
            <a:r>
              <a:rPr lang="en-US" altLang="zh-CN" dirty="0" smtClean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 smtClean="0">
                <a:latin typeface="宋体" charset="0"/>
                <a:ea typeface="楷体_GB2312" charset="0"/>
                <a:cs typeface="楷体_GB2312" charset="0"/>
              </a:rPr>
              <a:t>2</a:t>
            </a:r>
            <a:endParaRPr lang="en-US" altLang="zh-CN" baseline="-25000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>
              <a:spcBef>
                <a:spcPct val="20000"/>
              </a:spcBef>
            </a:pPr>
            <a:endParaRPr lang="en-US" altLang="zh-CN" baseline="-25000" dirty="0">
              <a:latin typeface="宋体" charset="0"/>
              <a:ea typeface="楷体_GB2312" charset="0"/>
              <a:cs typeface="楷体_GB2312" charset="0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4570413" y="1569926"/>
            <a:ext cx="417614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charset="0"/>
                <a:ea typeface="楷体_GB2312" charset="0"/>
                <a:cs typeface="楷体_GB2312" charset="0"/>
              </a:rPr>
              <a:t>控制结构为：</a:t>
            </a: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>
                <a:latin typeface="MS Sans Serif" charset="0"/>
                <a:ea typeface="楷体_GB2312" charset="0"/>
                <a:cs typeface="楷体_GB2312" charset="0"/>
              </a:rPr>
              <a:t>…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: if a&lt;b  </a:t>
            </a: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2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>
              <a:spcBef>
                <a:spcPct val="20000"/>
              </a:spcBef>
            </a:pP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3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: </a:t>
            </a:r>
            <a:r>
              <a:rPr lang="en-US" altLang="zh-CN" dirty="0">
                <a:latin typeface="MS Sans Serif" charset="0"/>
                <a:ea typeface="楷体_GB2312" charset="0"/>
                <a:cs typeface="楷体_GB2312" charset="0"/>
              </a:rPr>
              <a:t>…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>
              <a:spcBef>
                <a:spcPct val="20000"/>
              </a:spcBef>
            </a:pP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algn="just">
              <a:spcBef>
                <a:spcPct val="20000"/>
              </a:spcBef>
            </a:pPr>
            <a:r>
              <a:rPr lang="zh-CN" altLang="en-US" dirty="0" smtClean="0">
                <a:latin typeface="宋体" charset="0"/>
                <a:ea typeface="楷体_GB2312" charset="0"/>
                <a:cs typeface="楷体_GB2312" charset="0"/>
              </a:rPr>
              <a:t>    如果</a:t>
            </a:r>
            <a:r>
              <a:rPr lang="zh-CN" altLang="en-US" dirty="0">
                <a:latin typeface="宋体" charset="0"/>
                <a:ea typeface="楷体_GB2312" charset="0"/>
                <a:cs typeface="楷体_GB2312" charset="0"/>
              </a:rPr>
              <a:t>只有一条指令跳转到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r>
              <a:rPr lang="zh-CN" altLang="en-US" dirty="0">
                <a:latin typeface="宋体" charset="0"/>
                <a:ea typeface="楷体_GB2312" charset="0"/>
                <a:cs typeface="楷体_GB2312" charset="0"/>
              </a:rPr>
              <a:t>，且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1</a:t>
            </a:r>
            <a:r>
              <a:rPr lang="zh-CN" altLang="en-US" dirty="0">
                <a:latin typeface="宋体" charset="0"/>
                <a:ea typeface="楷体_GB2312" charset="0"/>
                <a:cs typeface="楷体_GB2312" charset="0"/>
              </a:rPr>
              <a:t>前边是一无条件转移指令，可改写为</a:t>
            </a:r>
            <a:r>
              <a:rPr lang="zh-CN" altLang="en-US" sz="2000" dirty="0">
                <a:latin typeface="宋体" charset="0"/>
                <a:ea typeface="楷体_GB2312" charset="0"/>
                <a:cs typeface="楷体_GB2312" charset="0"/>
              </a:rPr>
              <a:t>：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宋体" charset="0"/>
                <a:ea typeface="楷体_GB2312" charset="0"/>
                <a:cs typeface="楷体_GB2312" charset="0"/>
              </a:rPr>
              <a:t>	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if  a&lt;b  </a:t>
            </a:r>
            <a:r>
              <a:rPr lang="en-US" altLang="zh-CN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dirty="0">
                <a:latin typeface="宋体" charset="0"/>
                <a:ea typeface="楷体_GB2312" charset="0"/>
                <a:cs typeface="楷体_GB2312" charset="0"/>
              </a:rPr>
              <a:t>  L</a:t>
            </a:r>
            <a:r>
              <a:rPr lang="en-US" altLang="zh-CN" baseline="-25000" dirty="0">
                <a:latin typeface="宋体" charset="0"/>
                <a:ea typeface="楷体_GB2312" charset="0"/>
                <a:cs typeface="楷体_GB2312" charset="0"/>
              </a:rPr>
              <a:t>2</a:t>
            </a:r>
            <a:endParaRPr lang="en-US" altLang="zh-CN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sz="1600" dirty="0" err="1">
                <a:latin typeface="宋体" charset="0"/>
                <a:ea typeface="楷体_GB2312" charset="0"/>
                <a:cs typeface="楷体_GB2312" charset="0"/>
              </a:rPr>
              <a:t>goto</a:t>
            </a:r>
            <a:r>
              <a:rPr lang="en-US" altLang="zh-CN" sz="1600" dirty="0">
                <a:latin typeface="宋体" charset="0"/>
                <a:ea typeface="楷体_GB2312" charset="0"/>
                <a:cs typeface="楷体_GB2312" charset="0"/>
              </a:rPr>
              <a:t>  L</a:t>
            </a:r>
            <a:r>
              <a:rPr lang="en-US" altLang="zh-CN" sz="1600" baseline="-25000" dirty="0">
                <a:latin typeface="宋体" charset="0"/>
                <a:ea typeface="楷体_GB2312" charset="0"/>
                <a:cs typeface="楷体_GB2312" charset="0"/>
              </a:rPr>
              <a:t>3</a:t>
            </a:r>
            <a:endParaRPr lang="en-US" altLang="zh-CN" sz="1600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sz="1600" dirty="0">
                <a:latin typeface="MS Sans Serif" charset="0"/>
                <a:ea typeface="楷体_GB2312" charset="0"/>
                <a:cs typeface="楷体_GB2312" charset="0"/>
              </a:rPr>
              <a:t>…</a:t>
            </a:r>
            <a:endParaRPr lang="en-US" altLang="zh-CN" sz="1600" dirty="0">
              <a:latin typeface="宋体" charset="0"/>
              <a:ea typeface="楷体_GB2312" charset="0"/>
              <a:cs typeface="楷体_GB2312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sz="1600" dirty="0">
                <a:latin typeface="宋体" charset="0"/>
                <a:ea typeface="楷体_GB2312" charset="0"/>
                <a:cs typeface="楷体_GB2312" charset="0"/>
              </a:rPr>
              <a:t>L</a:t>
            </a:r>
            <a:r>
              <a:rPr lang="en-US" altLang="zh-CN" sz="1600" baseline="-25000" dirty="0">
                <a:latin typeface="宋体" charset="0"/>
                <a:ea typeface="楷体_GB2312" charset="0"/>
                <a:cs typeface="楷体_GB2312" charset="0"/>
              </a:rPr>
              <a:t>3</a:t>
            </a:r>
            <a:r>
              <a:rPr lang="en-US" altLang="zh-CN" sz="1600" dirty="0">
                <a:latin typeface="宋体" charset="0"/>
                <a:ea typeface="楷体_GB2312" charset="0"/>
                <a:cs typeface="楷体_GB2312" charset="0"/>
              </a:rPr>
              <a:t>: </a:t>
            </a:r>
            <a:r>
              <a:rPr lang="en-US" altLang="zh-CN" sz="1600" dirty="0">
                <a:latin typeface="MS Sans Serif" charset="0"/>
                <a:ea typeface="楷体_GB2312" charset="0"/>
                <a:cs typeface="楷体_GB2312" charset="0"/>
              </a:rPr>
              <a:t>…</a:t>
            </a:r>
            <a:endParaRPr lang="en-US" altLang="zh-CN" sz="1600" dirty="0">
              <a:latin typeface="宋体" charset="0"/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2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62468" grpId="0" build="p" autoUpdateAnimBg="0"/>
      <p:bldP spid="6247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黑体" charset="0"/>
              </a:rPr>
              <a:t>强度削弱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00077" y="1749705"/>
            <a:ext cx="8048625" cy="45259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2000" dirty="0">
                <a:latin typeface="宋体" charset="0"/>
                <a:ea typeface="楷体_GB2312" charset="0"/>
              </a:rPr>
              <a:t>用等价的执行速度较快的机器指令代替执行速度慢的指令，以削弱计算强度。</a:t>
            </a:r>
          </a:p>
          <a:p>
            <a:pPr algn="just" eaLnBrk="1" hangingPunct="1"/>
            <a:r>
              <a:rPr lang="zh-CN" altLang="en-US" sz="2000" dirty="0">
                <a:latin typeface="宋体" charset="0"/>
                <a:ea typeface="楷体_GB2312" charset="0"/>
              </a:rPr>
              <a:t>特定的目标机器上，某些机器指令比其它一些指令执行要快得多，因而常作为较慢指令的特例</a:t>
            </a:r>
            <a:r>
              <a:rPr lang="zh-CN" altLang="en-US" sz="2000" dirty="0" smtClean="0">
                <a:latin typeface="宋体" charset="0"/>
                <a:ea typeface="楷体_GB2312" charset="0"/>
              </a:rPr>
              <a:t>。如</a:t>
            </a:r>
            <a:r>
              <a:rPr lang="zh-CN" altLang="en-US" sz="2000" dirty="0">
                <a:latin typeface="宋体" charset="0"/>
                <a:ea typeface="楷体_GB2312" charset="0"/>
              </a:rPr>
              <a:t>：</a:t>
            </a:r>
          </a:p>
          <a:p>
            <a:pPr marL="841375" lvl="1" indent="-384175" eaLnBrk="1" hangingPunct="1"/>
            <a:r>
              <a:rPr lang="zh-CN" altLang="en-US" sz="1800" dirty="0">
                <a:latin typeface="宋体" charset="0"/>
                <a:ea typeface="楷体_GB2312" charset="0"/>
              </a:rPr>
              <a:t>用</a:t>
            </a:r>
            <a:r>
              <a:rPr lang="en-US" altLang="zh-CN" sz="1800" dirty="0">
                <a:latin typeface="宋体" charset="0"/>
                <a:ea typeface="楷体_GB2312" charset="0"/>
              </a:rPr>
              <a:t>x*x</a:t>
            </a:r>
            <a:r>
              <a:rPr lang="zh-CN" altLang="en-US" sz="1800" dirty="0">
                <a:latin typeface="宋体" charset="0"/>
                <a:ea typeface="楷体_GB2312" charset="0"/>
              </a:rPr>
              <a:t>实现</a:t>
            </a:r>
            <a:r>
              <a:rPr lang="en-US" altLang="zh-CN" sz="1800" dirty="0">
                <a:latin typeface="宋体" charset="0"/>
                <a:ea typeface="楷体_GB2312" charset="0"/>
              </a:rPr>
              <a:t>x</a:t>
            </a:r>
            <a:r>
              <a:rPr lang="en-US" altLang="zh-CN" sz="1800" baseline="30000" dirty="0">
                <a:latin typeface="宋体" charset="0"/>
                <a:ea typeface="楷体_GB2312" charset="0"/>
              </a:rPr>
              <a:t>2</a:t>
            </a:r>
            <a:r>
              <a:rPr lang="zh-CN" altLang="en-US" sz="1800" dirty="0">
                <a:latin typeface="宋体" charset="0"/>
                <a:ea typeface="楷体_GB2312" charset="0"/>
              </a:rPr>
              <a:t>比调用指数例程一定要快得多。</a:t>
            </a:r>
          </a:p>
          <a:p>
            <a:pPr marL="841375" lvl="1" indent="-384175" eaLnBrk="1" hangingPunct="1"/>
            <a:r>
              <a:rPr lang="zh-CN" altLang="en-US" sz="1800" dirty="0">
                <a:latin typeface="宋体" charset="0"/>
                <a:ea typeface="楷体_GB2312" charset="0"/>
              </a:rPr>
              <a:t>用移位操作实现定点数乘以或除以</a:t>
            </a:r>
            <a:r>
              <a:rPr lang="en-US" altLang="zh-CN" sz="1800" dirty="0">
                <a:latin typeface="宋体" charset="0"/>
                <a:ea typeface="楷体_GB2312" charset="0"/>
              </a:rPr>
              <a:t>2</a:t>
            </a:r>
            <a:r>
              <a:rPr lang="zh-CN" altLang="en-US" sz="1800" dirty="0">
                <a:latin typeface="宋体" charset="0"/>
                <a:ea typeface="楷体_GB2312" charset="0"/>
              </a:rPr>
              <a:t>的幂运算肯定会快些。</a:t>
            </a:r>
          </a:p>
          <a:p>
            <a:pPr marL="841375" lvl="1" indent="-384175" eaLnBrk="1" hangingPunct="1"/>
            <a:r>
              <a:rPr lang="zh-CN" altLang="en-US" sz="1800" dirty="0">
                <a:latin typeface="宋体" charset="0"/>
                <a:ea typeface="楷体_GB2312" charset="0"/>
              </a:rPr>
              <a:t>浮点数除以常数用乘以常数近似实现会快些，如</a:t>
            </a:r>
            <a:r>
              <a:rPr lang="en-US" altLang="zh-CN" sz="1800" dirty="0">
                <a:latin typeface="宋体" charset="0"/>
                <a:ea typeface="楷体_GB2312" charset="0"/>
              </a:rPr>
              <a:t>x/5</a:t>
            </a:r>
            <a:r>
              <a:rPr lang="zh-CN" altLang="en-US" sz="1800" dirty="0">
                <a:latin typeface="宋体" charset="0"/>
                <a:ea typeface="楷体_GB2312" charset="0"/>
              </a:rPr>
              <a:t>变为</a:t>
            </a:r>
            <a:r>
              <a:rPr lang="en-US" altLang="zh-CN" sz="1800" dirty="0">
                <a:latin typeface="宋体" charset="0"/>
                <a:ea typeface="楷体_GB2312" charset="0"/>
              </a:rPr>
              <a:t>x*0.2</a:t>
            </a:r>
            <a:r>
              <a:rPr lang="zh-CN" altLang="en-US" sz="1800" dirty="0">
                <a:latin typeface="宋体" charset="0"/>
                <a:ea typeface="楷体_GB2312" charset="0"/>
              </a:rPr>
              <a:t>。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81C8A8A-79B1-0444-978A-5D705A6A379D}" type="slidenum">
              <a:rPr lang="en-US" altLang="zh-CN">
                <a:solidFill>
                  <a:schemeClr val="bg1"/>
                </a:solidFill>
              </a:rPr>
              <a:pPr eaLnBrk="1" hangingPunct="1"/>
              <a:t>33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黑体" charset="0"/>
              </a:rPr>
              <a:t>删除无用操作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703640"/>
            <a:ext cx="8042276" cy="434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无用操作：不会改变数据结果的操作</a:t>
            </a:r>
          </a:p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如：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楷体_GB2312" charset="0"/>
              </a:rPr>
              <a:t>ADD R, #0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楷体_GB2312" charset="0"/>
              </a:rPr>
              <a:t>MUL R,#1</a:t>
            </a: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F913AEA-F9B3-324A-A670-7F1ACF123BC6}" type="slidenum">
              <a:rPr lang="en-US" altLang="zh-CN">
                <a:solidFill>
                  <a:schemeClr val="bg1"/>
                </a:solidFill>
              </a:rPr>
              <a:pPr eaLnBrk="1" hangingPunct="1"/>
              <a:t>34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812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指令选择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00201"/>
            <a:ext cx="8042276" cy="89269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" charset="0"/>
                <a:ea typeface="楷体_GB2312" charset="0"/>
              </a:rPr>
              <a:t>选择适当的目标机指令来实现中间表示</a:t>
            </a:r>
            <a:r>
              <a:rPr lang="en-US" altLang="zh-CN" sz="2000" dirty="0">
                <a:latin typeface="Arial" charset="0"/>
                <a:ea typeface="楷体_GB2312" charset="0"/>
              </a:rPr>
              <a:t>(IR)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语句，</a:t>
            </a:r>
            <a:r>
              <a:rPr lang="zh-CN" altLang="en-US" sz="2200" dirty="0" smtClean="0">
                <a:latin typeface="Arial" charset="0"/>
                <a:ea typeface="楷体_GB2312" charset="0"/>
              </a:rPr>
              <a:t>不同</a:t>
            </a:r>
            <a:r>
              <a:rPr lang="zh-CN" altLang="en-US" sz="2200" dirty="0">
                <a:latin typeface="Arial" charset="0"/>
                <a:ea typeface="楷体_GB2312" charset="0"/>
              </a:rPr>
              <a:t>的机器支持的指令系统</a:t>
            </a:r>
            <a:r>
              <a:rPr lang="zh-CN" altLang="en-US" sz="2200" dirty="0" smtClean="0">
                <a:latin typeface="Arial" charset="0"/>
                <a:ea typeface="楷体_GB2312" charset="0"/>
              </a:rPr>
              <a:t>不同</a:t>
            </a:r>
            <a:endParaRPr lang="en-US" altLang="zh-CN" sz="2200" dirty="0" smtClean="0">
              <a:latin typeface="Arial" charset="0"/>
              <a:ea typeface="楷体_GB2312" charset="0"/>
            </a:endParaRPr>
          </a:p>
          <a:p>
            <a:endParaRPr lang="en-US" altLang="zh-CN" sz="2200" dirty="0">
              <a:latin typeface="Arial" charset="0"/>
              <a:ea typeface="楷体_GB2312" charset="0"/>
            </a:endParaRPr>
          </a:p>
          <a:p>
            <a:endParaRPr lang="en-US" altLang="zh-CN" sz="2200" dirty="0" smtClean="0">
              <a:latin typeface="Arial" charset="0"/>
              <a:ea typeface="楷体_GB2312" charset="0"/>
            </a:endParaRPr>
          </a:p>
          <a:p>
            <a:endParaRPr lang="zh-CN" altLang="en-US" sz="2200" dirty="0">
              <a:latin typeface="Arial" charset="0"/>
              <a:ea typeface="楷体_GB2312" charset="0"/>
            </a:endParaRPr>
          </a:p>
          <a:p>
            <a:pPr eaLnBrk="1" hangingPunct="1"/>
            <a:endParaRPr lang="en-US" altLang="zh-CN" sz="2000" dirty="0">
              <a:latin typeface="Arial" charset="0"/>
              <a:ea typeface="楷体_GB2312" charset="0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B9207B3-F86A-494A-B711-C785864862DE}" type="slidenum">
              <a:rPr lang="en-US" altLang="zh-CN">
                <a:solidFill>
                  <a:schemeClr val="bg1"/>
                </a:solidFill>
              </a:rPr>
              <a:pPr eaLnBrk="1" hangingPunct="1"/>
              <a:t>4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3239" y="2867507"/>
            <a:ext cx="2370701" cy="11387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000" b="1" dirty="0" smtClean="0">
                <a:latin typeface="+mn-ea"/>
                <a:ea typeface="+mn-ea"/>
              </a:rPr>
              <a:t>三地址语句序列</a:t>
            </a:r>
            <a:endParaRPr lang="en-US" altLang="zh-CN" sz="20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000" b="1" i="1" dirty="0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2686" y="2817839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000" b="1" dirty="0" smtClean="0">
                <a:latin typeface="+mn-ea"/>
                <a:ea typeface="+mn-ea"/>
              </a:rPr>
              <a:t>目标</a:t>
            </a:r>
            <a:r>
              <a:rPr lang="zh-CN" altLang="en-US" sz="2000" b="1" dirty="0">
                <a:latin typeface="+mn-ea"/>
                <a:ea typeface="+mn-ea"/>
              </a:rPr>
              <a:t>代码</a:t>
            </a:r>
            <a:endParaRPr lang="en-US" altLang="zh-CN" sz="20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LD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R0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ADD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R0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ST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a   ,  R0 	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a =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LD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R0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R0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ADD </a:t>
            </a:r>
            <a:r>
              <a:rPr lang="it-IT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it-IT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it-IT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it-IT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it-IT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ST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   d   ,  R0 	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d =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endParaRPr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charset="0"/>
              </a:rPr>
              <a:t>指令选择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18" y="1844824"/>
            <a:ext cx="8042276" cy="1972815"/>
          </a:xfrm>
        </p:spPr>
        <p:txBody>
          <a:bodyPr>
            <a:normAutofit/>
          </a:bodyPr>
          <a:lstStyle/>
          <a:p>
            <a:r>
              <a:rPr lang="zh-CN" altLang="en-US" dirty="0"/>
              <a:t>用的指令不同，执行效率不同</a:t>
            </a:r>
          </a:p>
          <a:p>
            <a:r>
              <a:rPr lang="zh-CN" altLang="en-US" dirty="0">
                <a:latin typeface="宋体" charset="0"/>
                <a:ea typeface="楷体_GB2312" charset="0"/>
              </a:rPr>
              <a:t>代码质量取决于代码指令长度和执行</a:t>
            </a:r>
            <a:r>
              <a:rPr lang="zh-CN" altLang="en-US" dirty="0" smtClean="0">
                <a:latin typeface="宋体" charset="0"/>
                <a:ea typeface="楷体_GB2312" charset="0"/>
              </a:rPr>
              <a:t>速度</a:t>
            </a:r>
            <a:endParaRPr lang="en-US" altLang="zh-CN" dirty="0" smtClean="0">
              <a:latin typeface="宋体" charset="0"/>
              <a:ea typeface="楷体_GB2312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charset="0"/>
                <a:ea typeface="楷体_GB2312" charset="0"/>
              </a:rPr>
              <a:t> </a:t>
            </a:r>
            <a:r>
              <a:rPr lang="zh-CN" altLang="en-US" sz="2000" dirty="0">
                <a:latin typeface="Arial" charset="0"/>
                <a:ea typeface="楷体_GB2312" charset="0"/>
              </a:rPr>
              <a:t>例如 </a:t>
            </a:r>
            <a:r>
              <a:rPr lang="en-US" altLang="zh-CN" sz="2000" dirty="0">
                <a:latin typeface="Arial" charset="0"/>
                <a:ea typeface="楷体_GB2312" charset="0"/>
              </a:rPr>
              <a:t>a:=a+1, </a:t>
            </a:r>
            <a:r>
              <a:rPr lang="zh-CN" altLang="en-US" sz="2000" dirty="0">
                <a:latin typeface="Arial" charset="0"/>
                <a:ea typeface="楷体_GB2312" charset="0"/>
              </a:rPr>
              <a:t>两种指令方案，代码长度和执行速度差别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大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43-A12D-C94F-8C30-196EA092BDE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563888" y="3916373"/>
            <a:ext cx="1539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LD      R0,a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ADD   R0,#1</a:t>
            </a:r>
          </a:p>
          <a:p>
            <a:r>
              <a:rPr lang="en-US" altLang="zh-CN" dirty="0" smtClean="0"/>
              <a:t>ST       </a:t>
            </a:r>
            <a:r>
              <a:rPr lang="en-US" altLang="zh-CN" dirty="0"/>
              <a:t>R0,a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3608" y="39163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_GB2312" charset="0"/>
              </a:rPr>
              <a:t> </a:t>
            </a:r>
            <a:r>
              <a:rPr lang="en-US" altLang="zh-CN" dirty="0">
                <a:ea typeface="楷体_GB2312" charset="0"/>
              </a:rPr>
              <a:t>INC   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812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寄存器分配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楷体_GB2312" charset="0"/>
              </a:rPr>
              <a:t>寄存器操作效率高，</a:t>
            </a:r>
            <a:r>
              <a:rPr lang="zh-CN" altLang="en-US" sz="2400" dirty="0">
                <a:latin typeface="宋体" charset="0"/>
                <a:ea typeface="楷体_GB2312" charset="0"/>
              </a:rPr>
              <a:t>充分利用寄存器可以生成高效的代码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0"/>
                <a:ea typeface="楷体_GB2312" charset="0"/>
              </a:rPr>
              <a:t>寄存器使用的两个问题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宋体" charset="0"/>
                <a:ea typeface="楷体_GB2312" charset="0"/>
              </a:rPr>
              <a:t>寄存器分配：哪些</a:t>
            </a:r>
            <a:r>
              <a:rPr lang="zh-CN" altLang="en-US" sz="2000" dirty="0">
                <a:latin typeface="宋体" charset="0"/>
                <a:ea typeface="楷体_GB2312" charset="0"/>
              </a:rPr>
              <a:t>变量要放在寄存器中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宋体" charset="0"/>
                <a:ea typeface="楷体_GB2312" charset="0"/>
              </a:rPr>
              <a:t>寄存器指派：指定</a:t>
            </a:r>
            <a:r>
              <a:rPr lang="zh-CN" altLang="en-US" sz="2000" dirty="0">
                <a:latin typeface="宋体" charset="0"/>
                <a:ea typeface="楷体_GB2312" charset="0"/>
              </a:rPr>
              <a:t>的变量放在哪个寄存器中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0"/>
                <a:ea typeface="楷体_GB2312" charset="0"/>
              </a:rPr>
              <a:t>寄存器指派的困难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charset="0"/>
                <a:ea typeface="楷体_GB2312" charset="0"/>
              </a:rPr>
              <a:t>可用寄存器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宋体" charset="0"/>
                <a:ea typeface="楷体_GB2312" charset="0"/>
              </a:rPr>
              <a:t>专用寄存器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宋体" charset="0"/>
                <a:ea typeface="楷体_GB2312" charset="0"/>
              </a:rPr>
              <a:t>通用寄存器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宋体" charset="0"/>
                <a:ea typeface="楷体_GB2312" charset="0"/>
              </a:rPr>
              <a:t>寄存器对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charset="0"/>
                <a:ea typeface="楷体_GB2312" charset="0"/>
              </a:rPr>
              <a:t>把寄存器指派给相应的变量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宋体" charset="0"/>
                <a:ea typeface="楷体_GB2312" charset="0"/>
              </a:rPr>
              <a:t>变量需要什么样的寄存器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宋体" charset="0"/>
                <a:ea typeface="楷体_GB2312" charset="0"/>
              </a:rPr>
              <a:t>操作需要什么样的寄存器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charset="0"/>
                <a:ea typeface="楷体_GB2312" charset="0"/>
              </a:rPr>
              <a:t>选择最优的寄存器指派方案是一个</a:t>
            </a:r>
            <a:r>
              <a:rPr lang="en-US" altLang="zh-CN" sz="2000" dirty="0">
                <a:latin typeface="宋体" charset="0"/>
                <a:ea typeface="楷体_GB2312" charset="0"/>
              </a:rPr>
              <a:t>NP</a:t>
            </a:r>
            <a:r>
              <a:rPr lang="zh-CN" altLang="en-US" sz="2000" dirty="0">
                <a:latin typeface="宋体" charset="0"/>
                <a:ea typeface="楷体_GB2312" charset="0"/>
              </a:rPr>
              <a:t>完全问题</a:t>
            </a:r>
            <a:endParaRPr lang="zh-CN" altLang="en-US" sz="2000" dirty="0">
              <a:latin typeface="Arial" charset="0"/>
              <a:ea typeface="楷体_GB2312" charset="0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403C192-B34C-FB40-9786-9F40DFD3997A}" type="slidenum">
              <a:rPr lang="en-US" altLang="zh-CN">
                <a:solidFill>
                  <a:schemeClr val="bg1"/>
                </a:solidFill>
              </a:rPr>
              <a:pPr eaLnBrk="1" hangingPunct="1"/>
              <a:t>6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812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计算顺序的选择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749896"/>
            <a:ext cx="8042276" cy="434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不同的计算顺序，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楷体_GB2312" charset="0"/>
              </a:rPr>
              <a:t>要求存放中间结果的寄存器数量可能不同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楷体_GB2312" charset="0"/>
              </a:rPr>
              <a:t>影响目标代码的效率</a:t>
            </a:r>
          </a:p>
          <a:p>
            <a:pPr lvl="1" eaLnBrk="1" hangingPunct="1">
              <a:buFontTx/>
              <a:buNone/>
            </a:pPr>
            <a:endParaRPr lang="zh-CN" altLang="en-US" dirty="0">
              <a:latin typeface="Arial" charset="0"/>
              <a:ea typeface="楷体_GB2312" charset="0"/>
            </a:endParaRPr>
          </a:p>
          <a:p>
            <a:pPr eaLnBrk="1" hangingPunct="1"/>
            <a:r>
              <a:rPr lang="zh-CN" altLang="en-US" dirty="0">
                <a:latin typeface="宋体" charset="0"/>
                <a:ea typeface="楷体_GB2312" charset="0"/>
              </a:rPr>
              <a:t>选择最佳计算次序是一个</a:t>
            </a:r>
            <a:r>
              <a:rPr lang="en-US" altLang="zh-CN" dirty="0">
                <a:latin typeface="宋体" charset="0"/>
                <a:ea typeface="楷体_GB2312" charset="0"/>
              </a:rPr>
              <a:t>NP</a:t>
            </a:r>
            <a:r>
              <a:rPr lang="zh-CN" altLang="en-US" dirty="0">
                <a:latin typeface="宋体" charset="0"/>
                <a:ea typeface="楷体_GB2312" charset="0"/>
              </a:rPr>
              <a:t>完全问题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CF4C984-0671-7249-A758-2F1A2B8B9436}" type="slidenum">
              <a:rPr lang="en-US" altLang="zh-CN">
                <a:solidFill>
                  <a:schemeClr val="bg1"/>
                </a:solidFill>
              </a:rPr>
              <a:pPr eaLnBrk="1" hangingPunct="1"/>
              <a:t>7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charset="0"/>
              </a:rPr>
              <a:t>简单目标机器模型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3843-A12D-C94F-8C30-196EA092BDE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77888"/>
            <a:ext cx="8042276" cy="43434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Arial" charset="0"/>
                <a:ea typeface="楷体_GB2312" charset="0"/>
              </a:rPr>
              <a:t>指令集：</a:t>
            </a:r>
          </a:p>
          <a:p>
            <a:pPr lvl="1" eaLnBrk="1" hangingPunct="1"/>
            <a:r>
              <a:rPr lang="zh-CN" altLang="en-US" sz="2000" dirty="0" smtClean="0">
                <a:latin typeface="Arial" charset="0"/>
                <a:ea typeface="楷体_GB2312" charset="0"/>
              </a:rPr>
              <a:t>运算：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ADD,SUB,MUL,DIV</a:t>
            </a:r>
            <a:r>
              <a:rPr lang="zh-CN" altLang="en-US" sz="2000" dirty="0">
                <a:latin typeface="Arial" charset="0"/>
                <a:ea typeface="楷体_GB2312" charset="0"/>
              </a:rPr>
              <a:t>等</a:t>
            </a:r>
          </a:p>
          <a:p>
            <a:pPr lvl="1" eaLnBrk="1" hangingPunct="1"/>
            <a:r>
              <a:rPr lang="zh-CN" altLang="en-US" sz="2000" dirty="0" smtClean="0">
                <a:latin typeface="Arial" charset="0"/>
                <a:ea typeface="楷体_GB2312" charset="0"/>
              </a:rPr>
              <a:t>取值：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LD </a:t>
            </a:r>
            <a:r>
              <a:rPr lang="en-US" altLang="zh-CN" sz="2000" dirty="0" err="1">
                <a:latin typeface="Arial" charset="0"/>
                <a:ea typeface="楷体_GB2312" charset="0"/>
              </a:rPr>
              <a:t>Ri,B</a:t>
            </a:r>
            <a:r>
              <a:rPr lang="en-US" altLang="zh-CN" sz="2000" dirty="0">
                <a:latin typeface="Arial" charset="0"/>
                <a:ea typeface="楷体_GB2312" charset="0"/>
              </a:rPr>
              <a:t> </a:t>
            </a:r>
            <a:r>
              <a:rPr lang="zh-CN" altLang="en-US" sz="2000" dirty="0">
                <a:latin typeface="Arial" charset="0"/>
                <a:ea typeface="楷体_GB2312" charset="0"/>
              </a:rPr>
              <a:t>，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把</a:t>
            </a:r>
            <a:r>
              <a:rPr lang="en-US" altLang="zh-CN" sz="2000" dirty="0">
                <a:latin typeface="Arial" charset="0"/>
                <a:ea typeface="楷体_GB2312" charset="0"/>
              </a:rPr>
              <a:t>B</a:t>
            </a:r>
            <a:r>
              <a:rPr lang="zh-CN" altLang="en-US" sz="2000" dirty="0">
                <a:latin typeface="Arial" charset="0"/>
                <a:ea typeface="楷体_GB2312" charset="0"/>
              </a:rPr>
              <a:t>单元的内容取到寄存器</a:t>
            </a:r>
            <a:r>
              <a:rPr lang="en-US" altLang="zh-CN" sz="2000" dirty="0" err="1">
                <a:latin typeface="Arial" charset="0"/>
                <a:ea typeface="楷体_GB2312" charset="0"/>
              </a:rPr>
              <a:t>Ri</a:t>
            </a:r>
            <a:endParaRPr lang="en-US" altLang="zh-CN" sz="2000" dirty="0">
              <a:latin typeface="Arial" charset="0"/>
              <a:ea typeface="楷体_GB2312" charset="0"/>
            </a:endParaRPr>
          </a:p>
          <a:p>
            <a:pPr lvl="1" eaLnBrk="1" hangingPunct="1"/>
            <a:r>
              <a:rPr lang="zh-CN" altLang="en-US" sz="2000" dirty="0" smtClean="0">
                <a:latin typeface="Arial" charset="0"/>
                <a:ea typeface="楷体_GB2312" charset="0"/>
              </a:rPr>
              <a:t>存值：</a:t>
            </a:r>
            <a:r>
              <a:rPr lang="en-US" altLang="zh-CN" sz="2000" dirty="0" smtClean="0">
                <a:latin typeface="Arial" charset="0"/>
                <a:ea typeface="楷体_GB2312" charset="0"/>
              </a:rPr>
              <a:t>ST </a:t>
            </a:r>
            <a:r>
              <a:rPr lang="en-US" altLang="zh-CN" sz="2000" dirty="0" err="1" smtClean="0">
                <a:latin typeface="Arial" charset="0"/>
                <a:ea typeface="楷体_GB2312" charset="0"/>
              </a:rPr>
              <a:t>Ri,B</a:t>
            </a:r>
            <a:r>
              <a:rPr lang="zh-CN" altLang="en-US" sz="2000" dirty="0">
                <a:latin typeface="Arial" charset="0"/>
                <a:ea typeface="楷体_GB2312" charset="0"/>
              </a:rPr>
              <a:t>，</a:t>
            </a:r>
            <a:r>
              <a:rPr lang="zh-CN" altLang="en-US" sz="2000" dirty="0" smtClean="0">
                <a:latin typeface="Arial" charset="0"/>
                <a:ea typeface="楷体_GB2312" charset="0"/>
              </a:rPr>
              <a:t>把</a:t>
            </a:r>
            <a:r>
              <a:rPr lang="zh-CN" altLang="en-US" sz="2000" dirty="0">
                <a:latin typeface="Arial" charset="0"/>
                <a:ea typeface="楷体_GB2312" charset="0"/>
              </a:rPr>
              <a:t>寄存器</a:t>
            </a:r>
            <a:r>
              <a:rPr lang="en-US" altLang="zh-CN" sz="2000" dirty="0" err="1">
                <a:latin typeface="Arial" charset="0"/>
                <a:ea typeface="楷体_GB2312" charset="0"/>
              </a:rPr>
              <a:t>Ri</a:t>
            </a:r>
            <a:r>
              <a:rPr lang="zh-CN" altLang="en-US" sz="2000" dirty="0">
                <a:latin typeface="Arial" charset="0"/>
                <a:ea typeface="楷体_GB2312" charset="0"/>
              </a:rPr>
              <a:t>的内容存到</a:t>
            </a:r>
            <a:r>
              <a:rPr lang="en-US" altLang="zh-CN" sz="2000" dirty="0">
                <a:latin typeface="Arial" charset="0"/>
                <a:ea typeface="楷体_GB2312" charset="0"/>
              </a:rPr>
              <a:t>B</a:t>
            </a:r>
            <a:r>
              <a:rPr lang="zh-CN" altLang="en-US" sz="2000" dirty="0">
                <a:latin typeface="Arial" charset="0"/>
                <a:ea typeface="楷体_GB2312" charset="0"/>
              </a:rPr>
              <a:t>单元</a:t>
            </a:r>
          </a:p>
          <a:p>
            <a:pPr lvl="1" eaLnBrk="1" hangingPunct="1"/>
            <a:r>
              <a:rPr lang="zh-CN" altLang="en-US" sz="2000" dirty="0" smtClean="0">
                <a:latin typeface="Arial" charset="0"/>
                <a:ea typeface="楷体_GB2312" charset="0"/>
              </a:rPr>
              <a:t>跳转：</a:t>
            </a:r>
            <a:endParaRPr lang="en-US" altLang="zh-CN" sz="2000" dirty="0" smtClean="0">
              <a:latin typeface="Arial" charset="0"/>
              <a:ea typeface="楷体_GB2312" charset="0"/>
            </a:endParaRPr>
          </a:p>
          <a:p>
            <a:pPr lvl="2"/>
            <a:r>
              <a:rPr lang="en-US" altLang="zh-CN" sz="1800" dirty="0" smtClean="0">
                <a:latin typeface="Arial" charset="0"/>
                <a:ea typeface="楷体_GB2312" charset="0"/>
              </a:rPr>
              <a:t>J  </a:t>
            </a:r>
            <a:r>
              <a:rPr lang="en-US" altLang="zh-CN" sz="1800" dirty="0">
                <a:latin typeface="Arial" charset="0"/>
                <a:ea typeface="楷体_GB2312" charset="0"/>
              </a:rPr>
              <a:t>X </a:t>
            </a:r>
            <a:r>
              <a:rPr lang="zh-CN" altLang="en-US" sz="1800" dirty="0">
                <a:latin typeface="Arial" charset="0"/>
                <a:ea typeface="楷体_GB2312" charset="0"/>
              </a:rPr>
              <a:t>：无条件转向</a:t>
            </a:r>
            <a:r>
              <a:rPr lang="en-US" altLang="zh-CN" sz="1800" dirty="0">
                <a:latin typeface="Arial" charset="0"/>
                <a:ea typeface="楷体_GB2312" charset="0"/>
              </a:rPr>
              <a:t>X</a:t>
            </a:r>
            <a:r>
              <a:rPr lang="zh-CN" altLang="en-US" sz="1800" dirty="0">
                <a:latin typeface="Arial" charset="0"/>
                <a:ea typeface="楷体_GB2312" charset="0"/>
              </a:rPr>
              <a:t>单元</a:t>
            </a:r>
          </a:p>
          <a:p>
            <a:pPr lvl="2"/>
            <a:r>
              <a:rPr lang="en-US" altLang="zh-CN" sz="1800" dirty="0">
                <a:latin typeface="Arial" charset="0"/>
                <a:ea typeface="楷体_GB2312" charset="0"/>
              </a:rPr>
              <a:t>CMP  A,B </a:t>
            </a:r>
            <a:r>
              <a:rPr lang="zh-CN" altLang="en-US" sz="1800" dirty="0">
                <a:latin typeface="Arial" charset="0"/>
                <a:ea typeface="楷体_GB2312" charset="0"/>
              </a:rPr>
              <a:t>：把</a:t>
            </a:r>
            <a:r>
              <a:rPr lang="en-US" altLang="zh-CN" sz="1800" dirty="0">
                <a:latin typeface="Arial" charset="0"/>
                <a:ea typeface="楷体_GB2312" charset="0"/>
              </a:rPr>
              <a:t>A</a:t>
            </a:r>
            <a:r>
              <a:rPr lang="zh-CN" altLang="en-US" sz="1800" dirty="0">
                <a:latin typeface="Arial" charset="0"/>
                <a:ea typeface="楷体_GB2312" charset="0"/>
              </a:rPr>
              <a:t>单元和</a:t>
            </a:r>
            <a:r>
              <a:rPr lang="en-US" altLang="zh-CN" sz="1800" dirty="0">
                <a:latin typeface="Arial" charset="0"/>
                <a:ea typeface="楷体_GB2312" charset="0"/>
              </a:rPr>
              <a:t>B</a:t>
            </a:r>
            <a:r>
              <a:rPr lang="zh-CN" altLang="en-US" sz="1800" dirty="0">
                <a:latin typeface="Arial" charset="0"/>
                <a:ea typeface="楷体_GB2312" charset="0"/>
              </a:rPr>
              <a:t>单元的值进行比较，置机器内部特征寄存器</a:t>
            </a:r>
            <a:r>
              <a:rPr lang="en-US" altLang="zh-CN" sz="1800" dirty="0">
                <a:latin typeface="Arial" charset="0"/>
                <a:ea typeface="楷体_GB2312" charset="0"/>
              </a:rPr>
              <a:t>CT</a:t>
            </a:r>
            <a:r>
              <a:rPr lang="zh-CN" altLang="en-US" sz="1800" dirty="0">
                <a:latin typeface="Arial" charset="0"/>
                <a:ea typeface="楷体_GB2312" charset="0"/>
              </a:rPr>
              <a:t>的值为</a:t>
            </a:r>
            <a:r>
              <a:rPr lang="en-US" altLang="zh-CN" sz="1800" dirty="0">
                <a:latin typeface="Arial" charset="0"/>
                <a:ea typeface="楷体_GB2312" charset="0"/>
              </a:rPr>
              <a:t>0</a:t>
            </a:r>
            <a:r>
              <a:rPr lang="zh-CN" altLang="en-US" sz="1800" dirty="0">
                <a:latin typeface="Arial" charset="0"/>
                <a:ea typeface="楷体_GB2312" charset="0"/>
              </a:rPr>
              <a:t>（小于），</a:t>
            </a:r>
            <a:r>
              <a:rPr lang="en-US" altLang="zh-CN" sz="1800" dirty="0">
                <a:latin typeface="Arial" charset="0"/>
                <a:ea typeface="楷体_GB2312" charset="0"/>
              </a:rPr>
              <a:t>1</a:t>
            </a:r>
            <a:r>
              <a:rPr lang="zh-CN" altLang="en-US" sz="1800" dirty="0">
                <a:latin typeface="Arial" charset="0"/>
                <a:ea typeface="楷体_GB2312" charset="0"/>
              </a:rPr>
              <a:t>（等于），或</a:t>
            </a:r>
            <a:r>
              <a:rPr lang="en-US" altLang="zh-CN" sz="1800" dirty="0">
                <a:latin typeface="Arial" charset="0"/>
                <a:ea typeface="楷体_GB2312" charset="0"/>
              </a:rPr>
              <a:t>2</a:t>
            </a:r>
            <a:r>
              <a:rPr lang="zh-CN" altLang="en-US" sz="1800" dirty="0">
                <a:latin typeface="Arial" charset="0"/>
                <a:ea typeface="楷体_GB2312" charset="0"/>
              </a:rPr>
              <a:t>（大于）</a:t>
            </a:r>
          </a:p>
          <a:p>
            <a:pPr lvl="2"/>
            <a:r>
              <a:rPr lang="en-US" altLang="zh-CN" sz="1800" dirty="0">
                <a:latin typeface="Arial" charset="0"/>
                <a:ea typeface="楷体_GB2312" charset="0"/>
              </a:rPr>
              <a:t>J </a:t>
            </a:r>
            <a:r>
              <a:rPr lang="en-US" altLang="zh-CN" sz="1800" dirty="0" err="1">
                <a:latin typeface="Arial" charset="0"/>
                <a:ea typeface="楷体_GB2312" charset="0"/>
              </a:rPr>
              <a:t>rop</a:t>
            </a:r>
            <a:r>
              <a:rPr lang="en-US" altLang="zh-CN" sz="1800" dirty="0">
                <a:latin typeface="Arial" charset="0"/>
                <a:ea typeface="楷体_GB2312" charset="0"/>
              </a:rPr>
              <a:t> X </a:t>
            </a:r>
            <a:r>
              <a:rPr lang="zh-CN" altLang="en-US" sz="1800" dirty="0">
                <a:latin typeface="Arial" charset="0"/>
                <a:ea typeface="楷体_GB2312" charset="0"/>
              </a:rPr>
              <a:t>：</a:t>
            </a:r>
            <a:r>
              <a:rPr lang="en-US" altLang="zh-CN" sz="1800" dirty="0" err="1">
                <a:latin typeface="Arial" charset="0"/>
                <a:ea typeface="楷体_GB2312" charset="0"/>
              </a:rPr>
              <a:t>rop</a:t>
            </a:r>
            <a:r>
              <a:rPr lang="zh-CN" altLang="en-US" sz="1800" dirty="0">
                <a:latin typeface="Arial" charset="0"/>
                <a:ea typeface="楷体_GB2312" charset="0"/>
              </a:rPr>
              <a:t>的值与</a:t>
            </a:r>
            <a:r>
              <a:rPr lang="en-US" altLang="zh-CN" sz="1800" dirty="0">
                <a:latin typeface="Arial" charset="0"/>
                <a:ea typeface="楷体_GB2312" charset="0"/>
              </a:rPr>
              <a:t>CT</a:t>
            </a:r>
            <a:r>
              <a:rPr lang="zh-CN" altLang="en-US" sz="1800" dirty="0">
                <a:latin typeface="Arial" charset="0"/>
                <a:ea typeface="楷体_GB2312" charset="0"/>
              </a:rPr>
              <a:t>值一致时，转向</a:t>
            </a:r>
            <a:r>
              <a:rPr lang="en-US" altLang="zh-CN" sz="1800" dirty="0">
                <a:latin typeface="Arial" charset="0"/>
                <a:ea typeface="楷体_GB2312" charset="0"/>
              </a:rPr>
              <a:t>X</a:t>
            </a:r>
          </a:p>
          <a:p>
            <a:pPr eaLnBrk="1" hangingPunct="1"/>
            <a:endParaRPr lang="en-US" altLang="zh-CN" sz="2400" dirty="0">
              <a:latin typeface="Arial" charset="0"/>
              <a:ea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812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黑体" charset="0"/>
              </a:rPr>
              <a:t>简单</a:t>
            </a:r>
            <a:r>
              <a:rPr lang="zh-CN" altLang="en-US" dirty="0" smtClean="0">
                <a:latin typeface="Arial" charset="0"/>
                <a:ea typeface="黑体" charset="0"/>
              </a:rPr>
              <a:t>目标</a:t>
            </a:r>
            <a:r>
              <a:rPr lang="zh-CN" altLang="en-US" dirty="0">
                <a:latin typeface="Arial" charset="0"/>
                <a:ea typeface="黑体" charset="0"/>
              </a:rPr>
              <a:t>机器模型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00200"/>
            <a:ext cx="8042276" cy="449309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指令的</a:t>
            </a:r>
            <a:r>
              <a:rPr lang="zh-CN" altLang="en-US" sz="2400" dirty="0"/>
              <a:t>地址模式</a:t>
            </a:r>
          </a:p>
          <a:p>
            <a:pPr lvl="1">
              <a:lnSpc>
                <a:spcPct val="80000"/>
              </a:lnSpc>
            </a:pPr>
            <a:r>
              <a:rPr lang="zh-CN" altLang="en-US" sz="1900" dirty="0" smtClean="0"/>
              <a:t>寄存器</a:t>
            </a:r>
            <a:r>
              <a:rPr lang="zh-CN" altLang="en-US" sz="1900" dirty="0">
                <a:cs typeface="宋体" charset="0"/>
              </a:rPr>
              <a:t>寻址</a:t>
            </a:r>
            <a:r>
              <a:rPr lang="zh-CN" altLang="en-US" sz="1900" dirty="0" smtClean="0"/>
              <a:t>：     </a:t>
            </a:r>
            <a:r>
              <a:rPr lang="zh-CN" altLang="en-US" sz="1900" dirty="0"/>
              <a:t>	</a:t>
            </a:r>
            <a:r>
              <a:rPr lang="en-US" altLang="zh-CN" sz="1900" dirty="0" smtClean="0"/>
              <a:t>op 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Rj</a:t>
            </a:r>
            <a:r>
              <a:rPr lang="en-US" altLang="zh-CN" sz="1900" dirty="0"/>
              <a:t>   	(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) op (</a:t>
            </a:r>
            <a:r>
              <a:rPr lang="en-US" altLang="zh-CN" sz="1900" dirty="0" err="1"/>
              <a:t>Rj</a:t>
            </a:r>
            <a:r>
              <a:rPr lang="en-US" altLang="zh-CN" sz="1900" dirty="0"/>
              <a:t>)</a:t>
            </a:r>
            <a:r>
              <a:rPr lang="en-US" altLang="zh-CN" sz="1900" dirty="0">
                <a:cs typeface="宋体" charset="0"/>
              </a:rPr>
              <a:t>→</a:t>
            </a:r>
            <a:r>
              <a:rPr lang="en-US" altLang="zh-CN" sz="1900" dirty="0" err="1" smtClean="0">
                <a:cs typeface="宋体" charset="0"/>
              </a:rPr>
              <a:t>Ri</a:t>
            </a:r>
            <a:endParaRPr lang="en-US" altLang="zh-CN" sz="1900" dirty="0" smtClean="0">
              <a:cs typeface="宋体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1900" dirty="0" smtClean="0"/>
              <a:t>绝对地址</a:t>
            </a:r>
            <a:r>
              <a:rPr lang="zh-CN" altLang="en-US" sz="1900" dirty="0">
                <a:cs typeface="宋体" charset="0"/>
              </a:rPr>
              <a:t>寻址</a:t>
            </a:r>
            <a:r>
              <a:rPr lang="zh-CN" altLang="en-US" sz="1900" dirty="0" smtClean="0"/>
              <a:t>： </a:t>
            </a:r>
            <a:r>
              <a:rPr lang="zh-CN" altLang="en-US" sz="1900" dirty="0"/>
              <a:t>	</a:t>
            </a:r>
            <a:r>
              <a:rPr lang="en-US" altLang="zh-CN" sz="1900" dirty="0"/>
              <a:t>op </a:t>
            </a:r>
            <a:r>
              <a:rPr lang="en-US" altLang="zh-CN" sz="1900" dirty="0" err="1"/>
              <a:t>Ri,M</a:t>
            </a:r>
            <a:r>
              <a:rPr lang="en-US" altLang="zh-CN" sz="1900" dirty="0"/>
              <a:t>    	(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) op (M)</a:t>
            </a:r>
            <a:r>
              <a:rPr lang="en-US" altLang="zh-CN" sz="1900" dirty="0">
                <a:cs typeface="宋体" charset="0"/>
              </a:rPr>
              <a:t>→</a:t>
            </a:r>
            <a:r>
              <a:rPr lang="en-US" altLang="zh-CN" sz="1900" dirty="0" err="1">
                <a:cs typeface="宋体" charset="0"/>
              </a:rPr>
              <a:t>Ri</a:t>
            </a:r>
            <a:endParaRPr lang="en-US" altLang="zh-CN" sz="1900" dirty="0"/>
          </a:p>
          <a:p>
            <a:pPr lvl="1">
              <a:lnSpc>
                <a:spcPct val="80000"/>
              </a:lnSpc>
            </a:pPr>
            <a:r>
              <a:rPr lang="zh-CN" altLang="en-US" sz="1900" dirty="0" smtClean="0"/>
              <a:t>变址</a:t>
            </a:r>
            <a:r>
              <a:rPr lang="zh-CN" altLang="en-US" sz="1900" dirty="0">
                <a:cs typeface="宋体" charset="0"/>
              </a:rPr>
              <a:t>寻址</a:t>
            </a:r>
            <a:r>
              <a:rPr lang="zh-CN" altLang="en-US" sz="1900" dirty="0" smtClean="0"/>
              <a:t>：         </a:t>
            </a:r>
            <a:r>
              <a:rPr lang="zh-CN" altLang="en-US" sz="1900" dirty="0"/>
              <a:t>	</a:t>
            </a:r>
            <a:r>
              <a:rPr lang="en-US" altLang="zh-CN" sz="1900" dirty="0" smtClean="0"/>
              <a:t>op 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, </a:t>
            </a:r>
            <a:r>
              <a:rPr lang="en-US" altLang="zh-CN" sz="1900" dirty="0" smtClean="0"/>
              <a:t>c(</a:t>
            </a:r>
            <a:r>
              <a:rPr lang="en-US" altLang="zh-CN" sz="1900" dirty="0" err="1" smtClean="0"/>
              <a:t>Rj</a:t>
            </a:r>
            <a:r>
              <a:rPr lang="en-US" altLang="zh-CN" sz="1900" dirty="0"/>
              <a:t>)  	(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) op </a:t>
            </a:r>
            <a:r>
              <a:rPr lang="en-US" altLang="zh-CN" sz="1900" dirty="0" smtClean="0"/>
              <a:t>(c+(</a:t>
            </a:r>
            <a:r>
              <a:rPr lang="en-US" altLang="zh-CN" sz="1900" dirty="0" err="1"/>
              <a:t>Rj</a:t>
            </a:r>
            <a:r>
              <a:rPr lang="en-US" altLang="zh-CN" sz="1900" dirty="0"/>
              <a:t>))</a:t>
            </a:r>
            <a:r>
              <a:rPr lang="en-US" altLang="zh-CN" sz="1900" dirty="0">
                <a:cs typeface="宋体" charset="0"/>
              </a:rPr>
              <a:t>→</a:t>
            </a:r>
            <a:r>
              <a:rPr lang="en-US" altLang="zh-CN" sz="1900" dirty="0" err="1" smtClean="0">
                <a:cs typeface="宋体" charset="0"/>
              </a:rPr>
              <a:t>Ri</a:t>
            </a:r>
            <a:endParaRPr lang="en-US" altLang="zh-CN" sz="1900" dirty="0"/>
          </a:p>
          <a:p>
            <a:pPr lvl="1">
              <a:lnSpc>
                <a:spcPct val="80000"/>
              </a:lnSpc>
            </a:pPr>
            <a:r>
              <a:rPr lang="zh-CN" altLang="en-US" sz="1900" dirty="0" smtClean="0"/>
              <a:t>间接</a:t>
            </a:r>
            <a:r>
              <a:rPr lang="zh-CN" altLang="en-US" sz="1900" dirty="0">
                <a:cs typeface="宋体" charset="0"/>
              </a:rPr>
              <a:t>寻址</a:t>
            </a:r>
            <a:r>
              <a:rPr lang="zh-CN" altLang="en-US" sz="1900" dirty="0" smtClean="0"/>
              <a:t>：         </a:t>
            </a:r>
            <a:r>
              <a:rPr lang="zh-CN" altLang="en-US" sz="1900" dirty="0"/>
              <a:t>	</a:t>
            </a:r>
            <a:r>
              <a:rPr lang="en-US" altLang="zh-CN" sz="1900" dirty="0"/>
              <a:t>op 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, * </a:t>
            </a:r>
            <a:r>
              <a:rPr lang="en-US" altLang="zh-CN" sz="1900" dirty="0" err="1"/>
              <a:t>Rj</a:t>
            </a:r>
            <a:r>
              <a:rPr lang="en-US" altLang="zh-CN" sz="1900" dirty="0"/>
              <a:t>   	(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) op ((</a:t>
            </a:r>
            <a:r>
              <a:rPr lang="en-US" altLang="zh-CN" sz="1900" dirty="0" err="1"/>
              <a:t>Rj</a:t>
            </a:r>
            <a:r>
              <a:rPr lang="en-US" altLang="zh-CN" sz="1900" dirty="0"/>
              <a:t>))</a:t>
            </a:r>
            <a:r>
              <a:rPr lang="en-US" altLang="zh-CN" sz="1900" dirty="0">
                <a:cs typeface="宋体" charset="0"/>
              </a:rPr>
              <a:t>→</a:t>
            </a:r>
            <a:r>
              <a:rPr lang="en-US" altLang="zh-CN" sz="1900" dirty="0" err="1">
                <a:cs typeface="宋体" charset="0"/>
              </a:rPr>
              <a:t>Ri</a:t>
            </a:r>
            <a:endParaRPr lang="en-US" altLang="zh-CN" sz="1900" dirty="0">
              <a:cs typeface="宋体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>
                <a:cs typeface="宋体" charset="0"/>
              </a:rPr>
              <a:t>               	</a:t>
            </a:r>
            <a:r>
              <a:rPr lang="en-US" altLang="zh-CN" sz="1900" dirty="0" smtClean="0">
                <a:cs typeface="宋体" charset="0"/>
              </a:rPr>
              <a:t>	</a:t>
            </a:r>
            <a:r>
              <a:rPr lang="en-US" altLang="zh-CN" sz="1900" dirty="0" smtClean="0"/>
              <a:t>op 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,*c(</a:t>
            </a:r>
            <a:r>
              <a:rPr lang="en-US" altLang="zh-CN" sz="1900" dirty="0" err="1"/>
              <a:t>Rj</a:t>
            </a:r>
            <a:r>
              <a:rPr lang="en-US" altLang="zh-CN" sz="1900" dirty="0"/>
              <a:t>)  	(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) op </a:t>
            </a:r>
            <a:r>
              <a:rPr lang="en-US" altLang="zh-CN" sz="1900" dirty="0" smtClean="0"/>
              <a:t>((c+(</a:t>
            </a:r>
            <a:r>
              <a:rPr lang="en-US" altLang="zh-CN" sz="1900" dirty="0" err="1" smtClean="0"/>
              <a:t>Rj</a:t>
            </a:r>
            <a:r>
              <a:rPr lang="en-US" altLang="zh-CN" sz="1900" dirty="0" smtClean="0"/>
              <a:t>)))</a:t>
            </a:r>
            <a:r>
              <a:rPr lang="en-US" altLang="zh-CN" sz="1900" dirty="0">
                <a:cs typeface="宋体" charset="0"/>
              </a:rPr>
              <a:t>→</a:t>
            </a:r>
            <a:r>
              <a:rPr lang="en-US" altLang="zh-CN" sz="1900" dirty="0" err="1" smtClean="0">
                <a:cs typeface="宋体" charset="0"/>
              </a:rPr>
              <a:t>Ri</a:t>
            </a:r>
            <a:endParaRPr lang="en-US" altLang="zh-CN" sz="1900" dirty="0" smtClean="0">
              <a:cs typeface="宋体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1900" dirty="0" smtClean="0">
                <a:cs typeface="宋体" charset="0"/>
              </a:rPr>
              <a:t>直接常数寻址： </a:t>
            </a:r>
            <a:r>
              <a:rPr lang="en-US" altLang="zh-CN" sz="1900" dirty="0" smtClean="0">
                <a:cs typeface="宋体" charset="0"/>
              </a:rPr>
              <a:t>	</a:t>
            </a:r>
            <a:r>
              <a:rPr lang="en-US" altLang="zh-CN" sz="1900" dirty="0" smtClean="0"/>
              <a:t>op </a:t>
            </a:r>
            <a:r>
              <a:rPr lang="en-US" altLang="zh-CN" sz="1900" dirty="0" err="1"/>
              <a:t>Ri</a:t>
            </a:r>
            <a:r>
              <a:rPr lang="en-US" altLang="zh-CN" sz="1900" dirty="0"/>
              <a:t>, </a:t>
            </a:r>
            <a:r>
              <a:rPr lang="en-US" altLang="zh-CN" sz="1900" dirty="0" smtClean="0"/>
              <a:t>#C </a:t>
            </a:r>
            <a:endParaRPr lang="en-US" sz="2000" dirty="0">
              <a:cs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指令的执行代价＝访问主存单元次数＋</a:t>
            </a:r>
            <a:r>
              <a:rPr lang="en-US" altLang="zh-CN" sz="2400" dirty="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简单指令的执行代价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op  </a:t>
            </a:r>
            <a:r>
              <a:rPr lang="en-US" altLang="zh-CN" sz="1800" dirty="0" err="1"/>
              <a:t>Ri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Rj</a:t>
            </a:r>
            <a:r>
              <a:rPr lang="en-US" altLang="zh-CN" sz="1800" dirty="0"/>
              <a:t>  </a:t>
            </a:r>
            <a:r>
              <a:rPr lang="zh-CN" altLang="en-US" sz="1800" dirty="0"/>
              <a:t>：执行代价为</a:t>
            </a:r>
            <a:r>
              <a:rPr lang="en-US" altLang="zh-CN" sz="1800" dirty="0"/>
              <a:t>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op  </a:t>
            </a:r>
            <a:r>
              <a:rPr lang="en-US" altLang="zh-CN" sz="1800" dirty="0" err="1"/>
              <a:t>Ri</a:t>
            </a:r>
            <a:r>
              <a:rPr lang="zh-CN" altLang="en-US" sz="1800" dirty="0"/>
              <a:t>，</a:t>
            </a:r>
            <a:r>
              <a:rPr lang="en-US" altLang="zh-CN" sz="1800" dirty="0"/>
              <a:t>M</a:t>
            </a:r>
            <a:r>
              <a:rPr lang="zh-CN" altLang="en-US" sz="1800" dirty="0"/>
              <a:t>：执行代价为</a:t>
            </a:r>
            <a:r>
              <a:rPr lang="en-US" altLang="zh-CN" sz="1800" dirty="0"/>
              <a:t>2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op  </a:t>
            </a:r>
            <a:r>
              <a:rPr lang="en-US" altLang="zh-CN" sz="1800" dirty="0" err="1"/>
              <a:t>Ri</a:t>
            </a:r>
            <a:r>
              <a:rPr lang="zh-CN" altLang="en-US" sz="1800" dirty="0"/>
              <a:t>，*</a:t>
            </a:r>
            <a:r>
              <a:rPr lang="en-US" altLang="zh-CN" sz="1800" dirty="0" err="1"/>
              <a:t>Rj</a:t>
            </a:r>
            <a:r>
              <a:rPr lang="zh-CN" altLang="en-US" sz="1800" dirty="0"/>
              <a:t>：执行代价为</a:t>
            </a:r>
            <a:r>
              <a:rPr lang="en-US" altLang="zh-CN" sz="1800" dirty="0" smtClean="0"/>
              <a:t>2</a:t>
            </a:r>
            <a:endParaRPr lang="en-US" altLang="zh-CN" sz="1800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A044338-656C-F341-9D37-2C4C84D175F1}" type="slidenum">
              <a:rPr lang="en-US" altLang="zh-CN">
                <a:solidFill>
                  <a:schemeClr val="bg1"/>
                </a:solidFill>
              </a:rPr>
              <a:pPr eaLnBrk="1" hangingPunct="1"/>
              <a:t>9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5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Comic Sans MS"/>
        <a:ea typeface="华文新魏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编译2021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编译2021" id="{2D13EBC5-B6EA-4092-958A-AECCC3D2066B}" vid="{242345C2-D85D-4CAD-9127-5AC14DA0FA06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ch5.thmx</Template>
  <TotalTime>14896</TotalTime>
  <Words>3259</Words>
  <Application>Microsoft Office PowerPoint</Application>
  <PresentationFormat>全屏显示(4:3)</PresentationFormat>
  <Paragraphs>522</Paragraphs>
  <Slides>34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MS Sans Serif</vt:lpstr>
      <vt:lpstr>News Gothic MT</vt:lpstr>
      <vt:lpstr>黑体</vt:lpstr>
      <vt:lpstr>华光粗圆_CNKI</vt:lpstr>
      <vt:lpstr>华文新魏</vt:lpstr>
      <vt:lpstr>楷体_GB2312</vt:lpstr>
      <vt:lpstr>宋体</vt:lpstr>
      <vt:lpstr>微软雅黑</vt:lpstr>
      <vt:lpstr>Arial</vt:lpstr>
      <vt:lpstr>Cambria Math</vt:lpstr>
      <vt:lpstr>Comic Sans MS</vt:lpstr>
      <vt:lpstr>Garamond</vt:lpstr>
      <vt:lpstr>Times New Roman</vt:lpstr>
      <vt:lpstr>Wingdings</vt:lpstr>
      <vt:lpstr>Wingdings 2</vt:lpstr>
      <vt:lpstr>ch5</vt:lpstr>
      <vt:lpstr>编译2021</vt:lpstr>
      <vt:lpstr>公式</vt:lpstr>
      <vt:lpstr> 第9章 目标代码的生成</vt:lpstr>
      <vt:lpstr>基本问题</vt:lpstr>
      <vt:lpstr>目标程序</vt:lpstr>
      <vt:lpstr>指令选择</vt:lpstr>
      <vt:lpstr>指令选择</vt:lpstr>
      <vt:lpstr>寄存器分配</vt:lpstr>
      <vt:lpstr>计算顺序的选择</vt:lpstr>
      <vt:lpstr>简单目标机器模型</vt:lpstr>
      <vt:lpstr>简单目标机器模型</vt:lpstr>
      <vt:lpstr>简单的代码生成器</vt:lpstr>
      <vt:lpstr>简单的代码生成器</vt:lpstr>
      <vt:lpstr>寄存器分配算法</vt:lpstr>
      <vt:lpstr>基本块内的寄存器分配</vt:lpstr>
      <vt:lpstr>待用信息和活跃信息</vt:lpstr>
      <vt:lpstr>待用信息和活跃信息</vt:lpstr>
      <vt:lpstr>待用信息和活跃信息</vt:lpstr>
      <vt:lpstr>简单的代码生成器</vt:lpstr>
      <vt:lpstr>简单的代码生成器</vt:lpstr>
      <vt:lpstr>简单的代码生成器</vt:lpstr>
      <vt:lpstr>简单的代码生成器</vt:lpstr>
      <vt:lpstr>寄存器分配算法</vt:lpstr>
      <vt:lpstr>为基本块生成代码示例</vt:lpstr>
      <vt:lpstr>循环中寄存器分配</vt:lpstr>
      <vt:lpstr>调整代码顺序</vt:lpstr>
      <vt:lpstr>DAG的目标代码</vt:lpstr>
      <vt:lpstr>DAG的目标代码</vt:lpstr>
      <vt:lpstr>PowerPoint 演示文稿</vt:lpstr>
      <vt:lpstr>窥孔优化</vt:lpstr>
      <vt:lpstr>冗余存取的删除</vt:lpstr>
      <vt:lpstr>不可达代码的删除</vt:lpstr>
      <vt:lpstr>不可达代码的删除</vt:lpstr>
      <vt:lpstr>控制流优化</vt:lpstr>
      <vt:lpstr>强度削弱</vt:lpstr>
      <vt:lpstr>删除无用操作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</dc:title>
  <dc:creator>Xiang zhe</dc:creator>
  <cp:lastModifiedBy>admin</cp:lastModifiedBy>
  <cp:revision>207</cp:revision>
  <dcterms:created xsi:type="dcterms:W3CDTF">2004-06-05T09:57:38Z</dcterms:created>
  <dcterms:modified xsi:type="dcterms:W3CDTF">2022-06-08T14:50:40Z</dcterms:modified>
</cp:coreProperties>
</file>