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434" r:id="rId2"/>
    <p:sldId id="280" r:id="rId3"/>
    <p:sldId id="290" r:id="rId4"/>
    <p:sldId id="453" r:id="rId5"/>
    <p:sldId id="450" r:id="rId6"/>
    <p:sldId id="442" r:id="rId7"/>
    <p:sldId id="454" r:id="rId8"/>
    <p:sldId id="455" r:id="rId9"/>
    <p:sldId id="459" r:id="rId10"/>
    <p:sldId id="460" r:id="rId11"/>
    <p:sldId id="456" r:id="rId12"/>
    <p:sldId id="457" r:id="rId13"/>
    <p:sldId id="458" r:id="rId14"/>
    <p:sldId id="452" r:id="rId15"/>
    <p:sldId id="276" r:id="rId16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1ED"/>
    <a:srgbClr val="92EEEA"/>
    <a:srgbClr val="1C1C1C"/>
    <a:srgbClr val="777777"/>
    <a:srgbClr val="B2B2B2"/>
    <a:srgbClr val="C2A000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5FFA1D8-B99E-4243-B0A7-14C252C2B7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E02787A-F16F-4B73-9680-A31EFD94F1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33" name="Rectangle 1433"/>
          <p:cNvSpPr>
            <a:spLocks noChangeArrowheads="1"/>
          </p:cNvSpPr>
          <p:nvPr/>
        </p:nvSpPr>
        <p:spPr bwMode="gray">
          <a:xfrm>
            <a:off x="0" y="0"/>
            <a:ext cx="9144000" cy="1435100"/>
          </a:xfrm>
          <a:prstGeom prst="rect">
            <a:avLst/>
          </a:prstGeom>
          <a:gradFill rotWithShape="1">
            <a:gsLst>
              <a:gs pos="0">
                <a:schemeClr val="folHlink">
                  <a:alpha val="50000"/>
                </a:schemeClr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6634" name="Picture 1434" descr="ha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 rot="4625498">
            <a:off x="8093075" y="5561013"/>
            <a:ext cx="406400" cy="908050"/>
          </a:xfrm>
          <a:prstGeom prst="rect">
            <a:avLst/>
          </a:prstGeom>
          <a:noFill/>
        </p:spPr>
      </p:pic>
      <p:grpSp>
        <p:nvGrpSpPr>
          <p:cNvPr id="436635" name="Group 1435"/>
          <p:cNvGrpSpPr>
            <a:grpSpLocks/>
          </p:cNvGrpSpPr>
          <p:nvPr/>
        </p:nvGrpSpPr>
        <p:grpSpPr bwMode="auto">
          <a:xfrm>
            <a:off x="-1028700" y="1887538"/>
            <a:ext cx="2230438" cy="5002212"/>
            <a:chOff x="1696" y="160"/>
            <a:chExt cx="1148" cy="2575"/>
          </a:xfrm>
        </p:grpSpPr>
        <p:sp>
          <p:nvSpPr>
            <p:cNvPr id="436636" name="Freeform 1436"/>
            <p:cNvSpPr>
              <a:spLocks/>
            </p:cNvSpPr>
            <p:nvPr userDrawn="1"/>
          </p:nvSpPr>
          <p:spPr bwMode="gray">
            <a:xfrm>
              <a:off x="1707" y="173"/>
              <a:ext cx="1137" cy="2558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37" name="Picture 1437" descr="haba_03"/>
            <p:cNvPicPr>
              <a:picLocks noChangeAspect="1" noChangeArrowheads="1"/>
            </p:cNvPicPr>
            <p:nvPr userDrawn="1"/>
          </p:nvPicPr>
          <p:blipFill>
            <a:blip r:embed="rId3">
              <a:lum bright="-90000" contrast="48000"/>
              <a:grayscl/>
              <a:biLevel thresh="50000"/>
            </a:blip>
            <a:srcRect/>
            <a:stretch>
              <a:fillRect/>
            </a:stretch>
          </p:blipFill>
          <p:spPr bwMode="gray">
            <a:xfrm>
              <a:off x="1696" y="160"/>
              <a:ext cx="1143" cy="2575"/>
            </a:xfrm>
            <a:prstGeom prst="rect">
              <a:avLst/>
            </a:prstGeom>
            <a:noFill/>
          </p:spPr>
        </p:pic>
      </p:grpSp>
      <p:grpSp>
        <p:nvGrpSpPr>
          <p:cNvPr id="436638" name="Group 1438"/>
          <p:cNvGrpSpPr>
            <a:grpSpLocks/>
          </p:cNvGrpSpPr>
          <p:nvPr/>
        </p:nvGrpSpPr>
        <p:grpSpPr bwMode="auto">
          <a:xfrm rot="2126661">
            <a:off x="339725" y="2987675"/>
            <a:ext cx="1914525" cy="4295775"/>
            <a:chOff x="1696" y="160"/>
            <a:chExt cx="1148" cy="2575"/>
          </a:xfrm>
        </p:grpSpPr>
        <p:sp>
          <p:nvSpPr>
            <p:cNvPr id="436639" name="Freeform 1439"/>
            <p:cNvSpPr>
              <a:spLocks/>
            </p:cNvSpPr>
            <p:nvPr userDrawn="1"/>
          </p:nvSpPr>
          <p:spPr bwMode="gray">
            <a:xfrm>
              <a:off x="1707" y="173"/>
              <a:ext cx="1137" cy="2558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40" name="Picture 1440" descr="haba_03"/>
            <p:cNvPicPr>
              <a:picLocks noChangeAspect="1" noChangeArrowheads="1"/>
            </p:cNvPicPr>
            <p:nvPr userDrawn="1"/>
          </p:nvPicPr>
          <p:blipFill>
            <a:blip r:embed="rId3">
              <a:lum bright="-90000" contrast="48000"/>
              <a:grayscl/>
              <a:biLevel thresh="50000"/>
            </a:blip>
            <a:srcRect/>
            <a:stretch>
              <a:fillRect/>
            </a:stretch>
          </p:blipFill>
          <p:spPr bwMode="gray">
            <a:xfrm>
              <a:off x="1696" y="160"/>
              <a:ext cx="1143" cy="2575"/>
            </a:xfrm>
            <a:prstGeom prst="rect">
              <a:avLst/>
            </a:prstGeom>
            <a:noFill/>
          </p:spPr>
        </p:pic>
      </p:grpSp>
      <p:grpSp>
        <p:nvGrpSpPr>
          <p:cNvPr id="436641" name="Group 1441"/>
          <p:cNvGrpSpPr>
            <a:grpSpLocks/>
          </p:cNvGrpSpPr>
          <p:nvPr/>
        </p:nvGrpSpPr>
        <p:grpSpPr bwMode="auto">
          <a:xfrm rot="4666960">
            <a:off x="1066007" y="4420393"/>
            <a:ext cx="1822450" cy="4087813"/>
            <a:chOff x="1696" y="160"/>
            <a:chExt cx="1148" cy="2575"/>
          </a:xfrm>
        </p:grpSpPr>
        <p:sp>
          <p:nvSpPr>
            <p:cNvPr id="436642" name="Freeform 1442"/>
            <p:cNvSpPr>
              <a:spLocks/>
            </p:cNvSpPr>
            <p:nvPr userDrawn="1"/>
          </p:nvSpPr>
          <p:spPr bwMode="gray">
            <a:xfrm>
              <a:off x="1707" y="173"/>
              <a:ext cx="1137" cy="2558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43" name="Picture 1443" descr="haba_03"/>
            <p:cNvPicPr>
              <a:picLocks noChangeAspect="1" noChangeArrowheads="1"/>
            </p:cNvPicPr>
            <p:nvPr userDrawn="1"/>
          </p:nvPicPr>
          <p:blipFill>
            <a:blip r:embed="rId3">
              <a:lum bright="-90000" contrast="48000"/>
              <a:grayscl/>
              <a:biLevel thresh="50000"/>
            </a:blip>
            <a:srcRect/>
            <a:stretch>
              <a:fillRect/>
            </a:stretch>
          </p:blipFill>
          <p:spPr bwMode="gray">
            <a:xfrm>
              <a:off x="1696" y="160"/>
              <a:ext cx="1143" cy="2575"/>
            </a:xfrm>
            <a:prstGeom prst="rect">
              <a:avLst/>
            </a:prstGeom>
            <a:noFill/>
          </p:spPr>
        </p:pic>
      </p:grpSp>
      <p:grpSp>
        <p:nvGrpSpPr>
          <p:cNvPr id="436647" name="Group 1447"/>
          <p:cNvGrpSpPr>
            <a:grpSpLocks/>
          </p:cNvGrpSpPr>
          <p:nvPr/>
        </p:nvGrpSpPr>
        <p:grpSpPr bwMode="auto">
          <a:xfrm rot="1366339">
            <a:off x="5407025" y="5013325"/>
            <a:ext cx="1273175" cy="571500"/>
            <a:chOff x="2044" y="2133"/>
            <a:chExt cx="1329" cy="596"/>
          </a:xfrm>
        </p:grpSpPr>
        <p:pic>
          <p:nvPicPr>
            <p:cNvPr id="436648" name="Picture 1448" descr="haba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4260956">
              <a:off x="2409" y="1772"/>
              <a:ext cx="592" cy="1322"/>
            </a:xfrm>
            <a:prstGeom prst="rect">
              <a:avLst/>
            </a:prstGeom>
            <a:noFill/>
          </p:spPr>
        </p:pic>
        <p:sp>
          <p:nvSpPr>
            <p:cNvPr id="436649" name="Freeform 1449"/>
            <p:cNvSpPr>
              <a:spLocks/>
            </p:cNvSpPr>
            <p:nvPr userDrawn="1"/>
          </p:nvSpPr>
          <p:spPr bwMode="gray">
            <a:xfrm rot="4245780">
              <a:off x="2418" y="17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45000"/>
                  </a:schemeClr>
                </a:gs>
                <a:gs pos="100000">
                  <a:schemeClr val="hlink">
                    <a:alpha val="45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6650" name="Oval 1450"/>
          <p:cNvSpPr>
            <a:spLocks noChangeArrowheads="1"/>
          </p:cNvSpPr>
          <p:nvPr/>
        </p:nvSpPr>
        <p:spPr bwMode="gray">
          <a:xfrm>
            <a:off x="8312150" y="639445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1" name="Oval 1451"/>
          <p:cNvSpPr>
            <a:spLocks noChangeArrowheads="1"/>
          </p:cNvSpPr>
          <p:nvPr/>
        </p:nvSpPr>
        <p:spPr bwMode="gray">
          <a:xfrm>
            <a:off x="8551863" y="6392863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2" name="Oval 1452"/>
          <p:cNvSpPr>
            <a:spLocks noChangeArrowheads="1"/>
          </p:cNvSpPr>
          <p:nvPr/>
        </p:nvSpPr>
        <p:spPr bwMode="gray">
          <a:xfrm>
            <a:off x="7835900" y="639445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3" name="Oval 1453"/>
          <p:cNvSpPr>
            <a:spLocks noChangeArrowheads="1"/>
          </p:cNvSpPr>
          <p:nvPr/>
        </p:nvSpPr>
        <p:spPr bwMode="gray">
          <a:xfrm>
            <a:off x="8075613" y="6392863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4" name="Text Box 1454"/>
          <p:cNvSpPr txBox="1">
            <a:spLocks noChangeArrowheads="1"/>
          </p:cNvSpPr>
          <p:nvPr/>
        </p:nvSpPr>
        <p:spPr bwMode="gray">
          <a:xfrm>
            <a:off x="5962650" y="6329363"/>
            <a:ext cx="189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>
                <a:ea typeface="宋体" charset="-122"/>
              </a:rPr>
              <a:t>www.codeingclub.com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36655" name="Rectangle 1455"/>
          <p:cNvSpPr>
            <a:spLocks noGrp="1" noChangeArrowheads="1"/>
          </p:cNvSpPr>
          <p:nvPr>
            <p:ph type="ctrTitle" sz="quarter"/>
          </p:nvPr>
        </p:nvSpPr>
        <p:spPr>
          <a:xfrm>
            <a:off x="3200400" y="2130425"/>
            <a:ext cx="5551488" cy="1470025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36656" name="Rectangle 145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62325" y="1066800"/>
            <a:ext cx="4984750" cy="1077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grpSp>
        <p:nvGrpSpPr>
          <p:cNvPr id="436659" name="Group 1459"/>
          <p:cNvGrpSpPr>
            <a:grpSpLocks/>
          </p:cNvGrpSpPr>
          <p:nvPr/>
        </p:nvGrpSpPr>
        <p:grpSpPr bwMode="auto">
          <a:xfrm>
            <a:off x="3598863" y="3860800"/>
            <a:ext cx="2101850" cy="941388"/>
            <a:chOff x="2267" y="2432"/>
            <a:chExt cx="1324" cy="593"/>
          </a:xfrm>
        </p:grpSpPr>
        <p:sp>
          <p:nvSpPr>
            <p:cNvPr id="436646" name="Freeform 1446"/>
            <p:cNvSpPr>
              <a:spLocks/>
            </p:cNvSpPr>
            <p:nvPr userDrawn="1"/>
          </p:nvSpPr>
          <p:spPr bwMode="gray">
            <a:xfrm rot="4463845">
              <a:off x="2636" y="20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57" name="Picture 1457" descr="haba_0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gray">
            <a:xfrm rot="4477534">
              <a:off x="2634" y="2069"/>
              <a:ext cx="593" cy="131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6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36441 0.19316 C -0.32413 0.10664 -0.28368 0.02013 -0.22292 -0.01202 C -0.16232 -0.04418 -0.03715 -0.00208 -4.44444E-6 -1.50821E-6 " pathEditMode="relative" ptsTypes="aaA">
                                      <p:cBhvr>
                                        <p:cTn id="20" dur="1000" fill="hold"/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6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538 -0.15125 C -0.13941 -0.14362 -0.08507 -0.12928 -0.0592 -0.10407 C -0.03333 -0.07887 -0.01232 -0.02174 -1.38889E-6 4.04255E-6 " pathEditMode="relative" rAng="0" ptsTypes="aaa">
                                      <p:cBhvr>
                                        <p:cTn id="27" dur="1000" fill="hold"/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25538 -0.14283 C -0.23385 -0.12315 -0.16823 -0.04885 -0.12569 -0.025 C -0.08316 -0.00116 -0.02621 -0.0051 -1.66667E-6 4.81481E-6 " pathEditMode="relative" rAng="0" ptsTypes="aaa">
                                      <p:cBhvr>
                                        <p:cTn id="34" dur="1000" fill="hold"/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B0B295-4A73-465F-A80C-53493EC086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171700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3363" y="0"/>
            <a:ext cx="6362700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9A2272-9EB9-41E6-96C6-EC9CC2BF64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7456B7-D740-4987-8C6C-1224C9C54B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5602C5-C49E-4AFA-A989-CA959BB8FE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89DDA-AD05-46AE-AD44-DC58D6F692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F70A6C-238E-4150-AB7B-8075D4DCF83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6CE17-EF20-4ED3-8B92-D7090759E8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FB9C82-9624-4AF1-A857-AB7A7D1406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749EF5-DB69-4E97-8B00-27E95DE6EF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47889B-889C-41CC-9675-3296B03BC6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3" name="Rectangle 485"/>
          <p:cNvSpPr>
            <a:spLocks noChangeArrowheads="1"/>
          </p:cNvSpPr>
          <p:nvPr/>
        </p:nvSpPr>
        <p:spPr bwMode="gray">
          <a:xfrm>
            <a:off x="0" y="0"/>
            <a:ext cx="9144000" cy="1435100"/>
          </a:xfrm>
          <a:prstGeom prst="rect">
            <a:avLst/>
          </a:prstGeom>
          <a:gradFill rotWithShape="1">
            <a:gsLst>
              <a:gs pos="0">
                <a:schemeClr val="folHlink">
                  <a:alpha val="39999"/>
                </a:schemeClr>
              </a:gs>
              <a:gs pos="100000">
                <a:schemeClr val="folHlink">
                  <a:gamma/>
                  <a:tint val="0"/>
                  <a:invGamma/>
                  <a:alpha val="39999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8" name="Oval 480"/>
          <p:cNvSpPr>
            <a:spLocks noChangeArrowheads="1"/>
          </p:cNvSpPr>
          <p:nvPr/>
        </p:nvSpPr>
        <p:spPr bwMode="gray">
          <a:xfrm>
            <a:off x="8312150" y="639445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9" name="Oval 481"/>
          <p:cNvSpPr>
            <a:spLocks noChangeArrowheads="1"/>
          </p:cNvSpPr>
          <p:nvPr/>
        </p:nvSpPr>
        <p:spPr bwMode="gray">
          <a:xfrm>
            <a:off x="8551863" y="6392863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10" name="Oval 482"/>
          <p:cNvSpPr>
            <a:spLocks noChangeArrowheads="1"/>
          </p:cNvSpPr>
          <p:nvPr/>
        </p:nvSpPr>
        <p:spPr bwMode="gray">
          <a:xfrm>
            <a:off x="7835900" y="639445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11" name="Oval 483"/>
          <p:cNvSpPr>
            <a:spLocks noChangeArrowheads="1"/>
          </p:cNvSpPr>
          <p:nvPr/>
        </p:nvSpPr>
        <p:spPr bwMode="gray">
          <a:xfrm>
            <a:off x="8075613" y="6392863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12" name="Text Box 484"/>
          <p:cNvSpPr txBox="1">
            <a:spLocks noChangeArrowheads="1"/>
          </p:cNvSpPr>
          <p:nvPr/>
        </p:nvSpPr>
        <p:spPr bwMode="gray">
          <a:xfrm>
            <a:off x="5962650" y="6329363"/>
            <a:ext cx="189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>
                <a:ea typeface="宋体" charset="-122"/>
              </a:rPr>
              <a:t>www.codeingclub.com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287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0834" name="Rectangle 306"/>
          <p:cNvSpPr>
            <a:spLocks noChangeArrowheads="1"/>
          </p:cNvSpPr>
          <p:nvPr/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altLang="zh-CN" sz="1400" b="0">
              <a:ea typeface="宋体" charset="-122"/>
            </a:endParaRPr>
          </a:p>
        </p:txBody>
      </p:sp>
      <p:sp>
        <p:nvSpPr>
          <p:cNvPr id="150835" name="Rectangle 307"/>
          <p:cNvSpPr>
            <a:spLocks noChangeArrowheads="1"/>
          </p:cNvSpPr>
          <p:nvPr/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zh-CN" altLang="zh-CN" sz="1400" b="0"/>
          </a:p>
        </p:txBody>
      </p:sp>
      <p:sp>
        <p:nvSpPr>
          <p:cNvPr id="150954" name="Rectangle 42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0955" name="Rectangle 42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charset="-122"/>
              </a:defRPr>
            </a:lvl1pPr>
          </a:lstStyle>
          <a:p>
            <a:fld id="{2E392371-2F32-4F76-A9C4-B2E2543CC3F2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150833" name="Rectangle 305"/>
          <p:cNvSpPr>
            <a:spLocks noChangeArrowheads="1"/>
          </p:cNvSpPr>
          <p:nvPr/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n-US" altLang="zh-CN" sz="1400" b="0">
              <a:ea typeface="宋体" charset="-122"/>
            </a:endParaRPr>
          </a:p>
        </p:txBody>
      </p:sp>
      <p:sp>
        <p:nvSpPr>
          <p:cNvPr id="150953" name="Rectangle 42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50987" name="Rectangle 459"/>
          <p:cNvSpPr>
            <a:spLocks noGrp="1" noChangeArrowheads="1"/>
          </p:cNvSpPr>
          <p:nvPr>
            <p:ph type="title"/>
          </p:nvPr>
        </p:nvSpPr>
        <p:spPr bwMode="gray">
          <a:xfrm>
            <a:off x="233363" y="0"/>
            <a:ext cx="86868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50996" name="Picture 468" descr="hab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 rot="4625498">
            <a:off x="2315369" y="6269831"/>
            <a:ext cx="222250" cy="496888"/>
          </a:xfrm>
          <a:prstGeom prst="rect">
            <a:avLst/>
          </a:prstGeom>
          <a:noFill/>
        </p:spPr>
      </p:pic>
      <p:grpSp>
        <p:nvGrpSpPr>
          <p:cNvPr id="150997" name="Group 469"/>
          <p:cNvGrpSpPr>
            <a:grpSpLocks/>
          </p:cNvGrpSpPr>
          <p:nvPr/>
        </p:nvGrpSpPr>
        <p:grpSpPr bwMode="auto">
          <a:xfrm rot="264869">
            <a:off x="165100" y="5657850"/>
            <a:ext cx="787400" cy="352425"/>
            <a:chOff x="2044" y="2133"/>
            <a:chExt cx="1329" cy="596"/>
          </a:xfrm>
        </p:grpSpPr>
        <p:pic>
          <p:nvPicPr>
            <p:cNvPr id="150998" name="Picture 470" descr="haba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 rot="4260956">
              <a:off x="2409" y="1772"/>
              <a:ext cx="592" cy="1322"/>
            </a:xfrm>
            <a:prstGeom prst="rect">
              <a:avLst/>
            </a:prstGeom>
            <a:noFill/>
          </p:spPr>
        </p:pic>
        <p:sp>
          <p:nvSpPr>
            <p:cNvPr id="150999" name="Freeform 471"/>
            <p:cNvSpPr>
              <a:spLocks/>
            </p:cNvSpPr>
            <p:nvPr userDrawn="1"/>
          </p:nvSpPr>
          <p:spPr bwMode="gray">
            <a:xfrm rot="4245780">
              <a:off x="2418" y="17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1000" name="Group 472"/>
          <p:cNvGrpSpPr>
            <a:grpSpLocks/>
          </p:cNvGrpSpPr>
          <p:nvPr/>
        </p:nvGrpSpPr>
        <p:grpSpPr bwMode="auto">
          <a:xfrm rot="1366339" flipV="1">
            <a:off x="1071563" y="5967413"/>
            <a:ext cx="650875" cy="292100"/>
            <a:chOff x="2044" y="2133"/>
            <a:chExt cx="1329" cy="596"/>
          </a:xfrm>
        </p:grpSpPr>
        <p:pic>
          <p:nvPicPr>
            <p:cNvPr id="151001" name="Picture 473" descr="haba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gray">
            <a:xfrm rot="4260956">
              <a:off x="2409" y="1772"/>
              <a:ext cx="592" cy="1322"/>
            </a:xfrm>
            <a:prstGeom prst="rect">
              <a:avLst/>
            </a:prstGeom>
            <a:noFill/>
          </p:spPr>
        </p:pic>
        <p:sp>
          <p:nvSpPr>
            <p:cNvPr id="151002" name="Freeform 474"/>
            <p:cNvSpPr>
              <a:spLocks/>
            </p:cNvSpPr>
            <p:nvPr userDrawn="1"/>
          </p:nvSpPr>
          <p:spPr bwMode="gray">
            <a:xfrm rot="4245780">
              <a:off x="2418" y="17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45000"/>
                  </a:schemeClr>
                </a:gs>
                <a:gs pos="100000">
                  <a:schemeClr val="hlink">
                    <a:alpha val="45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18 0.16535 C -0.27587 0.10476 -0.25556 0.0444 -0.20625 0.01688 C -0.15695 -0.01064 -0.0342 0.00277 -2.77778E-7 3.92229E-6 " pathEditMode="relative" ptsTypes="aaA">
                                      <p:cBhvr>
                                        <p:cTn id="11" dur="1000" fill="hold"/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9358 -0.04237 C -0.08611 -0.04098 -0.06545 -0.04237 -0.04879 -0.03357 C -0.03212 -0.02477 -0.00521 0.00138 0.00625 0.01041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11129 -0.06273 C -0.10486 -0.05486 -0.09167 -0.02569 -0.07309 -0.01527 C -0.05452 -0.00486 -0.01528 -0.00324 2.22222E-6 -2.96296E-6 " pathEditMode="relative" rAng="0" ptsTypes="aaa">
                                      <p:cBhvr>
                                        <p:cTn id="25" dur="1000" fill="hold"/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linuxso.com/command/co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81" name="Text Box 113"/>
          <p:cNvSpPr txBox="1">
            <a:spLocks noChangeArrowheads="1"/>
          </p:cNvSpPr>
          <p:nvPr/>
        </p:nvSpPr>
        <p:spPr bwMode="auto">
          <a:xfrm>
            <a:off x="3703638" y="1546225"/>
            <a:ext cx="49339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800" dirty="0" smtClean="0">
                <a:ea typeface="宋体" charset="-122"/>
              </a:rPr>
              <a:t>分享讲座</a:t>
            </a:r>
            <a:endParaRPr lang="en-US" altLang="zh-CN" sz="4800" dirty="0">
              <a:ea typeface="宋体" charset="-122"/>
            </a:endParaRPr>
          </a:p>
        </p:txBody>
      </p:sp>
      <p:sp>
        <p:nvSpPr>
          <p:cNvPr id="442482" name="Text Box 114"/>
          <p:cNvSpPr txBox="1">
            <a:spLocks noChangeArrowheads="1"/>
          </p:cNvSpPr>
          <p:nvPr/>
        </p:nvSpPr>
        <p:spPr bwMode="auto">
          <a:xfrm>
            <a:off x="1560513" y="1828800"/>
            <a:ext cx="2393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chemeClr val="accent1"/>
                </a:solidFill>
                <a:ea typeface="宋体" charset="-122"/>
              </a:rPr>
              <a:t>mongoDB</a:t>
            </a:r>
            <a:endParaRPr lang="en-US" altLang="zh-CN" sz="2400" i="1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442484" name="Text Box 116"/>
          <p:cNvSpPr txBox="1">
            <a:spLocks noChangeArrowheads="1"/>
          </p:cNvSpPr>
          <p:nvPr/>
        </p:nvSpPr>
        <p:spPr bwMode="auto">
          <a:xfrm>
            <a:off x="5619750" y="2312988"/>
            <a:ext cx="31702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ea typeface="宋体" charset="-122"/>
              </a:rPr>
              <a:t>Power by stone </a:t>
            </a:r>
            <a:r>
              <a:rPr lang="en-US" altLang="zh-CN" sz="1400" dirty="0" err="1" smtClean="0">
                <a:ea typeface="宋体" charset="-122"/>
              </a:rPr>
              <a:t>shi</a:t>
            </a:r>
            <a:endParaRPr lang="en-US" altLang="zh-CN" sz="1400" dirty="0">
              <a:ea typeface="宋体" charset="-122"/>
            </a:endParaRPr>
          </a:p>
        </p:txBody>
      </p:sp>
      <p:pic>
        <p:nvPicPr>
          <p:cNvPr id="442486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AutoShape 3"/>
          <p:cNvSpPr>
            <a:spLocks noChangeArrowheads="1"/>
          </p:cNvSpPr>
          <p:nvPr/>
        </p:nvSpPr>
        <p:spPr bwMode="ltGray">
          <a:xfrm>
            <a:off x="742950" y="1722438"/>
            <a:ext cx="2184400" cy="3303587"/>
          </a:xfrm>
          <a:prstGeom prst="flowChartOffpageConnector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3922"/>
                  <a:invGamma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2" name="Oval 4"/>
          <p:cNvSpPr>
            <a:spLocks noChangeArrowheads="1"/>
          </p:cNvSpPr>
          <p:nvPr/>
        </p:nvSpPr>
        <p:spPr bwMode="gray">
          <a:xfrm>
            <a:off x="911225" y="1412875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gray">
          <a:xfrm>
            <a:off x="1098550" y="1520825"/>
            <a:ext cx="157927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C1C1C"/>
                </a:solidFill>
                <a:ea typeface="宋体" charset="-122"/>
              </a:rPr>
              <a:t>特殊类型查询</a:t>
            </a:r>
            <a:endParaRPr lang="en-US" altLang="zh-CN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467974" name="AutoShape 6"/>
          <p:cNvSpPr>
            <a:spLocks noChangeArrowheads="1"/>
          </p:cNvSpPr>
          <p:nvPr/>
        </p:nvSpPr>
        <p:spPr bwMode="ltGray">
          <a:xfrm>
            <a:off x="3359150" y="1716088"/>
            <a:ext cx="2259013" cy="3284537"/>
          </a:xfrm>
          <a:prstGeom prst="flowChartOffpageConnector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3922"/>
                  <a:invGamma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5" name="Oval 7"/>
          <p:cNvSpPr>
            <a:spLocks noChangeArrowheads="1"/>
          </p:cNvSpPr>
          <p:nvPr/>
        </p:nvSpPr>
        <p:spPr bwMode="gray">
          <a:xfrm>
            <a:off x="3530600" y="1412875"/>
            <a:ext cx="1831975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gray">
          <a:xfrm>
            <a:off x="3909084" y="1520824"/>
            <a:ext cx="1114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C1C1C"/>
                </a:solidFill>
                <a:ea typeface="宋体" charset="-122"/>
              </a:rPr>
              <a:t>限制查询</a:t>
            </a:r>
            <a:endParaRPr lang="en-US" altLang="zh-CN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467977" name="AutoShape 9"/>
          <p:cNvSpPr>
            <a:spLocks noChangeArrowheads="1"/>
          </p:cNvSpPr>
          <p:nvPr/>
        </p:nvSpPr>
        <p:spPr bwMode="ltGray">
          <a:xfrm>
            <a:off x="5991225" y="1716088"/>
            <a:ext cx="2193925" cy="3303587"/>
          </a:xfrm>
          <a:prstGeom prst="flowChartOffpageConnector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3922"/>
                  <a:invGamma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8" name="Oval 10"/>
          <p:cNvSpPr>
            <a:spLocks noChangeArrowheads="1"/>
          </p:cNvSpPr>
          <p:nvPr/>
        </p:nvSpPr>
        <p:spPr bwMode="gray">
          <a:xfrm>
            <a:off x="6153150" y="1412875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gray">
          <a:xfrm>
            <a:off x="6482266" y="1509673"/>
            <a:ext cx="1114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C1C1C"/>
                </a:solidFill>
                <a:ea typeface="宋体" charset="-122"/>
              </a:rPr>
              <a:t>其他查询</a:t>
            </a:r>
            <a:endParaRPr lang="en-US" altLang="zh-CN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black">
          <a:xfrm>
            <a:off x="795338" y="2149475"/>
            <a:ext cx="2103437" cy="21790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 algn="l">
              <a:lnSpc>
                <a:spcPct val="110000"/>
              </a:lnSpc>
              <a:buFontTx/>
              <a:buAutoNum type="arabicPeriod"/>
            </a:pPr>
            <a:r>
              <a:rPr lang="en-US" altLang="zh-CN" sz="1200" dirty="0" err="1" smtClean="0">
                <a:ea typeface="宋体" charset="-122"/>
              </a:rPr>
              <a:t>db.user.find</a:t>
            </a:r>
            <a:r>
              <a:rPr lang="en-US" altLang="zh-CN" sz="1200" dirty="0" smtClean="0">
                <a:ea typeface="宋体" charset="-122"/>
              </a:rPr>
              <a:t>({“name:/stone/</a:t>
            </a:r>
            <a:r>
              <a:rPr lang="en-US" altLang="zh-CN" sz="1200" dirty="0" err="1" smtClean="0">
                <a:ea typeface="宋体" charset="-122"/>
              </a:rPr>
              <a:t>i</a:t>
            </a:r>
            <a:r>
              <a:rPr lang="en-US" altLang="zh-CN" sz="1200" dirty="0" smtClean="0">
                <a:ea typeface="宋体" charset="-122"/>
              </a:rPr>
              <a:t>”})</a:t>
            </a:r>
          </a:p>
          <a:p>
            <a:pPr marL="171450" indent="-171450" algn="l">
              <a:lnSpc>
                <a:spcPct val="110000"/>
              </a:lnSpc>
              <a:buFontTx/>
              <a:buAutoNum type="arabicPeriod"/>
            </a:pPr>
            <a:endParaRPr lang="en-US" altLang="zh-CN" sz="1200" dirty="0" smtClean="0">
              <a:ea typeface="宋体" charset="-122"/>
            </a:endParaRPr>
          </a:p>
          <a:p>
            <a:pPr marL="171450" indent="-171450" algn="l">
              <a:buFontTx/>
              <a:buAutoNum type="arabicPeriod" startAt="2"/>
            </a:pPr>
            <a:r>
              <a:rPr lang="en-US" altLang="zh-CN" sz="1200" dirty="0" err="1" smtClean="0">
                <a:ea typeface="宋体" charset="-122"/>
              </a:rPr>
              <a:t>db.food.find</a:t>
            </a:r>
            <a:r>
              <a:rPr lang="en-US" altLang="zh-CN" sz="1200" dirty="0" smtClean="0">
                <a:ea typeface="宋体" charset="-122"/>
              </a:rPr>
              <a:t>({‘</a:t>
            </a:r>
            <a:r>
              <a:rPr lang="en-US" altLang="zh-CN" sz="1200" dirty="0" err="1" smtClean="0">
                <a:ea typeface="宋体" charset="-122"/>
              </a:rPr>
              <a:t>fruit’:’apple</a:t>
            </a:r>
            <a:r>
              <a:rPr lang="en-US" altLang="zh-CN" sz="1200" dirty="0" smtClean="0">
                <a:ea typeface="宋体" charset="-122"/>
              </a:rPr>
              <a:t>’});</a:t>
            </a:r>
          </a:p>
          <a:p>
            <a:pPr marL="171450" indent="-171450" algn="l"/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{“fruit” : [“apple” , ‘</a:t>
            </a:r>
            <a:r>
              <a:rPr lang="en-US" altLang="zh-CN" sz="1200" dirty="0" err="1" smtClean="0">
                <a:ea typeface="宋体" charset="-122"/>
              </a:rPr>
              <a:t>bannana</a:t>
            </a:r>
            <a:r>
              <a:rPr lang="en-US" altLang="zh-CN" sz="1200" dirty="0" smtClean="0">
                <a:ea typeface="宋体" charset="-122"/>
              </a:rPr>
              <a:t>’]}</a:t>
            </a:r>
          </a:p>
          <a:p>
            <a:pPr marL="171450" indent="-171450" algn="l"/>
            <a:endParaRPr lang="en-US" altLang="zh-CN" sz="1200" dirty="0" smtClean="0">
              <a:ea typeface="宋体" charset="-122"/>
            </a:endParaRPr>
          </a:p>
          <a:p>
            <a:pPr marL="171450" indent="-171450" algn="l"/>
            <a:r>
              <a:rPr lang="en-US" altLang="zh-CN" sz="1200" dirty="0" smtClean="0">
                <a:ea typeface="宋体" charset="-122"/>
              </a:rPr>
              <a:t>3.db.food.find</a:t>
            </a:r>
            <a:r>
              <a:rPr lang="en-US" altLang="zh-CN" sz="1200" dirty="0" smtClean="0">
                <a:ea typeface="宋体" charset="-122"/>
              </a:rPr>
              <a:t>({‘fruit</a:t>
            </a:r>
            <a:r>
              <a:rPr lang="en-US" altLang="zh-CN" sz="1200" dirty="0" smtClean="0">
                <a:ea typeface="宋体" charset="-122"/>
              </a:rPr>
              <a:t>’:{ $all:[apple, </a:t>
            </a:r>
            <a:r>
              <a:rPr lang="en-US" altLang="zh-CN" sz="1200" dirty="0" err="1" smtClean="0">
                <a:ea typeface="宋体" charset="-122"/>
              </a:rPr>
              <a:t>bannana</a:t>
            </a:r>
            <a:r>
              <a:rPr lang="en-US" altLang="zh-CN" sz="1200" dirty="0" smtClean="0">
                <a:ea typeface="宋体" charset="-122"/>
              </a:rPr>
              <a:t>]}});</a:t>
            </a:r>
            <a:endParaRPr lang="en-US" altLang="zh-CN" sz="1200" dirty="0" smtClean="0">
              <a:ea typeface="宋体" charset="-122"/>
            </a:endParaRPr>
          </a:p>
          <a:p>
            <a:pPr marL="171450" indent="-171450" algn="l"/>
            <a:endParaRPr lang="en-US" altLang="zh-CN" sz="1200" dirty="0" smtClean="0">
              <a:ea typeface="宋体" charset="-122"/>
            </a:endParaRPr>
          </a:p>
        </p:txBody>
      </p:sp>
      <p:sp>
        <p:nvSpPr>
          <p:cNvPr id="467999" name="Rectangle 31"/>
          <p:cNvSpPr>
            <a:spLocks noChangeArrowheads="1"/>
          </p:cNvSpPr>
          <p:nvPr/>
        </p:nvSpPr>
        <p:spPr bwMode="black">
          <a:xfrm>
            <a:off x="3392488" y="2152650"/>
            <a:ext cx="2100262" cy="1809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lnSpc>
                <a:spcPct val="110000"/>
              </a:lnSpc>
              <a:buAutoNum type="arabicPeriod"/>
            </a:pPr>
            <a:r>
              <a:rPr lang="en-US" altLang="zh-CN" sz="1200" dirty="0" smtClean="0">
                <a:ea typeface="宋体" charset="-122"/>
              </a:rPr>
              <a:t>Limit </a:t>
            </a:r>
          </a:p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</a:t>
            </a:r>
            <a:r>
              <a:rPr lang="en-US" altLang="zh-CN" sz="1200" dirty="0" err="1" smtClean="0">
                <a:ea typeface="宋体" charset="-122"/>
              </a:rPr>
              <a:t>db.c.find</a:t>
            </a:r>
            <a:r>
              <a:rPr lang="en-US" altLang="zh-CN" sz="1200" dirty="0" smtClean="0">
                <a:ea typeface="宋体" charset="-122"/>
              </a:rPr>
              <a:t>().limit(3)</a:t>
            </a:r>
            <a:endParaRPr lang="en-US" altLang="zh-CN" sz="1200" dirty="0">
              <a:ea typeface="宋体" charset="-122"/>
            </a:endParaRPr>
          </a:p>
          <a:p>
            <a:pPr marL="171450" indent="-17145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2. Skip </a:t>
            </a:r>
            <a:endParaRPr lang="en-US" altLang="zh-CN" sz="1200" dirty="0" smtClean="0">
              <a:ea typeface="宋体" charset="-122"/>
            </a:endParaRPr>
          </a:p>
          <a:p>
            <a:pPr marL="171450" indent="-171450" algn="l"/>
            <a:r>
              <a:rPr lang="en-US" altLang="zh-CN" sz="1200" dirty="0" smtClean="0">
                <a:ea typeface="宋体" charset="-122"/>
              </a:rPr>
              <a:t>	</a:t>
            </a:r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db.c.find</a:t>
            </a:r>
            <a:r>
              <a:rPr lang="en-US" altLang="zh-CN" sz="1200" dirty="0" smtClean="0">
                <a:ea typeface="宋体" charset="-122"/>
              </a:rPr>
              <a:t>() .skip(3)</a:t>
            </a:r>
            <a:endParaRPr lang="en-US" altLang="zh-CN" sz="1200" dirty="0">
              <a:ea typeface="宋体" charset="-122"/>
            </a:endParaRPr>
          </a:p>
          <a:p>
            <a:pPr marL="171450" indent="-171450" algn="l">
              <a:buFontTx/>
              <a:buAutoNum type="arabicPeriod" startAt="3"/>
            </a:pPr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sort</a:t>
            </a:r>
          </a:p>
          <a:p>
            <a:pPr marL="171450" indent="-171450" algn="l"/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db.c.find</a:t>
            </a:r>
            <a:r>
              <a:rPr lang="en-US" altLang="zh-CN" sz="1200" dirty="0" smtClean="0">
                <a:ea typeface="宋体" charset="-122"/>
              </a:rPr>
              <a:t>() </a:t>
            </a:r>
            <a:r>
              <a:rPr lang="en-US" altLang="zh-CN" sz="1200" dirty="0" smtClean="0">
                <a:ea typeface="宋体" charset="-122"/>
              </a:rPr>
              <a:t>.sort(‘price’:1,’num’  : -1)</a:t>
            </a:r>
          </a:p>
          <a:p>
            <a:pPr marL="171450" indent="-171450" algn="l"/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</a:t>
            </a:r>
          </a:p>
        </p:txBody>
      </p:sp>
      <p:sp>
        <p:nvSpPr>
          <p:cNvPr id="468005" name="Rectangle 37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en-US" altLang="zh-CN" sz="3200" dirty="0" smtClean="0">
                <a:ea typeface="宋体" charset="-122"/>
              </a:rPr>
              <a:t> </a:t>
            </a:r>
            <a:r>
              <a:rPr lang="zh-CN" altLang="en-US" sz="3200" dirty="0" smtClean="0">
                <a:ea typeface="宋体" charset="-122"/>
              </a:rPr>
              <a:t>的 查询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68006" name="Rectangle 38"/>
          <p:cNvSpPr>
            <a:spLocks noChangeArrowheads="1"/>
          </p:cNvSpPr>
          <p:nvPr/>
        </p:nvSpPr>
        <p:spPr bwMode="black">
          <a:xfrm>
            <a:off x="6000750" y="2152650"/>
            <a:ext cx="2100263" cy="25299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1.$maxscan : integer</a:t>
            </a:r>
          </a:p>
          <a:p>
            <a:pPr marL="228600" indent="-228600" algn="l">
              <a:lnSpc>
                <a:spcPct val="110000"/>
              </a:lnSpc>
            </a:pPr>
            <a:r>
              <a:rPr lang="zh-CN" altLang="en-US" sz="1200" b="0" dirty="0" smtClean="0">
                <a:ea typeface="宋体" charset="-122"/>
              </a:rPr>
              <a:t>指定查询最多扫描的文档数量</a:t>
            </a:r>
            <a:endParaRPr lang="en-US" altLang="zh-CN" sz="1200" b="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2.$min : document</a:t>
            </a:r>
          </a:p>
          <a:p>
            <a:pPr marL="228600" indent="-228600" algn="l">
              <a:lnSpc>
                <a:spcPct val="110000"/>
              </a:lnSpc>
            </a:pPr>
            <a:r>
              <a:rPr lang="zh-CN" altLang="en-US" sz="1200" b="0" dirty="0" smtClean="0">
                <a:ea typeface="宋体" charset="-122"/>
              </a:rPr>
              <a:t>查询开始的条件</a:t>
            </a:r>
            <a:endParaRPr lang="en-US" altLang="zh-CN" sz="1200" b="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3.$max </a:t>
            </a:r>
            <a:r>
              <a:rPr lang="zh-CN" altLang="en-US" sz="1200" dirty="0" smtClean="0">
                <a:ea typeface="宋体" charset="-122"/>
              </a:rPr>
              <a:t>： </a:t>
            </a:r>
            <a:r>
              <a:rPr lang="en-US" altLang="zh-CN" sz="1200" dirty="0" smtClean="0">
                <a:ea typeface="宋体" charset="-122"/>
              </a:rPr>
              <a:t>document</a:t>
            </a:r>
          </a:p>
          <a:p>
            <a:pPr marL="228600" indent="-228600" algn="l">
              <a:lnSpc>
                <a:spcPct val="110000"/>
              </a:lnSpc>
            </a:pPr>
            <a:r>
              <a:rPr lang="zh-CN" altLang="en-US" sz="1200" b="0" dirty="0" smtClean="0">
                <a:ea typeface="宋体" charset="-122"/>
              </a:rPr>
              <a:t>查询结束的条件</a:t>
            </a:r>
            <a:endParaRPr lang="en-US" altLang="zh-CN" sz="1200" b="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4. $</a:t>
            </a:r>
            <a:r>
              <a:rPr lang="en-US" altLang="zh-CN" sz="1200" dirty="0" err="1" smtClean="0">
                <a:ea typeface="宋体" charset="-122"/>
              </a:rPr>
              <a:t>explain:boolean</a:t>
            </a:r>
            <a:endParaRPr lang="en-US" altLang="zh-CN" sz="120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r>
              <a:rPr lang="zh-CN" altLang="en-US" sz="1200" b="0" dirty="0" smtClean="0">
                <a:ea typeface="宋体" charset="-122"/>
              </a:rPr>
              <a:t>获取查询的细节（结果数量，耗时等），并非执行真正的查询</a:t>
            </a:r>
            <a:endParaRPr lang="en-US" altLang="zh-CN" sz="1200" b="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endParaRPr lang="en-US" altLang="zh-CN" sz="1200" dirty="0" smtClean="0">
              <a:ea typeface="宋体" charset="-122"/>
            </a:endParaRPr>
          </a:p>
        </p:txBody>
      </p:sp>
      <p:sp>
        <p:nvSpPr>
          <p:cNvPr id="468007" name="AutoShape 39"/>
          <p:cNvSpPr>
            <a:spLocks noChangeArrowheads="1"/>
          </p:cNvSpPr>
          <p:nvPr/>
        </p:nvSpPr>
        <p:spPr bwMode="gray">
          <a:xfrm>
            <a:off x="857250" y="5073650"/>
            <a:ext cx="7277100" cy="703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6796" dir="3806097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009" name="Rectangle 41"/>
          <p:cNvSpPr>
            <a:spLocks noChangeArrowheads="1"/>
          </p:cNvSpPr>
          <p:nvPr/>
        </p:nvSpPr>
        <p:spPr bwMode="auto">
          <a:xfrm>
            <a:off x="1543050" y="5106988"/>
            <a:ext cx="5919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find()</a:t>
            </a:r>
            <a:r>
              <a:rPr lang="zh-CN" altLang="en-US" dirty="0" smtClean="0"/>
              <a:t>的第一个参数决定了需要查询的文档的特征，如果该参数为空，则查询结果会匹配一个集合中所有的文档。</a:t>
            </a:r>
            <a:endParaRPr lang="en-US" altLang="zh-CN" b="0" dirty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17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18" name="AutoShape 34"/>
          <p:cNvSpPr>
            <a:spLocks noChangeArrowheads="1"/>
          </p:cNvSpPr>
          <p:nvPr/>
        </p:nvSpPr>
        <p:spPr bwMode="gray">
          <a:xfrm>
            <a:off x="4918347" y="2206509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的数据类型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25988" name="Oval 4"/>
          <p:cNvSpPr>
            <a:spLocks noChangeArrowheads="1"/>
          </p:cNvSpPr>
          <p:nvPr/>
        </p:nvSpPr>
        <p:spPr bwMode="gray">
          <a:xfrm>
            <a:off x="893763" y="2130425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9" name="Oval 5"/>
          <p:cNvSpPr>
            <a:spLocks noChangeArrowheads="1"/>
          </p:cNvSpPr>
          <p:nvPr/>
        </p:nvSpPr>
        <p:spPr bwMode="gray">
          <a:xfrm>
            <a:off x="581025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gray">
          <a:xfrm>
            <a:off x="3376613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gray">
          <a:xfrm>
            <a:off x="2030413" y="4891088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gray">
          <a:xfrm>
            <a:off x="2163763" y="1789113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gray">
          <a:xfrm>
            <a:off x="3621088" y="41608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gray">
          <a:xfrm>
            <a:off x="698500" y="41989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6000" name="AutoShape 16"/>
          <p:cNvCxnSpPr>
            <a:cxnSpLocks noChangeShapeType="1"/>
            <a:stCxn id="425991" idx="0"/>
            <a:endCxn id="25" idx="2"/>
          </p:cNvCxnSpPr>
          <p:nvPr/>
        </p:nvCxnSpPr>
        <p:spPr bwMode="gray">
          <a:xfrm rot="16200000" flipV="1">
            <a:off x="2197770" y="4486945"/>
            <a:ext cx="776729" cy="31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1" name="AutoShape 17"/>
          <p:cNvCxnSpPr>
            <a:cxnSpLocks noChangeShapeType="1"/>
            <a:stCxn id="425990" idx="3"/>
          </p:cNvCxnSpPr>
          <p:nvPr/>
        </p:nvCxnSpPr>
        <p:spPr bwMode="gray">
          <a:xfrm rot="5400000">
            <a:off x="3131035" y="3222330"/>
            <a:ext cx="281611" cy="544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2" name="AutoShape 18"/>
          <p:cNvCxnSpPr>
            <a:cxnSpLocks noChangeShapeType="1"/>
            <a:stCxn id="425989" idx="5"/>
          </p:cNvCxnSpPr>
          <p:nvPr/>
        </p:nvCxnSpPr>
        <p:spPr bwMode="gray">
          <a:xfrm rot="16200000" flipH="1">
            <a:off x="1708029" y="3202293"/>
            <a:ext cx="292762" cy="595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6003" name="Rectangle 19"/>
          <p:cNvSpPr>
            <a:spLocks noChangeArrowheads="1"/>
          </p:cNvSpPr>
          <p:nvPr/>
        </p:nvSpPr>
        <p:spPr bwMode="gray">
          <a:xfrm>
            <a:off x="3385864" y="2788111"/>
            <a:ext cx="115268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32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位整数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gray">
          <a:xfrm>
            <a:off x="2109826" y="5274063"/>
            <a:ext cx="102366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64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位整数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gray">
          <a:xfrm>
            <a:off x="513846" y="2802441"/>
            <a:ext cx="13149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64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位浮点数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gray">
          <a:xfrm>
            <a:off x="2170113" y="20129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003300"/>
                </a:solidFill>
                <a:ea typeface="宋体" charset="-122"/>
              </a:rPr>
              <a:t>null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gray">
          <a:xfrm>
            <a:off x="700203" y="4435552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字符串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gray">
          <a:xfrm>
            <a:off x="3594100" y="44132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布尔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5016500" y="2678113"/>
            <a:ext cx="3700463" cy="39149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rgbClr val="A20000"/>
                </a:solidFill>
                <a:ea typeface="宋体" charset="-122"/>
              </a:rPr>
              <a:t>1.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Null 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用于表示空值或者不存在的值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布尔类型有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个值 ‘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true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’ 和 ‘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false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’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3.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位整数。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是不支持该类型的，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中默认会转换成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位浮点数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4.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位整数。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是不支持该类型的，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中默认会转换成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位浮点数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5.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中的数字都是这个类型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6.UTF-8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字符串都可以表示为字符串类型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>
              <a:ea typeface="宋体" charset="-122"/>
            </a:endParaRPr>
          </a:p>
        </p:txBody>
      </p:sp>
      <p:sp>
        <p:nvSpPr>
          <p:cNvPr id="426022" name="AutoShape 38"/>
          <p:cNvSpPr>
            <a:spLocks noChangeArrowheads="1"/>
          </p:cNvSpPr>
          <p:nvPr/>
        </p:nvSpPr>
        <p:spPr bwMode="gray">
          <a:xfrm>
            <a:off x="4981575" y="1962150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012" name="Text Box 28"/>
          <p:cNvSpPr txBox="1">
            <a:spLocks noChangeArrowheads="1"/>
          </p:cNvSpPr>
          <p:nvPr/>
        </p:nvSpPr>
        <p:spPr bwMode="gray">
          <a:xfrm>
            <a:off x="5568950" y="1971675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宋体" charset="-122"/>
              </a:rPr>
              <a:t>基本数据类型</a:t>
            </a:r>
            <a:endParaRPr lang="en-US" altLang="zh-CN" sz="2400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24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672681" y="3468028"/>
            <a:ext cx="17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mongo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18" name="AutoShape 34"/>
          <p:cNvSpPr>
            <a:spLocks noChangeArrowheads="1"/>
          </p:cNvSpPr>
          <p:nvPr/>
        </p:nvSpPr>
        <p:spPr bwMode="gray">
          <a:xfrm>
            <a:off x="4918347" y="2206509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的数据类型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25988" name="Oval 4"/>
          <p:cNvSpPr>
            <a:spLocks noChangeArrowheads="1"/>
          </p:cNvSpPr>
          <p:nvPr/>
        </p:nvSpPr>
        <p:spPr bwMode="gray">
          <a:xfrm>
            <a:off x="893763" y="2130425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9" name="Oval 5"/>
          <p:cNvSpPr>
            <a:spLocks noChangeArrowheads="1"/>
          </p:cNvSpPr>
          <p:nvPr/>
        </p:nvSpPr>
        <p:spPr bwMode="gray">
          <a:xfrm>
            <a:off x="581025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gray">
          <a:xfrm>
            <a:off x="3376613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gray">
          <a:xfrm>
            <a:off x="2030413" y="4891088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gray">
          <a:xfrm>
            <a:off x="2163763" y="1789113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gray">
          <a:xfrm>
            <a:off x="3621088" y="41608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gray">
          <a:xfrm>
            <a:off x="698500" y="41989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6000" name="AutoShape 16"/>
          <p:cNvCxnSpPr>
            <a:cxnSpLocks noChangeShapeType="1"/>
            <a:stCxn id="425991" idx="0"/>
            <a:endCxn id="25" idx="2"/>
          </p:cNvCxnSpPr>
          <p:nvPr/>
        </p:nvCxnSpPr>
        <p:spPr bwMode="gray">
          <a:xfrm rot="16200000" flipV="1">
            <a:off x="2197770" y="4486945"/>
            <a:ext cx="776729" cy="31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1" name="AutoShape 17"/>
          <p:cNvCxnSpPr>
            <a:cxnSpLocks noChangeShapeType="1"/>
            <a:stCxn id="425990" idx="3"/>
          </p:cNvCxnSpPr>
          <p:nvPr/>
        </p:nvCxnSpPr>
        <p:spPr bwMode="gray">
          <a:xfrm rot="5400000">
            <a:off x="3131035" y="3222330"/>
            <a:ext cx="281611" cy="544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2" name="AutoShape 18"/>
          <p:cNvCxnSpPr>
            <a:cxnSpLocks noChangeShapeType="1"/>
            <a:stCxn id="425989" idx="5"/>
          </p:cNvCxnSpPr>
          <p:nvPr/>
        </p:nvCxnSpPr>
        <p:spPr bwMode="gray">
          <a:xfrm rot="16200000" flipH="1">
            <a:off x="1708029" y="3202293"/>
            <a:ext cx="292762" cy="595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6003" name="Rectangle 19"/>
          <p:cNvSpPr>
            <a:spLocks noChangeArrowheads="1"/>
          </p:cNvSpPr>
          <p:nvPr/>
        </p:nvSpPr>
        <p:spPr bwMode="gray">
          <a:xfrm>
            <a:off x="3385864" y="2788111"/>
            <a:ext cx="115268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对象</a:t>
            </a:r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ID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gray">
          <a:xfrm>
            <a:off x="1987163" y="5285214"/>
            <a:ext cx="12578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正则表达式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gray">
          <a:xfrm>
            <a:off x="513846" y="2802441"/>
            <a:ext cx="13149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2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进制数据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gray">
          <a:xfrm>
            <a:off x="2170113" y="20129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符号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gray">
          <a:xfrm>
            <a:off x="700203" y="4435552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代码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gray">
          <a:xfrm>
            <a:off x="3594100" y="44132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日期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5016500" y="2678113"/>
            <a:ext cx="3700463" cy="417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rgbClr val="A20000"/>
                </a:solidFill>
                <a:ea typeface="宋体" charset="-122"/>
              </a:rPr>
              <a:t>1.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符号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不支持这个类型。会将数据库里的符号转换成字符串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对象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ID 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是文档的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12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字节的唯一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id</a:t>
            </a: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3.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日期类型存储的是从标准纪元开始的毫秒数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4.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可以采用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的正则表达式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5.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可以包涵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代码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6.2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进制数据可以有任意字节的串组成。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无法使用。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>
              <a:ea typeface="宋体" charset="-122"/>
            </a:endParaRPr>
          </a:p>
        </p:txBody>
      </p:sp>
      <p:sp>
        <p:nvSpPr>
          <p:cNvPr id="426022" name="AutoShape 38"/>
          <p:cNvSpPr>
            <a:spLocks noChangeArrowheads="1"/>
          </p:cNvSpPr>
          <p:nvPr/>
        </p:nvSpPr>
        <p:spPr bwMode="gray">
          <a:xfrm>
            <a:off x="4981575" y="1962150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012" name="Text Box 28"/>
          <p:cNvSpPr txBox="1">
            <a:spLocks noChangeArrowheads="1"/>
          </p:cNvSpPr>
          <p:nvPr/>
        </p:nvSpPr>
        <p:spPr bwMode="gray">
          <a:xfrm>
            <a:off x="5568950" y="1971675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宋体" charset="-122"/>
              </a:rPr>
              <a:t>基本数据类型</a:t>
            </a:r>
            <a:endParaRPr lang="en-US" altLang="zh-CN" sz="2400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24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672681" y="3468028"/>
            <a:ext cx="17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mongo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18" name="AutoShape 34"/>
          <p:cNvSpPr>
            <a:spLocks noChangeArrowheads="1"/>
          </p:cNvSpPr>
          <p:nvPr/>
        </p:nvSpPr>
        <p:spPr bwMode="gray">
          <a:xfrm>
            <a:off x="4918347" y="2173055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的数据类型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25988" name="Oval 4"/>
          <p:cNvSpPr>
            <a:spLocks noChangeArrowheads="1"/>
          </p:cNvSpPr>
          <p:nvPr/>
        </p:nvSpPr>
        <p:spPr bwMode="gray">
          <a:xfrm>
            <a:off x="893763" y="2130425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9" name="Oval 5"/>
          <p:cNvSpPr>
            <a:spLocks noChangeArrowheads="1"/>
          </p:cNvSpPr>
          <p:nvPr/>
        </p:nvSpPr>
        <p:spPr bwMode="gray">
          <a:xfrm>
            <a:off x="581025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gray">
          <a:xfrm>
            <a:off x="3376613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gray">
          <a:xfrm>
            <a:off x="2030413" y="4891088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gray">
          <a:xfrm>
            <a:off x="2163763" y="1789113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gray">
          <a:xfrm>
            <a:off x="3621088" y="41608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gray">
          <a:xfrm>
            <a:off x="698500" y="41989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6000" name="AutoShape 16"/>
          <p:cNvCxnSpPr>
            <a:cxnSpLocks noChangeShapeType="1"/>
            <a:stCxn id="425991" idx="0"/>
            <a:endCxn id="25" idx="2"/>
          </p:cNvCxnSpPr>
          <p:nvPr/>
        </p:nvCxnSpPr>
        <p:spPr bwMode="gray">
          <a:xfrm rot="16200000" flipV="1">
            <a:off x="2197770" y="4486945"/>
            <a:ext cx="776729" cy="31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1" name="AutoShape 17"/>
          <p:cNvCxnSpPr>
            <a:cxnSpLocks noChangeShapeType="1"/>
            <a:stCxn id="425990" idx="3"/>
          </p:cNvCxnSpPr>
          <p:nvPr/>
        </p:nvCxnSpPr>
        <p:spPr bwMode="gray">
          <a:xfrm rot="5400000">
            <a:off x="3131035" y="3222330"/>
            <a:ext cx="281611" cy="544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2" name="AutoShape 18"/>
          <p:cNvCxnSpPr>
            <a:cxnSpLocks noChangeShapeType="1"/>
            <a:stCxn id="425989" idx="5"/>
          </p:cNvCxnSpPr>
          <p:nvPr/>
        </p:nvCxnSpPr>
        <p:spPr bwMode="gray">
          <a:xfrm rot="16200000" flipH="1">
            <a:off x="1708029" y="3202293"/>
            <a:ext cx="292762" cy="595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6003" name="Rectangle 19"/>
          <p:cNvSpPr>
            <a:spLocks noChangeArrowheads="1"/>
          </p:cNvSpPr>
          <p:nvPr/>
        </p:nvSpPr>
        <p:spPr bwMode="gray">
          <a:xfrm>
            <a:off x="3385864" y="2788111"/>
            <a:ext cx="115268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最小值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gray">
          <a:xfrm>
            <a:off x="1987163" y="5285214"/>
            <a:ext cx="12578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内嵌文档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gray">
          <a:xfrm>
            <a:off x="513846" y="2802441"/>
            <a:ext cx="13149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END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gray">
          <a:xfrm>
            <a:off x="2170113" y="20129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最大值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gray">
          <a:xfrm>
            <a:off x="700203" y="4435552"/>
            <a:ext cx="8064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数组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gray">
          <a:xfrm>
            <a:off x="3594100" y="44132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未定义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5016500" y="2678113"/>
            <a:ext cx="3700463" cy="46905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rgbClr val="A20000"/>
                </a:solidFill>
                <a:ea typeface="宋体" charset="-122"/>
              </a:rPr>
              <a:t>1.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BSON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包括一个特殊类型，表示可能的最大值。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不支持。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2. BSON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包括一个特殊类型，表示可能的最小值。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不支持。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3.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文档中也可以使用未定义的类型（</a:t>
            </a:r>
            <a:r>
              <a:rPr lang="en-US" altLang="zh-CN" sz="1400" dirty="0" err="1" smtClean="0">
                <a:solidFill>
                  <a:srgbClr val="A20000"/>
                </a:solidFill>
                <a:ea typeface="宋体" charset="-122"/>
              </a:rPr>
              <a:t>js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中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null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和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undefined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是不同类型的）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4.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值得集合或者列表可以表示为数组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{“x”:[‘</a:t>
            </a:r>
            <a:r>
              <a:rPr lang="en-US" altLang="zh-CN" sz="1400" dirty="0" err="1" smtClean="0">
                <a:solidFill>
                  <a:srgbClr val="A20000"/>
                </a:solidFill>
                <a:ea typeface="宋体" charset="-122"/>
              </a:rPr>
              <a:t>a’,’b’,’c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’]}</a:t>
            </a: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5.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文档可以包涵文档，也可以作为值嵌入到父文档中。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{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‘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x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’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: {‘</a:t>
            </a:r>
            <a:r>
              <a:rPr lang="en-US" altLang="zh-CN" sz="1400" smtClean="0">
                <a:solidFill>
                  <a:srgbClr val="A20000"/>
                </a:solidFill>
                <a:ea typeface="宋体" charset="-122"/>
              </a:rPr>
              <a:t>a’ : ’b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’}}</a:t>
            </a: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>
              <a:ea typeface="宋体" charset="-122"/>
            </a:endParaRPr>
          </a:p>
        </p:txBody>
      </p:sp>
      <p:sp>
        <p:nvSpPr>
          <p:cNvPr id="426022" name="AutoShape 38"/>
          <p:cNvSpPr>
            <a:spLocks noChangeArrowheads="1"/>
          </p:cNvSpPr>
          <p:nvPr/>
        </p:nvSpPr>
        <p:spPr bwMode="gray">
          <a:xfrm>
            <a:off x="4981575" y="1962150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012" name="Text Box 28"/>
          <p:cNvSpPr txBox="1">
            <a:spLocks noChangeArrowheads="1"/>
          </p:cNvSpPr>
          <p:nvPr/>
        </p:nvSpPr>
        <p:spPr bwMode="gray">
          <a:xfrm>
            <a:off x="5568950" y="1971675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宋体" charset="-122"/>
              </a:rPr>
              <a:t>基本数据类型</a:t>
            </a:r>
            <a:endParaRPr lang="en-US" altLang="zh-CN" sz="2400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24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672681" y="3468028"/>
            <a:ext cx="17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mongo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NoSql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家族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03812" name="Freeform 4"/>
          <p:cNvSpPr>
            <a:spLocks/>
          </p:cNvSpPr>
          <p:nvPr/>
        </p:nvSpPr>
        <p:spPr bwMode="gray">
          <a:xfrm>
            <a:off x="366636" y="1938338"/>
            <a:ext cx="1638300" cy="449262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3" name="Oval 5"/>
          <p:cNvSpPr>
            <a:spLocks noChangeArrowheads="1"/>
          </p:cNvSpPr>
          <p:nvPr/>
        </p:nvSpPr>
        <p:spPr bwMode="gray">
          <a:xfrm>
            <a:off x="2901950" y="2090738"/>
            <a:ext cx="3390900" cy="3390900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7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gamma/>
                  <a:shade val="0"/>
                  <a:invGamma/>
                  <a:alpha val="27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3814" name="Picture 6" descr="a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2892425" y="2084388"/>
            <a:ext cx="3406775" cy="3400425"/>
          </a:xfrm>
          <a:prstGeom prst="rect">
            <a:avLst/>
          </a:prstGeom>
          <a:noFill/>
        </p:spPr>
      </p:pic>
      <p:sp>
        <p:nvSpPr>
          <p:cNvPr id="503815" name="Arc 7"/>
          <p:cNvSpPr>
            <a:spLocks/>
          </p:cNvSpPr>
          <p:nvPr/>
        </p:nvSpPr>
        <p:spPr bwMode="gray">
          <a:xfrm>
            <a:off x="4595813" y="2097088"/>
            <a:ext cx="1706562" cy="17065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7"/>
              <a:gd name="T1" fmla="*/ 0 h 21600"/>
              <a:gd name="T2" fmla="*/ 21597 w 21597"/>
              <a:gd name="T3" fmla="*/ 21246 h 21600"/>
              <a:gd name="T4" fmla="*/ 0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</a:path>
              <a:path w="21597" h="21600" stroke="0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>
              <a:alpha val="59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6" name="Arc 8"/>
          <p:cNvSpPr>
            <a:spLocks/>
          </p:cNvSpPr>
          <p:nvPr/>
        </p:nvSpPr>
        <p:spPr bwMode="gray">
          <a:xfrm rot="5400000">
            <a:off x="4590256" y="3771107"/>
            <a:ext cx="1716087" cy="1714500"/>
          </a:xfrm>
          <a:custGeom>
            <a:avLst/>
            <a:gdLst>
              <a:gd name="G0" fmla="+- 411 0 0"/>
              <a:gd name="G1" fmla="+- 21600 0 0"/>
              <a:gd name="G2" fmla="+- 21600 0 0"/>
              <a:gd name="T0" fmla="*/ 0 w 22011"/>
              <a:gd name="T1" fmla="*/ 4 h 21670"/>
              <a:gd name="T2" fmla="*/ 22011 w 22011"/>
              <a:gd name="T3" fmla="*/ 21670 h 21670"/>
              <a:gd name="T4" fmla="*/ 411 w 22011"/>
              <a:gd name="T5" fmla="*/ 21600 h 2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11" h="21670" fill="none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</a:path>
              <a:path w="22011" h="21670" stroke="0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  <a:lnTo>
                  <a:pt x="411" y="2160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7" name="Arc 9"/>
          <p:cNvSpPr>
            <a:spLocks/>
          </p:cNvSpPr>
          <p:nvPr/>
        </p:nvSpPr>
        <p:spPr bwMode="gray">
          <a:xfrm rot="5400000" flipH="1" flipV="1">
            <a:off x="2905920" y="2085181"/>
            <a:ext cx="1706562" cy="1704975"/>
          </a:xfrm>
          <a:custGeom>
            <a:avLst/>
            <a:gdLst>
              <a:gd name="G0" fmla="+- 0 0 0"/>
              <a:gd name="G1" fmla="+- 21596 0 0"/>
              <a:gd name="G2" fmla="+- 21600 0 0"/>
              <a:gd name="T0" fmla="*/ 426 w 21600"/>
              <a:gd name="T1" fmla="*/ 0 h 21787"/>
              <a:gd name="T2" fmla="*/ 21599 w 21600"/>
              <a:gd name="T3" fmla="*/ 21787 h 21787"/>
              <a:gd name="T4" fmla="*/ 0 w 21600"/>
              <a:gd name="T5" fmla="*/ 21596 h 2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87" fill="none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</a:path>
              <a:path w="21600" h="21787" stroke="0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  <a:lnTo>
                  <a:pt x="0" y="2159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8" name="Arc 10"/>
          <p:cNvSpPr>
            <a:spLocks/>
          </p:cNvSpPr>
          <p:nvPr/>
        </p:nvSpPr>
        <p:spPr bwMode="gray">
          <a:xfrm rot="10419033">
            <a:off x="2990850" y="3660775"/>
            <a:ext cx="1676400" cy="1909763"/>
          </a:xfrm>
          <a:custGeom>
            <a:avLst/>
            <a:gdLst>
              <a:gd name="G0" fmla="+- 0 0 0"/>
              <a:gd name="G1" fmla="+- 21494 0 0"/>
              <a:gd name="G2" fmla="+- 21600 0 0"/>
              <a:gd name="T0" fmla="*/ 2140 w 21600"/>
              <a:gd name="T1" fmla="*/ 0 h 24344"/>
              <a:gd name="T2" fmla="*/ 21411 w 21600"/>
              <a:gd name="T3" fmla="*/ 24344 h 24344"/>
              <a:gd name="T4" fmla="*/ 0 w 21600"/>
              <a:gd name="T5" fmla="*/ 21494 h 24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44" fill="none" extrusionOk="0">
                <a:moveTo>
                  <a:pt x="2139" y="0"/>
                </a:moveTo>
                <a:cubicBezTo>
                  <a:pt x="13185" y="1100"/>
                  <a:pt x="21600" y="10393"/>
                  <a:pt x="21600" y="21494"/>
                </a:cubicBezTo>
                <a:cubicBezTo>
                  <a:pt x="21600" y="22447"/>
                  <a:pt x="21536" y="23399"/>
                  <a:pt x="21411" y="24344"/>
                </a:cubicBezTo>
              </a:path>
              <a:path w="21600" h="24344" stroke="0" extrusionOk="0">
                <a:moveTo>
                  <a:pt x="2139" y="0"/>
                </a:moveTo>
                <a:cubicBezTo>
                  <a:pt x="13185" y="1100"/>
                  <a:pt x="21600" y="10393"/>
                  <a:pt x="21600" y="21494"/>
                </a:cubicBezTo>
                <a:cubicBezTo>
                  <a:pt x="21600" y="22447"/>
                  <a:pt x="21536" y="23399"/>
                  <a:pt x="21411" y="24344"/>
                </a:cubicBezTo>
                <a:lnTo>
                  <a:pt x="0" y="2149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3819" name="Group 11"/>
          <p:cNvGrpSpPr>
            <a:grpSpLocks/>
          </p:cNvGrpSpPr>
          <p:nvPr/>
        </p:nvGrpSpPr>
        <p:grpSpPr bwMode="auto">
          <a:xfrm rot="14245961" flipV="1">
            <a:off x="4094957" y="2367756"/>
            <a:ext cx="2616200" cy="576263"/>
            <a:chOff x="2532" y="1051"/>
            <a:chExt cx="893" cy="246"/>
          </a:xfrm>
        </p:grpSpPr>
        <p:grpSp>
          <p:nvGrpSpPr>
            <p:cNvPr id="503820" name="Group 12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3821" name="AutoShape 13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2" name="AutoShape 14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3" name="AutoShape 15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4" name="AutoShape 16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25" name="Group 17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3826" name="AutoShape 18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7" name="AutoShape 19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8" name="AutoShape 20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9" name="AutoShape 21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3830" name="Group 22"/>
          <p:cNvGrpSpPr>
            <a:grpSpLocks/>
          </p:cNvGrpSpPr>
          <p:nvPr/>
        </p:nvGrpSpPr>
        <p:grpSpPr bwMode="auto">
          <a:xfrm rot="3774324" flipV="1">
            <a:off x="2364582" y="4558506"/>
            <a:ext cx="2616200" cy="576263"/>
            <a:chOff x="2532" y="1051"/>
            <a:chExt cx="893" cy="246"/>
          </a:xfrm>
        </p:grpSpPr>
        <p:grpSp>
          <p:nvGrpSpPr>
            <p:cNvPr id="503831" name="Group 2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3832" name="AutoShape 24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3" name="AutoShape 25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4" name="AutoShape 26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5" name="AutoShape 27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36" name="Group 2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3837" name="AutoShape 29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8" name="AutoShape 30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9" name="AutoShape 31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40" name="AutoShape 32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3841" name="Group 33"/>
          <p:cNvGrpSpPr>
            <a:grpSpLocks/>
          </p:cNvGrpSpPr>
          <p:nvPr/>
        </p:nvGrpSpPr>
        <p:grpSpPr bwMode="auto">
          <a:xfrm>
            <a:off x="4014788" y="3211513"/>
            <a:ext cx="1165225" cy="1411287"/>
            <a:chOff x="1381" y="2037"/>
            <a:chExt cx="851" cy="1031"/>
          </a:xfrm>
        </p:grpSpPr>
        <p:pic>
          <p:nvPicPr>
            <p:cNvPr id="503842" name="Picture 34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381" y="2037"/>
              <a:ext cx="851" cy="842"/>
            </a:xfrm>
            <a:prstGeom prst="rect">
              <a:avLst/>
            </a:prstGeom>
            <a:noFill/>
          </p:spPr>
        </p:pic>
        <p:sp>
          <p:nvSpPr>
            <p:cNvPr id="503843" name="Oval 35"/>
            <p:cNvSpPr>
              <a:spLocks noChangeArrowheads="1"/>
            </p:cNvSpPr>
            <p:nvPr/>
          </p:nvSpPr>
          <p:spPr bwMode="gray">
            <a:xfrm>
              <a:off x="1392" y="2043"/>
              <a:ext cx="840" cy="838"/>
            </a:xfrm>
            <a:prstGeom prst="ellipse">
              <a:avLst/>
            </a:prstGeom>
            <a:gradFill rotWithShape="1">
              <a:gsLst>
                <a:gs pos="0">
                  <a:srgbClr val="96AB94">
                    <a:alpha val="39999"/>
                  </a:srgbClr>
                </a:gs>
                <a:gs pos="17000">
                  <a:srgbClr val="D4DEFF">
                    <a:alpha val="50199"/>
                  </a:srgbClr>
                </a:gs>
                <a:gs pos="47000">
                  <a:srgbClr val="D4DEFF">
                    <a:alpha val="68200"/>
                  </a:srgbClr>
                </a:gs>
                <a:gs pos="100000">
                  <a:srgbClr val="8488C4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3844" name="Group 36"/>
            <p:cNvGrpSpPr>
              <a:grpSpLocks/>
            </p:cNvGrpSpPr>
            <p:nvPr/>
          </p:nvGrpSpPr>
          <p:grpSpPr bwMode="auto">
            <a:xfrm rot="-3733502" flipH="1" flipV="1">
              <a:off x="1637" y="2613"/>
              <a:ext cx="733" cy="178"/>
              <a:chOff x="2532" y="1051"/>
              <a:chExt cx="893" cy="246"/>
            </a:xfrm>
          </p:grpSpPr>
          <p:grpSp>
            <p:nvGrpSpPr>
              <p:cNvPr id="503845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3846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47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48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49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3850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3851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52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53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54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3855" name="Rectangle 47"/>
          <p:cNvSpPr>
            <a:spLocks noChangeArrowheads="1"/>
          </p:cNvSpPr>
          <p:nvPr/>
        </p:nvSpPr>
        <p:spPr bwMode="gray">
          <a:xfrm>
            <a:off x="368224" y="2387600"/>
            <a:ext cx="2386128" cy="110273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6" name="Freeform 48"/>
          <p:cNvSpPr>
            <a:spLocks/>
          </p:cNvSpPr>
          <p:nvPr/>
        </p:nvSpPr>
        <p:spPr bwMode="gray">
          <a:xfrm>
            <a:off x="7191491" y="1944688"/>
            <a:ext cx="1627187" cy="449262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7" name="Rectangle 49"/>
          <p:cNvSpPr>
            <a:spLocks noChangeArrowheads="1"/>
          </p:cNvSpPr>
          <p:nvPr/>
        </p:nvSpPr>
        <p:spPr bwMode="gray">
          <a:xfrm>
            <a:off x="6297728" y="2393950"/>
            <a:ext cx="2530475" cy="105177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8" name="Freeform 50"/>
          <p:cNvSpPr>
            <a:spLocks/>
          </p:cNvSpPr>
          <p:nvPr/>
        </p:nvSpPr>
        <p:spPr bwMode="gray">
          <a:xfrm>
            <a:off x="7165975" y="4368800"/>
            <a:ext cx="1638300" cy="449263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folHlink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9" name="Rectangle 51"/>
          <p:cNvSpPr>
            <a:spLocks noChangeArrowheads="1"/>
          </p:cNvSpPr>
          <p:nvPr/>
        </p:nvSpPr>
        <p:spPr bwMode="gray">
          <a:xfrm>
            <a:off x="6294515" y="4818063"/>
            <a:ext cx="2530475" cy="140431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60" name="Freeform 52"/>
          <p:cNvSpPr>
            <a:spLocks/>
          </p:cNvSpPr>
          <p:nvPr/>
        </p:nvSpPr>
        <p:spPr bwMode="gray">
          <a:xfrm>
            <a:off x="400050" y="4386263"/>
            <a:ext cx="1638300" cy="449262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61" name="Rectangle 53"/>
          <p:cNvSpPr>
            <a:spLocks noChangeArrowheads="1"/>
          </p:cNvSpPr>
          <p:nvPr/>
        </p:nvSpPr>
        <p:spPr bwMode="gray">
          <a:xfrm>
            <a:off x="401638" y="4835525"/>
            <a:ext cx="2530475" cy="113037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62" name="Text Box 54"/>
          <p:cNvSpPr txBox="1">
            <a:spLocks noChangeArrowheads="1"/>
          </p:cNvSpPr>
          <p:nvPr/>
        </p:nvSpPr>
        <p:spPr bwMode="gray">
          <a:xfrm>
            <a:off x="444423" y="1981200"/>
            <a:ext cx="1470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Membase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3863" name="Text Box 55"/>
          <p:cNvSpPr txBox="1">
            <a:spLocks noChangeArrowheads="1"/>
          </p:cNvSpPr>
          <p:nvPr/>
        </p:nvSpPr>
        <p:spPr bwMode="gray">
          <a:xfrm>
            <a:off x="487363" y="4429125"/>
            <a:ext cx="1470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503864" name="Text Box 56"/>
          <p:cNvSpPr txBox="1">
            <a:spLocks noChangeArrowheads="1"/>
          </p:cNvSpPr>
          <p:nvPr/>
        </p:nvSpPr>
        <p:spPr bwMode="gray">
          <a:xfrm>
            <a:off x="7248525" y="2000250"/>
            <a:ext cx="1470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503865" name="Text Box 57"/>
          <p:cNvSpPr txBox="1">
            <a:spLocks noChangeArrowheads="1"/>
          </p:cNvSpPr>
          <p:nvPr/>
        </p:nvSpPr>
        <p:spPr bwMode="gray">
          <a:xfrm>
            <a:off x="7248525" y="4418014"/>
            <a:ext cx="17059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503866" name="Text Box 58"/>
          <p:cNvSpPr txBox="1">
            <a:spLocks noChangeArrowheads="1"/>
          </p:cNvSpPr>
          <p:nvPr/>
        </p:nvSpPr>
        <p:spPr bwMode="gray">
          <a:xfrm>
            <a:off x="4064000" y="3582988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ea typeface="宋体" charset="-122"/>
              </a:rPr>
              <a:t>NoSql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03867" name="Rectangle 59"/>
          <p:cNvSpPr>
            <a:spLocks noChangeArrowheads="1"/>
          </p:cNvSpPr>
          <p:nvPr/>
        </p:nvSpPr>
        <p:spPr bwMode="gray">
          <a:xfrm>
            <a:off x="321914" y="2439484"/>
            <a:ext cx="24101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200" dirty="0" smtClean="0"/>
              <a:t>　</a:t>
            </a:r>
            <a:r>
              <a:rPr lang="en-US" sz="1200" dirty="0" err="1" smtClean="0"/>
              <a:t>Membase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是 </a:t>
            </a:r>
            <a:r>
              <a:rPr lang="en-US" sz="1200" dirty="0" err="1" smtClean="0"/>
              <a:t>NoSQL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家族的一个新的重量级的成员。</a:t>
            </a:r>
            <a:r>
              <a:rPr lang="en-US" sz="1200" dirty="0" err="1" smtClean="0"/>
              <a:t>Membase</a:t>
            </a:r>
            <a:r>
              <a:rPr lang="zh-CN" altLang="en-US" sz="1200" dirty="0" smtClean="0"/>
              <a:t>是开源项目，源代码采用了</a:t>
            </a:r>
            <a:r>
              <a:rPr lang="en-US" sz="1200" dirty="0" smtClean="0"/>
              <a:t>Apache2.0</a:t>
            </a:r>
            <a:r>
              <a:rPr lang="zh-CN" altLang="en-US" sz="1200" dirty="0" smtClean="0"/>
              <a:t>的使用许可。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503868" name="Rectangle 60"/>
          <p:cNvSpPr>
            <a:spLocks noChangeArrowheads="1"/>
          </p:cNvSpPr>
          <p:nvPr/>
        </p:nvSpPr>
        <p:spPr bwMode="gray">
          <a:xfrm>
            <a:off x="433388" y="5018088"/>
            <a:ext cx="24780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dirty="0" err="1" smtClean="0"/>
              <a:t>Hypertable</a:t>
            </a:r>
            <a:r>
              <a:rPr lang="zh-CN" altLang="en-US" sz="1400" dirty="0" smtClean="0"/>
              <a:t>是一个开源、高性能、可伸缩的数据库，它采用与</a:t>
            </a:r>
            <a:r>
              <a:rPr lang="en-US" sz="1400" dirty="0" smtClean="0"/>
              <a:t>Google</a:t>
            </a:r>
            <a:r>
              <a:rPr lang="zh-CN" altLang="en-US" sz="1400" dirty="0" smtClean="0"/>
              <a:t>的</a:t>
            </a:r>
            <a:r>
              <a:rPr lang="en-US" sz="1400" dirty="0" err="1" smtClean="0"/>
              <a:t>Bigtable</a:t>
            </a:r>
            <a:r>
              <a:rPr lang="zh-CN" altLang="en-US" sz="1400" dirty="0" smtClean="0"/>
              <a:t>相似的模型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3869" name="Rectangle 61"/>
          <p:cNvSpPr>
            <a:spLocks noChangeArrowheads="1"/>
          </p:cNvSpPr>
          <p:nvPr/>
        </p:nvSpPr>
        <p:spPr bwMode="gray">
          <a:xfrm>
            <a:off x="6326381" y="2517543"/>
            <a:ext cx="24780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400" dirty="0" smtClean="0"/>
              <a:t>高性能、易部署、易使用，存储数据非常方便。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3870" name="Rectangle 62"/>
          <p:cNvSpPr>
            <a:spLocks noChangeArrowheads="1"/>
          </p:cNvSpPr>
          <p:nvPr/>
        </p:nvSpPr>
        <p:spPr bwMode="gray">
          <a:xfrm>
            <a:off x="6281738" y="5018088"/>
            <a:ext cx="2478087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dirty="0" smtClean="0"/>
              <a:t>Apache Cassandra</a:t>
            </a:r>
            <a:r>
              <a:rPr lang="zh-CN" altLang="en-US" sz="1400" dirty="0" smtClean="0"/>
              <a:t>是一套开源分布式</a:t>
            </a:r>
            <a:r>
              <a:rPr lang="en-US" sz="1400" dirty="0" smtClean="0"/>
              <a:t>Key-Value</a:t>
            </a:r>
            <a:r>
              <a:rPr lang="zh-CN" altLang="en-US" sz="1400" dirty="0" smtClean="0"/>
              <a:t>存储系统。它最初由</a:t>
            </a:r>
            <a:r>
              <a:rPr lang="en-US" sz="1400" dirty="0" err="1" smtClean="0"/>
              <a:t>Facebook</a:t>
            </a:r>
            <a:r>
              <a:rPr lang="zh-CN" altLang="en-US" sz="1400" dirty="0" smtClean="0"/>
              <a:t>开发，用于储存特别大的数据。</a:t>
            </a:r>
            <a:r>
              <a:rPr lang="en-US" sz="1400" dirty="0" err="1" smtClean="0"/>
              <a:t>Facebook</a:t>
            </a:r>
            <a:r>
              <a:rPr lang="zh-CN" altLang="en-US" sz="1400" dirty="0" smtClean="0"/>
              <a:t>目前在使用此系统。 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3871" name="WordArt 63"/>
          <p:cNvSpPr>
            <a:spLocks noChangeArrowheads="1" noChangeShapeType="1" noTextEdit="1"/>
          </p:cNvSpPr>
          <p:nvPr/>
        </p:nvSpPr>
        <p:spPr bwMode="gray">
          <a:xfrm rot="-24648865">
            <a:off x="3279775" y="2722563"/>
            <a:ext cx="1838325" cy="12096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749232"/>
              </a:avLst>
            </a:prstTxWarp>
          </a:bodyPr>
          <a:lstStyle/>
          <a:p>
            <a:r>
              <a:rPr lang="en-US" sz="2400" dirty="0" err="1"/>
              <a:t>Membase</a:t>
            </a:r>
            <a:endParaRPr lang="en-US" sz="2400" dirty="0"/>
          </a:p>
        </p:txBody>
      </p:sp>
      <p:sp>
        <p:nvSpPr>
          <p:cNvPr id="503872" name="WordArt 64"/>
          <p:cNvSpPr>
            <a:spLocks noChangeArrowheads="1" noChangeShapeType="1" noTextEdit="1"/>
          </p:cNvSpPr>
          <p:nvPr/>
        </p:nvSpPr>
        <p:spPr bwMode="gray">
          <a:xfrm rot="-40764613">
            <a:off x="4160838" y="2755900"/>
            <a:ext cx="1838325" cy="12096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749232"/>
              </a:avLst>
            </a:prstTxWarp>
          </a:bodyPr>
          <a:lstStyle/>
          <a:p>
            <a:r>
              <a:rPr lang="en-US" sz="2400" dirty="0" err="1"/>
              <a:t>MongoDB</a:t>
            </a:r>
            <a:endParaRPr lang="en-US" sz="2400" dirty="0"/>
          </a:p>
        </p:txBody>
      </p:sp>
      <p:sp>
        <p:nvSpPr>
          <p:cNvPr id="503873" name="WordArt 65"/>
          <p:cNvSpPr>
            <a:spLocks noChangeArrowheads="1" noChangeShapeType="1" noTextEdit="1"/>
          </p:cNvSpPr>
          <p:nvPr/>
        </p:nvSpPr>
        <p:spPr bwMode="gray">
          <a:xfrm rot="-35187708" flipH="1" flipV="1">
            <a:off x="4483894" y="3931444"/>
            <a:ext cx="1468438" cy="8509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047909"/>
              </a:avLst>
            </a:prstTxWarp>
          </a:bodyPr>
          <a:lstStyle/>
          <a:p>
            <a:r>
              <a:rPr lang="en-US" sz="2400" dirty="0" smtClean="0"/>
              <a:t>　　Cassandra</a:t>
            </a:r>
            <a:endParaRPr lang="zh-CN" altLang="en-US" sz="2400" kern="10" dirty="0">
              <a:ln w="9525">
                <a:noFill/>
                <a:round/>
                <a:headEnd/>
                <a:tailEnd/>
              </a:ln>
              <a:latin typeface="Arial"/>
              <a:cs typeface="Arial"/>
            </a:endParaRPr>
          </a:p>
        </p:txBody>
      </p:sp>
      <p:sp>
        <p:nvSpPr>
          <p:cNvPr id="503874" name="WordArt 66"/>
          <p:cNvSpPr>
            <a:spLocks noChangeArrowheads="1" noChangeShapeType="1" noTextEdit="1"/>
          </p:cNvSpPr>
          <p:nvPr/>
        </p:nvSpPr>
        <p:spPr bwMode="gray">
          <a:xfrm rot="13376840" flipH="1" flipV="1">
            <a:off x="3141663" y="3711575"/>
            <a:ext cx="1844675" cy="10668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045962"/>
              </a:avLst>
            </a:prstTxWarp>
          </a:bodyPr>
          <a:lstStyle/>
          <a:p>
            <a:r>
              <a:rPr lang="en-US" sz="2400" dirty="0" err="1" smtClean="0"/>
              <a:t>Hypertable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0" name="WordArt 510"/>
          <p:cNvSpPr>
            <a:spLocks noChangeArrowheads="1" noChangeShapeType="1" noTextEdit="1"/>
          </p:cNvSpPr>
          <p:nvPr/>
        </p:nvSpPr>
        <p:spPr bwMode="auto">
          <a:xfrm>
            <a:off x="2740025" y="1668463"/>
            <a:ext cx="5895975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prstShdw prst="shdw13" dist="25400" dir="5400000">
                    <a:srgbClr val="333333">
                      <a:alpha val="50000"/>
                    </a:srgbClr>
                  </a:prstShdw>
                </a:effectLst>
                <a:latin typeface="Arial Black"/>
              </a:rPr>
              <a:t>Thank You!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prstShdw prst="shdw13" dist="25400" dir="5400000">
                  <a:srgbClr val="333333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26117" name="Text Box 517"/>
          <p:cNvSpPr txBox="1">
            <a:spLocks noChangeArrowheads="1"/>
          </p:cNvSpPr>
          <p:nvPr/>
        </p:nvSpPr>
        <p:spPr bwMode="auto">
          <a:xfrm>
            <a:off x="5408613" y="2693988"/>
            <a:ext cx="31702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Your company slogan in here</a:t>
            </a:r>
          </a:p>
        </p:txBody>
      </p:sp>
      <p:sp>
        <p:nvSpPr>
          <p:cNvPr id="26118" name="Text Box 518"/>
          <p:cNvSpPr txBox="1">
            <a:spLocks noChangeArrowheads="1"/>
          </p:cNvSpPr>
          <p:nvPr/>
        </p:nvSpPr>
        <p:spPr bwMode="gray">
          <a:xfrm>
            <a:off x="342900" y="3556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3" dist="53882" dir="2700000">
              <a:srgbClr val="080808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Verdana" pitchFamily="34" charset="0"/>
                <a:ea typeface="宋体" charset="-122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46" name="Freeform 490"/>
          <p:cNvSpPr>
            <a:spLocks/>
          </p:cNvSpPr>
          <p:nvPr/>
        </p:nvSpPr>
        <p:spPr bwMode="gray">
          <a:xfrm>
            <a:off x="2717800" y="482917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8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8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7" name="Freeform 491"/>
          <p:cNvSpPr>
            <a:spLocks/>
          </p:cNvSpPr>
          <p:nvPr/>
        </p:nvSpPr>
        <p:spPr bwMode="gray">
          <a:xfrm>
            <a:off x="2016125" y="482917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3" name="Freeform 487"/>
          <p:cNvSpPr>
            <a:spLocks/>
          </p:cNvSpPr>
          <p:nvPr/>
        </p:nvSpPr>
        <p:spPr bwMode="gray">
          <a:xfrm>
            <a:off x="2717800" y="387032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83137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8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4" name="Freeform 488"/>
          <p:cNvSpPr>
            <a:spLocks/>
          </p:cNvSpPr>
          <p:nvPr/>
        </p:nvSpPr>
        <p:spPr bwMode="gray">
          <a:xfrm>
            <a:off x="2016125" y="387032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3137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6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5" name="Text Box 489"/>
          <p:cNvSpPr txBox="1">
            <a:spLocks noChangeArrowheads="1"/>
          </p:cNvSpPr>
          <p:nvPr/>
        </p:nvSpPr>
        <p:spPr bwMode="gray">
          <a:xfrm>
            <a:off x="2819941" y="3929063"/>
            <a:ext cx="4183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对比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</a:rPr>
              <a:t>与</a:t>
            </a:r>
            <a:r>
              <a:rPr lang="zh-CN" altLang="en-US" sz="2400" dirty="0">
                <a:solidFill>
                  <a:schemeClr val="bg1"/>
                </a:solidFill>
              </a:rPr>
              <a:t>主流</a:t>
            </a:r>
            <a:r>
              <a:rPr lang="zh-CN" altLang="en-US" sz="2400" dirty="0" smtClean="0">
                <a:solidFill>
                  <a:schemeClr val="bg1"/>
                </a:solidFill>
              </a:rPr>
              <a:t>数据库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41" name="Freeform 485"/>
          <p:cNvSpPr>
            <a:spLocks/>
          </p:cNvSpPr>
          <p:nvPr/>
        </p:nvSpPr>
        <p:spPr bwMode="gray">
          <a:xfrm>
            <a:off x="2717800" y="290512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2" name="Freeform 486"/>
          <p:cNvSpPr>
            <a:spLocks/>
          </p:cNvSpPr>
          <p:nvPr/>
        </p:nvSpPr>
        <p:spPr bwMode="gray">
          <a:xfrm>
            <a:off x="2016125" y="290512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8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5882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39" name="Freeform 483"/>
          <p:cNvSpPr>
            <a:spLocks/>
          </p:cNvSpPr>
          <p:nvPr/>
        </p:nvSpPr>
        <p:spPr bwMode="gray">
          <a:xfrm>
            <a:off x="2717800" y="1974850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83137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8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38" name="Freeform 482"/>
          <p:cNvSpPr>
            <a:spLocks/>
          </p:cNvSpPr>
          <p:nvPr/>
        </p:nvSpPr>
        <p:spPr bwMode="gray">
          <a:xfrm>
            <a:off x="2016125" y="1974850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137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01" name="Rectangle 445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mongoDB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9118" name="Text Box 462"/>
          <p:cNvSpPr txBox="1">
            <a:spLocks noChangeArrowheads="1"/>
          </p:cNvSpPr>
          <p:nvPr/>
        </p:nvSpPr>
        <p:spPr bwMode="gray">
          <a:xfrm>
            <a:off x="3121025" y="2039938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</a:rPr>
              <a:t>的简介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19" name="Text Box 463"/>
          <p:cNvSpPr txBox="1">
            <a:spLocks noChangeArrowheads="1"/>
          </p:cNvSpPr>
          <p:nvPr/>
        </p:nvSpPr>
        <p:spPr bwMode="gray">
          <a:xfrm>
            <a:off x="3121025" y="2963863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</a:rPr>
              <a:t>简单</a:t>
            </a:r>
            <a:r>
              <a:rPr lang="zh-CN" altLang="en-US" sz="2400" dirty="0">
                <a:solidFill>
                  <a:schemeClr val="bg1"/>
                </a:solidFill>
              </a:rPr>
              <a:t>安装介绍 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21" name="Text Box 465"/>
          <p:cNvSpPr txBox="1">
            <a:spLocks noChangeArrowheads="1"/>
          </p:cNvSpPr>
          <p:nvPr/>
        </p:nvSpPr>
        <p:spPr bwMode="gray">
          <a:xfrm>
            <a:off x="3121025" y="4897438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solidFill>
                  <a:schemeClr val="bg1"/>
                </a:solidFill>
              </a:rPr>
              <a:t>mongo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DB</a:t>
            </a:r>
            <a:r>
              <a:rPr lang="zh-CN" altLang="en-US" sz="2400" dirty="0" smtClean="0">
                <a:solidFill>
                  <a:schemeClr val="bg1"/>
                </a:solidFill>
              </a:rPr>
              <a:t>性能指标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14" name="Text Box 458"/>
          <p:cNvSpPr txBox="1">
            <a:spLocks noChangeArrowheads="1"/>
          </p:cNvSpPr>
          <p:nvPr/>
        </p:nvSpPr>
        <p:spPr bwMode="gray">
          <a:xfrm>
            <a:off x="2149475" y="192722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199124" name="Text Box 468"/>
          <p:cNvSpPr txBox="1">
            <a:spLocks noChangeArrowheads="1"/>
          </p:cNvSpPr>
          <p:nvPr/>
        </p:nvSpPr>
        <p:spPr bwMode="gray">
          <a:xfrm>
            <a:off x="2149475" y="286702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  <a:ea typeface="宋体" charset="-122"/>
              </a:rPr>
              <a:t>2</a:t>
            </a:r>
          </a:p>
        </p:txBody>
      </p:sp>
      <p:sp>
        <p:nvSpPr>
          <p:cNvPr id="199126" name="Text Box 470"/>
          <p:cNvSpPr txBox="1">
            <a:spLocks noChangeArrowheads="1"/>
          </p:cNvSpPr>
          <p:nvPr/>
        </p:nvSpPr>
        <p:spPr bwMode="gray">
          <a:xfrm>
            <a:off x="2149475" y="381952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sp>
        <p:nvSpPr>
          <p:cNvPr id="199128" name="Text Box 472"/>
          <p:cNvSpPr txBox="1">
            <a:spLocks noChangeArrowheads="1"/>
          </p:cNvSpPr>
          <p:nvPr/>
        </p:nvSpPr>
        <p:spPr bwMode="gray">
          <a:xfrm>
            <a:off x="2139950" y="47815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4</a:t>
            </a:r>
          </a:p>
        </p:txBody>
      </p:sp>
      <p:pic>
        <p:nvPicPr>
          <p:cNvPr id="21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360363" y="1820863"/>
            <a:ext cx="822960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00050" indent="-400050" algn="l" defTabSz="4343400">
              <a:spcBef>
                <a:spcPct val="20000"/>
              </a:spcBef>
              <a:buFont typeface="Wingdings" pitchFamily="2" charset="2"/>
              <a:buChar char="v"/>
              <a:tabLst>
                <a:tab pos="685800" algn="l"/>
              </a:tabLst>
            </a:pP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是一个基于分布式文件存储的数据库。由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语言编写。旨在为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应用提供可扩展的高性能数据存储解决方案。</a:t>
            </a:r>
            <a:endParaRPr lang="en-US" altLang="zh-CN" sz="2000" dirty="0" smtClean="0"/>
          </a:p>
          <a:p>
            <a:pPr marL="400050" indent="-400050" algn="l" defTabSz="4343400">
              <a:spcBef>
                <a:spcPct val="20000"/>
              </a:spcBef>
              <a:buFont typeface="Wingdings" pitchFamily="2" charset="2"/>
              <a:buChar char="v"/>
              <a:tabLst>
                <a:tab pos="685800" algn="l"/>
              </a:tabLst>
            </a:pP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是一个介于关系数据库和非关系数据库之间的产品，是非关系数据库当中功能最丰富，最像关系数据库的。他支持的数据结构非常松散，是类似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bjson</a:t>
            </a:r>
            <a:r>
              <a:rPr lang="zh-CN" altLang="en-US" sz="2000" dirty="0" smtClean="0"/>
              <a:t>格式，因此可以存储比较复杂的数据类型。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gray">
          <a:xfrm>
            <a:off x="893763" y="4706938"/>
            <a:ext cx="7315200" cy="1219200"/>
          </a:xfrm>
          <a:prstGeom prst="rect">
            <a:avLst/>
          </a:prstGeom>
          <a:solidFill>
            <a:schemeClr val="folHlink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1046163" y="4881563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 algn="l" defTabSz="4343400">
              <a:spcBef>
                <a:spcPct val="20000"/>
              </a:spcBef>
              <a:buFont typeface="Wingdings" pitchFamily="2" charset="2"/>
              <a:buChar char="v"/>
              <a:tabLst>
                <a:tab pos="685800" algn="l"/>
              </a:tabLst>
            </a:pP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越来越多的公司选择</a:t>
            </a:r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mongoDB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 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比如：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Buddy Media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Craigslist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Disney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Forbes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foursquare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Intuit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。。。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2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mongoDB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的简介</a:t>
            </a:r>
            <a:endParaRPr lang="en-US" altLang="zh-CN" sz="3200" dirty="0">
              <a:solidFill>
                <a:schemeClr val="tx1">
                  <a:lumMod val="90000"/>
                  <a:lumOff val="10000"/>
                </a:schemeClr>
              </a:solidFill>
              <a:ea typeface="宋体" charset="-122"/>
            </a:endParaRPr>
          </a:p>
        </p:txBody>
      </p:sp>
      <p:pic>
        <p:nvPicPr>
          <p:cNvPr id="8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pic>
        <p:nvPicPr>
          <p:cNvPr id="2508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785" y="5363737"/>
            <a:ext cx="1305052" cy="386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0734" y="5352586"/>
            <a:ext cx="1137830" cy="4155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6247" y="5350309"/>
            <a:ext cx="877693" cy="40302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2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0260" y="5342441"/>
            <a:ext cx="960746" cy="40949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3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21493" y="5346816"/>
            <a:ext cx="1091541" cy="41011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4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02011" y="5352272"/>
            <a:ext cx="1104203" cy="40942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mongoDB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的安装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gray">
          <a:xfrm>
            <a:off x="1379538" y="2971800"/>
            <a:ext cx="3367087" cy="766763"/>
          </a:xfrm>
          <a:prstGeom prst="rect">
            <a:avLst/>
          </a:prstGeom>
          <a:solidFill>
            <a:srgbClr val="DDDDDD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gray">
          <a:xfrm>
            <a:off x="1379538" y="3765550"/>
            <a:ext cx="3367087" cy="766763"/>
          </a:xfrm>
          <a:prstGeom prst="rect">
            <a:avLst/>
          </a:prstGeom>
          <a:solidFill>
            <a:srgbClr val="DDDDDD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7" name="Rectangle 5"/>
          <p:cNvSpPr>
            <a:spLocks noChangeArrowheads="1"/>
          </p:cNvSpPr>
          <p:nvPr/>
        </p:nvSpPr>
        <p:spPr bwMode="gray">
          <a:xfrm>
            <a:off x="1379538" y="4565650"/>
            <a:ext cx="3367087" cy="766763"/>
          </a:xfrm>
          <a:prstGeom prst="rect">
            <a:avLst/>
          </a:prstGeom>
          <a:solidFill>
            <a:srgbClr val="DDDDDD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gray">
          <a:xfrm rot="308465">
            <a:off x="6650038" y="2466975"/>
            <a:ext cx="1590675" cy="1701800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9" name="Oval 7"/>
          <p:cNvSpPr>
            <a:spLocks noChangeArrowheads="1"/>
          </p:cNvSpPr>
          <p:nvPr/>
        </p:nvSpPr>
        <p:spPr bwMode="gray">
          <a:xfrm>
            <a:off x="6064250" y="1965325"/>
            <a:ext cx="1319213" cy="1319213"/>
          </a:xfrm>
          <a:prstGeom prst="ellipse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gray">
          <a:xfrm>
            <a:off x="7321550" y="3778250"/>
            <a:ext cx="1320800" cy="1320800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3607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6078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1" name="AutoShape 9"/>
          <p:cNvSpPr>
            <a:spLocks noChangeArrowheads="1"/>
          </p:cNvSpPr>
          <p:nvPr/>
        </p:nvSpPr>
        <p:spPr bwMode="gray">
          <a:xfrm rot="7527986">
            <a:off x="5976144" y="3888582"/>
            <a:ext cx="1589087" cy="1701800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gray">
          <a:xfrm rot="15216000">
            <a:off x="5046663" y="2657475"/>
            <a:ext cx="1589088" cy="1703387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3" name="Oval 11"/>
          <p:cNvSpPr>
            <a:spLocks noChangeArrowheads="1"/>
          </p:cNvSpPr>
          <p:nvPr/>
        </p:nvSpPr>
        <p:spPr bwMode="gray">
          <a:xfrm>
            <a:off x="4962525" y="3783013"/>
            <a:ext cx="1320800" cy="1319212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4844" name="Group 12"/>
          <p:cNvGrpSpPr>
            <a:grpSpLocks/>
          </p:cNvGrpSpPr>
          <p:nvPr/>
        </p:nvGrpSpPr>
        <p:grpSpPr bwMode="auto">
          <a:xfrm rot="10082854">
            <a:off x="5907088" y="2921000"/>
            <a:ext cx="1196975" cy="303213"/>
            <a:chOff x="2598" y="1026"/>
            <a:chExt cx="957" cy="242"/>
          </a:xfrm>
        </p:grpSpPr>
        <p:grpSp>
          <p:nvGrpSpPr>
            <p:cNvPr id="504845" name="Group 13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846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47" name="AutoShape 1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48" name="AutoShape 1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49" name="AutoShape 1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0" name="AutoShape 1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51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52" name="AutoShape 2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3" name="AutoShape 2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4" name="AutoShape 2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5" name="AutoShape 2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856" name="Group 24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857" name="Group 2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58" name="AutoShape 2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9" name="AutoShape 2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0" name="AutoShape 2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1" name="AutoShape 2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62" name="Group 3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63" name="AutoShape 3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4" name="AutoShape 3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5" name="AutoShape 3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6" name="AutoShape 3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867" name="Group 35"/>
          <p:cNvGrpSpPr>
            <a:grpSpLocks/>
          </p:cNvGrpSpPr>
          <p:nvPr/>
        </p:nvGrpSpPr>
        <p:grpSpPr bwMode="auto">
          <a:xfrm rot="10082854">
            <a:off x="4811713" y="4741863"/>
            <a:ext cx="1198562" cy="303212"/>
            <a:chOff x="2598" y="1026"/>
            <a:chExt cx="957" cy="242"/>
          </a:xfrm>
        </p:grpSpPr>
        <p:grpSp>
          <p:nvGrpSpPr>
            <p:cNvPr id="504868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869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70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1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2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3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74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75" name="AutoShape 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6" name="AutoShape 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7" name="AutoShape 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8" name="AutoShape 4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879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880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81" name="AutoShape 4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2" name="AutoShape 5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3" name="AutoShape 5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4" name="AutoShape 5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85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86" name="AutoShape 5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7" name="AutoShape 5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8" name="AutoShape 5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9" name="AutoShape 5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890" name="Group 58"/>
          <p:cNvGrpSpPr>
            <a:grpSpLocks/>
          </p:cNvGrpSpPr>
          <p:nvPr/>
        </p:nvGrpSpPr>
        <p:grpSpPr bwMode="auto">
          <a:xfrm rot="10082854">
            <a:off x="7186613" y="4740275"/>
            <a:ext cx="1196975" cy="303213"/>
            <a:chOff x="2598" y="1026"/>
            <a:chExt cx="957" cy="242"/>
          </a:xfrm>
        </p:grpSpPr>
        <p:grpSp>
          <p:nvGrpSpPr>
            <p:cNvPr id="504891" name="Group 59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892" name="Group 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93" name="AutoShape 6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4" name="AutoShape 6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5" name="AutoShape 6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6" name="AutoShape 6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97" name="Group 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98" name="AutoShape 6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9" name="AutoShape 6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0" name="AutoShape 6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1" name="AutoShape 6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902" name="Group 70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903" name="Group 7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04" name="AutoShape 7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5" name="AutoShape 7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6" name="AutoShape 7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7" name="AutoShape 7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08" name="Group 7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09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0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1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2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913" name="Group 81"/>
          <p:cNvGrpSpPr>
            <a:grpSpLocks/>
          </p:cNvGrpSpPr>
          <p:nvPr/>
        </p:nvGrpSpPr>
        <p:grpSpPr bwMode="auto">
          <a:xfrm>
            <a:off x="6454775" y="2085975"/>
            <a:ext cx="1196975" cy="303213"/>
            <a:chOff x="2598" y="1026"/>
            <a:chExt cx="957" cy="242"/>
          </a:xfrm>
        </p:grpSpPr>
        <p:grpSp>
          <p:nvGrpSpPr>
            <p:cNvPr id="504914" name="Group 82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915" name="Group 8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16" name="AutoShape 8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7" name="AutoShape 8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8" name="AutoShape 8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9" name="AutoShape 8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20" name="Group 8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21" name="AutoShape 8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2" name="AutoShape 9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3" name="AutoShape 9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4" name="AutoShape 9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925" name="Group 93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926" name="Group 9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27" name="AutoShape 9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8" name="AutoShape 9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9" name="AutoShape 9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0" name="AutoShape 9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31" name="Group 9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32" name="AutoShape 10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3" name="AutoShape 10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4" name="AutoShape 10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5" name="AutoShape 10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936" name="Group 104"/>
          <p:cNvGrpSpPr>
            <a:grpSpLocks/>
          </p:cNvGrpSpPr>
          <p:nvPr/>
        </p:nvGrpSpPr>
        <p:grpSpPr bwMode="auto">
          <a:xfrm rot="344040">
            <a:off x="7737475" y="3921125"/>
            <a:ext cx="1198563" cy="303213"/>
            <a:chOff x="2598" y="1026"/>
            <a:chExt cx="957" cy="242"/>
          </a:xfrm>
        </p:grpSpPr>
        <p:grpSp>
          <p:nvGrpSpPr>
            <p:cNvPr id="504937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938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39" name="AutoShape 10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0" name="AutoShape 10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1" name="AutoShape 10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2" name="AutoShape 11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43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44" name="AutoShape 11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5" name="AutoShape 11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6" name="AutoShape 11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7" name="AutoShape 11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948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949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50" name="AutoShape 11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1" name="AutoShape 11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2" name="AutoShape 12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3" name="AutoShape 12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54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55" name="AutoShape 12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6" name="AutoShape 12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7" name="AutoShape 12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8" name="AutoShape 12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2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959" name="Group 127"/>
          <p:cNvGrpSpPr>
            <a:grpSpLocks/>
          </p:cNvGrpSpPr>
          <p:nvPr/>
        </p:nvGrpSpPr>
        <p:grpSpPr bwMode="auto">
          <a:xfrm rot="21367855">
            <a:off x="5330825" y="3894138"/>
            <a:ext cx="1235075" cy="331787"/>
            <a:chOff x="1824" y="2448"/>
            <a:chExt cx="987" cy="266"/>
          </a:xfrm>
        </p:grpSpPr>
        <p:grpSp>
          <p:nvGrpSpPr>
            <p:cNvPr id="504960" name="Group 128"/>
            <p:cNvGrpSpPr>
              <a:grpSpLocks/>
            </p:cNvGrpSpPr>
            <p:nvPr/>
          </p:nvGrpSpPr>
          <p:grpSpPr bwMode="auto">
            <a:xfrm rot="513316">
              <a:off x="1824" y="2448"/>
              <a:ext cx="957" cy="242"/>
              <a:chOff x="2598" y="1026"/>
              <a:chExt cx="957" cy="242"/>
            </a:xfrm>
          </p:grpSpPr>
          <p:grpSp>
            <p:nvGrpSpPr>
              <p:cNvPr id="504961" name="Group 12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504962" name="Group 1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63" name="AutoShape 13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4" name="AutoShape 13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5" name="AutoShape 13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6" name="AutoShape 13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4967" name="Group 1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4968" name="AutoShape 13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9" name="AutoShape 13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0" name="AutoShape 13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1" name="AutoShape 13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4972" name="Group 14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504973" name="Group 1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74" name="AutoShape 14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5" name="AutoShape 14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6" name="AutoShape 14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7" name="AutoShape 14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4978" name="Group 1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4979" name="AutoShape 14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0" name="AutoShape 14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1" name="AutoShape 14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2" name="AutoShape 15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04983" name="Group 151"/>
            <p:cNvGrpSpPr>
              <a:grpSpLocks/>
            </p:cNvGrpSpPr>
            <p:nvPr/>
          </p:nvGrpSpPr>
          <p:grpSpPr bwMode="auto">
            <a:xfrm rot="513316">
              <a:off x="1854" y="2472"/>
              <a:ext cx="957" cy="242"/>
              <a:chOff x="2598" y="1026"/>
              <a:chExt cx="957" cy="242"/>
            </a:xfrm>
          </p:grpSpPr>
          <p:grpSp>
            <p:nvGrpSpPr>
              <p:cNvPr id="504984" name="Group 152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504985" name="Group 15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86" name="AutoShape 15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7" name="AutoShape 15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8" name="AutoShape 15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9" name="AutoShape 15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4990" name="Group 15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4991" name="AutoShape 15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2" name="AutoShape 16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3" name="AutoShape 16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4" name="AutoShape 16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4995" name="Group 163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504996" name="Group 16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97" name="AutoShape 16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8" name="AutoShape 16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9" name="AutoShape 16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0" name="AutoShape 16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5001" name="Group 16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5002" name="AutoShape 17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3" name="AutoShape 17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4" name="AutoShape 17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5" name="AutoShape 17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05006" name="Rectangle 174"/>
          <p:cNvSpPr>
            <a:spLocks noChangeArrowheads="1"/>
          </p:cNvSpPr>
          <p:nvPr/>
        </p:nvSpPr>
        <p:spPr bwMode="gray">
          <a:xfrm>
            <a:off x="442913" y="2971800"/>
            <a:ext cx="1169987" cy="7667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007" name="Rectangle 175"/>
          <p:cNvSpPr>
            <a:spLocks noChangeArrowheads="1"/>
          </p:cNvSpPr>
          <p:nvPr/>
        </p:nvSpPr>
        <p:spPr bwMode="gray">
          <a:xfrm>
            <a:off x="454064" y="4568437"/>
            <a:ext cx="1169987" cy="766763"/>
          </a:xfrm>
          <a:prstGeom prst="rect">
            <a:avLst/>
          </a:prstGeom>
          <a:solidFill>
            <a:schemeClr val="accent1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008" name="Rectangle 176"/>
          <p:cNvSpPr>
            <a:spLocks noChangeArrowheads="1"/>
          </p:cNvSpPr>
          <p:nvPr/>
        </p:nvSpPr>
        <p:spPr bwMode="gray">
          <a:xfrm>
            <a:off x="446049" y="3773915"/>
            <a:ext cx="1169987" cy="766763"/>
          </a:xfrm>
          <a:prstGeom prst="rect">
            <a:avLst/>
          </a:prstGeom>
          <a:solidFill>
            <a:schemeClr val="folHlink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010" name="Rectangle 178"/>
          <p:cNvSpPr>
            <a:spLocks noChangeArrowheads="1"/>
          </p:cNvSpPr>
          <p:nvPr/>
        </p:nvSpPr>
        <p:spPr bwMode="white">
          <a:xfrm>
            <a:off x="560388" y="3152775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下载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1" name="Rectangle 179"/>
          <p:cNvSpPr>
            <a:spLocks noChangeArrowheads="1"/>
          </p:cNvSpPr>
          <p:nvPr/>
        </p:nvSpPr>
        <p:spPr bwMode="white">
          <a:xfrm>
            <a:off x="528638" y="3981450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配置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2" name="Rectangle 180"/>
          <p:cNvSpPr>
            <a:spLocks noChangeArrowheads="1"/>
          </p:cNvSpPr>
          <p:nvPr/>
        </p:nvSpPr>
        <p:spPr bwMode="white">
          <a:xfrm>
            <a:off x="514697" y="4772025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运行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3" name="Rectangle 181"/>
          <p:cNvSpPr>
            <a:spLocks noChangeArrowheads="1"/>
          </p:cNvSpPr>
          <p:nvPr/>
        </p:nvSpPr>
        <p:spPr bwMode="auto">
          <a:xfrm>
            <a:off x="1692275" y="3089275"/>
            <a:ext cx="3051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400" b="0" dirty="0" smtClean="0">
                <a:ea typeface="宋体" charset="-122"/>
              </a:rPr>
              <a:t>1 :</a:t>
            </a:r>
            <a:r>
              <a:rPr lang="zh-CN" altLang="en-US" sz="1400" b="0" dirty="0" smtClean="0">
                <a:ea typeface="宋体" charset="-122"/>
              </a:rPr>
              <a:t>下载安装包</a:t>
            </a:r>
            <a:endParaRPr lang="en-US" altLang="zh-CN" sz="1400" b="0" dirty="0" smtClean="0">
              <a:ea typeface="宋体" charset="-122"/>
            </a:endParaRPr>
          </a:p>
          <a:p>
            <a:pPr algn="l"/>
            <a:r>
              <a:rPr lang="en-US" altLang="zh-CN" sz="1400" b="0" dirty="0" smtClean="0">
                <a:ea typeface="宋体" charset="-122"/>
              </a:rPr>
              <a:t>2 :</a:t>
            </a:r>
            <a:r>
              <a:rPr lang="zh-CN" altLang="en-US" sz="1400" b="0" dirty="0" smtClean="0">
                <a:ea typeface="宋体" charset="-122"/>
              </a:rPr>
              <a:t>新建</a:t>
            </a:r>
            <a:r>
              <a:rPr lang="en-US" altLang="zh-CN" sz="1400" b="0" dirty="0" smtClean="0">
                <a:ea typeface="宋体" charset="-122"/>
              </a:rPr>
              <a:t>DATA</a:t>
            </a:r>
            <a:r>
              <a:rPr lang="zh-CN" altLang="en-US" sz="1400" b="0" dirty="0" smtClean="0">
                <a:ea typeface="宋体" charset="-122"/>
              </a:rPr>
              <a:t>和</a:t>
            </a:r>
            <a:r>
              <a:rPr lang="en-US" altLang="zh-CN" sz="1400" b="0" dirty="0" smtClean="0">
                <a:ea typeface="宋体" charset="-122"/>
              </a:rPr>
              <a:t>LOG</a:t>
            </a:r>
            <a:r>
              <a:rPr lang="zh-CN" altLang="en-US" sz="1400" b="0" dirty="0" smtClean="0">
                <a:ea typeface="宋体" charset="-122"/>
              </a:rPr>
              <a:t>文件夹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505014" name="Rectangle 182"/>
          <p:cNvSpPr>
            <a:spLocks noChangeArrowheads="1"/>
          </p:cNvSpPr>
          <p:nvPr/>
        </p:nvSpPr>
        <p:spPr bwMode="auto">
          <a:xfrm>
            <a:off x="1692275" y="3878263"/>
            <a:ext cx="3051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400" b="0" dirty="0" smtClean="0">
                <a:ea typeface="宋体" charset="-122"/>
              </a:rPr>
              <a:t>1:</a:t>
            </a:r>
            <a:r>
              <a:rPr lang="zh-CN" altLang="en-US" sz="1400" b="0" dirty="0" smtClean="0">
                <a:ea typeface="宋体" charset="-122"/>
              </a:rPr>
              <a:t>配置数据存放目录</a:t>
            </a:r>
            <a:endParaRPr lang="en-US" altLang="zh-CN" sz="1400" b="0" dirty="0" smtClean="0">
              <a:ea typeface="宋体" charset="-122"/>
            </a:endParaRPr>
          </a:p>
          <a:p>
            <a:pPr algn="l"/>
            <a:r>
              <a:rPr lang="en-US" altLang="zh-CN" sz="1400" b="0" dirty="0" smtClean="0">
                <a:ea typeface="宋体" charset="-122"/>
              </a:rPr>
              <a:t>2:</a:t>
            </a:r>
            <a:r>
              <a:rPr lang="zh-CN" altLang="en-US" sz="1400" b="0" dirty="0" smtClean="0">
                <a:ea typeface="宋体" charset="-122"/>
              </a:rPr>
              <a:t>设置</a:t>
            </a:r>
            <a:r>
              <a:rPr lang="en-US" altLang="zh-CN" sz="1400" b="0" dirty="0" smtClean="0">
                <a:ea typeface="宋体" charset="-122"/>
              </a:rPr>
              <a:t>log</a:t>
            </a:r>
            <a:r>
              <a:rPr lang="zh-CN" altLang="en-US" sz="1400" b="0" dirty="0" smtClean="0">
                <a:ea typeface="宋体" charset="-122"/>
              </a:rPr>
              <a:t>存放目录和文件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505015" name="Rectangle 183"/>
          <p:cNvSpPr>
            <a:spLocks noChangeArrowheads="1"/>
          </p:cNvSpPr>
          <p:nvPr/>
        </p:nvSpPr>
        <p:spPr bwMode="auto">
          <a:xfrm>
            <a:off x="1692275" y="4687888"/>
            <a:ext cx="3051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400" b="0" dirty="0">
                <a:ea typeface="宋体" charset="-122"/>
              </a:rPr>
              <a:t>当</a:t>
            </a:r>
            <a:r>
              <a:rPr lang="zh-CN" altLang="en-US" sz="1400" b="0" dirty="0" smtClean="0">
                <a:ea typeface="宋体" charset="-122"/>
              </a:rPr>
              <a:t>你完成上面</a:t>
            </a:r>
            <a:r>
              <a:rPr lang="en-US" altLang="zh-CN" sz="1400" b="0" dirty="0" smtClean="0">
                <a:ea typeface="宋体" charset="-122"/>
              </a:rPr>
              <a:t>2</a:t>
            </a:r>
            <a:r>
              <a:rPr lang="zh-CN" altLang="en-US" sz="1400" b="0" dirty="0" smtClean="0">
                <a:ea typeface="宋体" charset="-122"/>
              </a:rPr>
              <a:t>部以后，那么双击</a:t>
            </a:r>
            <a:endParaRPr lang="en-US" altLang="zh-CN" sz="1400" b="0" dirty="0" smtClean="0">
              <a:ea typeface="宋体" charset="-122"/>
            </a:endParaRPr>
          </a:p>
          <a:p>
            <a:pPr algn="l"/>
            <a:r>
              <a:rPr lang="zh-CN" altLang="en-US" sz="1400" b="0" dirty="0" smtClean="0">
                <a:ea typeface="宋体" charset="-122"/>
              </a:rPr>
              <a:t>启动它吧。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505016" name="Rectangle 184"/>
          <p:cNvSpPr>
            <a:spLocks noChangeArrowheads="1"/>
          </p:cNvSpPr>
          <p:nvPr/>
        </p:nvSpPr>
        <p:spPr bwMode="white">
          <a:xfrm>
            <a:off x="6418843" y="2438440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下载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7" name="Rectangle 185"/>
          <p:cNvSpPr>
            <a:spLocks noChangeArrowheads="1"/>
          </p:cNvSpPr>
          <p:nvPr/>
        </p:nvSpPr>
        <p:spPr bwMode="white">
          <a:xfrm>
            <a:off x="5286995" y="4222634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运行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8" name="Rectangle 186"/>
          <p:cNvSpPr>
            <a:spLocks noChangeArrowheads="1"/>
          </p:cNvSpPr>
          <p:nvPr/>
        </p:nvSpPr>
        <p:spPr bwMode="white">
          <a:xfrm>
            <a:off x="7662243" y="4248189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配置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22" name="Rectangle 190"/>
          <p:cNvSpPr>
            <a:spLocks noChangeArrowheads="1"/>
          </p:cNvSpPr>
          <p:nvPr/>
        </p:nvSpPr>
        <p:spPr bwMode="auto">
          <a:xfrm>
            <a:off x="493481" y="2484748"/>
            <a:ext cx="40941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400" dirty="0" smtClean="0"/>
              <a:t>下载地址</a:t>
            </a:r>
            <a:r>
              <a:rPr lang="en-US" sz="1400" dirty="0" smtClean="0">
                <a:hlinkClick r:id="rId2"/>
              </a:rPr>
              <a:t>http://www.mongodb.org/downloads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5023" name="Rectangle 191"/>
          <p:cNvSpPr>
            <a:spLocks noChangeArrowheads="1"/>
          </p:cNvSpPr>
          <p:nvPr/>
        </p:nvSpPr>
        <p:spPr bwMode="auto">
          <a:xfrm>
            <a:off x="715963" y="1941513"/>
            <a:ext cx="3668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</a:rPr>
              <a:t>mongoDB</a:t>
            </a:r>
            <a:r>
              <a:rPr lang="zh-CN" altLang="en-US" sz="2400" dirty="0">
                <a:solidFill>
                  <a:schemeClr val="accent1"/>
                </a:solidFill>
              </a:rPr>
              <a:t>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易部署</a:t>
            </a:r>
            <a:endParaRPr lang="en-US" altLang="zh-CN" sz="2400" dirty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190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 smtClean="0"/>
              <a:t>对比</a:t>
            </a:r>
            <a:r>
              <a:rPr lang="en-US" altLang="zh-CN" sz="3200" dirty="0" err="1" smtClean="0"/>
              <a:t>mongoDB</a:t>
            </a:r>
            <a:r>
              <a:rPr lang="zh-CN" altLang="en-US" sz="3200" dirty="0" smtClean="0"/>
              <a:t>与主流数据库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gray">
          <a:xfrm flipH="1">
            <a:off x="5102225" y="2655888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gray">
          <a:xfrm>
            <a:off x="5705475" y="3303588"/>
            <a:ext cx="1835150" cy="142875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gray">
          <a:xfrm>
            <a:off x="3903663" y="3805238"/>
            <a:ext cx="1806575" cy="1292225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gray">
          <a:xfrm>
            <a:off x="2079625" y="4252913"/>
            <a:ext cx="1825625" cy="111760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gray">
          <a:xfrm flipH="1">
            <a:off x="1476375" y="3673475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6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5" name="Freeform 9"/>
          <p:cNvSpPr>
            <a:spLocks/>
          </p:cNvSpPr>
          <p:nvPr/>
        </p:nvSpPr>
        <p:spPr bwMode="gray">
          <a:xfrm>
            <a:off x="3295650" y="3165475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BFCFD3">
                  <a:gamma/>
                  <a:shade val="46275"/>
                  <a:invGamma/>
                </a:srgbClr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46" name="Freeform 10"/>
          <p:cNvSpPr>
            <a:spLocks/>
          </p:cNvSpPr>
          <p:nvPr/>
        </p:nvSpPr>
        <p:spPr bwMode="gray">
          <a:xfrm>
            <a:off x="1474788" y="3656013"/>
            <a:ext cx="612775" cy="1457325"/>
          </a:xfrm>
          <a:custGeom>
            <a:avLst/>
            <a:gdLst/>
            <a:ahLst/>
            <a:cxnLst>
              <a:cxn ang="0">
                <a:pos x="1" y="492"/>
              </a:cxn>
              <a:cxn ang="0">
                <a:pos x="385" y="918"/>
              </a:cxn>
              <a:cxn ang="0">
                <a:pos x="386" y="402"/>
              </a:cxn>
              <a:cxn ang="0">
                <a:pos x="0" y="0"/>
              </a:cxn>
              <a:cxn ang="0">
                <a:pos x="1" y="492"/>
              </a:cxn>
            </a:cxnLst>
            <a:rect l="0" t="0" r="r" b="b"/>
            <a:pathLst>
              <a:path w="386" h="918">
                <a:moveTo>
                  <a:pt x="1" y="492"/>
                </a:moveTo>
                <a:lnTo>
                  <a:pt x="385" y="918"/>
                </a:lnTo>
                <a:lnTo>
                  <a:pt x="386" y="402"/>
                </a:lnTo>
                <a:lnTo>
                  <a:pt x="0" y="0"/>
                </a:lnTo>
                <a:lnTo>
                  <a:pt x="1" y="492"/>
                </a:lnTo>
                <a:close/>
              </a:path>
            </a:pathLst>
          </a:custGeom>
          <a:gradFill rotWithShape="1">
            <a:gsLst>
              <a:gs pos="0">
                <a:srgbClr val="BFCFD3"/>
              </a:gs>
              <a:gs pos="100000">
                <a:srgbClr val="F8F8F8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gray">
          <a:xfrm flipH="1">
            <a:off x="1476375" y="3673475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6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gray">
          <a:xfrm flipH="1">
            <a:off x="3289300" y="3163888"/>
            <a:ext cx="2428875" cy="646112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9" name="Freeform 13"/>
          <p:cNvSpPr>
            <a:spLocks/>
          </p:cNvSpPr>
          <p:nvPr/>
        </p:nvSpPr>
        <p:spPr bwMode="gray">
          <a:xfrm>
            <a:off x="3295650" y="3165475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BFCFD3">
                  <a:gamma/>
                  <a:shade val="46275"/>
                  <a:invGamma/>
                </a:srgbClr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50" name="Freeform 14"/>
          <p:cNvSpPr>
            <a:spLocks/>
          </p:cNvSpPr>
          <p:nvPr/>
        </p:nvSpPr>
        <p:spPr bwMode="gray">
          <a:xfrm>
            <a:off x="5099050" y="2643188"/>
            <a:ext cx="615950" cy="1168400"/>
          </a:xfrm>
          <a:custGeom>
            <a:avLst/>
            <a:gdLst/>
            <a:ahLst/>
            <a:cxnLst>
              <a:cxn ang="0">
                <a:pos x="0" y="331"/>
              </a:cxn>
              <a:cxn ang="0">
                <a:pos x="388" y="736"/>
              </a:cxn>
              <a:cxn ang="0">
                <a:pos x="388" y="416"/>
              </a:cxn>
              <a:cxn ang="0">
                <a:pos x="0" y="0"/>
              </a:cxn>
              <a:cxn ang="0">
                <a:pos x="0" y="331"/>
              </a:cxn>
            </a:cxnLst>
            <a:rect l="0" t="0" r="r" b="b"/>
            <a:pathLst>
              <a:path w="388" h="736">
                <a:moveTo>
                  <a:pt x="0" y="331"/>
                </a:moveTo>
                <a:lnTo>
                  <a:pt x="388" y="736"/>
                </a:lnTo>
                <a:lnTo>
                  <a:pt x="388" y="416"/>
                </a:lnTo>
                <a:lnTo>
                  <a:pt x="0" y="0"/>
                </a:lnTo>
                <a:lnTo>
                  <a:pt x="0" y="331"/>
                </a:lnTo>
                <a:close/>
              </a:path>
            </a:pathLst>
          </a:custGeom>
          <a:gradFill rotWithShape="1">
            <a:gsLst>
              <a:gs pos="0">
                <a:srgbClr val="BFCFD3">
                  <a:gamma/>
                  <a:shade val="46275"/>
                  <a:invGamma/>
                </a:srgbClr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00751" name="Group 15"/>
          <p:cNvGrpSpPr>
            <a:grpSpLocks/>
          </p:cNvGrpSpPr>
          <p:nvPr/>
        </p:nvGrpSpPr>
        <p:grpSpPr bwMode="auto">
          <a:xfrm>
            <a:off x="6418263" y="5097463"/>
            <a:ext cx="2292350" cy="1095375"/>
            <a:chOff x="3120" y="3036"/>
            <a:chExt cx="2433" cy="1166"/>
          </a:xfrm>
        </p:grpSpPr>
        <p:pic>
          <p:nvPicPr>
            <p:cNvPr id="500752" name="Picture 16" descr="best-10013_s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0" y="3552"/>
              <a:ext cx="2358" cy="650"/>
            </a:xfrm>
            <a:prstGeom prst="rect">
              <a:avLst/>
            </a:prstGeom>
            <a:noFill/>
          </p:spPr>
        </p:pic>
        <p:pic>
          <p:nvPicPr>
            <p:cNvPr id="500753" name="Picture 17" descr="best-10013-1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3168" y="3036"/>
              <a:ext cx="2385" cy="1084"/>
            </a:xfrm>
            <a:prstGeom prst="rect">
              <a:avLst/>
            </a:prstGeom>
            <a:noFill/>
          </p:spPr>
        </p:pic>
      </p:grpSp>
      <p:pic>
        <p:nvPicPr>
          <p:cNvPr id="500754" name="Picture 18" descr="light_shadow"/>
          <p:cNvPicPr>
            <a:picLocks noChangeAspect="1" noChangeArrowheads="1"/>
          </p:cNvPicPr>
          <p:nvPr/>
        </p:nvPicPr>
        <p:blipFill>
          <a:blip r:embed="rId4" cstate="print">
            <a:lum bright="6000" contrast="-100000"/>
          </a:blip>
          <a:srcRect/>
          <a:stretch>
            <a:fillRect/>
          </a:stretch>
        </p:blipFill>
        <p:spPr bwMode="gray">
          <a:xfrm>
            <a:off x="2038350" y="3895725"/>
            <a:ext cx="1008063" cy="157163"/>
          </a:xfrm>
          <a:prstGeom prst="rect">
            <a:avLst/>
          </a:prstGeom>
          <a:noFill/>
        </p:spPr>
      </p:pic>
      <p:pic>
        <p:nvPicPr>
          <p:cNvPr id="500755" name="Picture 19" descr="light_shadow"/>
          <p:cNvPicPr>
            <a:picLocks noChangeAspect="1" noChangeArrowheads="1"/>
          </p:cNvPicPr>
          <p:nvPr/>
        </p:nvPicPr>
        <p:blipFill>
          <a:blip r:embed="rId4" cstate="print">
            <a:lum bright="6000" contrast="-100000"/>
          </a:blip>
          <a:srcRect/>
          <a:stretch>
            <a:fillRect/>
          </a:stretch>
        </p:blipFill>
        <p:spPr bwMode="gray">
          <a:xfrm>
            <a:off x="3881438" y="3392488"/>
            <a:ext cx="1008062" cy="157162"/>
          </a:xfrm>
          <a:prstGeom prst="rect">
            <a:avLst/>
          </a:prstGeom>
          <a:noFill/>
        </p:spPr>
      </p:pic>
      <p:pic>
        <p:nvPicPr>
          <p:cNvPr id="500756" name="Picture 20" descr="light_shadow"/>
          <p:cNvPicPr>
            <a:picLocks noChangeAspect="1" noChangeArrowheads="1"/>
          </p:cNvPicPr>
          <p:nvPr/>
        </p:nvPicPr>
        <p:blipFill>
          <a:blip r:embed="rId4" cstate="print">
            <a:lum bright="6000" contrast="-100000"/>
          </a:blip>
          <a:srcRect/>
          <a:stretch>
            <a:fillRect/>
          </a:stretch>
        </p:blipFill>
        <p:spPr bwMode="gray">
          <a:xfrm>
            <a:off x="5810250" y="2900363"/>
            <a:ext cx="1008063" cy="157162"/>
          </a:xfrm>
          <a:prstGeom prst="rect">
            <a:avLst/>
          </a:prstGeom>
          <a:noFill/>
        </p:spPr>
      </p:pic>
      <p:pic>
        <p:nvPicPr>
          <p:cNvPr id="500757" name="Picture 21" descr="circuler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1846263" y="2541588"/>
            <a:ext cx="1349375" cy="1341437"/>
          </a:xfrm>
          <a:prstGeom prst="rect">
            <a:avLst/>
          </a:prstGeom>
          <a:noFill/>
        </p:spPr>
      </p:pic>
      <p:sp>
        <p:nvSpPr>
          <p:cNvPr id="500758" name="Oval 22"/>
          <p:cNvSpPr>
            <a:spLocks noChangeArrowheads="1"/>
          </p:cNvSpPr>
          <p:nvPr/>
        </p:nvSpPr>
        <p:spPr bwMode="gray">
          <a:xfrm>
            <a:off x="1846263" y="2541588"/>
            <a:ext cx="1352550" cy="1344612"/>
          </a:xfrm>
          <a:prstGeom prst="ellipse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0759" name="Picture 23" descr="light_shadow1"/>
          <p:cNvPicPr>
            <a:picLocks noChangeAspect="1" noChangeArrowheads="1"/>
          </p:cNvPicPr>
          <p:nvPr/>
        </p:nvPicPr>
        <p:blipFill>
          <a:blip r:embed="rId6" cstate="print"/>
          <a:srcRect t="14285"/>
          <a:stretch>
            <a:fillRect/>
          </a:stretch>
        </p:blipFill>
        <p:spPr bwMode="gray">
          <a:xfrm>
            <a:off x="1824038" y="2586038"/>
            <a:ext cx="982662" cy="838200"/>
          </a:xfrm>
          <a:prstGeom prst="rect">
            <a:avLst/>
          </a:prstGeom>
          <a:noFill/>
        </p:spPr>
      </p:pic>
      <p:grpSp>
        <p:nvGrpSpPr>
          <p:cNvPr id="500760" name="Group 24"/>
          <p:cNvGrpSpPr>
            <a:grpSpLocks/>
          </p:cNvGrpSpPr>
          <p:nvPr/>
        </p:nvGrpSpPr>
        <p:grpSpPr bwMode="auto">
          <a:xfrm rot="-3102345" flipH="1" flipV="1">
            <a:off x="2270125" y="3517900"/>
            <a:ext cx="1004888" cy="287338"/>
            <a:chOff x="2532" y="1051"/>
            <a:chExt cx="893" cy="246"/>
          </a:xfrm>
        </p:grpSpPr>
        <p:grpSp>
          <p:nvGrpSpPr>
            <p:cNvPr id="500761" name="Group 25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0762" name="AutoShape 26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3" name="AutoShape 27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4" name="AutoShape 28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5" name="AutoShape 29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0766" name="Group 30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0767" name="AutoShape 31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8" name="AutoShape 32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9" name="AutoShape 33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0" name="AutoShape 34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00771" name="Picture 35" descr="circuler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3684588" y="2019300"/>
            <a:ext cx="1349375" cy="1341438"/>
          </a:xfrm>
          <a:prstGeom prst="rect">
            <a:avLst/>
          </a:prstGeom>
          <a:noFill/>
        </p:spPr>
      </p:pic>
      <p:sp>
        <p:nvSpPr>
          <p:cNvPr id="500772" name="Oval 36"/>
          <p:cNvSpPr>
            <a:spLocks noChangeArrowheads="1"/>
          </p:cNvSpPr>
          <p:nvPr/>
        </p:nvSpPr>
        <p:spPr bwMode="gray">
          <a:xfrm>
            <a:off x="3684588" y="2019300"/>
            <a:ext cx="1352550" cy="1344613"/>
          </a:xfrm>
          <a:prstGeom prst="ellipse">
            <a:avLst/>
          </a:prstGeom>
          <a:gradFill rotWithShape="1">
            <a:gsLst>
              <a:gs pos="0">
                <a:schemeClr val="accent2">
                  <a:alpha val="67999"/>
                </a:schemeClr>
              </a:gs>
              <a:gs pos="100000">
                <a:schemeClr val="accent2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0773" name="Picture 37" descr="light_shadow1"/>
          <p:cNvPicPr>
            <a:picLocks noChangeAspect="1" noChangeArrowheads="1"/>
          </p:cNvPicPr>
          <p:nvPr/>
        </p:nvPicPr>
        <p:blipFill>
          <a:blip r:embed="rId6" cstate="print"/>
          <a:srcRect t="14285"/>
          <a:stretch>
            <a:fillRect/>
          </a:stretch>
        </p:blipFill>
        <p:spPr bwMode="gray">
          <a:xfrm>
            <a:off x="3662363" y="2063750"/>
            <a:ext cx="982662" cy="838200"/>
          </a:xfrm>
          <a:prstGeom prst="rect">
            <a:avLst/>
          </a:prstGeom>
          <a:noFill/>
        </p:spPr>
      </p:pic>
      <p:grpSp>
        <p:nvGrpSpPr>
          <p:cNvPr id="500774" name="Group 38"/>
          <p:cNvGrpSpPr>
            <a:grpSpLocks/>
          </p:cNvGrpSpPr>
          <p:nvPr/>
        </p:nvGrpSpPr>
        <p:grpSpPr bwMode="auto">
          <a:xfrm>
            <a:off x="4111625" y="2676525"/>
            <a:ext cx="836613" cy="836613"/>
            <a:chOff x="2578" y="1872"/>
            <a:chExt cx="527" cy="527"/>
          </a:xfrm>
        </p:grpSpPr>
        <p:grpSp>
          <p:nvGrpSpPr>
            <p:cNvPr id="500775" name="Group 39"/>
            <p:cNvGrpSpPr>
              <a:grpSpLocks/>
            </p:cNvGrpSpPr>
            <p:nvPr/>
          </p:nvGrpSpPr>
          <p:grpSpPr bwMode="auto">
            <a:xfrm rot="-3102345" flipH="1" flipV="1">
              <a:off x="2679" y="2068"/>
              <a:ext cx="527" cy="136"/>
              <a:chOff x="1565" y="2568"/>
              <a:chExt cx="1118" cy="279"/>
            </a:xfrm>
          </p:grpSpPr>
          <p:sp>
            <p:nvSpPr>
              <p:cNvPr id="500776" name="AutoShape 40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7" name="AutoShape 41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8" name="AutoShape 42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9" name="AutoShape 43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0780" name="Group 44"/>
            <p:cNvGrpSpPr>
              <a:grpSpLocks/>
            </p:cNvGrpSpPr>
            <p:nvPr/>
          </p:nvGrpSpPr>
          <p:grpSpPr bwMode="auto">
            <a:xfrm rot="-1748805" flipH="1" flipV="1">
              <a:off x="2578" y="2122"/>
              <a:ext cx="527" cy="137"/>
              <a:chOff x="1565" y="2568"/>
              <a:chExt cx="1118" cy="279"/>
            </a:xfrm>
          </p:grpSpPr>
          <p:sp>
            <p:nvSpPr>
              <p:cNvPr id="500781" name="AutoShape 45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2" name="AutoShape 46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3" name="AutoShape 47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4" name="AutoShape 48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00785" name="Picture 49" descr="circuler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603875" y="1511300"/>
            <a:ext cx="1349375" cy="1341438"/>
          </a:xfrm>
          <a:prstGeom prst="rect">
            <a:avLst/>
          </a:prstGeom>
          <a:noFill/>
        </p:spPr>
      </p:pic>
      <p:sp>
        <p:nvSpPr>
          <p:cNvPr id="500786" name="Oval 50"/>
          <p:cNvSpPr>
            <a:spLocks noChangeArrowheads="1"/>
          </p:cNvSpPr>
          <p:nvPr/>
        </p:nvSpPr>
        <p:spPr bwMode="gray">
          <a:xfrm>
            <a:off x="5603875" y="1511300"/>
            <a:ext cx="1350963" cy="1344613"/>
          </a:xfrm>
          <a:prstGeom prst="ellipse">
            <a:avLst/>
          </a:prstGeom>
          <a:gradFill rotWithShape="1">
            <a:gsLst>
              <a:gs pos="0">
                <a:schemeClr val="folHlink">
                  <a:alpha val="67999"/>
                </a:schemeClr>
              </a:gs>
              <a:gs pos="100000">
                <a:schemeClr val="folHlink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0787" name="Picture 51" descr="light_shadow1"/>
          <p:cNvPicPr>
            <a:picLocks noChangeAspect="1" noChangeArrowheads="1"/>
          </p:cNvPicPr>
          <p:nvPr/>
        </p:nvPicPr>
        <p:blipFill>
          <a:blip r:embed="rId6" cstate="print"/>
          <a:srcRect t="14285"/>
          <a:stretch>
            <a:fillRect/>
          </a:stretch>
        </p:blipFill>
        <p:spPr bwMode="gray">
          <a:xfrm>
            <a:off x="5581650" y="1555750"/>
            <a:ext cx="982663" cy="838200"/>
          </a:xfrm>
          <a:prstGeom prst="rect">
            <a:avLst/>
          </a:prstGeom>
          <a:noFill/>
        </p:spPr>
      </p:pic>
      <p:grpSp>
        <p:nvGrpSpPr>
          <p:cNvPr id="500788" name="Group 52"/>
          <p:cNvGrpSpPr>
            <a:grpSpLocks/>
          </p:cNvGrpSpPr>
          <p:nvPr/>
        </p:nvGrpSpPr>
        <p:grpSpPr bwMode="auto">
          <a:xfrm rot="-3102345" flipH="1" flipV="1">
            <a:off x="6027738" y="2487613"/>
            <a:ext cx="1004887" cy="287337"/>
            <a:chOff x="2532" y="1051"/>
            <a:chExt cx="893" cy="246"/>
          </a:xfrm>
        </p:grpSpPr>
        <p:grpSp>
          <p:nvGrpSpPr>
            <p:cNvPr id="500789" name="Group 5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0790" name="AutoShape 54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1" name="AutoShape 55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2" name="AutoShape 56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3" name="AutoShape 57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0794" name="Group 5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0795" name="AutoShape 59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6" name="AutoShape 60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7" name="AutoShape 61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8" name="AutoShape 62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0799" name="Text Box 63"/>
          <p:cNvSpPr txBox="1">
            <a:spLocks noChangeArrowheads="1"/>
          </p:cNvSpPr>
          <p:nvPr/>
        </p:nvSpPr>
        <p:spPr bwMode="gray">
          <a:xfrm>
            <a:off x="1973263" y="3113088"/>
            <a:ext cx="107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宋体" charset="-122"/>
              </a:rPr>
              <a:t>倍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0800" name="Text Box 64"/>
          <p:cNvSpPr txBox="1">
            <a:spLocks noChangeArrowheads="1"/>
          </p:cNvSpPr>
          <p:nvPr/>
        </p:nvSpPr>
        <p:spPr bwMode="gray">
          <a:xfrm>
            <a:off x="3813175" y="2579688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ea typeface="宋体" charset="-122"/>
              </a:rPr>
              <a:t>倍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0801" name="Text Box 65"/>
          <p:cNvSpPr txBox="1">
            <a:spLocks noChangeArrowheads="1"/>
          </p:cNvSpPr>
          <p:nvPr/>
        </p:nvSpPr>
        <p:spPr bwMode="gray">
          <a:xfrm>
            <a:off x="5749925" y="2046288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ea typeface="宋体" charset="-122"/>
              </a:rPr>
              <a:t>倍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0802" name="Text Box 66"/>
          <p:cNvSpPr txBox="1">
            <a:spLocks noChangeArrowheads="1"/>
          </p:cNvSpPr>
          <p:nvPr/>
        </p:nvSpPr>
        <p:spPr bwMode="black">
          <a:xfrm>
            <a:off x="2127250" y="4422465"/>
            <a:ext cx="184785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多线程下查多个 </a:t>
            </a:r>
            <a:r>
              <a:rPr lang="en-US" sz="1400" dirty="0" err="1" smtClean="0"/>
              <a:t>id，mongodb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比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快 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倍。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0803" name="Text Box 67"/>
          <p:cNvSpPr txBox="1">
            <a:spLocks noChangeArrowheads="1"/>
          </p:cNvSpPr>
          <p:nvPr/>
        </p:nvSpPr>
        <p:spPr bwMode="black">
          <a:xfrm>
            <a:off x="3868738" y="3978275"/>
            <a:ext cx="184785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每次查多个 </a:t>
            </a:r>
            <a:r>
              <a:rPr lang="en-US" sz="1400" dirty="0" smtClean="0"/>
              <a:t>id (10/20)</a:t>
            </a:r>
            <a:r>
              <a:rPr lang="zh-CN" altLang="en-US" sz="1400" dirty="0" smtClean="0"/>
              <a:t>的查询，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比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快 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倍。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0804" name="Rectangle 68"/>
          <p:cNvSpPr>
            <a:spLocks noChangeArrowheads="1"/>
          </p:cNvSpPr>
          <p:nvPr/>
        </p:nvSpPr>
        <p:spPr bwMode="gray">
          <a:xfrm>
            <a:off x="5776913" y="3627438"/>
            <a:ext cx="1782762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zh-CN" altLang="en-US" sz="1400" dirty="0" smtClean="0"/>
              <a:t>每次查一个 </a:t>
            </a:r>
            <a:r>
              <a:rPr lang="en-US" altLang="zh-CN" sz="1400" dirty="0" smtClean="0"/>
              <a:t>id </a:t>
            </a:r>
            <a:r>
              <a:rPr lang="zh-CN" altLang="en-US" sz="1400" dirty="0" smtClean="0"/>
              <a:t>的查询，在基本相同条件下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速度是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的 </a:t>
            </a:r>
            <a:r>
              <a:rPr lang="en-US" altLang="zh-CN" sz="1400" dirty="0" smtClean="0"/>
              <a:t>7 </a:t>
            </a:r>
            <a:r>
              <a:rPr lang="zh-CN" altLang="en-US" sz="1400" dirty="0" smtClean="0"/>
              <a:t>倍</a:t>
            </a:r>
            <a:endParaRPr lang="en-US" altLang="zh-CN" sz="1400" b="0" dirty="0">
              <a:ea typeface="宋体" charset="-122"/>
            </a:endParaRPr>
          </a:p>
        </p:txBody>
      </p:sp>
      <p:pic>
        <p:nvPicPr>
          <p:cNvPr id="70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434898" y="992459"/>
            <a:ext cx="8552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　</a:t>
            </a:r>
            <a:r>
              <a:rPr lang="zh-CN" altLang="en-US" sz="1100" dirty="0" smtClean="0">
                <a:solidFill>
                  <a:srgbClr val="FF0000"/>
                </a:solidFill>
              </a:rPr>
              <a:t>环境：同一台机器，装有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mongodb</a:t>
            </a:r>
            <a:r>
              <a:rPr lang="en-US" altLang="zh-CN" sz="1100" dirty="0" smtClean="0">
                <a:solidFill>
                  <a:srgbClr val="FF0000"/>
                </a:solidFill>
              </a:rPr>
              <a:t> 1.4,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sz="1100" dirty="0" smtClean="0">
                <a:solidFill>
                  <a:srgbClr val="FF0000"/>
                </a:solidFill>
              </a:rPr>
              <a:t>;</a:t>
            </a:r>
            <a:r>
              <a:rPr lang="zh-CN" altLang="en-US" sz="1100" dirty="0" smtClean="0">
                <a:solidFill>
                  <a:srgbClr val="FF0000"/>
                </a:solidFill>
              </a:rPr>
              <a:t>内存 </a:t>
            </a:r>
            <a:r>
              <a:rPr lang="en-US" altLang="zh-CN" sz="1100" dirty="0" smtClean="0">
                <a:solidFill>
                  <a:srgbClr val="FF0000"/>
                </a:solidFill>
              </a:rPr>
              <a:t>4g;</a:t>
            </a:r>
            <a:r>
              <a:rPr lang="zh-CN" altLang="en-US" sz="1100" dirty="0" smtClean="0">
                <a:solidFill>
                  <a:srgbClr val="FF0000"/>
                </a:solidFill>
              </a:rPr>
              <a:t>两个数据库都只有 </a:t>
            </a:r>
            <a:r>
              <a:rPr lang="en-US" altLang="zh-CN" sz="1100" dirty="0" smtClean="0">
                <a:solidFill>
                  <a:srgbClr val="FF0000"/>
                </a:solidFill>
              </a:rPr>
              <a:t>id </a:t>
            </a:r>
            <a:r>
              <a:rPr lang="zh-CN" altLang="en-US" sz="1100" dirty="0" smtClean="0">
                <a:solidFill>
                  <a:srgbClr val="FF0000"/>
                </a:solidFill>
              </a:rPr>
              <a:t>的唯一搜索</a:t>
            </a:r>
            <a:r>
              <a:rPr lang="en-US" altLang="zh-CN" sz="1100" dirty="0" smtClean="0">
                <a:solidFill>
                  <a:srgbClr val="FF0000"/>
                </a:solidFill>
              </a:rPr>
              <a:t>;</a:t>
            </a:r>
            <a:r>
              <a:rPr lang="zh-CN" altLang="en-US" sz="1100" dirty="0" smtClean="0">
                <a:solidFill>
                  <a:srgbClr val="FF0000"/>
                </a:solidFill>
              </a:rPr>
              <a:t>数据量 </a:t>
            </a:r>
            <a:r>
              <a:rPr lang="en-US" altLang="zh-CN" sz="1100" dirty="0" smtClean="0">
                <a:solidFill>
                  <a:srgbClr val="FF0000"/>
                </a:solidFill>
              </a:rPr>
              <a:t>120w </a:t>
            </a:r>
            <a:r>
              <a:rPr lang="zh-CN" altLang="en-US" sz="1100" dirty="0" smtClean="0">
                <a:solidFill>
                  <a:srgbClr val="FF0000"/>
                </a:solidFill>
              </a:rPr>
              <a:t>左右，</a:t>
            </a:r>
            <a:r>
              <a:rPr lang="en-US" altLang="zh-CN" sz="1100" dirty="0" smtClean="0">
                <a:solidFill>
                  <a:srgbClr val="FF0000"/>
                </a:solidFill>
              </a:rPr>
              <a:t>5w </a:t>
            </a:r>
            <a:r>
              <a:rPr lang="zh-CN" altLang="en-US" sz="1100" dirty="0" smtClean="0">
                <a:solidFill>
                  <a:srgbClr val="FF0000"/>
                </a:solidFill>
              </a:rPr>
              <a:t>个查询。对它们进行 </a:t>
            </a:r>
            <a:r>
              <a:rPr lang="en-US" altLang="zh-CN" sz="1100" dirty="0" smtClean="0">
                <a:solidFill>
                  <a:srgbClr val="FF0000"/>
                </a:solidFill>
              </a:rPr>
              <a:t>id </a:t>
            </a:r>
            <a:r>
              <a:rPr lang="zh-CN" altLang="en-US" sz="1100" dirty="0" smtClean="0">
                <a:solidFill>
                  <a:srgbClr val="FF0000"/>
                </a:solidFill>
              </a:rPr>
              <a:t>或 </a:t>
            </a:r>
            <a:r>
              <a:rPr lang="en-US" altLang="zh-CN" sz="1100" dirty="0" smtClean="0">
                <a:solidFill>
                  <a:srgbClr val="FF0000"/>
                </a:solidFill>
              </a:rPr>
              <a:t>ids </a:t>
            </a:r>
            <a:r>
              <a:rPr lang="zh-CN" altLang="en-US" sz="1100" dirty="0" smtClean="0">
                <a:solidFill>
                  <a:srgbClr val="FF0000"/>
                </a:solidFill>
              </a:rPr>
              <a:t>查询。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82" name="AutoShape 354"/>
          <p:cNvSpPr>
            <a:spLocks noChangeArrowheads="1"/>
          </p:cNvSpPr>
          <p:nvPr/>
        </p:nvSpPr>
        <p:spPr bwMode="gray">
          <a:xfrm>
            <a:off x="974725" y="4470400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79" name="AutoShape 351"/>
          <p:cNvSpPr>
            <a:spLocks noChangeArrowheads="1"/>
          </p:cNvSpPr>
          <p:nvPr/>
        </p:nvSpPr>
        <p:spPr bwMode="gray">
          <a:xfrm>
            <a:off x="974725" y="3940175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80" name="AutoShape 352"/>
          <p:cNvSpPr>
            <a:spLocks noChangeArrowheads="1"/>
          </p:cNvSpPr>
          <p:nvPr/>
        </p:nvSpPr>
        <p:spPr bwMode="gray">
          <a:xfrm>
            <a:off x="974725" y="3409950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78" name="AutoShape 350"/>
          <p:cNvSpPr>
            <a:spLocks noChangeArrowheads="1"/>
          </p:cNvSpPr>
          <p:nvPr/>
        </p:nvSpPr>
        <p:spPr bwMode="gray">
          <a:xfrm>
            <a:off x="974725" y="2870200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72" name="AutoShape 344"/>
          <p:cNvSpPr>
            <a:spLocks noChangeArrowheads="1"/>
          </p:cNvSpPr>
          <p:nvPr/>
        </p:nvSpPr>
        <p:spPr bwMode="gray">
          <a:xfrm>
            <a:off x="974725" y="2314575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46" name="Text Box 318"/>
          <p:cNvSpPr txBox="1">
            <a:spLocks noChangeArrowheads="1"/>
          </p:cNvSpPr>
          <p:nvPr/>
        </p:nvSpPr>
        <p:spPr bwMode="auto">
          <a:xfrm>
            <a:off x="1011238" y="2487613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47" name="Text Box 319"/>
          <p:cNvSpPr txBox="1">
            <a:spLocks noChangeArrowheads="1"/>
          </p:cNvSpPr>
          <p:nvPr/>
        </p:nvSpPr>
        <p:spPr bwMode="auto">
          <a:xfrm>
            <a:off x="993775" y="2989263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10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48" name="Text Box 320"/>
          <p:cNvSpPr txBox="1">
            <a:spLocks noChangeArrowheads="1"/>
          </p:cNvSpPr>
          <p:nvPr/>
        </p:nvSpPr>
        <p:spPr bwMode="auto">
          <a:xfrm>
            <a:off x="993775" y="3532188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20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49" name="Text Box 321"/>
          <p:cNvSpPr txBox="1">
            <a:spLocks noChangeArrowheads="1"/>
          </p:cNvSpPr>
          <p:nvPr/>
        </p:nvSpPr>
        <p:spPr bwMode="auto">
          <a:xfrm>
            <a:off x="993775" y="4084638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50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50" name="Text Box 322"/>
          <p:cNvSpPr txBox="1">
            <a:spLocks noChangeArrowheads="1"/>
          </p:cNvSpPr>
          <p:nvPr/>
        </p:nvSpPr>
        <p:spPr bwMode="auto">
          <a:xfrm>
            <a:off x="993775" y="4618038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100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dirty="0" err="1" smtClean="0"/>
              <a:t>mongo</a:t>
            </a:r>
            <a:r>
              <a:rPr lang="en-US" altLang="zh-CN" sz="3200" dirty="0" err="1" smtClean="0"/>
              <a:t>DB</a:t>
            </a:r>
            <a:r>
              <a:rPr lang="zh-CN" altLang="en-US" sz="3200" dirty="0" smtClean="0"/>
              <a:t>性能指标</a:t>
            </a:r>
            <a:endParaRPr lang="en-US" altLang="zh-CN" sz="3200" dirty="0">
              <a:ea typeface="宋体" charset="-122"/>
            </a:endParaRPr>
          </a:p>
        </p:txBody>
      </p:sp>
      <p:graphicFrame>
        <p:nvGraphicFramePr>
          <p:cNvPr id="483704" name="Group 376"/>
          <p:cNvGraphicFramePr>
            <a:graphicFrameLocks noGrp="1"/>
          </p:cNvGraphicFramePr>
          <p:nvPr>
            <p:ph sz="half" idx="1"/>
          </p:nvPr>
        </p:nvGraphicFramePr>
        <p:xfrm>
          <a:off x="2384425" y="2317750"/>
          <a:ext cx="5692775" cy="2716214"/>
        </p:xfrm>
        <a:graphic>
          <a:graphicData uri="http://schemas.openxmlformats.org/drawingml/2006/table">
            <a:tbl>
              <a:tblPr lastCol="1"/>
              <a:tblGrid>
                <a:gridCol w="1138238"/>
                <a:gridCol w="1139825"/>
                <a:gridCol w="1136650"/>
                <a:gridCol w="1139825"/>
                <a:gridCol w="113823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667" name="AutoShape 339"/>
          <p:cNvSpPr>
            <a:spLocks noChangeArrowheads="1"/>
          </p:cNvSpPr>
          <p:nvPr/>
        </p:nvSpPr>
        <p:spPr bwMode="gray">
          <a:xfrm>
            <a:off x="1752600" y="1435100"/>
            <a:ext cx="583882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68" name="Rectangle 340"/>
          <p:cNvSpPr>
            <a:spLocks noChangeArrowheads="1"/>
          </p:cNvSpPr>
          <p:nvPr/>
        </p:nvSpPr>
        <p:spPr bwMode="gray">
          <a:xfrm>
            <a:off x="3479800" y="1435100"/>
            <a:ext cx="24669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800" dirty="0" smtClean="0">
                <a:solidFill>
                  <a:schemeClr val="bg1"/>
                </a:solidFill>
                <a:ea typeface="宋体" charset="-122"/>
              </a:rPr>
              <a:t>Title in here</a:t>
            </a:r>
            <a:endParaRPr lang="en-US" altLang="zh-CN" sz="28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83655" name="Rectangle 327"/>
          <p:cNvSpPr>
            <a:spLocks noChangeArrowheads="1"/>
          </p:cNvSpPr>
          <p:nvPr/>
        </p:nvSpPr>
        <p:spPr bwMode="gray">
          <a:xfrm>
            <a:off x="2392363" y="3541713"/>
            <a:ext cx="3450876" cy="274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220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3" name="Rectangle 325"/>
          <p:cNvSpPr>
            <a:spLocks noChangeArrowheads="1"/>
          </p:cNvSpPr>
          <p:nvPr/>
        </p:nvSpPr>
        <p:spPr bwMode="gray">
          <a:xfrm>
            <a:off x="2392363" y="2438400"/>
            <a:ext cx="3785413" cy="2746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110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4" name="Rectangle 326"/>
          <p:cNvSpPr>
            <a:spLocks noChangeArrowheads="1"/>
          </p:cNvSpPr>
          <p:nvPr/>
        </p:nvSpPr>
        <p:spPr bwMode="gray">
          <a:xfrm>
            <a:off x="2392363" y="2998788"/>
            <a:ext cx="3450876" cy="2746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220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6" name="Rectangle 328"/>
          <p:cNvSpPr>
            <a:spLocks noChangeArrowheads="1"/>
          </p:cNvSpPr>
          <p:nvPr/>
        </p:nvSpPr>
        <p:spPr bwMode="gray">
          <a:xfrm>
            <a:off x="2392364" y="4067175"/>
            <a:ext cx="2447266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550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7" name="Rectangle 329"/>
          <p:cNvSpPr>
            <a:spLocks noChangeArrowheads="1"/>
          </p:cNvSpPr>
          <p:nvPr/>
        </p:nvSpPr>
        <p:spPr bwMode="gray">
          <a:xfrm>
            <a:off x="2392363" y="4610100"/>
            <a:ext cx="2246544" cy="274638"/>
          </a:xfrm>
          <a:prstGeom prst="rect">
            <a:avLst/>
          </a:prstGeom>
          <a:gradFill rotWithShape="1">
            <a:gsLst>
              <a:gs pos="0">
                <a:srgbClr val="6EC8AA"/>
              </a:gs>
              <a:gs pos="100000">
                <a:srgbClr val="6EC8AA">
                  <a:gamma/>
                  <a:tint val="60000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550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61" name="Text Box 333"/>
          <p:cNvSpPr txBox="1">
            <a:spLocks noChangeArrowheads="1"/>
          </p:cNvSpPr>
          <p:nvPr/>
        </p:nvSpPr>
        <p:spPr bwMode="gray">
          <a:xfrm>
            <a:off x="6371063" y="2440026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6600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2" name="Text Box 334"/>
          <p:cNvSpPr txBox="1">
            <a:spLocks noChangeArrowheads="1"/>
          </p:cNvSpPr>
          <p:nvPr/>
        </p:nvSpPr>
        <p:spPr bwMode="gray">
          <a:xfrm>
            <a:off x="6058830" y="3013152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6300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3" name="Text Box 335"/>
          <p:cNvSpPr txBox="1">
            <a:spLocks noChangeArrowheads="1"/>
          </p:cNvSpPr>
          <p:nvPr/>
        </p:nvSpPr>
        <p:spPr bwMode="gray">
          <a:xfrm>
            <a:off x="6073738" y="3490796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6300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4" name="Text Box 336"/>
          <p:cNvSpPr txBox="1">
            <a:spLocks noChangeArrowheads="1"/>
          </p:cNvSpPr>
          <p:nvPr/>
        </p:nvSpPr>
        <p:spPr bwMode="gray">
          <a:xfrm>
            <a:off x="5042907" y="4072053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4500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5" name="Text Box 337"/>
          <p:cNvSpPr txBox="1">
            <a:spLocks noChangeArrowheads="1"/>
          </p:cNvSpPr>
          <p:nvPr/>
        </p:nvSpPr>
        <p:spPr bwMode="gray">
          <a:xfrm>
            <a:off x="4861467" y="4573549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4100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pic>
        <p:nvPicPr>
          <p:cNvPr id="31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gray">
          <a:xfrm>
            <a:off x="5541963" y="2463800"/>
            <a:ext cx="2659062" cy="155575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gray">
          <a:xfrm>
            <a:off x="2801938" y="2463800"/>
            <a:ext cx="2659062" cy="15557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gray">
          <a:xfrm>
            <a:off x="2909888" y="1779588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gray">
          <a:xfrm>
            <a:off x="5630863" y="1779588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0" name="Rectangle 6"/>
          <p:cNvSpPr>
            <a:spLocks noChangeArrowheads="1"/>
          </p:cNvSpPr>
          <p:nvPr/>
        </p:nvSpPr>
        <p:spPr bwMode="gray">
          <a:xfrm>
            <a:off x="5541963" y="4256088"/>
            <a:ext cx="2659062" cy="15557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31" name="Rectangle 7"/>
          <p:cNvSpPr>
            <a:spLocks noChangeArrowheads="1"/>
          </p:cNvSpPr>
          <p:nvPr/>
        </p:nvSpPr>
        <p:spPr bwMode="gray">
          <a:xfrm>
            <a:off x="2801938" y="4256088"/>
            <a:ext cx="2659062" cy="15557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8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gray">
          <a:xfrm>
            <a:off x="3236913" y="2946400"/>
            <a:ext cx="16827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ea typeface="宋体" charset="-122"/>
              </a:rPr>
              <a:t>执行插入，为文档添加主键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gray">
          <a:xfrm>
            <a:off x="3130550" y="4768850"/>
            <a:ext cx="18446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ea typeface="宋体" charset="-122"/>
              </a:rPr>
              <a:t>不执行插入，返回错误</a:t>
            </a:r>
            <a:endParaRPr lang="en-US" altLang="zh-CN" sz="1200" dirty="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03288" y="2476500"/>
            <a:ext cx="1827212" cy="1524000"/>
            <a:chOff x="4397" y="1430"/>
            <a:chExt cx="1005" cy="960"/>
          </a:xfrm>
        </p:grpSpPr>
        <p:sp>
          <p:nvSpPr>
            <p:cNvPr id="513035" name="AutoShape 11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6" name="AutoShape 12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03288" y="4310063"/>
            <a:ext cx="1827212" cy="1524000"/>
            <a:chOff x="4397" y="1430"/>
            <a:chExt cx="1005" cy="960"/>
          </a:xfrm>
        </p:grpSpPr>
        <p:sp>
          <p:nvSpPr>
            <p:cNvPr id="513038" name="AutoShape 14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9" name="AutoShape 15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0" name="Rectangle 16"/>
          <p:cNvSpPr>
            <a:spLocks noChangeArrowheads="1"/>
          </p:cNvSpPr>
          <p:nvPr/>
        </p:nvSpPr>
        <p:spPr bwMode="gray">
          <a:xfrm>
            <a:off x="823913" y="3024188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333333"/>
                </a:solidFill>
                <a:ea typeface="宋体" charset="-122"/>
              </a:rPr>
              <a:t>无相同主键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</p:txBody>
      </p:sp>
      <p:sp>
        <p:nvSpPr>
          <p:cNvPr id="513041" name="Rectangle 17"/>
          <p:cNvSpPr>
            <a:spLocks noChangeArrowheads="1"/>
          </p:cNvSpPr>
          <p:nvPr/>
        </p:nvSpPr>
        <p:spPr bwMode="gray">
          <a:xfrm>
            <a:off x="823913" y="4851400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333333"/>
                </a:solidFill>
                <a:ea typeface="宋体" charset="-122"/>
              </a:rPr>
              <a:t>有相同主键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</p:txBody>
      </p:sp>
      <p:sp>
        <p:nvSpPr>
          <p:cNvPr id="513042" name="Rectangle 18"/>
          <p:cNvSpPr>
            <a:spLocks noChangeArrowheads="1"/>
          </p:cNvSpPr>
          <p:nvPr/>
        </p:nvSpPr>
        <p:spPr bwMode="white">
          <a:xfrm>
            <a:off x="6181842" y="2862456"/>
            <a:ext cx="15571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ea typeface="宋体" charset="-122"/>
              </a:rPr>
              <a:t>执行插入，为文档添加主键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513043" name="Rectangle 19"/>
          <p:cNvSpPr>
            <a:spLocks noChangeArrowheads="1"/>
          </p:cNvSpPr>
          <p:nvPr/>
        </p:nvSpPr>
        <p:spPr bwMode="white">
          <a:xfrm>
            <a:off x="5702339" y="4640378"/>
            <a:ext cx="2362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宋体" charset="-122"/>
              </a:rPr>
              <a:t>检查到相同主键</a:t>
            </a:r>
            <a:endParaRPr lang="en-US" altLang="zh-CN" sz="1400" dirty="0" smtClean="0">
              <a:ea typeface="宋体" charset="-122"/>
            </a:endParaRPr>
          </a:p>
          <a:p>
            <a:r>
              <a:rPr lang="zh-CN" altLang="en-US" sz="1400" dirty="0" smtClean="0">
                <a:ea typeface="宋体" charset="-122"/>
              </a:rPr>
              <a:t>执行</a:t>
            </a:r>
            <a:r>
              <a:rPr lang="en-US" altLang="zh-CN" sz="1400" dirty="0" smtClean="0">
                <a:ea typeface="宋体" charset="-122"/>
              </a:rPr>
              <a:t>update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13044" name="Rectangle 20"/>
          <p:cNvSpPr>
            <a:spLocks noChangeArrowheads="1"/>
          </p:cNvSpPr>
          <p:nvPr/>
        </p:nvSpPr>
        <p:spPr bwMode="gray">
          <a:xfrm>
            <a:off x="2989263" y="1847850"/>
            <a:ext cx="2246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dirty="0" smtClean="0">
                <a:ea typeface="宋体" charset="-122"/>
              </a:rPr>
              <a:t>insert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13045" name="Rectangle 21"/>
          <p:cNvSpPr>
            <a:spLocks noChangeArrowheads="1"/>
          </p:cNvSpPr>
          <p:nvPr/>
        </p:nvSpPr>
        <p:spPr bwMode="gray">
          <a:xfrm>
            <a:off x="5892800" y="1847850"/>
            <a:ext cx="1901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dirty="0" smtClean="0">
                <a:ea typeface="宋体" charset="-122"/>
              </a:rPr>
              <a:t>save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1304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</a:t>
            </a:r>
            <a:r>
              <a:rPr lang="en-US" altLang="zh-CN" sz="3200" dirty="0" smtClean="0">
                <a:ea typeface="宋体" charset="-122"/>
              </a:rPr>
              <a:t>insert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23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7" name="Rectangle 7"/>
          <p:cNvSpPr>
            <a:spLocks noChangeArrowheads="1"/>
          </p:cNvSpPr>
          <p:nvPr/>
        </p:nvSpPr>
        <p:spPr bwMode="gray">
          <a:xfrm>
            <a:off x="703263" y="2535238"/>
            <a:ext cx="7740650" cy="619125"/>
          </a:xfrm>
          <a:prstGeom prst="rect">
            <a:avLst/>
          </a:prstGeom>
          <a:solidFill>
            <a:srgbClr val="D7D7C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2150" y="2535238"/>
            <a:ext cx="2054225" cy="619125"/>
            <a:chOff x="404" y="1980"/>
            <a:chExt cx="1294" cy="298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25" name="AutoShape 5"/>
            <p:cNvSpPr>
              <a:spLocks noChangeArrowheads="1"/>
            </p:cNvSpPr>
            <p:nvPr/>
          </p:nvSpPr>
          <p:spPr bwMode="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36" name="Text Box 16"/>
          <p:cNvSpPr txBox="1">
            <a:spLocks noChangeArrowheads="1"/>
          </p:cNvSpPr>
          <p:nvPr/>
        </p:nvSpPr>
        <p:spPr bwMode="gray">
          <a:xfrm>
            <a:off x="2606675" y="2667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charset="-122"/>
              </a:rPr>
              <a:t>$set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gray">
          <a:xfrm>
            <a:off x="714375" y="2641600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 smtClean="0">
                <a:solidFill>
                  <a:srgbClr val="FFFFFF"/>
                </a:solidFill>
                <a:ea typeface="宋体" charset="-122"/>
              </a:rPr>
              <a:t>update</a:t>
            </a:r>
            <a:endParaRPr lang="en-US" altLang="zh-CN" sz="20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39" name="AutoShape 19"/>
          <p:cNvSpPr>
            <a:spLocks noChangeArrowheads="1"/>
          </p:cNvSpPr>
          <p:nvPr/>
        </p:nvSpPr>
        <p:spPr bwMode="gray">
          <a:xfrm>
            <a:off x="4178300" y="2701925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0" name="Text Box 20"/>
          <p:cNvSpPr txBox="1">
            <a:spLocks noChangeArrowheads="1"/>
          </p:cNvSpPr>
          <p:nvPr/>
        </p:nvSpPr>
        <p:spPr bwMode="gray">
          <a:xfrm>
            <a:off x="4557713" y="2667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charset="-122"/>
              </a:rPr>
              <a:t>$inc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40341" name="AutoShape 21"/>
          <p:cNvSpPr>
            <a:spLocks noChangeArrowheads="1"/>
          </p:cNvSpPr>
          <p:nvPr/>
        </p:nvSpPr>
        <p:spPr bwMode="gray">
          <a:xfrm>
            <a:off x="6207125" y="2701925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gray">
          <a:xfrm>
            <a:off x="6545263" y="2667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charset="-122"/>
              </a:rPr>
              <a:t>$push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40374" name="AutoShape 54"/>
          <p:cNvSpPr>
            <a:spLocks noChangeArrowheads="1"/>
          </p:cNvSpPr>
          <p:nvPr/>
        </p:nvSpPr>
        <p:spPr bwMode="gray">
          <a:xfrm>
            <a:off x="989013" y="3284538"/>
            <a:ext cx="1114425" cy="1114425"/>
          </a:xfrm>
          <a:prstGeom prst="diamond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40375" name="AutoShape 55"/>
          <p:cNvSpPr>
            <a:spLocks noChangeArrowheads="1"/>
          </p:cNvSpPr>
          <p:nvPr/>
        </p:nvSpPr>
        <p:spPr bwMode="gray">
          <a:xfrm>
            <a:off x="2970213" y="3284538"/>
            <a:ext cx="1114425" cy="1114425"/>
          </a:xfrm>
          <a:prstGeom prst="diamond">
            <a:avLst/>
          </a:prstGeom>
          <a:solidFill>
            <a:srgbClr val="CBCAA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C1CF9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40376" name="AutoShape 56"/>
          <p:cNvSpPr>
            <a:spLocks noChangeArrowheads="1"/>
          </p:cNvSpPr>
          <p:nvPr/>
        </p:nvSpPr>
        <p:spPr bwMode="gray">
          <a:xfrm>
            <a:off x="4960938" y="3284538"/>
            <a:ext cx="1114425" cy="1114425"/>
          </a:xfrm>
          <a:prstGeom prst="diamond">
            <a:avLst/>
          </a:prstGeom>
          <a:solidFill>
            <a:srgbClr val="CBCAA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C1CF9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40377" name="AutoShape 57"/>
          <p:cNvSpPr>
            <a:spLocks noChangeArrowheads="1"/>
          </p:cNvSpPr>
          <p:nvPr/>
        </p:nvSpPr>
        <p:spPr bwMode="gray">
          <a:xfrm>
            <a:off x="6904038" y="3284538"/>
            <a:ext cx="1114425" cy="1114425"/>
          </a:xfrm>
          <a:prstGeom prst="diamond">
            <a:avLst/>
          </a:prstGeom>
          <a:solidFill>
            <a:srgbClr val="CBCAA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C1CF9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cxnSp>
        <p:nvCxnSpPr>
          <p:cNvPr id="440378" name="AutoShape 58"/>
          <p:cNvCxnSpPr>
            <a:cxnSpLocks noChangeShapeType="1"/>
            <a:stCxn id="440374" idx="3"/>
            <a:endCxn id="440375" idx="1"/>
          </p:cNvCxnSpPr>
          <p:nvPr/>
        </p:nvCxnSpPr>
        <p:spPr bwMode="gray">
          <a:xfrm>
            <a:off x="2103438" y="3841750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440379" name="AutoShape 59"/>
          <p:cNvCxnSpPr>
            <a:cxnSpLocks noChangeShapeType="1"/>
            <a:stCxn id="440375" idx="3"/>
            <a:endCxn id="440376" idx="1"/>
          </p:cNvCxnSpPr>
          <p:nvPr/>
        </p:nvCxnSpPr>
        <p:spPr bwMode="gray">
          <a:xfrm>
            <a:off x="4084638" y="3841750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440380" name="AutoShape 60"/>
          <p:cNvCxnSpPr>
            <a:cxnSpLocks noChangeShapeType="1"/>
            <a:stCxn id="440376" idx="3"/>
            <a:endCxn id="440377" idx="1"/>
          </p:cNvCxnSpPr>
          <p:nvPr/>
        </p:nvCxnSpPr>
        <p:spPr bwMode="gray">
          <a:xfrm>
            <a:off x="6075363" y="3841750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sp>
        <p:nvSpPr>
          <p:cNvPr id="440381" name="Text Box 61"/>
          <p:cNvSpPr txBox="1">
            <a:spLocks noChangeArrowheads="1"/>
          </p:cNvSpPr>
          <p:nvPr/>
        </p:nvSpPr>
        <p:spPr bwMode="gray">
          <a:xfrm>
            <a:off x="1103350" y="3699185"/>
            <a:ext cx="866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ea typeface="宋体" charset="-122"/>
              </a:rPr>
              <a:t>不带参数</a:t>
            </a:r>
            <a:endParaRPr lang="en-US" altLang="zh-CN" sz="12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2" name="Text Box 62"/>
          <p:cNvSpPr txBox="1">
            <a:spLocks noChangeArrowheads="1"/>
          </p:cNvSpPr>
          <p:nvPr/>
        </p:nvSpPr>
        <p:spPr bwMode="gray">
          <a:xfrm>
            <a:off x="3070264" y="3710336"/>
            <a:ext cx="866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ea typeface="宋体" charset="-122"/>
              </a:rPr>
              <a:t>$set</a:t>
            </a:r>
            <a:r>
              <a:rPr lang="zh-CN" altLang="en-US" sz="1200" dirty="0" smtClean="0">
                <a:solidFill>
                  <a:srgbClr val="FFFFFF"/>
                </a:solidFill>
                <a:ea typeface="宋体" charset="-122"/>
              </a:rPr>
              <a:t>参数</a:t>
            </a:r>
            <a:endParaRPr lang="en-US" altLang="zh-CN" sz="12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3" name="Text Box 63"/>
          <p:cNvSpPr txBox="1">
            <a:spLocks noChangeArrowheads="1"/>
          </p:cNvSpPr>
          <p:nvPr/>
        </p:nvSpPr>
        <p:spPr bwMode="gray">
          <a:xfrm>
            <a:off x="5073727" y="3710336"/>
            <a:ext cx="866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ea typeface="宋体" charset="-122"/>
              </a:rPr>
              <a:t>$inc</a:t>
            </a:r>
            <a:r>
              <a:rPr lang="zh-CN" altLang="en-US" sz="1200" dirty="0" smtClean="0">
                <a:solidFill>
                  <a:srgbClr val="FFFFFF"/>
                </a:solidFill>
                <a:ea typeface="宋体" charset="-122"/>
              </a:rPr>
              <a:t>参数</a:t>
            </a:r>
            <a:endParaRPr lang="en-US" altLang="zh-CN" sz="12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4" name="Text Box 64"/>
          <p:cNvSpPr txBox="1">
            <a:spLocks noChangeArrowheads="1"/>
          </p:cNvSpPr>
          <p:nvPr/>
        </p:nvSpPr>
        <p:spPr bwMode="gray">
          <a:xfrm>
            <a:off x="7054967" y="3699185"/>
            <a:ext cx="8667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50" dirty="0" smtClean="0">
                <a:solidFill>
                  <a:srgbClr val="FFFFFF"/>
                </a:solidFill>
                <a:ea typeface="宋体" charset="-122"/>
              </a:rPr>
              <a:t>$push</a:t>
            </a:r>
            <a:r>
              <a:rPr lang="zh-CN" altLang="en-US" sz="1050" dirty="0" smtClean="0">
                <a:solidFill>
                  <a:srgbClr val="FFFFFF"/>
                </a:solidFill>
                <a:ea typeface="宋体" charset="-122"/>
              </a:rPr>
              <a:t>参数</a:t>
            </a:r>
            <a:endParaRPr lang="en-US" altLang="zh-CN" sz="105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5" name="Text Box 65"/>
          <p:cNvSpPr txBox="1">
            <a:spLocks noChangeArrowheads="1"/>
          </p:cNvSpPr>
          <p:nvPr/>
        </p:nvSpPr>
        <p:spPr bwMode="gray">
          <a:xfrm>
            <a:off x="735013" y="4489450"/>
            <a:ext cx="16144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无参数的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update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，就是用新值替换原先的除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外的所有值。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86" name="Text Box 66"/>
          <p:cNvSpPr txBox="1">
            <a:spLocks noChangeArrowheads="1"/>
          </p:cNvSpPr>
          <p:nvPr/>
        </p:nvSpPr>
        <p:spPr bwMode="gray">
          <a:xfrm>
            <a:off x="2678113" y="4489450"/>
            <a:ext cx="16144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对指定的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key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进行修改，如果没有此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key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则添加。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87" name="Text Box 67"/>
          <p:cNvSpPr txBox="1">
            <a:spLocks noChangeArrowheads="1"/>
          </p:cNvSpPr>
          <p:nvPr/>
        </p:nvSpPr>
        <p:spPr bwMode="gray">
          <a:xfrm>
            <a:off x="4692650" y="4489450"/>
            <a:ext cx="1614488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对指定的键值进行增加，如果没有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key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则添加。只能用于整数，长整数或者双精度浮点数。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gray">
          <a:xfrm>
            <a:off x="6640513" y="4489450"/>
            <a:ext cx="1614487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只能用在值为数组的键上，如果指定的键存在则想数组末尾添加一个元素，如果不存在则新增。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91" name="Rectangle 71"/>
          <p:cNvSpPr>
            <a:spLocks noChangeArrowheads="1"/>
          </p:cNvSpPr>
          <p:nvPr/>
        </p:nvSpPr>
        <p:spPr bwMode="gray">
          <a:xfrm>
            <a:off x="1317625" y="1695450"/>
            <a:ext cx="6353175" cy="3631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1600" b="0" dirty="0" smtClean="0">
                <a:ea typeface="宋体" charset="-122"/>
              </a:rPr>
              <a:t>Mongo</a:t>
            </a:r>
            <a:r>
              <a:rPr lang="zh-CN" altLang="en-US" sz="1600" b="0" dirty="0" smtClean="0">
                <a:ea typeface="宋体" charset="-122"/>
              </a:rPr>
              <a:t>的修改器大概分</a:t>
            </a:r>
            <a:r>
              <a:rPr lang="en-US" altLang="zh-CN" sz="1600" b="0" dirty="0" smtClean="0">
                <a:ea typeface="宋体" charset="-122"/>
              </a:rPr>
              <a:t>4</a:t>
            </a:r>
            <a:r>
              <a:rPr lang="zh-CN" altLang="en-US" sz="1600" b="0" dirty="0" smtClean="0">
                <a:ea typeface="宋体" charset="-122"/>
              </a:rPr>
              <a:t>种</a:t>
            </a:r>
            <a:endParaRPr lang="en-US" altLang="zh-CN" sz="1600" b="0" dirty="0">
              <a:ea typeface="宋体" charset="-122"/>
            </a:endParaRPr>
          </a:p>
        </p:txBody>
      </p:sp>
      <p:sp>
        <p:nvSpPr>
          <p:cNvPr id="440393" name="Rectangle 73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</a:t>
            </a:r>
            <a:r>
              <a:rPr lang="en-US" altLang="zh-CN" sz="3200" dirty="0" smtClean="0">
                <a:ea typeface="宋体" charset="-122"/>
              </a:rPr>
              <a:t>update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32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AutoShape 3"/>
          <p:cNvSpPr>
            <a:spLocks noChangeArrowheads="1"/>
          </p:cNvSpPr>
          <p:nvPr/>
        </p:nvSpPr>
        <p:spPr bwMode="ltGray">
          <a:xfrm>
            <a:off x="742950" y="1722438"/>
            <a:ext cx="2184400" cy="3303587"/>
          </a:xfrm>
          <a:prstGeom prst="flowChartOffpageConnector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3922"/>
                  <a:invGamma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2" name="Oval 4"/>
          <p:cNvSpPr>
            <a:spLocks noChangeArrowheads="1"/>
          </p:cNvSpPr>
          <p:nvPr/>
        </p:nvSpPr>
        <p:spPr bwMode="gray">
          <a:xfrm>
            <a:off x="911225" y="1412875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gray">
          <a:xfrm>
            <a:off x="1098550" y="1520825"/>
            <a:ext cx="13708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C1C1C"/>
                </a:solidFill>
                <a:ea typeface="宋体" charset="-122"/>
              </a:rPr>
              <a:t>   基本 </a:t>
            </a:r>
            <a:r>
              <a:rPr lang="zh-CN" altLang="en-US" dirty="0" smtClean="0">
                <a:solidFill>
                  <a:srgbClr val="1C1C1C"/>
                </a:solidFill>
                <a:ea typeface="宋体" charset="-122"/>
              </a:rPr>
              <a:t>查询</a:t>
            </a:r>
            <a:endParaRPr lang="en-US" altLang="zh-CN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467974" name="AutoShape 6"/>
          <p:cNvSpPr>
            <a:spLocks noChangeArrowheads="1"/>
          </p:cNvSpPr>
          <p:nvPr/>
        </p:nvSpPr>
        <p:spPr bwMode="ltGray">
          <a:xfrm>
            <a:off x="3359150" y="1716088"/>
            <a:ext cx="2259013" cy="3284537"/>
          </a:xfrm>
          <a:prstGeom prst="flowChartOffpageConnector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3922"/>
                  <a:invGamma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5" name="Oval 7"/>
          <p:cNvSpPr>
            <a:spLocks noChangeArrowheads="1"/>
          </p:cNvSpPr>
          <p:nvPr/>
        </p:nvSpPr>
        <p:spPr bwMode="gray">
          <a:xfrm>
            <a:off x="3530600" y="1412875"/>
            <a:ext cx="1831975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gray">
          <a:xfrm>
            <a:off x="3518791" y="1498522"/>
            <a:ext cx="15392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C1C1C"/>
                </a:solidFill>
                <a:ea typeface="宋体" charset="-122"/>
              </a:rPr>
              <a:t>   比较操作符</a:t>
            </a:r>
            <a:endParaRPr lang="en-US" altLang="zh-CN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467977" name="AutoShape 9"/>
          <p:cNvSpPr>
            <a:spLocks noChangeArrowheads="1"/>
          </p:cNvSpPr>
          <p:nvPr/>
        </p:nvSpPr>
        <p:spPr bwMode="ltGray">
          <a:xfrm>
            <a:off x="5991225" y="1716088"/>
            <a:ext cx="2193925" cy="3303587"/>
          </a:xfrm>
          <a:prstGeom prst="flowChartOffpageConnector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3922"/>
                  <a:invGamma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8" name="Oval 10"/>
          <p:cNvSpPr>
            <a:spLocks noChangeArrowheads="1"/>
          </p:cNvSpPr>
          <p:nvPr/>
        </p:nvSpPr>
        <p:spPr bwMode="gray">
          <a:xfrm>
            <a:off x="6153150" y="1412875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9" name="Rectangle 11"/>
          <p:cNvSpPr>
            <a:spLocks noChangeArrowheads="1"/>
          </p:cNvSpPr>
          <p:nvPr/>
        </p:nvSpPr>
        <p:spPr bwMode="gray">
          <a:xfrm>
            <a:off x="6482266" y="1509673"/>
            <a:ext cx="1114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C1C1C"/>
                </a:solidFill>
                <a:ea typeface="宋体" charset="-122"/>
              </a:rPr>
              <a:t>其他查询</a:t>
            </a:r>
            <a:endParaRPr lang="en-US" altLang="zh-CN" dirty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black">
          <a:xfrm>
            <a:off x="795338" y="2149475"/>
            <a:ext cx="2103437" cy="16250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 algn="l">
              <a:lnSpc>
                <a:spcPct val="110000"/>
              </a:lnSpc>
              <a:buFontTx/>
              <a:buAutoNum type="arabicPeriod"/>
            </a:pPr>
            <a:r>
              <a:rPr lang="en-US" sz="1200" dirty="0" err="1" smtClean="0"/>
              <a:t>db.</a:t>
            </a:r>
            <a:r>
              <a:rPr lang="en-US" sz="1200" u="sng" dirty="0" err="1" smtClean="0">
                <a:hlinkClick r:id="rId2"/>
              </a:rPr>
              <a:t>col</a:t>
            </a:r>
            <a:r>
              <a:rPr lang="en-US" sz="1200" dirty="0" err="1" smtClean="0"/>
              <a:t>l.find</a:t>
            </a:r>
            <a:r>
              <a:rPr lang="en-US" sz="1200" dirty="0" smtClean="0"/>
              <a:t>({}); </a:t>
            </a:r>
            <a:r>
              <a:rPr lang="en-US" sz="1200" dirty="0" err="1" smtClean="0"/>
              <a:t>db.coll.find</a:t>
            </a:r>
            <a:r>
              <a:rPr lang="en-US" sz="1200" dirty="0" smtClean="0"/>
              <a:t>();</a:t>
            </a:r>
          </a:p>
          <a:p>
            <a:pPr marL="171450" indent="-171450" algn="l">
              <a:lnSpc>
                <a:spcPct val="110000"/>
              </a:lnSpc>
              <a:buFontTx/>
              <a:buAutoNum type="arabicPeriod"/>
            </a:pPr>
            <a:endParaRPr lang="en-US" altLang="zh-CN" sz="1200" dirty="0" smtClean="0">
              <a:ea typeface="宋体" charset="-122"/>
            </a:endParaRPr>
          </a:p>
          <a:p>
            <a:pPr marL="171450" indent="-171450" algn="l">
              <a:buFontTx/>
              <a:buAutoNum type="arabicPeriod" startAt="2"/>
            </a:pPr>
            <a:r>
              <a:rPr lang="en-US" sz="1200" dirty="0" err="1" smtClean="0"/>
              <a:t>db.coll.find</a:t>
            </a:r>
            <a:r>
              <a:rPr lang="en-US" sz="1200" dirty="0" smtClean="0"/>
              <a:t>({"name":"</a:t>
            </a:r>
            <a:r>
              <a:rPr lang="zh-CN" altLang="en-US" sz="1200" dirty="0" smtClean="0"/>
              <a:t>张三</a:t>
            </a:r>
            <a:r>
              <a:rPr lang="en-US" altLang="zh-CN" sz="1200" dirty="0" smtClean="0"/>
              <a:t>"});</a:t>
            </a:r>
          </a:p>
          <a:p>
            <a:pPr marL="171450" indent="-171450" algn="l">
              <a:buFontTx/>
              <a:buAutoNum type="arabicPeriod" startAt="2"/>
            </a:pPr>
            <a:endParaRPr lang="en-US" altLang="zh-CN" sz="1200" dirty="0" smtClean="0">
              <a:ea typeface="宋体" charset="-122"/>
            </a:endParaRPr>
          </a:p>
          <a:p>
            <a:pPr marL="171450" indent="-171450" algn="l">
              <a:buFontTx/>
              <a:buAutoNum type="arabicPeriod" startAt="3"/>
            </a:pPr>
            <a:r>
              <a:rPr lang="en-US" sz="1200" dirty="0" err="1" smtClean="0"/>
              <a:t>db.coll.find</a:t>
            </a:r>
            <a:r>
              <a:rPr lang="en-US" sz="1200" dirty="0" smtClean="0"/>
              <a:t>({"name":"</a:t>
            </a:r>
            <a:r>
              <a:rPr lang="zh-CN" altLang="en-US" sz="1200" dirty="0" smtClean="0"/>
              <a:t>张三</a:t>
            </a:r>
            <a:r>
              <a:rPr lang="en-US" altLang="zh-CN" sz="1200" dirty="0" smtClean="0"/>
              <a:t>"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"</a:t>
            </a:r>
            <a:r>
              <a:rPr lang="en-US" sz="1200" dirty="0" smtClean="0"/>
              <a:t>age":30});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67999" name="Rectangle 31"/>
          <p:cNvSpPr>
            <a:spLocks noChangeArrowheads="1"/>
          </p:cNvSpPr>
          <p:nvPr/>
        </p:nvSpPr>
        <p:spPr bwMode="black">
          <a:xfrm>
            <a:off x="3392488" y="2152650"/>
            <a:ext cx="2100262" cy="19943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 algn="l">
              <a:lnSpc>
                <a:spcPct val="110000"/>
              </a:lnSpc>
              <a:buFontTx/>
              <a:buAutoNum type="arabicPeriod"/>
            </a:pPr>
            <a:r>
              <a:rPr lang="en-US" altLang="zh-CN" sz="1200" dirty="0" smtClean="0">
                <a:ea typeface="宋体" charset="-122"/>
              </a:rPr>
              <a:t>$</a:t>
            </a:r>
            <a:r>
              <a:rPr lang="en-US" altLang="zh-CN" sz="1200" dirty="0" err="1" smtClean="0">
                <a:ea typeface="宋体" charset="-122"/>
              </a:rPr>
              <a:t>lt</a:t>
            </a:r>
            <a:r>
              <a:rPr lang="en-US" altLang="zh-CN" sz="1200" dirty="0" smtClean="0">
                <a:ea typeface="宋体" charset="-122"/>
              </a:rPr>
              <a:t>  $</a:t>
            </a:r>
            <a:r>
              <a:rPr lang="en-US" altLang="zh-CN" sz="1200" dirty="0" err="1" smtClean="0">
                <a:ea typeface="宋体" charset="-122"/>
              </a:rPr>
              <a:t>lte</a:t>
            </a:r>
            <a:r>
              <a:rPr lang="en-US" altLang="zh-CN" sz="1200" dirty="0" smtClean="0">
                <a:ea typeface="宋体" charset="-122"/>
              </a:rPr>
              <a:t> </a:t>
            </a:r>
            <a:r>
              <a:rPr lang="zh-CN" altLang="en-US" sz="1200" dirty="0" smtClean="0">
                <a:ea typeface="宋体" charset="-122"/>
              </a:rPr>
              <a:t>对应 </a:t>
            </a:r>
            <a:r>
              <a:rPr lang="en-US" altLang="zh-CN" sz="1200" dirty="0" smtClean="0">
                <a:ea typeface="宋体" charset="-122"/>
              </a:rPr>
              <a:t>&lt;   &lt;=</a:t>
            </a:r>
          </a:p>
          <a:p>
            <a:pPr marL="171450" indent="-171450" algn="l">
              <a:lnSpc>
                <a:spcPct val="110000"/>
              </a:lnSpc>
            </a:pPr>
            <a:endParaRPr lang="en-US" altLang="zh-CN" sz="1200" dirty="0">
              <a:ea typeface="宋体" charset="-122"/>
            </a:endParaRPr>
          </a:p>
          <a:p>
            <a:pPr marL="171450" indent="-17145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2. $gt  $</a:t>
            </a:r>
            <a:r>
              <a:rPr lang="en-US" altLang="zh-CN" sz="1200" dirty="0" err="1" smtClean="0">
                <a:ea typeface="宋体" charset="-122"/>
              </a:rPr>
              <a:t>gte</a:t>
            </a:r>
            <a:r>
              <a:rPr lang="en-US" altLang="zh-CN" sz="1200" dirty="0" smtClean="0">
                <a:ea typeface="宋体" charset="-122"/>
              </a:rPr>
              <a:t>  </a:t>
            </a:r>
            <a:r>
              <a:rPr lang="zh-CN" altLang="en-US" sz="1200" dirty="0" smtClean="0">
                <a:ea typeface="宋体" charset="-122"/>
              </a:rPr>
              <a:t>对应 </a:t>
            </a:r>
            <a:r>
              <a:rPr lang="en-US" altLang="zh-CN" sz="1200" dirty="0" smtClean="0">
                <a:ea typeface="宋体" charset="-122"/>
              </a:rPr>
              <a:t>&gt;  &gt;=</a:t>
            </a:r>
            <a:endParaRPr lang="en-US" altLang="zh-CN" sz="1200" dirty="0" smtClean="0">
              <a:ea typeface="宋体" charset="-122"/>
            </a:endParaRPr>
          </a:p>
          <a:p>
            <a:pPr marL="171450" indent="-171450" algn="l"/>
            <a:endParaRPr lang="en-US" altLang="zh-CN" sz="1200" dirty="0">
              <a:ea typeface="宋体" charset="-122"/>
            </a:endParaRPr>
          </a:p>
          <a:p>
            <a:pPr marL="171450" indent="-171450" algn="l">
              <a:buFontTx/>
              <a:buAutoNum type="arabicPeriod" startAt="3"/>
            </a:pPr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$ne </a:t>
            </a:r>
            <a:r>
              <a:rPr lang="zh-CN" altLang="en-US" sz="1200" dirty="0" smtClean="0">
                <a:ea typeface="宋体" charset="-122"/>
              </a:rPr>
              <a:t>对应 ！</a:t>
            </a:r>
            <a:r>
              <a:rPr lang="en-US" altLang="zh-CN" sz="1200" dirty="0" smtClean="0">
                <a:ea typeface="宋体" charset="-122"/>
              </a:rPr>
              <a:t>=</a:t>
            </a:r>
          </a:p>
          <a:p>
            <a:pPr marL="171450" indent="-171450" algn="l">
              <a:buFontTx/>
              <a:buAutoNum type="arabicPeriod" startAt="3"/>
            </a:pPr>
            <a:endParaRPr lang="en-US" altLang="zh-CN" sz="1200" dirty="0" smtClean="0">
              <a:ea typeface="宋体" charset="-122"/>
            </a:endParaRPr>
          </a:p>
          <a:p>
            <a:pPr marL="171450" indent="-171450" algn="l">
              <a:buFontTx/>
              <a:buAutoNum type="arabicPeriod" startAt="3"/>
            </a:pPr>
            <a:endParaRPr lang="en-US" altLang="zh-CN" sz="1200" dirty="0" smtClean="0">
              <a:ea typeface="宋体" charset="-122"/>
            </a:endParaRPr>
          </a:p>
          <a:p>
            <a:pPr marL="171450" indent="-171450" algn="l"/>
            <a:r>
              <a:rPr lang="en-US" sz="1200" b="0" dirty="0" err="1" smtClean="0"/>
              <a:t>db.person.find</a:t>
            </a:r>
            <a:r>
              <a:rPr lang="en-US" sz="1200" b="0" dirty="0" smtClean="0"/>
              <a:t>({“age”:{“$</a:t>
            </a:r>
            <a:r>
              <a:rPr lang="en-US" sz="1200" b="0" dirty="0" err="1" smtClean="0"/>
              <a:t>gte</a:t>
            </a:r>
            <a:r>
              <a:rPr lang="en-US" sz="1200" b="0" dirty="0" smtClean="0"/>
              <a:t>”:</a:t>
            </a:r>
            <a:r>
              <a:rPr lang="en-US" sz="1200" b="0" dirty="0" smtClean="0"/>
              <a:t>20</a:t>
            </a:r>
            <a:r>
              <a:rPr lang="en-US" sz="1200" b="0" dirty="0" smtClean="0"/>
              <a:t>,“$</a:t>
            </a:r>
            <a:r>
              <a:rPr lang="en-US" sz="1200" b="0" dirty="0" err="1" smtClean="0"/>
              <a:t>lte</a:t>
            </a:r>
            <a:r>
              <a:rPr lang="en-US" sz="1200" b="0" dirty="0" smtClean="0"/>
              <a:t>”:30,”$ne” : “25 ”}});</a:t>
            </a:r>
            <a:endParaRPr lang="en-US" altLang="zh-CN" sz="1200" b="0" dirty="0" smtClean="0">
              <a:ea typeface="宋体" charset="-122"/>
            </a:endParaRPr>
          </a:p>
        </p:txBody>
      </p:sp>
      <p:sp>
        <p:nvSpPr>
          <p:cNvPr id="468005" name="Rectangle 37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en-US" altLang="zh-CN" sz="3200" dirty="0" smtClean="0">
                <a:ea typeface="宋体" charset="-122"/>
              </a:rPr>
              <a:t> </a:t>
            </a:r>
            <a:r>
              <a:rPr lang="zh-CN" altLang="en-US" sz="3200" dirty="0" smtClean="0">
                <a:ea typeface="宋体" charset="-122"/>
              </a:rPr>
              <a:t>的 查询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68006" name="Rectangle 38"/>
          <p:cNvSpPr>
            <a:spLocks noChangeArrowheads="1"/>
          </p:cNvSpPr>
          <p:nvPr/>
        </p:nvSpPr>
        <p:spPr bwMode="black">
          <a:xfrm>
            <a:off x="6000750" y="2152650"/>
            <a:ext cx="2100263" cy="2936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lnSpc>
                <a:spcPct val="110000"/>
              </a:lnSpc>
              <a:buAutoNum type="arabicPeriod"/>
            </a:pPr>
            <a:r>
              <a:rPr lang="en-US" altLang="zh-CN" sz="1200" dirty="0" smtClean="0">
                <a:ea typeface="宋体" charset="-122"/>
              </a:rPr>
              <a:t>$in , $</a:t>
            </a:r>
            <a:r>
              <a:rPr lang="en-US" altLang="zh-CN" sz="1200" dirty="0" err="1" smtClean="0">
                <a:ea typeface="宋体" charset="-122"/>
              </a:rPr>
              <a:t>nin</a:t>
            </a:r>
            <a:r>
              <a:rPr lang="en-US" altLang="zh-CN" sz="1200" dirty="0" smtClean="0">
                <a:ea typeface="宋体" charset="-122"/>
              </a:rPr>
              <a:t>, $or</a:t>
            </a:r>
          </a:p>
          <a:p>
            <a:pPr marL="228600" indent="-228600" algn="l">
              <a:lnSpc>
                <a:spcPct val="110000"/>
              </a:lnSpc>
            </a:pPr>
            <a:r>
              <a:rPr lang="en-US" sz="1200" b="0" dirty="0" err="1" smtClean="0"/>
              <a:t>db.person.find</a:t>
            </a:r>
            <a:r>
              <a:rPr lang="en-US" sz="1200" b="0" dirty="0" smtClean="0"/>
              <a:t>("$or":[{"age":{“$in”:[1,5,6]}},{"name":"Sam"}]);</a:t>
            </a:r>
          </a:p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2. $mod </a:t>
            </a:r>
            <a:r>
              <a:rPr lang="zh-CN" altLang="en-US" sz="1200" dirty="0" smtClean="0">
                <a:ea typeface="宋体" charset="-122"/>
              </a:rPr>
              <a:t>取模查询</a:t>
            </a:r>
            <a:endParaRPr lang="en-US" altLang="zh-CN" sz="120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r>
              <a:rPr lang="en-US" sz="1200" b="0" dirty="0" err="1" smtClean="0"/>
              <a:t>db.things.find</a:t>
            </a:r>
            <a:r>
              <a:rPr lang="en-US" sz="1200" b="0" dirty="0" smtClean="0"/>
              <a:t>( { a : { $mod : [ 10 , 1 ] } } </a:t>
            </a:r>
            <a:r>
              <a:rPr lang="en-US" sz="1200" b="0" dirty="0" smtClean="0"/>
              <a:t>)</a:t>
            </a:r>
          </a:p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3. $not </a:t>
            </a:r>
            <a:r>
              <a:rPr lang="zh-CN" altLang="en-US" sz="1200" dirty="0" smtClean="0">
                <a:ea typeface="宋体" charset="-122"/>
              </a:rPr>
              <a:t>是元条件查询，即可以用在任何条件之上。</a:t>
            </a:r>
            <a:endParaRPr lang="en-US" altLang="zh-CN" sz="120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r>
              <a:rPr lang="en-US" sz="1200" b="0" dirty="0" err="1" smtClean="0"/>
              <a:t>db.things.find</a:t>
            </a:r>
            <a:r>
              <a:rPr lang="en-US" sz="1200" b="0" dirty="0" smtClean="0"/>
              <a:t>( { a : { </a:t>
            </a:r>
            <a:r>
              <a:rPr lang="zh-CN" altLang="en-US" sz="1200" b="0" dirty="0" smtClean="0"/>
              <a:t>“</a:t>
            </a:r>
            <a:r>
              <a:rPr lang="en-US" altLang="zh-CN" sz="1200" b="0" dirty="0" smtClean="0"/>
              <a:t>$not</a:t>
            </a:r>
            <a:r>
              <a:rPr lang="zh-CN" altLang="en-US" sz="1200" b="0" dirty="0" smtClean="0"/>
              <a:t>” </a:t>
            </a:r>
            <a:r>
              <a:rPr lang="en-US" altLang="zh-CN" sz="1200" b="0" dirty="0" smtClean="0"/>
              <a:t>:{</a:t>
            </a:r>
            <a:r>
              <a:rPr lang="en-US" sz="1200" b="0" dirty="0" smtClean="0"/>
              <a:t>$</a:t>
            </a:r>
            <a:r>
              <a:rPr lang="en-US" sz="1200" b="0" dirty="0" smtClean="0"/>
              <a:t>mod : [ 10 , 1 ] } } </a:t>
            </a:r>
            <a:r>
              <a:rPr lang="en-US" sz="1200" b="0" dirty="0" smtClean="0"/>
              <a:t>})</a:t>
            </a:r>
            <a:endParaRPr lang="en-US" sz="1200" b="0" dirty="0" smtClean="0"/>
          </a:p>
          <a:p>
            <a:pPr marL="228600" indent="-228600" algn="l">
              <a:lnSpc>
                <a:spcPct val="110000"/>
              </a:lnSpc>
            </a:pPr>
            <a:endParaRPr lang="en-US" altLang="zh-CN" sz="1200" dirty="0" smtClean="0">
              <a:ea typeface="宋体" charset="-122"/>
            </a:endParaRPr>
          </a:p>
          <a:p>
            <a:pPr marL="228600" indent="-228600" algn="l">
              <a:lnSpc>
                <a:spcPct val="110000"/>
              </a:lnSpc>
            </a:pPr>
            <a:r>
              <a:rPr lang="en-US" altLang="zh-CN" sz="1200" dirty="0" smtClean="0">
                <a:ea typeface="宋体" charset="-122"/>
              </a:rPr>
              <a:t>	</a:t>
            </a:r>
            <a:endParaRPr lang="en-US" altLang="zh-CN" sz="1200" dirty="0" smtClean="0">
              <a:ea typeface="宋体" charset="-122"/>
            </a:endParaRPr>
          </a:p>
        </p:txBody>
      </p:sp>
      <p:sp>
        <p:nvSpPr>
          <p:cNvPr id="468007" name="AutoShape 39"/>
          <p:cNvSpPr>
            <a:spLocks noChangeArrowheads="1"/>
          </p:cNvSpPr>
          <p:nvPr/>
        </p:nvSpPr>
        <p:spPr bwMode="gray">
          <a:xfrm>
            <a:off x="857250" y="5073650"/>
            <a:ext cx="7277100" cy="703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6796" dir="3806097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009" name="Rectangle 41"/>
          <p:cNvSpPr>
            <a:spLocks noChangeArrowheads="1"/>
          </p:cNvSpPr>
          <p:nvPr/>
        </p:nvSpPr>
        <p:spPr bwMode="auto">
          <a:xfrm>
            <a:off x="1543050" y="5106988"/>
            <a:ext cx="5919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find()</a:t>
            </a:r>
            <a:r>
              <a:rPr lang="zh-CN" altLang="en-US" dirty="0" smtClean="0"/>
              <a:t>的第一个参数决定了需要查询的文档的特征，如果该参数为空，则查询结果会匹配一个集合中所有的文档。</a:t>
            </a:r>
            <a:endParaRPr lang="en-US" altLang="zh-CN" b="0" dirty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17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8">
  <a:themeElements>
    <a:clrScheme name="1_Default Design 1">
      <a:dk1>
        <a:srgbClr val="1C1C1C"/>
      </a:dk1>
      <a:lt1>
        <a:srgbClr val="FFFFFF"/>
      </a:lt1>
      <a:dk2>
        <a:srgbClr val="080808"/>
      </a:dk2>
      <a:lt2>
        <a:srgbClr val="DDDDDD"/>
      </a:lt2>
      <a:accent1>
        <a:srgbClr val="EE3516"/>
      </a:accent1>
      <a:accent2>
        <a:srgbClr val="F3BD33"/>
      </a:accent2>
      <a:accent3>
        <a:srgbClr val="FFFFFF"/>
      </a:accent3>
      <a:accent4>
        <a:srgbClr val="161616"/>
      </a:accent4>
      <a:accent5>
        <a:srgbClr val="F5AEAB"/>
      </a:accent5>
      <a:accent6>
        <a:srgbClr val="DCAB2D"/>
      </a:accent6>
      <a:hlink>
        <a:srgbClr val="AED925"/>
      </a:hlink>
      <a:folHlink>
        <a:srgbClr val="4E9D41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100000">
              <a:schemeClr val="accent2">
                <a:gamma/>
                <a:tint val="73725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100000">
              <a:schemeClr val="accent2">
                <a:gamma/>
                <a:tint val="73725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EE3516"/>
        </a:accent1>
        <a:accent2>
          <a:srgbClr val="F3BD33"/>
        </a:accent2>
        <a:accent3>
          <a:srgbClr val="FFFFFF"/>
        </a:accent3>
        <a:accent4>
          <a:srgbClr val="161616"/>
        </a:accent4>
        <a:accent5>
          <a:srgbClr val="F5AEAB"/>
        </a:accent5>
        <a:accent6>
          <a:srgbClr val="DCAB2D"/>
        </a:accent6>
        <a:hlink>
          <a:srgbClr val="AED925"/>
        </a:hlink>
        <a:folHlink>
          <a:srgbClr val="4E9D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25A757"/>
        </a:accent1>
        <a:accent2>
          <a:srgbClr val="8DA955"/>
        </a:accent2>
        <a:accent3>
          <a:srgbClr val="FFFFFF"/>
        </a:accent3>
        <a:accent4>
          <a:srgbClr val="161616"/>
        </a:accent4>
        <a:accent5>
          <a:srgbClr val="ACD0B4"/>
        </a:accent5>
        <a:accent6>
          <a:srgbClr val="7F994C"/>
        </a:accent6>
        <a:hlink>
          <a:srgbClr val="D5B35D"/>
        </a:hlink>
        <a:folHlink>
          <a:srgbClr val="B86A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EFC119"/>
        </a:accent1>
        <a:accent2>
          <a:srgbClr val="8CCF49"/>
        </a:accent2>
        <a:accent3>
          <a:srgbClr val="FFFFFF"/>
        </a:accent3>
        <a:accent4>
          <a:srgbClr val="161616"/>
        </a:accent4>
        <a:accent5>
          <a:srgbClr val="F6DDAB"/>
        </a:accent5>
        <a:accent6>
          <a:srgbClr val="7EBB41"/>
        </a:accent6>
        <a:hlink>
          <a:srgbClr val="74D3FE"/>
        </a:hlink>
        <a:folHlink>
          <a:srgbClr val="3075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38</Template>
  <TotalTime>381</TotalTime>
  <Words>1215</Words>
  <Application>Microsoft Office PowerPoint</Application>
  <PresentationFormat>全屏显示(4:3)</PresentationFormat>
  <Paragraphs>214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38</vt:lpstr>
      <vt:lpstr>幻灯片 1</vt:lpstr>
      <vt:lpstr>mongoDB</vt:lpstr>
      <vt:lpstr>mongoDB的简介</vt:lpstr>
      <vt:lpstr>mongoDB的安装</vt:lpstr>
      <vt:lpstr>对比mongoDB与主流数据库</vt:lpstr>
      <vt:lpstr>mongoDB性能指标</vt:lpstr>
      <vt:lpstr>mongoDB的insert</vt:lpstr>
      <vt:lpstr>mongoDB的update</vt:lpstr>
      <vt:lpstr>mongoDB 的 查询</vt:lpstr>
      <vt:lpstr>mongoDB 的 查询</vt:lpstr>
      <vt:lpstr>mongoDB的数据类型</vt:lpstr>
      <vt:lpstr>mongoDB的数据类型</vt:lpstr>
      <vt:lpstr>mongoDB的数据类型</vt:lpstr>
      <vt:lpstr>NoSql 家族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shagoo</dc:creator>
  <cp:lastModifiedBy>shagoo</cp:lastModifiedBy>
  <cp:revision>78</cp:revision>
  <dcterms:created xsi:type="dcterms:W3CDTF">2012-04-05T04:22:12Z</dcterms:created>
  <dcterms:modified xsi:type="dcterms:W3CDTF">2012-05-02T04:01:30Z</dcterms:modified>
</cp:coreProperties>
</file>