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5DC"/>
    <a:srgbClr val="F8A8F6"/>
    <a:srgbClr val="FFD2FF"/>
    <a:srgbClr val="E9E3FF"/>
    <a:srgbClr val="AE90AE"/>
    <a:srgbClr val="FF9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844" autoAdjust="0"/>
    <p:restoredTop sz="93928"/>
  </p:normalViewPr>
  <p:slideViewPr>
    <p:cSldViewPr snapToGrid="0">
      <p:cViewPr>
        <p:scale>
          <a:sx n="15" d="100"/>
          <a:sy n="15" d="100"/>
        </p:scale>
        <p:origin x="2357" y="173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E1622-4FF5-4CA0-9E70-ECFDBD8CC84C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3F53FE-525E-41A0-AD0B-DE21258EB38A}">
      <dgm:prSet phldrT="[Text]" custT="1"/>
      <dgm:spPr/>
      <dgm:t>
        <a:bodyPr/>
        <a:lstStyle/>
        <a:p>
          <a:pPr algn="ctr"/>
          <a:r>
            <a:rPr lang="en-US" sz="1600" dirty="0"/>
            <a:t>Repeated Measures ANOVA</a:t>
          </a:r>
        </a:p>
      </dgm:t>
    </dgm:pt>
    <dgm:pt modelId="{298CA706-B5B2-425B-969B-8E7BABFBB4BF}" type="parTrans" cxnId="{CDDEE9F8-BDCF-4107-87D0-327E64D7DC49}">
      <dgm:prSet/>
      <dgm:spPr/>
      <dgm:t>
        <a:bodyPr/>
        <a:lstStyle/>
        <a:p>
          <a:endParaRPr lang="en-US"/>
        </a:p>
      </dgm:t>
    </dgm:pt>
    <dgm:pt modelId="{94BA4767-37D4-43FA-99D6-639D7162E3E8}" type="sibTrans" cxnId="{CDDEE9F8-BDCF-4107-87D0-327E64D7DC49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31F96FD0-8683-4525-B954-E119850D09A5}">
      <dgm:prSet custT="1"/>
      <dgm:spPr/>
      <dgm:t>
        <a:bodyPr/>
        <a:lstStyle/>
        <a:p>
          <a:pPr algn="ctr"/>
          <a:r>
            <a:rPr lang="en-US" sz="1600" dirty="0"/>
            <a:t>Post hoc Analysis</a:t>
          </a:r>
        </a:p>
      </dgm:t>
    </dgm:pt>
    <dgm:pt modelId="{5D67C487-BFA1-4441-B24B-04D30C85A8BA}" type="parTrans" cxnId="{5E5786B1-DD22-4B96-9D81-C5841A038319}">
      <dgm:prSet/>
      <dgm:spPr/>
      <dgm:t>
        <a:bodyPr/>
        <a:lstStyle/>
        <a:p>
          <a:endParaRPr lang="en-US"/>
        </a:p>
      </dgm:t>
    </dgm:pt>
    <dgm:pt modelId="{5183B3E9-0F70-47D8-B6A5-AD538AB20CBA}" type="sibTrans" cxnId="{5E5786B1-DD22-4B96-9D81-C5841A038319}">
      <dgm:prSet/>
      <dgm:spPr/>
      <dgm:t>
        <a:bodyPr/>
        <a:lstStyle/>
        <a:p>
          <a:endParaRPr lang="en-US"/>
        </a:p>
      </dgm:t>
    </dgm:pt>
    <dgm:pt modelId="{62ADCDE6-715E-4E87-A620-9DC2FB5BE8D6}">
      <dgm:prSet custT="1"/>
      <dgm:spPr/>
      <dgm:t>
        <a:bodyPr/>
        <a:lstStyle/>
        <a:p>
          <a:pPr algn="ctr"/>
          <a:r>
            <a:rPr lang="en-US" sz="1600" dirty="0"/>
            <a:t>One Sample T tests</a:t>
          </a:r>
        </a:p>
      </dgm:t>
    </dgm:pt>
    <dgm:pt modelId="{2AC77658-4AB5-4985-BF13-052BB33C0E84}" type="parTrans" cxnId="{09C747F9-B5A3-4D90-87DE-C54E7FE873EC}">
      <dgm:prSet/>
      <dgm:spPr/>
      <dgm:t>
        <a:bodyPr/>
        <a:lstStyle/>
        <a:p>
          <a:endParaRPr lang="en-US"/>
        </a:p>
      </dgm:t>
    </dgm:pt>
    <dgm:pt modelId="{ABD23395-9A60-4DED-A5AF-80E3B30AAA6D}" type="sibTrans" cxnId="{09C747F9-B5A3-4D90-87DE-C54E7FE873EC}">
      <dgm:prSet/>
      <dgm:spPr/>
      <dgm:t>
        <a:bodyPr/>
        <a:lstStyle/>
        <a:p>
          <a:endParaRPr lang="en-US"/>
        </a:p>
      </dgm:t>
    </dgm:pt>
    <dgm:pt modelId="{C3198271-FB02-46C9-9EED-F94686B9D1D3}">
      <dgm:prSet custT="1"/>
      <dgm:spPr/>
      <dgm:t>
        <a:bodyPr/>
        <a:lstStyle/>
        <a:p>
          <a:pPr algn="ctr"/>
          <a:r>
            <a:rPr lang="en-US" sz="1600" dirty="0"/>
            <a:t>Pearson’s Correlation</a:t>
          </a:r>
        </a:p>
      </dgm:t>
    </dgm:pt>
    <dgm:pt modelId="{332598CF-01A3-4F82-B709-5A8C1CFC77D7}" type="parTrans" cxnId="{80A37D12-EF3B-401D-B401-E7874590C645}">
      <dgm:prSet/>
      <dgm:spPr/>
      <dgm:t>
        <a:bodyPr/>
        <a:lstStyle/>
        <a:p>
          <a:endParaRPr lang="en-US"/>
        </a:p>
      </dgm:t>
    </dgm:pt>
    <dgm:pt modelId="{CFF117E5-AB46-480D-9A35-443A0DB4B692}" type="sibTrans" cxnId="{80A37D12-EF3B-401D-B401-E7874590C645}">
      <dgm:prSet/>
      <dgm:spPr/>
      <dgm:t>
        <a:bodyPr/>
        <a:lstStyle/>
        <a:p>
          <a:endParaRPr lang="en-US"/>
        </a:p>
      </dgm:t>
    </dgm:pt>
    <dgm:pt modelId="{249717F6-9964-4539-A5DC-A9FB332D591A}">
      <dgm:prSet custT="1"/>
      <dgm:spPr/>
      <dgm:t>
        <a:bodyPr/>
        <a:lstStyle/>
        <a:p>
          <a:r>
            <a:rPr lang="en-US" sz="1600" dirty="0"/>
            <a:t>Relationship between PI &amp; Sexist Attitudes </a:t>
          </a:r>
        </a:p>
      </dgm:t>
    </dgm:pt>
    <dgm:pt modelId="{CD0733DB-24C8-4679-BD5B-381F24014DB8}" type="parTrans" cxnId="{583049F6-CC6C-4A55-9D6E-185C46DDCFCE}">
      <dgm:prSet/>
      <dgm:spPr/>
      <dgm:t>
        <a:bodyPr/>
        <a:lstStyle/>
        <a:p>
          <a:endParaRPr lang="en-US"/>
        </a:p>
      </dgm:t>
    </dgm:pt>
    <dgm:pt modelId="{B4F58C25-811D-4B10-B70D-2EBA686BFBBE}" type="sibTrans" cxnId="{583049F6-CC6C-4A55-9D6E-185C46DDCFCE}">
      <dgm:prSet/>
      <dgm:spPr/>
      <dgm:t>
        <a:bodyPr/>
        <a:lstStyle/>
        <a:p>
          <a:endParaRPr lang="en-US"/>
        </a:p>
      </dgm:t>
    </dgm:pt>
    <dgm:pt modelId="{9683BA41-5B07-4ADE-9C12-BBF6D620809A}">
      <dgm:prSet phldrT="[Text]" custT="1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pPr algn="ctr"/>
          <a:endParaRPr lang="en-US" sz="1600" dirty="0"/>
        </a:p>
      </dgm:t>
    </dgm:pt>
    <dgm:pt modelId="{E49417A1-C563-4C2D-BB15-669DFAE49377}" type="parTrans" cxnId="{4AAD7DF3-695A-4DA9-A1F7-D5F01E4CDE6D}">
      <dgm:prSet/>
      <dgm:spPr/>
      <dgm:t>
        <a:bodyPr/>
        <a:lstStyle/>
        <a:p>
          <a:endParaRPr lang="en-US"/>
        </a:p>
      </dgm:t>
    </dgm:pt>
    <dgm:pt modelId="{C1B91CA9-711E-4FD1-8F4C-1571E77C8CBF}" type="sibTrans" cxnId="{4AAD7DF3-695A-4DA9-A1F7-D5F01E4CDE6D}">
      <dgm:prSet/>
      <dgm:spPr/>
      <dgm:t>
        <a:bodyPr/>
        <a:lstStyle/>
        <a:p>
          <a:endParaRPr lang="en-US"/>
        </a:p>
      </dgm:t>
    </dgm:pt>
    <dgm:pt modelId="{96CF9B53-4CE0-47D8-AB58-97B96B91A8C0}" type="pres">
      <dgm:prSet presAssocID="{4AAE1622-4FF5-4CA0-9E70-ECFDBD8CC84C}" presName="Name0" presStyleCnt="0">
        <dgm:presLayoutVars>
          <dgm:chMax val="7"/>
          <dgm:chPref val="5"/>
        </dgm:presLayoutVars>
      </dgm:prSet>
      <dgm:spPr/>
    </dgm:pt>
    <dgm:pt modelId="{9738565E-83D4-4A33-9A78-1C81362D6C28}" type="pres">
      <dgm:prSet presAssocID="{4AAE1622-4FF5-4CA0-9E70-ECFDBD8CC84C}" presName="arrowNode" presStyleLbl="node1" presStyleIdx="0" presStyleCnt="1"/>
      <dgm:spPr/>
    </dgm:pt>
    <dgm:pt modelId="{AB6C0C0F-9554-4981-82FB-B2CB13DADEE6}" type="pres">
      <dgm:prSet presAssocID="{9683BA41-5B07-4ADE-9C12-BBF6D620809A}" presName="txNode1" presStyleLbl="revTx" presStyleIdx="0" presStyleCnt="6" custScaleX="51886" custScaleY="112389" custLinFactNeighborX="-30567" custLinFactNeighborY="1256">
        <dgm:presLayoutVars>
          <dgm:bulletEnabled val="1"/>
        </dgm:presLayoutVars>
      </dgm:prSet>
      <dgm:spPr/>
    </dgm:pt>
    <dgm:pt modelId="{AAC7961A-3844-476B-9F7D-AB3F806D501B}" type="pres">
      <dgm:prSet presAssocID="{4F3F53FE-525E-41A0-AD0B-DE21258EB38A}" presName="txNode2" presStyleLbl="revTx" presStyleIdx="1" presStyleCnt="6" custScaleX="60073" custLinFactNeighborX="-40909" custLinFactNeighborY="-35669">
        <dgm:presLayoutVars>
          <dgm:bulletEnabled val="1"/>
        </dgm:presLayoutVars>
      </dgm:prSet>
      <dgm:spPr/>
    </dgm:pt>
    <dgm:pt modelId="{2DBC190C-020C-43EF-8908-33F076C86509}" type="pres">
      <dgm:prSet presAssocID="{94BA4767-37D4-43FA-99D6-639D7162E3E8}" presName="dotNode2" presStyleCnt="0"/>
      <dgm:spPr/>
    </dgm:pt>
    <dgm:pt modelId="{4E96E51E-9AE2-4021-83E5-420942EC5BE0}" type="pres">
      <dgm:prSet presAssocID="{94BA4767-37D4-43FA-99D6-639D7162E3E8}" presName="dotRepeatNode" presStyleLbl="fgShp" presStyleIdx="0" presStyleCnt="4"/>
      <dgm:spPr/>
    </dgm:pt>
    <dgm:pt modelId="{3B149269-D378-4088-8611-982DD92BA4CD}" type="pres">
      <dgm:prSet presAssocID="{31F96FD0-8683-4525-B954-E119850D09A5}" presName="txNode3" presStyleLbl="revTx" presStyleIdx="2" presStyleCnt="6" custScaleX="71660" custLinFactNeighborX="39747" custLinFactNeighborY="30829">
        <dgm:presLayoutVars>
          <dgm:bulletEnabled val="1"/>
        </dgm:presLayoutVars>
      </dgm:prSet>
      <dgm:spPr/>
    </dgm:pt>
    <dgm:pt modelId="{2893D991-A986-488D-A260-6AA4033E440C}" type="pres">
      <dgm:prSet presAssocID="{5183B3E9-0F70-47D8-B6A5-AD538AB20CBA}" presName="dotNode3" presStyleCnt="0"/>
      <dgm:spPr/>
    </dgm:pt>
    <dgm:pt modelId="{9E4E1DDB-57D8-40CD-BD1E-835C7308731F}" type="pres">
      <dgm:prSet presAssocID="{5183B3E9-0F70-47D8-B6A5-AD538AB20CBA}" presName="dotRepeatNode" presStyleLbl="fgShp" presStyleIdx="1" presStyleCnt="4"/>
      <dgm:spPr/>
    </dgm:pt>
    <dgm:pt modelId="{8DBEEAD5-C2BB-4FC0-9CC8-00C0F833BDAC}" type="pres">
      <dgm:prSet presAssocID="{62ADCDE6-715E-4E87-A620-9DC2FB5BE8D6}" presName="txNode4" presStyleLbl="revTx" presStyleIdx="3" presStyleCnt="6" custScaleX="87503" custLinFactNeighborX="-26073" custLinFactNeighborY="-20224">
        <dgm:presLayoutVars>
          <dgm:bulletEnabled val="1"/>
        </dgm:presLayoutVars>
      </dgm:prSet>
      <dgm:spPr/>
    </dgm:pt>
    <dgm:pt modelId="{42E68E95-0D95-4C99-B449-91A8075FFF90}" type="pres">
      <dgm:prSet presAssocID="{ABD23395-9A60-4DED-A5AF-80E3B30AAA6D}" presName="dotNode4" presStyleCnt="0"/>
      <dgm:spPr/>
    </dgm:pt>
    <dgm:pt modelId="{DC4EAC19-B432-45A6-BD00-A6C18FB765F3}" type="pres">
      <dgm:prSet presAssocID="{ABD23395-9A60-4DED-A5AF-80E3B30AAA6D}" presName="dotRepeatNode" presStyleLbl="fgShp" presStyleIdx="2" presStyleCnt="4"/>
      <dgm:spPr/>
    </dgm:pt>
    <dgm:pt modelId="{42D86B72-1D11-47B2-A506-9BD342D79A3F}" type="pres">
      <dgm:prSet presAssocID="{C3198271-FB02-46C9-9EED-F94686B9D1D3}" presName="txNode5" presStyleLbl="revTx" presStyleIdx="4" presStyleCnt="6" custScaleX="38608" custLinFactNeighborX="38471" custLinFactNeighborY="45101">
        <dgm:presLayoutVars>
          <dgm:bulletEnabled val="1"/>
        </dgm:presLayoutVars>
      </dgm:prSet>
      <dgm:spPr/>
    </dgm:pt>
    <dgm:pt modelId="{B0DA9353-00E2-4781-95D8-8F02A28F4553}" type="pres">
      <dgm:prSet presAssocID="{CFF117E5-AB46-480D-9A35-443A0DB4B692}" presName="dotNode5" presStyleCnt="0"/>
      <dgm:spPr/>
    </dgm:pt>
    <dgm:pt modelId="{74E61734-617C-43C6-ADBD-ACD6B010CD88}" type="pres">
      <dgm:prSet presAssocID="{CFF117E5-AB46-480D-9A35-443A0DB4B692}" presName="dotRepeatNode" presStyleLbl="fgShp" presStyleIdx="3" presStyleCnt="4"/>
      <dgm:spPr/>
    </dgm:pt>
    <dgm:pt modelId="{B8F33855-2B7C-4583-B5AA-7115369685E3}" type="pres">
      <dgm:prSet presAssocID="{249717F6-9964-4539-A5DC-A9FB332D591A}" presName="txNode6" presStyleLbl="revTx" presStyleIdx="5" presStyleCnt="6" custScaleY="57617">
        <dgm:presLayoutVars>
          <dgm:bulletEnabled val="1"/>
        </dgm:presLayoutVars>
      </dgm:prSet>
      <dgm:spPr/>
    </dgm:pt>
  </dgm:ptLst>
  <dgm:cxnLst>
    <dgm:cxn modelId="{50A1D001-2029-4EF0-B70D-8A0F05249AF0}" type="presOf" srcId="{4F3F53FE-525E-41A0-AD0B-DE21258EB38A}" destId="{AAC7961A-3844-476B-9F7D-AB3F806D501B}" srcOrd="0" destOrd="0" presId="urn:microsoft.com/office/officeart/2009/3/layout/DescendingProcess"/>
    <dgm:cxn modelId="{A1D28C06-2DB2-4F0B-956C-FE2B14DBB3B6}" type="presOf" srcId="{5183B3E9-0F70-47D8-B6A5-AD538AB20CBA}" destId="{9E4E1DDB-57D8-40CD-BD1E-835C7308731F}" srcOrd="0" destOrd="0" presId="urn:microsoft.com/office/officeart/2009/3/layout/DescendingProcess"/>
    <dgm:cxn modelId="{72EAF406-428D-447E-8972-08B3E1C3F8EC}" type="presOf" srcId="{CFF117E5-AB46-480D-9A35-443A0DB4B692}" destId="{74E61734-617C-43C6-ADBD-ACD6B010CD88}" srcOrd="0" destOrd="0" presId="urn:microsoft.com/office/officeart/2009/3/layout/DescendingProcess"/>
    <dgm:cxn modelId="{80A37D12-EF3B-401D-B401-E7874590C645}" srcId="{4AAE1622-4FF5-4CA0-9E70-ECFDBD8CC84C}" destId="{C3198271-FB02-46C9-9EED-F94686B9D1D3}" srcOrd="4" destOrd="0" parTransId="{332598CF-01A3-4F82-B709-5A8C1CFC77D7}" sibTransId="{CFF117E5-AB46-480D-9A35-443A0DB4B692}"/>
    <dgm:cxn modelId="{B8323B3F-2FB1-4D19-B952-5E630A22D4F5}" type="presOf" srcId="{94BA4767-37D4-43FA-99D6-639D7162E3E8}" destId="{4E96E51E-9AE2-4021-83E5-420942EC5BE0}" srcOrd="0" destOrd="0" presId="urn:microsoft.com/office/officeart/2009/3/layout/DescendingProcess"/>
    <dgm:cxn modelId="{511CDF61-8F06-4A15-A70A-87DE308E24E1}" type="presOf" srcId="{31F96FD0-8683-4525-B954-E119850D09A5}" destId="{3B149269-D378-4088-8611-982DD92BA4CD}" srcOrd="0" destOrd="0" presId="urn:microsoft.com/office/officeart/2009/3/layout/DescendingProcess"/>
    <dgm:cxn modelId="{0BADFE62-540A-40B9-94AD-8F95A57BFD63}" type="presOf" srcId="{4AAE1622-4FF5-4CA0-9E70-ECFDBD8CC84C}" destId="{96CF9B53-4CE0-47D8-AB58-97B96B91A8C0}" srcOrd="0" destOrd="0" presId="urn:microsoft.com/office/officeart/2009/3/layout/DescendingProcess"/>
    <dgm:cxn modelId="{57A9204D-E3B5-426D-B9E7-028822745912}" type="presOf" srcId="{249717F6-9964-4539-A5DC-A9FB332D591A}" destId="{B8F33855-2B7C-4583-B5AA-7115369685E3}" srcOrd="0" destOrd="0" presId="urn:microsoft.com/office/officeart/2009/3/layout/DescendingProcess"/>
    <dgm:cxn modelId="{F8D3AD73-5E9D-4658-A81A-BAB7FE1565C6}" type="presOf" srcId="{ABD23395-9A60-4DED-A5AF-80E3B30AAA6D}" destId="{DC4EAC19-B432-45A6-BD00-A6C18FB765F3}" srcOrd="0" destOrd="0" presId="urn:microsoft.com/office/officeart/2009/3/layout/DescendingProcess"/>
    <dgm:cxn modelId="{12053458-9D21-4B2C-A98B-986098153EE4}" type="presOf" srcId="{C3198271-FB02-46C9-9EED-F94686B9D1D3}" destId="{42D86B72-1D11-47B2-A506-9BD342D79A3F}" srcOrd="0" destOrd="0" presId="urn:microsoft.com/office/officeart/2009/3/layout/DescendingProcess"/>
    <dgm:cxn modelId="{6002D199-A879-47C5-8E09-CF7F482A88A1}" type="presOf" srcId="{9683BA41-5B07-4ADE-9C12-BBF6D620809A}" destId="{AB6C0C0F-9554-4981-82FB-B2CB13DADEE6}" srcOrd="0" destOrd="0" presId="urn:microsoft.com/office/officeart/2009/3/layout/DescendingProcess"/>
    <dgm:cxn modelId="{5E5786B1-DD22-4B96-9D81-C5841A038319}" srcId="{4AAE1622-4FF5-4CA0-9E70-ECFDBD8CC84C}" destId="{31F96FD0-8683-4525-B954-E119850D09A5}" srcOrd="2" destOrd="0" parTransId="{5D67C487-BFA1-4441-B24B-04D30C85A8BA}" sibTransId="{5183B3E9-0F70-47D8-B6A5-AD538AB20CBA}"/>
    <dgm:cxn modelId="{52EDDDED-70DF-4759-B771-BBCD02FA0E9D}" type="presOf" srcId="{62ADCDE6-715E-4E87-A620-9DC2FB5BE8D6}" destId="{8DBEEAD5-C2BB-4FC0-9CC8-00C0F833BDAC}" srcOrd="0" destOrd="0" presId="urn:microsoft.com/office/officeart/2009/3/layout/DescendingProcess"/>
    <dgm:cxn modelId="{4AAD7DF3-695A-4DA9-A1F7-D5F01E4CDE6D}" srcId="{4AAE1622-4FF5-4CA0-9E70-ECFDBD8CC84C}" destId="{9683BA41-5B07-4ADE-9C12-BBF6D620809A}" srcOrd="0" destOrd="0" parTransId="{E49417A1-C563-4C2D-BB15-669DFAE49377}" sibTransId="{C1B91CA9-711E-4FD1-8F4C-1571E77C8CBF}"/>
    <dgm:cxn modelId="{583049F6-CC6C-4A55-9D6E-185C46DDCFCE}" srcId="{4AAE1622-4FF5-4CA0-9E70-ECFDBD8CC84C}" destId="{249717F6-9964-4539-A5DC-A9FB332D591A}" srcOrd="5" destOrd="0" parTransId="{CD0733DB-24C8-4679-BD5B-381F24014DB8}" sibTransId="{B4F58C25-811D-4B10-B70D-2EBA686BFBBE}"/>
    <dgm:cxn modelId="{CDDEE9F8-BDCF-4107-87D0-327E64D7DC49}" srcId="{4AAE1622-4FF5-4CA0-9E70-ECFDBD8CC84C}" destId="{4F3F53FE-525E-41A0-AD0B-DE21258EB38A}" srcOrd="1" destOrd="0" parTransId="{298CA706-B5B2-425B-969B-8E7BABFBB4BF}" sibTransId="{94BA4767-37D4-43FA-99D6-639D7162E3E8}"/>
    <dgm:cxn modelId="{09C747F9-B5A3-4D90-87DE-C54E7FE873EC}" srcId="{4AAE1622-4FF5-4CA0-9E70-ECFDBD8CC84C}" destId="{62ADCDE6-715E-4E87-A620-9DC2FB5BE8D6}" srcOrd="3" destOrd="0" parTransId="{2AC77658-4AB5-4985-BF13-052BB33C0E84}" sibTransId="{ABD23395-9A60-4DED-A5AF-80E3B30AAA6D}"/>
    <dgm:cxn modelId="{654FDA72-F2DA-4666-8AEE-A05FA56E91F0}" type="presParOf" srcId="{96CF9B53-4CE0-47D8-AB58-97B96B91A8C0}" destId="{9738565E-83D4-4A33-9A78-1C81362D6C28}" srcOrd="0" destOrd="0" presId="urn:microsoft.com/office/officeart/2009/3/layout/DescendingProcess"/>
    <dgm:cxn modelId="{20DF6F47-F16E-44A5-A764-61BCA612F795}" type="presParOf" srcId="{96CF9B53-4CE0-47D8-AB58-97B96B91A8C0}" destId="{AB6C0C0F-9554-4981-82FB-B2CB13DADEE6}" srcOrd="1" destOrd="0" presId="urn:microsoft.com/office/officeart/2009/3/layout/DescendingProcess"/>
    <dgm:cxn modelId="{DAA7FEE5-052C-42AC-AFAA-B26C961CACAB}" type="presParOf" srcId="{96CF9B53-4CE0-47D8-AB58-97B96B91A8C0}" destId="{AAC7961A-3844-476B-9F7D-AB3F806D501B}" srcOrd="2" destOrd="0" presId="urn:microsoft.com/office/officeart/2009/3/layout/DescendingProcess"/>
    <dgm:cxn modelId="{56EA90F8-A0DF-4E63-882A-5319DA63FD78}" type="presParOf" srcId="{96CF9B53-4CE0-47D8-AB58-97B96B91A8C0}" destId="{2DBC190C-020C-43EF-8908-33F076C86509}" srcOrd="3" destOrd="0" presId="urn:microsoft.com/office/officeart/2009/3/layout/DescendingProcess"/>
    <dgm:cxn modelId="{09EF79FA-BD36-4727-BA51-1A30CB66B03A}" type="presParOf" srcId="{2DBC190C-020C-43EF-8908-33F076C86509}" destId="{4E96E51E-9AE2-4021-83E5-420942EC5BE0}" srcOrd="0" destOrd="0" presId="urn:microsoft.com/office/officeart/2009/3/layout/DescendingProcess"/>
    <dgm:cxn modelId="{262113DF-EB96-4E5B-ABD2-2A5B0C6AE1BD}" type="presParOf" srcId="{96CF9B53-4CE0-47D8-AB58-97B96B91A8C0}" destId="{3B149269-D378-4088-8611-982DD92BA4CD}" srcOrd="4" destOrd="0" presId="urn:microsoft.com/office/officeart/2009/3/layout/DescendingProcess"/>
    <dgm:cxn modelId="{CCBE5869-4999-4962-AA67-0ADA39C9EC2D}" type="presParOf" srcId="{96CF9B53-4CE0-47D8-AB58-97B96B91A8C0}" destId="{2893D991-A986-488D-A260-6AA4033E440C}" srcOrd="5" destOrd="0" presId="urn:microsoft.com/office/officeart/2009/3/layout/DescendingProcess"/>
    <dgm:cxn modelId="{BA7AAFE6-B462-4A55-8DE9-2D8D68803AB0}" type="presParOf" srcId="{2893D991-A986-488D-A260-6AA4033E440C}" destId="{9E4E1DDB-57D8-40CD-BD1E-835C7308731F}" srcOrd="0" destOrd="0" presId="urn:microsoft.com/office/officeart/2009/3/layout/DescendingProcess"/>
    <dgm:cxn modelId="{715C0A66-3DE0-4D1D-A282-899B55F430F7}" type="presParOf" srcId="{96CF9B53-4CE0-47D8-AB58-97B96B91A8C0}" destId="{8DBEEAD5-C2BB-4FC0-9CC8-00C0F833BDAC}" srcOrd="6" destOrd="0" presId="urn:microsoft.com/office/officeart/2009/3/layout/DescendingProcess"/>
    <dgm:cxn modelId="{AC39B4F2-2949-43A7-975C-B882B8371F2D}" type="presParOf" srcId="{96CF9B53-4CE0-47D8-AB58-97B96B91A8C0}" destId="{42E68E95-0D95-4C99-B449-91A8075FFF90}" srcOrd="7" destOrd="0" presId="urn:microsoft.com/office/officeart/2009/3/layout/DescendingProcess"/>
    <dgm:cxn modelId="{F6A40344-52A2-4881-828C-6152F4CF597B}" type="presParOf" srcId="{42E68E95-0D95-4C99-B449-91A8075FFF90}" destId="{DC4EAC19-B432-45A6-BD00-A6C18FB765F3}" srcOrd="0" destOrd="0" presId="urn:microsoft.com/office/officeart/2009/3/layout/DescendingProcess"/>
    <dgm:cxn modelId="{59082F55-FBD4-4763-AC1D-E0D94F40EE44}" type="presParOf" srcId="{96CF9B53-4CE0-47D8-AB58-97B96B91A8C0}" destId="{42D86B72-1D11-47B2-A506-9BD342D79A3F}" srcOrd="8" destOrd="0" presId="urn:microsoft.com/office/officeart/2009/3/layout/DescendingProcess"/>
    <dgm:cxn modelId="{21F07377-5F9B-4416-BA16-28F8E61F858F}" type="presParOf" srcId="{96CF9B53-4CE0-47D8-AB58-97B96B91A8C0}" destId="{B0DA9353-00E2-4781-95D8-8F02A28F4553}" srcOrd="9" destOrd="0" presId="urn:microsoft.com/office/officeart/2009/3/layout/DescendingProcess"/>
    <dgm:cxn modelId="{3779CB58-CBFD-4417-A8E9-4509F83AC937}" type="presParOf" srcId="{B0DA9353-00E2-4781-95D8-8F02A28F4553}" destId="{74E61734-617C-43C6-ADBD-ACD6B010CD88}" srcOrd="0" destOrd="0" presId="urn:microsoft.com/office/officeart/2009/3/layout/DescendingProcess"/>
    <dgm:cxn modelId="{97C56459-3C83-4790-8545-47C39CEB5C47}" type="presParOf" srcId="{96CF9B53-4CE0-47D8-AB58-97B96B91A8C0}" destId="{B8F33855-2B7C-4583-B5AA-7115369685E3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AD243-D5E4-4AF6-B572-DBC1B0623464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D2FE49-2825-4000-B94D-45C401130202}">
      <dgm:prSet phldrT="[Text]"/>
      <dgm:spPr/>
      <dgm:t>
        <a:bodyPr/>
        <a:lstStyle/>
        <a:p>
          <a:r>
            <a:rPr lang="en-US" dirty="0"/>
            <a:t>Wrongly assume the majority are okay with it</a:t>
          </a:r>
        </a:p>
      </dgm:t>
    </dgm:pt>
    <dgm:pt modelId="{8E7F56FD-003A-4578-B79F-DD43EC63C4DB}" type="parTrans" cxnId="{E0EA918D-A3D4-48AC-836A-6371DAA06D14}">
      <dgm:prSet/>
      <dgm:spPr/>
      <dgm:t>
        <a:bodyPr/>
        <a:lstStyle/>
        <a:p>
          <a:endParaRPr lang="en-US"/>
        </a:p>
      </dgm:t>
    </dgm:pt>
    <dgm:pt modelId="{1933AD69-8420-410B-B2C1-79A4709448FA}" type="sibTrans" cxnId="{E0EA918D-A3D4-48AC-836A-6371DAA06D14}">
      <dgm:prSet/>
      <dgm:spPr/>
      <dgm:t>
        <a:bodyPr/>
        <a:lstStyle/>
        <a:p>
          <a:endParaRPr lang="en-US"/>
        </a:p>
      </dgm:t>
    </dgm:pt>
    <dgm:pt modelId="{ADC20DAE-A6C6-4411-92AB-1CA0DF0EB07A}">
      <dgm:prSet phldrT="[Text]"/>
      <dgm:spPr/>
      <dgm:t>
        <a:bodyPr/>
        <a:lstStyle/>
        <a:p>
          <a:r>
            <a:rPr lang="en-US" dirty="0"/>
            <a:t>Conform to perceived norms to avoid repercussions</a:t>
          </a:r>
        </a:p>
      </dgm:t>
    </dgm:pt>
    <dgm:pt modelId="{CE5E302F-E00A-4CCA-A923-4EF2231FE3A9}" type="parTrans" cxnId="{FC29C465-3103-4F10-881E-B30CD6D59431}">
      <dgm:prSet/>
      <dgm:spPr/>
      <dgm:t>
        <a:bodyPr/>
        <a:lstStyle/>
        <a:p>
          <a:endParaRPr lang="en-US"/>
        </a:p>
      </dgm:t>
    </dgm:pt>
    <dgm:pt modelId="{2530BDA6-9A0F-4C0B-9031-2BDF448E5081}" type="sibTrans" cxnId="{FC29C465-3103-4F10-881E-B30CD6D59431}">
      <dgm:prSet/>
      <dgm:spPr/>
      <dgm:t>
        <a:bodyPr/>
        <a:lstStyle/>
        <a:p>
          <a:endParaRPr lang="en-US"/>
        </a:p>
      </dgm:t>
    </dgm:pt>
    <dgm:pt modelId="{71C1E622-06EF-4932-A7F6-FF9CAF562B5D}">
      <dgm:prSet phldrT="[Text]"/>
      <dgm:spPr/>
      <dgm:t>
        <a:bodyPr/>
        <a:lstStyle/>
        <a:p>
          <a:r>
            <a:rPr lang="en-US" dirty="0"/>
            <a:t>Display sexist attitudes or fail take action</a:t>
          </a:r>
        </a:p>
      </dgm:t>
    </dgm:pt>
    <dgm:pt modelId="{182FFFCB-F039-46DF-8F64-61FE085180A1}" type="parTrans" cxnId="{C2FC8079-20B6-478C-BB31-57FDA38D37C7}">
      <dgm:prSet/>
      <dgm:spPr/>
      <dgm:t>
        <a:bodyPr/>
        <a:lstStyle/>
        <a:p>
          <a:endParaRPr lang="en-US"/>
        </a:p>
      </dgm:t>
    </dgm:pt>
    <dgm:pt modelId="{F7639547-B560-40F2-A9A8-D682281FE9AA}" type="sibTrans" cxnId="{C2FC8079-20B6-478C-BB31-57FDA38D37C7}">
      <dgm:prSet/>
      <dgm:spPr/>
      <dgm:t>
        <a:bodyPr/>
        <a:lstStyle/>
        <a:p>
          <a:endParaRPr lang="en-US"/>
        </a:p>
      </dgm:t>
    </dgm:pt>
    <dgm:pt modelId="{D590040A-2043-4C35-B395-D6E5A1CB7832}">
      <dgm:prSet phldrT="[Text]"/>
      <dgm:spPr/>
      <dgm:t>
        <a:bodyPr/>
        <a:lstStyle/>
        <a:p>
          <a:r>
            <a:rPr lang="en-US" dirty="0"/>
            <a:t>Believe sexist attitudes are inappropriate</a:t>
          </a:r>
        </a:p>
      </dgm:t>
    </dgm:pt>
    <dgm:pt modelId="{2351DFE3-2209-4257-B12A-86F358228144}" type="parTrans" cxnId="{F26A6237-C2C6-4C5B-A014-C363F0B42137}">
      <dgm:prSet/>
      <dgm:spPr/>
      <dgm:t>
        <a:bodyPr/>
        <a:lstStyle/>
        <a:p>
          <a:endParaRPr lang="en-US"/>
        </a:p>
      </dgm:t>
    </dgm:pt>
    <dgm:pt modelId="{7DF0DB47-0EAF-4B9B-B0AE-BA1D40CC0BDA}" type="sibTrans" cxnId="{F26A6237-C2C6-4C5B-A014-C363F0B42137}">
      <dgm:prSet/>
      <dgm:spPr/>
      <dgm:t>
        <a:bodyPr/>
        <a:lstStyle/>
        <a:p>
          <a:endParaRPr lang="en-US"/>
        </a:p>
      </dgm:t>
    </dgm:pt>
    <dgm:pt modelId="{5AD7071C-2731-4574-A592-50FE92A2BF6C}">
      <dgm:prSet phldrT="[Text]"/>
      <dgm:spPr/>
      <dgm:t>
        <a:bodyPr/>
        <a:lstStyle/>
        <a:p>
          <a:r>
            <a:rPr lang="en-US" dirty="0"/>
            <a:t>Exacerbate sexism in society </a:t>
          </a:r>
        </a:p>
      </dgm:t>
    </dgm:pt>
    <dgm:pt modelId="{68B7C3B4-4792-40C5-BA74-F6A58FE3166D}" type="parTrans" cxnId="{02F277CA-B6E3-4A5B-99A9-D74F25988091}">
      <dgm:prSet/>
      <dgm:spPr/>
      <dgm:t>
        <a:bodyPr/>
        <a:lstStyle/>
        <a:p>
          <a:endParaRPr lang="en-US"/>
        </a:p>
      </dgm:t>
    </dgm:pt>
    <dgm:pt modelId="{23B0C573-4F1F-4771-92A3-DA36657FF09C}" type="sibTrans" cxnId="{02F277CA-B6E3-4A5B-99A9-D74F25988091}">
      <dgm:prSet/>
      <dgm:spPr/>
      <dgm:t>
        <a:bodyPr/>
        <a:lstStyle/>
        <a:p>
          <a:endParaRPr lang="en-US"/>
        </a:p>
      </dgm:t>
    </dgm:pt>
    <dgm:pt modelId="{F86B336E-C56E-49CE-A8AB-11FA0EA9E6A4}" type="pres">
      <dgm:prSet presAssocID="{820AD243-D5E4-4AF6-B572-DBC1B0623464}" presName="cycle" presStyleCnt="0">
        <dgm:presLayoutVars>
          <dgm:dir/>
          <dgm:resizeHandles val="exact"/>
        </dgm:presLayoutVars>
      </dgm:prSet>
      <dgm:spPr/>
    </dgm:pt>
    <dgm:pt modelId="{D2789012-275A-4064-9E24-CDD49822A41B}" type="pres">
      <dgm:prSet presAssocID="{E8D2FE49-2825-4000-B94D-45C401130202}" presName="node" presStyleLbl="node1" presStyleIdx="0" presStyleCnt="5">
        <dgm:presLayoutVars>
          <dgm:bulletEnabled val="1"/>
        </dgm:presLayoutVars>
      </dgm:prSet>
      <dgm:spPr/>
    </dgm:pt>
    <dgm:pt modelId="{46A40C56-3D5C-43CA-98B9-381A0C53E72F}" type="pres">
      <dgm:prSet presAssocID="{E8D2FE49-2825-4000-B94D-45C401130202}" presName="spNode" presStyleCnt="0"/>
      <dgm:spPr/>
    </dgm:pt>
    <dgm:pt modelId="{7828407C-BB0B-451C-8EF6-97870959E231}" type="pres">
      <dgm:prSet presAssocID="{1933AD69-8420-410B-B2C1-79A4709448FA}" presName="sibTrans" presStyleLbl="sibTrans1D1" presStyleIdx="0" presStyleCnt="5"/>
      <dgm:spPr/>
    </dgm:pt>
    <dgm:pt modelId="{50F45E7F-D9A9-4566-A16F-21E07B12AAFE}" type="pres">
      <dgm:prSet presAssocID="{ADC20DAE-A6C6-4411-92AB-1CA0DF0EB07A}" presName="node" presStyleLbl="node1" presStyleIdx="1" presStyleCnt="5">
        <dgm:presLayoutVars>
          <dgm:bulletEnabled val="1"/>
        </dgm:presLayoutVars>
      </dgm:prSet>
      <dgm:spPr/>
    </dgm:pt>
    <dgm:pt modelId="{0CA92A8D-B472-4B92-B1CB-68B54D6D95C7}" type="pres">
      <dgm:prSet presAssocID="{ADC20DAE-A6C6-4411-92AB-1CA0DF0EB07A}" presName="spNode" presStyleCnt="0"/>
      <dgm:spPr/>
    </dgm:pt>
    <dgm:pt modelId="{E69E9414-A23B-4F2A-BC43-574941E2BD7E}" type="pres">
      <dgm:prSet presAssocID="{2530BDA6-9A0F-4C0B-9031-2BDF448E5081}" presName="sibTrans" presStyleLbl="sibTrans1D1" presStyleIdx="1" presStyleCnt="5"/>
      <dgm:spPr/>
    </dgm:pt>
    <dgm:pt modelId="{7ACB686D-B99C-4C83-8700-C1AF2F5E00CB}" type="pres">
      <dgm:prSet presAssocID="{71C1E622-06EF-4932-A7F6-FF9CAF562B5D}" presName="node" presStyleLbl="node1" presStyleIdx="2" presStyleCnt="5" custRadScaleRad="92390" custRadScaleInc="-11949">
        <dgm:presLayoutVars>
          <dgm:bulletEnabled val="1"/>
        </dgm:presLayoutVars>
      </dgm:prSet>
      <dgm:spPr/>
    </dgm:pt>
    <dgm:pt modelId="{D202B261-E23E-4A17-8D4F-35A6A9CB1EBA}" type="pres">
      <dgm:prSet presAssocID="{71C1E622-06EF-4932-A7F6-FF9CAF562B5D}" presName="spNode" presStyleCnt="0"/>
      <dgm:spPr/>
    </dgm:pt>
    <dgm:pt modelId="{0FECC567-DC46-4EBD-A2B4-F469569CAC06}" type="pres">
      <dgm:prSet presAssocID="{F7639547-B560-40F2-A9A8-D682281FE9AA}" presName="sibTrans" presStyleLbl="sibTrans1D1" presStyleIdx="2" presStyleCnt="5"/>
      <dgm:spPr/>
    </dgm:pt>
    <dgm:pt modelId="{4919D76F-E664-4970-AF9D-BD72B9AADB77}" type="pres">
      <dgm:prSet presAssocID="{5AD7071C-2731-4574-A592-50FE92A2BF6C}" presName="node" presStyleLbl="node1" presStyleIdx="3" presStyleCnt="5" custRadScaleRad="98710" custRadScaleInc="63350">
        <dgm:presLayoutVars>
          <dgm:bulletEnabled val="1"/>
        </dgm:presLayoutVars>
      </dgm:prSet>
      <dgm:spPr/>
    </dgm:pt>
    <dgm:pt modelId="{0A7E9DEE-00BB-4E6E-9A34-9B3BC393C353}" type="pres">
      <dgm:prSet presAssocID="{5AD7071C-2731-4574-A592-50FE92A2BF6C}" presName="spNode" presStyleCnt="0"/>
      <dgm:spPr/>
    </dgm:pt>
    <dgm:pt modelId="{CE6A0E37-DC40-4CBB-B692-FBFF3297B59C}" type="pres">
      <dgm:prSet presAssocID="{23B0C573-4F1F-4771-92A3-DA36657FF09C}" presName="sibTrans" presStyleLbl="sibTrans1D1" presStyleIdx="3" presStyleCnt="5"/>
      <dgm:spPr/>
    </dgm:pt>
    <dgm:pt modelId="{29FB2759-9208-456A-83B0-7D6CF4C49EDA}" type="pres">
      <dgm:prSet presAssocID="{D590040A-2043-4C35-B395-D6E5A1CB7832}" presName="node" presStyleLbl="node1" presStyleIdx="4" presStyleCnt="5" custRadScaleRad="101834" custRadScaleInc="4522">
        <dgm:presLayoutVars>
          <dgm:bulletEnabled val="1"/>
        </dgm:presLayoutVars>
      </dgm:prSet>
      <dgm:spPr/>
    </dgm:pt>
    <dgm:pt modelId="{67D37524-6A5C-4316-9423-A0E123699575}" type="pres">
      <dgm:prSet presAssocID="{D590040A-2043-4C35-B395-D6E5A1CB7832}" presName="spNode" presStyleCnt="0"/>
      <dgm:spPr/>
    </dgm:pt>
    <dgm:pt modelId="{8A29F672-0E70-456C-A9AE-18A7E657005E}" type="pres">
      <dgm:prSet presAssocID="{7DF0DB47-0EAF-4B9B-B0AE-BA1D40CC0BDA}" presName="sibTrans" presStyleLbl="sibTrans1D1" presStyleIdx="4" presStyleCnt="5"/>
      <dgm:spPr/>
    </dgm:pt>
  </dgm:ptLst>
  <dgm:cxnLst>
    <dgm:cxn modelId="{11A4FF02-D13D-42A6-938D-D9A9BD23E8B7}" type="presOf" srcId="{7DF0DB47-0EAF-4B9B-B0AE-BA1D40CC0BDA}" destId="{8A29F672-0E70-456C-A9AE-18A7E657005E}" srcOrd="0" destOrd="0" presId="urn:microsoft.com/office/officeart/2005/8/layout/cycle5"/>
    <dgm:cxn modelId="{D6880A30-25BE-42C8-A1C5-08F71B5F28F5}" type="presOf" srcId="{2530BDA6-9A0F-4C0B-9031-2BDF448E5081}" destId="{E69E9414-A23B-4F2A-BC43-574941E2BD7E}" srcOrd="0" destOrd="0" presId="urn:microsoft.com/office/officeart/2005/8/layout/cycle5"/>
    <dgm:cxn modelId="{F26A6237-C2C6-4C5B-A014-C363F0B42137}" srcId="{820AD243-D5E4-4AF6-B572-DBC1B0623464}" destId="{D590040A-2043-4C35-B395-D6E5A1CB7832}" srcOrd="4" destOrd="0" parTransId="{2351DFE3-2209-4257-B12A-86F358228144}" sibTransId="{7DF0DB47-0EAF-4B9B-B0AE-BA1D40CC0BDA}"/>
    <dgm:cxn modelId="{FC29C465-3103-4F10-881E-B30CD6D59431}" srcId="{820AD243-D5E4-4AF6-B572-DBC1B0623464}" destId="{ADC20DAE-A6C6-4411-92AB-1CA0DF0EB07A}" srcOrd="1" destOrd="0" parTransId="{CE5E302F-E00A-4CCA-A923-4EF2231FE3A9}" sibTransId="{2530BDA6-9A0F-4C0B-9031-2BDF448E5081}"/>
    <dgm:cxn modelId="{0FBDB251-8619-4507-9CD0-FA39F53A5889}" type="presOf" srcId="{E8D2FE49-2825-4000-B94D-45C401130202}" destId="{D2789012-275A-4064-9E24-CDD49822A41B}" srcOrd="0" destOrd="0" presId="urn:microsoft.com/office/officeart/2005/8/layout/cycle5"/>
    <dgm:cxn modelId="{8D8CC956-F791-49C5-BBE0-7CD304C05B0F}" type="presOf" srcId="{5AD7071C-2731-4574-A592-50FE92A2BF6C}" destId="{4919D76F-E664-4970-AF9D-BD72B9AADB77}" srcOrd="0" destOrd="0" presId="urn:microsoft.com/office/officeart/2005/8/layout/cycle5"/>
    <dgm:cxn modelId="{96F20E77-E8E2-4114-A3AF-F838B8DF031D}" type="presOf" srcId="{F7639547-B560-40F2-A9A8-D682281FE9AA}" destId="{0FECC567-DC46-4EBD-A2B4-F469569CAC06}" srcOrd="0" destOrd="0" presId="urn:microsoft.com/office/officeart/2005/8/layout/cycle5"/>
    <dgm:cxn modelId="{C2FC8079-20B6-478C-BB31-57FDA38D37C7}" srcId="{820AD243-D5E4-4AF6-B572-DBC1B0623464}" destId="{71C1E622-06EF-4932-A7F6-FF9CAF562B5D}" srcOrd="2" destOrd="0" parTransId="{182FFFCB-F039-46DF-8F64-61FE085180A1}" sibTransId="{F7639547-B560-40F2-A9A8-D682281FE9AA}"/>
    <dgm:cxn modelId="{77576284-B049-4F15-9CF5-2FA744BDEE09}" type="presOf" srcId="{1933AD69-8420-410B-B2C1-79A4709448FA}" destId="{7828407C-BB0B-451C-8EF6-97870959E231}" srcOrd="0" destOrd="0" presId="urn:microsoft.com/office/officeart/2005/8/layout/cycle5"/>
    <dgm:cxn modelId="{E0EA918D-A3D4-48AC-836A-6371DAA06D14}" srcId="{820AD243-D5E4-4AF6-B572-DBC1B0623464}" destId="{E8D2FE49-2825-4000-B94D-45C401130202}" srcOrd="0" destOrd="0" parTransId="{8E7F56FD-003A-4578-B79F-DD43EC63C4DB}" sibTransId="{1933AD69-8420-410B-B2C1-79A4709448FA}"/>
    <dgm:cxn modelId="{300FB38E-F87C-4172-B7B5-6C4C47E5CF22}" type="presOf" srcId="{23B0C573-4F1F-4771-92A3-DA36657FF09C}" destId="{CE6A0E37-DC40-4CBB-B692-FBFF3297B59C}" srcOrd="0" destOrd="0" presId="urn:microsoft.com/office/officeart/2005/8/layout/cycle5"/>
    <dgm:cxn modelId="{EC79B59E-F289-4BB0-8F8A-60CDC2372C27}" type="presOf" srcId="{71C1E622-06EF-4932-A7F6-FF9CAF562B5D}" destId="{7ACB686D-B99C-4C83-8700-C1AF2F5E00CB}" srcOrd="0" destOrd="0" presId="urn:microsoft.com/office/officeart/2005/8/layout/cycle5"/>
    <dgm:cxn modelId="{2A38D69E-6DDE-4F5C-99ED-E94D9B009A12}" type="presOf" srcId="{D590040A-2043-4C35-B395-D6E5A1CB7832}" destId="{29FB2759-9208-456A-83B0-7D6CF4C49EDA}" srcOrd="0" destOrd="0" presId="urn:microsoft.com/office/officeart/2005/8/layout/cycle5"/>
    <dgm:cxn modelId="{2AA94FB8-1671-4A3A-8511-C7589CA2CA27}" type="presOf" srcId="{ADC20DAE-A6C6-4411-92AB-1CA0DF0EB07A}" destId="{50F45E7F-D9A9-4566-A16F-21E07B12AAFE}" srcOrd="0" destOrd="0" presId="urn:microsoft.com/office/officeart/2005/8/layout/cycle5"/>
    <dgm:cxn modelId="{02F277CA-B6E3-4A5B-99A9-D74F25988091}" srcId="{820AD243-D5E4-4AF6-B572-DBC1B0623464}" destId="{5AD7071C-2731-4574-A592-50FE92A2BF6C}" srcOrd="3" destOrd="0" parTransId="{68B7C3B4-4792-40C5-BA74-F6A58FE3166D}" sibTransId="{23B0C573-4F1F-4771-92A3-DA36657FF09C}"/>
    <dgm:cxn modelId="{BA9B9AEF-956D-463A-BC10-9734333B64DE}" type="presOf" srcId="{820AD243-D5E4-4AF6-B572-DBC1B0623464}" destId="{F86B336E-C56E-49CE-A8AB-11FA0EA9E6A4}" srcOrd="0" destOrd="0" presId="urn:microsoft.com/office/officeart/2005/8/layout/cycle5"/>
    <dgm:cxn modelId="{06FB4016-F55E-4C52-9D93-11BA546BAC8E}" type="presParOf" srcId="{F86B336E-C56E-49CE-A8AB-11FA0EA9E6A4}" destId="{D2789012-275A-4064-9E24-CDD49822A41B}" srcOrd="0" destOrd="0" presId="urn:microsoft.com/office/officeart/2005/8/layout/cycle5"/>
    <dgm:cxn modelId="{61ADFF58-593A-4008-BC9C-7D189EE9E4FC}" type="presParOf" srcId="{F86B336E-C56E-49CE-A8AB-11FA0EA9E6A4}" destId="{46A40C56-3D5C-43CA-98B9-381A0C53E72F}" srcOrd="1" destOrd="0" presId="urn:microsoft.com/office/officeart/2005/8/layout/cycle5"/>
    <dgm:cxn modelId="{83556FAC-7DF8-4B80-A1A2-85BE126BD9C0}" type="presParOf" srcId="{F86B336E-C56E-49CE-A8AB-11FA0EA9E6A4}" destId="{7828407C-BB0B-451C-8EF6-97870959E231}" srcOrd="2" destOrd="0" presId="urn:microsoft.com/office/officeart/2005/8/layout/cycle5"/>
    <dgm:cxn modelId="{DBB45DFB-8C34-4487-8587-EAF28C50475D}" type="presParOf" srcId="{F86B336E-C56E-49CE-A8AB-11FA0EA9E6A4}" destId="{50F45E7F-D9A9-4566-A16F-21E07B12AAFE}" srcOrd="3" destOrd="0" presId="urn:microsoft.com/office/officeart/2005/8/layout/cycle5"/>
    <dgm:cxn modelId="{203C08BA-AECF-4485-8F40-5F2554248BE0}" type="presParOf" srcId="{F86B336E-C56E-49CE-A8AB-11FA0EA9E6A4}" destId="{0CA92A8D-B472-4B92-B1CB-68B54D6D95C7}" srcOrd="4" destOrd="0" presId="urn:microsoft.com/office/officeart/2005/8/layout/cycle5"/>
    <dgm:cxn modelId="{C6E83347-C78C-4D2A-B03A-ADB256B4D6CC}" type="presParOf" srcId="{F86B336E-C56E-49CE-A8AB-11FA0EA9E6A4}" destId="{E69E9414-A23B-4F2A-BC43-574941E2BD7E}" srcOrd="5" destOrd="0" presId="urn:microsoft.com/office/officeart/2005/8/layout/cycle5"/>
    <dgm:cxn modelId="{20996B28-127C-4EC9-B44C-CA09D56C1B24}" type="presParOf" srcId="{F86B336E-C56E-49CE-A8AB-11FA0EA9E6A4}" destId="{7ACB686D-B99C-4C83-8700-C1AF2F5E00CB}" srcOrd="6" destOrd="0" presId="urn:microsoft.com/office/officeart/2005/8/layout/cycle5"/>
    <dgm:cxn modelId="{3A3AACEA-BD41-4AD2-9C8B-0887C2D0B686}" type="presParOf" srcId="{F86B336E-C56E-49CE-A8AB-11FA0EA9E6A4}" destId="{D202B261-E23E-4A17-8D4F-35A6A9CB1EBA}" srcOrd="7" destOrd="0" presId="urn:microsoft.com/office/officeart/2005/8/layout/cycle5"/>
    <dgm:cxn modelId="{C445F9E6-C011-4A16-AB0D-9478F047964C}" type="presParOf" srcId="{F86B336E-C56E-49CE-A8AB-11FA0EA9E6A4}" destId="{0FECC567-DC46-4EBD-A2B4-F469569CAC06}" srcOrd="8" destOrd="0" presId="urn:microsoft.com/office/officeart/2005/8/layout/cycle5"/>
    <dgm:cxn modelId="{C55DA216-E41B-4FA5-A82C-59960ED1CF10}" type="presParOf" srcId="{F86B336E-C56E-49CE-A8AB-11FA0EA9E6A4}" destId="{4919D76F-E664-4970-AF9D-BD72B9AADB77}" srcOrd="9" destOrd="0" presId="urn:microsoft.com/office/officeart/2005/8/layout/cycle5"/>
    <dgm:cxn modelId="{FEBF9E95-757A-4FC3-8AC6-751A332B2979}" type="presParOf" srcId="{F86B336E-C56E-49CE-A8AB-11FA0EA9E6A4}" destId="{0A7E9DEE-00BB-4E6E-9A34-9B3BC393C353}" srcOrd="10" destOrd="0" presId="urn:microsoft.com/office/officeart/2005/8/layout/cycle5"/>
    <dgm:cxn modelId="{F7C0B902-F575-43DC-9132-440E98EBDBDB}" type="presParOf" srcId="{F86B336E-C56E-49CE-A8AB-11FA0EA9E6A4}" destId="{CE6A0E37-DC40-4CBB-B692-FBFF3297B59C}" srcOrd="11" destOrd="0" presId="urn:microsoft.com/office/officeart/2005/8/layout/cycle5"/>
    <dgm:cxn modelId="{5AEAB1FF-D7E6-460F-8F6E-178F49AC5E0C}" type="presParOf" srcId="{F86B336E-C56E-49CE-A8AB-11FA0EA9E6A4}" destId="{29FB2759-9208-456A-83B0-7D6CF4C49EDA}" srcOrd="12" destOrd="0" presId="urn:microsoft.com/office/officeart/2005/8/layout/cycle5"/>
    <dgm:cxn modelId="{EFF78D21-82BE-4F0F-8011-0F62F1A2B768}" type="presParOf" srcId="{F86B336E-C56E-49CE-A8AB-11FA0EA9E6A4}" destId="{67D37524-6A5C-4316-9423-A0E123699575}" srcOrd="13" destOrd="0" presId="urn:microsoft.com/office/officeart/2005/8/layout/cycle5"/>
    <dgm:cxn modelId="{60639D08-5DDC-41ED-96A3-047F2C670854}" type="presParOf" srcId="{F86B336E-C56E-49CE-A8AB-11FA0EA9E6A4}" destId="{8A29F672-0E70-456C-A9AE-18A7E657005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3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8565E-83D4-4A33-9A78-1C81362D6C28}">
      <dsp:nvSpPr>
        <dsp:cNvPr id="0" name=""/>
        <dsp:cNvSpPr/>
      </dsp:nvSpPr>
      <dsp:spPr>
        <a:xfrm rot="4396374">
          <a:off x="378514" y="1134991"/>
          <a:ext cx="4804133" cy="3350284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96E51E-9AE2-4021-83E5-420942EC5BE0}">
      <dsp:nvSpPr>
        <dsp:cNvPr id="0" name=""/>
        <dsp:cNvSpPr/>
      </dsp:nvSpPr>
      <dsp:spPr>
        <a:xfrm>
          <a:off x="2015935" y="1465603"/>
          <a:ext cx="121319" cy="121319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9E4E1DDB-57D8-40CD-BD1E-835C7308731F}">
      <dsp:nvSpPr>
        <dsp:cNvPr id="0" name=""/>
        <dsp:cNvSpPr/>
      </dsp:nvSpPr>
      <dsp:spPr>
        <a:xfrm>
          <a:off x="2700944" y="1991506"/>
          <a:ext cx="121319" cy="121319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DC4EAC19-B432-45A6-BD00-A6C18FB765F3}">
      <dsp:nvSpPr>
        <dsp:cNvPr id="0" name=""/>
        <dsp:cNvSpPr/>
      </dsp:nvSpPr>
      <dsp:spPr>
        <a:xfrm>
          <a:off x="3316779" y="2607007"/>
          <a:ext cx="121319" cy="121319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AB6C0C0F-9554-4981-82FB-B2CB13DADEE6}">
      <dsp:nvSpPr>
        <dsp:cNvPr id="0" name=""/>
        <dsp:cNvSpPr/>
      </dsp:nvSpPr>
      <dsp:spPr>
        <a:xfrm>
          <a:off x="0" y="-16394"/>
          <a:ext cx="1175217" cy="1000731"/>
        </a:xfrm>
        <a:prstGeom prst="rect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0" y="-16394"/>
        <a:ext cx="1175217" cy="1000731"/>
      </dsp:txXfrm>
    </dsp:sp>
    <dsp:sp modelId="{AAC7961A-3844-476B-9F7D-AB3F806D501B}">
      <dsp:nvSpPr>
        <dsp:cNvPr id="0" name=""/>
        <dsp:cNvSpPr/>
      </dsp:nvSpPr>
      <dsp:spPr>
        <a:xfrm>
          <a:off x="2105977" y="763450"/>
          <a:ext cx="2022593" cy="890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Repeated Measures ANOVA</a:t>
          </a:r>
        </a:p>
      </dsp:txBody>
      <dsp:txXfrm>
        <a:off x="2105977" y="763450"/>
        <a:ext cx="2022593" cy="890417"/>
      </dsp:txXfrm>
    </dsp:sp>
    <dsp:sp modelId="{3B149269-D378-4088-8611-982DD92BA4CD}">
      <dsp:nvSpPr>
        <dsp:cNvPr id="0" name=""/>
        <dsp:cNvSpPr/>
      </dsp:nvSpPr>
      <dsp:spPr>
        <a:xfrm>
          <a:off x="1277679" y="1881463"/>
          <a:ext cx="1623099" cy="890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 hoc Analysis</a:t>
          </a:r>
        </a:p>
      </dsp:txBody>
      <dsp:txXfrm>
        <a:off x="1277679" y="1881463"/>
        <a:ext cx="1623099" cy="890417"/>
      </dsp:txXfrm>
    </dsp:sp>
    <dsp:sp modelId="{74E61734-617C-43C6-ADBD-ACD6B010CD88}">
      <dsp:nvSpPr>
        <dsp:cNvPr id="0" name=""/>
        <dsp:cNvSpPr/>
      </dsp:nvSpPr>
      <dsp:spPr>
        <a:xfrm>
          <a:off x="3762434" y="3284281"/>
          <a:ext cx="121319" cy="121319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8DBEEAD5-C2BB-4FC0-9CC8-00C0F833BDAC}">
      <dsp:nvSpPr>
        <dsp:cNvPr id="0" name=""/>
        <dsp:cNvSpPr/>
      </dsp:nvSpPr>
      <dsp:spPr>
        <a:xfrm>
          <a:off x="3464056" y="2042380"/>
          <a:ext cx="1981943" cy="890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One Sample T tests</a:t>
          </a:r>
        </a:p>
      </dsp:txBody>
      <dsp:txXfrm>
        <a:off x="3464056" y="2042380"/>
        <a:ext cx="1981943" cy="890417"/>
      </dsp:txXfrm>
    </dsp:sp>
    <dsp:sp modelId="{42D86B72-1D11-47B2-A506-9BD342D79A3F}">
      <dsp:nvSpPr>
        <dsp:cNvPr id="0" name=""/>
        <dsp:cNvSpPr/>
      </dsp:nvSpPr>
      <dsp:spPr>
        <a:xfrm>
          <a:off x="2385237" y="3301319"/>
          <a:ext cx="1299889" cy="890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Pearson’s Correlation</a:t>
          </a:r>
        </a:p>
      </dsp:txBody>
      <dsp:txXfrm>
        <a:off x="2385237" y="3301319"/>
        <a:ext cx="1299889" cy="890417"/>
      </dsp:txXfrm>
    </dsp:sp>
    <dsp:sp modelId="{B8F33855-2B7C-4583-B5AA-7115369685E3}">
      <dsp:nvSpPr>
        <dsp:cNvPr id="0" name=""/>
        <dsp:cNvSpPr/>
      </dsp:nvSpPr>
      <dsp:spPr>
        <a:xfrm>
          <a:off x="3117270" y="4890964"/>
          <a:ext cx="3060811" cy="51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Relationship between PI &amp; Sexist Attitudes </a:t>
          </a:r>
        </a:p>
      </dsp:txBody>
      <dsp:txXfrm>
        <a:off x="3117270" y="4890964"/>
        <a:ext cx="3060811" cy="513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89012-275A-4064-9E24-CDD49822A41B}">
      <dsp:nvSpPr>
        <dsp:cNvPr id="0" name=""/>
        <dsp:cNvSpPr/>
      </dsp:nvSpPr>
      <dsp:spPr>
        <a:xfrm>
          <a:off x="3254793" y="3640"/>
          <a:ext cx="2161394" cy="14049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Wrongly assume the majority are okay with it</a:t>
          </a:r>
        </a:p>
      </dsp:txBody>
      <dsp:txXfrm>
        <a:off x="3323375" y="72222"/>
        <a:ext cx="2024230" cy="1267742"/>
      </dsp:txXfrm>
    </dsp:sp>
    <dsp:sp modelId="{7828407C-BB0B-451C-8EF6-97870959E231}">
      <dsp:nvSpPr>
        <dsp:cNvPr id="0" name=""/>
        <dsp:cNvSpPr/>
      </dsp:nvSpPr>
      <dsp:spPr>
        <a:xfrm>
          <a:off x="1528527" y="706093"/>
          <a:ext cx="5613926" cy="5613926"/>
        </a:xfrm>
        <a:custGeom>
          <a:avLst/>
          <a:gdLst/>
          <a:ahLst/>
          <a:cxnLst/>
          <a:rect l="0" t="0" r="0" b="0"/>
          <a:pathLst>
            <a:path>
              <a:moveTo>
                <a:pt x="4177241" y="357191"/>
              </a:moveTo>
              <a:arcTo wR="2806963" hR="2806963" stAng="17953226" swAng="121187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45E7F-D9A9-4566-A16F-21E07B12AAFE}">
      <dsp:nvSpPr>
        <dsp:cNvPr id="0" name=""/>
        <dsp:cNvSpPr/>
      </dsp:nvSpPr>
      <dsp:spPr>
        <a:xfrm>
          <a:off x="5924374" y="1943204"/>
          <a:ext cx="2161394" cy="14049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Conform to perceived norms to avoid repercussions</a:t>
          </a:r>
        </a:p>
      </dsp:txBody>
      <dsp:txXfrm>
        <a:off x="5992956" y="2011786"/>
        <a:ext cx="2024230" cy="1267742"/>
      </dsp:txXfrm>
    </dsp:sp>
    <dsp:sp modelId="{E69E9414-A23B-4F2A-BC43-574941E2BD7E}">
      <dsp:nvSpPr>
        <dsp:cNvPr id="0" name=""/>
        <dsp:cNvSpPr/>
      </dsp:nvSpPr>
      <dsp:spPr>
        <a:xfrm>
          <a:off x="1532532" y="318351"/>
          <a:ext cx="5613926" cy="5613926"/>
        </a:xfrm>
        <a:custGeom>
          <a:avLst/>
          <a:gdLst/>
          <a:ahLst/>
          <a:cxnLst/>
          <a:rect l="0" t="0" r="0" b="0"/>
          <a:pathLst>
            <a:path>
              <a:moveTo>
                <a:pt x="5562070" y="3344017"/>
              </a:moveTo>
              <a:arcTo wR="2806963" hR="2806963" stAng="661821" swAng="11928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B686D-B99C-4C83-8700-C1AF2F5E00CB}">
      <dsp:nvSpPr>
        <dsp:cNvPr id="0" name=""/>
        <dsp:cNvSpPr/>
      </dsp:nvSpPr>
      <dsp:spPr>
        <a:xfrm>
          <a:off x="4882187" y="4829779"/>
          <a:ext cx="2161394" cy="14049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Display sexist attitudes or fail take action</a:t>
          </a:r>
        </a:p>
      </dsp:txBody>
      <dsp:txXfrm>
        <a:off x="4950769" y="4898361"/>
        <a:ext cx="2024230" cy="1267742"/>
      </dsp:txXfrm>
    </dsp:sp>
    <dsp:sp modelId="{0FECC567-DC46-4EBD-A2B4-F469569CAC06}">
      <dsp:nvSpPr>
        <dsp:cNvPr id="0" name=""/>
        <dsp:cNvSpPr/>
      </dsp:nvSpPr>
      <dsp:spPr>
        <a:xfrm>
          <a:off x="1281202" y="548851"/>
          <a:ext cx="5613926" cy="5613926"/>
        </a:xfrm>
        <a:custGeom>
          <a:avLst/>
          <a:gdLst/>
          <a:ahLst/>
          <a:cxnLst/>
          <a:rect l="0" t="0" r="0" b="0"/>
          <a:pathLst>
            <a:path>
              <a:moveTo>
                <a:pt x="3237299" y="5580743"/>
              </a:moveTo>
              <a:arcTo wR="2806963" hR="2806963" stAng="4870872" swAng="141459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9D76F-E664-4970-AF9D-BD72B9AADB77}">
      <dsp:nvSpPr>
        <dsp:cNvPr id="0" name=""/>
        <dsp:cNvSpPr/>
      </dsp:nvSpPr>
      <dsp:spPr>
        <a:xfrm>
          <a:off x="1095318" y="4546617"/>
          <a:ext cx="2161394" cy="14049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Exacerbate sexism in society </a:t>
          </a:r>
        </a:p>
      </dsp:txBody>
      <dsp:txXfrm>
        <a:off x="1163900" y="4615199"/>
        <a:ext cx="2024230" cy="1267742"/>
      </dsp:txXfrm>
    </dsp:sp>
    <dsp:sp modelId="{CE6A0E37-DC40-4CBB-B692-FBFF3297B59C}">
      <dsp:nvSpPr>
        <dsp:cNvPr id="0" name=""/>
        <dsp:cNvSpPr/>
      </dsp:nvSpPr>
      <dsp:spPr>
        <a:xfrm>
          <a:off x="1486107" y="520425"/>
          <a:ext cx="5613926" cy="5613926"/>
        </a:xfrm>
        <a:custGeom>
          <a:avLst/>
          <a:gdLst/>
          <a:ahLst/>
          <a:cxnLst/>
          <a:rect l="0" t="0" r="0" b="0"/>
          <a:pathLst>
            <a:path>
              <a:moveTo>
                <a:pt x="176967" y="3787863"/>
              </a:moveTo>
              <a:arcTo wR="2806963" hR="2806963" stAng="9572771" swAng="9667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B2759-9208-456A-83B0-7D6CF4C49EDA}">
      <dsp:nvSpPr>
        <dsp:cNvPr id="0" name=""/>
        <dsp:cNvSpPr/>
      </dsp:nvSpPr>
      <dsp:spPr>
        <a:xfrm>
          <a:off x="553470" y="1875963"/>
          <a:ext cx="2161394" cy="140490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Believe sexist attitudes are inappropriate</a:t>
          </a:r>
        </a:p>
      </dsp:txBody>
      <dsp:txXfrm>
        <a:off x="622052" y="1944545"/>
        <a:ext cx="2024230" cy="1267742"/>
      </dsp:txXfrm>
    </dsp:sp>
    <dsp:sp modelId="{8A29F672-0E70-456C-A9AE-18A7E657005E}">
      <dsp:nvSpPr>
        <dsp:cNvPr id="0" name=""/>
        <dsp:cNvSpPr/>
      </dsp:nvSpPr>
      <dsp:spPr>
        <a:xfrm>
          <a:off x="1439681" y="741392"/>
          <a:ext cx="5613926" cy="5613926"/>
        </a:xfrm>
        <a:custGeom>
          <a:avLst/>
          <a:gdLst/>
          <a:ahLst/>
          <a:cxnLst/>
          <a:rect l="0" t="0" r="0" b="0"/>
          <a:pathLst>
            <a:path>
              <a:moveTo>
                <a:pt x="755036" y="891594"/>
              </a:moveTo>
              <a:arcTo wR="2806963" hR="2806963" stAng="13381716" swAng="118920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5T04:34:58.05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970 0,'-27'0,"-21"0,-16 0,-10 0,-5 0,-3 0,0 0,0 0,2 0,0 0,15 14,5 4,0-1,10 10,14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5T04:35:00.77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FFDE6-DD74-4506-B22B-230DF9601AD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32A99-E862-485F-97F4-71B7648E7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1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32A99-E862-485F-97F4-71B7648E7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1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2334" y="3851038"/>
            <a:ext cx="26968872" cy="12198869"/>
          </a:xfrm>
        </p:spPr>
        <p:txBody>
          <a:bodyPr bIns="0" anchor="b">
            <a:normAutofit/>
          </a:bodyPr>
          <a:lstStyle>
            <a:lvl1pPr algn="l">
              <a:defRPr sz="25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2334" y="16949786"/>
            <a:ext cx="26968872" cy="469258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7680" b="0" cap="all" baseline="0">
                <a:solidFill>
                  <a:schemeClr val="tx1"/>
                </a:solidFill>
              </a:defRPr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5D84-8371-4E65-A6B7-40CE3405C5A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02331" y="1580681"/>
            <a:ext cx="14814202" cy="14841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577" y="3835071"/>
            <a:ext cx="3849624" cy="2417174"/>
          </a:xfrm>
        </p:spPr>
        <p:txBody>
          <a:bodyPr/>
          <a:lstStyle/>
          <a:p>
            <a:fld id="{0166EAEC-BC64-4F69-914B-58E7964258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502334" y="16937002"/>
            <a:ext cx="269688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4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6928759" y="8866022"/>
            <a:ext cx="31542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5D84-8371-4E65-A6B7-40CE3405C5A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EAEC-BC64-4F69-914B-58E79642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206537" y="3835078"/>
            <a:ext cx="5294530" cy="223674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759" y="3835078"/>
            <a:ext cx="25445256" cy="22367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5D84-8371-4E65-A6B7-40CE3405C5A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EAEC-BC64-4F69-914B-58E7964258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3206534" y="3835078"/>
            <a:ext cx="0" cy="2236746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3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5D84-8371-4E65-A6B7-40CE3405C5A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EAEC-BC64-4F69-914B-58E79642585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6928759" y="8866022"/>
            <a:ext cx="31542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757" y="8429424"/>
            <a:ext cx="26961610" cy="9062160"/>
          </a:xfrm>
        </p:spPr>
        <p:txBody>
          <a:bodyPr anchor="b">
            <a:normAutofit/>
          </a:bodyPr>
          <a:lstStyle>
            <a:lvl1pPr algn="l"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761" y="18269743"/>
            <a:ext cx="26961610" cy="4862059"/>
          </a:xfrm>
        </p:spPr>
        <p:txBody>
          <a:bodyPr tIns="91440">
            <a:normAutofit/>
          </a:bodyPr>
          <a:lstStyle>
            <a:lvl1pPr marL="0" indent="0" algn="l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5D84-8371-4E65-A6B7-40CE3405C5A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EAEC-BC64-4F69-914B-58E79642585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28757" y="18263928"/>
            <a:ext cx="26961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0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759" y="3863474"/>
            <a:ext cx="31542446" cy="5084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754" y="9666893"/>
            <a:ext cx="15004181" cy="165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68073" y="9666895"/>
            <a:ext cx="15003130" cy="16500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5D84-8371-4E65-A6B7-40CE3405C5A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EAEC-BC64-4F69-914B-58E79642585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6928759" y="8866022"/>
            <a:ext cx="31542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2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6928759" y="8866022"/>
            <a:ext cx="31542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757" y="3859990"/>
            <a:ext cx="31542451" cy="5070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757" y="9693843"/>
            <a:ext cx="15003677" cy="38493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0560" b="0" cap="all" baseline="0">
                <a:solidFill>
                  <a:schemeClr val="accent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757" y="13556498"/>
            <a:ext cx="15003677" cy="126933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468073" y="9710421"/>
            <a:ext cx="15003130" cy="385073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0560" b="0" cap="all" baseline="0">
                <a:solidFill>
                  <a:schemeClr val="accent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468073" y="13543159"/>
            <a:ext cx="15003130" cy="126593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5D84-8371-4E65-A6B7-40CE3405C5A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EAEC-BC64-4F69-914B-58E79642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6928759" y="8866022"/>
            <a:ext cx="31542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5D84-8371-4E65-A6B7-40CE3405C5A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EAEC-BC64-4F69-914B-58E79642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5D84-8371-4E65-A6B7-40CE3405C5A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EAEC-BC64-4F69-914B-58E79642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6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7402" y="3835073"/>
            <a:ext cx="11644560" cy="10786162"/>
          </a:xfrm>
        </p:spPr>
        <p:txBody>
          <a:bodyPr anchor="b">
            <a:normAutofit/>
          </a:bodyPr>
          <a:lstStyle>
            <a:lvl1pPr algn="l"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5949" y="3835075"/>
            <a:ext cx="18375254" cy="223623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7404" y="15386364"/>
            <a:ext cx="11651371" cy="10791269"/>
          </a:xfrm>
        </p:spPr>
        <p:txBody>
          <a:bodyPr>
            <a:normAutofit/>
          </a:bodyPr>
          <a:lstStyle>
            <a:lvl1pPr marL="0" indent="0" algn="l">
              <a:buNone/>
              <a:defRPr sz="768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5D84-8371-4E65-A6B7-40CE3405C5A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EAEC-BC64-4F69-914B-58E79642585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920390" y="15386357"/>
            <a:ext cx="1163172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96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3983207" y="2314423"/>
            <a:ext cx="16854658" cy="24715685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1913" y="5421663"/>
            <a:ext cx="15575688" cy="8786803"/>
          </a:xfrm>
        </p:spPr>
        <p:txBody>
          <a:bodyPr anchor="b">
            <a:normAutofit/>
          </a:bodyPr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072615" y="5388209"/>
            <a:ext cx="10727990" cy="18558370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762" y="15100761"/>
            <a:ext cx="15553373" cy="9617962"/>
          </a:xfrm>
        </p:spPr>
        <p:txBody>
          <a:bodyPr>
            <a:normAutofit/>
          </a:bodyPr>
          <a:lstStyle>
            <a:lvl1pPr marL="0" indent="0" algn="l">
              <a:buNone/>
              <a:defRPr sz="864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95987" y="26255316"/>
            <a:ext cx="15611616" cy="1536590"/>
          </a:xfrm>
        </p:spPr>
        <p:txBody>
          <a:bodyPr/>
          <a:lstStyle>
            <a:lvl1pPr algn="l">
              <a:defRPr/>
            </a:lvl1pPr>
          </a:lstStyle>
          <a:p>
            <a:fld id="{D01A5D84-8371-4E65-A6B7-40CE3405C5A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00147" y="1529479"/>
            <a:ext cx="15607454" cy="154046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6EAEC-BC64-4F69-914B-58E79642585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918149" y="15089304"/>
            <a:ext cx="155616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2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675523"/>
            <a:ext cx="43891200" cy="1958169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3" y="29257217"/>
            <a:ext cx="43891205" cy="371869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29285410"/>
            <a:ext cx="438912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759" y="3861698"/>
            <a:ext cx="31542446" cy="5036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759" y="9675521"/>
            <a:ext cx="31542446" cy="1656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103401" y="1585778"/>
            <a:ext cx="11367802" cy="148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A5D84-8371-4E65-A6B7-40CE3405C5A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28757" y="1580681"/>
            <a:ext cx="19363219" cy="148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1080" y="3835071"/>
            <a:ext cx="3819581" cy="24171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3440">
                <a:solidFill>
                  <a:schemeClr val="accent1"/>
                </a:solidFill>
              </a:defRPr>
            </a:lvl1pPr>
          </a:lstStyle>
          <a:p>
            <a:fld id="{0166EAEC-BC64-4F69-914B-58E79642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36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097280" indent="-1097280" algn="l" defTabSz="3291840" rtl="0" eaLnBrk="1" latinLnBrk="0" hangingPunct="1">
        <a:lnSpc>
          <a:spcPct val="120000"/>
        </a:lnSpc>
        <a:spcBef>
          <a:spcPts val="48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291840" indent="-1097280" algn="l" defTabSz="329184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76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486400" indent="-1097280" algn="l" defTabSz="329184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7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7680960" indent="-1097280" algn="l" defTabSz="329184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672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9875520" indent="-1097280" algn="l" defTabSz="329184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76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76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76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576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21" Type="http://schemas.openxmlformats.org/officeDocument/2006/relationships/customXml" Target="../ink/ink2.xml"/><Relationship Id="rId34" Type="http://schemas.openxmlformats.org/officeDocument/2006/relationships/diagramColors" Target="../diagrams/colors2.xml"/><Relationship Id="rId25" Type="http://schemas.openxmlformats.org/officeDocument/2006/relationships/diagramLayout" Target="../diagrams/layout1.xml"/><Relationship Id="rId33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9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4" Type="http://schemas.openxmlformats.org/officeDocument/2006/relationships/diagramData" Target="../diagrams/data1.xml"/><Relationship Id="rId32" Type="http://schemas.openxmlformats.org/officeDocument/2006/relationships/diagramLayout" Target="../diagrams/layout2.xml"/><Relationship Id="rId23" Type="http://schemas.openxmlformats.org/officeDocument/2006/relationships/image" Target="../media/image3.png"/><Relationship Id="rId28" Type="http://schemas.microsoft.com/office/2007/relationships/diagramDrawing" Target="../diagrams/drawing1.xml"/><Relationship Id="rId36" Type="http://schemas.openxmlformats.org/officeDocument/2006/relationships/image" Target="../media/image7.png"/><Relationship Id="rId31" Type="http://schemas.openxmlformats.org/officeDocument/2006/relationships/diagramData" Target="../diagrams/data2.xml"/><Relationship Id="rId4" Type="http://schemas.openxmlformats.org/officeDocument/2006/relationships/customXml" Target="../ink/ink1.xml"/><Relationship Id="rId22" Type="http://schemas.openxmlformats.org/officeDocument/2006/relationships/image" Target="../media/image10.png"/><Relationship Id="rId27" Type="http://schemas.openxmlformats.org/officeDocument/2006/relationships/diagramColors" Target="../diagrams/colors1.xml"/><Relationship Id="rId30" Type="http://schemas.openxmlformats.org/officeDocument/2006/relationships/image" Target="../media/image6.png"/><Relationship Id="rId35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4882027-9480-6622-7751-9700F5907E07}"/>
              </a:ext>
            </a:extLst>
          </p:cNvPr>
          <p:cNvGrpSpPr/>
          <p:nvPr/>
        </p:nvGrpSpPr>
        <p:grpSpPr>
          <a:xfrm>
            <a:off x="533122" y="614929"/>
            <a:ext cx="42750177" cy="31934471"/>
            <a:chOff x="224685" y="1557168"/>
            <a:chExt cx="42321740" cy="3100489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524AFA-2402-8E44-D99C-994CE22B1E1E}"/>
                </a:ext>
              </a:extLst>
            </p:cNvPr>
            <p:cNvSpPr/>
            <p:nvPr/>
          </p:nvSpPr>
          <p:spPr>
            <a:xfrm rot="5400000">
              <a:off x="23150355" y="-873618"/>
              <a:ext cx="11828458" cy="2696367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2571"/>
                </a:spcAft>
              </a:pPr>
              <a:endParaRPr lang="en-US" sz="4629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5ADF8F3-0ABA-6540-74A0-7991A227905F}"/>
                </a:ext>
              </a:extLst>
            </p:cNvPr>
            <p:cNvSpPr/>
            <p:nvPr/>
          </p:nvSpPr>
          <p:spPr>
            <a:xfrm>
              <a:off x="224685" y="6693988"/>
              <a:ext cx="14714372" cy="2586807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15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7422565-5585-7F16-6B59-1A3A3E355BA9}"/>
                </a:ext>
              </a:extLst>
            </p:cNvPr>
            <p:cNvSpPr/>
            <p:nvPr/>
          </p:nvSpPr>
          <p:spPr>
            <a:xfrm rot="16200000">
              <a:off x="22441944" y="12457587"/>
              <a:ext cx="13245289" cy="2696367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15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1584F3B-D298-BAD3-5EE7-83B40693A149}"/>
                </a:ext>
              </a:extLst>
            </p:cNvPr>
            <p:cNvSpPr/>
            <p:nvPr/>
          </p:nvSpPr>
          <p:spPr>
            <a:xfrm>
              <a:off x="224685" y="1557168"/>
              <a:ext cx="42138787" cy="442207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15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E17FFD3-1D2D-BF81-6EC6-5967E4D5DC8F}"/>
              </a:ext>
            </a:extLst>
          </p:cNvPr>
          <p:cNvSpPr txBox="1"/>
          <p:nvPr/>
        </p:nvSpPr>
        <p:spPr>
          <a:xfrm>
            <a:off x="5208168" y="1595506"/>
            <a:ext cx="29228143" cy="151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57" dirty="0">
                <a:latin typeface="Georgia Pro" panose="02040502050405020303" pitchFamily="18" charset="0"/>
              </a:rPr>
              <a:t>The Impact of Pluralistic Ignorance on Gender Bias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7B8042-6CCC-F594-17F3-99B45C291BE3}"/>
              </a:ext>
            </a:extLst>
          </p:cNvPr>
          <p:cNvSpPr txBox="1"/>
          <p:nvPr/>
        </p:nvSpPr>
        <p:spPr>
          <a:xfrm>
            <a:off x="8523513" y="3116878"/>
            <a:ext cx="23150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Georgia Pro" panose="02040502050405020303" pitchFamily="18" charset="0"/>
              </a:rPr>
              <a:t>Selam Mekonnen, Dr. Travis J. Carter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E9D3C-5F30-7996-E433-5E7F189A1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86"/>
          <a:stretch/>
        </p:blipFill>
        <p:spPr>
          <a:xfrm>
            <a:off x="34939105" y="511245"/>
            <a:ext cx="6149802" cy="43185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6A1508D5-26CB-0701-0AE2-B488B0ACA2C2}"/>
                  </a:ext>
                </a:extLst>
              </p14:cNvPr>
              <p14:cNvContentPartPr/>
              <p14:nvPr/>
            </p14:nvContentPartPr>
            <p14:xfrm>
              <a:off x="16609309" y="10279484"/>
              <a:ext cx="349200" cy="37440"/>
            </p14:xfrm>
          </p:contentPart>
        </mc:Choice>
        <mc:Fallback xmlns=""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6A1508D5-26CB-0701-0AE2-B488B0ACA2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555669" y="10171484"/>
                <a:ext cx="4568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74E7EBDC-9A48-526F-3957-FBE58A083D74}"/>
                  </a:ext>
                </a:extLst>
              </p14:cNvPr>
              <p14:cNvContentPartPr/>
              <p14:nvPr/>
            </p14:nvContentPartPr>
            <p14:xfrm>
              <a:off x="17290789" y="9698084"/>
              <a:ext cx="360" cy="360"/>
            </p14:xfrm>
          </p:contentPart>
        </mc:Choice>
        <mc:Fallback xmlns=""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74E7EBDC-9A48-526F-3957-FBE58A083D7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236789" y="9590444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F5B64AB-CF03-8DA4-2E3F-7D8607B4F74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33122" y="15864438"/>
            <a:ext cx="4888780" cy="3808209"/>
          </a:xfrm>
          <a:prstGeom prst="rect">
            <a:avLst/>
          </a:prstGeo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2BB35B33-4CEE-80A6-3413-E0FE095C8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383271"/>
              </p:ext>
            </p:extLst>
          </p:nvPr>
        </p:nvGraphicFramePr>
        <p:xfrm>
          <a:off x="16958509" y="6438838"/>
          <a:ext cx="6555492" cy="5565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15124DE-3D03-D81A-69C7-B93ADB66AAD7}"/>
              </a:ext>
            </a:extLst>
          </p:cNvPr>
          <p:cNvSpPr txBox="1"/>
          <p:nvPr/>
        </p:nvSpPr>
        <p:spPr>
          <a:xfrm>
            <a:off x="1577314" y="23478653"/>
            <a:ext cx="12849726" cy="8289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400" b="0" i="0" dirty="0"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The survey asked participants to rate the level of appropriateness of hypothetical sexist scenarios</a:t>
            </a:r>
            <a:r>
              <a:rPr lang="en-US" sz="3400" b="0" i="0" dirty="0">
                <a:solidFill>
                  <a:schemeClr val="tx1"/>
                </a:solidFill>
                <a:latin typeface="Georgia Pro" panose="02040502050405020303" pitchFamily="18" charset="0"/>
              </a:rPr>
              <a:t> </a:t>
            </a:r>
            <a:r>
              <a:rPr lang="en-US" sz="34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that are commonly recognized but perceived as less offensive.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Participants' personal views of the scenarios, as well as their beliefs about how other males and females might perceive them, were sought to gain insight into their perceptions.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The survey employed a rating scale that was adapted from established measures of gender bias</a:t>
            </a:r>
            <a:r>
              <a:rPr lang="en-US" sz="3400" dirty="0">
                <a:solidFill>
                  <a:schemeClr val="tx1"/>
                </a:solidFill>
                <a:latin typeface="Georgia Pro" panose="02040502050405020303" pitchFamily="18" charset="0"/>
              </a:rPr>
              <a:t> and PI.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Participants rated their responses on </a:t>
            </a:r>
            <a:r>
              <a:rPr lang="en-US" sz="3400" dirty="0">
                <a:solidFill>
                  <a:schemeClr val="accent1"/>
                </a:solidFill>
                <a:effectLst/>
                <a:latin typeface="Georgia Pro" panose="02040502050405020303" pitchFamily="18" charset="0"/>
              </a:rPr>
              <a:t>a 5-point scale </a:t>
            </a:r>
            <a:r>
              <a:rPr lang="en-US" sz="34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ranging from 1 (extremely inappropriate) to 5 (extremely appropriate) across </a:t>
            </a:r>
            <a:r>
              <a:rPr lang="en-US" sz="3400" u="sng" dirty="0">
                <a:solidFill>
                  <a:schemeClr val="accent1"/>
                </a:solidFill>
                <a:effectLst/>
                <a:latin typeface="Georgia Pro" panose="02040502050405020303" pitchFamily="18" charset="0"/>
              </a:rPr>
              <a:t>three groups</a:t>
            </a:r>
            <a:r>
              <a:rPr lang="en-US" sz="34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: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en-US" sz="3400" dirty="0">
                <a:solidFill>
                  <a:schemeClr val="tx1"/>
                </a:solidFill>
                <a:latin typeface="Georgia Pro" panose="02040502050405020303" pitchFamily="18" charset="0"/>
              </a:rPr>
              <a:t>T</a:t>
            </a:r>
            <a:r>
              <a:rPr lang="en-US" sz="34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heir own perceptions,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en-US" sz="3400" dirty="0">
                <a:solidFill>
                  <a:schemeClr val="tx1"/>
                </a:solidFill>
                <a:latin typeface="Georgia Pro" panose="02040502050405020303" pitchFamily="18" charset="0"/>
              </a:rPr>
              <a:t>T</a:t>
            </a:r>
            <a:r>
              <a:rPr lang="en-US" sz="34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he average male's perceptions, and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en-US" sz="3400" dirty="0">
                <a:solidFill>
                  <a:schemeClr val="tx1"/>
                </a:solidFill>
                <a:latin typeface="Georgia Pro" panose="02040502050405020303" pitchFamily="18" charset="0"/>
              </a:rPr>
              <a:t>T</a:t>
            </a:r>
            <a:r>
              <a:rPr lang="en-US" sz="34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he average female's perceptions.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400" baseline="30000" dirty="0">
              <a:solidFill>
                <a:schemeClr val="tx1"/>
              </a:solidFill>
              <a:latin typeface="Georgia Pro" panose="020405020504050203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EC75C-2FC2-52C2-F8EB-39E3158B3F56}"/>
              </a:ext>
            </a:extLst>
          </p:cNvPr>
          <p:cNvSpPr txBox="1"/>
          <p:nvPr/>
        </p:nvSpPr>
        <p:spPr>
          <a:xfrm>
            <a:off x="4733647" y="22690711"/>
            <a:ext cx="653706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n>
                  <a:solidFill>
                    <a:schemeClr val="bg1"/>
                  </a:solidFill>
                </a:ln>
                <a:latin typeface="Georgia Pro" panose="020F0502020204030204" pitchFamily="34" charset="0"/>
                <a:cs typeface="Georgia Pro" panose="020F0502020204030204" pitchFamily="34" charset="0"/>
              </a:rPr>
              <a:t>Methods</a:t>
            </a:r>
            <a:endParaRPr lang="en-US" sz="10286" dirty="0">
              <a:ln>
                <a:solidFill>
                  <a:schemeClr val="bg1"/>
                </a:solidFill>
              </a:ln>
              <a:latin typeface="Georgia Pro" panose="020F0502020204030204" pitchFamily="34" charset="0"/>
              <a:cs typeface="Georgia Pro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187F237-95F2-5A19-E24C-13B398A914B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3478195" y="6291011"/>
            <a:ext cx="14397559" cy="898777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E39E08A-4507-5B8C-64C4-7A8357AA8401}"/>
              </a:ext>
            </a:extLst>
          </p:cNvPr>
          <p:cNvSpPr txBox="1"/>
          <p:nvPr/>
        </p:nvSpPr>
        <p:spPr>
          <a:xfrm>
            <a:off x="17821247" y="16014958"/>
            <a:ext cx="13737772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6" i="1" dirty="0">
                <a:solidFill>
                  <a:schemeClr val="accent1"/>
                </a:solidFill>
                <a:latin typeface="Georgia Pro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Participants’ own perceptions &amp; their perceptions of others .</a:t>
            </a:r>
            <a:endParaRPr lang="en-US" sz="12150" dirty="0">
              <a:solidFill>
                <a:schemeClr val="accent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95203CD-C4DB-04C5-381A-FA0B097D795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1559019" y="10536732"/>
            <a:ext cx="11399065" cy="63278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7A50490-1E14-7CC9-4AF1-4A653FB6C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816405"/>
              </p:ext>
            </p:extLst>
          </p:nvPr>
        </p:nvGraphicFramePr>
        <p:xfrm>
          <a:off x="6604160" y="16107683"/>
          <a:ext cx="8670981" cy="6583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1" r:lo="rId32" r:qs="rId33" r:cs="rId34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CB956B6-02FB-EC5E-0F6A-0A448E9EF5BC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075301" y="19107999"/>
            <a:ext cx="4888780" cy="3640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6DF3E3-2CFD-72C9-C5BD-547D5027451C}"/>
              </a:ext>
            </a:extLst>
          </p:cNvPr>
          <p:cNvSpPr txBox="1"/>
          <p:nvPr/>
        </p:nvSpPr>
        <p:spPr>
          <a:xfrm>
            <a:off x="16530348" y="20014227"/>
            <a:ext cx="11776363" cy="11172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  <a:latin typeface="Georgia Pro" panose="02040502050405020303" pitchFamily="18" charset="0"/>
            </a:endParaRP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The study supports the hypothesis that individuals with PI exhibit more sexist attitudes.</a:t>
            </a:r>
            <a:endParaRPr lang="en-US" sz="3000" dirty="0">
              <a:solidFill>
                <a:schemeClr val="tx1"/>
              </a:solidFill>
              <a:latin typeface="Georgia Pro" panose="02040502050405020303" pitchFamily="18" charset="0"/>
            </a:endParaRP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Both men and women exhibit PI regarding the average male's view on gender bias.</a:t>
            </a:r>
            <a:endParaRPr lang="en-US" sz="3000" dirty="0">
              <a:solidFill>
                <a:schemeClr val="tx1"/>
              </a:solidFill>
              <a:latin typeface="Georgia Pro" panose="02040502050405020303" pitchFamily="18" charset="0"/>
            </a:endParaRP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Women do not exhibit PI about other women's stance on gender bias.</a:t>
            </a:r>
          </a:p>
          <a:p>
            <a:pPr marL="914400" lvl="1" indent="-457200" fontAlgn="ctr"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Female participants exhibited more accurate understanding of other women's stance on gender bias, potentially indicating greater vocalization of gender issues among women.</a:t>
            </a:r>
            <a:endParaRPr lang="en-US" sz="3000" dirty="0">
              <a:solidFill>
                <a:schemeClr val="tx1"/>
              </a:solidFill>
              <a:latin typeface="Georgia Pro" panose="02040502050405020303" pitchFamily="18" charset="0"/>
            </a:endParaRP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Men exhibit higher PI for both the average male's &amp; female's views.</a:t>
            </a:r>
            <a:r>
              <a:rPr lang="en-US" sz="3000" dirty="0">
                <a:solidFill>
                  <a:schemeClr val="tx1"/>
                </a:solidFill>
                <a:latin typeface="Georgia Pro" panose="02040502050405020303" pitchFamily="18" charset="0"/>
              </a:rPr>
              <a:t> </a:t>
            </a:r>
          </a:p>
          <a:p>
            <a:pPr marL="914400" lvl="1" indent="-457200" fontAlgn="ctr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Georgia Pro" panose="02040502050405020303" pitchFamily="18" charset="0"/>
              </a:rPr>
              <a:t>Consistent with past studies indicating PI among men</a:t>
            </a:r>
            <a:r>
              <a:rPr lang="en-US" sz="3000" baseline="30000" dirty="0">
                <a:solidFill>
                  <a:schemeClr val="tx1"/>
                </a:solidFill>
                <a:latin typeface="Georgia Pro" panose="02040502050405020303" pitchFamily="18" charset="0"/>
              </a:rPr>
              <a:t>6</a:t>
            </a:r>
            <a:endParaRPr lang="en-US" sz="3000" dirty="0">
              <a:solidFill>
                <a:schemeClr val="tx1"/>
              </a:solidFill>
              <a:latin typeface="Georgia Pro" panose="02040502050405020303" pitchFamily="18" charset="0"/>
            </a:endParaRP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Sexist attitudes were lower for male participants indicating their true beliefs regarding gender bias.</a:t>
            </a:r>
            <a:endParaRPr lang="en-US" sz="3000" dirty="0">
              <a:solidFill>
                <a:schemeClr val="tx1"/>
              </a:solidFill>
              <a:latin typeface="Georgia Pro" panose="02040502050405020303" pitchFamily="18" charset="0"/>
            </a:endParaRP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Strong correlation was revealed between sexist attitudes &amp; PI for both male and female participants</a:t>
            </a:r>
          </a:p>
          <a:p>
            <a:pPr marL="914400" lvl="1" indent="-457200" fontAlgn="ctr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The relationship was stronger for males.</a:t>
            </a:r>
            <a:endParaRPr lang="en-US" sz="3000" dirty="0">
              <a:solidFill>
                <a:schemeClr val="tx1"/>
              </a:solidFill>
              <a:latin typeface="Georgia Pro" panose="02040502050405020303" pitchFamily="18" charset="0"/>
            </a:endParaRP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Misperception of gender bias norms could exacerbate gender bias in society.</a:t>
            </a:r>
            <a:endParaRPr lang="en-US" sz="3000" dirty="0">
              <a:solidFill>
                <a:schemeClr val="tx1"/>
              </a:solidFill>
              <a:latin typeface="Georgia Pro" panose="02040502050405020303" pitchFamily="18" charset="0"/>
            </a:endParaRP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Raising awareness about societal perceptions of gender bias reduces PI, reducing sexist attitudes &amp; behaviors in the long term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  <a:latin typeface="Georgia Pro" panose="02040502050405020303" pitchFamily="18" charset="0"/>
            </a:endParaRP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  <a:latin typeface="Georgia Pro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B91B0-0D07-8BED-2A20-F0035F188D14}"/>
              </a:ext>
            </a:extLst>
          </p:cNvPr>
          <p:cNvSpPr txBox="1"/>
          <p:nvPr/>
        </p:nvSpPr>
        <p:spPr>
          <a:xfrm>
            <a:off x="19340229" y="19196596"/>
            <a:ext cx="615659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Georgia Pro" panose="020F0502020204030204" pitchFamily="34" charset="0"/>
                <a:cs typeface="Georgia Pro" panose="020F0502020204030204" pitchFamily="34" charset="0"/>
              </a:rPr>
              <a:t>Results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3E445B-F525-A9E1-0BA8-D2DAA453E7E5}"/>
              </a:ext>
            </a:extLst>
          </p:cNvPr>
          <p:cNvSpPr txBox="1"/>
          <p:nvPr/>
        </p:nvSpPr>
        <p:spPr>
          <a:xfrm>
            <a:off x="28956922" y="20049195"/>
            <a:ext cx="13356964" cy="56323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/>
              </a:solidFill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In general</a:t>
            </a:r>
            <a:r>
              <a:rPr lang="en-US" sz="36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, the study's results have crucial implications   reducing gender bias suggesting creating awareness about societal norms.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eorgia Pro" panose="02040502050405020303" pitchFamily="18" charset="0"/>
              </a:rPr>
              <a:t>L</a:t>
            </a:r>
            <a:r>
              <a:rPr lang="en-US" sz="3600" b="1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imitations: </a:t>
            </a:r>
            <a:r>
              <a:rPr lang="en-US" sz="36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include reliance on self-reported data, a small sample size, and a disproportional sample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Future research: </a:t>
            </a:r>
            <a:r>
              <a:rPr lang="en-US" sz="36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should focus on addressing limitations of current study and should investigate the relationship between long-term exhibition of sexist attitudes caused by </a:t>
            </a:r>
            <a:r>
              <a:rPr lang="en-US" sz="3600" dirty="0">
                <a:solidFill>
                  <a:schemeClr val="tx1"/>
                </a:solidFill>
                <a:latin typeface="Georgia Pro" panose="02040502050405020303" pitchFamily="18" charset="0"/>
              </a:rPr>
              <a:t>PI </a:t>
            </a:r>
            <a:r>
              <a:rPr lang="en-US" sz="3600" dirty="0"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and its potential link to normative conformity.</a:t>
            </a:r>
            <a:endParaRPr lang="en-US" sz="3600" dirty="0">
              <a:solidFill>
                <a:schemeClr val="tx1"/>
              </a:solidFill>
              <a:latin typeface="Georgia Pro" panose="02040502050405020303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0F5773-79A8-5D5B-6880-F0E950C6474C}"/>
              </a:ext>
            </a:extLst>
          </p:cNvPr>
          <p:cNvSpPr txBox="1"/>
          <p:nvPr/>
        </p:nvSpPr>
        <p:spPr>
          <a:xfrm>
            <a:off x="31554112" y="19231050"/>
            <a:ext cx="782739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Georgia Pro" panose="020F0502020204030204" pitchFamily="34" charset="0"/>
                <a:cs typeface="Georgia Pro" panose="020F0502020204030204" pitchFamily="34" charset="0"/>
              </a:rPr>
              <a:t>Discussion</a:t>
            </a:r>
            <a:endParaRPr lang="en-US" sz="10286" dirty="0">
              <a:latin typeface="Georgia Pro" panose="020F0502020204030204" pitchFamily="34" charset="0"/>
              <a:cs typeface="Georgia Pro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1601C5-D259-BE65-C089-CE89E32E1716}"/>
              </a:ext>
            </a:extLst>
          </p:cNvPr>
          <p:cNvSpPr txBox="1"/>
          <p:nvPr/>
        </p:nvSpPr>
        <p:spPr>
          <a:xfrm>
            <a:off x="28956921" y="27005997"/>
            <a:ext cx="13356964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600" b="1" baseline="30000" dirty="0">
                <a:solidFill>
                  <a:schemeClr val="tx1"/>
                </a:solidFill>
                <a:latin typeface="Georgia Pro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Munsch, C., Weaver, J.,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Bosson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J., &amp; O'Connor, L. (2018). Everybody but Me: Pluralistic Ignorance and the Masculinity Contest. 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Journal of Social Issues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74(3), 551-578. </a:t>
            </a:r>
          </a:p>
          <a:p>
            <a:r>
              <a:rPr lang="en-US" sz="2600" b="1" baseline="30000" dirty="0">
                <a:solidFill>
                  <a:schemeClr val="tx1"/>
                </a:solidFill>
                <a:latin typeface="Georgia Pro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Sobotka, T. (2020). Not Your Average Joe: Pluralistic Ignorance, Status, and Modern Sexism. 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 and Masculinities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1097184. </a:t>
            </a:r>
            <a:endParaRPr lang="en-US" sz="2600" dirty="0">
              <a:latin typeface="Georgia Pro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b="1" baseline="30000" dirty="0">
                <a:solidFill>
                  <a:schemeClr val="tx1"/>
                </a:solidFill>
                <a:latin typeface="Georgia Pro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Grootel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S., Van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Laar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C.,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Meeussen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L.,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Schmader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T., &amp;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Sczesny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S. (2018). Uncovering Pluralistic Ignorance to Change Men's Communal Self-descriptions, Attitudes, and Behavioral Intentions. 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Frontiers in Psychology,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9, 1344. </a:t>
            </a:r>
            <a:endParaRPr lang="en-US" sz="2600" dirty="0">
              <a:latin typeface="Georgia Pro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b="1" baseline="30000" dirty="0">
                <a:solidFill>
                  <a:schemeClr val="tx1"/>
                </a:solidFill>
                <a:latin typeface="Georgia Pro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 Souza, L., &amp;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Schmader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T. (2021). The misjudgment of men: Does pluralistic ignorance inhibit allyship? 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Journal of Personality and Social Psychology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2021-04-19. </a:t>
            </a:r>
            <a:endParaRPr lang="en-US" sz="2600" dirty="0">
              <a:solidFill>
                <a:srgbClr val="000000"/>
              </a:solidFill>
              <a:latin typeface="Georgia Pro" panose="02040502050405020303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527CD0-62F0-B6D8-F299-CDA9B2750FA6}"/>
              </a:ext>
            </a:extLst>
          </p:cNvPr>
          <p:cNvSpPr txBox="1"/>
          <p:nvPr/>
        </p:nvSpPr>
        <p:spPr>
          <a:xfrm>
            <a:off x="31554112" y="26216895"/>
            <a:ext cx="782739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Georgia Pro" panose="020F0502020204030204" pitchFamily="34" charset="0"/>
                <a:cs typeface="Georgia Pro" panose="020F050202020403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51E7C-877A-BAD8-46F9-3B80BEF1473C}"/>
              </a:ext>
            </a:extLst>
          </p:cNvPr>
          <p:cNvSpPr txBox="1"/>
          <p:nvPr/>
        </p:nvSpPr>
        <p:spPr>
          <a:xfrm>
            <a:off x="993761" y="6918402"/>
            <a:ext cx="13493924" cy="8956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effectLst/>
              <a:latin typeface="Georgia Pro" panose="02040502050405020303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Georgia Pro" panose="02040502050405020303" pitchFamily="18" charset="0"/>
                <a:cs typeface="Times New Roman" panose="02020603050405020304" pitchFamily="18" charset="0"/>
              </a:rPr>
              <a:t>Pluralistic ignorance (PI) is a social psychological phenomenon where a majority of group members privately reject a norm, but incorrectly assume that most others accept it, and therefore go along with it</a:t>
            </a:r>
            <a:r>
              <a:rPr lang="en-US" sz="3600" baseline="30000" dirty="0">
                <a:latin typeface="Georgia Pro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effectLst/>
                <a:latin typeface="Georgia Pro" panose="02040502050405020303" pitchFamily="18" charset="0"/>
                <a:cs typeface="Times New Roman" panose="02020603050405020304" pitchFamily="18" charset="0"/>
              </a:rPr>
              <a:t>.</a:t>
            </a:r>
            <a:r>
              <a:rPr lang="en-US" sz="3600" baseline="30000" dirty="0">
                <a:latin typeface="Georgia Pro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Georgia Pro" panose="02040502050405020303" pitchFamily="18" charset="0"/>
                <a:cs typeface="Times New Roman" panose="02020603050405020304" pitchFamily="18" charset="0"/>
              </a:rPr>
              <a:t>PI </a:t>
            </a:r>
            <a:r>
              <a:rPr lang="en-US" sz="3600" dirty="0">
                <a:effectLst/>
                <a:latin typeface="Georgia Pro" panose="02040502050405020303" pitchFamily="18" charset="0"/>
                <a:cs typeface="Times New Roman" panose="02020603050405020304" pitchFamily="18" charset="0"/>
              </a:rPr>
              <a:t>has been identified as a significant factor contributing to the persistence of gender bias in society</a:t>
            </a:r>
            <a:r>
              <a:rPr lang="en-US" sz="3600" baseline="30000" dirty="0">
                <a:latin typeface="Georgia Pro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effectLst/>
                <a:latin typeface="Georgia Pro" panose="02040502050405020303" pitchFamily="18" charset="0"/>
                <a:cs typeface="Times New Roman" panose="02020603050405020304" pitchFamily="18" charset="0"/>
              </a:rPr>
              <a:t>.</a:t>
            </a:r>
            <a:r>
              <a:rPr lang="en-US" sz="3600" baseline="30000" dirty="0">
                <a:latin typeface="Georgia Pro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Georgia Pro" panose="02040502050405020303" pitchFamily="18" charset="0"/>
                <a:cs typeface="Times New Roman" panose="02020603050405020304" pitchFamily="18" charset="0"/>
              </a:rPr>
              <a:t>S</a:t>
            </a:r>
            <a:r>
              <a:rPr lang="en-US" sz="3600" dirty="0">
                <a:effectLst/>
                <a:latin typeface="Georgia Pro" panose="02040502050405020303" pitchFamily="18" charset="0"/>
                <a:cs typeface="Times New Roman" panose="02020603050405020304" pitchFamily="18" charset="0"/>
              </a:rPr>
              <a:t>tudies have also indicated that men are prone to pluralistically ignorant views on gender bias, which can affect their attitudes and behaviors</a:t>
            </a:r>
            <a:r>
              <a:rPr lang="en-US" sz="3600" baseline="30000" dirty="0">
                <a:effectLst/>
                <a:latin typeface="Georgia Pro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effectLst/>
                <a:latin typeface="Georgia Pro" panose="02040502050405020303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Georgia Pro" panose="02040502050405020303" pitchFamily="18" charset="0"/>
                <a:cs typeface="Times New Roman" panose="02020603050405020304" pitchFamily="18" charset="0"/>
              </a:rPr>
              <a:t>A study on PI and gender bias highlighted the need for a better understanding of how men's attitudes and beliefs impact their behavior</a:t>
            </a:r>
            <a:r>
              <a:rPr lang="en-US" sz="3600" baseline="30000" dirty="0">
                <a:latin typeface="Georgia Pro" panose="02040502050405020303" pitchFamily="18" charset="0"/>
                <a:cs typeface="Times New Roman" panose="02020603050405020304" pitchFamily="18" charset="0"/>
              </a:rPr>
              <a:t>4</a:t>
            </a:r>
            <a:r>
              <a:rPr lang="en-US" sz="3600" dirty="0">
                <a:latin typeface="Georgia Pro" panose="02040502050405020303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Georgia Pro" panose="02040502050405020303" pitchFamily="18" charset="0"/>
                <a:cs typeface="Times New Roman" panose="02020603050405020304" pitchFamily="18" charset="0"/>
              </a:rPr>
              <a:t>Accordingly, this study aims to investigate the association between PI and sexist attitudes, in addition to meticulously exploring PI across gender</a:t>
            </a:r>
            <a:r>
              <a:rPr lang="en-US" sz="3600" dirty="0">
                <a:latin typeface="Georgia Pro" panose="02040502050405020303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A26D159-3D6A-D22A-4AA7-3357434B19DD}"/>
              </a:ext>
            </a:extLst>
          </p:cNvPr>
          <p:cNvSpPr/>
          <p:nvPr/>
        </p:nvSpPr>
        <p:spPr>
          <a:xfrm>
            <a:off x="8106834" y="19550208"/>
            <a:ext cx="687420" cy="928038"/>
          </a:xfrm>
          <a:prstGeom prst="ellipse">
            <a:avLst/>
          </a:prstGeom>
          <a:solidFill>
            <a:srgbClr val="BC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8C0C-A221-7A37-953F-0C593F877BCC}"/>
              </a:ext>
            </a:extLst>
          </p:cNvPr>
          <p:cNvSpPr txBox="1"/>
          <p:nvPr/>
        </p:nvSpPr>
        <p:spPr>
          <a:xfrm>
            <a:off x="4610430" y="6174172"/>
            <a:ext cx="6783494" cy="120032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Georgia Pro" panose="020F0502020204030204" pitchFamily="34" charset="0"/>
                <a:cs typeface="Georgia Pro" panose="020F05020202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938765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8041</TotalTime>
  <Words>702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 Pro</vt:lpstr>
      <vt:lpstr>Gill Sans MT</vt:lpstr>
      <vt:lpstr>Times New Roman</vt:lpstr>
      <vt:lpstr>Wingdings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David</dc:creator>
  <cp:lastModifiedBy>Selam M</cp:lastModifiedBy>
  <cp:revision>117</cp:revision>
  <dcterms:created xsi:type="dcterms:W3CDTF">2022-09-15T15:21:34Z</dcterms:created>
  <dcterms:modified xsi:type="dcterms:W3CDTF">2023-04-06T02:00:13Z</dcterms:modified>
</cp:coreProperties>
</file>