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4" r:id="rId3"/>
    <p:sldId id="258" r:id="rId4"/>
    <p:sldId id="262" r:id="rId5"/>
    <p:sldId id="260" r:id="rId6"/>
    <p:sldId id="259" r:id="rId7"/>
    <p:sldId id="261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2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1" y="540000"/>
            <a:ext cx="11090273" cy="3798000"/>
          </a:xfr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3" cy="1800224"/>
          </a:xfrm>
        </p:spPr>
        <p:txBody>
          <a:bodyPr/>
          <a:lstStyle>
            <a:lvl1pPr marL="0" indent="0" algn="l">
              <a:buNone/>
              <a:defRPr sz="1200" cap="all" spc="225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9" y="2876442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5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5" y="3096795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1" y="2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1" y="2528889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9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4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2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25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2"/>
            <a:ext cx="7345363" cy="5768725"/>
          </a:xfrm>
        </p:spPr>
        <p:txBody>
          <a:bodyPr anchor="t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3" y="540002"/>
            <a:ext cx="3565523" cy="5768725"/>
          </a:xfrm>
        </p:spPr>
        <p:txBody>
          <a:bodyPr anchor="t"/>
          <a:lstStyle>
            <a:lvl1pPr marL="0" indent="0">
              <a:buNone/>
              <a:defRPr sz="1350" cap="all" spc="225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7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929600"/>
            <a:ext cx="5437187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2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39999"/>
            <a:ext cx="11090273" cy="1210396"/>
          </a:xfrm>
        </p:spPr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1" y="1929785"/>
            <a:ext cx="5448052" cy="792161"/>
          </a:xfrm>
        </p:spPr>
        <p:txBody>
          <a:bodyPr anchor="b"/>
          <a:lstStyle>
            <a:lvl1pPr marL="0" indent="0">
              <a:buNone/>
              <a:defRPr sz="1200" b="0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6"/>
            <a:ext cx="5437187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200" b="0" i="0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49" y="2937846"/>
            <a:ext cx="5437187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9" y="268287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1" y="2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11090275" cy="575945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2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35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2" y="2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40000"/>
            <a:ext cx="4511425" cy="2771774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2"/>
            <a:ext cx="4511427" cy="2771775"/>
          </a:xfrm>
        </p:spPr>
        <p:txBody>
          <a:bodyPr/>
          <a:lstStyle>
            <a:lvl1pPr marL="0" indent="0">
              <a:buNone/>
              <a:defRPr sz="1200" cap="all" spc="225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9" y="268287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1" y="2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540000"/>
            <a:ext cx="4511425" cy="2771774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1" y="3536950"/>
            <a:ext cx="4511425" cy="2771774"/>
          </a:xfrm>
        </p:spPr>
        <p:txBody>
          <a:bodyPr/>
          <a:lstStyle>
            <a:lvl1pPr marL="0" indent="0">
              <a:buNone/>
              <a:defRPr sz="1200" cap="all" spc="225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2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9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1" y="6314402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spc="75" baseline="0">
                <a:solidFill>
                  <a:schemeClr val="tx1"/>
                </a:solidFill>
              </a:defRPr>
            </a:lvl1pPr>
          </a:lstStyle>
          <a:p>
            <a:endParaRPr lang="en-US" sz="7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4" y="6314402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none" spc="75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900" y="6314402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spc="75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44093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9" r:id="rId5"/>
    <p:sldLayoutId id="2147483679" r:id="rId6"/>
    <p:sldLayoutId id="2147483688" r:id="rId7"/>
    <p:sldLayoutId id="2147483687" r:id="rId8"/>
    <p:sldLayoutId id="2147483686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D6484-A081-49E9-B673-04B2F8C5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001" y="1262250"/>
            <a:ext cx="4077890" cy="3594038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Focus Group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D3A5-976D-4896-99F2-FBCA668F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148" y="4994673"/>
            <a:ext cx="3375422" cy="59723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>
                <a:cs typeface="Calibri"/>
              </a:rPr>
              <a:t>By: Selam, Indeya, Mohammad, Colin, Kristina</a:t>
            </a:r>
            <a:endParaRPr lang="en-US" dirty="0"/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7844" y="859950"/>
            <a:ext cx="5450156" cy="51408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47" name="Picture 3" descr="Colourful carved figures of humans">
            <a:extLst>
              <a:ext uri="{FF2B5EF4-FFF2-40B4-BE49-F238E27FC236}">
                <a16:creationId xmlns:a16="http://schemas.microsoft.com/office/drawing/2014/main" id="{E2BB3A5A-128F-08EE-1D96-4B6274E3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3" r="13970" b="-10"/>
          <a:stretch/>
        </p:blipFill>
        <p:spPr>
          <a:xfrm>
            <a:off x="5196572" y="857249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115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63856-768C-495D-AD2D-8144952A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 For Your Attention!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835FC88-CCFE-EC57-963C-D45F2BB459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680" y="549275"/>
            <a:ext cx="277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72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Freeform: Shape 77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466FD-9149-0FEE-8626-6BEF552C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51" y="549275"/>
            <a:ext cx="4500561" cy="96700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9E53-91CC-F105-4B4D-D2265106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12" y="2323752"/>
            <a:ext cx="4500562" cy="34960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01930" indent="-269875">
              <a:lnSpc>
                <a:spcPct val="115000"/>
              </a:lnSpc>
            </a:pPr>
            <a:r>
              <a:rPr lang="en-US" sz="2000" dirty="0"/>
              <a:t>Location: Fintel Library </a:t>
            </a:r>
          </a:p>
          <a:p>
            <a:pPr marL="201930" indent="-269875">
              <a:lnSpc>
                <a:spcPct val="115000"/>
              </a:lnSpc>
            </a:pPr>
            <a:r>
              <a:rPr lang="en-US" sz="2000" dirty="0"/>
              <a:t>Demographics: </a:t>
            </a:r>
          </a:p>
          <a:p>
            <a:pPr marL="719430" lvl="1" indent="-269875">
              <a:lnSpc>
                <a:spcPct val="115000"/>
              </a:lnSpc>
            </a:pPr>
            <a:r>
              <a:rPr lang="en-US" sz="2000" dirty="0"/>
              <a:t>6 participants </a:t>
            </a:r>
          </a:p>
          <a:p>
            <a:pPr marL="719430" lvl="1" indent="-269875">
              <a:lnSpc>
                <a:spcPct val="115000"/>
              </a:lnSpc>
            </a:pPr>
            <a:r>
              <a:rPr lang="en-US" sz="2000" dirty="0"/>
              <a:t>2  Seniors, 2 Sophomores, one Junior, one Freshman</a:t>
            </a:r>
          </a:p>
          <a:p>
            <a:pPr marL="719430" lvl="1" indent="-269875">
              <a:lnSpc>
                <a:spcPct val="115000"/>
              </a:lnSpc>
            </a:pPr>
            <a:r>
              <a:rPr lang="en-US" sz="2000" dirty="0"/>
              <a:t>4 females and 2 males </a:t>
            </a:r>
          </a:p>
          <a:p>
            <a:pPr marL="342900" indent="-342900">
              <a:lnSpc>
                <a:spcPct val="115000"/>
              </a:lnSpc>
            </a:pPr>
            <a:r>
              <a:rPr lang="en-US" sz="2000" dirty="0"/>
              <a:t>Moderator – Mohammad</a:t>
            </a:r>
          </a:p>
          <a:p>
            <a:pPr marL="342900" indent="-342900">
              <a:lnSpc>
                <a:spcPct val="115000"/>
              </a:lnSpc>
            </a:pPr>
            <a:r>
              <a:rPr lang="en-US" sz="2000" dirty="0"/>
              <a:t>Observers - Everyone else </a:t>
            </a:r>
          </a:p>
        </p:txBody>
      </p:sp>
      <p:pic>
        <p:nvPicPr>
          <p:cNvPr id="1026" name="Picture 2" descr="Roanoke College Fintel Library by in Salem, VA | ProView">
            <a:extLst>
              <a:ext uri="{FF2B5EF4-FFF2-40B4-BE49-F238E27FC236}">
                <a16:creationId xmlns:a16="http://schemas.microsoft.com/office/drawing/2014/main" id="{AD828A42-3202-EA4A-B218-9C9A25F3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000" y="2055768"/>
            <a:ext cx="3863600" cy="25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8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F91D05-F50D-49FB-8972-55C15EA67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765120" cy="5516563"/>
            <a:chOff x="3356975" y="0"/>
            <a:chExt cx="5765120" cy="5516563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FA5DEB7-AF5A-43EF-9AC9-414611643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05532" y="0"/>
              <a:ext cx="5516563" cy="551656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E7B0C05-0A21-408B-87B1-E22C2275A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ED3A92-60D5-4885-9C23-9C23F743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57AC6BF-C67D-6E23-F191-C5D55DD0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r="16627" b="1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368B021-704A-4E78-B619-A83E8448E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5125"/>
            <a:ext cx="12192000" cy="3952875"/>
          </a:xfrm>
          <a:prstGeom prst="rect">
            <a:avLst/>
          </a:prstGeom>
          <a:gradFill flip="none" rotWithShape="1">
            <a:gsLst>
              <a:gs pos="43000">
                <a:schemeClr val="bg2">
                  <a:alpha val="6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D27FF-0030-ACB4-2BD7-52B38052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Discussion Guide Answers:</a:t>
            </a:r>
          </a:p>
        </p:txBody>
      </p:sp>
    </p:spTree>
    <p:extLst>
      <p:ext uri="{BB962C8B-B14F-4D97-AF65-F5344CB8AC3E}">
        <p14:creationId xmlns:p14="http://schemas.microsoft.com/office/powerpoint/2010/main" val="21871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49F2F-B2EC-FE45-857D-C9E9C0BD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/>
              <a:t>Dining </a:t>
            </a:r>
            <a:br>
              <a:rPr lang="en-US" sz="4700" dirty="0"/>
            </a:br>
            <a:r>
              <a:rPr lang="en-US" sz="4700" dirty="0"/>
              <a:t>Roanoke College</a:t>
            </a:r>
          </a:p>
        </p:txBody>
      </p:sp>
      <p:pic>
        <p:nvPicPr>
          <p:cNvPr id="6" name="Content Placeholder 5" descr="A picture containing text, indoor, floor, kitchen&#10;&#10;Description automatically generated">
            <a:extLst>
              <a:ext uri="{FF2B5EF4-FFF2-40B4-BE49-F238E27FC236}">
                <a16:creationId xmlns:a16="http://schemas.microsoft.com/office/drawing/2014/main" id="{209830A2-0549-4560-8859-0D904A0D06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3" r="24946" b="-1"/>
          <a:stretch/>
        </p:blipFill>
        <p:spPr>
          <a:xfrm>
            <a:off x="19" y="10"/>
            <a:ext cx="593741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D134-0DF1-68AD-A8CB-DA9B83C36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9686" y="2731461"/>
            <a:ext cx="4551450" cy="38504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69875" indent="-269875"/>
            <a:r>
              <a:rPr lang="en-US" sz="2000" dirty="0"/>
              <a:t>Everyone dines on campus</a:t>
            </a:r>
          </a:p>
          <a:p>
            <a:pPr marL="269875" indent="-269875"/>
            <a:r>
              <a:rPr lang="en-US" sz="2000" dirty="0"/>
              <a:t>Rooneys is popular for breakfast </a:t>
            </a:r>
          </a:p>
          <a:p>
            <a:pPr marL="269875" indent="-269875"/>
            <a:r>
              <a:rPr lang="en-US" sz="2000" dirty="0"/>
              <a:t>Commons is popular for dinner</a:t>
            </a:r>
          </a:p>
          <a:p>
            <a:pPr marL="269875" indent="-269875"/>
            <a:r>
              <a:rPr lang="en-US" sz="2000" dirty="0"/>
              <a:t>Quality at Freshens is not great </a:t>
            </a:r>
          </a:p>
          <a:p>
            <a:pPr marL="269875" indent="-269875"/>
            <a:r>
              <a:rPr lang="en-US" sz="2000" dirty="0"/>
              <a:t>Mobile ordering has some issues</a:t>
            </a:r>
          </a:p>
          <a:p>
            <a:pPr marL="269875" indent="-269875"/>
            <a:r>
              <a:rPr lang="en-US" sz="2000" dirty="0"/>
              <a:t>Prefer Chik-Fil-A, Starbucks on campus </a:t>
            </a:r>
          </a:p>
          <a:p>
            <a:pPr marL="269875" indent="-269875"/>
            <a:r>
              <a:rPr lang="en-US" sz="2000" dirty="0"/>
              <a:t>Mobile ordering options</a:t>
            </a:r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8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F2F-B2EC-FE45-857D-C9E9C0BD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9" y="308505"/>
            <a:ext cx="11090275" cy="12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Dining </a:t>
            </a:r>
            <a:br>
              <a:rPr lang="en-US" dirty="0"/>
            </a:br>
            <a:r>
              <a:rPr lang="en-US" dirty="0"/>
              <a:t>Salem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D134-0DF1-68AD-A8CB-DA9B83C36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3032567"/>
            <a:ext cx="5437187" cy="2581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sz="2000" dirty="0"/>
              <a:t>Money spent depends- $30, $35, $60</a:t>
            </a:r>
          </a:p>
          <a:p>
            <a:pPr marL="269875" indent="-269875">
              <a:lnSpc>
                <a:spcPct val="150000"/>
              </a:lnSpc>
            </a:pPr>
            <a:r>
              <a:rPr lang="en-US" sz="2000" dirty="0"/>
              <a:t>Mostly on weekends</a:t>
            </a:r>
          </a:p>
          <a:p>
            <a:pPr marL="269875" indent="-269875">
              <a:lnSpc>
                <a:spcPct val="150000"/>
              </a:lnSpc>
            </a:pPr>
            <a:r>
              <a:rPr lang="en-US" sz="2000" dirty="0"/>
              <a:t>Locally on main street, close to campus</a:t>
            </a:r>
          </a:p>
          <a:p>
            <a:pPr marL="269875" indent="-269875">
              <a:lnSpc>
                <a:spcPct val="150000"/>
              </a:lnSpc>
            </a:pPr>
            <a:r>
              <a:rPr lang="en-US" sz="2000" dirty="0"/>
              <a:t>Better breakfast options are preferred</a:t>
            </a:r>
          </a:p>
          <a:p>
            <a:pPr marL="269875" indent="-269875">
              <a:lnSpc>
                <a:spcPct val="150000"/>
              </a:lnSpc>
            </a:pPr>
            <a:endParaRPr lang="en-US" dirty="0"/>
          </a:p>
          <a:p>
            <a:pPr marL="269875" indent="-269875">
              <a:lnSpc>
                <a:spcPct val="150000"/>
              </a:lnSpc>
            </a:pPr>
            <a:endParaRPr lang="en-US" dirty="0"/>
          </a:p>
          <a:p>
            <a:pPr marL="269875" indent="-269875">
              <a:lnSpc>
                <a:spcPct val="150000"/>
              </a:lnSpc>
            </a:pPr>
            <a:endParaRPr lang="en-US" dirty="0"/>
          </a:p>
          <a:p>
            <a:pPr marL="269875" indent="-269875">
              <a:lnSpc>
                <a:spcPct val="150000"/>
              </a:lnSpc>
            </a:pPr>
            <a:endParaRPr lang="en-US" dirty="0"/>
          </a:p>
          <a:p>
            <a:pPr marL="269875" indent="-269875">
              <a:lnSpc>
                <a:spcPct val="150000"/>
              </a:lnSpc>
            </a:pPr>
            <a:endParaRPr lang="en-US" dirty="0"/>
          </a:p>
          <a:p>
            <a:pPr marL="269875" indent="-269875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Content Placeholder 5" descr="A cup of coffee next to a cup of coffee&#10;&#10;Description automatically generated">
            <a:extLst>
              <a:ext uri="{FF2B5EF4-FFF2-40B4-BE49-F238E27FC236}">
                <a16:creationId xmlns:a16="http://schemas.microsoft.com/office/drawing/2014/main" id="{DDD3E591-F857-4D37-A62A-DE87E2685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7935"/>
            <a:ext cx="2901158" cy="229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picture containing text, wall, sign&#10;&#10;Description automatically generated">
            <a:extLst>
              <a:ext uri="{FF2B5EF4-FFF2-40B4-BE49-F238E27FC236}">
                <a16:creationId xmlns:a16="http://schemas.microsoft.com/office/drawing/2014/main" id="{99EE4132-1589-4B76-9A17-698502038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27" y="4160168"/>
            <a:ext cx="3065362" cy="229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sign on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F96D3DC3-D263-4B94-9D78-8344C39F7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88" y="1183357"/>
            <a:ext cx="3028950" cy="1942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64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6" name="Content Placeholder 5" descr="A group of people jumping off a cliff&#10;&#10;Description automatically generated with medium confidence">
            <a:extLst>
              <a:ext uri="{FF2B5EF4-FFF2-40B4-BE49-F238E27FC236}">
                <a16:creationId xmlns:a16="http://schemas.microsoft.com/office/drawing/2014/main" id="{496BA7E4-25F9-4E88-BDC9-3C6AB732D5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r="1" b="1"/>
          <a:stretch/>
        </p:blipFill>
        <p:spPr>
          <a:xfrm>
            <a:off x="22712" y="-3603"/>
            <a:ext cx="12192687" cy="685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E5E956DB-19F6-4B1E-A024-01D71FB0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Entertainment</a:t>
            </a:r>
            <a:br>
              <a:rPr lang="en-US" dirty="0"/>
            </a:br>
            <a:r>
              <a:rPr lang="en-US" dirty="0"/>
              <a:t>Roanoke College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29171-007D-40B6-B515-B192D0CEE9B2}"/>
              </a:ext>
            </a:extLst>
          </p:cNvPr>
          <p:cNvSpPr txBox="1"/>
          <p:nvPr/>
        </p:nvSpPr>
        <p:spPr>
          <a:xfrm>
            <a:off x="1220624" y="2620132"/>
            <a:ext cx="5383848" cy="3692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Depends on what day, prefer weekends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BINGO, Silent Disco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Like to see Spoken Poetry and weekend events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Like to see bigger events like Prez Ball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Fall concert to have popular artists perform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DE9D-E626-EB80-5B41-353B61CC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Entertainment </a:t>
            </a:r>
            <a:br>
              <a:rPr lang="en-US" sz="5100"/>
            </a:br>
            <a:r>
              <a:rPr lang="en-US" sz="5100"/>
              <a:t>Salem</a:t>
            </a:r>
          </a:p>
        </p:txBody>
      </p:sp>
      <p:pic>
        <p:nvPicPr>
          <p:cNvPr id="6" name="Content Placeholder 5" descr="A fountai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24468636-669A-438C-A378-C75E107B3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5" r="17288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1BC0-E962-1379-B935-12D253798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50000"/>
              </a:lnSpc>
            </a:pPr>
            <a:r>
              <a:rPr lang="en-US" sz="2000" dirty="0"/>
              <a:t>Duck Pond and Thunder Valley </a:t>
            </a:r>
          </a:p>
          <a:p>
            <a:pPr marL="269875" indent="-269875">
              <a:lnSpc>
                <a:spcPct val="150000"/>
              </a:lnSpc>
            </a:pPr>
            <a:r>
              <a:rPr lang="en-US" sz="2000" dirty="0"/>
              <a:t>Satisfaction is not high: across town </a:t>
            </a:r>
          </a:p>
          <a:p>
            <a:pPr marL="269875" indent="-269875">
              <a:lnSpc>
                <a:spcPct val="150000"/>
              </a:lnSpc>
            </a:pPr>
            <a:r>
              <a:rPr lang="en-US" sz="2000" dirty="0"/>
              <a:t>Recommendations include golf club and club</a:t>
            </a:r>
          </a:p>
        </p:txBody>
      </p:sp>
    </p:spTree>
    <p:extLst>
      <p:ext uri="{BB962C8B-B14F-4D97-AF65-F5344CB8AC3E}">
        <p14:creationId xmlns:p14="http://schemas.microsoft.com/office/powerpoint/2010/main" val="221368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3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9" name="Rectangle 4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90" name="Rectangle 5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5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5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6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95E12-508E-85E3-55D8-E5E2FFE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Observations</a:t>
            </a: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23F4B3D-FA71-D87F-19B5-F517E2C63D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000" y="1155720"/>
            <a:ext cx="6049714" cy="45372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0A675-0530-464F-611C-F63BE2FEC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3187" y="1945039"/>
            <a:ext cx="4557949" cy="3340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Gloomy and heavy air</a:t>
            </a:r>
          </a:p>
          <a:p>
            <a:pPr marL="0" indent="0">
              <a:buNone/>
            </a:pPr>
            <a:endParaRPr lang="en-US" dirty="0"/>
          </a:p>
          <a:p>
            <a:pPr marL="269875" indent="-269875"/>
            <a:r>
              <a:rPr lang="en-US" dirty="0"/>
              <a:t>Agreement between respondents</a:t>
            </a:r>
          </a:p>
          <a:p>
            <a:pPr marL="0" indent="0">
              <a:buNone/>
            </a:pPr>
            <a:endParaRPr lang="en-US" dirty="0"/>
          </a:p>
          <a:p>
            <a:pPr marL="269875" indent="-269875"/>
            <a:r>
              <a:rPr lang="en-US" dirty="0"/>
              <a:t>Cooperative</a:t>
            </a:r>
          </a:p>
          <a:p>
            <a:pPr marL="0" indent="0">
              <a:buNone/>
            </a:pPr>
            <a:endParaRPr lang="en-US" dirty="0"/>
          </a:p>
          <a:p>
            <a:pPr marL="269875" indent="-269875"/>
            <a:r>
              <a:rPr lang="en-US" dirty="0"/>
              <a:t>Respondent does not eat on campus</a:t>
            </a:r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968A-730F-4D1A-8963-E2FF32C8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Findings </a:t>
            </a:r>
          </a:p>
        </p:txBody>
      </p:sp>
      <p:pic>
        <p:nvPicPr>
          <p:cNvPr id="1026" name="Picture 2" descr="Looking back: How UCLA Housing staff adapted to keep students safe | UCLA">
            <a:extLst>
              <a:ext uri="{FF2B5EF4-FFF2-40B4-BE49-F238E27FC236}">
                <a16:creationId xmlns:a16="http://schemas.microsoft.com/office/drawing/2014/main" id="{23A3E81B-DB6F-4FBC-B5CF-32531F8F02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1405270"/>
            <a:ext cx="6049714" cy="40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6E7-457F-475D-8BFE-B6F2A7CBC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4137" y="2395959"/>
            <a:ext cx="4757000" cy="4197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600" dirty="0"/>
              <a:t>Covid-19’s impact on dining conditions in RC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Commons had the highest rating comparatively  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Upperclassmen had the highest satisfaction both in entertainment &amp; dining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Entertainment had higher satisfaction both on &amp; off-campus compared to dining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Inconvenience as the main issue for off-campus entertainment 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Inconvenient timing as the main issue for on-campus events</a:t>
            </a:r>
          </a:p>
          <a:p>
            <a:pPr>
              <a:lnSpc>
                <a:spcPct val="115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64709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3B2E22"/>
      </a:dk2>
      <a:lt2>
        <a:srgbClr val="E8E5E2"/>
      </a:lt2>
      <a:accent1>
        <a:srgbClr val="3278BA"/>
      </a:accent1>
      <a:accent2>
        <a:srgbClr val="3EB0B8"/>
      </a:accent2>
      <a:accent3>
        <a:srgbClr val="4452CC"/>
      </a:accent3>
      <a:accent4>
        <a:srgbClr val="BA3B32"/>
      </a:accent4>
      <a:accent5>
        <a:srgbClr val="CC8544"/>
      </a:accent5>
      <a:accent6>
        <a:srgbClr val="B1A330"/>
      </a:accent6>
      <a:hlink>
        <a:srgbClr val="B1743B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Bell MT</vt:lpstr>
      <vt:lpstr>GlowVTI</vt:lpstr>
      <vt:lpstr>Focus Group  Report</vt:lpstr>
      <vt:lpstr>Introduction</vt:lpstr>
      <vt:lpstr>Discussion Guide Answers:</vt:lpstr>
      <vt:lpstr>Dining  Roanoke College</vt:lpstr>
      <vt:lpstr>Dining  Salem</vt:lpstr>
      <vt:lpstr>Entertainment Roanoke College</vt:lpstr>
      <vt:lpstr>Entertainment  Salem</vt:lpstr>
      <vt:lpstr>Observations</vt:lpstr>
      <vt:lpstr>Overall Findings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Mekonnen, Selam</dc:creator>
  <cp:lastModifiedBy>Mekonnen, Selam</cp:lastModifiedBy>
  <cp:revision>2</cp:revision>
  <dcterms:created xsi:type="dcterms:W3CDTF">2022-04-02T19:46:18Z</dcterms:created>
  <dcterms:modified xsi:type="dcterms:W3CDTF">2022-04-04T12:34:00Z</dcterms:modified>
</cp:coreProperties>
</file>