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9" r:id="rId7"/>
    <p:sldId id="270" r:id="rId8"/>
    <p:sldId id="264" r:id="rId9"/>
    <p:sldId id="271" r:id="rId10"/>
    <p:sldId id="272" r:id="rId11"/>
    <p:sldId id="267" r:id="rId12"/>
    <p:sldId id="268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_ akil" initials="sa" lastIdx="1" clrIdx="0">
    <p:extLst>
      <p:ext uri="{19B8F6BF-5375-455C-9EA6-DF929625EA0E}">
        <p15:presenceInfo xmlns:p15="http://schemas.microsoft.com/office/powerpoint/2012/main" userId="9c2012ffc26724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40AB1"/>
    <a:srgbClr val="000066"/>
    <a:srgbClr val="CC3295"/>
    <a:srgbClr val="A212A5"/>
    <a:srgbClr val="F1F1C7"/>
    <a:srgbClr val="ECE4A6"/>
    <a:srgbClr val="B69B38"/>
    <a:srgbClr val="DADDFE"/>
    <a:srgbClr val="4D6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3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0772-B3A0-430D-A726-8BBC71617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87D47-AD1F-4504-BB29-7319E2F7A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E0ADF-5E56-4FBB-BC2A-89C75443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CE514-A5CA-48A1-A328-17969996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B5FE6-1979-4CD9-B104-510EF7CF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4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7DDF-42B6-4E38-80B8-E1EA85D4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FED90-410A-4AE4-A4EA-12313A610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D5FF8-02B7-420A-854B-FC65CAE1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FC40F-D075-42D5-8242-EE82E7BD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FEE44-576E-4AB7-BF20-17E9AA87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C582D-6645-48D3-833F-9F776E98E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27573-2D3A-42D5-B750-D5686DD28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D4EF4-D4AD-4704-8D7D-B2412BB5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9AF2B-7097-48C4-9342-8BC4F4C0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3662E-3D8F-4316-847D-04294FB1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3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C9A9-D391-4564-A917-CA677540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7C52E-DFA6-4456-9122-D2672AD0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9EFEA-319C-45CF-A8C3-F5A386F6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649A4-3018-4891-8F37-898649AB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59C42-9F9A-4221-9C82-A6BCD1D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0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2FB6-7A78-4D0A-9DCE-575E6AED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BC6DE-8DD0-496F-86A7-4BDE74D7B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89A24-1DAE-4CB1-B006-A299598F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E3959-4F5B-4701-B06E-1C9B9586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95379-99A0-4E35-ADF5-0D81BD5B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2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1816-93D3-4648-9889-B7D5EA88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CAFE5-D040-4105-B8B4-63CCCA1D6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63064-D9BD-4627-88AB-602F3F61B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8E47A-5110-43C0-ABF8-79D09D3B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6E06F-6716-45EE-8EC4-FDEA737E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2B3AB-0F80-49CD-9FE1-2BB5F1D5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2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AF8B2-D6B1-4C7D-9471-CCD9D3AF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7499B-0335-48E3-A67E-B272192A6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A2539-F151-4C08-A093-0C91FD53B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DAEB5-2796-4FFE-9DB4-66B1FD0F1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EB1C8-7508-4575-9652-17DA30773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A5BD7-034B-41F0-8C87-2AC1DAA8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F8C6E-9CD0-4280-863F-C7147C80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A1459-B988-43C2-B268-96EE7180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7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1D6D-3EC1-4D90-B4A0-04C4A22E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768AC-1EBE-45CE-9246-2EA00991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837A0-7FDC-4694-8597-29D64AA0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101CC-4EBA-406B-9394-99475BF5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8F352-7EA9-4E0D-8BE9-D511C5E5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14B39-3724-4CE7-9C1C-2D4144AC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04CD1-F7F8-4A83-8123-BCD21C59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2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021F-2123-4E81-8479-9D669AA3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D9D15-C027-482C-B631-7DACC33F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7216F-C716-4D73-80CA-34288BC1F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2F014-6439-45E4-B8FA-9656E9E3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21888-74C5-4AD4-907C-298C12FC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A428B-B16C-4FC8-BF64-BBEEA1DA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8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2FFC-1090-4775-BD4F-F74CC7F0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4C8C9-F9B6-46A7-8828-92B8D64A7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3A15D-4D2B-4378-9370-05EBA431C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A772C-89A4-4828-A7D0-D08A411B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7E2BA-0F2B-4C40-9139-776FE1C8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7AE9C-9095-4D21-B45D-5173982A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3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8DDE3"/>
            </a:gs>
            <a:gs pos="41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F44A0-C284-45FD-B6CB-1728BE92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DA259-C0E3-4FBE-9AA4-91990E0F7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60958-8E3B-47AE-91F8-2A6A95C9A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4FD99-39D3-4196-A12D-F3EA904ADC4B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6AE52-2779-4CFE-85AB-5091F5EA4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CD005-3B6A-4713-A99B-C11608336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4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etbootstrap.com/" TargetMode="External"/><Relationship Id="rId13" Type="http://schemas.openxmlformats.org/officeDocument/2006/relationships/hyperlink" Target="https://www.free-css.com/free-css-templates" TargetMode="External"/><Relationship Id="rId3" Type="http://schemas.openxmlformats.org/officeDocument/2006/relationships/image" Target="../media/image32.svg"/><Relationship Id="rId7" Type="http://schemas.openxmlformats.org/officeDocument/2006/relationships/hyperlink" Target="https://www.w3schools.com/js/" TargetMode="External"/><Relationship Id="rId12" Type="http://schemas.openxmlformats.org/officeDocument/2006/relationships/hyperlink" Target="https://onlinepngtools.com/create-transparent-png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oursehero.com/file/105156270/SRS-PHARMACY-MANAGEMENT-SYSTEMdocx/" TargetMode="External"/><Relationship Id="rId11" Type="http://schemas.openxmlformats.org/officeDocument/2006/relationships/hyperlink" Target="https://lingojam.com/FontChanger" TargetMode="External"/><Relationship Id="rId5" Type="http://schemas.openxmlformats.org/officeDocument/2006/relationships/hyperlink" Target="http://www.pcb.gov.bd/" TargetMode="External"/><Relationship Id="rId10" Type="http://schemas.openxmlformats.org/officeDocument/2006/relationships/hyperlink" Target="https://en.wikipedia.org/wiki/Pharmacy_management_system" TargetMode="External"/><Relationship Id="rId4" Type="http://schemas.openxmlformats.org/officeDocument/2006/relationships/hyperlink" Target="https://www.arogga.com/" TargetMode="External"/><Relationship Id="rId9" Type="http://schemas.openxmlformats.org/officeDocument/2006/relationships/hyperlink" Target="https://www.w3schools.com/php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4D7CDC6-431A-BCAB-7243-657732FB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561078"/>
              </p:ext>
            </p:extLst>
          </p:nvPr>
        </p:nvGraphicFramePr>
        <p:xfrm>
          <a:off x="1499701" y="360273"/>
          <a:ext cx="8856649" cy="482632"/>
        </p:xfrm>
        <a:graphic>
          <a:graphicData uri="http://schemas.openxmlformats.org/drawingml/2006/table">
            <a:tbl>
              <a:tblPr firstRow="1" bandRow="1">
                <a:effectLst>
                  <a:outerShdw blurRad="330200" dir="5700000" algn="ctr" rotWithShape="0">
                    <a:srgbClr val="000066"/>
                  </a:outerShdw>
                </a:effectLst>
                <a:tableStyleId>{5C22544A-7EE6-4342-B048-85BDC9FD1C3A}</a:tableStyleId>
              </a:tblPr>
              <a:tblGrid>
                <a:gridCol w="8856649">
                  <a:extLst>
                    <a:ext uri="{9D8B030D-6E8A-4147-A177-3AD203B41FA5}">
                      <a16:colId xmlns:a16="http://schemas.microsoft.com/office/drawing/2014/main" val="3135428281"/>
                    </a:ext>
                  </a:extLst>
                </a:gridCol>
              </a:tblGrid>
              <a:tr h="4826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68000">
                          <a:srgbClr val="FA8AD5"/>
                        </a:gs>
                        <a:gs pos="88000">
                          <a:srgbClr val="7030A0"/>
                        </a:gs>
                        <a:gs pos="48000">
                          <a:srgbClr val="FFFF00"/>
                        </a:gs>
                        <a:gs pos="29000">
                          <a:srgbClr val="00B0F0"/>
                        </a:gs>
                        <a:gs pos="12000">
                          <a:srgbClr val="92D050"/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68693567"/>
                  </a:ext>
                </a:extLst>
              </a:tr>
            </a:tbl>
          </a:graphicData>
        </a:graphic>
      </p:graphicFrame>
      <p:sp>
        <p:nvSpPr>
          <p:cNvPr id="7" name="Trapezoid 6">
            <a:extLst>
              <a:ext uri="{FF2B5EF4-FFF2-40B4-BE49-F238E27FC236}">
                <a16:creationId xmlns:a16="http://schemas.microsoft.com/office/drawing/2014/main" id="{3B937E33-48A3-4276-AA11-BC97061C1A21}"/>
              </a:ext>
            </a:extLst>
          </p:cNvPr>
          <p:cNvSpPr/>
          <p:nvPr/>
        </p:nvSpPr>
        <p:spPr>
          <a:xfrm>
            <a:off x="1324135" y="1405381"/>
            <a:ext cx="9368164" cy="782912"/>
          </a:xfrm>
          <a:custGeom>
            <a:avLst/>
            <a:gdLst>
              <a:gd name="connsiteX0" fmla="*/ 0 w 9404333"/>
              <a:gd name="connsiteY0" fmla="*/ 554807 h 554807"/>
              <a:gd name="connsiteX1" fmla="*/ 138702 w 9404333"/>
              <a:gd name="connsiteY1" fmla="*/ 0 h 554807"/>
              <a:gd name="connsiteX2" fmla="*/ 9265631 w 9404333"/>
              <a:gd name="connsiteY2" fmla="*/ 0 h 554807"/>
              <a:gd name="connsiteX3" fmla="*/ 9404333 w 9404333"/>
              <a:gd name="connsiteY3" fmla="*/ 554807 h 554807"/>
              <a:gd name="connsiteX4" fmla="*/ 0 w 9404333"/>
              <a:gd name="connsiteY4" fmla="*/ 554807 h 554807"/>
              <a:gd name="connsiteX0" fmla="*/ 267698 w 9265631"/>
              <a:gd name="connsiteY0" fmla="*/ 583836 h 583836"/>
              <a:gd name="connsiteX1" fmla="*/ 0 w 9265631"/>
              <a:gd name="connsiteY1" fmla="*/ 0 h 583836"/>
              <a:gd name="connsiteX2" fmla="*/ 9126929 w 9265631"/>
              <a:gd name="connsiteY2" fmla="*/ 0 h 583836"/>
              <a:gd name="connsiteX3" fmla="*/ 9265631 w 9265631"/>
              <a:gd name="connsiteY3" fmla="*/ 554807 h 583836"/>
              <a:gd name="connsiteX4" fmla="*/ 267698 w 9265631"/>
              <a:gd name="connsiteY4" fmla="*/ 583836 h 583836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57557 w 9396259"/>
              <a:gd name="connsiteY2" fmla="*/ 159658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86586 w 9396259"/>
              <a:gd name="connsiteY2" fmla="*/ 116116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286586 w 9410774"/>
              <a:gd name="connsiteY2" fmla="*/ 1161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2177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145145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0774" h="743494">
                <a:moveTo>
                  <a:pt x="398326" y="743494"/>
                </a:moveTo>
                <a:lnTo>
                  <a:pt x="0" y="0"/>
                </a:lnTo>
                <a:lnTo>
                  <a:pt x="9141443" y="145145"/>
                </a:lnTo>
                <a:lnTo>
                  <a:pt x="9410774" y="685436"/>
                </a:lnTo>
                <a:lnTo>
                  <a:pt x="398326" y="74349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70B1AF-50EA-4B04-8D16-FFD8EAD8D549}"/>
              </a:ext>
            </a:extLst>
          </p:cNvPr>
          <p:cNvSpPr/>
          <p:nvPr/>
        </p:nvSpPr>
        <p:spPr>
          <a:xfrm>
            <a:off x="1181813" y="824077"/>
            <a:ext cx="9510486" cy="7655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9C3D2FB-878E-4317-B67F-993A16206C10}"/>
              </a:ext>
            </a:extLst>
          </p:cNvPr>
          <p:cNvSpPr/>
          <p:nvPr/>
        </p:nvSpPr>
        <p:spPr>
          <a:xfrm>
            <a:off x="1616542" y="1021660"/>
            <a:ext cx="8657744" cy="35157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10F450-2927-44D5-940D-B2422147550C}"/>
              </a:ext>
            </a:extLst>
          </p:cNvPr>
          <p:cNvGrpSpPr/>
          <p:nvPr/>
        </p:nvGrpSpPr>
        <p:grpSpPr>
          <a:xfrm>
            <a:off x="6784256" y="856515"/>
            <a:ext cx="2208628" cy="4251554"/>
            <a:chOff x="6679891" y="388313"/>
            <a:chExt cx="2208628" cy="4720549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516214F-E766-4B62-9E82-8040C5E96E93}"/>
                </a:ext>
              </a:extLst>
            </p:cNvPr>
            <p:cNvSpPr/>
            <p:nvPr/>
          </p:nvSpPr>
          <p:spPr>
            <a:xfrm>
              <a:off x="7745571" y="2821152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3094720-7C51-4532-8AE1-235B96FCE28E}"/>
                </a:ext>
              </a:extLst>
            </p:cNvPr>
            <p:cNvSpPr/>
            <p:nvPr/>
          </p:nvSpPr>
          <p:spPr>
            <a:xfrm>
              <a:off x="6679891" y="2844360"/>
              <a:ext cx="2208628" cy="2208628"/>
            </a:xfrm>
            <a:custGeom>
              <a:avLst/>
              <a:gdLst>
                <a:gd name="connsiteX0" fmla="*/ 1104314 w 2208628"/>
                <a:gd name="connsiteY0" fmla="*/ 137153 h 2208628"/>
                <a:gd name="connsiteX1" fmla="*/ 996529 w 2208628"/>
                <a:gd name="connsiteY1" fmla="*/ 244938 h 2208628"/>
                <a:gd name="connsiteX2" fmla="*/ 1104314 w 2208628"/>
                <a:gd name="connsiteY2" fmla="*/ 352723 h 2208628"/>
                <a:gd name="connsiteX3" fmla="*/ 1212099 w 2208628"/>
                <a:gd name="connsiteY3" fmla="*/ 244938 h 2208628"/>
                <a:gd name="connsiteX4" fmla="*/ 1104314 w 2208628"/>
                <a:gd name="connsiteY4" fmla="*/ 137153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37153"/>
                  </a:moveTo>
                  <a:cubicBezTo>
                    <a:pt x="1044786" y="137153"/>
                    <a:pt x="996529" y="185410"/>
                    <a:pt x="996529" y="244938"/>
                  </a:cubicBezTo>
                  <a:cubicBezTo>
                    <a:pt x="996529" y="304466"/>
                    <a:pt x="1044786" y="352723"/>
                    <a:pt x="1104314" y="352723"/>
                  </a:cubicBezTo>
                  <a:cubicBezTo>
                    <a:pt x="1163842" y="352723"/>
                    <a:pt x="1212099" y="304466"/>
                    <a:pt x="1212099" y="244938"/>
                  </a:cubicBezTo>
                  <a:cubicBezTo>
                    <a:pt x="1212099" y="185410"/>
                    <a:pt x="1163842" y="137153"/>
                    <a:pt x="1104314" y="137153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60066">
                    <a:alpha val="50000"/>
                  </a:srgbClr>
                </a:gs>
                <a:gs pos="100000">
                  <a:srgbClr val="CC00CC">
                    <a:alpha val="69804"/>
                  </a:srgbClr>
                </a:gs>
              </a:gsLst>
              <a:lin ang="0" scaled="0"/>
              <a:tileRect/>
            </a:gradFill>
            <a:ln>
              <a:gradFill>
                <a:gsLst>
                  <a:gs pos="0">
                    <a:srgbClr val="660066"/>
                  </a:gs>
                  <a:gs pos="100000">
                    <a:srgbClr val="CC00CC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  <a:scene3d>
              <a:camera prst="orthographicFront"/>
              <a:lightRig rig="chilly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0DB7FCD-B0F9-4DE5-BD77-ABD0320C9B7C}"/>
                </a:ext>
              </a:extLst>
            </p:cNvPr>
            <p:cNvGrpSpPr/>
            <p:nvPr/>
          </p:nvGrpSpPr>
          <p:grpSpPr>
            <a:xfrm>
              <a:off x="7399576" y="388313"/>
              <a:ext cx="769257" cy="769257"/>
              <a:chOff x="5877141" y="400287"/>
              <a:chExt cx="769257" cy="76925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EA17841-E8C7-40F1-996D-32016E82F0FB}"/>
                  </a:ext>
                </a:extLst>
              </p:cNvPr>
              <p:cNvSpPr/>
              <p:nvPr/>
            </p:nvSpPr>
            <p:spPr>
              <a:xfrm>
                <a:off x="5877141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7085B4D-A1A9-4696-B928-149384449E98}"/>
                  </a:ext>
                </a:extLst>
              </p:cNvPr>
              <p:cNvSpPr/>
              <p:nvPr/>
            </p:nvSpPr>
            <p:spPr>
              <a:xfrm>
                <a:off x="6052450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660066"/>
                  </a:gs>
                  <a:gs pos="100000">
                    <a:srgbClr val="CC00CC"/>
                  </a:gs>
                </a:gsLst>
                <a:lin ang="0" scaled="0"/>
                <a:tileRect/>
              </a:gradFill>
              <a:ln>
                <a:gradFill>
                  <a:gsLst>
                    <a:gs pos="0">
                      <a:srgbClr val="660066"/>
                    </a:gs>
                    <a:gs pos="100000">
                      <a:srgbClr val="CC00CC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  <a:scene3d>
                <a:camera prst="orthographicFront"/>
                <a:lightRig rig="chilly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214B9F5-8F54-475D-8D32-5042F28DBA43}"/>
                </a:ext>
              </a:extLst>
            </p:cNvPr>
            <p:cNvCxnSpPr>
              <a:cxnSpLocks/>
              <a:stCxn id="34" idx="4"/>
              <a:endCxn id="22" idx="5"/>
            </p:cNvCxnSpPr>
            <p:nvPr/>
          </p:nvCxnSpPr>
          <p:spPr>
            <a:xfrm>
              <a:off x="7784205" y="1157570"/>
              <a:ext cx="0" cy="1686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9D41BF1-B65C-4E42-B050-1A4A55E7E054}"/>
                </a:ext>
              </a:extLst>
            </p:cNvPr>
            <p:cNvSpPr/>
            <p:nvPr/>
          </p:nvSpPr>
          <p:spPr>
            <a:xfrm>
              <a:off x="7777118" y="2826093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CD65818-302D-465E-B1EC-0A491351A345}"/>
                </a:ext>
              </a:extLst>
            </p:cNvPr>
            <p:cNvSpPr/>
            <p:nvPr/>
          </p:nvSpPr>
          <p:spPr>
            <a:xfrm>
              <a:off x="7751413" y="2804004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23C4DBF-7BD5-4D3A-A172-0F460697E89D}"/>
                </a:ext>
              </a:extLst>
            </p:cNvPr>
            <p:cNvSpPr/>
            <p:nvPr/>
          </p:nvSpPr>
          <p:spPr>
            <a:xfrm>
              <a:off x="7758079" y="2784951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69E80C6-F659-4F10-BD85-5611702E25FD}"/>
                </a:ext>
              </a:extLst>
            </p:cNvPr>
            <p:cNvSpPr/>
            <p:nvPr/>
          </p:nvSpPr>
          <p:spPr>
            <a:xfrm>
              <a:off x="6909288" y="5029874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Graphic 100" descr="Boardroom">
              <a:extLst>
                <a:ext uri="{FF2B5EF4-FFF2-40B4-BE49-F238E27FC236}">
                  <a16:creationId xmlns:a16="http://schemas.microsoft.com/office/drawing/2014/main" id="{939C7238-7507-4760-A22B-131B08466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03160" y="4381264"/>
              <a:ext cx="727598" cy="727598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90206DD-85E8-4D64-9D95-5F3A62FB1A94}"/>
                </a:ext>
              </a:extLst>
            </p:cNvPr>
            <p:cNvSpPr txBox="1"/>
            <p:nvPr/>
          </p:nvSpPr>
          <p:spPr>
            <a:xfrm>
              <a:off x="7001750" y="3472855"/>
              <a:ext cx="1872982" cy="1059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0" dirty="0">
                  <a:solidFill>
                    <a:srgbClr val="050505"/>
                  </a:solidFill>
                  <a:latin typeface="Segoe UI Historic" panose="020B0502040204020203" pitchFamily="34" charset="0"/>
                </a:rPr>
                <a:t>Screenshots of some important features &amp; Limitations and Future Works.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EB70517-0CC1-4A0B-A756-2378318C986B}"/>
                </a:ext>
              </a:extLst>
            </p:cNvPr>
            <p:cNvSpPr txBox="1"/>
            <p:nvPr/>
          </p:nvSpPr>
          <p:spPr>
            <a:xfrm>
              <a:off x="7329803" y="3191209"/>
              <a:ext cx="1053494" cy="341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STEP FOUR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90A4C6-0ACE-4A8F-802F-CA2D618C13AC}"/>
              </a:ext>
            </a:extLst>
          </p:cNvPr>
          <p:cNvGrpSpPr/>
          <p:nvPr/>
        </p:nvGrpSpPr>
        <p:grpSpPr>
          <a:xfrm>
            <a:off x="8588143" y="856515"/>
            <a:ext cx="2208628" cy="4905368"/>
            <a:chOff x="8496628" y="435429"/>
            <a:chExt cx="2208628" cy="532645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CCA6C05-9E12-4153-8A2C-8B007D98B6FA}"/>
                </a:ext>
              </a:extLst>
            </p:cNvPr>
            <p:cNvSpPr/>
            <p:nvPr/>
          </p:nvSpPr>
          <p:spPr>
            <a:xfrm>
              <a:off x="9562617" y="3441238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CB42899-DD88-45DE-930E-0A28FB23B5EF}"/>
                </a:ext>
              </a:extLst>
            </p:cNvPr>
            <p:cNvSpPr/>
            <p:nvPr/>
          </p:nvSpPr>
          <p:spPr>
            <a:xfrm>
              <a:off x="8496628" y="3462887"/>
              <a:ext cx="2208628" cy="2208628"/>
            </a:xfrm>
            <a:custGeom>
              <a:avLst/>
              <a:gdLst>
                <a:gd name="connsiteX0" fmla="*/ 1104314 w 2208628"/>
                <a:gd name="connsiteY0" fmla="*/ 124227 h 2208628"/>
                <a:gd name="connsiteX1" fmla="*/ 996529 w 2208628"/>
                <a:gd name="connsiteY1" fmla="*/ 232012 h 2208628"/>
                <a:gd name="connsiteX2" fmla="*/ 1104314 w 2208628"/>
                <a:gd name="connsiteY2" fmla="*/ 339797 h 2208628"/>
                <a:gd name="connsiteX3" fmla="*/ 1212099 w 2208628"/>
                <a:gd name="connsiteY3" fmla="*/ 232012 h 2208628"/>
                <a:gd name="connsiteX4" fmla="*/ 1104314 w 2208628"/>
                <a:gd name="connsiteY4" fmla="*/ 124227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24227"/>
                  </a:moveTo>
                  <a:cubicBezTo>
                    <a:pt x="1044786" y="124227"/>
                    <a:pt x="996529" y="172484"/>
                    <a:pt x="996529" y="232012"/>
                  </a:cubicBezTo>
                  <a:cubicBezTo>
                    <a:pt x="996529" y="291540"/>
                    <a:pt x="1044786" y="339797"/>
                    <a:pt x="1104314" y="339797"/>
                  </a:cubicBezTo>
                  <a:cubicBezTo>
                    <a:pt x="1163842" y="339797"/>
                    <a:pt x="1212099" y="291540"/>
                    <a:pt x="1212099" y="232012"/>
                  </a:cubicBezTo>
                  <a:cubicBezTo>
                    <a:pt x="1212099" y="172484"/>
                    <a:pt x="1163842" y="124227"/>
                    <a:pt x="1104314" y="124227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0066">
                    <a:alpha val="49804"/>
                  </a:srgbClr>
                </a:gs>
                <a:gs pos="100000">
                  <a:srgbClr val="FF3399">
                    <a:alpha val="69804"/>
                  </a:srgbClr>
                </a:gs>
              </a:gsLst>
              <a:lin ang="0" scaled="0"/>
              <a:tileRect/>
            </a:gradFill>
            <a:ln>
              <a:gradFill>
                <a:gsLst>
                  <a:gs pos="0">
                    <a:srgbClr val="FF0066"/>
                  </a:gs>
                  <a:gs pos="100000">
                    <a:srgbClr val="FF3399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  <a:scene3d>
              <a:camera prst="orthographicFront"/>
              <a:lightRig rig="chilly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A28B76C-5107-436E-B803-6592BADC7185}"/>
                </a:ext>
              </a:extLst>
            </p:cNvPr>
            <p:cNvGrpSpPr/>
            <p:nvPr/>
          </p:nvGrpSpPr>
          <p:grpSpPr>
            <a:xfrm>
              <a:off x="9217095" y="435429"/>
              <a:ext cx="769257" cy="769257"/>
              <a:chOff x="7255412" y="400287"/>
              <a:chExt cx="769257" cy="769257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E32F8C6-A1E2-4A41-ACB9-A9D887FE8A80}"/>
                  </a:ext>
                </a:extLst>
              </p:cNvPr>
              <p:cNvSpPr/>
              <p:nvPr/>
            </p:nvSpPr>
            <p:spPr>
              <a:xfrm>
                <a:off x="7255412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8B37D97-0B59-4F86-8678-171A761C541D}"/>
                  </a:ext>
                </a:extLst>
              </p:cNvPr>
              <p:cNvSpPr/>
              <p:nvPr/>
            </p:nvSpPr>
            <p:spPr>
              <a:xfrm>
                <a:off x="7430721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66"/>
                  </a:gs>
                  <a:gs pos="100000">
                    <a:srgbClr val="FF3399"/>
                  </a:gs>
                </a:gsLst>
                <a:lin ang="0" scaled="0"/>
                <a:tileRect/>
              </a:gradFill>
              <a:ln>
                <a:gradFill>
                  <a:gsLst>
                    <a:gs pos="0">
                      <a:srgbClr val="FF0066"/>
                    </a:gs>
                    <a:gs pos="100000">
                      <a:srgbClr val="FF3399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  <a:scene3d>
                <a:camera prst="orthographicFront"/>
                <a:lightRig rig="chilly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D97D61-3B74-473E-B47D-20E6942675C3}"/>
                </a:ext>
              </a:extLst>
            </p:cNvPr>
            <p:cNvCxnSpPr>
              <a:cxnSpLocks/>
              <a:stCxn id="36" idx="4"/>
              <a:endCxn id="23" idx="5"/>
            </p:cNvCxnSpPr>
            <p:nvPr/>
          </p:nvCxnSpPr>
          <p:spPr>
            <a:xfrm flipH="1">
              <a:off x="9600942" y="1204686"/>
              <a:ext cx="782" cy="22582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2A2AEA3-0A47-404D-BA63-A6A151284C7A}"/>
                </a:ext>
              </a:extLst>
            </p:cNvPr>
            <p:cNvSpPr/>
            <p:nvPr/>
          </p:nvSpPr>
          <p:spPr>
            <a:xfrm>
              <a:off x="9594164" y="3446179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58B8F7C-74DA-4C48-AF4F-AC70DAA0F081}"/>
                </a:ext>
              </a:extLst>
            </p:cNvPr>
            <p:cNvSpPr/>
            <p:nvPr/>
          </p:nvSpPr>
          <p:spPr>
            <a:xfrm>
              <a:off x="9568459" y="3424090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A0E65F2-9997-4D1C-84DC-F85F573B215D}"/>
                </a:ext>
              </a:extLst>
            </p:cNvPr>
            <p:cNvSpPr/>
            <p:nvPr/>
          </p:nvSpPr>
          <p:spPr>
            <a:xfrm>
              <a:off x="9575125" y="3405037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6CD492D-9EE2-49DC-BCB4-B7D0D832510B}"/>
                </a:ext>
              </a:extLst>
            </p:cNvPr>
            <p:cNvSpPr/>
            <p:nvPr/>
          </p:nvSpPr>
          <p:spPr>
            <a:xfrm>
              <a:off x="8742514" y="5690886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Graphic 104" descr="Presentation with media">
              <a:extLst>
                <a:ext uri="{FF2B5EF4-FFF2-40B4-BE49-F238E27FC236}">
                  <a16:creationId xmlns:a16="http://schemas.microsoft.com/office/drawing/2014/main" id="{A498FE51-820D-4997-9627-DE8C401EF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84776" y="5018436"/>
              <a:ext cx="601400" cy="6014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D617B1A-622D-4DC3-909F-3F23E8D088BD}"/>
                </a:ext>
              </a:extLst>
            </p:cNvPr>
            <p:cNvSpPr txBox="1"/>
            <p:nvPr/>
          </p:nvSpPr>
          <p:spPr>
            <a:xfrm>
              <a:off x="8789629" y="4222475"/>
              <a:ext cx="1700505" cy="802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0" i="0" dirty="0">
                  <a:solidFill>
                    <a:srgbClr val="050505"/>
                  </a:solidFill>
                  <a:effectLst/>
                  <a:latin typeface="Segoe UI Historic" panose="020B0502040204020203" pitchFamily="34" charset="0"/>
                </a:rPr>
                <a:t>         </a:t>
              </a:r>
              <a:r>
                <a:rPr lang="en-US" sz="1400" b="1" i="0" dirty="0">
                  <a:solidFill>
                    <a:srgbClr val="050505"/>
                  </a:solidFill>
                  <a:latin typeface="Segoe UI Historic" panose="020B0502040204020203" pitchFamily="34" charset="0"/>
                </a:rPr>
                <a:t>Conclusion </a:t>
              </a:r>
              <a:endParaRPr lang="en-US" sz="1400" b="1" dirty="0">
                <a:solidFill>
                  <a:srgbClr val="050505"/>
                </a:solidFill>
                <a:latin typeface="Segoe UI Historic" panose="020B0502040204020203" pitchFamily="34" charset="0"/>
              </a:endParaRPr>
            </a:p>
            <a:p>
              <a:r>
                <a:rPr lang="en-US" sz="1400" b="1" dirty="0">
                  <a:solidFill>
                    <a:srgbClr val="050505"/>
                  </a:solidFill>
                  <a:latin typeface="Segoe UI Historic" panose="020B0502040204020203" pitchFamily="34" charset="0"/>
                </a:rPr>
                <a:t>              &amp;</a:t>
              </a:r>
            </a:p>
            <a:p>
              <a:r>
                <a:rPr lang="en-US" sz="1400" b="1" i="0" dirty="0">
                  <a:solidFill>
                    <a:srgbClr val="050505"/>
                  </a:solidFill>
                  <a:latin typeface="Segoe UI Historic" panose="020B0502040204020203" pitchFamily="34" charset="0"/>
                </a:rPr>
                <a:t>       References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5064E40-2020-4E30-A5F7-7EA1DB6C1E9F}"/>
                </a:ext>
              </a:extLst>
            </p:cNvPr>
            <p:cNvSpPr txBox="1"/>
            <p:nvPr/>
          </p:nvSpPr>
          <p:spPr>
            <a:xfrm>
              <a:off x="9150422" y="3874639"/>
              <a:ext cx="950901" cy="334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STEP FIVE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8FA8295-C1A7-4773-88C6-725B3B35F50D}"/>
              </a:ext>
            </a:extLst>
          </p:cNvPr>
          <p:cNvGrpSpPr/>
          <p:nvPr/>
        </p:nvGrpSpPr>
        <p:grpSpPr>
          <a:xfrm>
            <a:off x="2913640" y="857153"/>
            <a:ext cx="2208628" cy="4773913"/>
            <a:chOff x="2946244" y="414801"/>
            <a:chExt cx="2208628" cy="5218188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BE03DD-D845-433B-8D65-3F374AC9FB91}"/>
                </a:ext>
              </a:extLst>
            </p:cNvPr>
            <p:cNvSpPr/>
            <p:nvPr/>
          </p:nvSpPr>
          <p:spPr>
            <a:xfrm>
              <a:off x="4011925" y="3297855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9F9BD3-AFE2-479D-8EFA-651C98F06908}"/>
                </a:ext>
              </a:extLst>
            </p:cNvPr>
            <p:cNvSpPr/>
            <p:nvPr/>
          </p:nvSpPr>
          <p:spPr>
            <a:xfrm>
              <a:off x="2946244" y="3308817"/>
              <a:ext cx="2208628" cy="2208628"/>
            </a:xfrm>
            <a:custGeom>
              <a:avLst/>
              <a:gdLst>
                <a:gd name="connsiteX0" fmla="*/ 1104314 w 2208628"/>
                <a:gd name="connsiteY0" fmla="*/ 123187 h 2208628"/>
                <a:gd name="connsiteX1" fmla="*/ 996529 w 2208628"/>
                <a:gd name="connsiteY1" fmla="*/ 230972 h 2208628"/>
                <a:gd name="connsiteX2" fmla="*/ 1104314 w 2208628"/>
                <a:gd name="connsiteY2" fmla="*/ 338757 h 2208628"/>
                <a:gd name="connsiteX3" fmla="*/ 1212099 w 2208628"/>
                <a:gd name="connsiteY3" fmla="*/ 230972 h 2208628"/>
                <a:gd name="connsiteX4" fmla="*/ 1104314 w 2208628"/>
                <a:gd name="connsiteY4" fmla="*/ 123187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23187"/>
                  </a:moveTo>
                  <a:cubicBezTo>
                    <a:pt x="1044786" y="123187"/>
                    <a:pt x="996529" y="171444"/>
                    <a:pt x="996529" y="230972"/>
                  </a:cubicBezTo>
                  <a:cubicBezTo>
                    <a:pt x="996529" y="290500"/>
                    <a:pt x="1044786" y="338757"/>
                    <a:pt x="1104314" y="338757"/>
                  </a:cubicBezTo>
                  <a:cubicBezTo>
                    <a:pt x="1163842" y="338757"/>
                    <a:pt x="1212099" y="290500"/>
                    <a:pt x="1212099" y="230972"/>
                  </a:cubicBezTo>
                  <a:cubicBezTo>
                    <a:pt x="1212099" y="171444"/>
                    <a:pt x="1163842" y="123187"/>
                    <a:pt x="1104314" y="123187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99CC">
                    <a:alpha val="49804"/>
                  </a:srgbClr>
                </a:gs>
                <a:gs pos="100000">
                  <a:srgbClr val="00CCFF">
                    <a:alpha val="69804"/>
                  </a:srgbClr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0099CC"/>
                  </a:gs>
                  <a:gs pos="100000">
                    <a:srgbClr val="00CCFF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283ED2C-FB38-4E24-BB58-E4DD922AE5D3}"/>
                </a:ext>
              </a:extLst>
            </p:cNvPr>
            <p:cNvGrpSpPr/>
            <p:nvPr/>
          </p:nvGrpSpPr>
          <p:grpSpPr>
            <a:xfrm>
              <a:off x="3657625" y="414801"/>
              <a:ext cx="769257" cy="769257"/>
              <a:chOff x="3120599" y="400287"/>
              <a:chExt cx="769257" cy="76925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722BFA1-8133-4D7D-98FB-358C29FC0D02}"/>
                  </a:ext>
                </a:extLst>
              </p:cNvPr>
              <p:cNvSpPr/>
              <p:nvPr/>
            </p:nvSpPr>
            <p:spPr>
              <a:xfrm>
                <a:off x="3120599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46ADDB2-FE29-4DBC-9B09-410876138581}"/>
                  </a:ext>
                </a:extLst>
              </p:cNvPr>
              <p:cNvSpPr/>
              <p:nvPr/>
            </p:nvSpPr>
            <p:spPr>
              <a:xfrm>
                <a:off x="3295908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0099CC"/>
                  </a:gs>
                  <a:gs pos="100000">
                    <a:srgbClr val="00CCFF"/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rgbClr val="0099CC"/>
                    </a:gs>
                    <a:gs pos="100000">
                      <a:srgbClr val="00CCFF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AB7DF42-404C-4667-ACEF-E1455B4B57F8}"/>
                </a:ext>
              </a:extLst>
            </p:cNvPr>
            <p:cNvCxnSpPr>
              <a:cxnSpLocks/>
              <a:stCxn id="30" idx="4"/>
              <a:endCxn id="19" idx="5"/>
            </p:cNvCxnSpPr>
            <p:nvPr/>
          </p:nvCxnSpPr>
          <p:spPr>
            <a:xfrm>
              <a:off x="4042254" y="1184058"/>
              <a:ext cx="8304" cy="2124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1654E2A-E43B-4221-AFC7-1E564C660AFB}"/>
                </a:ext>
              </a:extLst>
            </p:cNvPr>
            <p:cNvSpPr/>
            <p:nvPr/>
          </p:nvSpPr>
          <p:spPr>
            <a:xfrm>
              <a:off x="4043472" y="3302796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B0A1992-ADCB-478E-ACC2-C977A99DD7AF}"/>
                </a:ext>
              </a:extLst>
            </p:cNvPr>
            <p:cNvSpPr/>
            <p:nvPr/>
          </p:nvSpPr>
          <p:spPr>
            <a:xfrm>
              <a:off x="4017767" y="3280707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64F327D-3774-4617-B795-F3350EC95C25}"/>
                </a:ext>
              </a:extLst>
            </p:cNvPr>
            <p:cNvSpPr/>
            <p:nvPr/>
          </p:nvSpPr>
          <p:spPr>
            <a:xfrm>
              <a:off x="4024433" y="3261654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0AB8EA1-3F30-4177-82AE-0C56809CBE97}"/>
                </a:ext>
              </a:extLst>
            </p:cNvPr>
            <p:cNvSpPr/>
            <p:nvPr/>
          </p:nvSpPr>
          <p:spPr>
            <a:xfrm>
              <a:off x="3168962" y="5531918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Graphic 106" descr="Handshake">
              <a:extLst>
                <a:ext uri="{FF2B5EF4-FFF2-40B4-BE49-F238E27FC236}">
                  <a16:creationId xmlns:a16="http://schemas.microsoft.com/office/drawing/2014/main" id="{A0401EEF-0CEE-4134-9986-03D94A5ED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99046" y="4885058"/>
              <a:ext cx="747930" cy="747931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FCB114E-30DC-4937-915F-46F567371654}"/>
                </a:ext>
              </a:extLst>
            </p:cNvPr>
            <p:cNvSpPr txBox="1"/>
            <p:nvPr/>
          </p:nvSpPr>
          <p:spPr>
            <a:xfrm>
              <a:off x="3158219" y="4000027"/>
              <a:ext cx="1890755" cy="1042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0" dirty="0">
                  <a:solidFill>
                    <a:srgbClr val="050505"/>
                  </a:solidFill>
                  <a:latin typeface="Segoe UI Historic" panose="020B0502040204020203" pitchFamily="34" charset="0"/>
                </a:rPr>
                <a:t>Features(Only completed features should be listed here) &amp; Technologies Used</a:t>
              </a:r>
              <a:r>
                <a:rPr lang="en-US" sz="1200" b="0" i="0" dirty="0">
                  <a:solidFill>
                    <a:srgbClr val="05050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Historic" panose="020B0502040204020203" pitchFamily="34" charset="0"/>
                </a:rPr>
                <a:t>.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979B25A-B4B7-490A-980C-521069971679}"/>
                </a:ext>
              </a:extLst>
            </p:cNvPr>
            <p:cNvSpPr txBox="1"/>
            <p:nvPr/>
          </p:nvSpPr>
          <p:spPr>
            <a:xfrm>
              <a:off x="3608421" y="3688650"/>
              <a:ext cx="984565" cy="336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STEP TWO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E74503D-3E31-4501-ACC1-9E54432DCB14}"/>
              </a:ext>
            </a:extLst>
          </p:cNvPr>
          <p:cNvGrpSpPr/>
          <p:nvPr/>
        </p:nvGrpSpPr>
        <p:grpSpPr>
          <a:xfrm>
            <a:off x="4931848" y="852868"/>
            <a:ext cx="2208628" cy="4843631"/>
            <a:chOff x="4864290" y="359569"/>
            <a:chExt cx="2208628" cy="5340577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0055088-77BD-4D23-A1E1-B07EFB6D84D5}"/>
                </a:ext>
              </a:extLst>
            </p:cNvPr>
            <p:cNvSpPr/>
            <p:nvPr/>
          </p:nvSpPr>
          <p:spPr>
            <a:xfrm>
              <a:off x="5937057" y="3411066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7E04C9-A934-4BBF-93A0-2A48D7BB8F9B}"/>
                </a:ext>
              </a:extLst>
            </p:cNvPr>
            <p:cNvSpPr/>
            <p:nvPr/>
          </p:nvSpPr>
          <p:spPr>
            <a:xfrm>
              <a:off x="4864290" y="3429000"/>
              <a:ext cx="2208628" cy="2208628"/>
            </a:xfrm>
            <a:custGeom>
              <a:avLst/>
              <a:gdLst>
                <a:gd name="connsiteX0" fmla="*/ 1104314 w 2208628"/>
                <a:gd name="connsiteY0" fmla="*/ 143598 h 2208628"/>
                <a:gd name="connsiteX1" fmla="*/ 996529 w 2208628"/>
                <a:gd name="connsiteY1" fmla="*/ 251383 h 2208628"/>
                <a:gd name="connsiteX2" fmla="*/ 1104314 w 2208628"/>
                <a:gd name="connsiteY2" fmla="*/ 359168 h 2208628"/>
                <a:gd name="connsiteX3" fmla="*/ 1212099 w 2208628"/>
                <a:gd name="connsiteY3" fmla="*/ 251383 h 2208628"/>
                <a:gd name="connsiteX4" fmla="*/ 1104314 w 2208628"/>
                <a:gd name="connsiteY4" fmla="*/ 143598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43598"/>
                  </a:moveTo>
                  <a:cubicBezTo>
                    <a:pt x="1044786" y="143598"/>
                    <a:pt x="996529" y="191855"/>
                    <a:pt x="996529" y="251383"/>
                  </a:cubicBezTo>
                  <a:cubicBezTo>
                    <a:pt x="996529" y="310911"/>
                    <a:pt x="1044786" y="359168"/>
                    <a:pt x="1104314" y="359168"/>
                  </a:cubicBezTo>
                  <a:cubicBezTo>
                    <a:pt x="1163842" y="359168"/>
                    <a:pt x="1212099" y="310911"/>
                    <a:pt x="1212099" y="251383"/>
                  </a:cubicBezTo>
                  <a:cubicBezTo>
                    <a:pt x="1212099" y="191855"/>
                    <a:pt x="1163842" y="143598"/>
                    <a:pt x="1104314" y="143598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9900">
                    <a:lumMod val="88000"/>
                    <a:lumOff val="12000"/>
                    <a:alpha val="50000"/>
                  </a:srgbClr>
                </a:gs>
                <a:gs pos="100000">
                  <a:srgbClr val="FFCC00">
                    <a:alpha val="70000"/>
                  </a:srgbClr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FF9900"/>
                  </a:gs>
                  <a:gs pos="100000">
                    <a:srgbClr val="FFCC00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0D0F899-833F-420E-82CB-CA929109DE37}"/>
                </a:ext>
              </a:extLst>
            </p:cNvPr>
            <p:cNvGrpSpPr/>
            <p:nvPr/>
          </p:nvGrpSpPr>
          <p:grpSpPr>
            <a:xfrm>
              <a:off x="5588567" y="359569"/>
              <a:ext cx="769257" cy="769257"/>
              <a:chOff x="4498870" y="400287"/>
              <a:chExt cx="769257" cy="769257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6746E8F-9175-45A0-A65A-11E5F0492B2D}"/>
                  </a:ext>
                </a:extLst>
              </p:cNvPr>
              <p:cNvSpPr/>
              <p:nvPr/>
            </p:nvSpPr>
            <p:spPr>
              <a:xfrm>
                <a:off x="4498870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2897699-3D79-4867-97B6-52C3DCD0AE86}"/>
                  </a:ext>
                </a:extLst>
              </p:cNvPr>
              <p:cNvSpPr/>
              <p:nvPr/>
            </p:nvSpPr>
            <p:spPr>
              <a:xfrm>
                <a:off x="4674179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FF9900">
                      <a:lumMod val="88000"/>
                      <a:lumOff val="12000"/>
                    </a:srgbClr>
                  </a:gs>
                  <a:gs pos="100000">
                    <a:srgbClr val="FFCC00"/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rgbClr val="FFCC00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CCF36B1-C983-4D8D-A2BC-232598546795}"/>
                </a:ext>
              </a:extLst>
            </p:cNvPr>
            <p:cNvCxnSpPr>
              <a:cxnSpLocks/>
              <a:stCxn id="32" idx="4"/>
              <a:endCxn id="20" idx="5"/>
            </p:cNvCxnSpPr>
            <p:nvPr/>
          </p:nvCxnSpPr>
          <p:spPr>
            <a:xfrm flipH="1">
              <a:off x="5968604" y="1128826"/>
              <a:ext cx="4592" cy="2300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F28B970-B7D3-4943-A2E6-16F51889E37C}"/>
                </a:ext>
              </a:extLst>
            </p:cNvPr>
            <p:cNvSpPr/>
            <p:nvPr/>
          </p:nvSpPr>
          <p:spPr>
            <a:xfrm>
              <a:off x="5968604" y="3416007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ECCF5FF-84C7-47BB-BCD9-02FEDF2DA590}"/>
                </a:ext>
              </a:extLst>
            </p:cNvPr>
            <p:cNvSpPr/>
            <p:nvPr/>
          </p:nvSpPr>
          <p:spPr>
            <a:xfrm>
              <a:off x="5942899" y="3393918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27476EE-CF2F-4028-90E6-07F9ADE09488}"/>
                </a:ext>
              </a:extLst>
            </p:cNvPr>
            <p:cNvSpPr/>
            <p:nvPr/>
          </p:nvSpPr>
          <p:spPr>
            <a:xfrm>
              <a:off x="5949565" y="3374865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F52D426-5001-48C3-B633-FA67C69E28CE}"/>
                </a:ext>
              </a:extLst>
            </p:cNvPr>
            <p:cNvSpPr/>
            <p:nvPr/>
          </p:nvSpPr>
          <p:spPr>
            <a:xfrm>
              <a:off x="5039688" y="5629149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Graphic 108" descr="Target Audience">
              <a:extLst>
                <a:ext uri="{FF2B5EF4-FFF2-40B4-BE49-F238E27FC236}">
                  <a16:creationId xmlns:a16="http://schemas.microsoft.com/office/drawing/2014/main" id="{B1DA00F4-A65E-4D6A-BD87-835A30D06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55018" y="5065071"/>
              <a:ext cx="564076" cy="564077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C33EEB7-A335-44CA-B7DA-88683F00B158}"/>
                </a:ext>
              </a:extLst>
            </p:cNvPr>
            <p:cNvSpPr txBox="1"/>
            <p:nvPr/>
          </p:nvSpPr>
          <p:spPr>
            <a:xfrm>
              <a:off x="5016396" y="4050812"/>
              <a:ext cx="2053797" cy="1051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0" dirty="0">
                  <a:solidFill>
                    <a:srgbClr val="050505"/>
                  </a:solidFill>
                  <a:latin typeface="Segoe UI Historic" panose="020B0502040204020203" pitchFamily="34" charset="0"/>
                </a:rPr>
                <a:t>Methodology (Includes different diagrams such as ER, USE CASE, ACTIVITY, DATAFLOW)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9F264B7-FAB8-4337-8D9F-01D2ABEA3A3D}"/>
                </a:ext>
              </a:extLst>
            </p:cNvPr>
            <p:cNvSpPr txBox="1"/>
            <p:nvPr/>
          </p:nvSpPr>
          <p:spPr>
            <a:xfrm>
              <a:off x="5463817" y="3808485"/>
              <a:ext cx="1083951" cy="339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STEP THREE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9257BD5-7609-4C83-AD03-33FF14164024}"/>
              </a:ext>
            </a:extLst>
          </p:cNvPr>
          <p:cNvGrpSpPr/>
          <p:nvPr/>
        </p:nvGrpSpPr>
        <p:grpSpPr>
          <a:xfrm>
            <a:off x="992927" y="831753"/>
            <a:ext cx="2208628" cy="5258469"/>
            <a:chOff x="1231952" y="400287"/>
            <a:chExt cx="2208628" cy="571469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BC12887-63DE-4338-9904-5BC6DB12E994}"/>
                </a:ext>
              </a:extLst>
            </p:cNvPr>
            <p:cNvSpPr/>
            <p:nvPr/>
          </p:nvSpPr>
          <p:spPr>
            <a:xfrm>
              <a:off x="1480949" y="6043988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1133609-A0B5-4EDE-943C-F54CE0DDB654}"/>
                </a:ext>
              </a:extLst>
            </p:cNvPr>
            <p:cNvSpPr/>
            <p:nvPr/>
          </p:nvSpPr>
          <p:spPr>
            <a:xfrm>
              <a:off x="2303571" y="3809048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899EDD3-847E-47AF-8465-D234924B1AA2}"/>
                </a:ext>
              </a:extLst>
            </p:cNvPr>
            <p:cNvSpPr/>
            <p:nvPr/>
          </p:nvSpPr>
          <p:spPr>
            <a:xfrm>
              <a:off x="1231952" y="3820887"/>
              <a:ext cx="2208628" cy="2208628"/>
            </a:xfrm>
            <a:custGeom>
              <a:avLst/>
              <a:gdLst>
                <a:gd name="connsiteX0" fmla="*/ 1104314 w 2208628"/>
                <a:gd name="connsiteY0" fmla="*/ 115856 h 2208628"/>
                <a:gd name="connsiteX1" fmla="*/ 996529 w 2208628"/>
                <a:gd name="connsiteY1" fmla="*/ 223641 h 2208628"/>
                <a:gd name="connsiteX2" fmla="*/ 1104314 w 2208628"/>
                <a:gd name="connsiteY2" fmla="*/ 331426 h 2208628"/>
                <a:gd name="connsiteX3" fmla="*/ 1212099 w 2208628"/>
                <a:gd name="connsiteY3" fmla="*/ 223641 h 2208628"/>
                <a:gd name="connsiteX4" fmla="*/ 1104314 w 2208628"/>
                <a:gd name="connsiteY4" fmla="*/ 115856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15856"/>
                  </a:moveTo>
                  <a:cubicBezTo>
                    <a:pt x="1044786" y="115856"/>
                    <a:pt x="996529" y="164113"/>
                    <a:pt x="996529" y="223641"/>
                  </a:cubicBezTo>
                  <a:cubicBezTo>
                    <a:pt x="996529" y="283169"/>
                    <a:pt x="1044786" y="331426"/>
                    <a:pt x="1104314" y="331426"/>
                  </a:cubicBezTo>
                  <a:cubicBezTo>
                    <a:pt x="1163842" y="331426"/>
                    <a:pt x="1212099" y="283169"/>
                    <a:pt x="1212099" y="223641"/>
                  </a:cubicBezTo>
                  <a:cubicBezTo>
                    <a:pt x="1212099" y="164113"/>
                    <a:pt x="1163842" y="115856"/>
                    <a:pt x="1104314" y="115856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3CC33">
                    <a:alpha val="49804"/>
                  </a:srgbClr>
                </a:gs>
                <a:gs pos="100000">
                  <a:srgbClr val="00FF00">
                    <a:alpha val="69804"/>
                  </a:srgbClr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33CC33"/>
                  </a:gs>
                  <a:gs pos="100000">
                    <a:srgbClr val="00FF00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D87A166-A63D-40E6-A1A5-C6B78D047052}"/>
                </a:ext>
              </a:extLst>
            </p:cNvPr>
            <p:cNvSpPr txBox="1"/>
            <p:nvPr/>
          </p:nvSpPr>
          <p:spPr>
            <a:xfrm>
              <a:off x="1581272" y="4548218"/>
              <a:ext cx="1751670" cy="1036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0" dirty="0">
                  <a:solidFill>
                    <a:srgbClr val="050505"/>
                  </a:solidFill>
                  <a:latin typeface="Segoe UI Historic" panose="020B0502040204020203" pitchFamily="34" charset="0"/>
                </a:rPr>
                <a:t>Introduction &amp; Motivation (Why did we choose this specific project?)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F64701E-F31D-4C6B-9219-1EE401EA8FC0}"/>
                </a:ext>
              </a:extLst>
            </p:cNvPr>
            <p:cNvGrpSpPr/>
            <p:nvPr/>
          </p:nvGrpSpPr>
          <p:grpSpPr>
            <a:xfrm>
              <a:off x="1960039" y="400287"/>
              <a:ext cx="769257" cy="769257"/>
              <a:chOff x="1742328" y="400287"/>
              <a:chExt cx="769257" cy="769257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2E62F5-DD20-4F0B-BB5C-E1CB87472CE4}"/>
                  </a:ext>
                </a:extLst>
              </p:cNvPr>
              <p:cNvSpPr/>
              <p:nvPr/>
            </p:nvSpPr>
            <p:spPr>
              <a:xfrm>
                <a:off x="1742328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4B2BBF9-0535-47F9-8B63-D311C6F9FADA}"/>
                  </a:ext>
                </a:extLst>
              </p:cNvPr>
              <p:cNvSpPr/>
              <p:nvPr/>
            </p:nvSpPr>
            <p:spPr>
              <a:xfrm>
                <a:off x="1917637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33CC33"/>
                  </a:gs>
                  <a:gs pos="100000">
                    <a:srgbClr val="00FF00"/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rgbClr val="33CC33"/>
                    </a:gs>
                    <a:gs pos="100000">
                      <a:srgbClr val="00FF00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1AFB019-8DC7-4C04-9081-61E2B3AF30CF}"/>
                </a:ext>
              </a:extLst>
            </p:cNvPr>
            <p:cNvCxnSpPr>
              <a:cxnSpLocks/>
              <a:stCxn id="28" idx="4"/>
              <a:endCxn id="18" idx="5"/>
            </p:cNvCxnSpPr>
            <p:nvPr/>
          </p:nvCxnSpPr>
          <p:spPr>
            <a:xfrm flipH="1">
              <a:off x="2336266" y="1169544"/>
              <a:ext cx="8402" cy="2651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A01CA7-6449-460B-ACCF-C315808172CD}"/>
                </a:ext>
              </a:extLst>
            </p:cNvPr>
            <p:cNvSpPr/>
            <p:nvPr/>
          </p:nvSpPr>
          <p:spPr>
            <a:xfrm>
              <a:off x="2335118" y="3813989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3A24A7-874A-4143-807A-C35217BBCB01}"/>
                </a:ext>
              </a:extLst>
            </p:cNvPr>
            <p:cNvSpPr/>
            <p:nvPr/>
          </p:nvSpPr>
          <p:spPr>
            <a:xfrm>
              <a:off x="2309413" y="3791900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53C0446-6D36-4BBD-A0FD-4716481F8107}"/>
                </a:ext>
              </a:extLst>
            </p:cNvPr>
            <p:cNvSpPr/>
            <p:nvPr/>
          </p:nvSpPr>
          <p:spPr>
            <a:xfrm>
              <a:off x="2316079" y="3772847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Graphic 102" descr="Daily calendar">
              <a:extLst>
                <a:ext uri="{FF2B5EF4-FFF2-40B4-BE49-F238E27FC236}">
                  <a16:creationId xmlns:a16="http://schemas.microsoft.com/office/drawing/2014/main" id="{09ADB35B-0EA8-415A-A9D1-8A2423826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84549" y="5516023"/>
              <a:ext cx="498305" cy="498305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0AB8D3D-0B6D-4A3E-AEA3-75150ED9E562}"/>
                </a:ext>
              </a:extLst>
            </p:cNvPr>
            <p:cNvSpPr txBox="1"/>
            <p:nvPr/>
          </p:nvSpPr>
          <p:spPr>
            <a:xfrm>
              <a:off x="1844877" y="4222475"/>
              <a:ext cx="973343" cy="3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STEP ONE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248EB48-20EF-9DD4-704F-EB229FDDF123}"/>
              </a:ext>
            </a:extLst>
          </p:cNvPr>
          <p:cNvSpPr txBox="1"/>
          <p:nvPr/>
        </p:nvSpPr>
        <p:spPr>
          <a:xfrm>
            <a:off x="3211315" y="436737"/>
            <a:ext cx="5263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PHARMACY MANAGEMENT SYSTEM</a:t>
            </a:r>
          </a:p>
        </p:txBody>
      </p:sp>
      <p:pic>
        <p:nvPicPr>
          <p:cNvPr id="12" name="Graphic 11" descr="Stethoscope">
            <a:extLst>
              <a:ext uri="{FF2B5EF4-FFF2-40B4-BE49-F238E27FC236}">
                <a16:creationId xmlns:a16="http://schemas.microsoft.com/office/drawing/2014/main" id="{E354C35E-31C6-56FF-BFC2-5AB577554E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95669" y="430679"/>
            <a:ext cx="360942" cy="360942"/>
          </a:xfrm>
          <a:prstGeom prst="rect">
            <a:avLst/>
          </a:prstGeom>
        </p:spPr>
      </p:pic>
      <p:pic>
        <p:nvPicPr>
          <p:cNvPr id="14" name="Graphic 13" descr="Medical">
            <a:extLst>
              <a:ext uri="{FF2B5EF4-FFF2-40B4-BE49-F238E27FC236}">
                <a16:creationId xmlns:a16="http://schemas.microsoft.com/office/drawing/2014/main" id="{FCEF68F5-17F5-C7B7-01E9-8D3DAA2E80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79342" y="423127"/>
            <a:ext cx="363172" cy="36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2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9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3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4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5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6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9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rgbClr val="BDEFF9"/>
            </a:gs>
            <a:gs pos="13000">
              <a:srgbClr val="119FFF"/>
            </a:gs>
            <a:gs pos="37000">
              <a:srgbClr val="00B0F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>
            <a:extLst>
              <a:ext uri="{FF2B5EF4-FFF2-40B4-BE49-F238E27FC236}">
                <a16:creationId xmlns:a16="http://schemas.microsoft.com/office/drawing/2014/main" id="{3B937E33-48A3-4276-AA11-BC97061C1A21}"/>
              </a:ext>
            </a:extLst>
          </p:cNvPr>
          <p:cNvSpPr/>
          <p:nvPr/>
        </p:nvSpPr>
        <p:spPr>
          <a:xfrm>
            <a:off x="-154745" y="929033"/>
            <a:ext cx="12604654" cy="743494"/>
          </a:xfrm>
          <a:custGeom>
            <a:avLst/>
            <a:gdLst>
              <a:gd name="connsiteX0" fmla="*/ 0 w 9404333"/>
              <a:gd name="connsiteY0" fmla="*/ 554807 h 554807"/>
              <a:gd name="connsiteX1" fmla="*/ 138702 w 9404333"/>
              <a:gd name="connsiteY1" fmla="*/ 0 h 554807"/>
              <a:gd name="connsiteX2" fmla="*/ 9265631 w 9404333"/>
              <a:gd name="connsiteY2" fmla="*/ 0 h 554807"/>
              <a:gd name="connsiteX3" fmla="*/ 9404333 w 9404333"/>
              <a:gd name="connsiteY3" fmla="*/ 554807 h 554807"/>
              <a:gd name="connsiteX4" fmla="*/ 0 w 9404333"/>
              <a:gd name="connsiteY4" fmla="*/ 554807 h 554807"/>
              <a:gd name="connsiteX0" fmla="*/ 267698 w 9265631"/>
              <a:gd name="connsiteY0" fmla="*/ 583836 h 583836"/>
              <a:gd name="connsiteX1" fmla="*/ 0 w 9265631"/>
              <a:gd name="connsiteY1" fmla="*/ 0 h 583836"/>
              <a:gd name="connsiteX2" fmla="*/ 9126929 w 9265631"/>
              <a:gd name="connsiteY2" fmla="*/ 0 h 583836"/>
              <a:gd name="connsiteX3" fmla="*/ 9265631 w 9265631"/>
              <a:gd name="connsiteY3" fmla="*/ 554807 h 583836"/>
              <a:gd name="connsiteX4" fmla="*/ 267698 w 9265631"/>
              <a:gd name="connsiteY4" fmla="*/ 583836 h 583836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57557 w 9396259"/>
              <a:gd name="connsiteY2" fmla="*/ 159658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86586 w 9396259"/>
              <a:gd name="connsiteY2" fmla="*/ 116116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286586 w 9410774"/>
              <a:gd name="connsiteY2" fmla="*/ 1161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2177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145145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0774" h="743494">
                <a:moveTo>
                  <a:pt x="398326" y="743494"/>
                </a:moveTo>
                <a:lnTo>
                  <a:pt x="0" y="0"/>
                </a:lnTo>
                <a:lnTo>
                  <a:pt x="9141443" y="145145"/>
                </a:lnTo>
                <a:lnTo>
                  <a:pt x="9410774" y="685436"/>
                </a:lnTo>
                <a:lnTo>
                  <a:pt x="398326" y="74349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70B1AF-50EA-4B04-8D16-FFD8EAD8D549}"/>
              </a:ext>
            </a:extLst>
          </p:cNvPr>
          <p:cNvSpPr/>
          <p:nvPr/>
        </p:nvSpPr>
        <p:spPr>
          <a:xfrm>
            <a:off x="-604129" y="435429"/>
            <a:ext cx="13639406" cy="7655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9C3D2FB-878E-4317-B67F-993A16206C10}"/>
              </a:ext>
            </a:extLst>
          </p:cNvPr>
          <p:cNvSpPr/>
          <p:nvPr/>
        </p:nvSpPr>
        <p:spPr>
          <a:xfrm>
            <a:off x="-295410" y="642425"/>
            <a:ext cx="12900056" cy="35157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74503D-3E31-4501-ACC1-9E54432DCB14}"/>
              </a:ext>
            </a:extLst>
          </p:cNvPr>
          <p:cNvGrpSpPr/>
          <p:nvPr/>
        </p:nvGrpSpPr>
        <p:grpSpPr>
          <a:xfrm>
            <a:off x="525029" y="435429"/>
            <a:ext cx="2208628" cy="5340577"/>
            <a:chOff x="4893829" y="359569"/>
            <a:chExt cx="2208628" cy="5340577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0055088-77BD-4D23-A1E1-B07EFB6D84D5}"/>
                </a:ext>
              </a:extLst>
            </p:cNvPr>
            <p:cNvSpPr/>
            <p:nvPr/>
          </p:nvSpPr>
          <p:spPr>
            <a:xfrm>
              <a:off x="5937057" y="3411066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7E04C9-A934-4BBF-93A0-2A48D7BB8F9B}"/>
                </a:ext>
              </a:extLst>
            </p:cNvPr>
            <p:cNvSpPr/>
            <p:nvPr/>
          </p:nvSpPr>
          <p:spPr>
            <a:xfrm>
              <a:off x="4893829" y="3460718"/>
              <a:ext cx="2208628" cy="2208628"/>
            </a:xfrm>
            <a:custGeom>
              <a:avLst/>
              <a:gdLst>
                <a:gd name="connsiteX0" fmla="*/ 1104314 w 2208628"/>
                <a:gd name="connsiteY0" fmla="*/ 143598 h 2208628"/>
                <a:gd name="connsiteX1" fmla="*/ 996529 w 2208628"/>
                <a:gd name="connsiteY1" fmla="*/ 251383 h 2208628"/>
                <a:gd name="connsiteX2" fmla="*/ 1104314 w 2208628"/>
                <a:gd name="connsiteY2" fmla="*/ 359168 h 2208628"/>
                <a:gd name="connsiteX3" fmla="*/ 1212099 w 2208628"/>
                <a:gd name="connsiteY3" fmla="*/ 251383 h 2208628"/>
                <a:gd name="connsiteX4" fmla="*/ 1104314 w 2208628"/>
                <a:gd name="connsiteY4" fmla="*/ 143598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43598"/>
                  </a:moveTo>
                  <a:cubicBezTo>
                    <a:pt x="1044786" y="143598"/>
                    <a:pt x="996529" y="191855"/>
                    <a:pt x="996529" y="251383"/>
                  </a:cubicBezTo>
                  <a:cubicBezTo>
                    <a:pt x="996529" y="310911"/>
                    <a:pt x="1044786" y="359168"/>
                    <a:pt x="1104314" y="359168"/>
                  </a:cubicBezTo>
                  <a:cubicBezTo>
                    <a:pt x="1163842" y="359168"/>
                    <a:pt x="1212099" y="310911"/>
                    <a:pt x="1212099" y="251383"/>
                  </a:cubicBezTo>
                  <a:cubicBezTo>
                    <a:pt x="1212099" y="191855"/>
                    <a:pt x="1163842" y="143598"/>
                    <a:pt x="1104314" y="143598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9900">
                    <a:lumMod val="88000"/>
                    <a:lumOff val="12000"/>
                    <a:alpha val="50000"/>
                  </a:srgbClr>
                </a:gs>
                <a:gs pos="100000">
                  <a:srgbClr val="FFCC00">
                    <a:alpha val="70000"/>
                  </a:srgbClr>
                </a:gs>
              </a:gsLst>
              <a:lin ang="0" scaled="1"/>
              <a:tileRect/>
            </a:gradFill>
            <a:ln>
              <a:solidFill>
                <a:srgbClr val="000066"/>
              </a:soli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0D0F899-833F-420E-82CB-CA929109DE37}"/>
                </a:ext>
              </a:extLst>
            </p:cNvPr>
            <p:cNvGrpSpPr/>
            <p:nvPr/>
          </p:nvGrpSpPr>
          <p:grpSpPr>
            <a:xfrm>
              <a:off x="5588567" y="359569"/>
              <a:ext cx="769257" cy="769257"/>
              <a:chOff x="4498870" y="400287"/>
              <a:chExt cx="769257" cy="769257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6746E8F-9175-45A0-A65A-11E5F0492B2D}"/>
                  </a:ext>
                </a:extLst>
              </p:cNvPr>
              <p:cNvSpPr/>
              <p:nvPr/>
            </p:nvSpPr>
            <p:spPr>
              <a:xfrm>
                <a:off x="4498870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2897699-3D79-4867-97B6-52C3DCD0AE86}"/>
                  </a:ext>
                </a:extLst>
              </p:cNvPr>
              <p:cNvSpPr/>
              <p:nvPr/>
            </p:nvSpPr>
            <p:spPr>
              <a:xfrm>
                <a:off x="4674179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FF9900">
                      <a:lumMod val="88000"/>
                      <a:lumOff val="12000"/>
                    </a:srgbClr>
                  </a:gs>
                  <a:gs pos="100000">
                    <a:srgbClr val="FFCC00"/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rgbClr val="FFCC00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CCF36B1-C983-4D8D-A2BC-232598546795}"/>
                </a:ext>
              </a:extLst>
            </p:cNvPr>
            <p:cNvCxnSpPr>
              <a:cxnSpLocks/>
              <a:stCxn id="32" idx="4"/>
              <a:endCxn id="20" idx="5"/>
            </p:cNvCxnSpPr>
            <p:nvPr/>
          </p:nvCxnSpPr>
          <p:spPr>
            <a:xfrm>
              <a:off x="5973196" y="1128826"/>
              <a:ext cx="24947" cy="23318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F28B970-B7D3-4943-A2E6-16F51889E37C}"/>
                </a:ext>
              </a:extLst>
            </p:cNvPr>
            <p:cNvSpPr/>
            <p:nvPr/>
          </p:nvSpPr>
          <p:spPr>
            <a:xfrm>
              <a:off x="5968604" y="3416007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ECCF5FF-84C7-47BB-BCD9-02FEDF2DA590}"/>
                </a:ext>
              </a:extLst>
            </p:cNvPr>
            <p:cNvSpPr/>
            <p:nvPr/>
          </p:nvSpPr>
          <p:spPr>
            <a:xfrm>
              <a:off x="5942899" y="3393918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27476EE-CF2F-4028-90E6-07F9ADE09488}"/>
                </a:ext>
              </a:extLst>
            </p:cNvPr>
            <p:cNvSpPr/>
            <p:nvPr/>
          </p:nvSpPr>
          <p:spPr>
            <a:xfrm>
              <a:off x="5949565" y="3374865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F52D426-5001-48C3-B633-FA67C69E28CE}"/>
                </a:ext>
              </a:extLst>
            </p:cNvPr>
            <p:cNvSpPr/>
            <p:nvPr/>
          </p:nvSpPr>
          <p:spPr>
            <a:xfrm>
              <a:off x="5039688" y="5629149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Graphic 108" descr="Target Audience">
              <a:extLst>
                <a:ext uri="{FF2B5EF4-FFF2-40B4-BE49-F238E27FC236}">
                  <a16:creationId xmlns:a16="http://schemas.microsoft.com/office/drawing/2014/main" id="{B1DA00F4-A65E-4D6A-BD87-835A30D06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84067" y="4997017"/>
              <a:ext cx="628151" cy="628151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C33EEB7-A335-44CA-B7DA-88683F00B158}"/>
                </a:ext>
              </a:extLst>
            </p:cNvPr>
            <p:cNvSpPr txBox="1"/>
            <p:nvPr/>
          </p:nvSpPr>
          <p:spPr>
            <a:xfrm>
              <a:off x="5332261" y="4103664"/>
              <a:ext cx="17005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0" dirty="0">
                  <a:solidFill>
                    <a:srgbClr val="050505"/>
                  </a:solidFill>
                  <a:latin typeface="Segoe UI Historic" panose="020B0502040204020203" pitchFamily="34" charset="0"/>
                </a:rPr>
                <a:t>Methodology (Includes different diagrams such as ER, USE CASE, ACTIVITY, DATAFLOW)</a:t>
              </a:r>
              <a:endPara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9F264B7-FAB8-4337-8D9F-01D2ABEA3A3D}"/>
                </a:ext>
              </a:extLst>
            </p:cNvPr>
            <p:cNvSpPr txBox="1"/>
            <p:nvPr/>
          </p:nvSpPr>
          <p:spPr>
            <a:xfrm>
              <a:off x="5472347" y="3826692"/>
              <a:ext cx="105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u="sng" dirty="0">
                  <a:latin typeface="Century Gothic" panose="020B0502020202020204" pitchFamily="34" charset="0"/>
                </a:rPr>
                <a:t>STEP FOUR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DB9EDD5-E718-B8ED-784E-A87B60D034E6}"/>
              </a:ext>
            </a:extLst>
          </p:cNvPr>
          <p:cNvSpPr txBox="1"/>
          <p:nvPr/>
        </p:nvSpPr>
        <p:spPr>
          <a:xfrm>
            <a:off x="5587728" y="1724135"/>
            <a:ext cx="4010207" cy="47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Activity Diagram :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8C8911-DD9E-F0B7-FB45-E144F38A5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853" y="2245743"/>
            <a:ext cx="7816991" cy="4255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1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0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accent4">
                <a:lumMod val="20000"/>
                <a:lumOff val="80000"/>
              </a:schemeClr>
            </a:gs>
            <a:gs pos="5000">
              <a:schemeClr val="accent1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>
            <a:extLst>
              <a:ext uri="{FF2B5EF4-FFF2-40B4-BE49-F238E27FC236}">
                <a16:creationId xmlns:a16="http://schemas.microsoft.com/office/drawing/2014/main" id="{3B937E33-48A3-4276-AA11-BC97061C1A21}"/>
              </a:ext>
            </a:extLst>
          </p:cNvPr>
          <p:cNvSpPr/>
          <p:nvPr/>
        </p:nvSpPr>
        <p:spPr>
          <a:xfrm>
            <a:off x="-154745" y="929033"/>
            <a:ext cx="12604654" cy="743494"/>
          </a:xfrm>
          <a:custGeom>
            <a:avLst/>
            <a:gdLst>
              <a:gd name="connsiteX0" fmla="*/ 0 w 9404333"/>
              <a:gd name="connsiteY0" fmla="*/ 554807 h 554807"/>
              <a:gd name="connsiteX1" fmla="*/ 138702 w 9404333"/>
              <a:gd name="connsiteY1" fmla="*/ 0 h 554807"/>
              <a:gd name="connsiteX2" fmla="*/ 9265631 w 9404333"/>
              <a:gd name="connsiteY2" fmla="*/ 0 h 554807"/>
              <a:gd name="connsiteX3" fmla="*/ 9404333 w 9404333"/>
              <a:gd name="connsiteY3" fmla="*/ 554807 h 554807"/>
              <a:gd name="connsiteX4" fmla="*/ 0 w 9404333"/>
              <a:gd name="connsiteY4" fmla="*/ 554807 h 554807"/>
              <a:gd name="connsiteX0" fmla="*/ 267698 w 9265631"/>
              <a:gd name="connsiteY0" fmla="*/ 583836 h 583836"/>
              <a:gd name="connsiteX1" fmla="*/ 0 w 9265631"/>
              <a:gd name="connsiteY1" fmla="*/ 0 h 583836"/>
              <a:gd name="connsiteX2" fmla="*/ 9126929 w 9265631"/>
              <a:gd name="connsiteY2" fmla="*/ 0 h 583836"/>
              <a:gd name="connsiteX3" fmla="*/ 9265631 w 9265631"/>
              <a:gd name="connsiteY3" fmla="*/ 554807 h 583836"/>
              <a:gd name="connsiteX4" fmla="*/ 267698 w 9265631"/>
              <a:gd name="connsiteY4" fmla="*/ 583836 h 583836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57557 w 9396259"/>
              <a:gd name="connsiteY2" fmla="*/ 159658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86586 w 9396259"/>
              <a:gd name="connsiteY2" fmla="*/ 116116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286586 w 9410774"/>
              <a:gd name="connsiteY2" fmla="*/ 1161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2177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145145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0774" h="743494">
                <a:moveTo>
                  <a:pt x="398326" y="743494"/>
                </a:moveTo>
                <a:lnTo>
                  <a:pt x="0" y="0"/>
                </a:lnTo>
                <a:lnTo>
                  <a:pt x="9141443" y="145145"/>
                </a:lnTo>
                <a:lnTo>
                  <a:pt x="9410774" y="685436"/>
                </a:lnTo>
                <a:lnTo>
                  <a:pt x="398326" y="74349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70B1AF-50EA-4B04-8D16-FFD8EAD8D549}"/>
              </a:ext>
            </a:extLst>
          </p:cNvPr>
          <p:cNvSpPr/>
          <p:nvPr/>
        </p:nvSpPr>
        <p:spPr>
          <a:xfrm>
            <a:off x="-604129" y="435429"/>
            <a:ext cx="13639406" cy="7655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9C3D2FB-878E-4317-B67F-993A16206C10}"/>
              </a:ext>
            </a:extLst>
          </p:cNvPr>
          <p:cNvSpPr/>
          <p:nvPr/>
        </p:nvSpPr>
        <p:spPr>
          <a:xfrm>
            <a:off x="-295410" y="642425"/>
            <a:ext cx="12900056" cy="35157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90A4C6-0ACE-4A8F-802F-CA2D618C13AC}"/>
              </a:ext>
            </a:extLst>
          </p:cNvPr>
          <p:cNvGrpSpPr/>
          <p:nvPr/>
        </p:nvGrpSpPr>
        <p:grpSpPr>
          <a:xfrm>
            <a:off x="889328" y="435429"/>
            <a:ext cx="2208628" cy="5326454"/>
            <a:chOff x="8496628" y="435429"/>
            <a:chExt cx="2208628" cy="532645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CCA6C05-9E12-4153-8A2C-8B007D98B6FA}"/>
                </a:ext>
              </a:extLst>
            </p:cNvPr>
            <p:cNvSpPr/>
            <p:nvPr/>
          </p:nvSpPr>
          <p:spPr>
            <a:xfrm>
              <a:off x="9562617" y="3441238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CB42899-DD88-45DE-930E-0A28FB23B5EF}"/>
                </a:ext>
              </a:extLst>
            </p:cNvPr>
            <p:cNvSpPr/>
            <p:nvPr/>
          </p:nvSpPr>
          <p:spPr>
            <a:xfrm>
              <a:off x="8496628" y="3462887"/>
              <a:ext cx="2208628" cy="2208628"/>
            </a:xfrm>
            <a:custGeom>
              <a:avLst/>
              <a:gdLst>
                <a:gd name="connsiteX0" fmla="*/ 1104314 w 2208628"/>
                <a:gd name="connsiteY0" fmla="*/ 124227 h 2208628"/>
                <a:gd name="connsiteX1" fmla="*/ 996529 w 2208628"/>
                <a:gd name="connsiteY1" fmla="*/ 232012 h 2208628"/>
                <a:gd name="connsiteX2" fmla="*/ 1104314 w 2208628"/>
                <a:gd name="connsiteY2" fmla="*/ 339797 h 2208628"/>
                <a:gd name="connsiteX3" fmla="*/ 1212099 w 2208628"/>
                <a:gd name="connsiteY3" fmla="*/ 232012 h 2208628"/>
                <a:gd name="connsiteX4" fmla="*/ 1104314 w 2208628"/>
                <a:gd name="connsiteY4" fmla="*/ 124227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24227"/>
                  </a:moveTo>
                  <a:cubicBezTo>
                    <a:pt x="1044786" y="124227"/>
                    <a:pt x="996529" y="172484"/>
                    <a:pt x="996529" y="232012"/>
                  </a:cubicBezTo>
                  <a:cubicBezTo>
                    <a:pt x="996529" y="291540"/>
                    <a:pt x="1044786" y="339797"/>
                    <a:pt x="1104314" y="339797"/>
                  </a:cubicBezTo>
                  <a:cubicBezTo>
                    <a:pt x="1163842" y="339797"/>
                    <a:pt x="1212099" y="291540"/>
                    <a:pt x="1212099" y="232012"/>
                  </a:cubicBezTo>
                  <a:cubicBezTo>
                    <a:pt x="1212099" y="172484"/>
                    <a:pt x="1163842" y="124227"/>
                    <a:pt x="1104314" y="124227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0066">
                    <a:alpha val="49804"/>
                  </a:srgbClr>
                </a:gs>
                <a:gs pos="100000">
                  <a:srgbClr val="FF3399">
                    <a:alpha val="69804"/>
                  </a:srgbClr>
                </a:gs>
              </a:gsLst>
              <a:lin ang="0" scaled="0"/>
              <a:tileRect/>
            </a:gradFill>
            <a:ln>
              <a:solidFill>
                <a:srgbClr val="000066"/>
              </a:soli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  <a:scene3d>
              <a:camera prst="orthographicFront"/>
              <a:lightRig rig="chilly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A28B76C-5107-436E-B803-6592BADC7185}"/>
                </a:ext>
              </a:extLst>
            </p:cNvPr>
            <p:cNvGrpSpPr/>
            <p:nvPr/>
          </p:nvGrpSpPr>
          <p:grpSpPr>
            <a:xfrm>
              <a:off x="9217095" y="435429"/>
              <a:ext cx="769257" cy="769257"/>
              <a:chOff x="7255412" y="400287"/>
              <a:chExt cx="769257" cy="769257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E32F8C6-A1E2-4A41-ACB9-A9D887FE8A80}"/>
                  </a:ext>
                </a:extLst>
              </p:cNvPr>
              <p:cNvSpPr/>
              <p:nvPr/>
            </p:nvSpPr>
            <p:spPr>
              <a:xfrm>
                <a:off x="7255412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8B37D97-0B59-4F86-8678-171A761C541D}"/>
                  </a:ext>
                </a:extLst>
              </p:cNvPr>
              <p:cNvSpPr/>
              <p:nvPr/>
            </p:nvSpPr>
            <p:spPr>
              <a:xfrm>
                <a:off x="7430721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66"/>
                  </a:gs>
                  <a:gs pos="100000">
                    <a:srgbClr val="FF3399"/>
                  </a:gs>
                </a:gsLst>
                <a:lin ang="0" scaled="0"/>
                <a:tileRect/>
              </a:gradFill>
              <a:ln>
                <a:gradFill>
                  <a:gsLst>
                    <a:gs pos="0">
                      <a:srgbClr val="FF0066"/>
                    </a:gs>
                    <a:gs pos="100000">
                      <a:srgbClr val="FF3399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  <a:scene3d>
                <a:camera prst="orthographicFront"/>
                <a:lightRig rig="chilly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D97D61-3B74-473E-B47D-20E6942675C3}"/>
                </a:ext>
              </a:extLst>
            </p:cNvPr>
            <p:cNvCxnSpPr>
              <a:cxnSpLocks/>
              <a:stCxn id="36" idx="4"/>
              <a:endCxn id="23" idx="5"/>
            </p:cNvCxnSpPr>
            <p:nvPr/>
          </p:nvCxnSpPr>
          <p:spPr>
            <a:xfrm flipH="1">
              <a:off x="9600942" y="1204686"/>
              <a:ext cx="782" cy="22582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2A2AEA3-0A47-404D-BA63-A6A151284C7A}"/>
                </a:ext>
              </a:extLst>
            </p:cNvPr>
            <p:cNvSpPr/>
            <p:nvPr/>
          </p:nvSpPr>
          <p:spPr>
            <a:xfrm>
              <a:off x="9594164" y="3446179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58B8F7C-74DA-4C48-AF4F-AC70DAA0F081}"/>
                </a:ext>
              </a:extLst>
            </p:cNvPr>
            <p:cNvSpPr/>
            <p:nvPr/>
          </p:nvSpPr>
          <p:spPr>
            <a:xfrm>
              <a:off x="9568459" y="3424090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A0E65F2-9997-4D1C-84DC-F85F573B215D}"/>
                </a:ext>
              </a:extLst>
            </p:cNvPr>
            <p:cNvSpPr/>
            <p:nvPr/>
          </p:nvSpPr>
          <p:spPr>
            <a:xfrm>
              <a:off x="9575125" y="3405037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6CD492D-9EE2-49DC-BCB4-B7D0D832510B}"/>
                </a:ext>
              </a:extLst>
            </p:cNvPr>
            <p:cNvSpPr/>
            <p:nvPr/>
          </p:nvSpPr>
          <p:spPr>
            <a:xfrm>
              <a:off x="8742514" y="5690886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Graphic 104" descr="Presentation with media">
              <a:extLst>
                <a:ext uri="{FF2B5EF4-FFF2-40B4-BE49-F238E27FC236}">
                  <a16:creationId xmlns:a16="http://schemas.microsoft.com/office/drawing/2014/main" id="{A498FE51-820D-4997-9627-DE8C401EF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66136" y="4978698"/>
              <a:ext cx="747493" cy="545798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D617B1A-622D-4DC3-909F-3F23E8D088BD}"/>
                </a:ext>
              </a:extLst>
            </p:cNvPr>
            <p:cNvSpPr txBox="1"/>
            <p:nvPr/>
          </p:nvSpPr>
          <p:spPr>
            <a:xfrm>
              <a:off x="8712364" y="4183392"/>
              <a:ext cx="17005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0" dirty="0">
                  <a:solidFill>
                    <a:srgbClr val="050505"/>
                  </a:solidFill>
                  <a:latin typeface="Segoe UI Historic" panose="020B0502040204020203" pitchFamily="34" charset="0"/>
                </a:rPr>
                <a:t>         </a:t>
              </a:r>
              <a:r>
                <a:rPr lang="en-US" sz="1400" b="1" i="0" dirty="0">
                  <a:solidFill>
                    <a:srgbClr val="050505"/>
                  </a:solidFill>
                  <a:latin typeface="Segoe UI Historic" panose="020B0502040204020203" pitchFamily="34" charset="0"/>
                </a:rPr>
                <a:t>Conclusion </a:t>
              </a:r>
              <a:endParaRPr lang="en-US" sz="1400" b="1" dirty="0">
                <a:solidFill>
                  <a:srgbClr val="050505"/>
                </a:solidFill>
                <a:latin typeface="Segoe UI Historic" panose="020B0502040204020203" pitchFamily="34" charset="0"/>
              </a:endParaRPr>
            </a:p>
            <a:p>
              <a:r>
                <a:rPr lang="en-US" sz="1400" b="1" dirty="0">
                  <a:solidFill>
                    <a:srgbClr val="050505"/>
                  </a:solidFill>
                  <a:latin typeface="Segoe UI Historic" panose="020B0502040204020203" pitchFamily="34" charset="0"/>
                </a:rPr>
                <a:t>               &amp;</a:t>
              </a:r>
            </a:p>
            <a:p>
              <a:r>
                <a:rPr lang="en-US" sz="1400" b="1" i="0" dirty="0">
                  <a:solidFill>
                    <a:srgbClr val="050505"/>
                  </a:solidFill>
                  <a:latin typeface="Segoe UI Historic" panose="020B0502040204020203" pitchFamily="34" charset="0"/>
                </a:rPr>
                <a:t>        References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5064E40-2020-4E30-A5F7-7EA1DB6C1E9F}"/>
                </a:ext>
              </a:extLst>
            </p:cNvPr>
            <p:cNvSpPr txBox="1"/>
            <p:nvPr/>
          </p:nvSpPr>
          <p:spPr>
            <a:xfrm>
              <a:off x="9090544" y="3841980"/>
              <a:ext cx="1066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latin typeface="Century Gothic" panose="020B0502020202020204" pitchFamily="34" charset="0"/>
                </a:rPr>
                <a:t>STEP FIVE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D04850B-33A3-9F02-EE0E-7DA45CBD580D}"/>
              </a:ext>
            </a:extLst>
          </p:cNvPr>
          <p:cNvSpPr txBox="1"/>
          <p:nvPr/>
        </p:nvSpPr>
        <p:spPr>
          <a:xfrm>
            <a:off x="6096000" y="2242985"/>
            <a:ext cx="2791149" cy="584775"/>
          </a:xfrm>
          <a:prstGeom prst="rect">
            <a:avLst/>
          </a:prstGeom>
          <a:solidFill>
            <a:srgbClr val="FF6DB6">
              <a:alpha val="47000"/>
            </a:srgbClr>
          </a:solidFill>
          <a:ln>
            <a:solidFill>
              <a:srgbClr val="000066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381000" dist="38100" dir="5400000" sx="104000" sy="104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i="1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Conclusion</a:t>
            </a:r>
            <a:r>
              <a:rPr lang="en-US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:</a:t>
            </a:r>
            <a:r>
              <a:rPr lang="en-US" sz="3200" b="1" dirty="0">
                <a:solidFill>
                  <a:srgbClr val="C459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5C8BE-654B-7535-E45D-ECBD338702FA}"/>
              </a:ext>
            </a:extLst>
          </p:cNvPr>
          <p:cNvSpPr txBox="1"/>
          <p:nvPr/>
        </p:nvSpPr>
        <p:spPr>
          <a:xfrm>
            <a:off x="4337546" y="3213896"/>
            <a:ext cx="7069631" cy="26776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rgbClr val="000066"/>
            </a:solidFill>
          </a:ln>
          <a:effectLst>
            <a:outerShdw blurRad="419100" dist="38100" dir="5400000" sx="103000" sy="103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800" b="1" i="1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Apparently in our today world things cannot be done organized, accurately and efficiently using file-based system so making things globally in a digitized way is a tremendous advantage in especially this type of Pharmacy management system program.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002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rgbClr val="A59EFC"/>
            </a:gs>
            <a:gs pos="100000">
              <a:srgbClr val="DADDFE"/>
            </a:gs>
            <a:gs pos="13000">
              <a:srgbClr val="4D6AF9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>
            <a:extLst>
              <a:ext uri="{FF2B5EF4-FFF2-40B4-BE49-F238E27FC236}">
                <a16:creationId xmlns:a16="http://schemas.microsoft.com/office/drawing/2014/main" id="{3B937E33-48A3-4276-AA11-BC97061C1A21}"/>
              </a:ext>
            </a:extLst>
          </p:cNvPr>
          <p:cNvSpPr/>
          <p:nvPr/>
        </p:nvSpPr>
        <p:spPr>
          <a:xfrm>
            <a:off x="-154745" y="929033"/>
            <a:ext cx="12604654" cy="743494"/>
          </a:xfrm>
          <a:custGeom>
            <a:avLst/>
            <a:gdLst>
              <a:gd name="connsiteX0" fmla="*/ 0 w 9404333"/>
              <a:gd name="connsiteY0" fmla="*/ 554807 h 554807"/>
              <a:gd name="connsiteX1" fmla="*/ 138702 w 9404333"/>
              <a:gd name="connsiteY1" fmla="*/ 0 h 554807"/>
              <a:gd name="connsiteX2" fmla="*/ 9265631 w 9404333"/>
              <a:gd name="connsiteY2" fmla="*/ 0 h 554807"/>
              <a:gd name="connsiteX3" fmla="*/ 9404333 w 9404333"/>
              <a:gd name="connsiteY3" fmla="*/ 554807 h 554807"/>
              <a:gd name="connsiteX4" fmla="*/ 0 w 9404333"/>
              <a:gd name="connsiteY4" fmla="*/ 554807 h 554807"/>
              <a:gd name="connsiteX0" fmla="*/ 267698 w 9265631"/>
              <a:gd name="connsiteY0" fmla="*/ 583836 h 583836"/>
              <a:gd name="connsiteX1" fmla="*/ 0 w 9265631"/>
              <a:gd name="connsiteY1" fmla="*/ 0 h 583836"/>
              <a:gd name="connsiteX2" fmla="*/ 9126929 w 9265631"/>
              <a:gd name="connsiteY2" fmla="*/ 0 h 583836"/>
              <a:gd name="connsiteX3" fmla="*/ 9265631 w 9265631"/>
              <a:gd name="connsiteY3" fmla="*/ 554807 h 583836"/>
              <a:gd name="connsiteX4" fmla="*/ 267698 w 9265631"/>
              <a:gd name="connsiteY4" fmla="*/ 583836 h 583836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57557 w 9396259"/>
              <a:gd name="connsiteY2" fmla="*/ 159658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86586 w 9396259"/>
              <a:gd name="connsiteY2" fmla="*/ 116116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286586 w 9410774"/>
              <a:gd name="connsiteY2" fmla="*/ 1161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2177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145145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0774" h="743494">
                <a:moveTo>
                  <a:pt x="398326" y="743494"/>
                </a:moveTo>
                <a:lnTo>
                  <a:pt x="0" y="0"/>
                </a:lnTo>
                <a:lnTo>
                  <a:pt x="9141443" y="145145"/>
                </a:lnTo>
                <a:lnTo>
                  <a:pt x="9410774" y="685436"/>
                </a:lnTo>
                <a:lnTo>
                  <a:pt x="398326" y="74349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70B1AF-50EA-4B04-8D16-FFD8EAD8D549}"/>
              </a:ext>
            </a:extLst>
          </p:cNvPr>
          <p:cNvSpPr/>
          <p:nvPr/>
        </p:nvSpPr>
        <p:spPr>
          <a:xfrm>
            <a:off x="-604129" y="435429"/>
            <a:ext cx="13639406" cy="7655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9C3D2FB-878E-4317-B67F-993A16206C10}"/>
              </a:ext>
            </a:extLst>
          </p:cNvPr>
          <p:cNvSpPr/>
          <p:nvPr/>
        </p:nvSpPr>
        <p:spPr>
          <a:xfrm>
            <a:off x="-295410" y="642425"/>
            <a:ext cx="12900056" cy="35157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90A4C6-0ACE-4A8F-802F-CA2D618C13AC}"/>
              </a:ext>
            </a:extLst>
          </p:cNvPr>
          <p:cNvGrpSpPr/>
          <p:nvPr/>
        </p:nvGrpSpPr>
        <p:grpSpPr>
          <a:xfrm>
            <a:off x="595241" y="435429"/>
            <a:ext cx="2208628" cy="5326454"/>
            <a:chOff x="8496628" y="435429"/>
            <a:chExt cx="2208628" cy="532645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CCA6C05-9E12-4153-8A2C-8B007D98B6FA}"/>
                </a:ext>
              </a:extLst>
            </p:cNvPr>
            <p:cNvSpPr/>
            <p:nvPr/>
          </p:nvSpPr>
          <p:spPr>
            <a:xfrm>
              <a:off x="9562617" y="3441238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CB42899-DD88-45DE-930E-0A28FB23B5EF}"/>
                </a:ext>
              </a:extLst>
            </p:cNvPr>
            <p:cNvSpPr/>
            <p:nvPr/>
          </p:nvSpPr>
          <p:spPr>
            <a:xfrm>
              <a:off x="8496628" y="3462887"/>
              <a:ext cx="2208628" cy="2208628"/>
            </a:xfrm>
            <a:custGeom>
              <a:avLst/>
              <a:gdLst>
                <a:gd name="connsiteX0" fmla="*/ 1104314 w 2208628"/>
                <a:gd name="connsiteY0" fmla="*/ 124227 h 2208628"/>
                <a:gd name="connsiteX1" fmla="*/ 996529 w 2208628"/>
                <a:gd name="connsiteY1" fmla="*/ 232012 h 2208628"/>
                <a:gd name="connsiteX2" fmla="*/ 1104314 w 2208628"/>
                <a:gd name="connsiteY2" fmla="*/ 339797 h 2208628"/>
                <a:gd name="connsiteX3" fmla="*/ 1212099 w 2208628"/>
                <a:gd name="connsiteY3" fmla="*/ 232012 h 2208628"/>
                <a:gd name="connsiteX4" fmla="*/ 1104314 w 2208628"/>
                <a:gd name="connsiteY4" fmla="*/ 124227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24227"/>
                  </a:moveTo>
                  <a:cubicBezTo>
                    <a:pt x="1044786" y="124227"/>
                    <a:pt x="996529" y="172484"/>
                    <a:pt x="996529" y="232012"/>
                  </a:cubicBezTo>
                  <a:cubicBezTo>
                    <a:pt x="996529" y="291540"/>
                    <a:pt x="1044786" y="339797"/>
                    <a:pt x="1104314" y="339797"/>
                  </a:cubicBezTo>
                  <a:cubicBezTo>
                    <a:pt x="1163842" y="339797"/>
                    <a:pt x="1212099" y="291540"/>
                    <a:pt x="1212099" y="232012"/>
                  </a:cubicBezTo>
                  <a:cubicBezTo>
                    <a:pt x="1212099" y="172484"/>
                    <a:pt x="1163842" y="124227"/>
                    <a:pt x="1104314" y="124227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0066">
                    <a:alpha val="49804"/>
                  </a:srgbClr>
                </a:gs>
                <a:gs pos="100000">
                  <a:srgbClr val="FF3399">
                    <a:alpha val="69804"/>
                  </a:srgbClr>
                </a:gs>
              </a:gsLst>
              <a:lin ang="0" scaled="0"/>
              <a:tileRect/>
            </a:gradFill>
            <a:ln>
              <a:solidFill>
                <a:srgbClr val="000066"/>
              </a:soli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  <a:scene3d>
              <a:camera prst="orthographicFront"/>
              <a:lightRig rig="chilly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A28B76C-5107-436E-B803-6592BADC7185}"/>
                </a:ext>
              </a:extLst>
            </p:cNvPr>
            <p:cNvGrpSpPr/>
            <p:nvPr/>
          </p:nvGrpSpPr>
          <p:grpSpPr>
            <a:xfrm>
              <a:off x="9217095" y="435429"/>
              <a:ext cx="769257" cy="769257"/>
              <a:chOff x="7255412" y="400287"/>
              <a:chExt cx="769257" cy="769257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E32F8C6-A1E2-4A41-ACB9-A9D887FE8A80}"/>
                  </a:ext>
                </a:extLst>
              </p:cNvPr>
              <p:cNvSpPr/>
              <p:nvPr/>
            </p:nvSpPr>
            <p:spPr>
              <a:xfrm>
                <a:off x="7255412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8B37D97-0B59-4F86-8678-171A761C541D}"/>
                  </a:ext>
                </a:extLst>
              </p:cNvPr>
              <p:cNvSpPr/>
              <p:nvPr/>
            </p:nvSpPr>
            <p:spPr>
              <a:xfrm>
                <a:off x="7430721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66"/>
                  </a:gs>
                  <a:gs pos="100000">
                    <a:srgbClr val="FF3399"/>
                  </a:gs>
                </a:gsLst>
                <a:lin ang="0" scaled="0"/>
                <a:tileRect/>
              </a:gradFill>
              <a:ln>
                <a:gradFill>
                  <a:gsLst>
                    <a:gs pos="0">
                      <a:srgbClr val="FF0066"/>
                    </a:gs>
                    <a:gs pos="100000">
                      <a:srgbClr val="FF3399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  <a:scene3d>
                <a:camera prst="orthographicFront"/>
                <a:lightRig rig="chilly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D97D61-3B74-473E-B47D-20E6942675C3}"/>
                </a:ext>
              </a:extLst>
            </p:cNvPr>
            <p:cNvCxnSpPr>
              <a:cxnSpLocks/>
              <a:stCxn id="36" idx="4"/>
              <a:endCxn id="23" idx="5"/>
            </p:cNvCxnSpPr>
            <p:nvPr/>
          </p:nvCxnSpPr>
          <p:spPr>
            <a:xfrm flipH="1">
              <a:off x="9600942" y="1204686"/>
              <a:ext cx="782" cy="22582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2A2AEA3-0A47-404D-BA63-A6A151284C7A}"/>
                </a:ext>
              </a:extLst>
            </p:cNvPr>
            <p:cNvSpPr/>
            <p:nvPr/>
          </p:nvSpPr>
          <p:spPr>
            <a:xfrm>
              <a:off x="9594164" y="3446179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58B8F7C-74DA-4C48-AF4F-AC70DAA0F081}"/>
                </a:ext>
              </a:extLst>
            </p:cNvPr>
            <p:cNvSpPr/>
            <p:nvPr/>
          </p:nvSpPr>
          <p:spPr>
            <a:xfrm>
              <a:off x="9568459" y="3424090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A0E65F2-9997-4D1C-84DC-F85F573B215D}"/>
                </a:ext>
              </a:extLst>
            </p:cNvPr>
            <p:cNvSpPr/>
            <p:nvPr/>
          </p:nvSpPr>
          <p:spPr>
            <a:xfrm>
              <a:off x="9575125" y="3405037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6CD492D-9EE2-49DC-BCB4-B7D0D832510B}"/>
                </a:ext>
              </a:extLst>
            </p:cNvPr>
            <p:cNvSpPr/>
            <p:nvPr/>
          </p:nvSpPr>
          <p:spPr>
            <a:xfrm>
              <a:off x="8742514" y="5690886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Graphic 104" descr="Presentation with media">
              <a:extLst>
                <a:ext uri="{FF2B5EF4-FFF2-40B4-BE49-F238E27FC236}">
                  <a16:creationId xmlns:a16="http://schemas.microsoft.com/office/drawing/2014/main" id="{A498FE51-820D-4997-9627-DE8C401EF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82726" y="4890838"/>
              <a:ext cx="651219" cy="651219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D617B1A-622D-4DC3-909F-3F23E8D088BD}"/>
                </a:ext>
              </a:extLst>
            </p:cNvPr>
            <p:cNvSpPr txBox="1"/>
            <p:nvPr/>
          </p:nvSpPr>
          <p:spPr>
            <a:xfrm>
              <a:off x="8749161" y="4161796"/>
              <a:ext cx="17005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0" dirty="0">
                  <a:solidFill>
                    <a:srgbClr val="050505"/>
                  </a:solidFill>
                  <a:latin typeface="Segoe UI Historic" panose="020B0502040204020203" pitchFamily="34" charset="0"/>
                </a:rPr>
                <a:t>         </a:t>
              </a:r>
              <a:r>
                <a:rPr lang="en-US" sz="1400" b="1" i="0" dirty="0">
                  <a:solidFill>
                    <a:srgbClr val="050505"/>
                  </a:solidFill>
                  <a:latin typeface="Segoe UI Historic" panose="020B0502040204020203" pitchFamily="34" charset="0"/>
                </a:rPr>
                <a:t>Conclusion </a:t>
              </a:r>
              <a:endParaRPr lang="en-US" sz="1400" b="1" dirty="0">
                <a:solidFill>
                  <a:srgbClr val="050505"/>
                </a:solidFill>
                <a:latin typeface="Segoe UI Historic" panose="020B0502040204020203" pitchFamily="34" charset="0"/>
              </a:endParaRPr>
            </a:p>
            <a:p>
              <a:r>
                <a:rPr lang="en-US" sz="1400" b="1" dirty="0">
                  <a:solidFill>
                    <a:srgbClr val="050505"/>
                  </a:solidFill>
                  <a:latin typeface="Segoe UI Historic" panose="020B0502040204020203" pitchFamily="34" charset="0"/>
                </a:rPr>
                <a:t>              &amp;</a:t>
              </a:r>
            </a:p>
            <a:p>
              <a:r>
                <a:rPr lang="en-US" sz="1400" b="1" i="0" dirty="0">
                  <a:solidFill>
                    <a:srgbClr val="050505"/>
                  </a:solidFill>
                  <a:latin typeface="Segoe UI Historic" panose="020B0502040204020203" pitchFamily="34" charset="0"/>
                </a:rPr>
                <a:t>        References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5064E40-2020-4E30-A5F7-7EA1DB6C1E9F}"/>
                </a:ext>
              </a:extLst>
            </p:cNvPr>
            <p:cNvSpPr txBox="1"/>
            <p:nvPr/>
          </p:nvSpPr>
          <p:spPr>
            <a:xfrm>
              <a:off x="9106723" y="3830324"/>
              <a:ext cx="1066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latin typeface="Century Gothic" panose="020B0502020202020204" pitchFamily="34" charset="0"/>
                </a:rPr>
                <a:t>STEP FIVE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B5A4F53-62B5-588E-177E-BAED14E5F459}"/>
              </a:ext>
            </a:extLst>
          </p:cNvPr>
          <p:cNvSpPr txBox="1"/>
          <p:nvPr/>
        </p:nvSpPr>
        <p:spPr>
          <a:xfrm>
            <a:off x="3098547" y="1672527"/>
            <a:ext cx="8734016" cy="4974439"/>
          </a:xfrm>
          <a:prstGeom prst="rect">
            <a:avLst/>
          </a:prstGeom>
          <a:solidFill>
            <a:srgbClr val="F40AB1">
              <a:alpha val="38000"/>
            </a:srgbClr>
          </a:solidFill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27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Especially, previous semester Database management system lab final report helps me properly.  Another guideline are given bellow which is help me a lot 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i="1" u="sng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hlinkClick r:id="rId4"/>
              </a:rPr>
              <a:t>https://www.arogga.com/</a:t>
            </a:r>
            <a:endParaRPr lang="en-US" sz="20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i="1" u="sng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hlinkClick r:id="rId5"/>
              </a:rPr>
              <a:t>http://www.pcb.gov.bd/</a:t>
            </a:r>
            <a:endParaRPr lang="en-US" sz="20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i="1" u="sng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hlinkClick r:id="rId6"/>
              </a:rPr>
              <a:t>https://www.coursehero.com/file/105156270/SRS-PHARMACY-MANAGEMENT-SYSTEMdocx/</a:t>
            </a:r>
            <a:endParaRPr lang="en-US" sz="20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i="1" u="sng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hlinkClick r:id="rId7"/>
              </a:rPr>
              <a:t>https://www.w3schools.com/js/</a:t>
            </a:r>
            <a:endParaRPr lang="en-US" sz="20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i="1" u="sng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hlinkClick r:id="rId8"/>
              </a:rPr>
              <a:t>https://getbootstrap.com/</a:t>
            </a:r>
            <a:endParaRPr lang="en-US" sz="20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i="1" u="sng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hlinkClick r:id="rId9"/>
              </a:rPr>
              <a:t>https://www.w3schools.com/php/</a:t>
            </a:r>
            <a:endParaRPr lang="en-US" sz="20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i="1" u="sng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hlinkClick r:id="rId10"/>
              </a:rPr>
              <a:t>https://en.wikipedia.org/wiki/Pharmacy_management_system</a:t>
            </a:r>
            <a:endParaRPr lang="en-US" sz="20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i="1" u="sng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hlinkClick r:id="rId11"/>
              </a:rPr>
              <a:t>https://lingojam.com/FontChanger</a:t>
            </a:r>
            <a:endParaRPr lang="en-US" sz="20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i="1" u="sng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hlinkClick r:id="rId12"/>
              </a:rPr>
              <a:t>https://onlinepngtools.com/create-transparent-png</a:t>
            </a:r>
            <a:endParaRPr lang="en-US" sz="20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i="1" u="sng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hlinkClick r:id="rId13"/>
              </a:rPr>
              <a:t>https://www.free-css.com/free-css-templates</a:t>
            </a:r>
            <a:endParaRPr lang="en-US" sz="20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 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Those websites are helps me for develop this web application.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90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rgbClr val="A59EFC"/>
            </a:gs>
            <a:gs pos="100000">
              <a:srgbClr val="DADDFE"/>
            </a:gs>
            <a:gs pos="13000">
              <a:srgbClr val="4D6AF9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>
            <a:extLst>
              <a:ext uri="{FF2B5EF4-FFF2-40B4-BE49-F238E27FC236}">
                <a16:creationId xmlns:a16="http://schemas.microsoft.com/office/drawing/2014/main" id="{3B937E33-48A3-4276-AA11-BC97061C1A21}"/>
              </a:ext>
            </a:extLst>
          </p:cNvPr>
          <p:cNvSpPr/>
          <p:nvPr/>
        </p:nvSpPr>
        <p:spPr>
          <a:xfrm>
            <a:off x="2367188" y="1029222"/>
            <a:ext cx="8338912" cy="622867"/>
          </a:xfrm>
          <a:custGeom>
            <a:avLst/>
            <a:gdLst>
              <a:gd name="connsiteX0" fmla="*/ 0 w 9404333"/>
              <a:gd name="connsiteY0" fmla="*/ 554807 h 554807"/>
              <a:gd name="connsiteX1" fmla="*/ 138702 w 9404333"/>
              <a:gd name="connsiteY1" fmla="*/ 0 h 554807"/>
              <a:gd name="connsiteX2" fmla="*/ 9265631 w 9404333"/>
              <a:gd name="connsiteY2" fmla="*/ 0 h 554807"/>
              <a:gd name="connsiteX3" fmla="*/ 9404333 w 9404333"/>
              <a:gd name="connsiteY3" fmla="*/ 554807 h 554807"/>
              <a:gd name="connsiteX4" fmla="*/ 0 w 9404333"/>
              <a:gd name="connsiteY4" fmla="*/ 554807 h 554807"/>
              <a:gd name="connsiteX0" fmla="*/ 267698 w 9265631"/>
              <a:gd name="connsiteY0" fmla="*/ 583836 h 583836"/>
              <a:gd name="connsiteX1" fmla="*/ 0 w 9265631"/>
              <a:gd name="connsiteY1" fmla="*/ 0 h 583836"/>
              <a:gd name="connsiteX2" fmla="*/ 9126929 w 9265631"/>
              <a:gd name="connsiteY2" fmla="*/ 0 h 583836"/>
              <a:gd name="connsiteX3" fmla="*/ 9265631 w 9265631"/>
              <a:gd name="connsiteY3" fmla="*/ 554807 h 583836"/>
              <a:gd name="connsiteX4" fmla="*/ 267698 w 9265631"/>
              <a:gd name="connsiteY4" fmla="*/ 583836 h 583836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57557 w 9396259"/>
              <a:gd name="connsiteY2" fmla="*/ 159658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86586 w 9396259"/>
              <a:gd name="connsiteY2" fmla="*/ 116116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286586 w 9410774"/>
              <a:gd name="connsiteY2" fmla="*/ 1161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2177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145145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0774" h="743494">
                <a:moveTo>
                  <a:pt x="398326" y="743494"/>
                </a:moveTo>
                <a:lnTo>
                  <a:pt x="0" y="0"/>
                </a:lnTo>
                <a:lnTo>
                  <a:pt x="9141443" y="145145"/>
                </a:lnTo>
                <a:lnTo>
                  <a:pt x="9410774" y="685436"/>
                </a:lnTo>
                <a:lnTo>
                  <a:pt x="398326" y="74349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70B1AF-50EA-4B04-8D16-FFD8EAD8D549}"/>
              </a:ext>
            </a:extLst>
          </p:cNvPr>
          <p:cNvSpPr/>
          <p:nvPr/>
        </p:nvSpPr>
        <p:spPr>
          <a:xfrm>
            <a:off x="2235200" y="439583"/>
            <a:ext cx="8470900" cy="7655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9C3D2FB-878E-4317-B67F-993A16206C10}"/>
              </a:ext>
            </a:extLst>
          </p:cNvPr>
          <p:cNvSpPr/>
          <p:nvPr/>
        </p:nvSpPr>
        <p:spPr>
          <a:xfrm>
            <a:off x="3074529" y="646579"/>
            <a:ext cx="7004300" cy="35157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90A4C6-0ACE-4A8F-802F-CA2D618C13AC}"/>
              </a:ext>
            </a:extLst>
          </p:cNvPr>
          <p:cNvGrpSpPr/>
          <p:nvPr/>
        </p:nvGrpSpPr>
        <p:grpSpPr>
          <a:xfrm>
            <a:off x="1896110" y="439583"/>
            <a:ext cx="3154680" cy="4606471"/>
            <a:chOff x="8513480" y="435429"/>
            <a:chExt cx="2185483" cy="5939279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CCA6C05-9E12-4153-8A2C-8B007D98B6FA}"/>
                </a:ext>
              </a:extLst>
            </p:cNvPr>
            <p:cNvSpPr/>
            <p:nvPr/>
          </p:nvSpPr>
          <p:spPr>
            <a:xfrm>
              <a:off x="9562617" y="3441238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CB42899-DD88-45DE-930E-0A28FB23B5EF}"/>
                </a:ext>
              </a:extLst>
            </p:cNvPr>
            <p:cNvSpPr/>
            <p:nvPr/>
          </p:nvSpPr>
          <p:spPr>
            <a:xfrm>
              <a:off x="8513480" y="3462885"/>
              <a:ext cx="2185483" cy="2895115"/>
            </a:xfrm>
            <a:custGeom>
              <a:avLst/>
              <a:gdLst>
                <a:gd name="connsiteX0" fmla="*/ 1104314 w 2208628"/>
                <a:gd name="connsiteY0" fmla="*/ 124227 h 2208628"/>
                <a:gd name="connsiteX1" fmla="*/ 996529 w 2208628"/>
                <a:gd name="connsiteY1" fmla="*/ 232012 h 2208628"/>
                <a:gd name="connsiteX2" fmla="*/ 1104314 w 2208628"/>
                <a:gd name="connsiteY2" fmla="*/ 339797 h 2208628"/>
                <a:gd name="connsiteX3" fmla="*/ 1212099 w 2208628"/>
                <a:gd name="connsiteY3" fmla="*/ 232012 h 2208628"/>
                <a:gd name="connsiteX4" fmla="*/ 1104314 w 2208628"/>
                <a:gd name="connsiteY4" fmla="*/ 124227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24227"/>
                  </a:moveTo>
                  <a:cubicBezTo>
                    <a:pt x="1044786" y="124227"/>
                    <a:pt x="996529" y="172484"/>
                    <a:pt x="996529" y="232012"/>
                  </a:cubicBezTo>
                  <a:cubicBezTo>
                    <a:pt x="996529" y="291540"/>
                    <a:pt x="1044786" y="339797"/>
                    <a:pt x="1104314" y="339797"/>
                  </a:cubicBezTo>
                  <a:cubicBezTo>
                    <a:pt x="1163842" y="339797"/>
                    <a:pt x="1212099" y="291540"/>
                    <a:pt x="1212099" y="232012"/>
                  </a:cubicBezTo>
                  <a:cubicBezTo>
                    <a:pt x="1212099" y="172484"/>
                    <a:pt x="1163842" y="124227"/>
                    <a:pt x="1104314" y="124227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40000">
                  <a:srgbClr val="FFFF00"/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rgbClr val="00B050"/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rgbClr val="000066"/>
              </a:soli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  <a:scene3d>
              <a:camera prst="orthographicFront"/>
              <a:lightRig rig="chilly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doni MT" panose="02070603080606020203" pitchFamily="18" charset="0"/>
              </a:endParaRPr>
            </a:p>
            <a:p>
              <a:pPr algn="ctr"/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doni MT" panose="02070603080606020203" pitchFamily="18" charset="0"/>
                </a:rPr>
                <a:t>THANKS FOR </a:t>
              </a:r>
            </a:p>
            <a:p>
              <a:pPr algn="ctr"/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doni MT" panose="02070603080606020203" pitchFamily="18" charset="0"/>
                </a:rPr>
                <a:t>YOUR VALUABLE</a:t>
              </a:r>
            </a:p>
            <a:p>
              <a:pPr algn="ctr"/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doni MT" panose="02070603080606020203" pitchFamily="18" charset="0"/>
                </a:rPr>
                <a:t>TIME</a:t>
              </a:r>
            </a:p>
            <a:p>
              <a:pPr algn="ctr"/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doni MT" panose="02070603080606020203" pitchFamily="18" charset="0"/>
                </a:rPr>
                <a:t>💚💙🧡💖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A28B76C-5107-436E-B803-6592BADC7185}"/>
                </a:ext>
              </a:extLst>
            </p:cNvPr>
            <p:cNvGrpSpPr/>
            <p:nvPr/>
          </p:nvGrpSpPr>
          <p:grpSpPr>
            <a:xfrm>
              <a:off x="9282726" y="435429"/>
              <a:ext cx="651218" cy="769257"/>
              <a:chOff x="7321043" y="400287"/>
              <a:chExt cx="651218" cy="769257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E32F8C6-A1E2-4A41-ACB9-A9D887FE8A80}"/>
                  </a:ext>
                </a:extLst>
              </p:cNvPr>
              <p:cNvSpPr/>
              <p:nvPr/>
            </p:nvSpPr>
            <p:spPr>
              <a:xfrm>
                <a:off x="7321043" y="400287"/>
                <a:ext cx="651218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8B37D97-0B59-4F86-8678-171A761C541D}"/>
                  </a:ext>
                </a:extLst>
              </p:cNvPr>
              <p:cNvSpPr/>
              <p:nvPr/>
            </p:nvSpPr>
            <p:spPr>
              <a:xfrm>
                <a:off x="7451637" y="573753"/>
                <a:ext cx="372186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00CC00"/>
                  </a:gs>
                  <a:gs pos="51000">
                    <a:srgbClr val="FF0000">
                      <a:lumMod val="88000"/>
                    </a:srgbClr>
                  </a:gs>
                  <a:gs pos="99000">
                    <a:srgbClr val="00CC00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gradFill>
                  <a:gsLst>
                    <a:gs pos="0">
                      <a:srgbClr val="FF0066"/>
                    </a:gs>
                    <a:gs pos="100000">
                      <a:srgbClr val="FF3399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  <a:scene3d>
                <a:camera prst="orthographicFront"/>
                <a:lightRig rig="chilly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D97D61-3B74-473E-B47D-20E6942675C3}"/>
                </a:ext>
              </a:extLst>
            </p:cNvPr>
            <p:cNvCxnSpPr>
              <a:cxnSpLocks/>
              <a:stCxn id="36" idx="4"/>
              <a:endCxn id="23" idx="5"/>
            </p:cNvCxnSpPr>
            <p:nvPr/>
          </p:nvCxnSpPr>
          <p:spPr>
            <a:xfrm flipH="1">
              <a:off x="9606221" y="1204686"/>
              <a:ext cx="2114" cy="22582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2A2AEA3-0A47-404D-BA63-A6A151284C7A}"/>
                </a:ext>
              </a:extLst>
            </p:cNvPr>
            <p:cNvSpPr/>
            <p:nvPr/>
          </p:nvSpPr>
          <p:spPr>
            <a:xfrm>
              <a:off x="9594164" y="3446179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58B8F7C-74DA-4C48-AF4F-AC70DAA0F081}"/>
                </a:ext>
              </a:extLst>
            </p:cNvPr>
            <p:cNvSpPr/>
            <p:nvPr/>
          </p:nvSpPr>
          <p:spPr>
            <a:xfrm>
              <a:off x="9568459" y="3424090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A0E65F2-9997-4D1C-84DC-F85F573B215D}"/>
                </a:ext>
              </a:extLst>
            </p:cNvPr>
            <p:cNvSpPr/>
            <p:nvPr/>
          </p:nvSpPr>
          <p:spPr>
            <a:xfrm>
              <a:off x="9575125" y="3405037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6CD492D-9EE2-49DC-BCB4-B7D0D832510B}"/>
                </a:ext>
              </a:extLst>
            </p:cNvPr>
            <p:cNvSpPr/>
            <p:nvPr/>
          </p:nvSpPr>
          <p:spPr>
            <a:xfrm flipV="1">
              <a:off x="8688108" y="6318868"/>
              <a:ext cx="1794737" cy="5584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707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52 0.0037 L 4.16667E-6 0 " pathEditMode="relative" rAng="0" ptsTypes="AA">
                                      <p:cBhvr>
                                        <p:cTn id="6" dur="2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2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364 0.00208 L 0.51796 0.00625 " pathEditMode="relative" rAng="0" ptsTypes="AA">
                                      <p:cBhvr>
                                        <p:cTn id="10" dur="2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16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796 0.00625 L 0.25052 0.0037 " pathEditMode="relative" rAng="0" ptsTypes="AA">
                                      <p:cBhvr>
                                        <p:cTn id="14" dur="2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7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52 0.0037 L 4.16667E-6 0 " pathEditMode="relative" rAng="0" ptsTypes="AA">
                                      <p:cBhvr>
                                        <p:cTn id="18" dur="2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2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0.25052 0.0037 " pathEditMode="relative" rAng="0" ptsTypes="AA">
                                      <p:cBhvr>
                                        <p:cTn id="22" dur="2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6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>
            <a:extLst>
              <a:ext uri="{FF2B5EF4-FFF2-40B4-BE49-F238E27FC236}">
                <a16:creationId xmlns:a16="http://schemas.microsoft.com/office/drawing/2014/main" id="{3B937E33-48A3-4276-AA11-BC97061C1A21}"/>
              </a:ext>
            </a:extLst>
          </p:cNvPr>
          <p:cNvSpPr/>
          <p:nvPr/>
        </p:nvSpPr>
        <p:spPr>
          <a:xfrm>
            <a:off x="-154745" y="929033"/>
            <a:ext cx="12604654" cy="743494"/>
          </a:xfrm>
          <a:custGeom>
            <a:avLst/>
            <a:gdLst>
              <a:gd name="connsiteX0" fmla="*/ 0 w 9404333"/>
              <a:gd name="connsiteY0" fmla="*/ 554807 h 554807"/>
              <a:gd name="connsiteX1" fmla="*/ 138702 w 9404333"/>
              <a:gd name="connsiteY1" fmla="*/ 0 h 554807"/>
              <a:gd name="connsiteX2" fmla="*/ 9265631 w 9404333"/>
              <a:gd name="connsiteY2" fmla="*/ 0 h 554807"/>
              <a:gd name="connsiteX3" fmla="*/ 9404333 w 9404333"/>
              <a:gd name="connsiteY3" fmla="*/ 554807 h 554807"/>
              <a:gd name="connsiteX4" fmla="*/ 0 w 9404333"/>
              <a:gd name="connsiteY4" fmla="*/ 554807 h 554807"/>
              <a:gd name="connsiteX0" fmla="*/ 267698 w 9265631"/>
              <a:gd name="connsiteY0" fmla="*/ 583836 h 583836"/>
              <a:gd name="connsiteX1" fmla="*/ 0 w 9265631"/>
              <a:gd name="connsiteY1" fmla="*/ 0 h 583836"/>
              <a:gd name="connsiteX2" fmla="*/ 9126929 w 9265631"/>
              <a:gd name="connsiteY2" fmla="*/ 0 h 583836"/>
              <a:gd name="connsiteX3" fmla="*/ 9265631 w 9265631"/>
              <a:gd name="connsiteY3" fmla="*/ 554807 h 583836"/>
              <a:gd name="connsiteX4" fmla="*/ 267698 w 9265631"/>
              <a:gd name="connsiteY4" fmla="*/ 583836 h 583836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57557 w 9396259"/>
              <a:gd name="connsiteY2" fmla="*/ 159658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86586 w 9396259"/>
              <a:gd name="connsiteY2" fmla="*/ 116116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286586 w 9410774"/>
              <a:gd name="connsiteY2" fmla="*/ 1161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2177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145145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0774" h="743494">
                <a:moveTo>
                  <a:pt x="398326" y="743494"/>
                </a:moveTo>
                <a:lnTo>
                  <a:pt x="0" y="0"/>
                </a:lnTo>
                <a:lnTo>
                  <a:pt x="9141443" y="145145"/>
                </a:lnTo>
                <a:lnTo>
                  <a:pt x="9410774" y="685436"/>
                </a:lnTo>
                <a:lnTo>
                  <a:pt x="398326" y="74349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70B1AF-50EA-4B04-8D16-FFD8EAD8D549}"/>
              </a:ext>
            </a:extLst>
          </p:cNvPr>
          <p:cNvSpPr/>
          <p:nvPr/>
        </p:nvSpPr>
        <p:spPr>
          <a:xfrm>
            <a:off x="-604129" y="435429"/>
            <a:ext cx="13639406" cy="7655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9C3D2FB-878E-4317-B67F-993A16206C10}"/>
              </a:ext>
            </a:extLst>
          </p:cNvPr>
          <p:cNvSpPr/>
          <p:nvPr/>
        </p:nvSpPr>
        <p:spPr>
          <a:xfrm>
            <a:off x="-295410" y="642425"/>
            <a:ext cx="12900056" cy="35157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257BD5-7609-4C83-AD03-33FF14164024}"/>
              </a:ext>
            </a:extLst>
          </p:cNvPr>
          <p:cNvGrpSpPr/>
          <p:nvPr/>
        </p:nvGrpSpPr>
        <p:grpSpPr>
          <a:xfrm>
            <a:off x="1231952" y="400287"/>
            <a:ext cx="2208628" cy="5714698"/>
            <a:chOff x="1231952" y="400287"/>
            <a:chExt cx="2208628" cy="571469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BC12887-63DE-4338-9904-5BC6DB12E994}"/>
                </a:ext>
              </a:extLst>
            </p:cNvPr>
            <p:cNvSpPr/>
            <p:nvPr/>
          </p:nvSpPr>
          <p:spPr>
            <a:xfrm>
              <a:off x="1480949" y="6043988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1133609-A0B5-4EDE-943C-F54CE0DDB654}"/>
                </a:ext>
              </a:extLst>
            </p:cNvPr>
            <p:cNvSpPr/>
            <p:nvPr/>
          </p:nvSpPr>
          <p:spPr>
            <a:xfrm>
              <a:off x="2303571" y="3809048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899EDD3-847E-47AF-8465-D234924B1AA2}"/>
                </a:ext>
              </a:extLst>
            </p:cNvPr>
            <p:cNvSpPr/>
            <p:nvPr/>
          </p:nvSpPr>
          <p:spPr>
            <a:xfrm>
              <a:off x="1231952" y="3820887"/>
              <a:ext cx="2208628" cy="2208628"/>
            </a:xfrm>
            <a:custGeom>
              <a:avLst/>
              <a:gdLst>
                <a:gd name="connsiteX0" fmla="*/ 1104314 w 2208628"/>
                <a:gd name="connsiteY0" fmla="*/ 115856 h 2208628"/>
                <a:gd name="connsiteX1" fmla="*/ 996529 w 2208628"/>
                <a:gd name="connsiteY1" fmla="*/ 223641 h 2208628"/>
                <a:gd name="connsiteX2" fmla="*/ 1104314 w 2208628"/>
                <a:gd name="connsiteY2" fmla="*/ 331426 h 2208628"/>
                <a:gd name="connsiteX3" fmla="*/ 1212099 w 2208628"/>
                <a:gd name="connsiteY3" fmla="*/ 223641 h 2208628"/>
                <a:gd name="connsiteX4" fmla="*/ 1104314 w 2208628"/>
                <a:gd name="connsiteY4" fmla="*/ 115856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15856"/>
                  </a:moveTo>
                  <a:cubicBezTo>
                    <a:pt x="1044786" y="115856"/>
                    <a:pt x="996529" y="164113"/>
                    <a:pt x="996529" y="223641"/>
                  </a:cubicBezTo>
                  <a:cubicBezTo>
                    <a:pt x="996529" y="283169"/>
                    <a:pt x="1044786" y="331426"/>
                    <a:pt x="1104314" y="331426"/>
                  </a:cubicBezTo>
                  <a:cubicBezTo>
                    <a:pt x="1163842" y="331426"/>
                    <a:pt x="1212099" y="283169"/>
                    <a:pt x="1212099" y="223641"/>
                  </a:cubicBezTo>
                  <a:cubicBezTo>
                    <a:pt x="1212099" y="164113"/>
                    <a:pt x="1163842" y="115856"/>
                    <a:pt x="1104314" y="115856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3CC33">
                    <a:alpha val="49804"/>
                  </a:srgbClr>
                </a:gs>
                <a:gs pos="100000">
                  <a:srgbClr val="00FF00">
                    <a:alpha val="69804"/>
                  </a:srgbClr>
                </a:gs>
              </a:gsLst>
              <a:lin ang="0" scaled="1"/>
              <a:tileRect/>
            </a:gradFill>
            <a:ln>
              <a:solidFill>
                <a:srgbClr val="000066"/>
              </a:soli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D87A166-A63D-40E6-A1A5-C6B78D047052}"/>
                </a:ext>
              </a:extLst>
            </p:cNvPr>
            <p:cNvSpPr txBox="1"/>
            <p:nvPr/>
          </p:nvSpPr>
          <p:spPr>
            <a:xfrm>
              <a:off x="1580052" y="4718115"/>
              <a:ext cx="1700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0" dirty="0">
                  <a:solidFill>
                    <a:srgbClr val="050505"/>
                  </a:solidFill>
                  <a:latin typeface="Segoe UI Historic" panose="020B0502040204020203" pitchFamily="34" charset="0"/>
                </a:rPr>
                <a:t>Introduction</a:t>
              </a:r>
              <a:r>
                <a:rPr lang="en-US" sz="1400" b="1" i="0" dirty="0">
                  <a:solidFill>
                    <a:srgbClr val="050505"/>
                  </a:solidFill>
                  <a:latin typeface="Segoe UI Historic" panose="020B0502040204020203" pitchFamily="34" charset="0"/>
                </a:rPr>
                <a:t> 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F64701E-F31D-4C6B-9219-1EE401EA8FC0}"/>
                </a:ext>
              </a:extLst>
            </p:cNvPr>
            <p:cNvGrpSpPr/>
            <p:nvPr/>
          </p:nvGrpSpPr>
          <p:grpSpPr>
            <a:xfrm>
              <a:off x="1960039" y="400287"/>
              <a:ext cx="769257" cy="769257"/>
              <a:chOff x="1742328" y="400287"/>
              <a:chExt cx="769257" cy="769257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2E62F5-DD20-4F0B-BB5C-E1CB87472CE4}"/>
                  </a:ext>
                </a:extLst>
              </p:cNvPr>
              <p:cNvSpPr/>
              <p:nvPr/>
            </p:nvSpPr>
            <p:spPr>
              <a:xfrm>
                <a:off x="1742328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4B2BBF9-0535-47F9-8B63-D311C6F9FADA}"/>
                  </a:ext>
                </a:extLst>
              </p:cNvPr>
              <p:cNvSpPr/>
              <p:nvPr/>
            </p:nvSpPr>
            <p:spPr>
              <a:xfrm>
                <a:off x="1917637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33CC33"/>
                  </a:gs>
                  <a:gs pos="100000">
                    <a:srgbClr val="00FF00"/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rgbClr val="33CC33"/>
                    </a:gs>
                    <a:gs pos="100000">
                      <a:srgbClr val="00FF00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1AFB019-8DC7-4C04-9081-61E2B3AF30CF}"/>
                </a:ext>
              </a:extLst>
            </p:cNvPr>
            <p:cNvCxnSpPr>
              <a:cxnSpLocks/>
              <a:stCxn id="28" idx="4"/>
              <a:endCxn id="18" idx="5"/>
            </p:cNvCxnSpPr>
            <p:nvPr/>
          </p:nvCxnSpPr>
          <p:spPr>
            <a:xfrm flipH="1">
              <a:off x="2336266" y="1169544"/>
              <a:ext cx="8402" cy="2651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A01CA7-6449-460B-ACCF-C315808172CD}"/>
                </a:ext>
              </a:extLst>
            </p:cNvPr>
            <p:cNvSpPr/>
            <p:nvPr/>
          </p:nvSpPr>
          <p:spPr>
            <a:xfrm>
              <a:off x="2335118" y="3813989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3A24A7-874A-4143-807A-C35217BBCB01}"/>
                </a:ext>
              </a:extLst>
            </p:cNvPr>
            <p:cNvSpPr/>
            <p:nvPr/>
          </p:nvSpPr>
          <p:spPr>
            <a:xfrm>
              <a:off x="2309413" y="3791900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53C0446-6D36-4BBD-A0FD-4716481F8107}"/>
                </a:ext>
              </a:extLst>
            </p:cNvPr>
            <p:cNvSpPr/>
            <p:nvPr/>
          </p:nvSpPr>
          <p:spPr>
            <a:xfrm>
              <a:off x="2316079" y="3772847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Graphic 102" descr="Daily calendar">
              <a:extLst>
                <a:ext uri="{FF2B5EF4-FFF2-40B4-BE49-F238E27FC236}">
                  <a16:creationId xmlns:a16="http://schemas.microsoft.com/office/drawing/2014/main" id="{09ADB35B-0EA8-415A-A9D1-8A2423826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6949" y="5169526"/>
              <a:ext cx="593244" cy="593244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0AB8D3D-0B6D-4A3E-AEA3-75150ED9E562}"/>
                </a:ext>
              </a:extLst>
            </p:cNvPr>
            <p:cNvSpPr txBox="1"/>
            <p:nvPr/>
          </p:nvSpPr>
          <p:spPr>
            <a:xfrm>
              <a:off x="1748805" y="4208176"/>
              <a:ext cx="120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latin typeface="Century Gothic" panose="020B0502020202020204" pitchFamily="34" charset="0"/>
                </a:rPr>
                <a:t>STEP ONE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608B521-4032-424C-DFE5-57EA2ED4A5B1}"/>
              </a:ext>
            </a:extLst>
          </p:cNvPr>
          <p:cNvSpPr txBox="1"/>
          <p:nvPr/>
        </p:nvSpPr>
        <p:spPr>
          <a:xfrm>
            <a:off x="4655625" y="1958103"/>
            <a:ext cx="6693540" cy="4203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CC00"/>
            </a:solidFill>
          </a:ln>
          <a:effectLst>
            <a:outerShdw blurRad="203200" dist="127000" dir="3960000" algn="l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80"/>
              </a:spcBef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PMS is application to help pharmacist to manage pharmacy in the systematic ways. </a:t>
            </a:r>
          </a:p>
          <a:p>
            <a:pPr marL="285750" indent="-285750" algn="just">
              <a:spcBef>
                <a:spcPts val="80"/>
              </a:spcBef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can make the work easier by giving the details of medicine when its name is entered. </a:t>
            </a:r>
          </a:p>
          <a:p>
            <a:pPr marL="285750" indent="-285750" algn="just">
              <a:spcBef>
                <a:spcPts val="80"/>
              </a:spcBef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Calibri" panose="020F0502020204030204" pitchFamily="34" charset="0"/>
              </a:rPr>
              <a:t>This application has more benefits, Easy to find medicine because we use strong search option .</a:t>
            </a:r>
          </a:p>
          <a:p>
            <a:pPr marL="285750" indent="-285750" algn="just">
              <a:spcBef>
                <a:spcPts val="80"/>
              </a:spcBef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Calibri" panose="020F0502020204030204" pitchFamily="34" charset="0"/>
              </a:rPr>
              <a:t>And It has more option such as, easy to add medicine, medicine type, medicine deadline and also delete and modify option. </a:t>
            </a:r>
          </a:p>
          <a:p>
            <a:pPr marL="285750" indent="-285750" algn="just">
              <a:spcBef>
                <a:spcPts val="80"/>
              </a:spcBef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Calibri" panose="020F0502020204030204" pitchFamily="34" charset="0"/>
              </a:rPr>
              <a:t>It’s help to both of customer and pharmacist. </a:t>
            </a:r>
          </a:p>
          <a:p>
            <a:pPr marL="285750" indent="-285750" algn="just">
              <a:spcBef>
                <a:spcPts val="80"/>
              </a:spcBef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Calibri" panose="020F0502020204030204" pitchFamily="34" charset="0"/>
              </a:rPr>
              <a:t>We use four different types of users here : ADMIN, CUSTOMER, SUPPLIER .</a:t>
            </a:r>
            <a:endParaRPr 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86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9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9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>
            <a:extLst>
              <a:ext uri="{FF2B5EF4-FFF2-40B4-BE49-F238E27FC236}">
                <a16:creationId xmlns:a16="http://schemas.microsoft.com/office/drawing/2014/main" id="{3B937E33-48A3-4276-AA11-BC97061C1A21}"/>
              </a:ext>
            </a:extLst>
          </p:cNvPr>
          <p:cNvSpPr/>
          <p:nvPr/>
        </p:nvSpPr>
        <p:spPr>
          <a:xfrm>
            <a:off x="-154745" y="929033"/>
            <a:ext cx="12604654" cy="743494"/>
          </a:xfrm>
          <a:custGeom>
            <a:avLst/>
            <a:gdLst>
              <a:gd name="connsiteX0" fmla="*/ 0 w 9404333"/>
              <a:gd name="connsiteY0" fmla="*/ 554807 h 554807"/>
              <a:gd name="connsiteX1" fmla="*/ 138702 w 9404333"/>
              <a:gd name="connsiteY1" fmla="*/ 0 h 554807"/>
              <a:gd name="connsiteX2" fmla="*/ 9265631 w 9404333"/>
              <a:gd name="connsiteY2" fmla="*/ 0 h 554807"/>
              <a:gd name="connsiteX3" fmla="*/ 9404333 w 9404333"/>
              <a:gd name="connsiteY3" fmla="*/ 554807 h 554807"/>
              <a:gd name="connsiteX4" fmla="*/ 0 w 9404333"/>
              <a:gd name="connsiteY4" fmla="*/ 554807 h 554807"/>
              <a:gd name="connsiteX0" fmla="*/ 267698 w 9265631"/>
              <a:gd name="connsiteY0" fmla="*/ 583836 h 583836"/>
              <a:gd name="connsiteX1" fmla="*/ 0 w 9265631"/>
              <a:gd name="connsiteY1" fmla="*/ 0 h 583836"/>
              <a:gd name="connsiteX2" fmla="*/ 9126929 w 9265631"/>
              <a:gd name="connsiteY2" fmla="*/ 0 h 583836"/>
              <a:gd name="connsiteX3" fmla="*/ 9265631 w 9265631"/>
              <a:gd name="connsiteY3" fmla="*/ 554807 h 583836"/>
              <a:gd name="connsiteX4" fmla="*/ 267698 w 9265631"/>
              <a:gd name="connsiteY4" fmla="*/ 583836 h 583836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57557 w 9396259"/>
              <a:gd name="connsiteY2" fmla="*/ 159658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86586 w 9396259"/>
              <a:gd name="connsiteY2" fmla="*/ 116116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286586 w 9410774"/>
              <a:gd name="connsiteY2" fmla="*/ 1161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2177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145145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0774" h="743494">
                <a:moveTo>
                  <a:pt x="398326" y="743494"/>
                </a:moveTo>
                <a:lnTo>
                  <a:pt x="0" y="0"/>
                </a:lnTo>
                <a:lnTo>
                  <a:pt x="9141443" y="145145"/>
                </a:lnTo>
                <a:lnTo>
                  <a:pt x="9410774" y="685436"/>
                </a:lnTo>
                <a:lnTo>
                  <a:pt x="398326" y="74349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70B1AF-50EA-4B04-8D16-FFD8EAD8D549}"/>
              </a:ext>
            </a:extLst>
          </p:cNvPr>
          <p:cNvSpPr/>
          <p:nvPr/>
        </p:nvSpPr>
        <p:spPr>
          <a:xfrm>
            <a:off x="-604129" y="435429"/>
            <a:ext cx="13639406" cy="7655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9C3D2FB-878E-4317-B67F-993A16206C10}"/>
              </a:ext>
            </a:extLst>
          </p:cNvPr>
          <p:cNvSpPr/>
          <p:nvPr/>
        </p:nvSpPr>
        <p:spPr>
          <a:xfrm>
            <a:off x="-295410" y="642425"/>
            <a:ext cx="12900056" cy="35157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257BD5-7609-4C83-AD03-33FF14164024}"/>
              </a:ext>
            </a:extLst>
          </p:cNvPr>
          <p:cNvGrpSpPr/>
          <p:nvPr/>
        </p:nvGrpSpPr>
        <p:grpSpPr>
          <a:xfrm>
            <a:off x="911912" y="435429"/>
            <a:ext cx="2264004" cy="5714698"/>
            <a:chOff x="1231952" y="400287"/>
            <a:chExt cx="2264004" cy="571469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BC12887-63DE-4338-9904-5BC6DB12E994}"/>
                </a:ext>
              </a:extLst>
            </p:cNvPr>
            <p:cNvSpPr/>
            <p:nvPr/>
          </p:nvSpPr>
          <p:spPr>
            <a:xfrm>
              <a:off x="1480949" y="6043988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1133609-A0B5-4EDE-943C-F54CE0DDB654}"/>
                </a:ext>
              </a:extLst>
            </p:cNvPr>
            <p:cNvSpPr/>
            <p:nvPr/>
          </p:nvSpPr>
          <p:spPr>
            <a:xfrm>
              <a:off x="2303571" y="3809048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899EDD3-847E-47AF-8465-D234924B1AA2}"/>
                </a:ext>
              </a:extLst>
            </p:cNvPr>
            <p:cNvSpPr/>
            <p:nvPr/>
          </p:nvSpPr>
          <p:spPr>
            <a:xfrm>
              <a:off x="1231952" y="3820887"/>
              <a:ext cx="2208628" cy="2208628"/>
            </a:xfrm>
            <a:custGeom>
              <a:avLst/>
              <a:gdLst>
                <a:gd name="connsiteX0" fmla="*/ 1104314 w 2208628"/>
                <a:gd name="connsiteY0" fmla="*/ 115856 h 2208628"/>
                <a:gd name="connsiteX1" fmla="*/ 996529 w 2208628"/>
                <a:gd name="connsiteY1" fmla="*/ 223641 h 2208628"/>
                <a:gd name="connsiteX2" fmla="*/ 1104314 w 2208628"/>
                <a:gd name="connsiteY2" fmla="*/ 331426 h 2208628"/>
                <a:gd name="connsiteX3" fmla="*/ 1212099 w 2208628"/>
                <a:gd name="connsiteY3" fmla="*/ 223641 h 2208628"/>
                <a:gd name="connsiteX4" fmla="*/ 1104314 w 2208628"/>
                <a:gd name="connsiteY4" fmla="*/ 115856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15856"/>
                  </a:moveTo>
                  <a:cubicBezTo>
                    <a:pt x="1044786" y="115856"/>
                    <a:pt x="996529" y="164113"/>
                    <a:pt x="996529" y="223641"/>
                  </a:cubicBezTo>
                  <a:cubicBezTo>
                    <a:pt x="996529" y="283169"/>
                    <a:pt x="1044786" y="331426"/>
                    <a:pt x="1104314" y="331426"/>
                  </a:cubicBezTo>
                  <a:cubicBezTo>
                    <a:pt x="1163842" y="331426"/>
                    <a:pt x="1212099" y="283169"/>
                    <a:pt x="1212099" y="223641"/>
                  </a:cubicBezTo>
                  <a:cubicBezTo>
                    <a:pt x="1212099" y="164113"/>
                    <a:pt x="1163842" y="115856"/>
                    <a:pt x="1104314" y="115856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3CC33">
                    <a:alpha val="49804"/>
                  </a:srgbClr>
                </a:gs>
                <a:gs pos="100000">
                  <a:srgbClr val="00FF00">
                    <a:alpha val="69804"/>
                  </a:srgbClr>
                </a:gs>
              </a:gsLst>
              <a:lin ang="0" scaled="1"/>
              <a:tileRect/>
            </a:gradFill>
            <a:ln>
              <a:solidFill>
                <a:srgbClr val="000066"/>
              </a:soli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D87A166-A63D-40E6-A1A5-C6B78D047052}"/>
                </a:ext>
              </a:extLst>
            </p:cNvPr>
            <p:cNvSpPr txBox="1"/>
            <p:nvPr/>
          </p:nvSpPr>
          <p:spPr>
            <a:xfrm>
              <a:off x="1443765" y="4591319"/>
              <a:ext cx="20521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0" dirty="0">
                  <a:solidFill>
                    <a:srgbClr val="050505"/>
                  </a:solidFill>
                  <a:latin typeface="Segoe UI Historic" panose="020B0502040204020203" pitchFamily="34" charset="0"/>
                </a:rPr>
                <a:t>Motivation (Why did </a:t>
              </a:r>
              <a:r>
                <a:rPr lang="en-US" sz="1600" b="1" dirty="0">
                  <a:solidFill>
                    <a:srgbClr val="050505"/>
                  </a:solidFill>
                  <a:latin typeface="Segoe UI Historic" panose="020B0502040204020203" pitchFamily="34" charset="0"/>
                </a:rPr>
                <a:t>we</a:t>
              </a:r>
              <a:r>
                <a:rPr lang="en-US" sz="1600" b="1" i="0" dirty="0">
                  <a:solidFill>
                    <a:srgbClr val="050505"/>
                  </a:solidFill>
                  <a:latin typeface="Segoe UI Historic" panose="020B0502040204020203" pitchFamily="34" charset="0"/>
                </a:rPr>
                <a:t> choose this specific project?)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F64701E-F31D-4C6B-9219-1EE401EA8FC0}"/>
                </a:ext>
              </a:extLst>
            </p:cNvPr>
            <p:cNvGrpSpPr/>
            <p:nvPr/>
          </p:nvGrpSpPr>
          <p:grpSpPr>
            <a:xfrm>
              <a:off x="1960039" y="400287"/>
              <a:ext cx="769257" cy="769257"/>
              <a:chOff x="1742328" y="400287"/>
              <a:chExt cx="769257" cy="769257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2E62F5-DD20-4F0B-BB5C-E1CB87472CE4}"/>
                  </a:ext>
                </a:extLst>
              </p:cNvPr>
              <p:cNvSpPr/>
              <p:nvPr/>
            </p:nvSpPr>
            <p:spPr>
              <a:xfrm>
                <a:off x="1742328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4B2BBF9-0535-47F9-8B63-D311C6F9FADA}"/>
                  </a:ext>
                </a:extLst>
              </p:cNvPr>
              <p:cNvSpPr/>
              <p:nvPr/>
            </p:nvSpPr>
            <p:spPr>
              <a:xfrm>
                <a:off x="1917637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33CC33"/>
                  </a:gs>
                  <a:gs pos="100000">
                    <a:srgbClr val="00FF00"/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rgbClr val="33CC33"/>
                    </a:gs>
                    <a:gs pos="100000">
                      <a:srgbClr val="00FF00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1AFB019-8DC7-4C04-9081-61E2B3AF30CF}"/>
                </a:ext>
              </a:extLst>
            </p:cNvPr>
            <p:cNvCxnSpPr>
              <a:cxnSpLocks/>
              <a:stCxn id="28" idx="4"/>
              <a:endCxn id="18" idx="5"/>
            </p:cNvCxnSpPr>
            <p:nvPr/>
          </p:nvCxnSpPr>
          <p:spPr>
            <a:xfrm flipH="1">
              <a:off x="2336266" y="1169544"/>
              <a:ext cx="8402" cy="2651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A01CA7-6449-460B-ACCF-C315808172CD}"/>
                </a:ext>
              </a:extLst>
            </p:cNvPr>
            <p:cNvSpPr/>
            <p:nvPr/>
          </p:nvSpPr>
          <p:spPr>
            <a:xfrm>
              <a:off x="2335118" y="3813989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3A24A7-874A-4143-807A-C35217BBCB01}"/>
                </a:ext>
              </a:extLst>
            </p:cNvPr>
            <p:cNvSpPr/>
            <p:nvPr/>
          </p:nvSpPr>
          <p:spPr>
            <a:xfrm>
              <a:off x="2309413" y="3791900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53C0446-6D36-4BBD-A0FD-4716481F8107}"/>
                </a:ext>
              </a:extLst>
            </p:cNvPr>
            <p:cNvSpPr/>
            <p:nvPr/>
          </p:nvSpPr>
          <p:spPr>
            <a:xfrm>
              <a:off x="2316079" y="3772847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Graphic 102" descr="Daily calendar">
              <a:extLst>
                <a:ext uri="{FF2B5EF4-FFF2-40B4-BE49-F238E27FC236}">
                  <a16:creationId xmlns:a16="http://schemas.microsoft.com/office/drawing/2014/main" id="{09ADB35B-0EA8-415A-A9D1-8A2423826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46945" y="5436027"/>
              <a:ext cx="604689" cy="604689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0AB8D3D-0B6D-4A3E-AEA3-75150ED9E562}"/>
                </a:ext>
              </a:extLst>
            </p:cNvPr>
            <p:cNvSpPr txBox="1"/>
            <p:nvPr/>
          </p:nvSpPr>
          <p:spPr>
            <a:xfrm>
              <a:off x="1809685" y="4231865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u="sng" dirty="0">
                  <a:latin typeface="Century Gothic" panose="020B0502020202020204" pitchFamily="34" charset="0"/>
                </a:rPr>
                <a:t>STEP ONE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542C65D-A6C4-6BD9-E845-4D105A4049BF}"/>
              </a:ext>
            </a:extLst>
          </p:cNvPr>
          <p:cNvSpPr txBox="1"/>
          <p:nvPr/>
        </p:nvSpPr>
        <p:spPr>
          <a:xfrm>
            <a:off x="4340317" y="2235648"/>
            <a:ext cx="6407835" cy="3693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66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342900" dir="5400000" sx="102000" sy="102000" algn="t" rotWithShape="0">
              <a:prstClr val="black">
                <a:alpha val="42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Currently, the number of pharmacies is  increasing day by day with the increase in population in the world.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I think these pharmacies need proper management to benefit the public health.</a:t>
            </a:r>
            <a:endParaRPr lang="en-US" sz="2400" b="1" i="1" dirty="0">
              <a:solidFill>
                <a:srgbClr val="000000"/>
              </a:solidFill>
              <a:latin typeface="Candara" panose="020E05020303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I have selected this project for myself.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3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9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9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>
            <a:extLst>
              <a:ext uri="{FF2B5EF4-FFF2-40B4-BE49-F238E27FC236}">
                <a16:creationId xmlns:a16="http://schemas.microsoft.com/office/drawing/2014/main" id="{3B937E33-48A3-4276-AA11-BC97061C1A21}"/>
              </a:ext>
            </a:extLst>
          </p:cNvPr>
          <p:cNvSpPr/>
          <p:nvPr/>
        </p:nvSpPr>
        <p:spPr>
          <a:xfrm>
            <a:off x="-154745" y="929033"/>
            <a:ext cx="12604654" cy="743494"/>
          </a:xfrm>
          <a:custGeom>
            <a:avLst/>
            <a:gdLst>
              <a:gd name="connsiteX0" fmla="*/ 0 w 9404333"/>
              <a:gd name="connsiteY0" fmla="*/ 554807 h 554807"/>
              <a:gd name="connsiteX1" fmla="*/ 138702 w 9404333"/>
              <a:gd name="connsiteY1" fmla="*/ 0 h 554807"/>
              <a:gd name="connsiteX2" fmla="*/ 9265631 w 9404333"/>
              <a:gd name="connsiteY2" fmla="*/ 0 h 554807"/>
              <a:gd name="connsiteX3" fmla="*/ 9404333 w 9404333"/>
              <a:gd name="connsiteY3" fmla="*/ 554807 h 554807"/>
              <a:gd name="connsiteX4" fmla="*/ 0 w 9404333"/>
              <a:gd name="connsiteY4" fmla="*/ 554807 h 554807"/>
              <a:gd name="connsiteX0" fmla="*/ 267698 w 9265631"/>
              <a:gd name="connsiteY0" fmla="*/ 583836 h 583836"/>
              <a:gd name="connsiteX1" fmla="*/ 0 w 9265631"/>
              <a:gd name="connsiteY1" fmla="*/ 0 h 583836"/>
              <a:gd name="connsiteX2" fmla="*/ 9126929 w 9265631"/>
              <a:gd name="connsiteY2" fmla="*/ 0 h 583836"/>
              <a:gd name="connsiteX3" fmla="*/ 9265631 w 9265631"/>
              <a:gd name="connsiteY3" fmla="*/ 554807 h 583836"/>
              <a:gd name="connsiteX4" fmla="*/ 267698 w 9265631"/>
              <a:gd name="connsiteY4" fmla="*/ 583836 h 583836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57557 w 9396259"/>
              <a:gd name="connsiteY2" fmla="*/ 159658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86586 w 9396259"/>
              <a:gd name="connsiteY2" fmla="*/ 116116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286586 w 9410774"/>
              <a:gd name="connsiteY2" fmla="*/ 1161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2177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145145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0774" h="743494">
                <a:moveTo>
                  <a:pt x="398326" y="743494"/>
                </a:moveTo>
                <a:lnTo>
                  <a:pt x="0" y="0"/>
                </a:lnTo>
                <a:lnTo>
                  <a:pt x="9141443" y="145145"/>
                </a:lnTo>
                <a:lnTo>
                  <a:pt x="9410774" y="685436"/>
                </a:lnTo>
                <a:lnTo>
                  <a:pt x="398326" y="74349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70B1AF-50EA-4B04-8D16-FFD8EAD8D549}"/>
              </a:ext>
            </a:extLst>
          </p:cNvPr>
          <p:cNvSpPr/>
          <p:nvPr/>
        </p:nvSpPr>
        <p:spPr>
          <a:xfrm>
            <a:off x="-604129" y="435429"/>
            <a:ext cx="13639406" cy="7655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9C3D2FB-878E-4317-B67F-993A16206C10}"/>
              </a:ext>
            </a:extLst>
          </p:cNvPr>
          <p:cNvSpPr/>
          <p:nvPr/>
        </p:nvSpPr>
        <p:spPr>
          <a:xfrm>
            <a:off x="-295410" y="642425"/>
            <a:ext cx="12900056" cy="35157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FA8295-C1A7-4773-88C6-725B3B35F50D}"/>
              </a:ext>
            </a:extLst>
          </p:cNvPr>
          <p:cNvGrpSpPr/>
          <p:nvPr/>
        </p:nvGrpSpPr>
        <p:grpSpPr>
          <a:xfrm>
            <a:off x="771154" y="476403"/>
            <a:ext cx="2618373" cy="5452564"/>
            <a:chOff x="2946244" y="414801"/>
            <a:chExt cx="2344463" cy="5202587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BE03DD-D845-433B-8D65-3F374AC9FB91}"/>
                </a:ext>
              </a:extLst>
            </p:cNvPr>
            <p:cNvSpPr/>
            <p:nvPr/>
          </p:nvSpPr>
          <p:spPr>
            <a:xfrm>
              <a:off x="4011925" y="3297855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9F9BD3-AFE2-479D-8EFA-651C98F06908}"/>
                </a:ext>
              </a:extLst>
            </p:cNvPr>
            <p:cNvSpPr/>
            <p:nvPr/>
          </p:nvSpPr>
          <p:spPr>
            <a:xfrm>
              <a:off x="2946244" y="3308817"/>
              <a:ext cx="2208628" cy="2208628"/>
            </a:xfrm>
            <a:custGeom>
              <a:avLst/>
              <a:gdLst>
                <a:gd name="connsiteX0" fmla="*/ 1104314 w 2208628"/>
                <a:gd name="connsiteY0" fmla="*/ 123187 h 2208628"/>
                <a:gd name="connsiteX1" fmla="*/ 996529 w 2208628"/>
                <a:gd name="connsiteY1" fmla="*/ 230972 h 2208628"/>
                <a:gd name="connsiteX2" fmla="*/ 1104314 w 2208628"/>
                <a:gd name="connsiteY2" fmla="*/ 338757 h 2208628"/>
                <a:gd name="connsiteX3" fmla="*/ 1212099 w 2208628"/>
                <a:gd name="connsiteY3" fmla="*/ 230972 h 2208628"/>
                <a:gd name="connsiteX4" fmla="*/ 1104314 w 2208628"/>
                <a:gd name="connsiteY4" fmla="*/ 123187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23187"/>
                  </a:moveTo>
                  <a:cubicBezTo>
                    <a:pt x="1044786" y="123187"/>
                    <a:pt x="996529" y="171444"/>
                    <a:pt x="996529" y="230972"/>
                  </a:cubicBezTo>
                  <a:cubicBezTo>
                    <a:pt x="996529" y="290500"/>
                    <a:pt x="1044786" y="338757"/>
                    <a:pt x="1104314" y="338757"/>
                  </a:cubicBezTo>
                  <a:cubicBezTo>
                    <a:pt x="1163842" y="338757"/>
                    <a:pt x="1212099" y="290500"/>
                    <a:pt x="1212099" y="230972"/>
                  </a:cubicBezTo>
                  <a:cubicBezTo>
                    <a:pt x="1212099" y="171444"/>
                    <a:pt x="1163842" y="123187"/>
                    <a:pt x="1104314" y="123187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99CC">
                    <a:alpha val="49804"/>
                  </a:srgbClr>
                </a:gs>
                <a:gs pos="100000">
                  <a:srgbClr val="00CCFF">
                    <a:alpha val="69804"/>
                  </a:srgbClr>
                </a:gs>
              </a:gsLst>
              <a:lin ang="0" scaled="1"/>
              <a:tileRect/>
            </a:gradFill>
            <a:ln>
              <a:solidFill>
                <a:srgbClr val="7030A0"/>
              </a:soli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283ED2C-FB38-4E24-BB58-E4DD922AE5D3}"/>
                </a:ext>
              </a:extLst>
            </p:cNvPr>
            <p:cNvGrpSpPr/>
            <p:nvPr/>
          </p:nvGrpSpPr>
          <p:grpSpPr>
            <a:xfrm>
              <a:off x="3657625" y="414801"/>
              <a:ext cx="769257" cy="769257"/>
              <a:chOff x="3120599" y="400287"/>
              <a:chExt cx="769257" cy="76925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722BFA1-8133-4D7D-98FB-358C29FC0D02}"/>
                  </a:ext>
                </a:extLst>
              </p:cNvPr>
              <p:cNvSpPr/>
              <p:nvPr/>
            </p:nvSpPr>
            <p:spPr>
              <a:xfrm>
                <a:off x="3120599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46ADDB2-FE29-4DBC-9B09-410876138581}"/>
                  </a:ext>
                </a:extLst>
              </p:cNvPr>
              <p:cNvSpPr/>
              <p:nvPr/>
            </p:nvSpPr>
            <p:spPr>
              <a:xfrm>
                <a:off x="3295908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0099CC"/>
                  </a:gs>
                  <a:gs pos="100000">
                    <a:srgbClr val="00CCFF"/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rgbClr val="0099CC"/>
                    </a:gs>
                    <a:gs pos="100000">
                      <a:srgbClr val="00CCFF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AB7DF42-404C-4667-ACEF-E1455B4B57F8}"/>
                </a:ext>
              </a:extLst>
            </p:cNvPr>
            <p:cNvCxnSpPr>
              <a:cxnSpLocks/>
              <a:stCxn id="30" idx="4"/>
              <a:endCxn id="19" idx="5"/>
            </p:cNvCxnSpPr>
            <p:nvPr/>
          </p:nvCxnSpPr>
          <p:spPr>
            <a:xfrm>
              <a:off x="4042254" y="1184058"/>
              <a:ext cx="8304" cy="2124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1654E2A-E43B-4221-AFC7-1E564C660AFB}"/>
                </a:ext>
              </a:extLst>
            </p:cNvPr>
            <p:cNvSpPr/>
            <p:nvPr/>
          </p:nvSpPr>
          <p:spPr>
            <a:xfrm>
              <a:off x="4043472" y="3302796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B0A1992-ADCB-478E-ACC2-C977A99DD7AF}"/>
                </a:ext>
              </a:extLst>
            </p:cNvPr>
            <p:cNvSpPr/>
            <p:nvPr/>
          </p:nvSpPr>
          <p:spPr>
            <a:xfrm>
              <a:off x="4017767" y="3280707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64F327D-3774-4617-B795-F3350EC95C25}"/>
                </a:ext>
              </a:extLst>
            </p:cNvPr>
            <p:cNvSpPr/>
            <p:nvPr/>
          </p:nvSpPr>
          <p:spPr>
            <a:xfrm>
              <a:off x="4024433" y="3261654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0AB8EA1-3F30-4177-82AE-0C56809CBE97}"/>
                </a:ext>
              </a:extLst>
            </p:cNvPr>
            <p:cNvSpPr/>
            <p:nvPr/>
          </p:nvSpPr>
          <p:spPr>
            <a:xfrm>
              <a:off x="3168962" y="5531918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Graphic 106" descr="Handshake">
              <a:extLst>
                <a:ext uri="{FF2B5EF4-FFF2-40B4-BE49-F238E27FC236}">
                  <a16:creationId xmlns:a16="http://schemas.microsoft.com/office/drawing/2014/main" id="{A0401EEF-0CEE-4134-9986-03D94A5ED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21827" y="4882660"/>
              <a:ext cx="734728" cy="734728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FCB114E-30DC-4937-915F-46F567371654}"/>
                </a:ext>
              </a:extLst>
            </p:cNvPr>
            <p:cNvSpPr txBox="1"/>
            <p:nvPr/>
          </p:nvSpPr>
          <p:spPr>
            <a:xfrm>
              <a:off x="3212435" y="3968911"/>
              <a:ext cx="2078272" cy="123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0" dirty="0">
                  <a:solidFill>
                    <a:srgbClr val="050505"/>
                  </a:solidFill>
                  <a:latin typeface="Segoe UI Historic" panose="020B0502040204020203" pitchFamily="34" charset="0"/>
                </a:rPr>
                <a:t>Features(Only completed features should be listed here) &amp;Technologies Used.</a:t>
              </a:r>
            </a:p>
            <a:p>
              <a:r>
                <a:rPr lang="en-US" sz="1400" b="0" i="0" dirty="0">
                  <a:solidFill>
                    <a:srgbClr val="05050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Historic" panose="020B0502040204020203" pitchFamily="34" charset="0"/>
                </a:rPr>
                <a:t>    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979B25A-B4B7-490A-980C-521069971679}"/>
                </a:ext>
              </a:extLst>
            </p:cNvPr>
            <p:cNvSpPr txBox="1"/>
            <p:nvPr/>
          </p:nvSpPr>
          <p:spPr>
            <a:xfrm>
              <a:off x="3596908" y="3611795"/>
              <a:ext cx="984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u="sng" dirty="0">
                  <a:latin typeface="Century Gothic" panose="020B0502020202020204" pitchFamily="34" charset="0"/>
                </a:rPr>
                <a:t>STEP TWO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D4BDAD6-7B78-51EA-3AD6-37B56A8086F8}"/>
              </a:ext>
            </a:extLst>
          </p:cNvPr>
          <p:cNvSpPr txBox="1"/>
          <p:nvPr/>
        </p:nvSpPr>
        <p:spPr>
          <a:xfrm>
            <a:off x="4724949" y="4167476"/>
            <a:ext cx="5004497" cy="2246769"/>
          </a:xfrm>
          <a:prstGeom prst="rect">
            <a:avLst/>
          </a:prstGeom>
          <a:solidFill>
            <a:srgbClr val="6DC4FF"/>
          </a:solidFill>
          <a:ln>
            <a:solidFill>
              <a:srgbClr val="002060"/>
            </a:solidFill>
          </a:ln>
          <a:effectLst>
            <a:outerShdw blurRad="190500" dist="635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marR="102235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2000" b="1" u="heavy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Software Technology tools Used</a:t>
            </a:r>
            <a:r>
              <a:rPr lang="en-US" sz="2000" b="1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: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102235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 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102235" lvl="0" indent="-342900" fontAlgn="base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"/>
            </a:pPr>
            <a:r>
              <a:rPr lang="en-US" sz="2000" b="1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Sublime Text</a:t>
            </a:r>
            <a:endParaRPr lang="en-US" sz="20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Wingdings" panose="05000000000000000000" pitchFamily="2" charset="2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102235" lvl="0" indent="-342900" fontAlgn="base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"/>
            </a:pPr>
            <a:r>
              <a:rPr lang="en-US" sz="2000" b="1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Microsoft Edge</a:t>
            </a:r>
            <a:endParaRPr lang="en-US" sz="20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Wingdings" panose="05000000000000000000" pitchFamily="2" charset="2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102235" lvl="0" indent="-342900" fontAlgn="base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"/>
            </a:pPr>
            <a:r>
              <a:rPr lang="en-US" sz="2000" b="1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Visual Studio</a:t>
            </a:r>
            <a:endParaRPr lang="en-US" sz="20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Wingdings" panose="05000000000000000000" pitchFamily="2" charset="2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102235" lvl="0" indent="-342900" fontAlgn="base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"/>
            </a:pPr>
            <a:r>
              <a:rPr lang="en-US" sz="2000" b="1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MySQL Database</a:t>
            </a:r>
            <a:endParaRPr lang="en-US" sz="20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Wingdings" panose="05000000000000000000" pitchFamily="2" charset="2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102235" lvl="0" indent="-342900" fontAlgn="base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"/>
            </a:pPr>
            <a:r>
              <a:rPr lang="en-US" sz="2000" b="1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ndara" panose="020E0502030303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XAMM Server</a:t>
            </a:r>
            <a:endParaRPr lang="en-US" sz="20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Wingdings" panose="05000000000000000000" pitchFamily="2" charset="2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4A0EDE-5CAE-41AC-64F0-EEA7AE1D3D2E}"/>
              </a:ext>
            </a:extLst>
          </p:cNvPr>
          <p:cNvSpPr txBox="1"/>
          <p:nvPr/>
        </p:nvSpPr>
        <p:spPr>
          <a:xfrm>
            <a:off x="4316872" y="1888016"/>
            <a:ext cx="5820653" cy="1631216"/>
          </a:xfrm>
          <a:prstGeom prst="rect">
            <a:avLst/>
          </a:prstGeom>
          <a:solidFill>
            <a:srgbClr val="6DC4FF"/>
          </a:solidFill>
          <a:ln>
            <a:solidFill>
              <a:srgbClr val="000066"/>
            </a:solidFill>
          </a:ln>
          <a:effectLst>
            <a:outerShdw blurRad="165100" dist="762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u="heavy" dirty="0">
                <a:solidFill>
                  <a:srgbClr val="000000"/>
                </a:solidFill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Completed </a:t>
            </a:r>
            <a:r>
              <a:rPr lang="en-US" sz="2000" b="1" u="heavy" dirty="0" err="1">
                <a:solidFill>
                  <a:srgbClr val="000000"/>
                </a:solidFill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Featurres</a:t>
            </a:r>
            <a:r>
              <a:rPr lang="en-US" sz="2000" b="1" u="heavy" dirty="0">
                <a:solidFill>
                  <a:srgbClr val="000000"/>
                </a:solidFill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Should be listed here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u="heavy" dirty="0">
              <a:solidFill>
                <a:srgbClr val="000000"/>
              </a:solidFill>
              <a:latin typeface="Candara" panose="020E05020303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Efficiency and accuracy</a:t>
            </a:r>
            <a:endParaRPr lang="en-US" sz="2000" b="1" dirty="0">
              <a:solidFill>
                <a:srgbClr val="000000"/>
              </a:solidFill>
              <a:latin typeface="Candara" panose="020E05020303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1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Availability of Both Computer and Android Version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8498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>
            <a:extLst>
              <a:ext uri="{FF2B5EF4-FFF2-40B4-BE49-F238E27FC236}">
                <a16:creationId xmlns:a16="http://schemas.microsoft.com/office/drawing/2014/main" id="{3B937E33-48A3-4276-AA11-BC97061C1A21}"/>
              </a:ext>
            </a:extLst>
          </p:cNvPr>
          <p:cNvSpPr/>
          <p:nvPr/>
        </p:nvSpPr>
        <p:spPr>
          <a:xfrm>
            <a:off x="-154745" y="929033"/>
            <a:ext cx="12604654" cy="743494"/>
          </a:xfrm>
          <a:custGeom>
            <a:avLst/>
            <a:gdLst>
              <a:gd name="connsiteX0" fmla="*/ 0 w 9404333"/>
              <a:gd name="connsiteY0" fmla="*/ 554807 h 554807"/>
              <a:gd name="connsiteX1" fmla="*/ 138702 w 9404333"/>
              <a:gd name="connsiteY1" fmla="*/ 0 h 554807"/>
              <a:gd name="connsiteX2" fmla="*/ 9265631 w 9404333"/>
              <a:gd name="connsiteY2" fmla="*/ 0 h 554807"/>
              <a:gd name="connsiteX3" fmla="*/ 9404333 w 9404333"/>
              <a:gd name="connsiteY3" fmla="*/ 554807 h 554807"/>
              <a:gd name="connsiteX4" fmla="*/ 0 w 9404333"/>
              <a:gd name="connsiteY4" fmla="*/ 554807 h 554807"/>
              <a:gd name="connsiteX0" fmla="*/ 267698 w 9265631"/>
              <a:gd name="connsiteY0" fmla="*/ 583836 h 583836"/>
              <a:gd name="connsiteX1" fmla="*/ 0 w 9265631"/>
              <a:gd name="connsiteY1" fmla="*/ 0 h 583836"/>
              <a:gd name="connsiteX2" fmla="*/ 9126929 w 9265631"/>
              <a:gd name="connsiteY2" fmla="*/ 0 h 583836"/>
              <a:gd name="connsiteX3" fmla="*/ 9265631 w 9265631"/>
              <a:gd name="connsiteY3" fmla="*/ 554807 h 583836"/>
              <a:gd name="connsiteX4" fmla="*/ 267698 w 9265631"/>
              <a:gd name="connsiteY4" fmla="*/ 583836 h 583836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57557 w 9396259"/>
              <a:gd name="connsiteY2" fmla="*/ 159658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86586 w 9396259"/>
              <a:gd name="connsiteY2" fmla="*/ 116116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286586 w 9410774"/>
              <a:gd name="connsiteY2" fmla="*/ 1161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2177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145145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0774" h="743494">
                <a:moveTo>
                  <a:pt x="398326" y="743494"/>
                </a:moveTo>
                <a:lnTo>
                  <a:pt x="0" y="0"/>
                </a:lnTo>
                <a:lnTo>
                  <a:pt x="9141443" y="145145"/>
                </a:lnTo>
                <a:lnTo>
                  <a:pt x="9410774" y="685436"/>
                </a:lnTo>
                <a:lnTo>
                  <a:pt x="398326" y="74349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70B1AF-50EA-4B04-8D16-FFD8EAD8D549}"/>
              </a:ext>
            </a:extLst>
          </p:cNvPr>
          <p:cNvSpPr/>
          <p:nvPr/>
        </p:nvSpPr>
        <p:spPr>
          <a:xfrm>
            <a:off x="-604129" y="435429"/>
            <a:ext cx="13639406" cy="7655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9C3D2FB-878E-4317-B67F-993A16206C10}"/>
              </a:ext>
            </a:extLst>
          </p:cNvPr>
          <p:cNvSpPr/>
          <p:nvPr/>
        </p:nvSpPr>
        <p:spPr>
          <a:xfrm>
            <a:off x="-295410" y="642425"/>
            <a:ext cx="12900056" cy="35157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10F450-2927-44D5-940D-B2422147550C}"/>
              </a:ext>
            </a:extLst>
          </p:cNvPr>
          <p:cNvGrpSpPr/>
          <p:nvPr/>
        </p:nvGrpSpPr>
        <p:grpSpPr>
          <a:xfrm>
            <a:off x="723591" y="435429"/>
            <a:ext cx="2208628" cy="4712558"/>
            <a:chOff x="6679891" y="388313"/>
            <a:chExt cx="2208628" cy="4712558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516214F-E766-4B62-9E82-8040C5E96E93}"/>
                </a:ext>
              </a:extLst>
            </p:cNvPr>
            <p:cNvSpPr/>
            <p:nvPr/>
          </p:nvSpPr>
          <p:spPr>
            <a:xfrm>
              <a:off x="7745571" y="2821152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3094720-7C51-4532-8AE1-235B96FCE28E}"/>
                </a:ext>
              </a:extLst>
            </p:cNvPr>
            <p:cNvSpPr/>
            <p:nvPr/>
          </p:nvSpPr>
          <p:spPr>
            <a:xfrm>
              <a:off x="6679891" y="2844360"/>
              <a:ext cx="2208628" cy="2208628"/>
            </a:xfrm>
            <a:custGeom>
              <a:avLst/>
              <a:gdLst>
                <a:gd name="connsiteX0" fmla="*/ 1104314 w 2208628"/>
                <a:gd name="connsiteY0" fmla="*/ 137153 h 2208628"/>
                <a:gd name="connsiteX1" fmla="*/ 996529 w 2208628"/>
                <a:gd name="connsiteY1" fmla="*/ 244938 h 2208628"/>
                <a:gd name="connsiteX2" fmla="*/ 1104314 w 2208628"/>
                <a:gd name="connsiteY2" fmla="*/ 352723 h 2208628"/>
                <a:gd name="connsiteX3" fmla="*/ 1212099 w 2208628"/>
                <a:gd name="connsiteY3" fmla="*/ 244938 h 2208628"/>
                <a:gd name="connsiteX4" fmla="*/ 1104314 w 2208628"/>
                <a:gd name="connsiteY4" fmla="*/ 137153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37153"/>
                  </a:moveTo>
                  <a:cubicBezTo>
                    <a:pt x="1044786" y="137153"/>
                    <a:pt x="996529" y="185410"/>
                    <a:pt x="996529" y="244938"/>
                  </a:cubicBezTo>
                  <a:cubicBezTo>
                    <a:pt x="996529" y="304466"/>
                    <a:pt x="1044786" y="352723"/>
                    <a:pt x="1104314" y="352723"/>
                  </a:cubicBezTo>
                  <a:cubicBezTo>
                    <a:pt x="1163842" y="352723"/>
                    <a:pt x="1212099" y="304466"/>
                    <a:pt x="1212099" y="244938"/>
                  </a:cubicBezTo>
                  <a:cubicBezTo>
                    <a:pt x="1212099" y="185410"/>
                    <a:pt x="1163842" y="137153"/>
                    <a:pt x="1104314" y="137153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60066">
                    <a:alpha val="50000"/>
                  </a:srgbClr>
                </a:gs>
                <a:gs pos="100000">
                  <a:srgbClr val="CC00CC">
                    <a:alpha val="69804"/>
                  </a:srgbClr>
                </a:gs>
              </a:gsLst>
              <a:lin ang="0" scaled="0"/>
              <a:tileRect/>
            </a:gradFill>
            <a:ln>
              <a:solidFill>
                <a:srgbClr val="7030A0"/>
              </a:soli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  <a:scene3d>
              <a:camera prst="orthographicFront"/>
              <a:lightRig rig="chilly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0DB7FCD-B0F9-4DE5-BD77-ABD0320C9B7C}"/>
                </a:ext>
              </a:extLst>
            </p:cNvPr>
            <p:cNvGrpSpPr/>
            <p:nvPr/>
          </p:nvGrpSpPr>
          <p:grpSpPr>
            <a:xfrm>
              <a:off x="7399576" y="388313"/>
              <a:ext cx="769257" cy="769257"/>
              <a:chOff x="5877141" y="400287"/>
              <a:chExt cx="769257" cy="76925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EA17841-E8C7-40F1-996D-32016E82F0FB}"/>
                  </a:ext>
                </a:extLst>
              </p:cNvPr>
              <p:cNvSpPr/>
              <p:nvPr/>
            </p:nvSpPr>
            <p:spPr>
              <a:xfrm>
                <a:off x="5877141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7085B4D-A1A9-4696-B928-149384449E98}"/>
                  </a:ext>
                </a:extLst>
              </p:cNvPr>
              <p:cNvSpPr/>
              <p:nvPr/>
            </p:nvSpPr>
            <p:spPr>
              <a:xfrm>
                <a:off x="6052450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660066"/>
                  </a:gs>
                  <a:gs pos="100000">
                    <a:srgbClr val="CC00CC"/>
                  </a:gs>
                </a:gsLst>
                <a:lin ang="0" scaled="0"/>
                <a:tileRect/>
              </a:gradFill>
              <a:ln>
                <a:gradFill>
                  <a:gsLst>
                    <a:gs pos="0">
                      <a:srgbClr val="660066"/>
                    </a:gs>
                    <a:gs pos="100000">
                      <a:srgbClr val="CC00CC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  <a:scene3d>
                <a:camera prst="orthographicFront"/>
                <a:lightRig rig="chilly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214B9F5-8F54-475D-8D32-5042F28DBA43}"/>
                </a:ext>
              </a:extLst>
            </p:cNvPr>
            <p:cNvCxnSpPr>
              <a:cxnSpLocks/>
              <a:stCxn id="34" idx="4"/>
              <a:endCxn id="22" idx="5"/>
            </p:cNvCxnSpPr>
            <p:nvPr/>
          </p:nvCxnSpPr>
          <p:spPr>
            <a:xfrm>
              <a:off x="7784205" y="1157570"/>
              <a:ext cx="0" cy="1686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9D41BF1-B65C-4E42-B050-1A4A55E7E054}"/>
                </a:ext>
              </a:extLst>
            </p:cNvPr>
            <p:cNvSpPr/>
            <p:nvPr/>
          </p:nvSpPr>
          <p:spPr>
            <a:xfrm>
              <a:off x="7777118" y="2826093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CD65818-302D-465E-B1EC-0A491351A345}"/>
                </a:ext>
              </a:extLst>
            </p:cNvPr>
            <p:cNvSpPr/>
            <p:nvPr/>
          </p:nvSpPr>
          <p:spPr>
            <a:xfrm>
              <a:off x="7751413" y="2804004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23C4DBF-7BD5-4D3A-A172-0F460697E89D}"/>
                </a:ext>
              </a:extLst>
            </p:cNvPr>
            <p:cNvSpPr/>
            <p:nvPr/>
          </p:nvSpPr>
          <p:spPr>
            <a:xfrm>
              <a:off x="7758079" y="2784951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69E80C6-F659-4F10-BD85-5611702E25FD}"/>
                </a:ext>
              </a:extLst>
            </p:cNvPr>
            <p:cNvSpPr/>
            <p:nvPr/>
          </p:nvSpPr>
          <p:spPr>
            <a:xfrm>
              <a:off x="6909288" y="5029874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Graphic 100" descr="Boardroom">
              <a:extLst>
                <a:ext uri="{FF2B5EF4-FFF2-40B4-BE49-F238E27FC236}">
                  <a16:creationId xmlns:a16="http://schemas.microsoft.com/office/drawing/2014/main" id="{939C7238-7507-4760-A22B-131B08466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24057" y="4520127"/>
              <a:ext cx="534466" cy="534466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90206DD-85E8-4D64-9D95-5F3A62FB1A94}"/>
                </a:ext>
              </a:extLst>
            </p:cNvPr>
            <p:cNvSpPr txBox="1"/>
            <p:nvPr/>
          </p:nvSpPr>
          <p:spPr>
            <a:xfrm>
              <a:off x="6844548" y="3528599"/>
              <a:ext cx="204397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0" dirty="0">
                  <a:solidFill>
                    <a:srgbClr val="050505"/>
                  </a:solidFill>
                  <a:latin typeface="Segoe UI Historic" panose="020B0502040204020203" pitchFamily="34" charset="0"/>
                </a:rPr>
                <a:t>Screenshots of some important features &amp; Limitations and Future Works.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EB70517-0CC1-4A0B-A756-2378318C986B}"/>
                </a:ext>
              </a:extLst>
            </p:cNvPr>
            <p:cNvSpPr txBox="1"/>
            <p:nvPr/>
          </p:nvSpPr>
          <p:spPr>
            <a:xfrm>
              <a:off x="7216590" y="3186836"/>
              <a:ext cx="12186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latin typeface="Century Gothic" panose="020B0502020202020204" pitchFamily="34" charset="0"/>
                </a:rPr>
                <a:t>STEP THREE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7DE48DA-8BF1-130F-BCC7-FBC5A1431523}"/>
              </a:ext>
            </a:extLst>
          </p:cNvPr>
          <p:cNvSpPr txBox="1"/>
          <p:nvPr/>
        </p:nvSpPr>
        <p:spPr>
          <a:xfrm>
            <a:off x="4280453" y="1914161"/>
            <a:ext cx="6799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Some important features of my project :</a:t>
            </a:r>
            <a:endParaRPr lang="en-US" sz="28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2800" u="sng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5BD242-EBB3-E12C-0D7E-0E786A1B0D55}"/>
              </a:ext>
            </a:extLst>
          </p:cNvPr>
          <p:cNvSpPr/>
          <p:nvPr/>
        </p:nvSpPr>
        <p:spPr>
          <a:xfrm>
            <a:off x="3340656" y="1992042"/>
            <a:ext cx="939797" cy="381920"/>
          </a:xfrm>
          <a:prstGeom prst="rightArrow">
            <a:avLst/>
          </a:prstGeom>
          <a:solidFill>
            <a:srgbClr val="CC00FF">
              <a:alpha val="67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2434A4-714E-8FCA-25E1-ABECAC9F8604}"/>
              </a:ext>
            </a:extLst>
          </p:cNvPr>
          <p:cNvSpPr/>
          <p:nvPr/>
        </p:nvSpPr>
        <p:spPr>
          <a:xfrm>
            <a:off x="3700114" y="2746547"/>
            <a:ext cx="749300" cy="791948"/>
          </a:xfrm>
          <a:prstGeom prst="ellipse">
            <a:avLst/>
          </a:prstGeom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574978-FB98-96D1-3F62-C9C4AC21FAC7}"/>
              </a:ext>
            </a:extLst>
          </p:cNvPr>
          <p:cNvSpPr txBox="1"/>
          <p:nvPr/>
        </p:nvSpPr>
        <p:spPr>
          <a:xfrm>
            <a:off x="4633110" y="2842438"/>
            <a:ext cx="410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standard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searching system : </a:t>
            </a:r>
            <a:endParaRPr lang="en-US" sz="2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0EFFA5A-7520-F388-85FD-F743BCE49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384" y="3429000"/>
            <a:ext cx="6572628" cy="31563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1" name="Circle: Hollow 50">
            <a:extLst>
              <a:ext uri="{FF2B5EF4-FFF2-40B4-BE49-F238E27FC236}">
                <a16:creationId xmlns:a16="http://schemas.microsoft.com/office/drawing/2014/main" id="{B9C37A96-2233-2090-6824-813BC4EE0EB1}"/>
              </a:ext>
            </a:extLst>
          </p:cNvPr>
          <p:cNvSpPr/>
          <p:nvPr/>
        </p:nvSpPr>
        <p:spPr>
          <a:xfrm>
            <a:off x="4666384" y="5348704"/>
            <a:ext cx="800409" cy="975967"/>
          </a:xfrm>
          <a:prstGeom prst="donut">
            <a:avLst>
              <a:gd name="adj" fmla="val 230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34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42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.55112E-17 2.96296E-6 L 0.58372 0.00046 " pathEditMode="relative" rAng="0" ptsTypes="AA">
                                          <p:cBhvr>
                                            <p:cTn id="26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180" y="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37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38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9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40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1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42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3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44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4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70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71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2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73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4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75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6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77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0" grpId="0" animBg="1"/>
          <p:bldP spid="10" grpId="1" animBg="1"/>
          <p:bldP spid="13" grpId="0" animBg="1"/>
          <p:bldP spid="21" grpId="0"/>
          <p:bldP spid="5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42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.55112E-17 2.96296E-6 L 0.58372 0.00046 " pathEditMode="relative" rAng="0" ptsTypes="AA">
                                          <p:cBhvr>
                                            <p:cTn id="26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180" y="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37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38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9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40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1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42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3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44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4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70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71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2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73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4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75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6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77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0" grpId="0" animBg="1"/>
          <p:bldP spid="10" grpId="1" animBg="1"/>
          <p:bldP spid="13" grpId="0" animBg="1"/>
          <p:bldP spid="21" grpId="0"/>
          <p:bldP spid="51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>
            <a:extLst>
              <a:ext uri="{FF2B5EF4-FFF2-40B4-BE49-F238E27FC236}">
                <a16:creationId xmlns:a16="http://schemas.microsoft.com/office/drawing/2014/main" id="{3B937E33-48A3-4276-AA11-BC97061C1A21}"/>
              </a:ext>
            </a:extLst>
          </p:cNvPr>
          <p:cNvSpPr/>
          <p:nvPr/>
        </p:nvSpPr>
        <p:spPr>
          <a:xfrm>
            <a:off x="-154745" y="929033"/>
            <a:ext cx="12604654" cy="743494"/>
          </a:xfrm>
          <a:custGeom>
            <a:avLst/>
            <a:gdLst>
              <a:gd name="connsiteX0" fmla="*/ 0 w 9404333"/>
              <a:gd name="connsiteY0" fmla="*/ 554807 h 554807"/>
              <a:gd name="connsiteX1" fmla="*/ 138702 w 9404333"/>
              <a:gd name="connsiteY1" fmla="*/ 0 h 554807"/>
              <a:gd name="connsiteX2" fmla="*/ 9265631 w 9404333"/>
              <a:gd name="connsiteY2" fmla="*/ 0 h 554807"/>
              <a:gd name="connsiteX3" fmla="*/ 9404333 w 9404333"/>
              <a:gd name="connsiteY3" fmla="*/ 554807 h 554807"/>
              <a:gd name="connsiteX4" fmla="*/ 0 w 9404333"/>
              <a:gd name="connsiteY4" fmla="*/ 554807 h 554807"/>
              <a:gd name="connsiteX0" fmla="*/ 267698 w 9265631"/>
              <a:gd name="connsiteY0" fmla="*/ 583836 h 583836"/>
              <a:gd name="connsiteX1" fmla="*/ 0 w 9265631"/>
              <a:gd name="connsiteY1" fmla="*/ 0 h 583836"/>
              <a:gd name="connsiteX2" fmla="*/ 9126929 w 9265631"/>
              <a:gd name="connsiteY2" fmla="*/ 0 h 583836"/>
              <a:gd name="connsiteX3" fmla="*/ 9265631 w 9265631"/>
              <a:gd name="connsiteY3" fmla="*/ 554807 h 583836"/>
              <a:gd name="connsiteX4" fmla="*/ 267698 w 9265631"/>
              <a:gd name="connsiteY4" fmla="*/ 583836 h 583836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57557 w 9396259"/>
              <a:gd name="connsiteY2" fmla="*/ 159658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86586 w 9396259"/>
              <a:gd name="connsiteY2" fmla="*/ 116116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286586 w 9410774"/>
              <a:gd name="connsiteY2" fmla="*/ 1161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2177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145145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0774" h="743494">
                <a:moveTo>
                  <a:pt x="398326" y="743494"/>
                </a:moveTo>
                <a:lnTo>
                  <a:pt x="0" y="0"/>
                </a:lnTo>
                <a:lnTo>
                  <a:pt x="9141443" y="145145"/>
                </a:lnTo>
                <a:lnTo>
                  <a:pt x="9410774" y="685436"/>
                </a:lnTo>
                <a:lnTo>
                  <a:pt x="398326" y="74349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70B1AF-50EA-4B04-8D16-FFD8EAD8D549}"/>
              </a:ext>
            </a:extLst>
          </p:cNvPr>
          <p:cNvSpPr/>
          <p:nvPr/>
        </p:nvSpPr>
        <p:spPr>
          <a:xfrm>
            <a:off x="-604129" y="435429"/>
            <a:ext cx="13639406" cy="7655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9C3D2FB-878E-4317-B67F-993A16206C10}"/>
              </a:ext>
            </a:extLst>
          </p:cNvPr>
          <p:cNvSpPr/>
          <p:nvPr/>
        </p:nvSpPr>
        <p:spPr>
          <a:xfrm>
            <a:off x="-295410" y="642425"/>
            <a:ext cx="12900056" cy="35157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10F450-2927-44D5-940D-B2422147550C}"/>
              </a:ext>
            </a:extLst>
          </p:cNvPr>
          <p:cNvGrpSpPr/>
          <p:nvPr/>
        </p:nvGrpSpPr>
        <p:grpSpPr>
          <a:xfrm>
            <a:off x="723591" y="435429"/>
            <a:ext cx="2208628" cy="4712558"/>
            <a:chOff x="6679891" y="388313"/>
            <a:chExt cx="2208628" cy="4712558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516214F-E766-4B62-9E82-8040C5E96E93}"/>
                </a:ext>
              </a:extLst>
            </p:cNvPr>
            <p:cNvSpPr/>
            <p:nvPr/>
          </p:nvSpPr>
          <p:spPr>
            <a:xfrm>
              <a:off x="7745571" y="2821152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3094720-7C51-4532-8AE1-235B96FCE28E}"/>
                </a:ext>
              </a:extLst>
            </p:cNvPr>
            <p:cNvSpPr/>
            <p:nvPr/>
          </p:nvSpPr>
          <p:spPr>
            <a:xfrm>
              <a:off x="6679891" y="2844360"/>
              <a:ext cx="2208628" cy="2208628"/>
            </a:xfrm>
            <a:custGeom>
              <a:avLst/>
              <a:gdLst>
                <a:gd name="connsiteX0" fmla="*/ 1104314 w 2208628"/>
                <a:gd name="connsiteY0" fmla="*/ 137153 h 2208628"/>
                <a:gd name="connsiteX1" fmla="*/ 996529 w 2208628"/>
                <a:gd name="connsiteY1" fmla="*/ 244938 h 2208628"/>
                <a:gd name="connsiteX2" fmla="*/ 1104314 w 2208628"/>
                <a:gd name="connsiteY2" fmla="*/ 352723 h 2208628"/>
                <a:gd name="connsiteX3" fmla="*/ 1212099 w 2208628"/>
                <a:gd name="connsiteY3" fmla="*/ 244938 h 2208628"/>
                <a:gd name="connsiteX4" fmla="*/ 1104314 w 2208628"/>
                <a:gd name="connsiteY4" fmla="*/ 137153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37153"/>
                  </a:moveTo>
                  <a:cubicBezTo>
                    <a:pt x="1044786" y="137153"/>
                    <a:pt x="996529" y="185410"/>
                    <a:pt x="996529" y="244938"/>
                  </a:cubicBezTo>
                  <a:cubicBezTo>
                    <a:pt x="996529" y="304466"/>
                    <a:pt x="1044786" y="352723"/>
                    <a:pt x="1104314" y="352723"/>
                  </a:cubicBezTo>
                  <a:cubicBezTo>
                    <a:pt x="1163842" y="352723"/>
                    <a:pt x="1212099" y="304466"/>
                    <a:pt x="1212099" y="244938"/>
                  </a:cubicBezTo>
                  <a:cubicBezTo>
                    <a:pt x="1212099" y="185410"/>
                    <a:pt x="1163842" y="137153"/>
                    <a:pt x="1104314" y="137153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60066">
                    <a:alpha val="50000"/>
                  </a:srgbClr>
                </a:gs>
                <a:gs pos="100000">
                  <a:srgbClr val="CC00CC">
                    <a:alpha val="69804"/>
                  </a:srgbClr>
                </a:gs>
              </a:gsLst>
              <a:lin ang="0" scaled="0"/>
              <a:tileRect/>
            </a:gradFill>
            <a:ln>
              <a:solidFill>
                <a:srgbClr val="002060"/>
              </a:soli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  <a:scene3d>
              <a:camera prst="orthographicFront"/>
              <a:lightRig rig="chilly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0DB7FCD-B0F9-4DE5-BD77-ABD0320C9B7C}"/>
                </a:ext>
              </a:extLst>
            </p:cNvPr>
            <p:cNvGrpSpPr/>
            <p:nvPr/>
          </p:nvGrpSpPr>
          <p:grpSpPr>
            <a:xfrm>
              <a:off x="7399576" y="388313"/>
              <a:ext cx="769257" cy="769257"/>
              <a:chOff x="5877141" y="400287"/>
              <a:chExt cx="769257" cy="76925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EA17841-E8C7-40F1-996D-32016E82F0FB}"/>
                  </a:ext>
                </a:extLst>
              </p:cNvPr>
              <p:cNvSpPr/>
              <p:nvPr/>
            </p:nvSpPr>
            <p:spPr>
              <a:xfrm>
                <a:off x="5877141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7085B4D-A1A9-4696-B928-149384449E98}"/>
                  </a:ext>
                </a:extLst>
              </p:cNvPr>
              <p:cNvSpPr/>
              <p:nvPr/>
            </p:nvSpPr>
            <p:spPr>
              <a:xfrm>
                <a:off x="6052450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660066"/>
                  </a:gs>
                  <a:gs pos="100000">
                    <a:srgbClr val="CC00CC"/>
                  </a:gs>
                </a:gsLst>
                <a:lin ang="0" scaled="0"/>
                <a:tileRect/>
              </a:gradFill>
              <a:ln>
                <a:gradFill>
                  <a:gsLst>
                    <a:gs pos="0">
                      <a:srgbClr val="660066"/>
                    </a:gs>
                    <a:gs pos="100000">
                      <a:srgbClr val="CC00CC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  <a:scene3d>
                <a:camera prst="orthographicFront"/>
                <a:lightRig rig="chilly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214B9F5-8F54-475D-8D32-5042F28DBA43}"/>
                </a:ext>
              </a:extLst>
            </p:cNvPr>
            <p:cNvCxnSpPr>
              <a:cxnSpLocks/>
              <a:stCxn id="34" idx="4"/>
              <a:endCxn id="22" idx="5"/>
            </p:cNvCxnSpPr>
            <p:nvPr/>
          </p:nvCxnSpPr>
          <p:spPr>
            <a:xfrm>
              <a:off x="7784205" y="1157570"/>
              <a:ext cx="0" cy="1686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9D41BF1-B65C-4E42-B050-1A4A55E7E054}"/>
                </a:ext>
              </a:extLst>
            </p:cNvPr>
            <p:cNvSpPr/>
            <p:nvPr/>
          </p:nvSpPr>
          <p:spPr>
            <a:xfrm>
              <a:off x="7777118" y="2826093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CD65818-302D-465E-B1EC-0A491351A345}"/>
                </a:ext>
              </a:extLst>
            </p:cNvPr>
            <p:cNvSpPr/>
            <p:nvPr/>
          </p:nvSpPr>
          <p:spPr>
            <a:xfrm>
              <a:off x="7751413" y="2804004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23C4DBF-7BD5-4D3A-A172-0F460697E89D}"/>
                </a:ext>
              </a:extLst>
            </p:cNvPr>
            <p:cNvSpPr/>
            <p:nvPr/>
          </p:nvSpPr>
          <p:spPr>
            <a:xfrm>
              <a:off x="7758079" y="2784951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69E80C6-F659-4F10-BD85-5611702E25FD}"/>
                </a:ext>
              </a:extLst>
            </p:cNvPr>
            <p:cNvSpPr/>
            <p:nvPr/>
          </p:nvSpPr>
          <p:spPr>
            <a:xfrm>
              <a:off x="6909288" y="5029874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Graphic 100" descr="Boardroom">
              <a:extLst>
                <a:ext uri="{FF2B5EF4-FFF2-40B4-BE49-F238E27FC236}">
                  <a16:creationId xmlns:a16="http://schemas.microsoft.com/office/drawing/2014/main" id="{939C7238-7507-4760-A22B-131B08466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24057" y="4474875"/>
              <a:ext cx="534466" cy="534466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90206DD-85E8-4D64-9D95-5F3A62FB1A94}"/>
                </a:ext>
              </a:extLst>
            </p:cNvPr>
            <p:cNvSpPr txBox="1"/>
            <p:nvPr/>
          </p:nvSpPr>
          <p:spPr>
            <a:xfrm>
              <a:off x="6844548" y="3528599"/>
              <a:ext cx="204397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0" dirty="0">
                  <a:solidFill>
                    <a:srgbClr val="050505"/>
                  </a:solidFill>
                  <a:latin typeface="Segoe UI Historic" panose="020B0502040204020203" pitchFamily="34" charset="0"/>
                </a:rPr>
                <a:t>Screenshots of some important features &amp; Limitations and Future Works.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EB70517-0CC1-4A0B-A756-2378318C986B}"/>
                </a:ext>
              </a:extLst>
            </p:cNvPr>
            <p:cNvSpPr txBox="1"/>
            <p:nvPr/>
          </p:nvSpPr>
          <p:spPr>
            <a:xfrm>
              <a:off x="7216590" y="3186836"/>
              <a:ext cx="12186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latin typeface="Century Gothic" panose="020B0502020202020204" pitchFamily="34" charset="0"/>
                </a:rPr>
                <a:t>STEP THREE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4D2434A4-714E-8FCA-25E1-ABECAC9F8604}"/>
              </a:ext>
            </a:extLst>
          </p:cNvPr>
          <p:cNvSpPr/>
          <p:nvPr/>
        </p:nvSpPr>
        <p:spPr>
          <a:xfrm>
            <a:off x="3810556" y="1620778"/>
            <a:ext cx="749300" cy="743494"/>
          </a:xfrm>
          <a:prstGeom prst="ellipse">
            <a:avLst/>
          </a:prstGeom>
          <a:solidFill>
            <a:schemeClr val="tx1"/>
          </a:solidFill>
          <a:ln>
            <a:solidFill>
              <a:srgbClr val="CC00CC"/>
            </a:solidFill>
          </a:ln>
          <a:effectLst>
            <a:glow rad="139700">
              <a:srgbClr val="CC0066">
                <a:alpha val="40000"/>
              </a:srgb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61C376-3C56-A7C0-54AD-B8658C1AD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461" y="2639205"/>
            <a:ext cx="7444742" cy="38354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F8CCB-0220-A316-4BCC-757447B033D3}"/>
              </a:ext>
            </a:extLst>
          </p:cNvPr>
          <p:cNvSpPr txBox="1"/>
          <p:nvPr/>
        </p:nvSpPr>
        <p:spPr>
          <a:xfrm>
            <a:off x="4714693" y="1739670"/>
            <a:ext cx="268214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Medicine Stock : 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5120903B-722D-FE0D-DB2B-0AE587FA38A0}"/>
              </a:ext>
            </a:extLst>
          </p:cNvPr>
          <p:cNvSpPr/>
          <p:nvPr/>
        </p:nvSpPr>
        <p:spPr>
          <a:xfrm>
            <a:off x="3672461" y="4377554"/>
            <a:ext cx="1093619" cy="275379"/>
          </a:xfrm>
          <a:prstGeom prst="frame">
            <a:avLst/>
          </a:prstGeom>
          <a:solidFill>
            <a:srgbClr val="CC00CC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1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9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0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1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2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3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4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5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6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35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36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7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38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9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40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1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42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66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67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8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69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0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71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2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73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build="allAtOnce" animBg="1"/>
          <p:bldP spid="3" grpId="0"/>
          <p:bldP spid="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9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0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1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2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3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4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5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6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35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36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7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38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9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40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1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42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66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67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8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69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0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71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2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73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build="allAtOnce" animBg="1"/>
          <p:bldP spid="3" grpId="0"/>
          <p:bldP spid="6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>
            <a:extLst>
              <a:ext uri="{FF2B5EF4-FFF2-40B4-BE49-F238E27FC236}">
                <a16:creationId xmlns:a16="http://schemas.microsoft.com/office/drawing/2014/main" id="{3B937E33-48A3-4276-AA11-BC97061C1A21}"/>
              </a:ext>
            </a:extLst>
          </p:cNvPr>
          <p:cNvSpPr/>
          <p:nvPr/>
        </p:nvSpPr>
        <p:spPr>
          <a:xfrm>
            <a:off x="-154745" y="929033"/>
            <a:ext cx="12604654" cy="743494"/>
          </a:xfrm>
          <a:custGeom>
            <a:avLst/>
            <a:gdLst>
              <a:gd name="connsiteX0" fmla="*/ 0 w 9404333"/>
              <a:gd name="connsiteY0" fmla="*/ 554807 h 554807"/>
              <a:gd name="connsiteX1" fmla="*/ 138702 w 9404333"/>
              <a:gd name="connsiteY1" fmla="*/ 0 h 554807"/>
              <a:gd name="connsiteX2" fmla="*/ 9265631 w 9404333"/>
              <a:gd name="connsiteY2" fmla="*/ 0 h 554807"/>
              <a:gd name="connsiteX3" fmla="*/ 9404333 w 9404333"/>
              <a:gd name="connsiteY3" fmla="*/ 554807 h 554807"/>
              <a:gd name="connsiteX4" fmla="*/ 0 w 9404333"/>
              <a:gd name="connsiteY4" fmla="*/ 554807 h 554807"/>
              <a:gd name="connsiteX0" fmla="*/ 267698 w 9265631"/>
              <a:gd name="connsiteY0" fmla="*/ 583836 h 583836"/>
              <a:gd name="connsiteX1" fmla="*/ 0 w 9265631"/>
              <a:gd name="connsiteY1" fmla="*/ 0 h 583836"/>
              <a:gd name="connsiteX2" fmla="*/ 9126929 w 9265631"/>
              <a:gd name="connsiteY2" fmla="*/ 0 h 583836"/>
              <a:gd name="connsiteX3" fmla="*/ 9265631 w 9265631"/>
              <a:gd name="connsiteY3" fmla="*/ 554807 h 583836"/>
              <a:gd name="connsiteX4" fmla="*/ 267698 w 9265631"/>
              <a:gd name="connsiteY4" fmla="*/ 583836 h 583836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57557 w 9396259"/>
              <a:gd name="connsiteY2" fmla="*/ 159658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86586 w 9396259"/>
              <a:gd name="connsiteY2" fmla="*/ 116116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286586 w 9410774"/>
              <a:gd name="connsiteY2" fmla="*/ 1161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2177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145145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0774" h="743494">
                <a:moveTo>
                  <a:pt x="398326" y="743494"/>
                </a:moveTo>
                <a:lnTo>
                  <a:pt x="0" y="0"/>
                </a:lnTo>
                <a:lnTo>
                  <a:pt x="9141443" y="145145"/>
                </a:lnTo>
                <a:lnTo>
                  <a:pt x="9410774" y="685436"/>
                </a:lnTo>
                <a:lnTo>
                  <a:pt x="398326" y="74349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70B1AF-50EA-4B04-8D16-FFD8EAD8D549}"/>
              </a:ext>
            </a:extLst>
          </p:cNvPr>
          <p:cNvSpPr/>
          <p:nvPr/>
        </p:nvSpPr>
        <p:spPr>
          <a:xfrm>
            <a:off x="-604129" y="435429"/>
            <a:ext cx="13639406" cy="7655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9C3D2FB-878E-4317-B67F-993A16206C10}"/>
              </a:ext>
            </a:extLst>
          </p:cNvPr>
          <p:cNvSpPr/>
          <p:nvPr/>
        </p:nvSpPr>
        <p:spPr>
          <a:xfrm>
            <a:off x="-295410" y="642425"/>
            <a:ext cx="12900056" cy="35157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10F450-2927-44D5-940D-B2422147550C}"/>
              </a:ext>
            </a:extLst>
          </p:cNvPr>
          <p:cNvGrpSpPr/>
          <p:nvPr/>
        </p:nvGrpSpPr>
        <p:grpSpPr>
          <a:xfrm>
            <a:off x="723591" y="435429"/>
            <a:ext cx="2208628" cy="4712558"/>
            <a:chOff x="6679891" y="388313"/>
            <a:chExt cx="2208628" cy="4712558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516214F-E766-4B62-9E82-8040C5E96E93}"/>
                </a:ext>
              </a:extLst>
            </p:cNvPr>
            <p:cNvSpPr/>
            <p:nvPr/>
          </p:nvSpPr>
          <p:spPr>
            <a:xfrm>
              <a:off x="7745571" y="2821152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3094720-7C51-4532-8AE1-235B96FCE28E}"/>
                </a:ext>
              </a:extLst>
            </p:cNvPr>
            <p:cNvSpPr/>
            <p:nvPr/>
          </p:nvSpPr>
          <p:spPr>
            <a:xfrm>
              <a:off x="6679891" y="2844360"/>
              <a:ext cx="2208628" cy="2208628"/>
            </a:xfrm>
            <a:custGeom>
              <a:avLst/>
              <a:gdLst>
                <a:gd name="connsiteX0" fmla="*/ 1104314 w 2208628"/>
                <a:gd name="connsiteY0" fmla="*/ 137153 h 2208628"/>
                <a:gd name="connsiteX1" fmla="*/ 996529 w 2208628"/>
                <a:gd name="connsiteY1" fmla="*/ 244938 h 2208628"/>
                <a:gd name="connsiteX2" fmla="*/ 1104314 w 2208628"/>
                <a:gd name="connsiteY2" fmla="*/ 352723 h 2208628"/>
                <a:gd name="connsiteX3" fmla="*/ 1212099 w 2208628"/>
                <a:gd name="connsiteY3" fmla="*/ 244938 h 2208628"/>
                <a:gd name="connsiteX4" fmla="*/ 1104314 w 2208628"/>
                <a:gd name="connsiteY4" fmla="*/ 137153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37153"/>
                  </a:moveTo>
                  <a:cubicBezTo>
                    <a:pt x="1044786" y="137153"/>
                    <a:pt x="996529" y="185410"/>
                    <a:pt x="996529" y="244938"/>
                  </a:cubicBezTo>
                  <a:cubicBezTo>
                    <a:pt x="996529" y="304466"/>
                    <a:pt x="1044786" y="352723"/>
                    <a:pt x="1104314" y="352723"/>
                  </a:cubicBezTo>
                  <a:cubicBezTo>
                    <a:pt x="1163842" y="352723"/>
                    <a:pt x="1212099" y="304466"/>
                    <a:pt x="1212099" y="244938"/>
                  </a:cubicBezTo>
                  <a:cubicBezTo>
                    <a:pt x="1212099" y="185410"/>
                    <a:pt x="1163842" y="137153"/>
                    <a:pt x="1104314" y="137153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60066">
                    <a:alpha val="50000"/>
                  </a:srgbClr>
                </a:gs>
                <a:gs pos="100000">
                  <a:srgbClr val="CC00CC">
                    <a:alpha val="69804"/>
                  </a:srgbClr>
                </a:gs>
              </a:gsLst>
              <a:lin ang="0" scaled="0"/>
              <a:tileRect/>
            </a:gradFill>
            <a:ln>
              <a:solidFill>
                <a:srgbClr val="002060"/>
              </a:soli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  <a:scene3d>
              <a:camera prst="orthographicFront"/>
              <a:lightRig rig="chilly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0DB7FCD-B0F9-4DE5-BD77-ABD0320C9B7C}"/>
                </a:ext>
              </a:extLst>
            </p:cNvPr>
            <p:cNvGrpSpPr/>
            <p:nvPr/>
          </p:nvGrpSpPr>
          <p:grpSpPr>
            <a:xfrm>
              <a:off x="7399576" y="388313"/>
              <a:ext cx="769257" cy="769257"/>
              <a:chOff x="5877141" y="400287"/>
              <a:chExt cx="769257" cy="76925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EA17841-E8C7-40F1-996D-32016E82F0FB}"/>
                  </a:ext>
                </a:extLst>
              </p:cNvPr>
              <p:cNvSpPr/>
              <p:nvPr/>
            </p:nvSpPr>
            <p:spPr>
              <a:xfrm>
                <a:off x="5877141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7085B4D-A1A9-4696-B928-149384449E98}"/>
                  </a:ext>
                </a:extLst>
              </p:cNvPr>
              <p:cNvSpPr/>
              <p:nvPr/>
            </p:nvSpPr>
            <p:spPr>
              <a:xfrm>
                <a:off x="6052450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660066"/>
                  </a:gs>
                  <a:gs pos="100000">
                    <a:srgbClr val="CC00CC"/>
                  </a:gs>
                </a:gsLst>
                <a:lin ang="0" scaled="0"/>
                <a:tileRect/>
              </a:gradFill>
              <a:ln>
                <a:gradFill>
                  <a:gsLst>
                    <a:gs pos="0">
                      <a:srgbClr val="660066"/>
                    </a:gs>
                    <a:gs pos="100000">
                      <a:srgbClr val="CC00CC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  <a:scene3d>
                <a:camera prst="orthographicFront"/>
                <a:lightRig rig="chilly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214B9F5-8F54-475D-8D32-5042F28DBA43}"/>
                </a:ext>
              </a:extLst>
            </p:cNvPr>
            <p:cNvCxnSpPr>
              <a:cxnSpLocks/>
              <a:stCxn id="34" idx="4"/>
              <a:endCxn id="22" idx="5"/>
            </p:cNvCxnSpPr>
            <p:nvPr/>
          </p:nvCxnSpPr>
          <p:spPr>
            <a:xfrm>
              <a:off x="7784205" y="1157570"/>
              <a:ext cx="0" cy="1686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9D41BF1-B65C-4E42-B050-1A4A55E7E054}"/>
                </a:ext>
              </a:extLst>
            </p:cNvPr>
            <p:cNvSpPr/>
            <p:nvPr/>
          </p:nvSpPr>
          <p:spPr>
            <a:xfrm>
              <a:off x="7777118" y="2826093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CD65818-302D-465E-B1EC-0A491351A345}"/>
                </a:ext>
              </a:extLst>
            </p:cNvPr>
            <p:cNvSpPr/>
            <p:nvPr/>
          </p:nvSpPr>
          <p:spPr>
            <a:xfrm>
              <a:off x="7751413" y="2804004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23C4DBF-7BD5-4D3A-A172-0F460697E89D}"/>
                </a:ext>
              </a:extLst>
            </p:cNvPr>
            <p:cNvSpPr/>
            <p:nvPr/>
          </p:nvSpPr>
          <p:spPr>
            <a:xfrm>
              <a:off x="7758079" y="2784951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69E80C6-F659-4F10-BD85-5611702E25FD}"/>
                </a:ext>
              </a:extLst>
            </p:cNvPr>
            <p:cNvSpPr/>
            <p:nvPr/>
          </p:nvSpPr>
          <p:spPr>
            <a:xfrm>
              <a:off x="6909288" y="5029874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Graphic 100" descr="Boardroom">
              <a:extLst>
                <a:ext uri="{FF2B5EF4-FFF2-40B4-BE49-F238E27FC236}">
                  <a16:creationId xmlns:a16="http://schemas.microsoft.com/office/drawing/2014/main" id="{939C7238-7507-4760-A22B-131B08466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99576" y="4509806"/>
              <a:ext cx="534466" cy="534466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90206DD-85E8-4D64-9D95-5F3A62FB1A94}"/>
                </a:ext>
              </a:extLst>
            </p:cNvPr>
            <p:cNvSpPr txBox="1"/>
            <p:nvPr/>
          </p:nvSpPr>
          <p:spPr>
            <a:xfrm>
              <a:off x="6844548" y="3528599"/>
              <a:ext cx="204397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0" dirty="0">
                  <a:solidFill>
                    <a:srgbClr val="050505"/>
                  </a:solidFill>
                  <a:latin typeface="Segoe UI Historic" panose="020B0502040204020203" pitchFamily="34" charset="0"/>
                </a:rPr>
                <a:t>Screenshots of some important features &amp; Limitations and Future Works.</a:t>
              </a:r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EB70517-0CC1-4A0B-A756-2378318C986B}"/>
                </a:ext>
              </a:extLst>
            </p:cNvPr>
            <p:cNvSpPr txBox="1"/>
            <p:nvPr/>
          </p:nvSpPr>
          <p:spPr>
            <a:xfrm>
              <a:off x="7216590" y="3186836"/>
              <a:ext cx="12186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latin typeface="Century Gothic" panose="020B0502020202020204" pitchFamily="34" charset="0"/>
                </a:rPr>
                <a:t>STEP THREE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4D2434A4-714E-8FCA-25E1-ABECAC9F8604}"/>
              </a:ext>
            </a:extLst>
          </p:cNvPr>
          <p:cNvSpPr/>
          <p:nvPr/>
        </p:nvSpPr>
        <p:spPr>
          <a:xfrm>
            <a:off x="3810556" y="1620778"/>
            <a:ext cx="749300" cy="743494"/>
          </a:xfrm>
          <a:prstGeom prst="ellipse">
            <a:avLst/>
          </a:prstGeom>
          <a:solidFill>
            <a:schemeClr val="tx1"/>
          </a:solidFill>
          <a:ln>
            <a:solidFill>
              <a:srgbClr val="CC00CC"/>
            </a:solidFill>
          </a:ln>
          <a:effectLst>
            <a:glow rad="139700">
              <a:srgbClr val="CC0066">
                <a:alpha val="40000"/>
              </a:srgb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F8CCB-0220-A316-4BCC-757447B033D3}"/>
              </a:ext>
            </a:extLst>
          </p:cNvPr>
          <p:cNvSpPr txBox="1"/>
          <p:nvPr/>
        </p:nvSpPr>
        <p:spPr>
          <a:xfrm>
            <a:off x="4714693" y="1739670"/>
            <a:ext cx="350929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0000"/>
                </a:solidFill>
                <a:latin typeface="Candara" panose="020E0502030303020204" pitchFamily="34" charset="0"/>
                <a:ea typeface="Calibri" panose="020F0502020204030204" pitchFamily="34" charset="0"/>
              </a:rPr>
              <a:t>Printing Sales report 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: 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94088E-2B4D-712B-7DC3-F4512BB82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573" y="2745257"/>
            <a:ext cx="8259966" cy="3706317"/>
          </a:xfrm>
          <a:prstGeom prst="rect">
            <a:avLst/>
          </a:prstGeom>
        </p:spPr>
      </p:pic>
      <p:sp>
        <p:nvSpPr>
          <p:cNvPr id="9" name="Circle: Hollow 8">
            <a:extLst>
              <a:ext uri="{FF2B5EF4-FFF2-40B4-BE49-F238E27FC236}">
                <a16:creationId xmlns:a16="http://schemas.microsoft.com/office/drawing/2014/main" id="{AD221107-FD64-E71B-7B29-709C0BE01711}"/>
              </a:ext>
            </a:extLst>
          </p:cNvPr>
          <p:cNvSpPr/>
          <p:nvPr/>
        </p:nvSpPr>
        <p:spPr>
          <a:xfrm>
            <a:off x="7842986" y="4888107"/>
            <a:ext cx="831113" cy="519759"/>
          </a:xfrm>
          <a:prstGeom prst="donut">
            <a:avLst>
              <a:gd name="adj" fmla="val 9351"/>
            </a:avLst>
          </a:prstGeom>
          <a:solidFill>
            <a:srgbClr val="CC00CC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89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9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0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1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2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3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4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5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6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35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36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7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38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9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40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1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42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66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67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8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69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0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71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2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73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build="allAtOnce" animBg="1"/>
          <p:bldP spid="3" grpId="0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9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20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1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22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3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24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25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6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bg/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35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36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7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38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9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40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1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42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66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67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68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69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0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71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2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73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build="allAtOnce" animBg="1"/>
          <p:bldP spid="3" grpId="0"/>
          <p:bldP spid="9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000">
              <a:srgbClr val="F1F1C7"/>
            </a:gs>
            <a:gs pos="57000">
              <a:srgbClr val="ECE4A6"/>
            </a:gs>
            <a:gs pos="18000">
              <a:srgbClr val="B69B38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>
            <a:extLst>
              <a:ext uri="{FF2B5EF4-FFF2-40B4-BE49-F238E27FC236}">
                <a16:creationId xmlns:a16="http://schemas.microsoft.com/office/drawing/2014/main" id="{3B937E33-48A3-4276-AA11-BC97061C1A21}"/>
              </a:ext>
            </a:extLst>
          </p:cNvPr>
          <p:cNvSpPr/>
          <p:nvPr/>
        </p:nvSpPr>
        <p:spPr>
          <a:xfrm>
            <a:off x="-154745" y="929033"/>
            <a:ext cx="12604654" cy="743494"/>
          </a:xfrm>
          <a:custGeom>
            <a:avLst/>
            <a:gdLst>
              <a:gd name="connsiteX0" fmla="*/ 0 w 9404333"/>
              <a:gd name="connsiteY0" fmla="*/ 554807 h 554807"/>
              <a:gd name="connsiteX1" fmla="*/ 138702 w 9404333"/>
              <a:gd name="connsiteY1" fmla="*/ 0 h 554807"/>
              <a:gd name="connsiteX2" fmla="*/ 9265631 w 9404333"/>
              <a:gd name="connsiteY2" fmla="*/ 0 h 554807"/>
              <a:gd name="connsiteX3" fmla="*/ 9404333 w 9404333"/>
              <a:gd name="connsiteY3" fmla="*/ 554807 h 554807"/>
              <a:gd name="connsiteX4" fmla="*/ 0 w 9404333"/>
              <a:gd name="connsiteY4" fmla="*/ 554807 h 554807"/>
              <a:gd name="connsiteX0" fmla="*/ 267698 w 9265631"/>
              <a:gd name="connsiteY0" fmla="*/ 583836 h 583836"/>
              <a:gd name="connsiteX1" fmla="*/ 0 w 9265631"/>
              <a:gd name="connsiteY1" fmla="*/ 0 h 583836"/>
              <a:gd name="connsiteX2" fmla="*/ 9126929 w 9265631"/>
              <a:gd name="connsiteY2" fmla="*/ 0 h 583836"/>
              <a:gd name="connsiteX3" fmla="*/ 9265631 w 9265631"/>
              <a:gd name="connsiteY3" fmla="*/ 554807 h 583836"/>
              <a:gd name="connsiteX4" fmla="*/ 267698 w 9265631"/>
              <a:gd name="connsiteY4" fmla="*/ 583836 h 583836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57557 w 9396259"/>
              <a:gd name="connsiteY2" fmla="*/ 159658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86586 w 9396259"/>
              <a:gd name="connsiteY2" fmla="*/ 116116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286586 w 9410774"/>
              <a:gd name="connsiteY2" fmla="*/ 1161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2177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145145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0774" h="743494">
                <a:moveTo>
                  <a:pt x="398326" y="743494"/>
                </a:moveTo>
                <a:lnTo>
                  <a:pt x="0" y="0"/>
                </a:lnTo>
                <a:lnTo>
                  <a:pt x="9141443" y="145145"/>
                </a:lnTo>
                <a:lnTo>
                  <a:pt x="9410774" y="685436"/>
                </a:lnTo>
                <a:lnTo>
                  <a:pt x="398326" y="74349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70B1AF-50EA-4B04-8D16-FFD8EAD8D549}"/>
              </a:ext>
            </a:extLst>
          </p:cNvPr>
          <p:cNvSpPr/>
          <p:nvPr/>
        </p:nvSpPr>
        <p:spPr>
          <a:xfrm>
            <a:off x="-604129" y="435429"/>
            <a:ext cx="13639406" cy="7655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9C3D2FB-878E-4317-B67F-993A16206C10}"/>
              </a:ext>
            </a:extLst>
          </p:cNvPr>
          <p:cNvSpPr/>
          <p:nvPr/>
        </p:nvSpPr>
        <p:spPr>
          <a:xfrm>
            <a:off x="-295410" y="642425"/>
            <a:ext cx="12900056" cy="35157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74503D-3E31-4501-ACC1-9E54432DCB14}"/>
              </a:ext>
            </a:extLst>
          </p:cNvPr>
          <p:cNvGrpSpPr/>
          <p:nvPr/>
        </p:nvGrpSpPr>
        <p:grpSpPr>
          <a:xfrm>
            <a:off x="525029" y="435429"/>
            <a:ext cx="2208628" cy="5340577"/>
            <a:chOff x="4893829" y="359569"/>
            <a:chExt cx="2208628" cy="5340577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0055088-77BD-4D23-A1E1-B07EFB6D84D5}"/>
                </a:ext>
              </a:extLst>
            </p:cNvPr>
            <p:cNvSpPr/>
            <p:nvPr/>
          </p:nvSpPr>
          <p:spPr>
            <a:xfrm>
              <a:off x="5937057" y="3411066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7E04C9-A934-4BBF-93A0-2A48D7BB8F9B}"/>
                </a:ext>
              </a:extLst>
            </p:cNvPr>
            <p:cNvSpPr/>
            <p:nvPr/>
          </p:nvSpPr>
          <p:spPr>
            <a:xfrm>
              <a:off x="4893829" y="3460718"/>
              <a:ext cx="2208628" cy="2208628"/>
            </a:xfrm>
            <a:custGeom>
              <a:avLst/>
              <a:gdLst>
                <a:gd name="connsiteX0" fmla="*/ 1104314 w 2208628"/>
                <a:gd name="connsiteY0" fmla="*/ 143598 h 2208628"/>
                <a:gd name="connsiteX1" fmla="*/ 996529 w 2208628"/>
                <a:gd name="connsiteY1" fmla="*/ 251383 h 2208628"/>
                <a:gd name="connsiteX2" fmla="*/ 1104314 w 2208628"/>
                <a:gd name="connsiteY2" fmla="*/ 359168 h 2208628"/>
                <a:gd name="connsiteX3" fmla="*/ 1212099 w 2208628"/>
                <a:gd name="connsiteY3" fmla="*/ 251383 h 2208628"/>
                <a:gd name="connsiteX4" fmla="*/ 1104314 w 2208628"/>
                <a:gd name="connsiteY4" fmla="*/ 143598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43598"/>
                  </a:moveTo>
                  <a:cubicBezTo>
                    <a:pt x="1044786" y="143598"/>
                    <a:pt x="996529" y="191855"/>
                    <a:pt x="996529" y="251383"/>
                  </a:cubicBezTo>
                  <a:cubicBezTo>
                    <a:pt x="996529" y="310911"/>
                    <a:pt x="1044786" y="359168"/>
                    <a:pt x="1104314" y="359168"/>
                  </a:cubicBezTo>
                  <a:cubicBezTo>
                    <a:pt x="1163842" y="359168"/>
                    <a:pt x="1212099" y="310911"/>
                    <a:pt x="1212099" y="251383"/>
                  </a:cubicBezTo>
                  <a:cubicBezTo>
                    <a:pt x="1212099" y="191855"/>
                    <a:pt x="1163842" y="143598"/>
                    <a:pt x="1104314" y="143598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9900">
                    <a:lumMod val="88000"/>
                    <a:lumOff val="12000"/>
                    <a:alpha val="50000"/>
                  </a:srgbClr>
                </a:gs>
                <a:gs pos="100000">
                  <a:srgbClr val="FFCC00">
                    <a:alpha val="70000"/>
                  </a:srgbClr>
                </a:gs>
              </a:gsLst>
              <a:lin ang="0" scaled="1"/>
              <a:tileRect/>
            </a:gradFill>
            <a:ln>
              <a:solidFill>
                <a:srgbClr val="000066"/>
              </a:soli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0D0F899-833F-420E-82CB-CA929109DE37}"/>
                </a:ext>
              </a:extLst>
            </p:cNvPr>
            <p:cNvGrpSpPr/>
            <p:nvPr/>
          </p:nvGrpSpPr>
          <p:grpSpPr>
            <a:xfrm>
              <a:off x="5588567" y="359569"/>
              <a:ext cx="769257" cy="769257"/>
              <a:chOff x="4498870" y="400287"/>
              <a:chExt cx="769257" cy="769257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6746E8F-9175-45A0-A65A-11E5F0492B2D}"/>
                  </a:ext>
                </a:extLst>
              </p:cNvPr>
              <p:cNvSpPr/>
              <p:nvPr/>
            </p:nvSpPr>
            <p:spPr>
              <a:xfrm>
                <a:off x="4498870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2897699-3D79-4867-97B6-52C3DCD0AE86}"/>
                  </a:ext>
                </a:extLst>
              </p:cNvPr>
              <p:cNvSpPr/>
              <p:nvPr/>
            </p:nvSpPr>
            <p:spPr>
              <a:xfrm>
                <a:off x="4674179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FF9900">
                      <a:lumMod val="88000"/>
                      <a:lumOff val="12000"/>
                    </a:srgbClr>
                  </a:gs>
                  <a:gs pos="100000">
                    <a:srgbClr val="FFCC00"/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rgbClr val="FFCC00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CCF36B1-C983-4D8D-A2BC-232598546795}"/>
                </a:ext>
              </a:extLst>
            </p:cNvPr>
            <p:cNvCxnSpPr>
              <a:cxnSpLocks/>
              <a:stCxn id="32" idx="4"/>
              <a:endCxn id="20" idx="5"/>
            </p:cNvCxnSpPr>
            <p:nvPr/>
          </p:nvCxnSpPr>
          <p:spPr>
            <a:xfrm>
              <a:off x="5973196" y="1128826"/>
              <a:ext cx="24947" cy="23318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F28B970-B7D3-4943-A2E6-16F51889E37C}"/>
                </a:ext>
              </a:extLst>
            </p:cNvPr>
            <p:cNvSpPr/>
            <p:nvPr/>
          </p:nvSpPr>
          <p:spPr>
            <a:xfrm>
              <a:off x="5968604" y="3416007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ECCF5FF-84C7-47BB-BCD9-02FEDF2DA590}"/>
                </a:ext>
              </a:extLst>
            </p:cNvPr>
            <p:cNvSpPr/>
            <p:nvPr/>
          </p:nvSpPr>
          <p:spPr>
            <a:xfrm>
              <a:off x="5942899" y="3393918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27476EE-CF2F-4028-90E6-07F9ADE09488}"/>
                </a:ext>
              </a:extLst>
            </p:cNvPr>
            <p:cNvSpPr/>
            <p:nvPr/>
          </p:nvSpPr>
          <p:spPr>
            <a:xfrm>
              <a:off x="5949565" y="3374865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F52D426-5001-48C3-B633-FA67C69E28CE}"/>
                </a:ext>
              </a:extLst>
            </p:cNvPr>
            <p:cNvSpPr/>
            <p:nvPr/>
          </p:nvSpPr>
          <p:spPr>
            <a:xfrm>
              <a:off x="5039688" y="5629149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Graphic 108" descr="Target Audience">
              <a:extLst>
                <a:ext uri="{FF2B5EF4-FFF2-40B4-BE49-F238E27FC236}">
                  <a16:creationId xmlns:a16="http://schemas.microsoft.com/office/drawing/2014/main" id="{B1DA00F4-A65E-4D6A-BD87-835A30D06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0247" y="5029819"/>
              <a:ext cx="628151" cy="628151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C33EEB7-A335-44CA-B7DA-88683F00B158}"/>
                </a:ext>
              </a:extLst>
            </p:cNvPr>
            <p:cNvSpPr txBox="1"/>
            <p:nvPr/>
          </p:nvSpPr>
          <p:spPr>
            <a:xfrm>
              <a:off x="5323152" y="4077462"/>
              <a:ext cx="17005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0" dirty="0">
                  <a:solidFill>
                    <a:srgbClr val="050505"/>
                  </a:solidFill>
                  <a:latin typeface="Segoe UI Historic" panose="020B0502040204020203" pitchFamily="34" charset="0"/>
                </a:rPr>
                <a:t>Methodology (Includes different diagrams such as ER, USE CASE, ACTIVITY, DATAFLOW)</a:t>
              </a:r>
              <a:endPara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9F264B7-FAB8-4337-8D9F-01D2ABEA3A3D}"/>
                </a:ext>
              </a:extLst>
            </p:cNvPr>
            <p:cNvSpPr txBox="1"/>
            <p:nvPr/>
          </p:nvSpPr>
          <p:spPr>
            <a:xfrm>
              <a:off x="5472347" y="3826692"/>
              <a:ext cx="105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u="sng" dirty="0">
                  <a:latin typeface="Century Gothic" panose="020B0502020202020204" pitchFamily="34" charset="0"/>
                </a:rPr>
                <a:t>STEP FOUR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DB9EDD5-E718-B8ED-784E-A87B60D034E6}"/>
              </a:ext>
            </a:extLst>
          </p:cNvPr>
          <p:cNvSpPr txBox="1"/>
          <p:nvPr/>
        </p:nvSpPr>
        <p:spPr>
          <a:xfrm>
            <a:off x="5286193" y="1766442"/>
            <a:ext cx="3043578" cy="47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Use case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Diagram :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D9989F-CA6C-12E9-AE88-8CCC15526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885" y="2236442"/>
            <a:ext cx="6611663" cy="435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17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>
            <a:extLst>
              <a:ext uri="{FF2B5EF4-FFF2-40B4-BE49-F238E27FC236}">
                <a16:creationId xmlns:a16="http://schemas.microsoft.com/office/drawing/2014/main" id="{3B937E33-48A3-4276-AA11-BC97061C1A21}"/>
              </a:ext>
            </a:extLst>
          </p:cNvPr>
          <p:cNvSpPr/>
          <p:nvPr/>
        </p:nvSpPr>
        <p:spPr>
          <a:xfrm>
            <a:off x="-154745" y="929033"/>
            <a:ext cx="12604654" cy="743494"/>
          </a:xfrm>
          <a:custGeom>
            <a:avLst/>
            <a:gdLst>
              <a:gd name="connsiteX0" fmla="*/ 0 w 9404333"/>
              <a:gd name="connsiteY0" fmla="*/ 554807 h 554807"/>
              <a:gd name="connsiteX1" fmla="*/ 138702 w 9404333"/>
              <a:gd name="connsiteY1" fmla="*/ 0 h 554807"/>
              <a:gd name="connsiteX2" fmla="*/ 9265631 w 9404333"/>
              <a:gd name="connsiteY2" fmla="*/ 0 h 554807"/>
              <a:gd name="connsiteX3" fmla="*/ 9404333 w 9404333"/>
              <a:gd name="connsiteY3" fmla="*/ 554807 h 554807"/>
              <a:gd name="connsiteX4" fmla="*/ 0 w 9404333"/>
              <a:gd name="connsiteY4" fmla="*/ 554807 h 554807"/>
              <a:gd name="connsiteX0" fmla="*/ 267698 w 9265631"/>
              <a:gd name="connsiteY0" fmla="*/ 583836 h 583836"/>
              <a:gd name="connsiteX1" fmla="*/ 0 w 9265631"/>
              <a:gd name="connsiteY1" fmla="*/ 0 h 583836"/>
              <a:gd name="connsiteX2" fmla="*/ 9126929 w 9265631"/>
              <a:gd name="connsiteY2" fmla="*/ 0 h 583836"/>
              <a:gd name="connsiteX3" fmla="*/ 9265631 w 9265631"/>
              <a:gd name="connsiteY3" fmla="*/ 554807 h 583836"/>
              <a:gd name="connsiteX4" fmla="*/ 267698 w 9265631"/>
              <a:gd name="connsiteY4" fmla="*/ 583836 h 583836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57557 w 9396259"/>
              <a:gd name="connsiteY2" fmla="*/ 159658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86586 w 9396259"/>
              <a:gd name="connsiteY2" fmla="*/ 116116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286586 w 9410774"/>
              <a:gd name="connsiteY2" fmla="*/ 1161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2177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145145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0774" h="743494">
                <a:moveTo>
                  <a:pt x="398326" y="743494"/>
                </a:moveTo>
                <a:lnTo>
                  <a:pt x="0" y="0"/>
                </a:lnTo>
                <a:lnTo>
                  <a:pt x="9141443" y="145145"/>
                </a:lnTo>
                <a:lnTo>
                  <a:pt x="9410774" y="685436"/>
                </a:lnTo>
                <a:lnTo>
                  <a:pt x="398326" y="74349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70B1AF-50EA-4B04-8D16-FFD8EAD8D549}"/>
              </a:ext>
            </a:extLst>
          </p:cNvPr>
          <p:cNvSpPr/>
          <p:nvPr/>
        </p:nvSpPr>
        <p:spPr>
          <a:xfrm>
            <a:off x="-604129" y="435429"/>
            <a:ext cx="13639406" cy="7655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9C3D2FB-878E-4317-B67F-993A16206C10}"/>
              </a:ext>
            </a:extLst>
          </p:cNvPr>
          <p:cNvSpPr/>
          <p:nvPr/>
        </p:nvSpPr>
        <p:spPr>
          <a:xfrm>
            <a:off x="-295410" y="642425"/>
            <a:ext cx="12900056" cy="35157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74503D-3E31-4501-ACC1-9E54432DCB14}"/>
              </a:ext>
            </a:extLst>
          </p:cNvPr>
          <p:cNvGrpSpPr/>
          <p:nvPr/>
        </p:nvGrpSpPr>
        <p:grpSpPr>
          <a:xfrm>
            <a:off x="525029" y="435429"/>
            <a:ext cx="2208628" cy="5340577"/>
            <a:chOff x="4893829" y="359569"/>
            <a:chExt cx="2208628" cy="5340577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0055088-77BD-4D23-A1E1-B07EFB6D84D5}"/>
                </a:ext>
              </a:extLst>
            </p:cNvPr>
            <p:cNvSpPr/>
            <p:nvPr/>
          </p:nvSpPr>
          <p:spPr>
            <a:xfrm>
              <a:off x="5937057" y="3411066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7E04C9-A934-4BBF-93A0-2A48D7BB8F9B}"/>
                </a:ext>
              </a:extLst>
            </p:cNvPr>
            <p:cNvSpPr/>
            <p:nvPr/>
          </p:nvSpPr>
          <p:spPr>
            <a:xfrm>
              <a:off x="4893829" y="3460718"/>
              <a:ext cx="2208628" cy="2208628"/>
            </a:xfrm>
            <a:custGeom>
              <a:avLst/>
              <a:gdLst>
                <a:gd name="connsiteX0" fmla="*/ 1104314 w 2208628"/>
                <a:gd name="connsiteY0" fmla="*/ 143598 h 2208628"/>
                <a:gd name="connsiteX1" fmla="*/ 996529 w 2208628"/>
                <a:gd name="connsiteY1" fmla="*/ 251383 h 2208628"/>
                <a:gd name="connsiteX2" fmla="*/ 1104314 w 2208628"/>
                <a:gd name="connsiteY2" fmla="*/ 359168 h 2208628"/>
                <a:gd name="connsiteX3" fmla="*/ 1212099 w 2208628"/>
                <a:gd name="connsiteY3" fmla="*/ 251383 h 2208628"/>
                <a:gd name="connsiteX4" fmla="*/ 1104314 w 2208628"/>
                <a:gd name="connsiteY4" fmla="*/ 143598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43598"/>
                  </a:moveTo>
                  <a:cubicBezTo>
                    <a:pt x="1044786" y="143598"/>
                    <a:pt x="996529" y="191855"/>
                    <a:pt x="996529" y="251383"/>
                  </a:cubicBezTo>
                  <a:cubicBezTo>
                    <a:pt x="996529" y="310911"/>
                    <a:pt x="1044786" y="359168"/>
                    <a:pt x="1104314" y="359168"/>
                  </a:cubicBezTo>
                  <a:cubicBezTo>
                    <a:pt x="1163842" y="359168"/>
                    <a:pt x="1212099" y="310911"/>
                    <a:pt x="1212099" y="251383"/>
                  </a:cubicBezTo>
                  <a:cubicBezTo>
                    <a:pt x="1212099" y="191855"/>
                    <a:pt x="1163842" y="143598"/>
                    <a:pt x="1104314" y="143598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9900">
                    <a:lumMod val="88000"/>
                    <a:lumOff val="12000"/>
                    <a:alpha val="50000"/>
                  </a:srgbClr>
                </a:gs>
                <a:gs pos="100000">
                  <a:srgbClr val="FFCC00">
                    <a:alpha val="70000"/>
                  </a:srgbClr>
                </a:gs>
              </a:gsLst>
              <a:lin ang="0" scaled="1"/>
              <a:tileRect/>
            </a:gradFill>
            <a:ln>
              <a:solidFill>
                <a:srgbClr val="000066"/>
              </a:soli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0D0F899-833F-420E-82CB-CA929109DE37}"/>
                </a:ext>
              </a:extLst>
            </p:cNvPr>
            <p:cNvGrpSpPr/>
            <p:nvPr/>
          </p:nvGrpSpPr>
          <p:grpSpPr>
            <a:xfrm>
              <a:off x="5588567" y="359569"/>
              <a:ext cx="769257" cy="769257"/>
              <a:chOff x="4498870" y="400287"/>
              <a:chExt cx="769257" cy="769257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6746E8F-9175-45A0-A65A-11E5F0492B2D}"/>
                  </a:ext>
                </a:extLst>
              </p:cNvPr>
              <p:cNvSpPr/>
              <p:nvPr/>
            </p:nvSpPr>
            <p:spPr>
              <a:xfrm>
                <a:off x="4498870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2897699-3D79-4867-97B6-52C3DCD0AE86}"/>
                  </a:ext>
                </a:extLst>
              </p:cNvPr>
              <p:cNvSpPr/>
              <p:nvPr/>
            </p:nvSpPr>
            <p:spPr>
              <a:xfrm>
                <a:off x="4674179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FF9900">
                      <a:lumMod val="88000"/>
                      <a:lumOff val="12000"/>
                    </a:srgbClr>
                  </a:gs>
                  <a:gs pos="100000">
                    <a:srgbClr val="FFCC00"/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rgbClr val="FFCC00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CCF36B1-C983-4D8D-A2BC-232598546795}"/>
                </a:ext>
              </a:extLst>
            </p:cNvPr>
            <p:cNvCxnSpPr>
              <a:cxnSpLocks/>
              <a:stCxn id="32" idx="4"/>
              <a:endCxn id="20" idx="5"/>
            </p:cNvCxnSpPr>
            <p:nvPr/>
          </p:nvCxnSpPr>
          <p:spPr>
            <a:xfrm>
              <a:off x="5973196" y="1128826"/>
              <a:ext cx="24947" cy="23318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F28B970-B7D3-4943-A2E6-16F51889E37C}"/>
                </a:ext>
              </a:extLst>
            </p:cNvPr>
            <p:cNvSpPr/>
            <p:nvPr/>
          </p:nvSpPr>
          <p:spPr>
            <a:xfrm>
              <a:off x="5968604" y="3416007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ECCF5FF-84C7-47BB-BCD9-02FEDF2DA590}"/>
                </a:ext>
              </a:extLst>
            </p:cNvPr>
            <p:cNvSpPr/>
            <p:nvPr/>
          </p:nvSpPr>
          <p:spPr>
            <a:xfrm>
              <a:off x="5942899" y="3393918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27476EE-CF2F-4028-90E6-07F9ADE09488}"/>
                </a:ext>
              </a:extLst>
            </p:cNvPr>
            <p:cNvSpPr/>
            <p:nvPr/>
          </p:nvSpPr>
          <p:spPr>
            <a:xfrm>
              <a:off x="5949565" y="3374865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F52D426-5001-48C3-B633-FA67C69E28CE}"/>
                </a:ext>
              </a:extLst>
            </p:cNvPr>
            <p:cNvSpPr/>
            <p:nvPr/>
          </p:nvSpPr>
          <p:spPr>
            <a:xfrm>
              <a:off x="5039688" y="5629149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Graphic 108" descr="Target Audience">
              <a:extLst>
                <a:ext uri="{FF2B5EF4-FFF2-40B4-BE49-F238E27FC236}">
                  <a16:creationId xmlns:a16="http://schemas.microsoft.com/office/drawing/2014/main" id="{B1DA00F4-A65E-4D6A-BD87-835A30D06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25911" y="5093125"/>
              <a:ext cx="576824" cy="576824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C33EEB7-A335-44CA-B7DA-88683F00B158}"/>
                </a:ext>
              </a:extLst>
            </p:cNvPr>
            <p:cNvSpPr txBox="1"/>
            <p:nvPr/>
          </p:nvSpPr>
          <p:spPr>
            <a:xfrm>
              <a:off x="5332261" y="4134469"/>
              <a:ext cx="17005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0" dirty="0">
                  <a:solidFill>
                    <a:srgbClr val="050505"/>
                  </a:solidFill>
                  <a:latin typeface="Segoe UI Historic" panose="020B0502040204020203" pitchFamily="34" charset="0"/>
                </a:rPr>
                <a:t>Methodology (Includes different diagrams such as  USE CASE, ACTIVITY, DATAFLOW)</a:t>
              </a:r>
              <a:endPara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9F264B7-FAB8-4337-8D9F-01D2ABEA3A3D}"/>
                </a:ext>
              </a:extLst>
            </p:cNvPr>
            <p:cNvSpPr txBox="1"/>
            <p:nvPr/>
          </p:nvSpPr>
          <p:spPr>
            <a:xfrm>
              <a:off x="5472347" y="3826692"/>
              <a:ext cx="105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u="sng" dirty="0">
                  <a:latin typeface="Century Gothic" panose="020B0502020202020204" pitchFamily="34" charset="0"/>
                </a:rPr>
                <a:t>STEP FOUR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DB9EDD5-E718-B8ED-784E-A87B60D034E6}"/>
              </a:ext>
            </a:extLst>
          </p:cNvPr>
          <p:cNvSpPr txBox="1"/>
          <p:nvPr/>
        </p:nvSpPr>
        <p:spPr>
          <a:xfrm>
            <a:off x="5587728" y="1724135"/>
            <a:ext cx="4010207" cy="47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</a:rPr>
              <a:t> Data Flow Diagram :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0823B60-C42E-5CC0-A043-74C0DB4C1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182" y="2245743"/>
            <a:ext cx="6701719" cy="42079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8632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604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Black</vt:lpstr>
      <vt:lpstr>Bodoni MT</vt:lpstr>
      <vt:lpstr>Calibri</vt:lpstr>
      <vt:lpstr>Calibri Light</vt:lpstr>
      <vt:lpstr>Candara</vt:lpstr>
      <vt:lpstr>Century Gothic</vt:lpstr>
      <vt:lpstr>Segoe UI Historic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owaisarabia@gmail.com</dc:creator>
  <cp:lastModifiedBy>sm_ akil</cp:lastModifiedBy>
  <cp:revision>24</cp:revision>
  <dcterms:created xsi:type="dcterms:W3CDTF">2019-11-08T04:27:13Z</dcterms:created>
  <dcterms:modified xsi:type="dcterms:W3CDTF">2022-11-13T02:09:41Z</dcterms:modified>
</cp:coreProperties>
</file>