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6"/>
  </p:notesMasterIdLst>
  <p:sldIdLst>
    <p:sldId id="256" r:id="rId2"/>
    <p:sldId id="257" r:id="rId3"/>
    <p:sldId id="264" r:id="rId4"/>
    <p:sldId id="258" r:id="rId5"/>
    <p:sldId id="259" r:id="rId6"/>
    <p:sldId id="265" r:id="rId7"/>
    <p:sldId id="260" r:id="rId8"/>
    <p:sldId id="267" r:id="rId9"/>
    <p:sldId id="261" r:id="rId10"/>
    <p:sldId id="262" r:id="rId11"/>
    <p:sldId id="266" r:id="rId12"/>
    <p:sldId id="268" r:id="rId13"/>
    <p:sldId id="269"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8" d="100"/>
          <a:sy n="128" d="100"/>
        </p:scale>
        <p:origin x="-84" y="-111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7714623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00"/>
          </a:xfrm>
          <a:prstGeom prst="rect">
            <a:avLst/>
          </a:prstGeom>
        </p:spPr>
        <p:txBody>
          <a:bodyPr lIns="91425" tIns="91425" rIns="91425" bIns="91425" anchor="b" anchorCtr="0"/>
          <a:lstStyle>
            <a:lvl1pPr lvl="0" algn="ctr" rtl="0">
              <a:spcBef>
                <a:spcPts val="0"/>
              </a:spcBef>
              <a:buClr>
                <a:srgbClr val="1155CC"/>
              </a:buClr>
              <a:buSzPct val="100000"/>
              <a:defRPr sz="3000">
                <a:solidFill>
                  <a:srgbClr val="1155CC"/>
                </a:solidFill>
              </a:defRPr>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lvl="0" algn="ctr" rtl="0">
              <a:spcBef>
                <a:spcPts val="0"/>
              </a:spcBef>
              <a:buClr>
                <a:schemeClr val="dk2"/>
              </a:buClr>
              <a:buNone/>
              <a:defRPr i="1">
                <a:solidFill>
                  <a:schemeClr val="dk2"/>
                </a:solidFill>
              </a:defRPr>
            </a:lvl1pPr>
            <a:lvl2pPr lvl="1" algn="ctr" rtl="0">
              <a:spcBef>
                <a:spcPts val="0"/>
              </a:spcBef>
              <a:buClr>
                <a:schemeClr val="dk2"/>
              </a:buClr>
              <a:buSzPct val="100000"/>
              <a:buNone/>
              <a:defRPr sz="3000">
                <a:solidFill>
                  <a:schemeClr val="dk2"/>
                </a:solidFill>
              </a:defRPr>
            </a:lvl2pPr>
            <a:lvl3pPr lvl="2" algn="ctr" rtl="0">
              <a:spcBef>
                <a:spcPts val="0"/>
              </a:spcBef>
              <a:buClr>
                <a:schemeClr val="dk2"/>
              </a:buClr>
              <a:buSzPct val="100000"/>
              <a:buNone/>
              <a:defRPr sz="3000">
                <a:solidFill>
                  <a:schemeClr val="dk2"/>
                </a:solidFill>
              </a:defRPr>
            </a:lvl3pPr>
            <a:lvl4pPr lvl="3" algn="ctr" rtl="0">
              <a:spcBef>
                <a:spcPts val="0"/>
              </a:spcBef>
              <a:buClr>
                <a:schemeClr val="dk2"/>
              </a:buClr>
              <a:buSzPct val="100000"/>
              <a:buNone/>
              <a:defRPr sz="3000">
                <a:solidFill>
                  <a:schemeClr val="dk2"/>
                </a:solidFill>
              </a:defRPr>
            </a:lvl4pPr>
            <a:lvl5pPr lvl="4" algn="ctr" rtl="0">
              <a:spcBef>
                <a:spcPts val="0"/>
              </a:spcBef>
              <a:buClr>
                <a:schemeClr val="dk2"/>
              </a:buClr>
              <a:buSzPct val="100000"/>
              <a:buNone/>
              <a:defRPr sz="3000">
                <a:solidFill>
                  <a:schemeClr val="dk2"/>
                </a:solidFill>
              </a:defRPr>
            </a:lvl5pPr>
            <a:lvl6pPr lvl="5" algn="ctr" rtl="0">
              <a:spcBef>
                <a:spcPts val="0"/>
              </a:spcBef>
              <a:buClr>
                <a:schemeClr val="dk2"/>
              </a:buClr>
              <a:buSzPct val="100000"/>
              <a:buNone/>
              <a:defRPr sz="3000">
                <a:solidFill>
                  <a:schemeClr val="dk2"/>
                </a:solidFill>
              </a:defRPr>
            </a:lvl6pPr>
            <a:lvl7pPr lvl="6" algn="ctr" rtl="0">
              <a:spcBef>
                <a:spcPts val="0"/>
              </a:spcBef>
              <a:buClr>
                <a:schemeClr val="dk2"/>
              </a:buClr>
              <a:buSzPct val="100000"/>
              <a:buNone/>
              <a:defRPr sz="3000">
                <a:solidFill>
                  <a:schemeClr val="dk2"/>
                </a:solidFill>
              </a:defRPr>
            </a:lvl7pPr>
            <a:lvl8pPr lvl="7" algn="ctr" rtl="0">
              <a:spcBef>
                <a:spcPts val="0"/>
              </a:spcBef>
              <a:buClr>
                <a:schemeClr val="dk2"/>
              </a:buClr>
              <a:buSzPct val="100000"/>
              <a:buNone/>
              <a:defRPr sz="3000">
                <a:solidFill>
                  <a:schemeClr val="dk2"/>
                </a:solidFill>
              </a:defRPr>
            </a:lvl8pPr>
            <a:lvl9pPr lvl="8" algn="ctr" rtl="0">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64025" y="43597"/>
            <a:ext cx="8229600" cy="560400"/>
          </a:xfrm>
          <a:prstGeom prst="rect">
            <a:avLst/>
          </a:prstGeom>
        </p:spPr>
        <p:txBody>
          <a:bodyPr lIns="91425" tIns="91425" rIns="91425" bIns="91425" anchor="t" anchorCtr="0"/>
          <a:lstStyle>
            <a:lvl1pPr lvl="0" rtl="0">
              <a:spcBef>
                <a:spcPts val="0"/>
              </a:spcBef>
              <a:buClr>
                <a:srgbClr val="1155CC"/>
              </a:buClr>
              <a:defRPr>
                <a:solidFill>
                  <a:srgbClr val="1155CC"/>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 name="Shape 13"/>
          <p:cNvSpPr txBox="1">
            <a:spLocks noGrp="1"/>
          </p:cNvSpPr>
          <p:nvPr>
            <p:ph type="body" idx="1"/>
          </p:nvPr>
        </p:nvSpPr>
        <p:spPr>
          <a:xfrm>
            <a:off x="457200" y="514350"/>
            <a:ext cx="8229600" cy="4405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64025" y="81727"/>
            <a:ext cx="8229600" cy="297300"/>
          </a:xfrm>
          <a:prstGeom prst="rect">
            <a:avLst/>
          </a:prstGeom>
        </p:spPr>
        <p:txBody>
          <a:bodyPr lIns="91425" tIns="91425" rIns="91425" bIns="91425" anchor="b" anchorCtr="0"/>
          <a:lstStyle>
            <a:lvl1pPr lvl="0" rtl="0">
              <a:spcBef>
                <a:spcPts val="0"/>
              </a:spcBef>
              <a:buClr>
                <a:srgbClr val="1155CC"/>
              </a:buClr>
              <a:defRPr>
                <a:solidFill>
                  <a:srgbClr val="1155CC"/>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txBox="1">
            <a:spLocks noGrp="1"/>
          </p:cNvSpPr>
          <p:nvPr>
            <p:ph type="body" idx="1"/>
          </p:nvPr>
        </p:nvSpPr>
        <p:spPr>
          <a:xfrm>
            <a:off x="457200" y="438150"/>
            <a:ext cx="3994500" cy="45501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 name="Shape 17"/>
          <p:cNvSpPr txBox="1">
            <a:spLocks noGrp="1"/>
          </p:cNvSpPr>
          <p:nvPr>
            <p:ph type="body" idx="2"/>
          </p:nvPr>
        </p:nvSpPr>
        <p:spPr>
          <a:xfrm>
            <a:off x="4692274" y="438150"/>
            <a:ext cx="3994499" cy="45501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64025" y="81727"/>
            <a:ext cx="8229600" cy="297300"/>
          </a:xfrm>
          <a:prstGeom prst="rect">
            <a:avLst/>
          </a:prstGeom>
        </p:spPr>
        <p:txBody>
          <a:bodyPr lIns="91425" tIns="91425" rIns="91425" bIns="91425" anchor="b" anchorCtr="0"/>
          <a:lstStyle>
            <a:lvl1pPr lvl="0" rtl="0">
              <a:spcBef>
                <a:spcPts val="0"/>
              </a:spcBef>
              <a:buClr>
                <a:srgbClr val="1155CC"/>
              </a:buClr>
              <a:defRPr>
                <a:solidFill>
                  <a:srgbClr val="1155CC"/>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4406303"/>
            <a:ext cx="8229600" cy="308700"/>
          </a:xfrm>
          <a:prstGeom prst="rect">
            <a:avLst/>
          </a:prstGeom>
        </p:spPr>
        <p:txBody>
          <a:bodyPr lIns="91425" tIns="91425" rIns="91425" bIns="91425" anchor="t" anchorCtr="0"/>
          <a:lstStyle>
            <a:lvl1pPr lvl="0" algn="ctr" rtl="0">
              <a:spcBef>
                <a:spcPts val="360"/>
              </a:spcBef>
              <a:buClr>
                <a:srgbClr val="666666"/>
              </a:buClr>
              <a:buSzPct val="100000"/>
              <a:buNone/>
              <a:defRPr sz="1000">
                <a:solidFill>
                  <a:srgbClr val="666666"/>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64025" y="81727"/>
            <a:ext cx="8229600" cy="297300"/>
          </a:xfrm>
          <a:prstGeom prst="rect">
            <a:avLst/>
          </a:prstGeom>
          <a:noFill/>
          <a:ln>
            <a:noFill/>
          </a:ln>
        </p:spPr>
        <p:txBody>
          <a:bodyPr lIns="91425" tIns="91425" rIns="91425" bIns="91425" anchor="b" anchorCtr="0"/>
          <a:lstStyle>
            <a:lvl1pPr lvl="0" rtl="0">
              <a:spcBef>
                <a:spcPts val="0"/>
              </a:spcBef>
              <a:buClr>
                <a:schemeClr val="dk1"/>
              </a:buClr>
              <a:buFont typeface="Calibri"/>
              <a:buNone/>
              <a:defRPr b="1">
                <a:solidFill>
                  <a:schemeClr val="dk1"/>
                </a:solidFill>
                <a:latin typeface="Calibri"/>
                <a:ea typeface="Calibri"/>
                <a:cs typeface="Calibri"/>
                <a:sym typeface="Calibri"/>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lstStyle>
            <a:lvl1pPr lvl="0" rtl="0">
              <a:spcBef>
                <a:spcPts val="600"/>
              </a:spcBef>
              <a:buClr>
                <a:schemeClr val="dk1"/>
              </a:buClr>
              <a:buSzPct val="100000"/>
              <a:buFont typeface="Calibri"/>
              <a:defRPr sz="1800">
                <a:solidFill>
                  <a:schemeClr val="dk1"/>
                </a:solidFill>
                <a:latin typeface="Calibri"/>
                <a:ea typeface="Calibri"/>
                <a:cs typeface="Calibri"/>
                <a:sym typeface="Calibri"/>
              </a:defRPr>
            </a:lvl1pPr>
            <a:lvl2pPr lvl="1" rtl="0">
              <a:spcBef>
                <a:spcPts val="480"/>
              </a:spcBef>
              <a:buClr>
                <a:schemeClr val="dk1"/>
              </a:buClr>
              <a:buFont typeface="Calibri"/>
              <a:defRPr>
                <a:solidFill>
                  <a:schemeClr val="dk1"/>
                </a:solidFill>
                <a:latin typeface="Calibri"/>
                <a:ea typeface="Calibri"/>
                <a:cs typeface="Calibri"/>
                <a:sym typeface="Calibri"/>
              </a:defRPr>
            </a:lvl2pPr>
            <a:lvl3pPr lvl="2" rtl="0">
              <a:spcBef>
                <a:spcPts val="480"/>
              </a:spcBef>
              <a:buClr>
                <a:schemeClr val="dk1"/>
              </a:buClr>
              <a:buSzPct val="100000"/>
              <a:buFont typeface="Calibri"/>
              <a:defRPr sz="1200">
                <a:solidFill>
                  <a:schemeClr val="dk1"/>
                </a:solidFill>
                <a:latin typeface="Calibri"/>
                <a:ea typeface="Calibri"/>
                <a:cs typeface="Calibri"/>
                <a:sym typeface="Calibri"/>
              </a:defRPr>
            </a:lvl3pPr>
            <a:lvl4pPr lvl="3" rtl="0">
              <a:spcBef>
                <a:spcPts val="360"/>
              </a:spcBef>
              <a:buClr>
                <a:schemeClr val="dk1"/>
              </a:buClr>
              <a:buSzPct val="100000"/>
              <a:buFont typeface="Calibri"/>
              <a:defRPr sz="1000">
                <a:solidFill>
                  <a:schemeClr val="dk1"/>
                </a:solidFill>
                <a:latin typeface="Calibri"/>
                <a:ea typeface="Calibri"/>
                <a:cs typeface="Calibri"/>
                <a:sym typeface="Calibri"/>
              </a:defRPr>
            </a:lvl4pPr>
            <a:lvl5pPr lvl="4" rtl="0">
              <a:spcBef>
                <a:spcPts val="360"/>
              </a:spcBef>
              <a:buClr>
                <a:schemeClr val="dk1"/>
              </a:buClr>
              <a:buSzPct val="100000"/>
              <a:buFont typeface="Calibri"/>
              <a:defRPr sz="1800">
                <a:solidFill>
                  <a:schemeClr val="dk1"/>
                </a:solidFill>
                <a:latin typeface="Calibri"/>
                <a:ea typeface="Calibri"/>
                <a:cs typeface="Calibri"/>
                <a:sym typeface="Calibri"/>
              </a:defRPr>
            </a:lvl5pPr>
            <a:lvl6pPr lvl="5" rtl="0">
              <a:spcBef>
                <a:spcPts val="360"/>
              </a:spcBef>
              <a:buClr>
                <a:schemeClr val="dk1"/>
              </a:buClr>
              <a:buSzPct val="100000"/>
              <a:buFont typeface="Calibri"/>
              <a:defRPr sz="1800">
                <a:solidFill>
                  <a:schemeClr val="dk1"/>
                </a:solidFill>
                <a:latin typeface="Calibri"/>
                <a:ea typeface="Calibri"/>
                <a:cs typeface="Calibri"/>
                <a:sym typeface="Calibri"/>
              </a:defRPr>
            </a:lvl6pPr>
            <a:lvl7pPr lvl="6" rtl="0">
              <a:spcBef>
                <a:spcPts val="360"/>
              </a:spcBef>
              <a:buClr>
                <a:schemeClr val="dk1"/>
              </a:buClr>
              <a:buSzPct val="100000"/>
              <a:buFont typeface="Calibri"/>
              <a:defRPr sz="1800">
                <a:solidFill>
                  <a:schemeClr val="dk1"/>
                </a:solidFill>
                <a:latin typeface="Calibri"/>
                <a:ea typeface="Calibri"/>
                <a:cs typeface="Calibri"/>
                <a:sym typeface="Calibri"/>
              </a:defRPr>
            </a:lvl7pPr>
            <a:lvl8pPr lvl="7" rtl="0">
              <a:spcBef>
                <a:spcPts val="360"/>
              </a:spcBef>
              <a:buClr>
                <a:schemeClr val="dk1"/>
              </a:buClr>
              <a:buSzPct val="100000"/>
              <a:buFont typeface="Calibri"/>
              <a:defRPr sz="1800">
                <a:solidFill>
                  <a:schemeClr val="dk1"/>
                </a:solidFill>
                <a:latin typeface="Calibri"/>
                <a:ea typeface="Calibri"/>
                <a:cs typeface="Calibri"/>
                <a:sym typeface="Calibri"/>
              </a:defRPr>
            </a:lvl8pPr>
            <a:lvl9pPr lvl="8" rtl="0">
              <a:spcBef>
                <a:spcPts val="360"/>
              </a:spcBef>
              <a:buClr>
                <a:schemeClr val="dk1"/>
              </a:buClr>
              <a:buSzPct val="100000"/>
              <a:buFont typeface="Calibri"/>
              <a:defRPr sz="1800">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linkedin.com/pulse/modern-data-platform-challenge-1-inflexibility-andy-steer"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itelligencegroup.com/uk/local-blog/digital-transformation-local-blog/modern-data-platform-answ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717025" y="1598942"/>
            <a:ext cx="7772400" cy="1159800"/>
          </a:xfrm>
          <a:prstGeom prst="rect">
            <a:avLst/>
          </a:prstGeom>
        </p:spPr>
        <p:txBody>
          <a:bodyPr lIns="91425" tIns="91425" rIns="91425" bIns="91425" anchor="b" anchorCtr="0">
            <a:noAutofit/>
          </a:bodyPr>
          <a:lstStyle/>
          <a:p>
            <a:pPr lvl="0">
              <a:spcBef>
                <a:spcPts val="0"/>
              </a:spcBef>
              <a:buNone/>
            </a:pPr>
            <a:r>
              <a:rPr lang="en">
                <a:solidFill>
                  <a:srgbClr val="4A86E8"/>
                </a:solidFill>
              </a:rPr>
              <a:t>Data Architecture</a:t>
            </a:r>
          </a:p>
        </p:txBody>
      </p:sp>
      <p:sp>
        <p:nvSpPr>
          <p:cNvPr id="28" name="Shape 28"/>
          <p:cNvSpPr txBox="1">
            <a:spLocks noGrp="1"/>
          </p:cNvSpPr>
          <p:nvPr>
            <p:ph type="subTitle" idx="1"/>
          </p:nvPr>
        </p:nvSpPr>
        <p:spPr>
          <a:xfrm>
            <a:off x="685800" y="2840053"/>
            <a:ext cx="7772400" cy="784799"/>
          </a:xfrm>
          <a:prstGeom prst="rect">
            <a:avLst/>
          </a:prstGeom>
        </p:spPr>
        <p:txBody>
          <a:bodyPr lIns="91425" tIns="91425" rIns="91425" bIns="91425" anchor="t" anchorCtr="0">
            <a:noAutofit/>
          </a:bodyPr>
          <a:lstStyle/>
          <a:p>
            <a:pPr lvl="0">
              <a:spcBef>
                <a:spcPts val="0"/>
              </a:spcBef>
              <a:buNone/>
            </a:pPr>
            <a:r>
              <a:rPr lang="en"/>
              <a:t>Overview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p:nvPr/>
        </p:nvSpPr>
        <p:spPr>
          <a:xfrm>
            <a:off x="729600" y="835000"/>
            <a:ext cx="2013600" cy="39180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dirty="0">
              <a:solidFill>
                <a:srgbClr val="434343"/>
              </a:solidFill>
              <a:latin typeface="Calibri"/>
              <a:ea typeface="Calibri"/>
              <a:cs typeface="Calibri"/>
              <a:sym typeface="Calibri"/>
            </a:endParaRPr>
          </a:p>
          <a:p>
            <a:pPr marL="457200" lvl="0" indent="-30480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Trade complete</a:t>
            </a:r>
          </a:p>
          <a:p>
            <a:pPr marL="457200" lvl="0" indent="-30480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Allocation</a:t>
            </a:r>
          </a:p>
          <a:p>
            <a:pPr marL="457200" lvl="0" indent="-30480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Trade </a:t>
            </a:r>
          </a:p>
          <a:p>
            <a:pPr marL="457200" lvl="0" indent="-30480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Asset</a:t>
            </a:r>
          </a:p>
          <a:p>
            <a:pPr marL="457200" lvl="0" indent="-30480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Analytics (Portfolio)</a:t>
            </a:r>
          </a:p>
          <a:p>
            <a:pPr marL="457200" lvl="0" indent="-30480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Corporate Action</a:t>
            </a:r>
          </a:p>
          <a:p>
            <a:pPr marL="457200" lvl="0" indent="-304800" rtl="0">
              <a:spcBef>
                <a:spcPts val="0"/>
              </a:spcBef>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Trade </a:t>
            </a:r>
            <a:r>
              <a:rPr lang="en" sz="1200" dirty="0">
                <a:solidFill>
                  <a:srgbClr val="434343"/>
                </a:solidFill>
                <a:latin typeface="Calibri"/>
                <a:ea typeface="Calibri"/>
                <a:cs typeface="Calibri"/>
                <a:sym typeface="Calibri"/>
              </a:rPr>
              <a:t>Reporting</a:t>
            </a: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Tickets</a:t>
            </a: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Reg Reporting</a:t>
            </a:r>
          </a:p>
          <a:p>
            <a:pPr lvl="0">
              <a:spcBef>
                <a:spcPts val="0"/>
              </a:spcBef>
              <a:buNone/>
            </a:pPr>
            <a:endParaRPr sz="1200" dirty="0">
              <a:solidFill>
                <a:srgbClr val="434343"/>
              </a:solidFill>
              <a:latin typeface="Calibri"/>
              <a:ea typeface="Calibri"/>
              <a:cs typeface="Calibri"/>
              <a:sym typeface="Calibri"/>
            </a:endParaRPr>
          </a:p>
          <a:p>
            <a:pPr lvl="0">
              <a:spcBef>
                <a:spcPts val="0"/>
              </a:spcBef>
              <a:buNone/>
            </a:pPr>
            <a:r>
              <a:rPr lang="en" sz="1200" dirty="0" smtClean="0">
                <a:solidFill>
                  <a:srgbClr val="434343"/>
                </a:solidFill>
                <a:latin typeface="Calibri"/>
                <a:ea typeface="Calibri"/>
                <a:cs typeface="Calibri"/>
                <a:sym typeface="Calibri"/>
              </a:rPr>
              <a:t>Megatron</a:t>
            </a:r>
            <a:endParaRPr lang="en" sz="1200" dirty="0">
              <a:solidFill>
                <a:srgbClr val="434343"/>
              </a:solidFill>
              <a:latin typeface="Calibri"/>
              <a:ea typeface="Calibri"/>
              <a:cs typeface="Calibri"/>
              <a:sym typeface="Calibri"/>
            </a:endParaRPr>
          </a:p>
          <a:p>
            <a:pPr lvl="0">
              <a:spcBef>
                <a:spcPts val="0"/>
              </a:spcBef>
              <a:buNone/>
            </a:pPr>
            <a:endParaRPr sz="1200" dirty="0">
              <a:solidFill>
                <a:srgbClr val="434343"/>
              </a:solidFill>
              <a:latin typeface="Calibri"/>
              <a:ea typeface="Calibri"/>
              <a:cs typeface="Calibri"/>
              <a:sym typeface="Calibri"/>
            </a:endParaRPr>
          </a:p>
          <a:p>
            <a:pPr lvl="0">
              <a:spcBef>
                <a:spcPts val="0"/>
              </a:spcBef>
              <a:buNone/>
            </a:pPr>
            <a:r>
              <a:rPr lang="en-US" sz="1200" dirty="0" smtClean="0">
                <a:solidFill>
                  <a:srgbClr val="434343"/>
                </a:solidFill>
                <a:latin typeface="Calibri"/>
                <a:ea typeface="Calibri"/>
                <a:cs typeface="Calibri"/>
                <a:sym typeface="Calibri"/>
              </a:rPr>
              <a:t>(Models, Domains, DALs)</a:t>
            </a:r>
            <a:endParaRPr sz="1200" dirty="0">
              <a:solidFill>
                <a:srgbClr val="434343"/>
              </a:solidFill>
              <a:latin typeface="Calibri"/>
              <a:ea typeface="Calibri"/>
              <a:cs typeface="Calibri"/>
              <a:sym typeface="Calibri"/>
            </a:endParaRPr>
          </a:p>
          <a:p>
            <a:pPr lvl="0">
              <a:spcBef>
                <a:spcPts val="0"/>
              </a:spcBef>
              <a:buNone/>
            </a:pPr>
            <a:r>
              <a:rPr lang="en" b="1" dirty="0">
                <a:solidFill>
                  <a:srgbClr val="434343"/>
                </a:solidFill>
                <a:latin typeface="Calibri"/>
                <a:ea typeface="Calibri"/>
                <a:cs typeface="Calibri"/>
                <a:sym typeface="Calibri"/>
              </a:rPr>
              <a:t>Functions</a:t>
            </a:r>
          </a:p>
        </p:txBody>
      </p:sp>
      <p:sp>
        <p:nvSpPr>
          <p:cNvPr id="78" name="Shape 78"/>
          <p:cNvSpPr/>
          <p:nvPr/>
        </p:nvSpPr>
        <p:spPr>
          <a:xfrm>
            <a:off x="2762175" y="835000"/>
            <a:ext cx="1787400" cy="26382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457200" lvl="0" indent="-30480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Message Bus</a:t>
            </a:r>
          </a:p>
          <a:p>
            <a:pPr marL="457200" lvl="0" indent="-30480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Event </a:t>
            </a:r>
            <a:r>
              <a:rPr lang="en" sz="1200" dirty="0" smtClean="0">
                <a:solidFill>
                  <a:srgbClr val="434343"/>
                </a:solidFill>
                <a:latin typeface="Calibri"/>
                <a:ea typeface="Calibri"/>
                <a:cs typeface="Calibri"/>
                <a:sym typeface="Calibri"/>
              </a:rPr>
              <a:t>Store</a:t>
            </a:r>
          </a:p>
          <a:p>
            <a:pPr marL="457200" lvl="0" indent="-304800">
              <a:spcBef>
                <a:spcPts val="0"/>
              </a:spcBef>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Domain </a:t>
            </a:r>
            <a:r>
              <a:rPr lang="en" sz="1200" dirty="0">
                <a:solidFill>
                  <a:srgbClr val="434343"/>
                </a:solidFill>
                <a:latin typeface="Calibri"/>
                <a:ea typeface="Calibri"/>
                <a:cs typeface="Calibri"/>
                <a:sym typeface="Calibri"/>
              </a:rPr>
              <a:t>Access Layers(DAL)</a:t>
            </a: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Stores</a:t>
            </a:r>
          </a:p>
          <a:p>
            <a:pPr marL="457200" lvl="0" indent="-30480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Transformation</a:t>
            </a:r>
            <a:br>
              <a:rPr lang="en" sz="1200" dirty="0">
                <a:solidFill>
                  <a:srgbClr val="434343"/>
                </a:solidFill>
                <a:latin typeface="Calibri"/>
                <a:ea typeface="Calibri"/>
                <a:cs typeface="Calibri"/>
                <a:sym typeface="Calibri"/>
              </a:rPr>
            </a:br>
            <a:endParaRPr lang="en" sz="1200" dirty="0" smtClean="0">
              <a:solidFill>
                <a:srgbClr val="434343"/>
              </a:solidFill>
              <a:latin typeface="Calibri"/>
              <a:ea typeface="Calibri"/>
              <a:cs typeface="Calibri"/>
              <a:sym typeface="Calibri"/>
            </a:endParaRPr>
          </a:p>
          <a:p>
            <a:pPr marL="152400" lvl="0">
              <a:spcBef>
                <a:spcPts val="0"/>
              </a:spcBef>
              <a:buClr>
                <a:srgbClr val="434343"/>
              </a:buClr>
              <a:buSzPct val="100000"/>
            </a:pPr>
            <a:r>
              <a:rPr lang="en" sz="1200" dirty="0">
                <a:solidFill>
                  <a:srgbClr val="434343"/>
                </a:solidFill>
                <a:latin typeface="Calibri"/>
                <a:ea typeface="Calibri"/>
                <a:cs typeface="Calibri"/>
                <a:sym typeface="Calibri"/>
              </a:rPr>
              <a:t/>
            </a:r>
            <a:br>
              <a:rPr lang="en" sz="1200" dirty="0">
                <a:solidFill>
                  <a:srgbClr val="434343"/>
                </a:solidFill>
                <a:latin typeface="Calibri"/>
                <a:ea typeface="Calibri"/>
                <a:cs typeface="Calibri"/>
                <a:sym typeface="Calibri"/>
              </a:rPr>
            </a:br>
            <a:endParaRPr lang="en" sz="1200" dirty="0" smtClean="0">
              <a:solidFill>
                <a:srgbClr val="434343"/>
              </a:solidFill>
              <a:latin typeface="Calibri"/>
              <a:ea typeface="Calibri"/>
              <a:cs typeface="Calibri"/>
              <a:sym typeface="Calibri"/>
            </a:endParaRPr>
          </a:p>
          <a:p>
            <a:pPr marL="152400" lvl="0">
              <a:spcBef>
                <a:spcPts val="0"/>
              </a:spcBef>
              <a:buClr>
                <a:srgbClr val="434343"/>
              </a:buClr>
              <a:buSzPct val="100000"/>
            </a:pPr>
            <a:endParaRPr lang="en" sz="1200" b="1" dirty="0">
              <a:solidFill>
                <a:srgbClr val="434343"/>
              </a:solidFill>
              <a:latin typeface="Calibri"/>
              <a:ea typeface="Calibri"/>
              <a:cs typeface="Calibri"/>
              <a:sym typeface="Calibri"/>
            </a:endParaRPr>
          </a:p>
          <a:p>
            <a:pPr marL="152400" lvl="0">
              <a:spcBef>
                <a:spcPts val="0"/>
              </a:spcBef>
              <a:buClr>
                <a:srgbClr val="434343"/>
              </a:buClr>
              <a:buSzPct val="100000"/>
            </a:pPr>
            <a:r>
              <a:rPr lang="en" sz="1200" b="1" dirty="0" smtClean="0">
                <a:solidFill>
                  <a:srgbClr val="434343"/>
                </a:solidFill>
                <a:latin typeface="Calibri"/>
                <a:ea typeface="Calibri"/>
                <a:cs typeface="Calibri"/>
                <a:sym typeface="Calibri"/>
              </a:rPr>
              <a:t>Platform</a:t>
            </a:r>
            <a:r>
              <a:rPr lang="en" sz="1200" dirty="0" smtClean="0">
                <a:solidFill>
                  <a:srgbClr val="434343"/>
                </a:solidFill>
                <a:latin typeface="Calibri"/>
                <a:ea typeface="Calibri"/>
                <a:cs typeface="Calibri"/>
                <a:sym typeface="Calibri"/>
              </a:rPr>
              <a:t> </a:t>
            </a:r>
            <a:endParaRPr lang="en" sz="1200" dirty="0">
              <a:solidFill>
                <a:srgbClr val="434343"/>
              </a:solidFill>
              <a:latin typeface="Calibri"/>
              <a:ea typeface="Calibri"/>
              <a:cs typeface="Calibri"/>
              <a:sym typeface="Calibri"/>
            </a:endParaRPr>
          </a:p>
        </p:txBody>
      </p:sp>
      <p:sp>
        <p:nvSpPr>
          <p:cNvPr id="79" name="Shape 79"/>
          <p:cNvSpPr/>
          <p:nvPr/>
        </p:nvSpPr>
        <p:spPr>
          <a:xfrm>
            <a:off x="4520774" y="835000"/>
            <a:ext cx="1766400" cy="26382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457200" lvl="0" indent="-304800">
              <a:spcBef>
                <a:spcPts val="0"/>
              </a:spcBef>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Build</a:t>
            </a:r>
            <a:endParaRPr lang="en" sz="1200" dirty="0">
              <a:solidFill>
                <a:srgbClr val="434343"/>
              </a:solidFill>
              <a:latin typeface="Calibri"/>
              <a:ea typeface="Calibri"/>
              <a:cs typeface="Calibri"/>
              <a:sym typeface="Calibri"/>
            </a:endParaRPr>
          </a:p>
          <a:p>
            <a:pPr marL="457200" lvl="0" indent="-304800">
              <a:spcBef>
                <a:spcPts val="0"/>
              </a:spcBef>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Config</a:t>
            </a:r>
          </a:p>
          <a:p>
            <a:pPr marL="457200" lvl="0" indent="-304800">
              <a:spcBef>
                <a:spcPts val="0"/>
              </a:spcBef>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Dashboard</a:t>
            </a:r>
          </a:p>
          <a:p>
            <a:pPr marL="457200" lvl="0" indent="-304800">
              <a:buClr>
                <a:srgbClr val="434343"/>
              </a:buClr>
              <a:buSzPct val="100000"/>
              <a:buFont typeface="Calibri"/>
              <a:buAutoNum type="arabicPeriod"/>
            </a:pPr>
            <a:r>
              <a:rPr lang="en" sz="1200" dirty="0">
                <a:solidFill>
                  <a:srgbClr val="434343"/>
                </a:solidFill>
                <a:latin typeface="Calibri"/>
                <a:ea typeface="Calibri"/>
                <a:cs typeface="Calibri"/>
                <a:sym typeface="Calibri"/>
              </a:rPr>
              <a:t>Mozart</a:t>
            </a:r>
          </a:p>
          <a:p>
            <a:pPr marL="457200" lvl="0" indent="-304800">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Sheppard</a:t>
            </a:r>
            <a:endParaRPr lang="en" sz="1200" dirty="0">
              <a:solidFill>
                <a:srgbClr val="434343"/>
              </a:solidFill>
              <a:latin typeface="Calibri"/>
              <a:ea typeface="Calibri"/>
              <a:cs typeface="Calibri"/>
              <a:sym typeface="Calibri"/>
            </a:endParaRP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Issue Recovery</a:t>
            </a:r>
          </a:p>
          <a:p>
            <a:pPr marL="457200" lvl="0" indent="-304800">
              <a:spcBef>
                <a:spcPts val="0"/>
              </a:spcBef>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ORM</a:t>
            </a:r>
          </a:p>
          <a:p>
            <a:pPr marL="457200" lvl="0" indent="-304800">
              <a:spcBef>
                <a:spcPts val="0"/>
              </a:spcBef>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P# Management</a:t>
            </a:r>
          </a:p>
          <a:p>
            <a:pPr marL="457200" lvl="0" indent="-304800">
              <a:spcBef>
                <a:spcPts val="0"/>
              </a:spcBef>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Batch Processing</a:t>
            </a:r>
          </a:p>
          <a:p>
            <a:pPr marL="152400" lvl="0">
              <a:spcBef>
                <a:spcPts val="0"/>
              </a:spcBef>
              <a:buClr>
                <a:srgbClr val="434343"/>
              </a:buClr>
              <a:buSzPct val="100000"/>
            </a:pPr>
            <a:r>
              <a:rPr lang="en" sz="1200" dirty="0" smtClean="0">
                <a:solidFill>
                  <a:srgbClr val="434343"/>
                </a:solidFill>
                <a:latin typeface="Calibri"/>
                <a:ea typeface="Calibri"/>
                <a:cs typeface="Calibri"/>
                <a:sym typeface="Calibri"/>
              </a:rPr>
              <a:t/>
            </a:r>
            <a:br>
              <a:rPr lang="en" sz="1200" dirty="0" smtClean="0">
                <a:solidFill>
                  <a:srgbClr val="434343"/>
                </a:solidFill>
                <a:latin typeface="Calibri"/>
                <a:ea typeface="Calibri"/>
                <a:cs typeface="Calibri"/>
                <a:sym typeface="Calibri"/>
              </a:rPr>
            </a:br>
            <a:endParaRPr sz="1200" dirty="0">
              <a:solidFill>
                <a:srgbClr val="434343"/>
              </a:solidFill>
            </a:endParaRPr>
          </a:p>
          <a:p>
            <a:pPr lvl="0">
              <a:spcBef>
                <a:spcPts val="0"/>
              </a:spcBef>
              <a:buNone/>
            </a:pPr>
            <a:r>
              <a:rPr lang="en" sz="1200" b="1" dirty="0">
                <a:solidFill>
                  <a:srgbClr val="434343"/>
                </a:solidFill>
                <a:latin typeface="Calibri"/>
                <a:ea typeface="Calibri"/>
                <a:cs typeface="Calibri"/>
                <a:sym typeface="Calibri"/>
              </a:rPr>
              <a:t>Infra and Tools</a:t>
            </a:r>
          </a:p>
        </p:txBody>
      </p:sp>
      <p:sp>
        <p:nvSpPr>
          <p:cNvPr id="80" name="Shape 80"/>
          <p:cNvSpPr/>
          <p:nvPr/>
        </p:nvSpPr>
        <p:spPr>
          <a:xfrm>
            <a:off x="6258375" y="835000"/>
            <a:ext cx="1885200" cy="26382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457200" lvl="0" indent="-304800">
              <a:spcBef>
                <a:spcPts val="0"/>
              </a:spcBef>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Reference </a:t>
            </a:r>
            <a:r>
              <a:rPr lang="en" sz="1200" dirty="0" smtClean="0">
                <a:solidFill>
                  <a:srgbClr val="434343"/>
                </a:solidFill>
                <a:latin typeface="Calibri"/>
                <a:ea typeface="Calibri"/>
                <a:cs typeface="Calibri"/>
                <a:sym typeface="Calibri"/>
              </a:rPr>
              <a:t>Data Services</a:t>
            </a:r>
            <a:endParaRPr lang="en" sz="1200" dirty="0" smtClean="0">
              <a:solidFill>
                <a:srgbClr val="434343"/>
              </a:solidFill>
              <a:latin typeface="Calibri"/>
              <a:ea typeface="Calibri"/>
              <a:cs typeface="Calibri"/>
              <a:sym typeface="Calibri"/>
            </a:endParaRPr>
          </a:p>
          <a:p>
            <a:pPr marL="457200" lvl="0" indent="-304800">
              <a:spcBef>
                <a:spcPts val="0"/>
              </a:spcBef>
              <a:buClr>
                <a:srgbClr val="434343"/>
              </a:buClr>
              <a:buSzPct val="100000"/>
              <a:buFont typeface="Calibri"/>
              <a:buAutoNum type="arabicPeriod"/>
            </a:pPr>
            <a:r>
              <a:rPr lang="en" sz="1200" dirty="0" smtClean="0">
                <a:solidFill>
                  <a:schemeClr val="accent6"/>
                </a:solidFill>
                <a:latin typeface="Calibri"/>
                <a:ea typeface="Calibri"/>
                <a:cs typeface="Calibri"/>
                <a:sym typeface="Calibri"/>
              </a:rPr>
              <a:t>Notification</a:t>
            </a:r>
            <a:endParaRPr lang="en" sz="1200" dirty="0" smtClean="0">
              <a:solidFill>
                <a:schemeClr val="accent6"/>
              </a:solidFill>
              <a:latin typeface="Calibri"/>
              <a:ea typeface="Calibri"/>
              <a:cs typeface="Calibri"/>
              <a:sym typeface="Calibri"/>
            </a:endParaRPr>
          </a:p>
          <a:p>
            <a:pPr marL="457200" lvl="0" indent="-304800">
              <a:spcBef>
                <a:spcPts val="0"/>
              </a:spcBef>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Distributed Caches</a:t>
            </a:r>
          </a:p>
          <a:p>
            <a:pPr marL="457200" lvl="0" indent="-304800">
              <a:spcBef>
                <a:spcPts val="0"/>
              </a:spcBef>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Read/Reporting</a:t>
            </a:r>
          </a:p>
          <a:p>
            <a:pPr marL="457200" lvl="0" indent="-304800">
              <a:spcBef>
                <a:spcPts val="0"/>
              </a:spcBef>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Customized </a:t>
            </a:r>
            <a:r>
              <a:rPr lang="en" sz="1200" dirty="0" smtClean="0">
                <a:solidFill>
                  <a:srgbClr val="434343"/>
                </a:solidFill>
                <a:latin typeface="Calibri"/>
                <a:ea typeface="Calibri"/>
                <a:cs typeface="Calibri"/>
                <a:sym typeface="Calibri"/>
              </a:rPr>
              <a:t/>
            </a:r>
            <a:br>
              <a:rPr lang="en" sz="1200" dirty="0" smtClean="0">
                <a:solidFill>
                  <a:srgbClr val="434343"/>
                </a:solidFill>
                <a:latin typeface="Calibri"/>
                <a:ea typeface="Calibri"/>
                <a:cs typeface="Calibri"/>
                <a:sym typeface="Calibri"/>
              </a:rPr>
            </a:br>
            <a:r>
              <a:rPr lang="en" sz="1200" dirty="0" smtClean="0">
                <a:solidFill>
                  <a:srgbClr val="434343"/>
                </a:solidFill>
                <a:latin typeface="Calibri"/>
                <a:ea typeface="Calibri"/>
                <a:cs typeface="Calibri"/>
                <a:sym typeface="Calibri"/>
              </a:rPr>
              <a:t/>
            </a:r>
            <a:br>
              <a:rPr lang="en" sz="1200" dirty="0" smtClean="0">
                <a:solidFill>
                  <a:srgbClr val="434343"/>
                </a:solidFill>
                <a:latin typeface="Calibri"/>
                <a:ea typeface="Calibri"/>
                <a:cs typeface="Calibri"/>
                <a:sym typeface="Calibri"/>
              </a:rPr>
            </a:br>
            <a:r>
              <a:rPr lang="en" sz="1200" dirty="0" smtClean="0">
                <a:solidFill>
                  <a:srgbClr val="434343"/>
                </a:solidFill>
                <a:latin typeface="Calibri"/>
                <a:ea typeface="Calibri"/>
                <a:cs typeface="Calibri"/>
                <a:sym typeface="Calibri"/>
              </a:rPr>
              <a:t/>
            </a:r>
            <a:br>
              <a:rPr lang="en" sz="1200" dirty="0" smtClean="0">
                <a:solidFill>
                  <a:srgbClr val="434343"/>
                </a:solidFill>
                <a:latin typeface="Calibri"/>
                <a:ea typeface="Calibri"/>
                <a:cs typeface="Calibri"/>
                <a:sym typeface="Calibri"/>
              </a:rPr>
            </a:br>
            <a:r>
              <a:rPr lang="en" sz="1200" dirty="0" smtClean="0">
                <a:solidFill>
                  <a:srgbClr val="434343"/>
                </a:solidFill>
                <a:latin typeface="Calibri"/>
                <a:ea typeface="Calibri"/>
                <a:cs typeface="Calibri"/>
                <a:sym typeface="Calibri"/>
              </a:rPr>
              <a:t/>
            </a:r>
            <a:br>
              <a:rPr lang="en" sz="1200" dirty="0" smtClean="0">
                <a:solidFill>
                  <a:srgbClr val="434343"/>
                </a:solidFill>
                <a:latin typeface="Calibri"/>
                <a:ea typeface="Calibri"/>
                <a:cs typeface="Calibri"/>
                <a:sym typeface="Calibri"/>
              </a:rPr>
            </a:br>
            <a:r>
              <a:rPr lang="en" sz="1200" dirty="0" smtClean="0">
                <a:solidFill>
                  <a:srgbClr val="434343"/>
                </a:solidFill>
                <a:latin typeface="Calibri"/>
                <a:ea typeface="Calibri"/>
                <a:cs typeface="Calibri"/>
                <a:sym typeface="Calibri"/>
              </a:rPr>
              <a:t/>
            </a:r>
            <a:br>
              <a:rPr lang="en" sz="1200" dirty="0" smtClean="0">
                <a:solidFill>
                  <a:srgbClr val="434343"/>
                </a:solidFill>
                <a:latin typeface="Calibri"/>
                <a:ea typeface="Calibri"/>
                <a:cs typeface="Calibri"/>
                <a:sym typeface="Calibri"/>
              </a:rPr>
            </a:br>
            <a:r>
              <a:rPr lang="en" sz="1200" dirty="0" smtClean="0">
                <a:solidFill>
                  <a:srgbClr val="434343"/>
                </a:solidFill>
                <a:latin typeface="Calibri"/>
                <a:ea typeface="Calibri"/>
                <a:cs typeface="Calibri"/>
                <a:sym typeface="Calibri"/>
              </a:rPr>
              <a:t/>
            </a:r>
            <a:br>
              <a:rPr lang="en" sz="1200" dirty="0" smtClean="0">
                <a:solidFill>
                  <a:srgbClr val="434343"/>
                </a:solidFill>
                <a:latin typeface="Calibri"/>
                <a:ea typeface="Calibri"/>
                <a:cs typeface="Calibri"/>
                <a:sym typeface="Calibri"/>
              </a:rPr>
            </a:br>
            <a:endParaRPr lang="en" sz="1200" dirty="0" smtClean="0">
              <a:solidFill>
                <a:srgbClr val="434343"/>
              </a:solidFill>
              <a:latin typeface="Calibri"/>
              <a:ea typeface="Calibri"/>
              <a:cs typeface="Calibri"/>
              <a:sym typeface="Calibri"/>
            </a:endParaRPr>
          </a:p>
          <a:p>
            <a:pPr marL="152400" lvl="0">
              <a:spcBef>
                <a:spcPts val="0"/>
              </a:spcBef>
              <a:buClr>
                <a:srgbClr val="434343"/>
              </a:buClr>
              <a:buSzPct val="100000"/>
            </a:pPr>
            <a:r>
              <a:rPr lang="en" sz="1200" b="1" dirty="0" smtClean="0">
                <a:solidFill>
                  <a:srgbClr val="434343"/>
                </a:solidFill>
                <a:latin typeface="Calibri"/>
                <a:ea typeface="Calibri"/>
                <a:cs typeface="Calibri"/>
                <a:sym typeface="Calibri"/>
              </a:rPr>
              <a:t>In-progress</a:t>
            </a:r>
            <a:endParaRPr lang="en" sz="1200" b="1" dirty="0" smtClean="0">
              <a:solidFill>
                <a:srgbClr val="434343"/>
              </a:solidFill>
              <a:latin typeface="Calibri"/>
              <a:ea typeface="Calibri"/>
              <a:cs typeface="Calibri"/>
              <a:sym typeface="Calibri"/>
            </a:endParaRPr>
          </a:p>
          <a:p>
            <a:pPr lvl="0">
              <a:spcBef>
                <a:spcPts val="0"/>
              </a:spcBef>
              <a:buNone/>
            </a:pPr>
            <a:endParaRPr sz="1200" dirty="0" smtClean="0">
              <a:solidFill>
                <a:srgbClr val="434343"/>
              </a:solidFill>
              <a:latin typeface="Calibri"/>
              <a:ea typeface="Calibri"/>
              <a:cs typeface="Calibri"/>
              <a:sym typeface="Calibri"/>
            </a:endParaRPr>
          </a:p>
          <a:p>
            <a:pPr lvl="0" rtl="0">
              <a:spcBef>
                <a:spcPts val="0"/>
              </a:spcBef>
              <a:buNone/>
            </a:pPr>
            <a:endParaRPr sz="1200" dirty="0">
              <a:solidFill>
                <a:srgbClr val="434343"/>
              </a:solidFill>
              <a:latin typeface="Calibri"/>
              <a:ea typeface="Calibri"/>
              <a:cs typeface="Calibri"/>
              <a:sym typeface="Calibri"/>
            </a:endParaRPr>
          </a:p>
        </p:txBody>
      </p:sp>
      <p:sp>
        <p:nvSpPr>
          <p:cNvPr id="81" name="Shape 81"/>
          <p:cNvSpPr txBox="1"/>
          <p:nvPr/>
        </p:nvSpPr>
        <p:spPr>
          <a:xfrm>
            <a:off x="234450" y="258475"/>
            <a:ext cx="8455800" cy="366300"/>
          </a:xfrm>
          <a:prstGeom prst="rect">
            <a:avLst/>
          </a:prstGeom>
          <a:noFill/>
          <a:ln>
            <a:noFill/>
          </a:ln>
        </p:spPr>
        <p:txBody>
          <a:bodyPr lIns="91425" tIns="91425" rIns="91425" bIns="91425" anchor="t" anchorCtr="0">
            <a:noAutofit/>
          </a:bodyPr>
          <a:lstStyle/>
          <a:p>
            <a:pPr lvl="0" rtl="0">
              <a:spcBef>
                <a:spcPts val="0"/>
              </a:spcBef>
              <a:buNone/>
            </a:pPr>
            <a:r>
              <a:rPr lang="en">
                <a:solidFill>
                  <a:srgbClr val="0000FF"/>
                </a:solidFill>
                <a:latin typeface="Calibri"/>
                <a:ea typeface="Calibri"/>
                <a:cs typeface="Calibri"/>
                <a:sym typeface="Calibri"/>
              </a:rPr>
              <a:t>Build So far...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6" name="Shape 46"/>
          <p:cNvSpPr txBox="1"/>
          <p:nvPr/>
        </p:nvSpPr>
        <p:spPr>
          <a:xfrm>
            <a:off x="248550" y="67450"/>
            <a:ext cx="8827500" cy="444900"/>
          </a:xfrm>
          <a:prstGeom prst="rect">
            <a:avLst/>
          </a:prstGeom>
          <a:noFill/>
          <a:ln>
            <a:noFill/>
          </a:ln>
        </p:spPr>
        <p:txBody>
          <a:bodyPr lIns="91425" tIns="91425" rIns="91425" bIns="91425" anchor="t" anchorCtr="0">
            <a:noAutofit/>
          </a:bodyPr>
          <a:lstStyle/>
          <a:p>
            <a:pPr lvl="0" rtl="0">
              <a:spcBef>
                <a:spcPts val="0"/>
              </a:spcBef>
              <a:buNone/>
            </a:pPr>
            <a:r>
              <a:rPr lang="en" dirty="0" smtClean="0">
                <a:solidFill>
                  <a:srgbClr val="0000FF"/>
                </a:solidFill>
                <a:latin typeface="Calibri"/>
                <a:ea typeface="Calibri"/>
                <a:cs typeface="Calibri"/>
                <a:sym typeface="Calibri"/>
              </a:rPr>
              <a:t>Operating Principles</a:t>
            </a:r>
            <a:endParaRPr lang="en" dirty="0">
              <a:solidFill>
                <a:srgbClr val="0000FF"/>
              </a:solidFill>
              <a:latin typeface="Calibri"/>
              <a:ea typeface="Calibri"/>
              <a:cs typeface="Calibri"/>
              <a:sym typeface="Calibri"/>
            </a:endParaRPr>
          </a:p>
        </p:txBody>
      </p:sp>
      <p:sp>
        <p:nvSpPr>
          <p:cNvPr id="3" name="TextBox 2"/>
          <p:cNvSpPr txBox="1"/>
          <p:nvPr/>
        </p:nvSpPr>
        <p:spPr>
          <a:xfrm>
            <a:off x="381000" y="666750"/>
            <a:ext cx="8610600" cy="2893100"/>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dirty="0" smtClean="0">
                <a:solidFill>
                  <a:schemeClr val="tx1">
                    <a:lumMod val="65000"/>
                    <a:lumOff val="35000"/>
                  </a:schemeClr>
                </a:solidFill>
                <a:latin typeface="Calibri" panose="020F0502020204030204" pitchFamily="34" charset="0"/>
              </a:rPr>
              <a:t>Speak </a:t>
            </a:r>
            <a:r>
              <a:rPr lang="en-US" dirty="0">
                <a:solidFill>
                  <a:schemeClr val="tx1">
                    <a:lumMod val="65000"/>
                    <a:lumOff val="35000"/>
                  </a:schemeClr>
                </a:solidFill>
                <a:latin typeface="Calibri" panose="020F0502020204030204" pitchFamily="34" charset="0"/>
              </a:rPr>
              <a:t>with data, manage by </a:t>
            </a:r>
            <a:r>
              <a:rPr lang="en-US" dirty="0" smtClean="0">
                <a:solidFill>
                  <a:schemeClr val="tx1">
                    <a:lumMod val="65000"/>
                    <a:lumOff val="35000"/>
                  </a:schemeClr>
                </a:solidFill>
                <a:latin typeface="Calibri" panose="020F0502020204030204" pitchFamily="34" charset="0"/>
              </a:rPr>
              <a:t>facts</a:t>
            </a:r>
          </a:p>
          <a:p>
            <a:pPr marL="285750" indent="-285750">
              <a:lnSpc>
                <a:spcPct val="300000"/>
              </a:lnSpc>
              <a:buFont typeface="Arial" panose="020B0604020202020204" pitchFamily="34" charset="0"/>
              <a:buChar char="•"/>
            </a:pPr>
            <a:r>
              <a:rPr lang="en-US" dirty="0">
                <a:solidFill>
                  <a:schemeClr val="tx1">
                    <a:lumMod val="65000"/>
                    <a:lumOff val="35000"/>
                  </a:schemeClr>
                </a:solidFill>
                <a:latin typeface="Calibri" panose="020F0502020204030204" pitchFamily="34" charset="0"/>
              </a:rPr>
              <a:t>Good processes and supporting tools bring good </a:t>
            </a:r>
            <a:r>
              <a:rPr lang="en-US" dirty="0" smtClean="0">
                <a:solidFill>
                  <a:schemeClr val="tx1">
                    <a:lumMod val="65000"/>
                    <a:lumOff val="35000"/>
                  </a:schemeClr>
                </a:solidFill>
                <a:latin typeface="Calibri" panose="020F0502020204030204" pitchFamily="34" charset="0"/>
              </a:rPr>
              <a:t>results</a:t>
            </a:r>
            <a:endParaRPr lang="en-US" dirty="0">
              <a:solidFill>
                <a:schemeClr val="tx1">
                  <a:lumMod val="65000"/>
                  <a:lumOff val="35000"/>
                </a:schemeClr>
              </a:solidFill>
              <a:latin typeface="Calibri" panose="020F0502020204030204" pitchFamily="34" charset="0"/>
            </a:endParaRPr>
          </a:p>
          <a:p>
            <a:pPr marL="285750" indent="-285750">
              <a:lnSpc>
                <a:spcPct val="300000"/>
              </a:lnSpc>
              <a:buFont typeface="Arial" panose="020B0604020202020204" pitchFamily="34" charset="0"/>
              <a:buChar char="•"/>
            </a:pPr>
            <a:r>
              <a:rPr lang="en-US" dirty="0">
                <a:solidFill>
                  <a:schemeClr val="tx1">
                    <a:lumMod val="65000"/>
                    <a:lumOff val="35000"/>
                  </a:schemeClr>
                </a:solidFill>
                <a:latin typeface="Calibri" panose="020F0502020204030204" pitchFamily="34" charset="0"/>
              </a:rPr>
              <a:t>Take action to contain and correct root causes of problems</a:t>
            </a:r>
          </a:p>
          <a:p>
            <a:pPr marL="285750" indent="-285750">
              <a:lnSpc>
                <a:spcPct val="300000"/>
              </a:lnSpc>
              <a:buFont typeface="Arial" panose="020B0604020202020204" pitchFamily="34" charset="0"/>
              <a:buChar char="•"/>
            </a:pPr>
            <a:r>
              <a:rPr lang="en-US" dirty="0">
                <a:solidFill>
                  <a:schemeClr val="tx1">
                    <a:lumMod val="65000"/>
                    <a:lumOff val="35000"/>
                  </a:schemeClr>
                </a:solidFill>
                <a:latin typeface="Calibri" panose="020F0502020204030204" pitchFamily="34" charset="0"/>
              </a:rPr>
              <a:t>Work as a team</a:t>
            </a:r>
          </a:p>
          <a:p>
            <a:pPr marL="342900" indent="-342900">
              <a:buFont typeface="+mj-lt"/>
              <a:buAutoNum type="arabicPeriod"/>
            </a:pPr>
            <a:endParaRPr lang="en-US" dirty="0">
              <a:solidFill>
                <a:schemeClr val="tx1">
                  <a:lumMod val="65000"/>
                  <a:lumOff val="35000"/>
                </a:schemeClr>
              </a:solidFill>
            </a:endParaRPr>
          </a:p>
        </p:txBody>
      </p:sp>
    </p:spTree>
    <p:extLst>
      <p:ext uri="{BB962C8B-B14F-4D97-AF65-F5344CB8AC3E}">
        <p14:creationId xmlns:p14="http://schemas.microsoft.com/office/powerpoint/2010/main" val="241915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6" name="Shape 46"/>
          <p:cNvSpPr txBox="1"/>
          <p:nvPr/>
        </p:nvSpPr>
        <p:spPr>
          <a:xfrm>
            <a:off x="248550" y="67450"/>
            <a:ext cx="8827500" cy="444900"/>
          </a:xfrm>
          <a:prstGeom prst="rect">
            <a:avLst/>
          </a:prstGeom>
          <a:noFill/>
          <a:ln>
            <a:noFill/>
          </a:ln>
        </p:spPr>
        <p:txBody>
          <a:bodyPr lIns="91425" tIns="91425" rIns="91425" bIns="91425" anchor="t" anchorCtr="0">
            <a:noAutofit/>
          </a:bodyPr>
          <a:lstStyle/>
          <a:p>
            <a:pPr lvl="0" rtl="0">
              <a:spcBef>
                <a:spcPts val="0"/>
              </a:spcBef>
              <a:buNone/>
            </a:pPr>
            <a:r>
              <a:rPr lang="en" dirty="0" smtClean="0">
                <a:solidFill>
                  <a:srgbClr val="0000FF"/>
                </a:solidFill>
                <a:latin typeface="Calibri"/>
                <a:ea typeface="Calibri"/>
                <a:cs typeface="Calibri"/>
                <a:sym typeface="Calibri"/>
              </a:rPr>
              <a:t>Feature</a:t>
            </a:r>
            <a:endParaRPr lang="en" dirty="0">
              <a:solidFill>
                <a:srgbClr val="0000FF"/>
              </a:solidFill>
              <a:latin typeface="Calibri"/>
              <a:ea typeface="Calibri"/>
              <a:cs typeface="Calibri"/>
              <a:sym typeface="Calibri"/>
            </a:endParaRPr>
          </a:p>
        </p:txBody>
      </p:sp>
      <p:sp>
        <p:nvSpPr>
          <p:cNvPr id="3" name="TextBox 2"/>
          <p:cNvSpPr txBox="1"/>
          <p:nvPr/>
        </p:nvSpPr>
        <p:spPr>
          <a:xfrm>
            <a:off x="381000" y="666750"/>
            <a:ext cx="8305800" cy="954107"/>
          </a:xfrm>
          <a:prstGeom prst="rect">
            <a:avLst/>
          </a:prstGeom>
          <a:noFill/>
        </p:spPr>
        <p:txBody>
          <a:bodyPr wrap="square" rtlCol="0">
            <a:spAutoFit/>
          </a:bodyPr>
          <a:lstStyle/>
          <a:p>
            <a:pPr fontAlgn="base"/>
            <a:r>
              <a:rPr lang="en-US" dirty="0" smtClean="0"/>
              <a:t>1. User Data Workspace</a:t>
            </a:r>
          </a:p>
          <a:p>
            <a:pPr fontAlgn="base"/>
            <a:endParaRPr lang="en-US" dirty="0" smtClean="0"/>
          </a:p>
          <a:p>
            <a:pPr fontAlgn="base"/>
            <a:r>
              <a:rPr lang="en-US" dirty="0" smtClean="0">
                <a:latin typeface="Calibri" panose="020F0502020204030204" pitchFamily="34" charset="0"/>
              </a:rPr>
              <a:t>A </a:t>
            </a:r>
            <a:r>
              <a:rPr lang="en-US" dirty="0">
                <a:latin typeface="Calibri" panose="020F0502020204030204" pitchFamily="34" charset="0"/>
              </a:rPr>
              <a:t>single workplace where </a:t>
            </a:r>
            <a:r>
              <a:rPr lang="en-US" dirty="0" smtClean="0">
                <a:latin typeface="Calibri" panose="020F0502020204030204" pitchFamily="34" charset="0"/>
              </a:rPr>
              <a:t>our end-users can </a:t>
            </a:r>
            <a:r>
              <a:rPr lang="en-US" dirty="0">
                <a:latin typeface="Calibri" panose="020F0502020204030204" pitchFamily="34" charset="0"/>
              </a:rPr>
              <a:t>work with a growing set of data </a:t>
            </a:r>
            <a:r>
              <a:rPr lang="en-US" dirty="0" smtClean="0">
                <a:latin typeface="Calibri" panose="020F0502020204030204" pitchFamily="34" charset="0"/>
              </a:rPr>
              <a:t>science tools </a:t>
            </a:r>
            <a:r>
              <a:rPr lang="en-US" dirty="0">
                <a:latin typeface="Calibri" panose="020F0502020204030204" pitchFamily="34" charset="0"/>
              </a:rPr>
              <a:t>such as </a:t>
            </a:r>
            <a:r>
              <a:rPr lang="en-US" dirty="0" err="1">
                <a:latin typeface="Calibri" panose="020F0502020204030204" pitchFamily="34" charset="0"/>
              </a:rPr>
              <a:t>RStudio</a:t>
            </a:r>
            <a:r>
              <a:rPr lang="en-US" dirty="0">
                <a:latin typeface="Calibri" panose="020F0502020204030204" pitchFamily="34" charset="0"/>
              </a:rPr>
              <a:t>, </a:t>
            </a:r>
            <a:r>
              <a:rPr lang="en-US" dirty="0" smtClean="0">
                <a:latin typeface="Calibri" panose="020F0502020204030204" pitchFamily="34" charset="0"/>
              </a:rPr>
              <a:t>Jupiter</a:t>
            </a:r>
            <a:r>
              <a:rPr lang="en-US" dirty="0">
                <a:latin typeface="Calibri" panose="020F0502020204030204" pitchFamily="34" charset="0"/>
              </a:rPr>
              <a:t>, Python, Scala, and more. </a:t>
            </a:r>
            <a:r>
              <a:rPr lang="en-US" dirty="0" smtClean="0">
                <a:latin typeface="Calibri" panose="020F0502020204030204" pitchFamily="34" charset="0"/>
              </a:rPr>
              <a:t>Provide user data in a sandboxed environment for our users.</a:t>
            </a:r>
            <a:endParaRPr lang="en-US" dirty="0">
              <a:solidFill>
                <a:schemeClr val="tx1">
                  <a:lumMod val="65000"/>
                  <a:lumOff val="35000"/>
                </a:schemeClr>
              </a:solidFill>
            </a:endParaRPr>
          </a:p>
        </p:txBody>
      </p:sp>
    </p:spTree>
    <p:extLst>
      <p:ext uri="{BB962C8B-B14F-4D97-AF65-F5344CB8AC3E}">
        <p14:creationId xmlns:p14="http://schemas.microsoft.com/office/powerpoint/2010/main" val="209555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6" name="Shape 46"/>
          <p:cNvSpPr txBox="1"/>
          <p:nvPr/>
        </p:nvSpPr>
        <p:spPr>
          <a:xfrm>
            <a:off x="248550" y="67450"/>
            <a:ext cx="8827500" cy="444900"/>
          </a:xfrm>
          <a:prstGeom prst="rect">
            <a:avLst/>
          </a:prstGeom>
          <a:noFill/>
          <a:ln>
            <a:noFill/>
          </a:ln>
        </p:spPr>
        <p:txBody>
          <a:bodyPr lIns="91425" tIns="91425" rIns="91425" bIns="91425" anchor="t" anchorCtr="0">
            <a:noAutofit/>
          </a:bodyPr>
          <a:lstStyle/>
          <a:p>
            <a:pPr lvl="0" rtl="0">
              <a:spcBef>
                <a:spcPts val="0"/>
              </a:spcBef>
              <a:buNone/>
            </a:pPr>
            <a:r>
              <a:rPr lang="en" dirty="0" smtClean="0">
                <a:solidFill>
                  <a:srgbClr val="0000FF"/>
                </a:solidFill>
                <a:latin typeface="Calibri"/>
                <a:ea typeface="Calibri"/>
                <a:cs typeface="Calibri"/>
                <a:sym typeface="Calibri"/>
              </a:rPr>
              <a:t>Problems</a:t>
            </a:r>
            <a:endParaRPr lang="en" dirty="0">
              <a:solidFill>
                <a:srgbClr val="0000FF"/>
              </a:solidFill>
              <a:latin typeface="Calibri"/>
              <a:ea typeface="Calibri"/>
              <a:cs typeface="Calibri"/>
              <a:sym typeface="Calibri"/>
            </a:endParaRPr>
          </a:p>
        </p:txBody>
      </p:sp>
      <p:sp>
        <p:nvSpPr>
          <p:cNvPr id="3" name="TextBox 2"/>
          <p:cNvSpPr txBox="1"/>
          <p:nvPr/>
        </p:nvSpPr>
        <p:spPr>
          <a:xfrm>
            <a:off x="381000" y="666750"/>
            <a:ext cx="8305800" cy="2677656"/>
          </a:xfrm>
          <a:prstGeom prst="rect">
            <a:avLst/>
          </a:prstGeom>
          <a:noFill/>
        </p:spPr>
        <p:txBody>
          <a:bodyPr wrap="square" rtlCol="0">
            <a:spAutoFit/>
          </a:bodyPr>
          <a:lstStyle/>
          <a:p>
            <a:pPr marL="342900" indent="-342900" fontAlgn="base">
              <a:lnSpc>
                <a:spcPct val="300000"/>
              </a:lnSpc>
              <a:buAutoNum type="arabicPeriod"/>
            </a:pPr>
            <a:r>
              <a:rPr lang="en-US" dirty="0" err="1" smtClean="0">
                <a:latin typeface="Calibri Light" panose="020F0302020204030204" pitchFamily="34" charset="0"/>
              </a:rPr>
              <a:t>Siloed</a:t>
            </a:r>
            <a:r>
              <a:rPr lang="en-US" dirty="0" smtClean="0">
                <a:latin typeface="Calibri Light" panose="020F0302020204030204" pitchFamily="34" charset="0"/>
              </a:rPr>
              <a:t> processing of transactions across multiple groups in TS both in both real-time and offline mode</a:t>
            </a:r>
          </a:p>
          <a:p>
            <a:pPr marL="342900" indent="-342900" fontAlgn="base">
              <a:lnSpc>
                <a:spcPct val="300000"/>
              </a:lnSpc>
              <a:buAutoNum type="arabicPeriod"/>
            </a:pPr>
            <a:r>
              <a:rPr lang="en-US" dirty="0" smtClean="0">
                <a:latin typeface="Calibri Light" panose="020F0302020204030204" pitchFamily="34" charset="0"/>
              </a:rPr>
              <a:t>Enrichment from multiple reference data sources causes in-consistencies</a:t>
            </a:r>
          </a:p>
          <a:p>
            <a:pPr marL="342900" indent="-342900" fontAlgn="base">
              <a:lnSpc>
                <a:spcPct val="300000"/>
              </a:lnSpc>
              <a:buAutoNum type="arabicPeriod"/>
            </a:pPr>
            <a:r>
              <a:rPr lang="en-US" dirty="0" smtClean="0">
                <a:latin typeface="Calibri Light" panose="020F0302020204030204" pitchFamily="34" charset="0"/>
              </a:rPr>
              <a:t>Incomplete or no formal store and information management process</a:t>
            </a:r>
          </a:p>
          <a:p>
            <a:pPr marL="342900" indent="-342900" fontAlgn="base">
              <a:lnSpc>
                <a:spcPct val="300000"/>
              </a:lnSpc>
              <a:buAutoNum type="arabicPeriod"/>
            </a:pPr>
            <a:endParaRPr lang="en-US" dirty="0">
              <a:solidFill>
                <a:schemeClr val="tx1">
                  <a:lumMod val="65000"/>
                  <a:lumOff val="35000"/>
                </a:schemeClr>
              </a:solidFill>
              <a:latin typeface="Calibri Light" panose="020F0302020204030204" pitchFamily="34" charset="0"/>
            </a:endParaRPr>
          </a:p>
        </p:txBody>
      </p:sp>
    </p:spTree>
    <p:extLst>
      <p:ext uri="{BB962C8B-B14F-4D97-AF65-F5344CB8AC3E}">
        <p14:creationId xmlns:p14="http://schemas.microsoft.com/office/powerpoint/2010/main" val="253265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6" name="Shape 46"/>
          <p:cNvSpPr txBox="1"/>
          <p:nvPr/>
        </p:nvSpPr>
        <p:spPr>
          <a:xfrm>
            <a:off x="248550" y="67450"/>
            <a:ext cx="8827500" cy="444900"/>
          </a:xfrm>
          <a:prstGeom prst="rect">
            <a:avLst/>
          </a:prstGeom>
          <a:noFill/>
          <a:ln>
            <a:noFill/>
          </a:ln>
        </p:spPr>
        <p:txBody>
          <a:bodyPr lIns="91425" tIns="91425" rIns="91425" bIns="91425" anchor="t" anchorCtr="0">
            <a:noAutofit/>
          </a:bodyPr>
          <a:lstStyle/>
          <a:p>
            <a:pPr lvl="0" rtl="0">
              <a:spcBef>
                <a:spcPts val="0"/>
              </a:spcBef>
              <a:buNone/>
            </a:pPr>
            <a:r>
              <a:rPr lang="en" dirty="0" smtClean="0">
                <a:solidFill>
                  <a:srgbClr val="0000FF"/>
                </a:solidFill>
                <a:latin typeface="Calibri"/>
                <a:ea typeface="Calibri"/>
                <a:cs typeface="Calibri"/>
                <a:sym typeface="Calibri"/>
              </a:rPr>
              <a:t>Problems</a:t>
            </a:r>
            <a:endParaRPr lang="en" dirty="0">
              <a:solidFill>
                <a:srgbClr val="0000FF"/>
              </a:solidFill>
              <a:latin typeface="Calibri"/>
              <a:ea typeface="Calibri"/>
              <a:cs typeface="Calibri"/>
              <a:sym typeface="Calibri"/>
            </a:endParaRPr>
          </a:p>
        </p:txBody>
      </p:sp>
      <p:sp>
        <p:nvSpPr>
          <p:cNvPr id="3" name="TextBox 2"/>
          <p:cNvSpPr txBox="1"/>
          <p:nvPr/>
        </p:nvSpPr>
        <p:spPr>
          <a:xfrm>
            <a:off x="381000" y="666750"/>
            <a:ext cx="8305800" cy="1270797"/>
          </a:xfrm>
          <a:prstGeom prst="rect">
            <a:avLst/>
          </a:prstGeom>
          <a:noFill/>
        </p:spPr>
        <p:txBody>
          <a:bodyPr wrap="square" rtlCol="0">
            <a:spAutoFit/>
          </a:bodyPr>
          <a:lstStyle/>
          <a:p>
            <a:pPr marL="342900" indent="-342900" fontAlgn="base">
              <a:lnSpc>
                <a:spcPct val="300000"/>
              </a:lnSpc>
              <a:buAutoNum type="arabicPeriod"/>
            </a:pPr>
            <a:r>
              <a:rPr lang="en-US" dirty="0" smtClean="0">
                <a:solidFill>
                  <a:schemeClr val="tx1">
                    <a:lumMod val="65000"/>
                    <a:lumOff val="35000"/>
                  </a:schemeClr>
                </a:solidFill>
                <a:latin typeface="Calibri Light" panose="020F0302020204030204" pitchFamily="34" charset="0"/>
                <a:hlinkClick r:id="rId3"/>
              </a:rPr>
              <a:t>The Modern Data Platform – Challenges</a:t>
            </a:r>
            <a:endParaRPr lang="en-US" dirty="0">
              <a:solidFill>
                <a:schemeClr val="tx1">
                  <a:lumMod val="65000"/>
                  <a:lumOff val="35000"/>
                </a:schemeClr>
              </a:solidFill>
              <a:latin typeface="Calibri Light" panose="020F0302020204030204" pitchFamily="34" charset="0"/>
              <a:hlinkClick r:id="rId3"/>
            </a:endParaRPr>
          </a:p>
          <a:p>
            <a:pPr marL="342900" indent="-342900" fontAlgn="base">
              <a:lnSpc>
                <a:spcPct val="300000"/>
              </a:lnSpc>
              <a:buAutoNum type="arabicPeriod"/>
            </a:pPr>
            <a:r>
              <a:rPr lang="en-US" dirty="0" smtClean="0">
                <a:solidFill>
                  <a:schemeClr val="tx1">
                    <a:lumMod val="65000"/>
                    <a:lumOff val="35000"/>
                  </a:schemeClr>
                </a:solidFill>
                <a:latin typeface="Calibri Light" panose="020F0302020204030204" pitchFamily="34" charset="0"/>
                <a:hlinkClick r:id="rId4"/>
              </a:rPr>
              <a:t>Modern Data Architecture</a:t>
            </a:r>
            <a:endParaRPr lang="en-US" dirty="0">
              <a:solidFill>
                <a:schemeClr val="tx1">
                  <a:lumMod val="65000"/>
                  <a:lumOff val="35000"/>
                </a:schemeClr>
              </a:solidFill>
              <a:latin typeface="Calibri Light" panose="020F0302020204030204" pitchFamily="34" charset="0"/>
            </a:endParaRPr>
          </a:p>
        </p:txBody>
      </p:sp>
    </p:spTree>
    <p:extLst>
      <p:ext uri="{BB962C8B-B14F-4D97-AF65-F5344CB8AC3E}">
        <p14:creationId xmlns:p14="http://schemas.microsoft.com/office/powerpoint/2010/main" val="135399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p:nvPr/>
        </p:nvSpPr>
        <p:spPr>
          <a:xfrm>
            <a:off x="202830" y="664750"/>
            <a:ext cx="8712570" cy="3964400"/>
          </a:xfrm>
          <a:prstGeom prst="rect">
            <a:avLst/>
          </a:prstGeom>
          <a:noFill/>
          <a:ln>
            <a:noFill/>
          </a:ln>
        </p:spPr>
        <p:txBody>
          <a:bodyPr lIns="91425" tIns="91425" rIns="91425" bIns="91425" anchor="t" anchorCtr="0">
            <a:noAutofit/>
          </a:bodyPr>
          <a:lstStyle/>
          <a:p>
            <a:pPr marL="285750" lvl="0" indent="-285750">
              <a:lnSpc>
                <a:spcPct val="250000"/>
              </a:lnSpc>
              <a:spcBef>
                <a:spcPts val="0"/>
              </a:spcBef>
              <a:buFont typeface="Arial" panose="020B0604020202020204" pitchFamily="34" charset="0"/>
              <a:buChar char="•"/>
            </a:pPr>
            <a:r>
              <a:rPr lang="en" sz="1800" dirty="0" smtClean="0">
                <a:solidFill>
                  <a:schemeClr val="tx1">
                    <a:lumMod val="65000"/>
                    <a:lumOff val="35000"/>
                  </a:schemeClr>
                </a:solidFill>
                <a:latin typeface="Calibri"/>
                <a:ea typeface="Calibri"/>
                <a:cs typeface="Calibri"/>
                <a:sym typeface="Calibri"/>
              </a:rPr>
              <a:t>Team Mission and Goals</a:t>
            </a:r>
          </a:p>
          <a:p>
            <a:pPr marL="285750" lvl="0" indent="-285750">
              <a:lnSpc>
                <a:spcPct val="250000"/>
              </a:lnSpc>
              <a:spcBef>
                <a:spcPts val="0"/>
              </a:spcBef>
              <a:buFont typeface="Arial" panose="020B0604020202020204" pitchFamily="34" charset="0"/>
              <a:buChar char="•"/>
            </a:pPr>
            <a:r>
              <a:rPr lang="en" sz="1800" dirty="0" smtClean="0">
                <a:solidFill>
                  <a:schemeClr val="tx1">
                    <a:lumMod val="65000"/>
                    <a:lumOff val="35000"/>
                  </a:schemeClr>
                </a:solidFill>
                <a:latin typeface="Calibri"/>
                <a:ea typeface="Calibri"/>
                <a:cs typeface="Calibri"/>
                <a:sym typeface="Calibri"/>
              </a:rPr>
              <a:t>Functional Architecture</a:t>
            </a:r>
          </a:p>
          <a:p>
            <a:pPr marL="285750" lvl="0" indent="-285750">
              <a:lnSpc>
                <a:spcPct val="250000"/>
              </a:lnSpc>
              <a:spcBef>
                <a:spcPts val="0"/>
              </a:spcBef>
              <a:buFont typeface="Arial" panose="020B0604020202020204" pitchFamily="34" charset="0"/>
              <a:buChar char="•"/>
            </a:pPr>
            <a:r>
              <a:rPr lang="en" sz="1800" dirty="0" smtClean="0">
                <a:solidFill>
                  <a:schemeClr val="tx1">
                    <a:lumMod val="65000"/>
                    <a:lumOff val="35000"/>
                  </a:schemeClr>
                </a:solidFill>
                <a:latin typeface="Calibri"/>
                <a:ea typeface="Calibri"/>
                <a:cs typeface="Calibri"/>
                <a:sym typeface="Calibri"/>
              </a:rPr>
              <a:t>Operating Principles</a:t>
            </a:r>
          </a:p>
          <a:p>
            <a:pPr marL="285750" lvl="0" indent="-285750">
              <a:lnSpc>
                <a:spcPct val="250000"/>
              </a:lnSpc>
              <a:spcBef>
                <a:spcPts val="0"/>
              </a:spcBef>
              <a:buFont typeface="Arial" panose="020B0604020202020204" pitchFamily="34" charset="0"/>
              <a:buChar char="•"/>
            </a:pPr>
            <a:r>
              <a:rPr lang="en" sz="1800" dirty="0" smtClean="0">
                <a:solidFill>
                  <a:schemeClr val="tx1">
                    <a:lumMod val="65000"/>
                    <a:lumOff val="35000"/>
                  </a:schemeClr>
                </a:solidFill>
                <a:latin typeface="Calibri"/>
                <a:ea typeface="Calibri"/>
                <a:cs typeface="Calibri"/>
                <a:sym typeface="Calibri"/>
              </a:rPr>
              <a:t>Any Questions?</a:t>
            </a:r>
            <a:endParaRPr lang="en" sz="1800" dirty="0">
              <a:solidFill>
                <a:schemeClr val="tx1">
                  <a:lumMod val="65000"/>
                  <a:lumOff val="35000"/>
                </a:schemeClr>
              </a:solidFill>
              <a:latin typeface="Calibri"/>
              <a:ea typeface="Calibri"/>
              <a:cs typeface="Calibri"/>
              <a:sym typeface="Calibri"/>
            </a:endParaRPr>
          </a:p>
        </p:txBody>
      </p:sp>
      <p:sp>
        <p:nvSpPr>
          <p:cNvPr id="34" name="Shape 34"/>
          <p:cNvSpPr txBox="1"/>
          <p:nvPr/>
        </p:nvSpPr>
        <p:spPr>
          <a:xfrm>
            <a:off x="172350" y="219850"/>
            <a:ext cx="8827500" cy="444900"/>
          </a:xfrm>
          <a:prstGeom prst="rect">
            <a:avLst/>
          </a:prstGeom>
          <a:noFill/>
          <a:ln>
            <a:noFill/>
          </a:ln>
        </p:spPr>
        <p:txBody>
          <a:bodyPr lIns="91425" tIns="91425" rIns="91425" bIns="91425" anchor="t" anchorCtr="0">
            <a:noAutofit/>
          </a:bodyPr>
          <a:lstStyle/>
          <a:p>
            <a:pPr lvl="0">
              <a:spcBef>
                <a:spcPts val="0"/>
              </a:spcBef>
              <a:buNone/>
            </a:pPr>
            <a:r>
              <a:rPr lang="en" dirty="0" smtClean="0">
                <a:solidFill>
                  <a:srgbClr val="0000FF"/>
                </a:solidFill>
                <a:latin typeface="Calibri"/>
                <a:ea typeface="Calibri"/>
                <a:cs typeface="Calibri"/>
                <a:sym typeface="Calibri"/>
              </a:rPr>
              <a:t>Agenda</a:t>
            </a:r>
            <a:endParaRPr lang="en" dirty="0">
              <a:solidFill>
                <a:srgbClr val="0000F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p:nvPr/>
        </p:nvSpPr>
        <p:spPr>
          <a:xfrm>
            <a:off x="703125" y="1593500"/>
            <a:ext cx="7656600" cy="2068500"/>
          </a:xfrm>
          <a:prstGeom prst="rect">
            <a:avLst/>
          </a:prstGeom>
          <a:noFill/>
          <a:ln>
            <a:noFill/>
          </a:ln>
        </p:spPr>
        <p:txBody>
          <a:bodyPr lIns="91425" tIns="91425" rIns="91425" bIns="91425" anchor="t" anchorCtr="0">
            <a:noAutofit/>
          </a:bodyPr>
          <a:lstStyle/>
          <a:p>
            <a:pPr lvl="0">
              <a:spcBef>
                <a:spcPts val="0"/>
              </a:spcBef>
              <a:buNone/>
            </a:pPr>
            <a:r>
              <a:rPr lang="en" sz="1800" i="1" dirty="0">
                <a:solidFill>
                  <a:srgbClr val="666666"/>
                </a:solidFill>
                <a:latin typeface="Calibri"/>
                <a:ea typeface="Calibri"/>
                <a:cs typeface="Calibri"/>
                <a:sym typeface="Calibri"/>
              </a:rPr>
              <a:t>Develop architectures, policies, practices and procedures in order to store and manage </a:t>
            </a:r>
            <a:r>
              <a:rPr lang="en" sz="1800" i="1" dirty="0" smtClean="0">
                <a:solidFill>
                  <a:srgbClr val="666666"/>
                </a:solidFill>
                <a:latin typeface="Calibri"/>
                <a:ea typeface="Calibri"/>
                <a:cs typeface="Calibri"/>
                <a:sym typeface="Calibri"/>
              </a:rPr>
              <a:t>the </a:t>
            </a:r>
            <a:r>
              <a:rPr lang="en" sz="1800" i="1" dirty="0">
                <a:solidFill>
                  <a:srgbClr val="666666"/>
                </a:solidFill>
                <a:latin typeface="Calibri"/>
                <a:ea typeface="Calibri"/>
                <a:cs typeface="Calibri"/>
                <a:sym typeface="Calibri"/>
              </a:rPr>
              <a:t>information lifecycle needs for trading solutions in an effective manner. </a:t>
            </a:r>
          </a:p>
        </p:txBody>
      </p:sp>
      <p:sp>
        <p:nvSpPr>
          <p:cNvPr id="34" name="Shape 34"/>
          <p:cNvSpPr txBox="1"/>
          <p:nvPr/>
        </p:nvSpPr>
        <p:spPr>
          <a:xfrm>
            <a:off x="172350" y="219850"/>
            <a:ext cx="8827500" cy="444900"/>
          </a:xfrm>
          <a:prstGeom prst="rect">
            <a:avLst/>
          </a:prstGeom>
          <a:noFill/>
          <a:ln>
            <a:noFill/>
          </a:ln>
        </p:spPr>
        <p:txBody>
          <a:bodyPr lIns="91425" tIns="91425" rIns="91425" bIns="91425" anchor="t" anchorCtr="0">
            <a:noAutofit/>
          </a:bodyPr>
          <a:lstStyle/>
          <a:p>
            <a:pPr lvl="0">
              <a:spcBef>
                <a:spcPts val="0"/>
              </a:spcBef>
              <a:buNone/>
            </a:pPr>
            <a:r>
              <a:rPr lang="en">
                <a:solidFill>
                  <a:srgbClr val="0000FF"/>
                </a:solidFill>
                <a:latin typeface="Calibri"/>
                <a:ea typeface="Calibri"/>
                <a:cs typeface="Calibri"/>
                <a:sym typeface="Calibri"/>
              </a:rPr>
              <a:t>Mission Statement </a:t>
            </a:r>
          </a:p>
        </p:txBody>
      </p:sp>
    </p:spTree>
    <p:extLst>
      <p:ext uri="{BB962C8B-B14F-4D97-AF65-F5344CB8AC3E}">
        <p14:creationId xmlns:p14="http://schemas.microsoft.com/office/powerpoint/2010/main" val="1193891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p:nvPr/>
        </p:nvSpPr>
        <p:spPr>
          <a:xfrm>
            <a:off x="377650" y="484850"/>
            <a:ext cx="8156750" cy="4372900"/>
          </a:xfrm>
          <a:prstGeom prst="rect">
            <a:avLst/>
          </a:prstGeom>
          <a:noFill/>
          <a:ln>
            <a:noFill/>
          </a:ln>
        </p:spPr>
        <p:txBody>
          <a:bodyPr lIns="91425" tIns="91425" rIns="91425" bIns="91425" anchor="t" anchorCtr="0">
            <a:noAutofit/>
          </a:bodyPr>
          <a:lstStyle/>
          <a:p>
            <a:pPr marL="457200" lvl="0" indent="-228600" rtl="0">
              <a:lnSpc>
                <a:spcPct val="100000"/>
              </a:lnSpc>
              <a:spcBef>
                <a:spcPts val="0"/>
              </a:spcBef>
              <a:buClr>
                <a:srgbClr val="434343"/>
              </a:buClr>
              <a:buFont typeface="Calibri"/>
              <a:buAutoNum type="arabicPeriod"/>
            </a:pPr>
            <a:r>
              <a:rPr lang="en" dirty="0">
                <a:solidFill>
                  <a:schemeClr val="tx1">
                    <a:lumMod val="50000"/>
                    <a:lumOff val="50000"/>
                  </a:schemeClr>
                </a:solidFill>
                <a:latin typeface="Calibri"/>
                <a:ea typeface="Calibri"/>
                <a:cs typeface="Calibri"/>
                <a:sym typeface="Calibri"/>
              </a:rPr>
              <a:t>Provide data storage as a service with well defined interaction points between business applications and </a:t>
            </a:r>
            <a:r>
              <a:rPr lang="en" dirty="0" smtClean="0">
                <a:solidFill>
                  <a:schemeClr val="tx1">
                    <a:lumMod val="50000"/>
                    <a:lumOff val="50000"/>
                  </a:schemeClr>
                </a:solidFill>
                <a:latin typeface="Calibri"/>
                <a:ea typeface="Calibri"/>
                <a:cs typeface="Calibri"/>
                <a:sym typeface="Calibri"/>
              </a:rPr>
              <a:t>states </a:t>
            </a:r>
            <a:r>
              <a:rPr lang="en" dirty="0" smtClean="0">
                <a:solidFill>
                  <a:schemeClr val="tx1">
                    <a:lumMod val="50000"/>
                    <a:lumOff val="50000"/>
                  </a:schemeClr>
                </a:solidFill>
                <a:latin typeface="Calibri"/>
                <a:ea typeface="Calibri"/>
                <a:cs typeface="Calibri"/>
                <a:sym typeface="Calibri"/>
              </a:rPr>
              <a:t>(Data Models, Data stores, ORM </a:t>
            </a:r>
            <a:r>
              <a:rPr lang="en" dirty="0" smtClean="0">
                <a:solidFill>
                  <a:schemeClr val="tx1">
                    <a:lumMod val="50000"/>
                    <a:lumOff val="50000"/>
                  </a:schemeClr>
                </a:solidFill>
                <a:latin typeface="Calibri"/>
                <a:ea typeface="Calibri"/>
                <a:cs typeface="Calibri"/>
                <a:sym typeface="Calibri"/>
              </a:rPr>
              <a:t>Data Access Service Layers)</a:t>
            </a:r>
            <a:endParaRPr dirty="0">
              <a:solidFill>
                <a:schemeClr val="tx1">
                  <a:lumMod val="50000"/>
                  <a:lumOff val="50000"/>
                </a:schemeClr>
              </a:solidFill>
              <a:latin typeface="Calibri"/>
              <a:ea typeface="Calibri"/>
              <a:cs typeface="Calibri"/>
              <a:sym typeface="Calibri"/>
            </a:endParaRPr>
          </a:p>
          <a:p>
            <a:pPr marL="457200" lvl="0" indent="-228600" rtl="0">
              <a:lnSpc>
                <a:spcPct val="200000"/>
              </a:lnSpc>
              <a:spcBef>
                <a:spcPts val="0"/>
              </a:spcBef>
              <a:buClr>
                <a:srgbClr val="434343"/>
              </a:buClr>
              <a:buFont typeface="Calibri"/>
              <a:buAutoNum type="arabicPeriod"/>
            </a:pPr>
            <a:r>
              <a:rPr lang="en" dirty="0">
                <a:solidFill>
                  <a:schemeClr val="tx1">
                    <a:lumMod val="50000"/>
                    <a:lumOff val="50000"/>
                  </a:schemeClr>
                </a:solidFill>
                <a:latin typeface="Calibri"/>
                <a:ea typeface="Calibri"/>
                <a:cs typeface="Calibri"/>
                <a:sym typeface="Calibri"/>
              </a:rPr>
              <a:t>Facilitate migration </a:t>
            </a:r>
            <a:r>
              <a:rPr lang="en" dirty="0" smtClean="0">
                <a:solidFill>
                  <a:schemeClr val="tx1">
                    <a:lumMod val="50000"/>
                    <a:lumOff val="50000"/>
                  </a:schemeClr>
                </a:solidFill>
                <a:latin typeface="Calibri"/>
                <a:ea typeface="Calibri"/>
                <a:cs typeface="Calibri"/>
                <a:sym typeface="Calibri"/>
              </a:rPr>
              <a:t>and phasing </a:t>
            </a:r>
            <a:r>
              <a:rPr lang="en" dirty="0">
                <a:solidFill>
                  <a:schemeClr val="tx1">
                    <a:lumMod val="50000"/>
                    <a:lumOff val="50000"/>
                  </a:schemeClr>
                </a:solidFill>
                <a:latin typeface="Calibri"/>
                <a:ea typeface="Calibri"/>
                <a:cs typeface="Calibri"/>
                <a:sym typeface="Calibri"/>
              </a:rPr>
              <a:t>out legacy stores</a:t>
            </a:r>
            <a:r>
              <a:rPr lang="en" dirty="0" smtClean="0">
                <a:solidFill>
                  <a:schemeClr val="tx1">
                    <a:lumMod val="50000"/>
                    <a:lumOff val="50000"/>
                  </a:schemeClr>
                </a:solidFill>
                <a:latin typeface="Calibri"/>
                <a:ea typeface="Calibri"/>
                <a:cs typeface="Calibri"/>
                <a:sym typeface="Calibri"/>
              </a:rPr>
              <a:t>. (Transformation services such as  Megatron…)</a:t>
            </a:r>
            <a:endParaRPr lang="en" dirty="0">
              <a:solidFill>
                <a:schemeClr val="tx1">
                  <a:lumMod val="50000"/>
                  <a:lumOff val="50000"/>
                </a:schemeClr>
              </a:solidFill>
              <a:latin typeface="Calibri"/>
              <a:ea typeface="Calibri"/>
              <a:cs typeface="Calibri"/>
              <a:sym typeface="Calibri"/>
            </a:endParaRPr>
          </a:p>
          <a:p>
            <a:pPr marL="457200" lvl="0" indent="-228600" rtl="0">
              <a:lnSpc>
                <a:spcPct val="200000"/>
              </a:lnSpc>
              <a:spcBef>
                <a:spcPts val="0"/>
              </a:spcBef>
              <a:buClr>
                <a:srgbClr val="434343"/>
              </a:buClr>
              <a:buFont typeface="Calibri"/>
              <a:buAutoNum type="arabicPeriod"/>
            </a:pPr>
            <a:r>
              <a:rPr lang="en" dirty="0">
                <a:solidFill>
                  <a:schemeClr val="tx1">
                    <a:lumMod val="50000"/>
                    <a:lumOff val="50000"/>
                  </a:schemeClr>
                </a:solidFill>
                <a:latin typeface="Calibri"/>
                <a:ea typeface="Calibri"/>
                <a:cs typeface="Calibri"/>
                <a:sym typeface="Calibri"/>
              </a:rPr>
              <a:t>Provide  alignment, consistency and governance of transactional </a:t>
            </a:r>
            <a:r>
              <a:rPr lang="en" dirty="0" smtClean="0">
                <a:solidFill>
                  <a:schemeClr val="tx1">
                    <a:lumMod val="50000"/>
                    <a:lumOff val="50000"/>
                  </a:schemeClr>
                </a:solidFill>
                <a:latin typeface="Calibri"/>
                <a:ea typeface="Calibri"/>
                <a:cs typeface="Calibri"/>
                <a:sym typeface="Calibri"/>
              </a:rPr>
              <a:t>data (Data governance)</a:t>
            </a:r>
            <a:endParaRPr lang="en" dirty="0">
              <a:solidFill>
                <a:schemeClr val="tx1">
                  <a:lumMod val="50000"/>
                  <a:lumOff val="50000"/>
                </a:schemeClr>
              </a:solidFill>
              <a:latin typeface="Calibri"/>
              <a:ea typeface="Calibri"/>
              <a:cs typeface="Calibri"/>
              <a:sym typeface="Calibri"/>
            </a:endParaRPr>
          </a:p>
          <a:p>
            <a:pPr marL="457200" lvl="0" indent="-228600" rtl="0">
              <a:spcBef>
                <a:spcPts val="0"/>
              </a:spcBef>
              <a:buClr>
                <a:srgbClr val="434343"/>
              </a:buClr>
              <a:buFont typeface="Calibri"/>
              <a:buAutoNum type="arabicPeriod"/>
            </a:pPr>
            <a:r>
              <a:rPr lang="en" dirty="0">
                <a:solidFill>
                  <a:schemeClr val="tx1">
                    <a:lumMod val="50000"/>
                    <a:lumOff val="50000"/>
                  </a:schemeClr>
                </a:solidFill>
                <a:latin typeface="Calibri"/>
                <a:ea typeface="Calibri"/>
                <a:cs typeface="Calibri"/>
                <a:sym typeface="Calibri"/>
              </a:rPr>
              <a:t>Define business policies and standards up front; share, extend, and record throughout the </a:t>
            </a:r>
            <a:r>
              <a:rPr lang="en" dirty="0" smtClean="0">
                <a:solidFill>
                  <a:schemeClr val="tx1">
                    <a:lumMod val="50000"/>
                    <a:lumOff val="50000"/>
                  </a:schemeClr>
                </a:solidFill>
                <a:latin typeface="Calibri"/>
                <a:ea typeface="Calibri"/>
                <a:cs typeface="Calibri"/>
                <a:sym typeface="Calibri"/>
              </a:rPr>
              <a:t>lifecycle (Models, APIs for Message Bus)</a:t>
            </a:r>
            <a:endParaRPr lang="en" dirty="0">
              <a:solidFill>
                <a:schemeClr val="tx1">
                  <a:lumMod val="50000"/>
                  <a:lumOff val="50000"/>
                </a:schemeClr>
              </a:solidFill>
              <a:latin typeface="Calibri"/>
              <a:ea typeface="Calibri"/>
              <a:cs typeface="Calibri"/>
              <a:sym typeface="Calibri"/>
            </a:endParaRPr>
          </a:p>
          <a:p>
            <a:pPr marL="457200" lvl="0" indent="-228600" rtl="0">
              <a:lnSpc>
                <a:spcPct val="200000"/>
              </a:lnSpc>
              <a:spcBef>
                <a:spcPts val="0"/>
              </a:spcBef>
              <a:buClr>
                <a:srgbClr val="434343"/>
              </a:buClr>
              <a:buFont typeface="Calibri"/>
              <a:buAutoNum type="arabicPeriod"/>
            </a:pPr>
            <a:r>
              <a:rPr lang="en" dirty="0">
                <a:solidFill>
                  <a:schemeClr val="tx1">
                    <a:lumMod val="50000"/>
                    <a:lumOff val="50000"/>
                  </a:schemeClr>
                </a:solidFill>
                <a:latin typeface="Calibri"/>
                <a:ea typeface="Calibri"/>
                <a:cs typeface="Calibri"/>
                <a:sym typeface="Calibri"/>
              </a:rPr>
              <a:t>Consistently achieve predefined service level targets</a:t>
            </a:r>
          </a:p>
          <a:p>
            <a:pPr marL="457200" lvl="0" indent="-228600" rtl="0">
              <a:spcBef>
                <a:spcPts val="0"/>
              </a:spcBef>
              <a:buClr>
                <a:srgbClr val="434343"/>
              </a:buClr>
              <a:buFont typeface="Calibri"/>
              <a:buAutoNum type="arabicPeriod"/>
            </a:pPr>
            <a:r>
              <a:rPr lang="en" dirty="0">
                <a:solidFill>
                  <a:schemeClr val="tx1">
                    <a:lumMod val="50000"/>
                    <a:lumOff val="50000"/>
                  </a:schemeClr>
                </a:solidFill>
                <a:latin typeface="Calibri"/>
                <a:ea typeface="Calibri"/>
                <a:cs typeface="Calibri"/>
                <a:sym typeface="Calibri"/>
              </a:rPr>
              <a:t>Provide data management </a:t>
            </a:r>
            <a:r>
              <a:rPr lang="en" dirty="0" smtClean="0">
                <a:solidFill>
                  <a:schemeClr val="tx1">
                    <a:lumMod val="50000"/>
                    <a:lumOff val="50000"/>
                  </a:schemeClr>
                </a:solidFill>
                <a:latin typeface="Calibri"/>
                <a:ea typeface="Calibri"/>
                <a:cs typeface="Calibri"/>
                <a:sym typeface="Calibri"/>
              </a:rPr>
              <a:t>tools (P# Installs and management, Build, Continous Integration, Exception Handlers and reporting for data &amp; workflow corrections)</a:t>
            </a:r>
            <a:endParaRPr lang="en" dirty="0">
              <a:solidFill>
                <a:schemeClr val="tx1">
                  <a:lumMod val="50000"/>
                  <a:lumOff val="50000"/>
                </a:schemeClr>
              </a:solidFill>
              <a:latin typeface="Calibri"/>
              <a:ea typeface="Calibri"/>
              <a:cs typeface="Calibri"/>
              <a:sym typeface="Calibri"/>
            </a:endParaRPr>
          </a:p>
          <a:p>
            <a:pPr marL="457200" lvl="0" indent="-228600" rtl="0">
              <a:lnSpc>
                <a:spcPct val="200000"/>
              </a:lnSpc>
              <a:spcBef>
                <a:spcPts val="0"/>
              </a:spcBef>
              <a:buClr>
                <a:srgbClr val="434343"/>
              </a:buClr>
              <a:buFont typeface="Calibri"/>
              <a:buAutoNum type="arabicPeriod"/>
            </a:pPr>
            <a:r>
              <a:rPr lang="en" dirty="0">
                <a:solidFill>
                  <a:schemeClr val="tx1">
                    <a:lumMod val="50000"/>
                    <a:lumOff val="50000"/>
                  </a:schemeClr>
                </a:solidFill>
                <a:latin typeface="Calibri"/>
                <a:ea typeface="Calibri"/>
                <a:cs typeface="Calibri"/>
                <a:sym typeface="Calibri"/>
              </a:rPr>
              <a:t>Improve data access, speed iterative </a:t>
            </a:r>
            <a:r>
              <a:rPr lang="en" dirty="0" smtClean="0">
                <a:solidFill>
                  <a:schemeClr val="tx1">
                    <a:lumMod val="50000"/>
                    <a:lumOff val="50000"/>
                  </a:schemeClr>
                </a:solidFill>
                <a:latin typeface="Calibri"/>
                <a:ea typeface="Calibri"/>
                <a:cs typeface="Calibri"/>
                <a:sym typeface="Calibri"/>
              </a:rPr>
              <a:t>testing</a:t>
            </a:r>
            <a:endParaRPr lang="en" dirty="0">
              <a:solidFill>
                <a:schemeClr val="tx1">
                  <a:lumMod val="50000"/>
                  <a:lumOff val="50000"/>
                </a:schemeClr>
              </a:solidFill>
              <a:latin typeface="Calibri"/>
              <a:ea typeface="Calibri"/>
              <a:cs typeface="Calibri"/>
              <a:sym typeface="Calibri"/>
            </a:endParaRPr>
          </a:p>
          <a:p>
            <a:pPr marL="457200" lvl="0" indent="-228600" rtl="0">
              <a:spcBef>
                <a:spcPts val="0"/>
              </a:spcBef>
              <a:buClr>
                <a:srgbClr val="434343"/>
              </a:buClr>
              <a:buFont typeface="Calibri"/>
              <a:buAutoNum type="arabicPeriod"/>
            </a:pPr>
            <a:r>
              <a:rPr lang="en" dirty="0">
                <a:solidFill>
                  <a:schemeClr val="tx1">
                    <a:lumMod val="50000"/>
                    <a:lumOff val="50000"/>
                  </a:schemeClr>
                </a:solidFill>
                <a:latin typeface="Calibri"/>
                <a:ea typeface="Calibri"/>
                <a:cs typeface="Calibri"/>
                <a:sym typeface="Calibri"/>
              </a:rPr>
              <a:t>Empower collaboration between business application developers and data architecture </a:t>
            </a:r>
            <a:r>
              <a:rPr lang="en" dirty="0" smtClean="0">
                <a:solidFill>
                  <a:schemeClr val="tx1">
                    <a:lumMod val="50000"/>
                    <a:lumOff val="50000"/>
                  </a:schemeClr>
                </a:solidFill>
                <a:latin typeface="Calibri"/>
                <a:ea typeface="Calibri"/>
                <a:cs typeface="Calibri"/>
                <a:sym typeface="Calibri"/>
              </a:rPr>
              <a:t>team. (Event stores, Message Bus, ORM, P# management tools.)</a:t>
            </a:r>
            <a:endParaRPr lang="en" dirty="0">
              <a:solidFill>
                <a:schemeClr val="tx1">
                  <a:lumMod val="50000"/>
                  <a:lumOff val="50000"/>
                </a:schemeClr>
              </a:solidFill>
              <a:latin typeface="Calibri"/>
              <a:ea typeface="Calibri"/>
              <a:cs typeface="Calibri"/>
              <a:sym typeface="Calibri"/>
            </a:endParaRPr>
          </a:p>
        </p:txBody>
      </p:sp>
      <p:sp>
        <p:nvSpPr>
          <p:cNvPr id="40" name="Shape 40"/>
          <p:cNvSpPr txBox="1"/>
          <p:nvPr/>
        </p:nvSpPr>
        <p:spPr>
          <a:xfrm>
            <a:off x="248550" y="67450"/>
            <a:ext cx="8827500" cy="444900"/>
          </a:xfrm>
          <a:prstGeom prst="rect">
            <a:avLst/>
          </a:prstGeom>
          <a:noFill/>
          <a:ln>
            <a:noFill/>
          </a:ln>
        </p:spPr>
        <p:txBody>
          <a:bodyPr lIns="91425" tIns="91425" rIns="91425" bIns="91425" anchor="t" anchorCtr="0">
            <a:noAutofit/>
          </a:bodyPr>
          <a:lstStyle/>
          <a:p>
            <a:pPr lvl="0" rtl="0">
              <a:spcBef>
                <a:spcPts val="0"/>
              </a:spcBef>
              <a:buNone/>
            </a:pPr>
            <a:r>
              <a:rPr lang="en" dirty="0" smtClean="0">
                <a:solidFill>
                  <a:srgbClr val="0000FF"/>
                </a:solidFill>
                <a:latin typeface="Calibri"/>
                <a:ea typeface="Calibri"/>
                <a:cs typeface="Calibri"/>
                <a:sym typeface="Calibri"/>
              </a:rPr>
              <a:t>Goals &amp; Achievements </a:t>
            </a:r>
            <a:endParaRPr lang="en" dirty="0">
              <a:solidFill>
                <a:srgbClr val="0000F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p:nvPr/>
        </p:nvSpPr>
        <p:spPr>
          <a:xfrm>
            <a:off x="377650" y="484850"/>
            <a:ext cx="8109600" cy="3699900"/>
          </a:xfrm>
          <a:prstGeom prst="rect">
            <a:avLst/>
          </a:prstGeom>
          <a:noFill/>
          <a:ln>
            <a:noFill/>
          </a:ln>
        </p:spPr>
        <p:txBody>
          <a:bodyPr lIns="91425" tIns="91425" rIns="91425" bIns="91425" anchor="t" anchorCtr="0">
            <a:noAutofit/>
          </a:bodyPr>
          <a:lstStyle/>
          <a:p>
            <a:pPr marL="457200" lvl="0" indent="-228600" rtl="0">
              <a:spcBef>
                <a:spcPts val="0"/>
              </a:spcBef>
              <a:buClr>
                <a:srgbClr val="434343"/>
              </a:buClr>
              <a:buFont typeface="Calibri"/>
              <a:buAutoNum type="arabicPeriod"/>
            </a:pPr>
            <a:r>
              <a:rPr lang="en" dirty="0">
                <a:solidFill>
                  <a:schemeClr val="tx1">
                    <a:lumMod val="65000"/>
                    <a:lumOff val="35000"/>
                  </a:schemeClr>
                </a:solidFill>
                <a:latin typeface="Calibri"/>
                <a:ea typeface="Calibri"/>
                <a:cs typeface="Calibri"/>
                <a:sym typeface="Calibri"/>
              </a:rPr>
              <a:t>Provide an integrated system with fully independent scaling for compute, storage and services</a:t>
            </a:r>
            <a:r>
              <a:rPr lang="en" dirty="0" smtClean="0">
                <a:solidFill>
                  <a:schemeClr val="tx1">
                    <a:lumMod val="65000"/>
                    <a:lumOff val="35000"/>
                  </a:schemeClr>
                </a:solidFill>
                <a:latin typeface="Calibri"/>
                <a:ea typeface="Calibri"/>
                <a:cs typeface="Calibri"/>
                <a:sym typeface="Calibri"/>
              </a:rPr>
              <a:t>.</a:t>
            </a:r>
          </a:p>
          <a:p>
            <a:pPr marL="457200" lvl="0" indent="-228600" rtl="0">
              <a:spcBef>
                <a:spcPts val="0"/>
              </a:spcBef>
              <a:buClr>
                <a:srgbClr val="434343"/>
              </a:buClr>
              <a:buFont typeface="Calibri"/>
              <a:buAutoNum type="arabicPeriod"/>
            </a:pPr>
            <a:endParaRPr lang="en" dirty="0">
              <a:solidFill>
                <a:schemeClr val="tx1">
                  <a:lumMod val="65000"/>
                  <a:lumOff val="35000"/>
                </a:schemeClr>
              </a:solidFill>
              <a:latin typeface="Calibri"/>
              <a:ea typeface="Calibri"/>
              <a:cs typeface="Calibri"/>
              <a:sym typeface="Calibri"/>
            </a:endParaRPr>
          </a:p>
          <a:p>
            <a:pPr marL="457200" lvl="0" indent="-228600" rtl="0">
              <a:spcBef>
                <a:spcPts val="0"/>
              </a:spcBef>
              <a:buClr>
                <a:srgbClr val="434343"/>
              </a:buClr>
              <a:buFont typeface="Calibri"/>
              <a:buAutoNum type="arabicPeriod"/>
            </a:pPr>
            <a:r>
              <a:rPr lang="en" dirty="0">
                <a:solidFill>
                  <a:schemeClr val="tx1">
                    <a:lumMod val="65000"/>
                    <a:lumOff val="35000"/>
                  </a:schemeClr>
                </a:solidFill>
                <a:latin typeface="Calibri"/>
                <a:ea typeface="Calibri"/>
                <a:cs typeface="Calibri"/>
                <a:sym typeface="Calibri"/>
              </a:rPr>
              <a:t>Unlike the TS current-storage architecture that couple storage and compute together,  decouple storage from business services in order to provide automatic scaling of storage, analytics or workgroup resources for any job, quickly and easily. </a:t>
            </a:r>
            <a:endParaRPr lang="en" dirty="0" smtClean="0">
              <a:solidFill>
                <a:schemeClr val="tx1">
                  <a:lumMod val="65000"/>
                  <a:lumOff val="35000"/>
                </a:schemeClr>
              </a:solidFill>
              <a:latin typeface="Calibri"/>
              <a:ea typeface="Calibri"/>
              <a:cs typeface="Calibri"/>
              <a:sym typeface="Calibri"/>
            </a:endParaRPr>
          </a:p>
          <a:p>
            <a:pPr marL="457200" lvl="0" indent="-228600" rtl="0">
              <a:spcBef>
                <a:spcPts val="0"/>
              </a:spcBef>
              <a:buClr>
                <a:srgbClr val="434343"/>
              </a:buClr>
              <a:buFont typeface="Calibri"/>
              <a:buAutoNum type="arabicPeriod"/>
            </a:pPr>
            <a:endParaRPr lang="en" dirty="0">
              <a:solidFill>
                <a:schemeClr val="tx1">
                  <a:lumMod val="65000"/>
                  <a:lumOff val="35000"/>
                </a:schemeClr>
              </a:solidFill>
              <a:latin typeface="Calibri"/>
              <a:ea typeface="Calibri"/>
              <a:cs typeface="Calibri"/>
              <a:sym typeface="Calibri"/>
            </a:endParaRPr>
          </a:p>
          <a:p>
            <a:pPr marL="457200" lvl="0" indent="-228600" rtl="0">
              <a:spcBef>
                <a:spcPts val="0"/>
              </a:spcBef>
              <a:buClr>
                <a:srgbClr val="434343"/>
              </a:buClr>
              <a:buFont typeface="Calibri"/>
              <a:buAutoNum type="arabicPeriod"/>
            </a:pPr>
            <a:r>
              <a:rPr lang="en" dirty="0" smtClean="0">
                <a:solidFill>
                  <a:schemeClr val="tx1">
                    <a:lumMod val="65000"/>
                    <a:lumOff val="35000"/>
                  </a:schemeClr>
                </a:solidFill>
                <a:latin typeface="Calibri"/>
                <a:ea typeface="Calibri"/>
                <a:cs typeface="Calibri"/>
                <a:sym typeface="Calibri"/>
              </a:rPr>
              <a:t>Provide </a:t>
            </a:r>
            <a:r>
              <a:rPr lang="en" dirty="0">
                <a:solidFill>
                  <a:schemeClr val="tx1">
                    <a:lumMod val="65000"/>
                    <a:lumOff val="35000"/>
                  </a:schemeClr>
                </a:solidFill>
                <a:latin typeface="Calibri"/>
                <a:ea typeface="Calibri"/>
                <a:cs typeface="Calibri"/>
                <a:sym typeface="Calibri"/>
              </a:rPr>
              <a:t>storage support for all kinds of data both structured and semi-structured data and documents</a:t>
            </a:r>
          </a:p>
          <a:p>
            <a:pPr lvl="0" rtl="0">
              <a:spcBef>
                <a:spcPts val="0"/>
              </a:spcBef>
              <a:buNone/>
            </a:pPr>
            <a:endParaRPr dirty="0">
              <a:solidFill>
                <a:schemeClr val="tx1">
                  <a:lumMod val="65000"/>
                  <a:lumOff val="35000"/>
                </a:schemeClr>
              </a:solidFill>
              <a:latin typeface="Calibri"/>
              <a:ea typeface="Calibri"/>
              <a:cs typeface="Calibri"/>
              <a:sym typeface="Calibri"/>
            </a:endParaRPr>
          </a:p>
        </p:txBody>
      </p:sp>
      <p:sp>
        <p:nvSpPr>
          <p:cNvPr id="46" name="Shape 46"/>
          <p:cNvSpPr txBox="1"/>
          <p:nvPr/>
        </p:nvSpPr>
        <p:spPr>
          <a:xfrm>
            <a:off x="248550" y="67450"/>
            <a:ext cx="8827500" cy="4449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0000FF"/>
                </a:solidFill>
                <a:latin typeface="Calibri"/>
                <a:ea typeface="Calibri"/>
                <a:cs typeface="Calibri"/>
                <a:sym typeface="Calibri"/>
              </a:rPr>
              <a:t>Goals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6" name="Shape 46"/>
          <p:cNvSpPr txBox="1"/>
          <p:nvPr/>
        </p:nvSpPr>
        <p:spPr>
          <a:xfrm>
            <a:off x="248550" y="67450"/>
            <a:ext cx="8827500" cy="444900"/>
          </a:xfrm>
          <a:prstGeom prst="rect">
            <a:avLst/>
          </a:prstGeom>
          <a:noFill/>
          <a:ln>
            <a:noFill/>
          </a:ln>
        </p:spPr>
        <p:txBody>
          <a:bodyPr lIns="91425" tIns="91425" rIns="91425" bIns="91425" anchor="t" anchorCtr="0">
            <a:noAutofit/>
          </a:bodyPr>
          <a:lstStyle/>
          <a:p>
            <a:pPr lvl="0" rtl="0">
              <a:spcBef>
                <a:spcPts val="0"/>
              </a:spcBef>
              <a:buNone/>
            </a:pPr>
            <a:r>
              <a:rPr lang="en" dirty="0" smtClean="0">
                <a:solidFill>
                  <a:srgbClr val="0000FF"/>
                </a:solidFill>
                <a:latin typeface="Calibri"/>
                <a:ea typeface="Calibri"/>
                <a:cs typeface="Calibri"/>
                <a:sym typeface="Calibri"/>
              </a:rPr>
              <a:t>Data Processing Types</a:t>
            </a:r>
            <a:endParaRPr lang="en" dirty="0">
              <a:solidFill>
                <a:srgbClr val="0000FF"/>
              </a:solidFill>
              <a:latin typeface="Calibri"/>
              <a:ea typeface="Calibri"/>
              <a:cs typeface="Calibri"/>
              <a:sym typeface="Calibri"/>
            </a:endParaRPr>
          </a:p>
        </p:txBody>
      </p:sp>
      <p:sp>
        <p:nvSpPr>
          <p:cNvPr id="3" name="TextBox 2"/>
          <p:cNvSpPr txBox="1"/>
          <p:nvPr/>
        </p:nvSpPr>
        <p:spPr>
          <a:xfrm>
            <a:off x="381000" y="666750"/>
            <a:ext cx="8610600" cy="1600438"/>
          </a:xfrm>
          <a:prstGeom prst="rect">
            <a:avLst/>
          </a:prstGeom>
          <a:noFill/>
        </p:spPr>
        <p:txBody>
          <a:bodyPr wrap="square" rtlCol="0">
            <a:spAutoFit/>
          </a:bodyPr>
          <a:lstStyle/>
          <a:p>
            <a:pPr marL="342900" indent="-342900">
              <a:buFont typeface="+mj-lt"/>
              <a:buAutoNum type="arabicPeriod"/>
            </a:pPr>
            <a:r>
              <a:rPr lang="en-US" dirty="0" smtClean="0">
                <a:solidFill>
                  <a:schemeClr val="tx1">
                    <a:lumMod val="65000"/>
                    <a:lumOff val="35000"/>
                  </a:schemeClr>
                </a:solidFill>
              </a:rPr>
              <a:t>Ingestion </a:t>
            </a:r>
          </a:p>
          <a:p>
            <a:pPr marL="342900" indent="-342900">
              <a:buFont typeface="+mj-lt"/>
              <a:buAutoNum type="arabicPeriod"/>
            </a:pPr>
            <a:endParaRPr lang="en-US" dirty="0">
              <a:solidFill>
                <a:schemeClr val="tx1">
                  <a:lumMod val="65000"/>
                  <a:lumOff val="35000"/>
                </a:schemeClr>
              </a:solidFill>
            </a:endParaRPr>
          </a:p>
          <a:p>
            <a:pPr marL="342900" indent="-342900">
              <a:buFont typeface="+mj-lt"/>
              <a:buAutoNum type="arabicPeriod"/>
            </a:pPr>
            <a:r>
              <a:rPr lang="en-US" dirty="0" smtClean="0">
                <a:solidFill>
                  <a:schemeClr val="tx1">
                    <a:lumMod val="65000"/>
                    <a:lumOff val="35000"/>
                  </a:schemeClr>
                </a:solidFill>
              </a:rPr>
              <a:t>Transformation, validation and storage</a:t>
            </a:r>
          </a:p>
          <a:p>
            <a:pPr marL="342900" indent="-342900">
              <a:buFont typeface="+mj-lt"/>
              <a:buAutoNum type="arabicPeriod"/>
            </a:pPr>
            <a:endParaRPr lang="en-US" dirty="0">
              <a:solidFill>
                <a:schemeClr val="tx1">
                  <a:lumMod val="65000"/>
                  <a:lumOff val="35000"/>
                </a:schemeClr>
              </a:solidFill>
            </a:endParaRPr>
          </a:p>
          <a:p>
            <a:pPr marL="342900" indent="-342900">
              <a:buFont typeface="+mj-lt"/>
              <a:buAutoNum type="arabicPeriod"/>
            </a:pPr>
            <a:r>
              <a:rPr lang="en-US" dirty="0" smtClean="0">
                <a:solidFill>
                  <a:schemeClr val="tx1">
                    <a:lumMod val="65000"/>
                    <a:lumOff val="35000"/>
                  </a:schemeClr>
                </a:solidFill>
              </a:rPr>
              <a:t>Data reporting </a:t>
            </a:r>
          </a:p>
          <a:p>
            <a:pPr marL="342900" indent="-342900">
              <a:buFont typeface="+mj-lt"/>
              <a:buAutoNum type="arabicPeriod"/>
            </a:pPr>
            <a:endParaRPr lang="en-US" dirty="0">
              <a:solidFill>
                <a:schemeClr val="tx1">
                  <a:lumMod val="65000"/>
                  <a:lumOff val="35000"/>
                </a:schemeClr>
              </a:solidFill>
            </a:endParaRPr>
          </a:p>
          <a:p>
            <a:pPr marL="342900" indent="-342900">
              <a:buFont typeface="+mj-lt"/>
              <a:buAutoNum type="arabicPeriod"/>
            </a:pPr>
            <a:r>
              <a:rPr lang="en-US" dirty="0" smtClean="0">
                <a:solidFill>
                  <a:schemeClr val="tx1">
                    <a:lumMod val="65000"/>
                    <a:lumOff val="35000"/>
                  </a:schemeClr>
                </a:solidFill>
              </a:rPr>
              <a:t>Offline/batch processing</a:t>
            </a:r>
            <a:endParaRPr lang="en-US" dirty="0">
              <a:solidFill>
                <a:schemeClr val="tx1">
                  <a:lumMod val="65000"/>
                  <a:lumOff val="35000"/>
                </a:schemeClr>
              </a:solidFill>
            </a:endParaRPr>
          </a:p>
        </p:txBody>
      </p:sp>
    </p:spTree>
    <p:extLst>
      <p:ext uri="{BB962C8B-B14F-4D97-AF65-F5344CB8AC3E}">
        <p14:creationId xmlns:p14="http://schemas.microsoft.com/office/powerpoint/2010/main" val="3081077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p:nvPr/>
        </p:nvSpPr>
        <p:spPr>
          <a:xfrm>
            <a:off x="2111100" y="3686650"/>
            <a:ext cx="3837900" cy="827400"/>
          </a:xfrm>
          <a:prstGeom prst="rect">
            <a:avLst/>
          </a:prstGeom>
          <a:solidFill>
            <a:srgbClr val="EFEFE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111100" y="1838250"/>
            <a:ext cx="3837900" cy="18843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920100" y="3756875"/>
            <a:ext cx="561900" cy="561900"/>
          </a:xfrm>
          <a:prstGeom prst="can">
            <a:avLst>
              <a:gd name="adj"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3834500" y="3756875"/>
            <a:ext cx="561900" cy="561900"/>
          </a:xfrm>
          <a:prstGeom prst="can">
            <a:avLst>
              <a:gd name="adj"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4672700" y="3756875"/>
            <a:ext cx="561900" cy="561900"/>
          </a:xfrm>
          <a:prstGeom prst="can">
            <a:avLst>
              <a:gd name="adj"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txBox="1"/>
          <p:nvPr/>
        </p:nvSpPr>
        <p:spPr>
          <a:xfrm>
            <a:off x="5234600" y="3585125"/>
            <a:ext cx="1202100" cy="905400"/>
          </a:xfrm>
          <a:prstGeom prst="rect">
            <a:avLst/>
          </a:prstGeom>
          <a:noFill/>
          <a:ln>
            <a:noFill/>
          </a:ln>
        </p:spPr>
        <p:txBody>
          <a:bodyPr lIns="91425" tIns="91425" rIns="91425" bIns="91425" anchor="t" anchorCtr="0">
            <a:noAutofit/>
          </a:bodyPr>
          <a:lstStyle/>
          <a:p>
            <a:pPr lvl="0" rtl="0">
              <a:spcBef>
                <a:spcPts val="0"/>
              </a:spcBef>
              <a:buNone/>
            </a:pPr>
            <a:r>
              <a:rPr lang="en" sz="4800"/>
              <a:t>….</a:t>
            </a:r>
          </a:p>
        </p:txBody>
      </p:sp>
      <p:sp>
        <p:nvSpPr>
          <p:cNvPr id="57" name="Shape 57"/>
          <p:cNvSpPr/>
          <p:nvPr/>
        </p:nvSpPr>
        <p:spPr>
          <a:xfrm>
            <a:off x="2100475" y="1276350"/>
            <a:ext cx="1262100" cy="5619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00" b="1" dirty="0">
                <a:latin typeface="Calibri Light" panose="020F0302020204030204" pitchFamily="34" charset="0"/>
                <a:ea typeface="Calibri"/>
                <a:cs typeface="Calibri"/>
                <a:sym typeface="Calibri"/>
              </a:rPr>
              <a:t>Position </a:t>
            </a:r>
            <a:r>
              <a:rPr lang="en" sz="1000" b="1" dirty="0" smtClean="0">
                <a:latin typeface="Calibri Light" panose="020F0302020204030204" pitchFamily="34" charset="0"/>
                <a:ea typeface="Calibri"/>
                <a:cs typeface="Calibri"/>
                <a:sym typeface="Calibri"/>
              </a:rPr>
              <a:t>Keeping</a:t>
            </a:r>
            <a:br>
              <a:rPr lang="en" sz="1000" b="1" dirty="0" smtClean="0">
                <a:latin typeface="Calibri Light" panose="020F0302020204030204" pitchFamily="34" charset="0"/>
                <a:ea typeface="Calibri"/>
                <a:cs typeface="Calibri"/>
                <a:sym typeface="Calibri"/>
              </a:rPr>
            </a:br>
            <a:r>
              <a:rPr lang="en" sz="900" dirty="0" smtClean="0">
                <a:latin typeface="Calibri Light" panose="020F0302020204030204" pitchFamily="34" charset="0"/>
                <a:ea typeface="Calibri"/>
                <a:cs typeface="Calibri"/>
                <a:sym typeface="Calibri"/>
              </a:rPr>
              <a:t>(Assets, inc Cash)  </a:t>
            </a:r>
            <a:endParaRPr lang="en" sz="900" dirty="0">
              <a:latin typeface="Calibri Light" panose="020F0302020204030204" pitchFamily="34" charset="0"/>
              <a:ea typeface="Calibri"/>
              <a:cs typeface="Calibri"/>
              <a:sym typeface="Calibri"/>
            </a:endParaRPr>
          </a:p>
        </p:txBody>
      </p:sp>
      <p:sp>
        <p:nvSpPr>
          <p:cNvPr id="58" name="Shape 58"/>
          <p:cNvSpPr/>
          <p:nvPr/>
        </p:nvSpPr>
        <p:spPr>
          <a:xfrm>
            <a:off x="3357400" y="1276350"/>
            <a:ext cx="1311300" cy="5619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50" b="1" dirty="0">
                <a:latin typeface="Calibri Light" panose="020F0302020204030204" pitchFamily="34" charset="0"/>
                <a:ea typeface="Calibri"/>
                <a:cs typeface="Calibri"/>
                <a:sym typeface="Calibri"/>
              </a:rPr>
              <a:t>Trade </a:t>
            </a:r>
            <a:r>
              <a:rPr lang="en" sz="1050" b="1" dirty="0" smtClean="0">
                <a:latin typeface="Calibri Light" panose="020F0302020204030204" pitchFamily="34" charset="0"/>
                <a:ea typeface="Calibri"/>
                <a:cs typeface="Calibri"/>
                <a:sym typeface="Calibri"/>
              </a:rPr>
              <a:t>History</a:t>
            </a:r>
            <a:r>
              <a:rPr lang="en" sz="1050" dirty="0" smtClean="0">
                <a:latin typeface="Calibri Light" panose="020F0302020204030204" pitchFamily="34" charset="0"/>
                <a:ea typeface="Calibri"/>
                <a:cs typeface="Calibri"/>
                <a:sym typeface="Calibri"/>
              </a:rPr>
              <a:t/>
            </a:r>
            <a:br>
              <a:rPr lang="en" sz="1050" dirty="0" smtClean="0">
                <a:latin typeface="Calibri Light" panose="020F0302020204030204" pitchFamily="34" charset="0"/>
                <a:ea typeface="Calibri"/>
                <a:cs typeface="Calibri"/>
                <a:sym typeface="Calibri"/>
              </a:rPr>
            </a:br>
            <a:r>
              <a:rPr lang="en" sz="800" dirty="0" smtClean="0">
                <a:latin typeface="Calibri Light" panose="020F0302020204030204" pitchFamily="34" charset="0"/>
                <a:ea typeface="Calibri"/>
                <a:cs typeface="Calibri"/>
                <a:sym typeface="Calibri"/>
              </a:rPr>
              <a:t>(Tickets, Order,Trade, Allocations &amp; Regulatory Transactions)</a:t>
            </a:r>
            <a:endParaRPr lang="en" sz="800" dirty="0">
              <a:latin typeface="Calibri Light" panose="020F0302020204030204" pitchFamily="34" charset="0"/>
              <a:ea typeface="Calibri"/>
              <a:cs typeface="Calibri"/>
              <a:sym typeface="Calibri"/>
            </a:endParaRPr>
          </a:p>
        </p:txBody>
      </p:sp>
      <p:sp>
        <p:nvSpPr>
          <p:cNvPr id="59" name="Shape 59"/>
          <p:cNvSpPr/>
          <p:nvPr/>
        </p:nvSpPr>
        <p:spPr>
          <a:xfrm>
            <a:off x="4625600" y="1276350"/>
            <a:ext cx="1311300" cy="5619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50" b="1" dirty="0">
                <a:latin typeface="Calibri Light" panose="020F0302020204030204" pitchFamily="34" charset="0"/>
                <a:ea typeface="Calibri"/>
                <a:cs typeface="Calibri"/>
                <a:sym typeface="Calibri"/>
              </a:rPr>
              <a:t>Reference </a:t>
            </a:r>
            <a:r>
              <a:rPr lang="en" sz="1050" b="1" dirty="0" smtClean="0">
                <a:latin typeface="Calibri Light" panose="020F0302020204030204" pitchFamily="34" charset="0"/>
                <a:ea typeface="Calibri"/>
                <a:cs typeface="Calibri"/>
                <a:sym typeface="Calibri"/>
              </a:rPr>
              <a:t>Data</a:t>
            </a:r>
            <a:r>
              <a:rPr lang="en" sz="1200" dirty="0" smtClean="0">
                <a:latin typeface="Calibri Light" panose="020F0302020204030204" pitchFamily="34" charset="0"/>
                <a:ea typeface="Calibri"/>
                <a:cs typeface="Calibri"/>
                <a:sym typeface="Calibri"/>
              </a:rPr>
              <a:t/>
            </a:r>
            <a:br>
              <a:rPr lang="en" sz="1200" dirty="0" smtClean="0">
                <a:latin typeface="Calibri Light" panose="020F0302020204030204" pitchFamily="34" charset="0"/>
                <a:ea typeface="Calibri"/>
                <a:cs typeface="Calibri"/>
                <a:sym typeface="Calibri"/>
              </a:rPr>
            </a:br>
            <a:r>
              <a:rPr lang="en" sz="800" dirty="0" smtClean="0">
                <a:latin typeface="Calibri Light" panose="020F0302020204030204" pitchFamily="34" charset="0"/>
                <a:ea typeface="Calibri"/>
                <a:cs typeface="Calibri"/>
                <a:sym typeface="Calibri"/>
              </a:rPr>
              <a:t>(Instrument, Party,  Corporate Actions…)</a:t>
            </a:r>
            <a:endParaRPr lang="en" sz="1050" dirty="0">
              <a:latin typeface="Calibri Light" panose="020F0302020204030204" pitchFamily="34" charset="0"/>
              <a:ea typeface="Calibri"/>
              <a:cs typeface="Calibri"/>
              <a:sym typeface="Calibri"/>
            </a:endParaRPr>
          </a:p>
        </p:txBody>
      </p:sp>
      <p:sp>
        <p:nvSpPr>
          <p:cNvPr id="60" name="Shape 60"/>
          <p:cNvSpPr/>
          <p:nvPr/>
        </p:nvSpPr>
        <p:spPr>
          <a:xfrm>
            <a:off x="1447800" y="1276350"/>
            <a:ext cx="663300" cy="24432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800">
                <a:latin typeface="Calibri Light" panose="020F0302020204030204" pitchFamily="34" charset="0"/>
                <a:ea typeface="Calibri"/>
                <a:cs typeface="Calibri"/>
                <a:sym typeface="Calibri"/>
              </a:rPr>
              <a:t>Data</a:t>
            </a:r>
            <a:br>
              <a:rPr lang="en" sz="800">
                <a:latin typeface="Calibri Light" panose="020F0302020204030204" pitchFamily="34" charset="0"/>
                <a:ea typeface="Calibri"/>
                <a:cs typeface="Calibri"/>
                <a:sym typeface="Calibri"/>
              </a:rPr>
            </a:br>
            <a:r>
              <a:rPr lang="en" sz="800">
                <a:latin typeface="Calibri Light" panose="020F0302020204030204" pitchFamily="34" charset="0"/>
                <a:ea typeface="Calibri"/>
                <a:cs typeface="Calibri"/>
                <a:sym typeface="Calibri"/>
              </a:rPr>
              <a:t>Access</a:t>
            </a:r>
          </a:p>
          <a:p>
            <a:pPr lvl="0" rtl="0">
              <a:spcBef>
                <a:spcPts val="0"/>
              </a:spcBef>
              <a:buNone/>
            </a:pPr>
            <a:r>
              <a:rPr lang="en" sz="800">
                <a:latin typeface="Calibri Light" panose="020F0302020204030204" pitchFamily="34" charset="0"/>
                <a:ea typeface="Calibri"/>
                <a:cs typeface="Calibri"/>
                <a:sym typeface="Calibri"/>
              </a:rPr>
              <a:t>Services</a:t>
            </a:r>
          </a:p>
        </p:txBody>
      </p:sp>
      <p:sp>
        <p:nvSpPr>
          <p:cNvPr id="61" name="Shape 61"/>
          <p:cNvSpPr/>
          <p:nvPr/>
        </p:nvSpPr>
        <p:spPr>
          <a:xfrm>
            <a:off x="5948900" y="1276350"/>
            <a:ext cx="761400" cy="24432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800" dirty="0">
                <a:latin typeface="Calibri Light" panose="020F0302020204030204" pitchFamily="34" charset="0"/>
                <a:ea typeface="Calibri"/>
                <a:cs typeface="Calibri"/>
                <a:sym typeface="Calibri"/>
              </a:rPr>
              <a:t>Data</a:t>
            </a:r>
            <a:br>
              <a:rPr lang="en" sz="800" dirty="0">
                <a:latin typeface="Calibri Light" panose="020F0302020204030204" pitchFamily="34" charset="0"/>
                <a:ea typeface="Calibri"/>
                <a:cs typeface="Calibri"/>
                <a:sym typeface="Calibri"/>
              </a:rPr>
            </a:br>
            <a:r>
              <a:rPr lang="en" sz="800" dirty="0">
                <a:latin typeface="Calibri Light" panose="020F0302020204030204" pitchFamily="34" charset="0"/>
                <a:ea typeface="Calibri"/>
                <a:cs typeface="Calibri"/>
                <a:sym typeface="Calibri"/>
              </a:rPr>
              <a:t>Management</a:t>
            </a:r>
            <a:br>
              <a:rPr lang="en" sz="800" dirty="0">
                <a:latin typeface="Calibri Light" panose="020F0302020204030204" pitchFamily="34" charset="0"/>
                <a:ea typeface="Calibri"/>
                <a:cs typeface="Calibri"/>
                <a:sym typeface="Calibri"/>
              </a:rPr>
            </a:br>
            <a:r>
              <a:rPr lang="en" sz="800" dirty="0" smtClean="0">
                <a:latin typeface="Calibri Light" panose="020F0302020204030204" pitchFamily="34" charset="0"/>
                <a:ea typeface="Calibri"/>
                <a:cs typeface="Calibri"/>
                <a:sym typeface="Calibri"/>
              </a:rPr>
              <a:t>Tools</a:t>
            </a:r>
            <a:br>
              <a:rPr lang="en" sz="800" dirty="0" smtClean="0">
                <a:latin typeface="Calibri Light" panose="020F0302020204030204" pitchFamily="34" charset="0"/>
                <a:ea typeface="Calibri"/>
                <a:cs typeface="Calibri"/>
                <a:sym typeface="Calibri"/>
              </a:rPr>
            </a:br>
            <a:r>
              <a:rPr lang="en" sz="800" dirty="0" smtClean="0">
                <a:latin typeface="Calibri Light" panose="020F0302020204030204" pitchFamily="34" charset="0"/>
                <a:ea typeface="Calibri"/>
                <a:cs typeface="Calibri"/>
                <a:sym typeface="Calibri"/>
              </a:rPr>
              <a:t>(Dashboards, Config and SDLC tools)</a:t>
            </a:r>
            <a:endParaRPr lang="en" sz="800" dirty="0">
              <a:latin typeface="Calibri Light" panose="020F0302020204030204" pitchFamily="34" charset="0"/>
              <a:ea typeface="Calibri"/>
              <a:cs typeface="Calibri"/>
              <a:sym typeface="Calibri"/>
            </a:endParaRPr>
          </a:p>
        </p:txBody>
      </p:sp>
      <p:sp>
        <p:nvSpPr>
          <p:cNvPr id="62" name="Shape 62"/>
          <p:cNvSpPr/>
          <p:nvPr/>
        </p:nvSpPr>
        <p:spPr>
          <a:xfrm>
            <a:off x="2524900" y="2057650"/>
            <a:ext cx="3145500" cy="561900"/>
          </a:xfrm>
          <a:prstGeom prst="rect">
            <a:avLst/>
          </a:prstGeom>
          <a:solidFill>
            <a:schemeClr val="bg1">
              <a:lumMod val="95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200" dirty="0">
                <a:latin typeface="Calibri Light" panose="020F0302020204030204" pitchFamily="34" charset="0"/>
                <a:ea typeface="Calibri"/>
                <a:cs typeface="Calibri"/>
                <a:sym typeface="Calibri"/>
              </a:rPr>
              <a:t>Transaction Record</a:t>
            </a:r>
            <a:br>
              <a:rPr lang="en" sz="1200" dirty="0">
                <a:latin typeface="Calibri Light" panose="020F0302020204030204" pitchFamily="34" charset="0"/>
                <a:ea typeface="Calibri"/>
                <a:cs typeface="Calibri"/>
                <a:sym typeface="Calibri"/>
              </a:rPr>
            </a:br>
            <a:r>
              <a:rPr lang="en" sz="1200" dirty="0">
                <a:latin typeface="Calibri Light" panose="020F0302020204030204" pitchFamily="34" charset="0"/>
                <a:ea typeface="Calibri"/>
                <a:cs typeface="Calibri"/>
                <a:sym typeface="Calibri"/>
              </a:rPr>
              <a:t>(versioned)</a:t>
            </a:r>
          </a:p>
        </p:txBody>
      </p:sp>
      <p:sp>
        <p:nvSpPr>
          <p:cNvPr id="63" name="Shape 63"/>
          <p:cNvSpPr/>
          <p:nvPr/>
        </p:nvSpPr>
        <p:spPr>
          <a:xfrm>
            <a:off x="2524900" y="2819650"/>
            <a:ext cx="3145500" cy="335700"/>
          </a:xfrm>
          <a:prstGeom prst="rect">
            <a:avLst/>
          </a:prstGeom>
          <a:solidFill>
            <a:schemeClr val="bg1">
              <a:lumMod val="95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dirty="0">
                <a:latin typeface="Calibri Light" panose="020F0302020204030204" pitchFamily="34" charset="0"/>
                <a:ea typeface="Calibri"/>
                <a:cs typeface="Calibri"/>
                <a:sym typeface="Calibri"/>
              </a:rPr>
              <a:t>Transaction History</a:t>
            </a:r>
          </a:p>
        </p:txBody>
      </p:sp>
      <p:sp>
        <p:nvSpPr>
          <p:cNvPr id="64" name="Shape 64"/>
          <p:cNvSpPr txBox="1"/>
          <p:nvPr/>
        </p:nvSpPr>
        <p:spPr>
          <a:xfrm>
            <a:off x="182825" y="219850"/>
            <a:ext cx="8827500" cy="444900"/>
          </a:xfrm>
          <a:prstGeom prst="rect">
            <a:avLst/>
          </a:prstGeom>
          <a:noFill/>
          <a:ln>
            <a:noFill/>
          </a:ln>
        </p:spPr>
        <p:txBody>
          <a:bodyPr lIns="91425" tIns="91425" rIns="91425" bIns="91425" anchor="t" anchorCtr="0">
            <a:noAutofit/>
          </a:bodyPr>
          <a:lstStyle/>
          <a:p>
            <a:pPr lvl="0" rtl="0">
              <a:spcBef>
                <a:spcPts val="0"/>
              </a:spcBef>
              <a:buNone/>
            </a:pPr>
            <a:r>
              <a:rPr lang="en">
                <a:solidFill>
                  <a:srgbClr val="0000FF"/>
                </a:solidFill>
                <a:latin typeface="Calibri"/>
                <a:ea typeface="Calibri"/>
                <a:cs typeface="Calibri"/>
                <a:sym typeface="Calibri"/>
              </a:rPr>
              <a:t>Functional Architecture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p:nvPr/>
        </p:nvSpPr>
        <p:spPr>
          <a:xfrm>
            <a:off x="2111100" y="3686650"/>
            <a:ext cx="3837900" cy="827400"/>
          </a:xfrm>
          <a:prstGeom prst="rect">
            <a:avLst/>
          </a:prstGeom>
          <a:solidFill>
            <a:srgbClr val="EFEFE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111100" y="1838250"/>
            <a:ext cx="3837900" cy="18843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920100" y="3756875"/>
            <a:ext cx="561900" cy="561900"/>
          </a:xfrm>
          <a:prstGeom prst="can">
            <a:avLst>
              <a:gd name="adj"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3834500" y="3756875"/>
            <a:ext cx="561900" cy="561900"/>
          </a:xfrm>
          <a:prstGeom prst="can">
            <a:avLst>
              <a:gd name="adj"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4672700" y="3756875"/>
            <a:ext cx="561900" cy="561900"/>
          </a:xfrm>
          <a:prstGeom prst="can">
            <a:avLst>
              <a:gd name="adj"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txBox="1"/>
          <p:nvPr/>
        </p:nvSpPr>
        <p:spPr>
          <a:xfrm>
            <a:off x="5234600" y="3585125"/>
            <a:ext cx="1202100" cy="905400"/>
          </a:xfrm>
          <a:prstGeom prst="rect">
            <a:avLst/>
          </a:prstGeom>
          <a:noFill/>
          <a:ln>
            <a:noFill/>
          </a:ln>
        </p:spPr>
        <p:txBody>
          <a:bodyPr lIns="91425" tIns="91425" rIns="91425" bIns="91425" anchor="t" anchorCtr="0">
            <a:noAutofit/>
          </a:bodyPr>
          <a:lstStyle/>
          <a:p>
            <a:pPr lvl="0" rtl="0">
              <a:spcBef>
                <a:spcPts val="0"/>
              </a:spcBef>
              <a:buNone/>
            </a:pPr>
            <a:r>
              <a:rPr lang="en" sz="4800"/>
              <a:t>….</a:t>
            </a:r>
          </a:p>
        </p:txBody>
      </p:sp>
      <p:sp>
        <p:nvSpPr>
          <p:cNvPr id="57" name="Shape 57"/>
          <p:cNvSpPr/>
          <p:nvPr/>
        </p:nvSpPr>
        <p:spPr>
          <a:xfrm>
            <a:off x="2100475" y="1276350"/>
            <a:ext cx="1262100" cy="5619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00" b="1" dirty="0">
                <a:latin typeface="Calibri Light" panose="020F0302020204030204" pitchFamily="34" charset="0"/>
                <a:ea typeface="Calibri"/>
                <a:cs typeface="Calibri"/>
                <a:sym typeface="Calibri"/>
              </a:rPr>
              <a:t>Position </a:t>
            </a:r>
            <a:r>
              <a:rPr lang="en" sz="1000" b="1" dirty="0" smtClean="0">
                <a:latin typeface="Calibri Light" panose="020F0302020204030204" pitchFamily="34" charset="0"/>
                <a:ea typeface="Calibri"/>
                <a:cs typeface="Calibri"/>
                <a:sym typeface="Calibri"/>
              </a:rPr>
              <a:t>Keeping</a:t>
            </a:r>
            <a:br>
              <a:rPr lang="en" sz="1000" b="1" dirty="0" smtClean="0">
                <a:latin typeface="Calibri Light" panose="020F0302020204030204" pitchFamily="34" charset="0"/>
                <a:ea typeface="Calibri"/>
                <a:cs typeface="Calibri"/>
                <a:sym typeface="Calibri"/>
              </a:rPr>
            </a:br>
            <a:r>
              <a:rPr lang="en" sz="900" dirty="0" smtClean="0">
                <a:latin typeface="Calibri Light" panose="020F0302020204030204" pitchFamily="34" charset="0"/>
                <a:ea typeface="Calibri"/>
                <a:cs typeface="Calibri"/>
                <a:sym typeface="Calibri"/>
              </a:rPr>
              <a:t>(Assets, inc Cash)  </a:t>
            </a:r>
            <a:endParaRPr lang="en" sz="900" dirty="0">
              <a:latin typeface="Calibri Light" panose="020F0302020204030204" pitchFamily="34" charset="0"/>
              <a:ea typeface="Calibri"/>
              <a:cs typeface="Calibri"/>
              <a:sym typeface="Calibri"/>
            </a:endParaRPr>
          </a:p>
        </p:txBody>
      </p:sp>
      <p:sp>
        <p:nvSpPr>
          <p:cNvPr id="58" name="Shape 58"/>
          <p:cNvSpPr/>
          <p:nvPr/>
        </p:nvSpPr>
        <p:spPr>
          <a:xfrm>
            <a:off x="3357400" y="1276350"/>
            <a:ext cx="1311300" cy="5619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50" b="1" dirty="0">
                <a:latin typeface="Calibri Light" panose="020F0302020204030204" pitchFamily="34" charset="0"/>
                <a:ea typeface="Calibri"/>
                <a:cs typeface="Calibri"/>
                <a:sym typeface="Calibri"/>
              </a:rPr>
              <a:t>Trade </a:t>
            </a:r>
            <a:r>
              <a:rPr lang="en" sz="1050" b="1" dirty="0" smtClean="0">
                <a:latin typeface="Calibri Light" panose="020F0302020204030204" pitchFamily="34" charset="0"/>
                <a:ea typeface="Calibri"/>
                <a:cs typeface="Calibri"/>
                <a:sym typeface="Calibri"/>
              </a:rPr>
              <a:t>History</a:t>
            </a:r>
            <a:r>
              <a:rPr lang="en" sz="1050" dirty="0" smtClean="0">
                <a:latin typeface="Calibri Light" panose="020F0302020204030204" pitchFamily="34" charset="0"/>
                <a:ea typeface="Calibri"/>
                <a:cs typeface="Calibri"/>
                <a:sym typeface="Calibri"/>
              </a:rPr>
              <a:t/>
            </a:r>
            <a:br>
              <a:rPr lang="en" sz="1050" dirty="0" smtClean="0">
                <a:latin typeface="Calibri Light" panose="020F0302020204030204" pitchFamily="34" charset="0"/>
                <a:ea typeface="Calibri"/>
                <a:cs typeface="Calibri"/>
                <a:sym typeface="Calibri"/>
              </a:rPr>
            </a:br>
            <a:r>
              <a:rPr lang="en" sz="800" dirty="0" smtClean="0">
                <a:latin typeface="Calibri Light" panose="020F0302020204030204" pitchFamily="34" charset="0"/>
                <a:ea typeface="Calibri"/>
                <a:cs typeface="Calibri"/>
                <a:sym typeface="Calibri"/>
              </a:rPr>
              <a:t>(Tickets, Order,Trade, Allocations &amp; Regulatory Transactions)</a:t>
            </a:r>
            <a:endParaRPr lang="en" sz="800" dirty="0">
              <a:latin typeface="Calibri Light" panose="020F0302020204030204" pitchFamily="34" charset="0"/>
              <a:ea typeface="Calibri"/>
              <a:cs typeface="Calibri"/>
              <a:sym typeface="Calibri"/>
            </a:endParaRPr>
          </a:p>
        </p:txBody>
      </p:sp>
      <p:sp>
        <p:nvSpPr>
          <p:cNvPr id="59" name="Shape 59"/>
          <p:cNvSpPr/>
          <p:nvPr/>
        </p:nvSpPr>
        <p:spPr>
          <a:xfrm>
            <a:off x="4625600" y="1276350"/>
            <a:ext cx="1311300" cy="5619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50" b="1" dirty="0">
                <a:latin typeface="Calibri Light" panose="020F0302020204030204" pitchFamily="34" charset="0"/>
                <a:ea typeface="Calibri"/>
                <a:cs typeface="Calibri"/>
                <a:sym typeface="Calibri"/>
              </a:rPr>
              <a:t>Reference </a:t>
            </a:r>
            <a:r>
              <a:rPr lang="en" sz="1050" b="1" dirty="0" smtClean="0">
                <a:latin typeface="Calibri Light" panose="020F0302020204030204" pitchFamily="34" charset="0"/>
                <a:ea typeface="Calibri"/>
                <a:cs typeface="Calibri"/>
                <a:sym typeface="Calibri"/>
              </a:rPr>
              <a:t>Data</a:t>
            </a:r>
            <a:r>
              <a:rPr lang="en" sz="1200" dirty="0" smtClean="0">
                <a:latin typeface="Calibri Light" panose="020F0302020204030204" pitchFamily="34" charset="0"/>
                <a:ea typeface="Calibri"/>
                <a:cs typeface="Calibri"/>
                <a:sym typeface="Calibri"/>
              </a:rPr>
              <a:t/>
            </a:r>
            <a:br>
              <a:rPr lang="en" sz="1200" dirty="0" smtClean="0">
                <a:latin typeface="Calibri Light" panose="020F0302020204030204" pitchFamily="34" charset="0"/>
                <a:ea typeface="Calibri"/>
                <a:cs typeface="Calibri"/>
                <a:sym typeface="Calibri"/>
              </a:rPr>
            </a:br>
            <a:r>
              <a:rPr lang="en" sz="800" dirty="0" smtClean="0">
                <a:latin typeface="Calibri Light" panose="020F0302020204030204" pitchFamily="34" charset="0"/>
                <a:ea typeface="Calibri"/>
                <a:cs typeface="Calibri"/>
                <a:sym typeface="Calibri"/>
              </a:rPr>
              <a:t>(Instrument, Party,  Corporate Actions…)</a:t>
            </a:r>
            <a:endParaRPr lang="en" sz="1050" dirty="0">
              <a:latin typeface="Calibri Light" panose="020F0302020204030204" pitchFamily="34" charset="0"/>
              <a:ea typeface="Calibri"/>
              <a:cs typeface="Calibri"/>
              <a:sym typeface="Calibri"/>
            </a:endParaRPr>
          </a:p>
        </p:txBody>
      </p:sp>
      <p:sp>
        <p:nvSpPr>
          <p:cNvPr id="60" name="Shape 60"/>
          <p:cNvSpPr/>
          <p:nvPr/>
        </p:nvSpPr>
        <p:spPr>
          <a:xfrm>
            <a:off x="1447800" y="1276350"/>
            <a:ext cx="663300" cy="24432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800">
                <a:latin typeface="Calibri Light" panose="020F0302020204030204" pitchFamily="34" charset="0"/>
                <a:ea typeface="Calibri"/>
                <a:cs typeface="Calibri"/>
                <a:sym typeface="Calibri"/>
              </a:rPr>
              <a:t>Data</a:t>
            </a:r>
            <a:br>
              <a:rPr lang="en" sz="800">
                <a:latin typeface="Calibri Light" panose="020F0302020204030204" pitchFamily="34" charset="0"/>
                <a:ea typeface="Calibri"/>
                <a:cs typeface="Calibri"/>
                <a:sym typeface="Calibri"/>
              </a:rPr>
            </a:br>
            <a:r>
              <a:rPr lang="en" sz="800">
                <a:latin typeface="Calibri Light" panose="020F0302020204030204" pitchFamily="34" charset="0"/>
                <a:ea typeface="Calibri"/>
                <a:cs typeface="Calibri"/>
                <a:sym typeface="Calibri"/>
              </a:rPr>
              <a:t>Access</a:t>
            </a:r>
          </a:p>
          <a:p>
            <a:pPr lvl="0" rtl="0">
              <a:spcBef>
                <a:spcPts val="0"/>
              </a:spcBef>
              <a:buNone/>
            </a:pPr>
            <a:r>
              <a:rPr lang="en" sz="800">
                <a:latin typeface="Calibri Light" panose="020F0302020204030204" pitchFamily="34" charset="0"/>
                <a:ea typeface="Calibri"/>
                <a:cs typeface="Calibri"/>
                <a:sym typeface="Calibri"/>
              </a:rPr>
              <a:t>Services</a:t>
            </a:r>
          </a:p>
        </p:txBody>
      </p:sp>
      <p:sp>
        <p:nvSpPr>
          <p:cNvPr id="61" name="Shape 61"/>
          <p:cNvSpPr/>
          <p:nvPr/>
        </p:nvSpPr>
        <p:spPr>
          <a:xfrm>
            <a:off x="5948900" y="1276350"/>
            <a:ext cx="761400" cy="24432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800" dirty="0">
                <a:latin typeface="Calibri Light" panose="020F0302020204030204" pitchFamily="34" charset="0"/>
                <a:ea typeface="Calibri"/>
                <a:cs typeface="Calibri"/>
                <a:sym typeface="Calibri"/>
              </a:rPr>
              <a:t>Data</a:t>
            </a:r>
            <a:br>
              <a:rPr lang="en" sz="800" dirty="0">
                <a:latin typeface="Calibri Light" panose="020F0302020204030204" pitchFamily="34" charset="0"/>
                <a:ea typeface="Calibri"/>
                <a:cs typeface="Calibri"/>
                <a:sym typeface="Calibri"/>
              </a:rPr>
            </a:br>
            <a:r>
              <a:rPr lang="en" sz="800" dirty="0">
                <a:latin typeface="Calibri Light" panose="020F0302020204030204" pitchFamily="34" charset="0"/>
                <a:ea typeface="Calibri"/>
                <a:cs typeface="Calibri"/>
                <a:sym typeface="Calibri"/>
              </a:rPr>
              <a:t>Management</a:t>
            </a:r>
            <a:br>
              <a:rPr lang="en" sz="800" dirty="0">
                <a:latin typeface="Calibri Light" panose="020F0302020204030204" pitchFamily="34" charset="0"/>
                <a:ea typeface="Calibri"/>
                <a:cs typeface="Calibri"/>
                <a:sym typeface="Calibri"/>
              </a:rPr>
            </a:br>
            <a:r>
              <a:rPr lang="en" sz="800" dirty="0" smtClean="0">
                <a:latin typeface="Calibri Light" panose="020F0302020204030204" pitchFamily="34" charset="0"/>
                <a:ea typeface="Calibri"/>
                <a:cs typeface="Calibri"/>
                <a:sym typeface="Calibri"/>
              </a:rPr>
              <a:t>Tools</a:t>
            </a:r>
            <a:br>
              <a:rPr lang="en" sz="800" dirty="0" smtClean="0">
                <a:latin typeface="Calibri Light" panose="020F0302020204030204" pitchFamily="34" charset="0"/>
                <a:ea typeface="Calibri"/>
                <a:cs typeface="Calibri"/>
                <a:sym typeface="Calibri"/>
              </a:rPr>
            </a:br>
            <a:r>
              <a:rPr lang="en" sz="800" dirty="0" smtClean="0">
                <a:latin typeface="Calibri Light" panose="020F0302020204030204" pitchFamily="34" charset="0"/>
                <a:ea typeface="Calibri"/>
                <a:cs typeface="Calibri"/>
                <a:sym typeface="Calibri"/>
              </a:rPr>
              <a:t>(Dashboards, Config and SDLC tools)</a:t>
            </a:r>
            <a:endParaRPr lang="en" sz="800" dirty="0">
              <a:latin typeface="Calibri Light" panose="020F0302020204030204" pitchFamily="34" charset="0"/>
              <a:ea typeface="Calibri"/>
              <a:cs typeface="Calibri"/>
              <a:sym typeface="Calibri"/>
            </a:endParaRPr>
          </a:p>
        </p:txBody>
      </p:sp>
      <p:sp>
        <p:nvSpPr>
          <p:cNvPr id="62" name="Shape 62"/>
          <p:cNvSpPr/>
          <p:nvPr/>
        </p:nvSpPr>
        <p:spPr>
          <a:xfrm>
            <a:off x="2524900" y="2057650"/>
            <a:ext cx="3145500" cy="561900"/>
          </a:xfrm>
          <a:prstGeom prst="rect">
            <a:avLst/>
          </a:prstGeom>
          <a:solidFill>
            <a:schemeClr val="bg1">
              <a:lumMod val="95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200" dirty="0">
                <a:latin typeface="Calibri Light" panose="020F0302020204030204" pitchFamily="34" charset="0"/>
                <a:ea typeface="Calibri"/>
                <a:cs typeface="Calibri"/>
                <a:sym typeface="Calibri"/>
              </a:rPr>
              <a:t>Transaction Record</a:t>
            </a:r>
            <a:br>
              <a:rPr lang="en" sz="1200" dirty="0">
                <a:latin typeface="Calibri Light" panose="020F0302020204030204" pitchFamily="34" charset="0"/>
                <a:ea typeface="Calibri"/>
                <a:cs typeface="Calibri"/>
                <a:sym typeface="Calibri"/>
              </a:rPr>
            </a:br>
            <a:r>
              <a:rPr lang="en" sz="1200" dirty="0">
                <a:latin typeface="Calibri Light" panose="020F0302020204030204" pitchFamily="34" charset="0"/>
                <a:ea typeface="Calibri"/>
                <a:cs typeface="Calibri"/>
                <a:sym typeface="Calibri"/>
              </a:rPr>
              <a:t>(versioned)</a:t>
            </a:r>
          </a:p>
        </p:txBody>
      </p:sp>
      <p:sp>
        <p:nvSpPr>
          <p:cNvPr id="63" name="Shape 63"/>
          <p:cNvSpPr/>
          <p:nvPr/>
        </p:nvSpPr>
        <p:spPr>
          <a:xfrm>
            <a:off x="2524900" y="2819650"/>
            <a:ext cx="3145500" cy="335700"/>
          </a:xfrm>
          <a:prstGeom prst="rect">
            <a:avLst/>
          </a:prstGeom>
          <a:solidFill>
            <a:schemeClr val="bg1">
              <a:lumMod val="95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dirty="0">
                <a:latin typeface="Calibri Light" panose="020F0302020204030204" pitchFamily="34" charset="0"/>
                <a:ea typeface="Calibri"/>
                <a:cs typeface="Calibri"/>
                <a:sym typeface="Calibri"/>
              </a:rPr>
              <a:t>Transaction History</a:t>
            </a:r>
          </a:p>
        </p:txBody>
      </p:sp>
      <p:sp>
        <p:nvSpPr>
          <p:cNvPr id="64" name="Shape 64"/>
          <p:cNvSpPr txBox="1"/>
          <p:nvPr/>
        </p:nvSpPr>
        <p:spPr>
          <a:xfrm>
            <a:off x="182825" y="219850"/>
            <a:ext cx="8827500" cy="444900"/>
          </a:xfrm>
          <a:prstGeom prst="rect">
            <a:avLst/>
          </a:prstGeom>
          <a:noFill/>
          <a:ln>
            <a:noFill/>
          </a:ln>
        </p:spPr>
        <p:txBody>
          <a:bodyPr lIns="91425" tIns="91425" rIns="91425" bIns="91425" anchor="t" anchorCtr="0">
            <a:noAutofit/>
          </a:bodyPr>
          <a:lstStyle/>
          <a:p>
            <a:pPr lvl="0" rtl="0">
              <a:spcBef>
                <a:spcPts val="0"/>
              </a:spcBef>
              <a:buNone/>
            </a:pPr>
            <a:r>
              <a:rPr lang="en" dirty="0" smtClean="0">
                <a:solidFill>
                  <a:srgbClr val="0000FF"/>
                </a:solidFill>
                <a:latin typeface="Calibri"/>
                <a:ea typeface="Calibri"/>
                <a:cs typeface="Calibri"/>
                <a:sym typeface="Calibri"/>
              </a:rPr>
              <a:t>Composable Services</a:t>
            </a:r>
            <a:endParaRPr lang="en" dirty="0">
              <a:solidFill>
                <a:srgbClr val="0000FF"/>
              </a:solidFill>
              <a:latin typeface="Calibri"/>
              <a:ea typeface="Calibri"/>
              <a:cs typeface="Calibri"/>
              <a:sym typeface="Calibri"/>
            </a:endParaRPr>
          </a:p>
        </p:txBody>
      </p:sp>
    </p:spTree>
    <p:extLst>
      <p:ext uri="{BB962C8B-B14F-4D97-AF65-F5344CB8AC3E}">
        <p14:creationId xmlns:p14="http://schemas.microsoft.com/office/powerpoint/2010/main" val="93051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p:nvPr/>
        </p:nvSpPr>
        <p:spPr>
          <a:xfrm>
            <a:off x="670400" y="758800"/>
            <a:ext cx="2244300" cy="39180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Order Entry (Ticketing)</a:t>
            </a: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Order Routing</a:t>
            </a:r>
          </a:p>
          <a:p>
            <a:pPr marL="457200" lvl="0" indent="-30480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Trade Execution</a:t>
            </a:r>
          </a:p>
          <a:p>
            <a:pPr marL="457200" lvl="0" indent="-304800" rtl="0">
              <a:spcBef>
                <a:spcPts val="0"/>
              </a:spcBef>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Postion Impact </a:t>
            </a:r>
            <a:endParaRPr lang="en" sz="1200" dirty="0">
              <a:solidFill>
                <a:srgbClr val="434343"/>
              </a:solidFill>
              <a:latin typeface="Calibri"/>
              <a:ea typeface="Calibri"/>
              <a:cs typeface="Calibri"/>
              <a:sym typeface="Calibri"/>
            </a:endParaRP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Portfolio Analytics Support (for PORT)</a:t>
            </a:r>
          </a:p>
          <a:p>
            <a:pPr lvl="0">
              <a:spcBef>
                <a:spcPts val="0"/>
              </a:spcBef>
              <a:buNone/>
            </a:pPr>
            <a:endParaRPr sz="1200" dirty="0">
              <a:solidFill>
                <a:srgbClr val="434343"/>
              </a:solidFill>
              <a:latin typeface="Calibri"/>
              <a:ea typeface="Calibri"/>
              <a:cs typeface="Calibri"/>
              <a:sym typeface="Calibri"/>
            </a:endParaRPr>
          </a:p>
          <a:p>
            <a:pPr lvl="0">
              <a:spcBef>
                <a:spcPts val="0"/>
              </a:spcBef>
              <a:buNone/>
            </a:pPr>
            <a:endParaRPr sz="1200" dirty="0">
              <a:solidFill>
                <a:srgbClr val="434343"/>
              </a:solidFill>
              <a:latin typeface="Calibri"/>
              <a:ea typeface="Calibri"/>
              <a:cs typeface="Calibri"/>
              <a:sym typeface="Calibri"/>
            </a:endParaRPr>
          </a:p>
          <a:p>
            <a:pPr lvl="0" rtl="0">
              <a:spcBef>
                <a:spcPts val="0"/>
              </a:spcBef>
              <a:buNone/>
            </a:pPr>
            <a:endParaRPr lang="en" b="1" dirty="0" smtClean="0">
              <a:solidFill>
                <a:srgbClr val="434343"/>
              </a:solidFill>
              <a:latin typeface="Calibri"/>
              <a:ea typeface="Calibri"/>
              <a:cs typeface="Calibri"/>
              <a:sym typeface="Calibri"/>
            </a:endParaRPr>
          </a:p>
          <a:p>
            <a:pPr lvl="0" rtl="0">
              <a:spcBef>
                <a:spcPts val="0"/>
              </a:spcBef>
              <a:buNone/>
            </a:pPr>
            <a:endParaRPr lang="en" b="1" dirty="0">
              <a:solidFill>
                <a:srgbClr val="434343"/>
              </a:solidFill>
              <a:latin typeface="Calibri"/>
              <a:ea typeface="Calibri"/>
              <a:cs typeface="Calibri"/>
              <a:sym typeface="Calibri"/>
            </a:endParaRPr>
          </a:p>
          <a:p>
            <a:pPr lvl="0" rtl="0">
              <a:spcBef>
                <a:spcPts val="0"/>
              </a:spcBef>
              <a:buNone/>
            </a:pPr>
            <a:endParaRPr lang="en" b="1" dirty="0" smtClean="0">
              <a:solidFill>
                <a:srgbClr val="434343"/>
              </a:solidFill>
              <a:latin typeface="Calibri"/>
              <a:ea typeface="Calibri"/>
              <a:cs typeface="Calibri"/>
              <a:sym typeface="Calibri"/>
            </a:endParaRPr>
          </a:p>
          <a:p>
            <a:pPr lvl="0" rtl="0">
              <a:spcBef>
                <a:spcPts val="0"/>
              </a:spcBef>
              <a:buNone/>
            </a:pPr>
            <a:endParaRPr lang="en" b="1" dirty="0">
              <a:solidFill>
                <a:srgbClr val="434343"/>
              </a:solidFill>
              <a:latin typeface="Calibri"/>
              <a:ea typeface="Calibri"/>
              <a:cs typeface="Calibri"/>
              <a:sym typeface="Calibri"/>
            </a:endParaRPr>
          </a:p>
          <a:p>
            <a:pPr lvl="0" rtl="0">
              <a:spcBef>
                <a:spcPts val="0"/>
              </a:spcBef>
              <a:buNone/>
            </a:pPr>
            <a:r>
              <a:rPr lang="en" b="1" dirty="0" smtClean="0">
                <a:solidFill>
                  <a:srgbClr val="434343"/>
                </a:solidFill>
                <a:latin typeface="Calibri"/>
                <a:ea typeface="Calibri"/>
                <a:cs typeface="Calibri"/>
                <a:sym typeface="Calibri"/>
              </a:rPr>
              <a:t>Front </a:t>
            </a:r>
            <a:r>
              <a:rPr lang="en" b="1" dirty="0">
                <a:solidFill>
                  <a:srgbClr val="434343"/>
                </a:solidFill>
                <a:latin typeface="Calibri"/>
                <a:ea typeface="Calibri"/>
                <a:cs typeface="Calibri"/>
                <a:sym typeface="Calibri"/>
              </a:rPr>
              <a:t>Office - Trade</a:t>
            </a:r>
          </a:p>
          <a:p>
            <a:pPr lvl="0" rtl="0">
              <a:spcBef>
                <a:spcPts val="0"/>
              </a:spcBef>
              <a:buNone/>
            </a:pPr>
            <a:r>
              <a:rPr lang="en" b="1" dirty="0">
                <a:solidFill>
                  <a:srgbClr val="434343"/>
                </a:solidFill>
                <a:latin typeface="Calibri"/>
                <a:ea typeface="Calibri"/>
                <a:cs typeface="Calibri"/>
                <a:sym typeface="Calibri"/>
              </a:rPr>
              <a:t>Functions</a:t>
            </a:r>
          </a:p>
        </p:txBody>
      </p:sp>
      <p:sp>
        <p:nvSpPr>
          <p:cNvPr id="70" name="Shape 70"/>
          <p:cNvSpPr/>
          <p:nvPr/>
        </p:nvSpPr>
        <p:spPr>
          <a:xfrm>
            <a:off x="2914575" y="758800"/>
            <a:ext cx="3578400" cy="39180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Trade Capture (Ticketing)</a:t>
            </a: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Allocation(Internal &amp; external)</a:t>
            </a:r>
          </a:p>
          <a:p>
            <a:pPr marL="457200" lvl="0" indent="-304800" rtl="0">
              <a:spcBef>
                <a:spcPts val="0"/>
              </a:spcBef>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Trade History Reporting </a:t>
            </a:r>
            <a:r>
              <a:rPr lang="en" sz="1200" dirty="0">
                <a:solidFill>
                  <a:srgbClr val="434343"/>
                </a:solidFill>
                <a:latin typeface="Calibri"/>
                <a:ea typeface="Calibri"/>
                <a:cs typeface="Calibri"/>
                <a:sym typeface="Calibri"/>
              </a:rPr>
              <a:t>for TC</a:t>
            </a:r>
            <a:br>
              <a:rPr lang="en" sz="1200" dirty="0">
                <a:solidFill>
                  <a:srgbClr val="434343"/>
                </a:solidFill>
                <a:latin typeface="Calibri"/>
                <a:ea typeface="Calibri"/>
                <a:cs typeface="Calibri"/>
                <a:sym typeface="Calibri"/>
              </a:rPr>
            </a:br>
            <a:endParaRPr lang="en" sz="1200" dirty="0">
              <a:solidFill>
                <a:srgbClr val="434343"/>
              </a:solidFill>
              <a:latin typeface="Calibri"/>
              <a:ea typeface="Calibri"/>
              <a:cs typeface="Calibri"/>
              <a:sym typeface="Calibri"/>
            </a:endParaRPr>
          </a:p>
          <a:p>
            <a:pPr lvl="0" rtl="0">
              <a:spcBef>
                <a:spcPts val="0"/>
              </a:spcBef>
              <a:buNone/>
            </a:pPr>
            <a:r>
              <a:rPr lang="en" sz="900" b="1" dirty="0">
                <a:solidFill>
                  <a:srgbClr val="434343"/>
                </a:solidFill>
                <a:latin typeface="Calibri"/>
                <a:ea typeface="Calibri"/>
                <a:cs typeface="Calibri"/>
                <a:sym typeface="Calibri"/>
              </a:rPr>
              <a:t/>
            </a:r>
            <a:br>
              <a:rPr lang="en" sz="900" b="1" dirty="0">
                <a:solidFill>
                  <a:srgbClr val="434343"/>
                </a:solidFill>
                <a:latin typeface="Calibri"/>
                <a:ea typeface="Calibri"/>
                <a:cs typeface="Calibri"/>
                <a:sym typeface="Calibri"/>
              </a:rPr>
            </a:br>
            <a:r>
              <a:rPr lang="en" sz="900" b="1" dirty="0">
                <a:solidFill>
                  <a:srgbClr val="434343"/>
                </a:solidFill>
                <a:latin typeface="Calibri"/>
                <a:ea typeface="Calibri"/>
                <a:cs typeface="Calibri"/>
                <a:sym typeface="Calibri"/>
              </a:rPr>
              <a:t>OTC Derivatives Processing</a:t>
            </a: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Novation/Assignment Process (OTC Derivatives Post Trade Processing)</a:t>
            </a: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Amendments/Modifications (OTC Derivs)</a:t>
            </a: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Terminations (OTC)</a:t>
            </a: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Increases(Upsize)</a:t>
            </a: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Affirmation</a:t>
            </a: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Exercise</a:t>
            </a:r>
          </a:p>
          <a:p>
            <a:pPr lvl="0" rtl="0">
              <a:spcBef>
                <a:spcPts val="0"/>
              </a:spcBef>
              <a:buNone/>
            </a:pPr>
            <a:endParaRPr sz="1200" dirty="0">
              <a:solidFill>
                <a:srgbClr val="434343"/>
              </a:solidFill>
              <a:latin typeface="Calibri"/>
              <a:ea typeface="Calibri"/>
              <a:cs typeface="Calibri"/>
              <a:sym typeface="Calibri"/>
            </a:endParaRPr>
          </a:p>
          <a:p>
            <a:pPr lvl="0" rtl="0">
              <a:spcBef>
                <a:spcPts val="0"/>
              </a:spcBef>
              <a:buNone/>
            </a:pPr>
            <a:r>
              <a:rPr lang="en" b="1" dirty="0">
                <a:solidFill>
                  <a:srgbClr val="434343"/>
                </a:solidFill>
                <a:latin typeface="Calibri"/>
                <a:ea typeface="Calibri"/>
                <a:cs typeface="Calibri"/>
                <a:sym typeface="Calibri"/>
              </a:rPr>
              <a:t>Middle Office - Post Trade</a:t>
            </a:r>
          </a:p>
          <a:p>
            <a:pPr lvl="0" rtl="0">
              <a:spcBef>
                <a:spcPts val="0"/>
              </a:spcBef>
              <a:buNone/>
            </a:pPr>
            <a:r>
              <a:rPr lang="en" b="1" dirty="0">
                <a:solidFill>
                  <a:srgbClr val="434343"/>
                </a:solidFill>
                <a:latin typeface="Calibri"/>
                <a:ea typeface="Calibri"/>
                <a:cs typeface="Calibri"/>
                <a:sym typeface="Calibri"/>
              </a:rPr>
              <a:t>Functions</a:t>
            </a:r>
          </a:p>
          <a:p>
            <a:pPr lvl="0" rtl="0">
              <a:spcBef>
                <a:spcPts val="0"/>
              </a:spcBef>
              <a:buNone/>
            </a:pPr>
            <a:endParaRPr sz="1200" dirty="0">
              <a:solidFill>
                <a:srgbClr val="434343"/>
              </a:solidFill>
              <a:latin typeface="Calibri"/>
              <a:ea typeface="Calibri"/>
              <a:cs typeface="Calibri"/>
              <a:sym typeface="Calibri"/>
            </a:endParaRPr>
          </a:p>
        </p:txBody>
      </p:sp>
      <p:sp>
        <p:nvSpPr>
          <p:cNvPr id="71" name="Shape 71"/>
          <p:cNvSpPr/>
          <p:nvPr/>
        </p:nvSpPr>
        <p:spPr>
          <a:xfrm>
            <a:off x="6486975" y="758800"/>
            <a:ext cx="2203200" cy="39180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Corporate Actions</a:t>
            </a: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Cash Flow Processing</a:t>
            </a: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Tax Lots</a:t>
            </a:r>
          </a:p>
          <a:p>
            <a:pPr marL="457200" lvl="0" indent="-304800" rtl="0">
              <a:spcBef>
                <a:spcPts val="0"/>
              </a:spcBef>
              <a:buClr>
                <a:srgbClr val="434343"/>
              </a:buClr>
              <a:buSzPct val="100000"/>
              <a:buFont typeface="Calibri"/>
              <a:buAutoNum type="arabicPeriod"/>
            </a:pPr>
            <a:r>
              <a:rPr lang="en" sz="1200" dirty="0">
                <a:solidFill>
                  <a:srgbClr val="434343"/>
                </a:solidFill>
                <a:latin typeface="Calibri"/>
                <a:ea typeface="Calibri"/>
                <a:cs typeface="Calibri"/>
                <a:sym typeface="Calibri"/>
              </a:rPr>
              <a:t>Regulatory Reporting</a:t>
            </a:r>
            <a:br>
              <a:rPr lang="en" sz="1200" dirty="0">
                <a:solidFill>
                  <a:srgbClr val="434343"/>
                </a:solidFill>
                <a:latin typeface="Calibri"/>
                <a:ea typeface="Calibri"/>
                <a:cs typeface="Calibri"/>
                <a:sym typeface="Calibri"/>
              </a:rPr>
            </a:br>
            <a:r>
              <a:rPr lang="en" sz="1200" dirty="0">
                <a:solidFill>
                  <a:srgbClr val="434343"/>
                </a:solidFill>
                <a:latin typeface="Calibri"/>
                <a:ea typeface="Calibri"/>
                <a:cs typeface="Calibri"/>
                <a:sym typeface="Calibri"/>
              </a:rPr>
              <a:t>(RTS 22 - transaction reporting) for TOMS</a:t>
            </a:r>
            <a:br>
              <a:rPr lang="en" sz="1200" dirty="0">
                <a:solidFill>
                  <a:srgbClr val="434343"/>
                </a:solidFill>
                <a:latin typeface="Calibri"/>
                <a:ea typeface="Calibri"/>
                <a:cs typeface="Calibri"/>
                <a:sym typeface="Calibri"/>
              </a:rPr>
            </a:br>
            <a:r>
              <a:rPr lang="en" sz="1200" dirty="0">
                <a:solidFill>
                  <a:srgbClr val="434343"/>
                </a:solidFill>
                <a:latin typeface="Calibri"/>
                <a:ea typeface="Calibri"/>
                <a:cs typeface="Calibri"/>
                <a:sym typeface="Calibri"/>
              </a:rPr>
              <a:t>Post Trade Allocations (AIM</a:t>
            </a:r>
            <a:r>
              <a:rPr lang="en" sz="1200" dirty="0" smtClean="0">
                <a:solidFill>
                  <a:srgbClr val="434343"/>
                </a:solidFill>
                <a:latin typeface="Calibri"/>
                <a:ea typeface="Calibri"/>
                <a:cs typeface="Calibri"/>
                <a:sym typeface="Calibri"/>
              </a:rPr>
              <a:t>)</a:t>
            </a:r>
          </a:p>
          <a:p>
            <a:pPr marL="457200" lvl="0" indent="-304800" rtl="0">
              <a:spcBef>
                <a:spcPts val="0"/>
              </a:spcBef>
              <a:buClr>
                <a:srgbClr val="434343"/>
              </a:buClr>
              <a:buSzPct val="100000"/>
              <a:buFont typeface="Calibri"/>
              <a:buAutoNum type="arabicPeriod"/>
            </a:pPr>
            <a:r>
              <a:rPr lang="en" sz="1200" dirty="0" smtClean="0">
                <a:solidFill>
                  <a:srgbClr val="434343"/>
                </a:solidFill>
                <a:latin typeface="Calibri"/>
                <a:ea typeface="Calibri"/>
                <a:cs typeface="Calibri"/>
                <a:sym typeface="Calibri"/>
              </a:rPr>
              <a:t>EOD Processing ?</a:t>
            </a:r>
            <a:endParaRPr lang="en" sz="1200" dirty="0">
              <a:solidFill>
                <a:srgbClr val="434343"/>
              </a:solidFill>
              <a:latin typeface="Calibri"/>
              <a:ea typeface="Calibri"/>
              <a:cs typeface="Calibri"/>
              <a:sym typeface="Calibri"/>
            </a:endParaRPr>
          </a:p>
          <a:p>
            <a:pPr lvl="0" rtl="0">
              <a:spcBef>
                <a:spcPts val="0"/>
              </a:spcBef>
              <a:buNone/>
            </a:pPr>
            <a:r>
              <a:rPr lang="en" sz="1200" dirty="0">
                <a:solidFill>
                  <a:srgbClr val="434343"/>
                </a:solidFill>
                <a:latin typeface="Calibri"/>
                <a:ea typeface="Calibri"/>
                <a:cs typeface="Calibri"/>
                <a:sym typeface="Calibri"/>
              </a:rPr>
              <a:t/>
            </a:r>
            <a:br>
              <a:rPr lang="en" sz="1200" dirty="0">
                <a:solidFill>
                  <a:srgbClr val="434343"/>
                </a:solidFill>
                <a:latin typeface="Calibri"/>
                <a:ea typeface="Calibri"/>
                <a:cs typeface="Calibri"/>
                <a:sym typeface="Calibri"/>
              </a:rPr>
            </a:br>
            <a:r>
              <a:rPr lang="en" sz="1200" dirty="0">
                <a:solidFill>
                  <a:srgbClr val="434343"/>
                </a:solidFill>
                <a:latin typeface="Calibri"/>
                <a:ea typeface="Calibri"/>
                <a:cs typeface="Calibri"/>
                <a:sym typeface="Calibri"/>
              </a:rPr>
              <a:t/>
            </a:r>
            <a:br>
              <a:rPr lang="en" sz="1200" dirty="0">
                <a:solidFill>
                  <a:srgbClr val="434343"/>
                </a:solidFill>
                <a:latin typeface="Calibri"/>
                <a:ea typeface="Calibri"/>
                <a:cs typeface="Calibri"/>
                <a:sym typeface="Calibri"/>
              </a:rPr>
            </a:br>
            <a:r>
              <a:rPr lang="en" sz="1200" dirty="0">
                <a:solidFill>
                  <a:srgbClr val="434343"/>
                </a:solidFill>
                <a:latin typeface="Calibri"/>
                <a:ea typeface="Calibri"/>
                <a:cs typeface="Calibri"/>
                <a:sym typeface="Calibri"/>
              </a:rPr>
              <a:t/>
            </a:r>
            <a:br>
              <a:rPr lang="en" sz="1200" dirty="0">
                <a:solidFill>
                  <a:srgbClr val="434343"/>
                </a:solidFill>
                <a:latin typeface="Calibri"/>
                <a:ea typeface="Calibri"/>
                <a:cs typeface="Calibri"/>
                <a:sym typeface="Calibri"/>
              </a:rPr>
            </a:br>
            <a:endParaRPr lang="en" sz="1200" dirty="0">
              <a:solidFill>
                <a:srgbClr val="434343"/>
              </a:solidFill>
              <a:latin typeface="Calibri"/>
              <a:ea typeface="Calibri"/>
              <a:cs typeface="Calibri"/>
              <a:sym typeface="Calibri"/>
            </a:endParaRPr>
          </a:p>
          <a:p>
            <a:pPr lvl="0" rtl="0">
              <a:spcBef>
                <a:spcPts val="0"/>
              </a:spcBef>
              <a:buNone/>
            </a:pPr>
            <a:endParaRPr lang="en" b="1" dirty="0" smtClean="0">
              <a:solidFill>
                <a:srgbClr val="434343"/>
              </a:solidFill>
              <a:latin typeface="Calibri"/>
              <a:ea typeface="Calibri"/>
              <a:cs typeface="Calibri"/>
              <a:sym typeface="Calibri"/>
            </a:endParaRPr>
          </a:p>
          <a:p>
            <a:pPr lvl="0" rtl="0">
              <a:spcBef>
                <a:spcPts val="0"/>
              </a:spcBef>
              <a:buNone/>
            </a:pPr>
            <a:r>
              <a:rPr lang="en" b="1" dirty="0" smtClean="0">
                <a:solidFill>
                  <a:srgbClr val="434343"/>
                </a:solidFill>
                <a:latin typeface="Calibri"/>
                <a:ea typeface="Calibri"/>
                <a:cs typeface="Calibri"/>
                <a:sym typeface="Calibri"/>
              </a:rPr>
              <a:t>Back </a:t>
            </a:r>
            <a:r>
              <a:rPr lang="en" b="1" dirty="0">
                <a:solidFill>
                  <a:srgbClr val="434343"/>
                </a:solidFill>
                <a:latin typeface="Calibri"/>
                <a:ea typeface="Calibri"/>
                <a:cs typeface="Calibri"/>
                <a:sym typeface="Calibri"/>
              </a:rPr>
              <a:t>Office - Post Trade Functions</a:t>
            </a:r>
          </a:p>
          <a:p>
            <a:pPr lvl="0" rtl="0">
              <a:spcBef>
                <a:spcPts val="0"/>
              </a:spcBef>
              <a:buNone/>
            </a:pPr>
            <a:endParaRPr sz="1200" dirty="0">
              <a:solidFill>
                <a:srgbClr val="434343"/>
              </a:solidFill>
              <a:latin typeface="Calibri"/>
              <a:ea typeface="Calibri"/>
              <a:cs typeface="Calibri"/>
              <a:sym typeface="Calibri"/>
            </a:endParaRPr>
          </a:p>
        </p:txBody>
      </p:sp>
      <p:sp>
        <p:nvSpPr>
          <p:cNvPr id="72" name="Shape 72"/>
          <p:cNvSpPr txBox="1"/>
          <p:nvPr/>
        </p:nvSpPr>
        <p:spPr>
          <a:xfrm>
            <a:off x="234450" y="258475"/>
            <a:ext cx="8455800" cy="366300"/>
          </a:xfrm>
          <a:prstGeom prst="rect">
            <a:avLst/>
          </a:prstGeom>
          <a:noFill/>
          <a:ln>
            <a:noFill/>
          </a:ln>
        </p:spPr>
        <p:txBody>
          <a:bodyPr lIns="91425" tIns="91425" rIns="91425" bIns="91425" anchor="t" anchorCtr="0">
            <a:noAutofit/>
          </a:bodyPr>
          <a:lstStyle/>
          <a:p>
            <a:pPr lvl="0">
              <a:spcBef>
                <a:spcPts val="0"/>
              </a:spcBef>
              <a:buNone/>
            </a:pPr>
            <a:r>
              <a:rPr lang="en">
                <a:solidFill>
                  <a:srgbClr val="0000FF"/>
                </a:solidFill>
                <a:latin typeface="Calibri"/>
                <a:ea typeface="Calibri"/>
                <a:cs typeface="Calibri"/>
                <a:sym typeface="Calibri"/>
              </a:rPr>
              <a:t>Functional Coverage</a:t>
            </a:r>
          </a:p>
        </p:txBody>
      </p:sp>
    </p:spTree>
  </p:cSld>
  <p:clrMapOvr>
    <a:masterClrMapping/>
  </p:clrMapOvr>
</p:sld>
</file>

<file path=ppt/theme/theme1.xml><?xml version="1.0" encoding="utf-8"?>
<a:theme xmlns:a="http://schemas.openxmlformats.org/drawingml/2006/main" name="SM-Preso-Forma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1491</TotalTime>
  <Words>533</Words>
  <Application>Microsoft Office PowerPoint</Application>
  <PresentationFormat>On-screen Show (16:9)</PresentationFormat>
  <Paragraphs>144</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SM-Preso-Format</vt:lpstr>
      <vt:lpstr>Data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Architecture</dc:title>
  <dc:creator>Mazumder, Suvankar</dc:creator>
  <cp:lastModifiedBy>smazumder6</cp:lastModifiedBy>
  <cp:revision>23</cp:revision>
  <dcterms:modified xsi:type="dcterms:W3CDTF">2017-06-12T19:37:48Z</dcterms:modified>
</cp:coreProperties>
</file>