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1FB7F-4F99-408D-AFFD-FAC067B8EAE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28C7E0-5627-472E-B1B0-47FBE0526C16}">
      <dgm:prSet/>
      <dgm:spPr/>
      <dgm:t>
        <a:bodyPr/>
        <a:lstStyle/>
        <a:p>
          <a:r>
            <a:rPr lang="en-US"/>
            <a:t>Overview of two major deep learning frameworks: TensorFlow and PyTorch</a:t>
          </a:r>
        </a:p>
      </dgm:t>
    </dgm:pt>
    <dgm:pt modelId="{2C402F16-EB5F-4264-94DB-CDA4E11D6FC0}" type="parTrans" cxnId="{4F95369E-0954-45EB-A4DF-81EE58503AA5}">
      <dgm:prSet/>
      <dgm:spPr/>
      <dgm:t>
        <a:bodyPr/>
        <a:lstStyle/>
        <a:p>
          <a:endParaRPr lang="en-US"/>
        </a:p>
      </dgm:t>
    </dgm:pt>
    <dgm:pt modelId="{2B04CB1C-9E3C-4D99-ABEC-1D0DF2ACE35D}" type="sibTrans" cxnId="{4F95369E-0954-45EB-A4DF-81EE58503AA5}">
      <dgm:prSet/>
      <dgm:spPr/>
      <dgm:t>
        <a:bodyPr/>
        <a:lstStyle/>
        <a:p>
          <a:endParaRPr lang="en-US"/>
        </a:p>
      </dgm:t>
    </dgm:pt>
    <dgm:pt modelId="{97A251B6-96BE-4D68-B87A-9A3AEFA2F9D6}">
      <dgm:prSet/>
      <dgm:spPr/>
      <dgm:t>
        <a:bodyPr/>
        <a:lstStyle/>
        <a:p>
          <a:r>
            <a:rPr lang="en-US"/>
            <a:t>Objective: Understand strengths, limitations, and ideal use cases</a:t>
          </a:r>
        </a:p>
      </dgm:t>
    </dgm:pt>
    <dgm:pt modelId="{7750B16F-26D2-427D-B22D-4FF6DAAD8B2E}" type="parTrans" cxnId="{B66E8F1E-01DA-46FA-9E08-09891428EC52}">
      <dgm:prSet/>
      <dgm:spPr/>
      <dgm:t>
        <a:bodyPr/>
        <a:lstStyle/>
        <a:p>
          <a:endParaRPr lang="en-US"/>
        </a:p>
      </dgm:t>
    </dgm:pt>
    <dgm:pt modelId="{2BFC64EF-D8B2-4001-A940-96AB4CD8A94C}" type="sibTrans" cxnId="{B66E8F1E-01DA-46FA-9E08-09891428EC52}">
      <dgm:prSet/>
      <dgm:spPr/>
      <dgm:t>
        <a:bodyPr/>
        <a:lstStyle/>
        <a:p>
          <a:endParaRPr lang="en-US"/>
        </a:p>
      </dgm:t>
    </dgm:pt>
    <dgm:pt modelId="{4F142D51-68E5-4A66-9D54-E7EC4A35153E}">
      <dgm:prSet/>
      <dgm:spPr/>
      <dgm:t>
        <a:bodyPr/>
        <a:lstStyle/>
        <a:p>
          <a:r>
            <a:rPr lang="en-US"/>
            <a:t>Used VGG16 TensorFlow demo as part of exploration</a:t>
          </a:r>
        </a:p>
      </dgm:t>
    </dgm:pt>
    <dgm:pt modelId="{06329116-C231-4DAC-BE1B-A520F867BCB7}" type="parTrans" cxnId="{FDFC42A4-93BA-4C27-8725-2770C63A8EA6}">
      <dgm:prSet/>
      <dgm:spPr/>
      <dgm:t>
        <a:bodyPr/>
        <a:lstStyle/>
        <a:p>
          <a:endParaRPr lang="en-US"/>
        </a:p>
      </dgm:t>
    </dgm:pt>
    <dgm:pt modelId="{3EDC7E8E-8057-40A2-8ADB-404A994BD27B}" type="sibTrans" cxnId="{FDFC42A4-93BA-4C27-8725-2770C63A8EA6}">
      <dgm:prSet/>
      <dgm:spPr/>
      <dgm:t>
        <a:bodyPr/>
        <a:lstStyle/>
        <a:p>
          <a:endParaRPr lang="en-US"/>
        </a:p>
      </dgm:t>
    </dgm:pt>
    <dgm:pt modelId="{A8FEC6E9-49BE-4112-9732-D9A7C032D572}" type="pres">
      <dgm:prSet presAssocID="{5671FB7F-4F99-408D-AFFD-FAC067B8EAE9}" presName="vert0" presStyleCnt="0">
        <dgm:presLayoutVars>
          <dgm:dir/>
          <dgm:animOne val="branch"/>
          <dgm:animLvl val="lvl"/>
        </dgm:presLayoutVars>
      </dgm:prSet>
      <dgm:spPr/>
    </dgm:pt>
    <dgm:pt modelId="{0C58549E-7393-4D0E-9920-985336D281FB}" type="pres">
      <dgm:prSet presAssocID="{3F28C7E0-5627-472E-B1B0-47FBE0526C16}" presName="thickLine" presStyleLbl="alignNode1" presStyleIdx="0" presStyleCnt="3"/>
      <dgm:spPr/>
    </dgm:pt>
    <dgm:pt modelId="{DBA039E3-2B52-44A6-B4E6-9B230A9E54A3}" type="pres">
      <dgm:prSet presAssocID="{3F28C7E0-5627-472E-B1B0-47FBE0526C16}" presName="horz1" presStyleCnt="0"/>
      <dgm:spPr/>
    </dgm:pt>
    <dgm:pt modelId="{8F336E7E-E646-47F0-9792-75B689BFE034}" type="pres">
      <dgm:prSet presAssocID="{3F28C7E0-5627-472E-B1B0-47FBE0526C16}" presName="tx1" presStyleLbl="revTx" presStyleIdx="0" presStyleCnt="3"/>
      <dgm:spPr/>
    </dgm:pt>
    <dgm:pt modelId="{968E851F-49B8-4E51-9E6A-73997EE1F273}" type="pres">
      <dgm:prSet presAssocID="{3F28C7E0-5627-472E-B1B0-47FBE0526C16}" presName="vert1" presStyleCnt="0"/>
      <dgm:spPr/>
    </dgm:pt>
    <dgm:pt modelId="{53990F73-E605-4765-A0E3-EEC45EF246A9}" type="pres">
      <dgm:prSet presAssocID="{97A251B6-96BE-4D68-B87A-9A3AEFA2F9D6}" presName="thickLine" presStyleLbl="alignNode1" presStyleIdx="1" presStyleCnt="3"/>
      <dgm:spPr/>
    </dgm:pt>
    <dgm:pt modelId="{95DC8A07-264E-4126-A0BD-0D01BD1F1A4F}" type="pres">
      <dgm:prSet presAssocID="{97A251B6-96BE-4D68-B87A-9A3AEFA2F9D6}" presName="horz1" presStyleCnt="0"/>
      <dgm:spPr/>
    </dgm:pt>
    <dgm:pt modelId="{07DD26AD-F3ED-4EDC-999F-FF6B72FFD6AB}" type="pres">
      <dgm:prSet presAssocID="{97A251B6-96BE-4D68-B87A-9A3AEFA2F9D6}" presName="tx1" presStyleLbl="revTx" presStyleIdx="1" presStyleCnt="3"/>
      <dgm:spPr/>
    </dgm:pt>
    <dgm:pt modelId="{82553926-FA8E-46B9-A8EE-2E6700CC7CC2}" type="pres">
      <dgm:prSet presAssocID="{97A251B6-96BE-4D68-B87A-9A3AEFA2F9D6}" presName="vert1" presStyleCnt="0"/>
      <dgm:spPr/>
    </dgm:pt>
    <dgm:pt modelId="{C2B770B7-A945-4C2E-A785-80F534CEE525}" type="pres">
      <dgm:prSet presAssocID="{4F142D51-68E5-4A66-9D54-E7EC4A35153E}" presName="thickLine" presStyleLbl="alignNode1" presStyleIdx="2" presStyleCnt="3"/>
      <dgm:spPr/>
    </dgm:pt>
    <dgm:pt modelId="{C394A247-643B-4451-BD5E-4567AC8741CB}" type="pres">
      <dgm:prSet presAssocID="{4F142D51-68E5-4A66-9D54-E7EC4A35153E}" presName="horz1" presStyleCnt="0"/>
      <dgm:spPr/>
    </dgm:pt>
    <dgm:pt modelId="{0888C693-0F96-4835-939A-9329C92695A2}" type="pres">
      <dgm:prSet presAssocID="{4F142D51-68E5-4A66-9D54-E7EC4A35153E}" presName="tx1" presStyleLbl="revTx" presStyleIdx="2" presStyleCnt="3"/>
      <dgm:spPr/>
    </dgm:pt>
    <dgm:pt modelId="{664DD610-DDC7-4B42-BF9E-C2042522F3B8}" type="pres">
      <dgm:prSet presAssocID="{4F142D51-68E5-4A66-9D54-E7EC4A35153E}" presName="vert1" presStyleCnt="0"/>
      <dgm:spPr/>
    </dgm:pt>
  </dgm:ptLst>
  <dgm:cxnLst>
    <dgm:cxn modelId="{CDC3F90F-1DF8-49E7-86C8-87AFC07B5074}" type="presOf" srcId="{97A251B6-96BE-4D68-B87A-9A3AEFA2F9D6}" destId="{07DD26AD-F3ED-4EDC-999F-FF6B72FFD6AB}" srcOrd="0" destOrd="0" presId="urn:microsoft.com/office/officeart/2008/layout/LinedList"/>
    <dgm:cxn modelId="{B66E8F1E-01DA-46FA-9E08-09891428EC52}" srcId="{5671FB7F-4F99-408D-AFFD-FAC067B8EAE9}" destId="{97A251B6-96BE-4D68-B87A-9A3AEFA2F9D6}" srcOrd="1" destOrd="0" parTransId="{7750B16F-26D2-427D-B22D-4FF6DAAD8B2E}" sibTransId="{2BFC64EF-D8B2-4001-A940-96AB4CD8A94C}"/>
    <dgm:cxn modelId="{3FCC2A36-F246-43D0-9F63-F93E414990E5}" type="presOf" srcId="{3F28C7E0-5627-472E-B1B0-47FBE0526C16}" destId="{8F336E7E-E646-47F0-9792-75B689BFE034}" srcOrd="0" destOrd="0" presId="urn:microsoft.com/office/officeart/2008/layout/LinedList"/>
    <dgm:cxn modelId="{7C76B86D-976A-4C8B-B904-FCE0FDFC14AF}" type="presOf" srcId="{4F142D51-68E5-4A66-9D54-E7EC4A35153E}" destId="{0888C693-0F96-4835-939A-9329C92695A2}" srcOrd="0" destOrd="0" presId="urn:microsoft.com/office/officeart/2008/layout/LinedList"/>
    <dgm:cxn modelId="{839C8373-AD61-43D9-AE37-D9ABF0F8E493}" type="presOf" srcId="{5671FB7F-4F99-408D-AFFD-FAC067B8EAE9}" destId="{A8FEC6E9-49BE-4112-9732-D9A7C032D572}" srcOrd="0" destOrd="0" presId="urn:microsoft.com/office/officeart/2008/layout/LinedList"/>
    <dgm:cxn modelId="{4F95369E-0954-45EB-A4DF-81EE58503AA5}" srcId="{5671FB7F-4F99-408D-AFFD-FAC067B8EAE9}" destId="{3F28C7E0-5627-472E-B1B0-47FBE0526C16}" srcOrd="0" destOrd="0" parTransId="{2C402F16-EB5F-4264-94DB-CDA4E11D6FC0}" sibTransId="{2B04CB1C-9E3C-4D99-ABEC-1D0DF2ACE35D}"/>
    <dgm:cxn modelId="{FDFC42A4-93BA-4C27-8725-2770C63A8EA6}" srcId="{5671FB7F-4F99-408D-AFFD-FAC067B8EAE9}" destId="{4F142D51-68E5-4A66-9D54-E7EC4A35153E}" srcOrd="2" destOrd="0" parTransId="{06329116-C231-4DAC-BE1B-A520F867BCB7}" sibTransId="{3EDC7E8E-8057-40A2-8ADB-404A994BD27B}"/>
    <dgm:cxn modelId="{CDEEFA2B-BF56-4891-A450-9DC672184748}" type="presParOf" srcId="{A8FEC6E9-49BE-4112-9732-D9A7C032D572}" destId="{0C58549E-7393-4D0E-9920-985336D281FB}" srcOrd="0" destOrd="0" presId="urn:microsoft.com/office/officeart/2008/layout/LinedList"/>
    <dgm:cxn modelId="{D4DA1A77-401D-45A0-B74E-EAD5D9D51949}" type="presParOf" srcId="{A8FEC6E9-49BE-4112-9732-D9A7C032D572}" destId="{DBA039E3-2B52-44A6-B4E6-9B230A9E54A3}" srcOrd="1" destOrd="0" presId="urn:microsoft.com/office/officeart/2008/layout/LinedList"/>
    <dgm:cxn modelId="{3CDD7C05-722B-4C59-94BD-828722DA3784}" type="presParOf" srcId="{DBA039E3-2B52-44A6-B4E6-9B230A9E54A3}" destId="{8F336E7E-E646-47F0-9792-75B689BFE034}" srcOrd="0" destOrd="0" presId="urn:microsoft.com/office/officeart/2008/layout/LinedList"/>
    <dgm:cxn modelId="{AD728DDA-50A6-40AF-9DCC-F252231AFDAA}" type="presParOf" srcId="{DBA039E3-2B52-44A6-B4E6-9B230A9E54A3}" destId="{968E851F-49B8-4E51-9E6A-73997EE1F273}" srcOrd="1" destOrd="0" presId="urn:microsoft.com/office/officeart/2008/layout/LinedList"/>
    <dgm:cxn modelId="{3893E6C0-D24A-4832-96DC-EE8E354F650C}" type="presParOf" srcId="{A8FEC6E9-49BE-4112-9732-D9A7C032D572}" destId="{53990F73-E605-4765-A0E3-EEC45EF246A9}" srcOrd="2" destOrd="0" presId="urn:microsoft.com/office/officeart/2008/layout/LinedList"/>
    <dgm:cxn modelId="{5DD94E87-AC2B-4CDA-911C-FE872681D93D}" type="presParOf" srcId="{A8FEC6E9-49BE-4112-9732-D9A7C032D572}" destId="{95DC8A07-264E-4126-A0BD-0D01BD1F1A4F}" srcOrd="3" destOrd="0" presId="urn:microsoft.com/office/officeart/2008/layout/LinedList"/>
    <dgm:cxn modelId="{1B49E00D-5A60-4D28-90C2-2772B1DD7C47}" type="presParOf" srcId="{95DC8A07-264E-4126-A0BD-0D01BD1F1A4F}" destId="{07DD26AD-F3ED-4EDC-999F-FF6B72FFD6AB}" srcOrd="0" destOrd="0" presId="urn:microsoft.com/office/officeart/2008/layout/LinedList"/>
    <dgm:cxn modelId="{2242169B-A5AE-4785-908A-5C3171ADEA68}" type="presParOf" srcId="{95DC8A07-264E-4126-A0BD-0D01BD1F1A4F}" destId="{82553926-FA8E-46B9-A8EE-2E6700CC7CC2}" srcOrd="1" destOrd="0" presId="urn:microsoft.com/office/officeart/2008/layout/LinedList"/>
    <dgm:cxn modelId="{E0716981-8A0A-49A1-A7B1-F18A2074AE26}" type="presParOf" srcId="{A8FEC6E9-49BE-4112-9732-D9A7C032D572}" destId="{C2B770B7-A945-4C2E-A785-80F534CEE525}" srcOrd="4" destOrd="0" presId="urn:microsoft.com/office/officeart/2008/layout/LinedList"/>
    <dgm:cxn modelId="{7D742DE8-653A-4828-ADD0-6A3B2236E0ED}" type="presParOf" srcId="{A8FEC6E9-49BE-4112-9732-D9A7C032D572}" destId="{C394A247-643B-4451-BD5E-4567AC8741CB}" srcOrd="5" destOrd="0" presId="urn:microsoft.com/office/officeart/2008/layout/LinedList"/>
    <dgm:cxn modelId="{BCDC04F7-142B-4AFC-9483-A8C1F9D698FE}" type="presParOf" srcId="{C394A247-643B-4451-BD5E-4567AC8741CB}" destId="{0888C693-0F96-4835-939A-9329C92695A2}" srcOrd="0" destOrd="0" presId="urn:microsoft.com/office/officeart/2008/layout/LinedList"/>
    <dgm:cxn modelId="{26672AB1-4E4F-4BD1-87FF-3E6AA0D98C34}" type="presParOf" srcId="{C394A247-643B-4451-BD5E-4567AC8741CB}" destId="{664DD610-DDC7-4B42-BF9E-C2042522F3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DCC1C7-5FD5-476E-ADCF-06861650090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81C9C2-48EA-461B-A06B-7B5BB4E4334C}">
      <dgm:prSet/>
      <dgm:spPr/>
      <dgm:t>
        <a:bodyPr/>
        <a:lstStyle/>
        <a:p>
          <a:r>
            <a:rPr lang="en-US"/>
            <a:t>Usability: PyTorch more intuitive for developers</a:t>
          </a:r>
        </a:p>
      </dgm:t>
    </dgm:pt>
    <dgm:pt modelId="{D2BE2823-2027-4EF9-A16A-27A26AB2132C}" type="parTrans" cxnId="{AF65F82C-4C3E-4623-B415-D826C1ED8979}">
      <dgm:prSet/>
      <dgm:spPr/>
      <dgm:t>
        <a:bodyPr/>
        <a:lstStyle/>
        <a:p>
          <a:endParaRPr lang="en-US"/>
        </a:p>
      </dgm:t>
    </dgm:pt>
    <dgm:pt modelId="{53F3FB1C-862D-4799-8B6D-B20F0C81471F}" type="sibTrans" cxnId="{AF65F82C-4C3E-4623-B415-D826C1ED897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B72FBCB-DC0A-4043-8692-6D9B3F68A4DD}">
      <dgm:prSet/>
      <dgm:spPr/>
      <dgm:t>
        <a:bodyPr/>
        <a:lstStyle/>
        <a:p>
          <a:r>
            <a:rPr lang="en-US"/>
            <a:t>Performance: Comparable, TensorFlow has edge in deployment tools</a:t>
          </a:r>
        </a:p>
      </dgm:t>
    </dgm:pt>
    <dgm:pt modelId="{DB3A5458-33DB-4BD1-B53C-2E77864ADF52}" type="parTrans" cxnId="{DDFDA06B-14A1-4026-A37D-ACEDB40DE8F9}">
      <dgm:prSet/>
      <dgm:spPr/>
      <dgm:t>
        <a:bodyPr/>
        <a:lstStyle/>
        <a:p>
          <a:endParaRPr lang="en-US"/>
        </a:p>
      </dgm:t>
    </dgm:pt>
    <dgm:pt modelId="{2030835F-9E21-46DF-B075-442D669D2B0B}" type="sibTrans" cxnId="{DDFDA06B-14A1-4026-A37D-ACEDB40DE8F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E293E71-E0B8-4750-B9AE-D46CB6DC8CC7}">
      <dgm:prSet/>
      <dgm:spPr/>
      <dgm:t>
        <a:bodyPr/>
        <a:lstStyle/>
        <a:p>
          <a:r>
            <a:rPr lang="en-US"/>
            <a:t>Support: TensorFlow better for enterprise, PyTorch favored in academia</a:t>
          </a:r>
        </a:p>
      </dgm:t>
    </dgm:pt>
    <dgm:pt modelId="{590055B1-8AB1-481E-89F3-4F78FFF3A3C0}" type="parTrans" cxnId="{07950C06-756A-4157-9766-DD7F1659905F}">
      <dgm:prSet/>
      <dgm:spPr/>
      <dgm:t>
        <a:bodyPr/>
        <a:lstStyle/>
        <a:p>
          <a:endParaRPr lang="en-US"/>
        </a:p>
      </dgm:t>
    </dgm:pt>
    <dgm:pt modelId="{FF9B5C01-C41C-45FE-8918-1A403A8656D1}" type="sibTrans" cxnId="{07950C06-756A-4157-9766-DD7F1659905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7E84D56-6B9C-41AC-991A-CAEC1F171B7B}">
      <dgm:prSet/>
      <dgm:spPr/>
      <dgm:t>
        <a:bodyPr/>
        <a:lstStyle/>
        <a:p>
          <a:r>
            <a:rPr lang="en-US"/>
            <a:t>Scalability: TensorFlow excels in large production pipelines</a:t>
          </a:r>
        </a:p>
      </dgm:t>
    </dgm:pt>
    <dgm:pt modelId="{7AF3C6B3-3CF8-4ABF-8563-CEBD96AB4E53}" type="parTrans" cxnId="{D87446B5-9F46-4DDB-9C71-B0AE637D8E83}">
      <dgm:prSet/>
      <dgm:spPr/>
      <dgm:t>
        <a:bodyPr/>
        <a:lstStyle/>
        <a:p>
          <a:endParaRPr lang="en-US"/>
        </a:p>
      </dgm:t>
    </dgm:pt>
    <dgm:pt modelId="{E2A5783B-7EEE-4CE9-8980-5EC915CFFF5A}" type="sibTrans" cxnId="{D87446B5-9F46-4DDB-9C71-B0AE637D8E8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B77B64A-1152-4E0F-9296-EA6B71C276E6}" type="pres">
      <dgm:prSet presAssocID="{F7DCC1C7-5FD5-476E-ADCF-06861650090A}" presName="Name0" presStyleCnt="0">
        <dgm:presLayoutVars>
          <dgm:animLvl val="lvl"/>
          <dgm:resizeHandles val="exact"/>
        </dgm:presLayoutVars>
      </dgm:prSet>
      <dgm:spPr/>
    </dgm:pt>
    <dgm:pt modelId="{0AA916DE-91F3-4278-910F-B57C119D63AD}" type="pres">
      <dgm:prSet presAssocID="{4481C9C2-48EA-461B-A06B-7B5BB4E4334C}" presName="compositeNode" presStyleCnt="0">
        <dgm:presLayoutVars>
          <dgm:bulletEnabled val="1"/>
        </dgm:presLayoutVars>
      </dgm:prSet>
      <dgm:spPr/>
    </dgm:pt>
    <dgm:pt modelId="{73C5C911-1F62-4598-BA58-159F6B10158A}" type="pres">
      <dgm:prSet presAssocID="{4481C9C2-48EA-461B-A06B-7B5BB4E4334C}" presName="bgRect" presStyleLbl="alignNode1" presStyleIdx="0" presStyleCnt="4"/>
      <dgm:spPr/>
    </dgm:pt>
    <dgm:pt modelId="{216C16BD-A486-4038-AFC8-95D84471D411}" type="pres">
      <dgm:prSet presAssocID="{53F3FB1C-862D-4799-8B6D-B20F0C81471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08DE094-BD30-46BA-BF54-C5631551213E}" type="pres">
      <dgm:prSet presAssocID="{4481C9C2-48EA-461B-A06B-7B5BB4E4334C}" presName="nodeRect" presStyleLbl="alignNode1" presStyleIdx="0" presStyleCnt="4">
        <dgm:presLayoutVars>
          <dgm:bulletEnabled val="1"/>
        </dgm:presLayoutVars>
      </dgm:prSet>
      <dgm:spPr/>
    </dgm:pt>
    <dgm:pt modelId="{14442CA4-E5B0-49F7-9C8B-9A8938E31C5D}" type="pres">
      <dgm:prSet presAssocID="{53F3FB1C-862D-4799-8B6D-B20F0C81471F}" presName="sibTrans" presStyleCnt="0"/>
      <dgm:spPr/>
    </dgm:pt>
    <dgm:pt modelId="{F1A3419A-34EB-45E2-80A8-453C65CE2836}" type="pres">
      <dgm:prSet presAssocID="{BB72FBCB-DC0A-4043-8692-6D9B3F68A4DD}" presName="compositeNode" presStyleCnt="0">
        <dgm:presLayoutVars>
          <dgm:bulletEnabled val="1"/>
        </dgm:presLayoutVars>
      </dgm:prSet>
      <dgm:spPr/>
    </dgm:pt>
    <dgm:pt modelId="{4D6399E3-E18C-4D43-8ACA-048918AED101}" type="pres">
      <dgm:prSet presAssocID="{BB72FBCB-DC0A-4043-8692-6D9B3F68A4DD}" presName="bgRect" presStyleLbl="alignNode1" presStyleIdx="1" presStyleCnt="4"/>
      <dgm:spPr/>
    </dgm:pt>
    <dgm:pt modelId="{DD503B04-F15C-4B64-AB2F-BEDB387ED66D}" type="pres">
      <dgm:prSet presAssocID="{2030835F-9E21-46DF-B075-442D669D2B0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925F888-30D4-45BE-85F5-88FCB39A0C9C}" type="pres">
      <dgm:prSet presAssocID="{BB72FBCB-DC0A-4043-8692-6D9B3F68A4DD}" presName="nodeRect" presStyleLbl="alignNode1" presStyleIdx="1" presStyleCnt="4">
        <dgm:presLayoutVars>
          <dgm:bulletEnabled val="1"/>
        </dgm:presLayoutVars>
      </dgm:prSet>
      <dgm:spPr/>
    </dgm:pt>
    <dgm:pt modelId="{815EADE4-5E0C-4701-8A12-066CCD7E0D99}" type="pres">
      <dgm:prSet presAssocID="{2030835F-9E21-46DF-B075-442D669D2B0B}" presName="sibTrans" presStyleCnt="0"/>
      <dgm:spPr/>
    </dgm:pt>
    <dgm:pt modelId="{53E1098B-B353-4D65-A8DF-CCE375517C31}" type="pres">
      <dgm:prSet presAssocID="{0E293E71-E0B8-4750-B9AE-D46CB6DC8CC7}" presName="compositeNode" presStyleCnt="0">
        <dgm:presLayoutVars>
          <dgm:bulletEnabled val="1"/>
        </dgm:presLayoutVars>
      </dgm:prSet>
      <dgm:spPr/>
    </dgm:pt>
    <dgm:pt modelId="{3AB09B2E-8B94-4F91-A363-D22A250D3B47}" type="pres">
      <dgm:prSet presAssocID="{0E293E71-E0B8-4750-B9AE-D46CB6DC8CC7}" presName="bgRect" presStyleLbl="alignNode1" presStyleIdx="2" presStyleCnt="4"/>
      <dgm:spPr/>
    </dgm:pt>
    <dgm:pt modelId="{1266CFA1-0ACB-4C64-B959-B383E876C2E9}" type="pres">
      <dgm:prSet presAssocID="{FF9B5C01-C41C-45FE-8918-1A403A8656D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8A1BF21-DC03-4C41-8683-7CBA281E093F}" type="pres">
      <dgm:prSet presAssocID="{0E293E71-E0B8-4750-B9AE-D46CB6DC8CC7}" presName="nodeRect" presStyleLbl="alignNode1" presStyleIdx="2" presStyleCnt="4">
        <dgm:presLayoutVars>
          <dgm:bulletEnabled val="1"/>
        </dgm:presLayoutVars>
      </dgm:prSet>
      <dgm:spPr/>
    </dgm:pt>
    <dgm:pt modelId="{C8978892-488E-4F21-946A-A26BBEDD6668}" type="pres">
      <dgm:prSet presAssocID="{FF9B5C01-C41C-45FE-8918-1A403A8656D1}" presName="sibTrans" presStyleCnt="0"/>
      <dgm:spPr/>
    </dgm:pt>
    <dgm:pt modelId="{C9BC74BB-0E12-4877-8A10-29861F95DF88}" type="pres">
      <dgm:prSet presAssocID="{07E84D56-6B9C-41AC-991A-CAEC1F171B7B}" presName="compositeNode" presStyleCnt="0">
        <dgm:presLayoutVars>
          <dgm:bulletEnabled val="1"/>
        </dgm:presLayoutVars>
      </dgm:prSet>
      <dgm:spPr/>
    </dgm:pt>
    <dgm:pt modelId="{6194B812-CA6E-42DB-9D10-D979BDF5A927}" type="pres">
      <dgm:prSet presAssocID="{07E84D56-6B9C-41AC-991A-CAEC1F171B7B}" presName="bgRect" presStyleLbl="alignNode1" presStyleIdx="3" presStyleCnt="4"/>
      <dgm:spPr/>
    </dgm:pt>
    <dgm:pt modelId="{DD069157-BD04-4DBB-9D36-73B2E8696EB6}" type="pres">
      <dgm:prSet presAssocID="{E2A5783B-7EEE-4CE9-8980-5EC915CFFF5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783D1A7-D801-4667-97C7-C7697CFFBFC3}" type="pres">
      <dgm:prSet presAssocID="{07E84D56-6B9C-41AC-991A-CAEC1F171B7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AEAA500-F3D1-48FE-A753-3C56535BF807}" type="presOf" srcId="{BB72FBCB-DC0A-4043-8692-6D9B3F68A4DD}" destId="{B925F888-30D4-45BE-85F5-88FCB39A0C9C}" srcOrd="1" destOrd="0" presId="urn:microsoft.com/office/officeart/2016/7/layout/LinearBlockProcessNumbered"/>
    <dgm:cxn modelId="{07950C06-756A-4157-9766-DD7F1659905F}" srcId="{F7DCC1C7-5FD5-476E-ADCF-06861650090A}" destId="{0E293E71-E0B8-4750-B9AE-D46CB6DC8CC7}" srcOrd="2" destOrd="0" parTransId="{590055B1-8AB1-481E-89F3-4F78FFF3A3C0}" sibTransId="{FF9B5C01-C41C-45FE-8918-1A403A8656D1}"/>
    <dgm:cxn modelId="{C0BD6627-E704-4453-A5F2-69FE2FEA22C6}" type="presOf" srcId="{4481C9C2-48EA-461B-A06B-7B5BB4E4334C}" destId="{808DE094-BD30-46BA-BF54-C5631551213E}" srcOrd="1" destOrd="0" presId="urn:microsoft.com/office/officeart/2016/7/layout/LinearBlockProcessNumbered"/>
    <dgm:cxn modelId="{AF65F82C-4C3E-4623-B415-D826C1ED8979}" srcId="{F7DCC1C7-5FD5-476E-ADCF-06861650090A}" destId="{4481C9C2-48EA-461B-A06B-7B5BB4E4334C}" srcOrd="0" destOrd="0" parTransId="{D2BE2823-2027-4EF9-A16A-27A26AB2132C}" sibTransId="{53F3FB1C-862D-4799-8B6D-B20F0C81471F}"/>
    <dgm:cxn modelId="{EF23B033-1AE2-4E8F-9D0F-7991577B9AD1}" type="presOf" srcId="{F7DCC1C7-5FD5-476E-ADCF-06861650090A}" destId="{9B77B64A-1152-4E0F-9296-EA6B71C276E6}" srcOrd="0" destOrd="0" presId="urn:microsoft.com/office/officeart/2016/7/layout/LinearBlockProcessNumbered"/>
    <dgm:cxn modelId="{DDFDA06B-14A1-4026-A37D-ACEDB40DE8F9}" srcId="{F7DCC1C7-5FD5-476E-ADCF-06861650090A}" destId="{BB72FBCB-DC0A-4043-8692-6D9B3F68A4DD}" srcOrd="1" destOrd="0" parTransId="{DB3A5458-33DB-4BD1-B53C-2E77864ADF52}" sibTransId="{2030835F-9E21-46DF-B075-442D669D2B0B}"/>
    <dgm:cxn modelId="{ED079C4C-73BC-46B3-97D1-AA1728A25A89}" type="presOf" srcId="{0E293E71-E0B8-4750-B9AE-D46CB6DC8CC7}" destId="{3AB09B2E-8B94-4F91-A363-D22A250D3B47}" srcOrd="0" destOrd="0" presId="urn:microsoft.com/office/officeart/2016/7/layout/LinearBlockProcessNumbered"/>
    <dgm:cxn modelId="{7916717B-FDDB-4A43-9C07-8984A221B028}" type="presOf" srcId="{07E84D56-6B9C-41AC-991A-CAEC1F171B7B}" destId="{6194B812-CA6E-42DB-9D10-D979BDF5A927}" srcOrd="0" destOrd="0" presId="urn:microsoft.com/office/officeart/2016/7/layout/LinearBlockProcessNumbered"/>
    <dgm:cxn modelId="{922CDE7B-AD1A-4B66-B560-A04D41960E2C}" type="presOf" srcId="{BB72FBCB-DC0A-4043-8692-6D9B3F68A4DD}" destId="{4D6399E3-E18C-4D43-8ACA-048918AED101}" srcOrd="0" destOrd="0" presId="urn:microsoft.com/office/officeart/2016/7/layout/LinearBlockProcessNumbered"/>
    <dgm:cxn modelId="{BBB213A0-AB9F-446B-948A-FFCBC87EE785}" type="presOf" srcId="{0E293E71-E0B8-4750-B9AE-D46CB6DC8CC7}" destId="{38A1BF21-DC03-4C41-8683-7CBA281E093F}" srcOrd="1" destOrd="0" presId="urn:microsoft.com/office/officeart/2016/7/layout/LinearBlockProcessNumbered"/>
    <dgm:cxn modelId="{BC935AA1-178E-41E1-B27B-E25A1D846BA2}" type="presOf" srcId="{FF9B5C01-C41C-45FE-8918-1A403A8656D1}" destId="{1266CFA1-0ACB-4C64-B959-B383E876C2E9}" srcOrd="0" destOrd="0" presId="urn:microsoft.com/office/officeart/2016/7/layout/LinearBlockProcessNumbered"/>
    <dgm:cxn modelId="{5C0A31A2-9D4C-43E7-A017-DA5C3BD455EF}" type="presOf" srcId="{53F3FB1C-862D-4799-8B6D-B20F0C81471F}" destId="{216C16BD-A486-4038-AFC8-95D84471D411}" srcOrd="0" destOrd="0" presId="urn:microsoft.com/office/officeart/2016/7/layout/LinearBlockProcessNumbered"/>
    <dgm:cxn modelId="{DCB991B4-A9C0-4DF0-AD43-50BD55ADCC3C}" type="presOf" srcId="{4481C9C2-48EA-461B-A06B-7B5BB4E4334C}" destId="{73C5C911-1F62-4598-BA58-159F6B10158A}" srcOrd="0" destOrd="0" presId="urn:microsoft.com/office/officeart/2016/7/layout/LinearBlockProcessNumbered"/>
    <dgm:cxn modelId="{D87446B5-9F46-4DDB-9C71-B0AE637D8E83}" srcId="{F7DCC1C7-5FD5-476E-ADCF-06861650090A}" destId="{07E84D56-6B9C-41AC-991A-CAEC1F171B7B}" srcOrd="3" destOrd="0" parTransId="{7AF3C6B3-3CF8-4ABF-8563-CEBD96AB4E53}" sibTransId="{E2A5783B-7EEE-4CE9-8980-5EC915CFFF5A}"/>
    <dgm:cxn modelId="{5C355AC6-F600-4DD3-8EDE-FF9AC2BF9A19}" type="presOf" srcId="{07E84D56-6B9C-41AC-991A-CAEC1F171B7B}" destId="{F783D1A7-D801-4667-97C7-C7697CFFBFC3}" srcOrd="1" destOrd="0" presId="urn:microsoft.com/office/officeart/2016/7/layout/LinearBlockProcessNumbered"/>
    <dgm:cxn modelId="{4F863BDA-59EB-496C-9DE0-0F3206AD2B68}" type="presOf" srcId="{2030835F-9E21-46DF-B075-442D669D2B0B}" destId="{DD503B04-F15C-4B64-AB2F-BEDB387ED66D}" srcOrd="0" destOrd="0" presId="urn:microsoft.com/office/officeart/2016/7/layout/LinearBlockProcessNumbered"/>
    <dgm:cxn modelId="{0BF4F8E5-392D-4610-9594-D3A09CCC3863}" type="presOf" srcId="{E2A5783B-7EEE-4CE9-8980-5EC915CFFF5A}" destId="{DD069157-BD04-4DBB-9D36-73B2E8696EB6}" srcOrd="0" destOrd="0" presId="urn:microsoft.com/office/officeart/2016/7/layout/LinearBlockProcessNumbered"/>
    <dgm:cxn modelId="{92011096-A072-4269-BCF2-24ABF8E5318A}" type="presParOf" srcId="{9B77B64A-1152-4E0F-9296-EA6B71C276E6}" destId="{0AA916DE-91F3-4278-910F-B57C119D63AD}" srcOrd="0" destOrd="0" presId="urn:microsoft.com/office/officeart/2016/7/layout/LinearBlockProcessNumbered"/>
    <dgm:cxn modelId="{E3E08386-5F87-4F99-B6D5-3C4802993A6F}" type="presParOf" srcId="{0AA916DE-91F3-4278-910F-B57C119D63AD}" destId="{73C5C911-1F62-4598-BA58-159F6B10158A}" srcOrd="0" destOrd="0" presId="urn:microsoft.com/office/officeart/2016/7/layout/LinearBlockProcessNumbered"/>
    <dgm:cxn modelId="{E267E674-B7F6-479F-BA1F-00518A68F848}" type="presParOf" srcId="{0AA916DE-91F3-4278-910F-B57C119D63AD}" destId="{216C16BD-A486-4038-AFC8-95D84471D411}" srcOrd="1" destOrd="0" presId="urn:microsoft.com/office/officeart/2016/7/layout/LinearBlockProcessNumbered"/>
    <dgm:cxn modelId="{1C9C3AD6-5D0D-485B-8F31-709AB424939F}" type="presParOf" srcId="{0AA916DE-91F3-4278-910F-B57C119D63AD}" destId="{808DE094-BD30-46BA-BF54-C5631551213E}" srcOrd="2" destOrd="0" presId="urn:microsoft.com/office/officeart/2016/7/layout/LinearBlockProcessNumbered"/>
    <dgm:cxn modelId="{D697F35D-3CD5-42A8-847D-B626E4016B52}" type="presParOf" srcId="{9B77B64A-1152-4E0F-9296-EA6B71C276E6}" destId="{14442CA4-E5B0-49F7-9C8B-9A8938E31C5D}" srcOrd="1" destOrd="0" presId="urn:microsoft.com/office/officeart/2016/7/layout/LinearBlockProcessNumbered"/>
    <dgm:cxn modelId="{282FD308-E722-4CB5-A612-63692FE004B1}" type="presParOf" srcId="{9B77B64A-1152-4E0F-9296-EA6B71C276E6}" destId="{F1A3419A-34EB-45E2-80A8-453C65CE2836}" srcOrd="2" destOrd="0" presId="urn:microsoft.com/office/officeart/2016/7/layout/LinearBlockProcessNumbered"/>
    <dgm:cxn modelId="{01005113-E48B-4BE6-9762-F7E4CA25A7AC}" type="presParOf" srcId="{F1A3419A-34EB-45E2-80A8-453C65CE2836}" destId="{4D6399E3-E18C-4D43-8ACA-048918AED101}" srcOrd="0" destOrd="0" presId="urn:microsoft.com/office/officeart/2016/7/layout/LinearBlockProcessNumbered"/>
    <dgm:cxn modelId="{4B444AEA-9A6B-4241-B651-D33DF2856A7C}" type="presParOf" srcId="{F1A3419A-34EB-45E2-80A8-453C65CE2836}" destId="{DD503B04-F15C-4B64-AB2F-BEDB387ED66D}" srcOrd="1" destOrd="0" presId="urn:microsoft.com/office/officeart/2016/7/layout/LinearBlockProcessNumbered"/>
    <dgm:cxn modelId="{57863663-8005-432C-BFD6-B3CE704141B6}" type="presParOf" srcId="{F1A3419A-34EB-45E2-80A8-453C65CE2836}" destId="{B925F888-30D4-45BE-85F5-88FCB39A0C9C}" srcOrd="2" destOrd="0" presId="urn:microsoft.com/office/officeart/2016/7/layout/LinearBlockProcessNumbered"/>
    <dgm:cxn modelId="{AD44E4CD-CF1F-40BD-849C-994A1D9B7A05}" type="presParOf" srcId="{9B77B64A-1152-4E0F-9296-EA6B71C276E6}" destId="{815EADE4-5E0C-4701-8A12-066CCD7E0D99}" srcOrd="3" destOrd="0" presId="urn:microsoft.com/office/officeart/2016/7/layout/LinearBlockProcessNumbered"/>
    <dgm:cxn modelId="{B8C8B539-A477-4DB1-960B-6F137ABD6087}" type="presParOf" srcId="{9B77B64A-1152-4E0F-9296-EA6B71C276E6}" destId="{53E1098B-B353-4D65-A8DF-CCE375517C31}" srcOrd="4" destOrd="0" presId="urn:microsoft.com/office/officeart/2016/7/layout/LinearBlockProcessNumbered"/>
    <dgm:cxn modelId="{17CBB7CE-4DC0-4A2A-81EF-86FF6AFC9EC9}" type="presParOf" srcId="{53E1098B-B353-4D65-A8DF-CCE375517C31}" destId="{3AB09B2E-8B94-4F91-A363-D22A250D3B47}" srcOrd="0" destOrd="0" presId="urn:microsoft.com/office/officeart/2016/7/layout/LinearBlockProcessNumbered"/>
    <dgm:cxn modelId="{E33C0BEA-CEDB-428D-9442-2AC7D8956B2C}" type="presParOf" srcId="{53E1098B-B353-4D65-A8DF-CCE375517C31}" destId="{1266CFA1-0ACB-4C64-B959-B383E876C2E9}" srcOrd="1" destOrd="0" presId="urn:microsoft.com/office/officeart/2016/7/layout/LinearBlockProcessNumbered"/>
    <dgm:cxn modelId="{D78F80CB-ED56-4574-A72A-346CED097A6D}" type="presParOf" srcId="{53E1098B-B353-4D65-A8DF-CCE375517C31}" destId="{38A1BF21-DC03-4C41-8683-7CBA281E093F}" srcOrd="2" destOrd="0" presId="urn:microsoft.com/office/officeart/2016/7/layout/LinearBlockProcessNumbered"/>
    <dgm:cxn modelId="{3268259D-861D-4917-9D48-30BACFE7765C}" type="presParOf" srcId="{9B77B64A-1152-4E0F-9296-EA6B71C276E6}" destId="{C8978892-488E-4F21-946A-A26BBEDD6668}" srcOrd="5" destOrd="0" presId="urn:microsoft.com/office/officeart/2016/7/layout/LinearBlockProcessNumbered"/>
    <dgm:cxn modelId="{9C144B58-F815-4F9D-A32B-3338FF386BB7}" type="presParOf" srcId="{9B77B64A-1152-4E0F-9296-EA6B71C276E6}" destId="{C9BC74BB-0E12-4877-8A10-29861F95DF88}" srcOrd="6" destOrd="0" presId="urn:microsoft.com/office/officeart/2016/7/layout/LinearBlockProcessNumbered"/>
    <dgm:cxn modelId="{C1E958CE-AE0B-4D10-A00C-4B98CB80DA7F}" type="presParOf" srcId="{C9BC74BB-0E12-4877-8A10-29861F95DF88}" destId="{6194B812-CA6E-42DB-9D10-D979BDF5A927}" srcOrd="0" destOrd="0" presId="urn:microsoft.com/office/officeart/2016/7/layout/LinearBlockProcessNumbered"/>
    <dgm:cxn modelId="{A166A174-EA8C-4469-8657-FB2DECE51F53}" type="presParOf" srcId="{C9BC74BB-0E12-4877-8A10-29861F95DF88}" destId="{DD069157-BD04-4DBB-9D36-73B2E8696EB6}" srcOrd="1" destOrd="0" presId="urn:microsoft.com/office/officeart/2016/7/layout/LinearBlockProcessNumbered"/>
    <dgm:cxn modelId="{45C3AF68-3ED5-4CF8-8CCD-534871EFD509}" type="presParOf" srcId="{C9BC74BB-0E12-4877-8A10-29861F95DF88}" destId="{F783D1A7-D801-4667-97C7-C7697CFFBF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8549E-7393-4D0E-9920-985336D281FB}">
      <dsp:nvSpPr>
        <dsp:cNvPr id="0" name=""/>
        <dsp:cNvSpPr/>
      </dsp:nvSpPr>
      <dsp:spPr>
        <a:xfrm>
          <a:off x="0" y="2495"/>
          <a:ext cx="72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36E7E-E646-47F0-9792-75B689BFE034}">
      <dsp:nvSpPr>
        <dsp:cNvPr id="0" name=""/>
        <dsp:cNvSpPr/>
      </dsp:nvSpPr>
      <dsp:spPr>
        <a:xfrm>
          <a:off x="0" y="2495"/>
          <a:ext cx="7216416" cy="170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Overview of two major deep learning frameworks: TensorFlow and PyTorch</a:t>
          </a:r>
        </a:p>
      </dsp:txBody>
      <dsp:txXfrm>
        <a:off x="0" y="2495"/>
        <a:ext cx="7216416" cy="1702089"/>
      </dsp:txXfrm>
    </dsp:sp>
    <dsp:sp modelId="{53990F73-E605-4765-A0E3-EEC45EF246A9}">
      <dsp:nvSpPr>
        <dsp:cNvPr id="0" name=""/>
        <dsp:cNvSpPr/>
      </dsp:nvSpPr>
      <dsp:spPr>
        <a:xfrm>
          <a:off x="0" y="1704585"/>
          <a:ext cx="7216416" cy="0"/>
        </a:xfrm>
        <a:prstGeom prst="line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accent2">
              <a:hueOff val="3536049"/>
              <a:satOff val="-13319"/>
              <a:lumOff val="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D26AD-F3ED-4EDC-999F-FF6B72FFD6AB}">
      <dsp:nvSpPr>
        <dsp:cNvPr id="0" name=""/>
        <dsp:cNvSpPr/>
      </dsp:nvSpPr>
      <dsp:spPr>
        <a:xfrm>
          <a:off x="0" y="1704585"/>
          <a:ext cx="7216416" cy="170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Objective: Understand strengths, limitations, and ideal use cases</a:t>
          </a:r>
        </a:p>
      </dsp:txBody>
      <dsp:txXfrm>
        <a:off x="0" y="1704585"/>
        <a:ext cx="7216416" cy="1702089"/>
      </dsp:txXfrm>
    </dsp:sp>
    <dsp:sp modelId="{C2B770B7-A945-4C2E-A785-80F534CEE525}">
      <dsp:nvSpPr>
        <dsp:cNvPr id="0" name=""/>
        <dsp:cNvSpPr/>
      </dsp:nvSpPr>
      <dsp:spPr>
        <a:xfrm>
          <a:off x="0" y="3406674"/>
          <a:ext cx="7216416" cy="0"/>
        </a:xfrm>
        <a:prstGeom prst="line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8C693-0F96-4835-939A-9329C92695A2}">
      <dsp:nvSpPr>
        <dsp:cNvPr id="0" name=""/>
        <dsp:cNvSpPr/>
      </dsp:nvSpPr>
      <dsp:spPr>
        <a:xfrm>
          <a:off x="0" y="3406674"/>
          <a:ext cx="7216416" cy="170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Used VGG16 TensorFlow demo as part of exploration</a:t>
          </a:r>
        </a:p>
      </dsp:txBody>
      <dsp:txXfrm>
        <a:off x="0" y="3406674"/>
        <a:ext cx="7216416" cy="1702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5C911-1F62-4598-BA58-159F6B10158A}">
      <dsp:nvSpPr>
        <dsp:cNvPr id="0" name=""/>
        <dsp:cNvSpPr/>
      </dsp:nvSpPr>
      <dsp:spPr>
        <a:xfrm>
          <a:off x="212" y="241971"/>
          <a:ext cx="2568514" cy="3082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Usability: PyTorch more intuitive for developers</a:t>
          </a:r>
        </a:p>
      </dsp:txBody>
      <dsp:txXfrm>
        <a:off x="212" y="1474858"/>
        <a:ext cx="2568514" cy="1849330"/>
      </dsp:txXfrm>
    </dsp:sp>
    <dsp:sp modelId="{216C16BD-A486-4038-AFC8-95D84471D411}">
      <dsp:nvSpPr>
        <dsp:cNvPr id="0" name=""/>
        <dsp:cNvSpPr/>
      </dsp:nvSpPr>
      <dsp:spPr>
        <a:xfrm>
          <a:off x="212" y="241971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212" y="241971"/>
        <a:ext cx="2568514" cy="1232887"/>
      </dsp:txXfrm>
    </dsp:sp>
    <dsp:sp modelId="{4D6399E3-E18C-4D43-8ACA-048918AED101}">
      <dsp:nvSpPr>
        <dsp:cNvPr id="0" name=""/>
        <dsp:cNvSpPr/>
      </dsp:nvSpPr>
      <dsp:spPr>
        <a:xfrm>
          <a:off x="2774208" y="241971"/>
          <a:ext cx="2568514" cy="3082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Performance: Comparable, TensorFlow has edge in deployment tools</a:t>
          </a:r>
        </a:p>
      </dsp:txBody>
      <dsp:txXfrm>
        <a:off x="2774208" y="1474858"/>
        <a:ext cx="2568514" cy="1849330"/>
      </dsp:txXfrm>
    </dsp:sp>
    <dsp:sp modelId="{DD503B04-F15C-4B64-AB2F-BEDB387ED66D}">
      <dsp:nvSpPr>
        <dsp:cNvPr id="0" name=""/>
        <dsp:cNvSpPr/>
      </dsp:nvSpPr>
      <dsp:spPr>
        <a:xfrm>
          <a:off x="2774208" y="241971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774208" y="241971"/>
        <a:ext cx="2568514" cy="1232887"/>
      </dsp:txXfrm>
    </dsp:sp>
    <dsp:sp modelId="{3AB09B2E-8B94-4F91-A363-D22A250D3B47}">
      <dsp:nvSpPr>
        <dsp:cNvPr id="0" name=""/>
        <dsp:cNvSpPr/>
      </dsp:nvSpPr>
      <dsp:spPr>
        <a:xfrm>
          <a:off x="5548204" y="241971"/>
          <a:ext cx="2568514" cy="3082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Support: TensorFlow better for enterprise, PyTorch favored in academia</a:t>
          </a:r>
        </a:p>
      </dsp:txBody>
      <dsp:txXfrm>
        <a:off x="5548204" y="1474858"/>
        <a:ext cx="2568514" cy="1849330"/>
      </dsp:txXfrm>
    </dsp:sp>
    <dsp:sp modelId="{1266CFA1-0ACB-4C64-B959-B383E876C2E9}">
      <dsp:nvSpPr>
        <dsp:cNvPr id="0" name=""/>
        <dsp:cNvSpPr/>
      </dsp:nvSpPr>
      <dsp:spPr>
        <a:xfrm>
          <a:off x="5548204" y="241971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548204" y="241971"/>
        <a:ext cx="2568514" cy="1232887"/>
      </dsp:txXfrm>
    </dsp:sp>
    <dsp:sp modelId="{6194B812-CA6E-42DB-9D10-D979BDF5A927}">
      <dsp:nvSpPr>
        <dsp:cNvPr id="0" name=""/>
        <dsp:cNvSpPr/>
      </dsp:nvSpPr>
      <dsp:spPr>
        <a:xfrm>
          <a:off x="8322200" y="241971"/>
          <a:ext cx="2568514" cy="3082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Scalability: TensorFlow excels in large production pipelines</a:t>
          </a:r>
        </a:p>
      </dsp:txBody>
      <dsp:txXfrm>
        <a:off x="8322200" y="1474858"/>
        <a:ext cx="2568514" cy="1849330"/>
      </dsp:txXfrm>
    </dsp:sp>
    <dsp:sp modelId="{DD069157-BD04-4DBB-9D36-73B2E8696EB6}">
      <dsp:nvSpPr>
        <dsp:cNvPr id="0" name=""/>
        <dsp:cNvSpPr/>
      </dsp:nvSpPr>
      <dsp:spPr>
        <a:xfrm>
          <a:off x="8322200" y="241971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04</a:t>
          </a:r>
        </a:p>
      </dsp:txBody>
      <dsp:txXfrm>
        <a:off x="8322200" y="241971"/>
        <a:ext cx="2568514" cy="1232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0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8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58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6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4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2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1A730-2230-F334-A1B5-C7F9D688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39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C2A7-ABFC-0F29-0A9D-1A9EC27DC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 Comparative Analysis of TensorFlow and 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5C9A5-2105-50DB-7C4B-A7F1BFE92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ITAI 2376 - Deep Learning in Artificial Intelligence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17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273A9-A9CA-6593-057D-45D744D3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43211-0E15-3241-2515-4348A890E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99187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37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7645D-EB1B-B968-5FAD-9A9EB3E7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5" name="Picture 4" descr="Connected lines and dots to form a network">
            <a:extLst>
              <a:ext uri="{FF2B5EF4-FFF2-40B4-BE49-F238E27FC236}">
                <a16:creationId xmlns:a16="http://schemas.microsoft.com/office/drawing/2014/main" id="{3AB9C637-E5F4-7F9F-A4A3-98E89CF3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747" r="21409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B590-A49D-E11F-6098-DA15F0C81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en-US" dirty="0"/>
              <a:t>TensorFlow: Developed by Google Brain, released in 2015</a:t>
            </a:r>
          </a:p>
          <a:p>
            <a:r>
              <a:rPr lang="en-US" dirty="0" err="1"/>
              <a:t>PyTorch</a:t>
            </a:r>
            <a:r>
              <a:rPr lang="en-US" dirty="0"/>
              <a:t>: Developed by Facebook AI Research, released in 2016</a:t>
            </a:r>
          </a:p>
          <a:p>
            <a:r>
              <a:rPr lang="en-US" dirty="0"/>
              <a:t>Both widely adopted for machine learning and AI development</a:t>
            </a:r>
          </a:p>
        </p:txBody>
      </p:sp>
    </p:spTree>
    <p:extLst>
      <p:ext uri="{BB962C8B-B14F-4D97-AF65-F5344CB8AC3E}">
        <p14:creationId xmlns:p14="http://schemas.microsoft.com/office/powerpoint/2010/main" val="345906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E3A6C-988D-A92F-37F4-C46DCC8B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5C54EFC2-FD6F-E4CF-7AB3-82F39782D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1956816"/>
            <a:ext cx="4343400" cy="4343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EB55-0A70-F98A-FD87-82944EC54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49" y="2633236"/>
            <a:ext cx="5737860" cy="3666980"/>
          </a:xfrm>
        </p:spPr>
        <p:txBody>
          <a:bodyPr>
            <a:normAutofit/>
          </a:bodyPr>
          <a:lstStyle/>
          <a:p>
            <a:r>
              <a:rPr lang="en-US" dirty="0"/>
              <a:t>TensorFlow: Robust for deployment, mobile and edge support, </a:t>
            </a:r>
            <a:r>
              <a:rPr lang="en-US" dirty="0" err="1"/>
              <a:t>TensorBoard</a:t>
            </a:r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: Pythonic, dynamic computation graph, easier for research</a:t>
            </a:r>
          </a:p>
          <a:p>
            <a:r>
              <a:rPr lang="en-US" dirty="0"/>
              <a:t>Both support GPU acceleration and large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61227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11236-BC96-B03F-AE9E-4A3E0524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Real-World Applications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782C-638F-B74F-CCF4-693D0C558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r>
              <a:rPr lang="en-US" dirty="0"/>
              <a:t>TensorFlow: Used by Google, Intel, Twitter for production</a:t>
            </a:r>
          </a:p>
          <a:p>
            <a:r>
              <a:rPr lang="en-US" dirty="0" err="1"/>
              <a:t>PyTorch</a:t>
            </a:r>
            <a:r>
              <a:rPr lang="en-US" dirty="0"/>
              <a:t>: Used by Meta, Tesla, OpenAI for R&amp;D</a:t>
            </a:r>
          </a:p>
          <a:p>
            <a:r>
              <a:rPr lang="en-US" dirty="0"/>
              <a:t>Class demo: TensorFlow + VGG16 for image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74B1E-A074-A0B2-F661-C9CA061B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56" r="10854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6095-90C9-43A6-3724-42EBE96A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DE35E9-0AD6-7B91-C80F-0DC9A38FA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2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5593-9A34-14CC-3264-6BB3E229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C68F-303F-2AA1-C2D8-E51F7CC0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tools are powerful and continue to evolve</a:t>
            </a:r>
          </a:p>
          <a:p>
            <a:r>
              <a:rPr lang="en-US" dirty="0"/>
              <a:t>Choice depends on project goals: research vs deployment</a:t>
            </a:r>
          </a:p>
          <a:p>
            <a:r>
              <a:rPr lang="en-US" dirty="0"/>
              <a:t>TensorFlow and </a:t>
            </a:r>
            <a:r>
              <a:rPr lang="en-US" dirty="0" err="1"/>
              <a:t>PyTorch</a:t>
            </a:r>
            <a:r>
              <a:rPr lang="en-US" dirty="0"/>
              <a:t> both essential in modern AI workflows</a:t>
            </a:r>
          </a:p>
        </p:txBody>
      </p:sp>
    </p:spTree>
    <p:extLst>
      <p:ext uri="{BB962C8B-B14F-4D97-AF65-F5344CB8AC3E}">
        <p14:creationId xmlns:p14="http://schemas.microsoft.com/office/powerpoint/2010/main" val="146969035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A Comparative Analysis of TensorFlow and PyTorch</vt:lpstr>
      <vt:lpstr>Introduction</vt:lpstr>
      <vt:lpstr>Background</vt:lpstr>
      <vt:lpstr>Key Features</vt:lpstr>
      <vt:lpstr>Real-World Applications</vt:lpstr>
      <vt:lpstr>Comparative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sm.tawhid-W211161582</dc:creator>
  <cp:lastModifiedBy>sm.tawhid-W211161582</cp:lastModifiedBy>
  <cp:revision>1</cp:revision>
  <dcterms:created xsi:type="dcterms:W3CDTF">2025-06-14T23:40:36Z</dcterms:created>
  <dcterms:modified xsi:type="dcterms:W3CDTF">2025-06-14T23:47:25Z</dcterms:modified>
</cp:coreProperties>
</file>