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8" r:id="rId4"/>
    <p:sldId id="261" r:id="rId5"/>
    <p:sldId id="262" r:id="rId6"/>
    <p:sldId id="263" r:id="rId7"/>
    <p:sldId id="264" r:id="rId8"/>
    <p:sldId id="270"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35AF0-DDEC-4817-92B8-89987DCCB9C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F9493-7304-4987-9A67-343340857FA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2F911558-09DA-4A38-8333-86B9EE54A235}" type="datetime1">
              <a:rPr lang="en-US" smtClean="0"/>
            </a:fld>
            <a:endParaRPr lang="en-US" dirty="0"/>
          </a:p>
        </p:txBody>
      </p:sp>
      <p:sp>
        <p:nvSpPr>
          <p:cNvPr id="5" name="Footer Placeholder 4"/>
          <p:cNvSpPr>
            <a:spLocks noGrp="1"/>
          </p:cNvSpPr>
          <p:nvPr>
            <p:ph type="ftr" sz="quarter" idx="11"/>
          </p:nvPr>
        </p:nvSpPr>
        <p:spPr/>
        <p:txBody>
          <a:bodyPr/>
          <a:lstStyle/>
          <a:p>
            <a:r>
              <a:rPr lang="en-US"/>
              <a:t>SHUBHAM MONDAL (MT2022169)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792038B-875A-4286-AF35-C74E1F7785EF}" type="datetime1">
              <a:rPr lang="en-US" smtClean="0"/>
            </a:fld>
            <a:endParaRPr lang="en-US" dirty="0"/>
          </a:p>
        </p:txBody>
      </p:sp>
      <p:sp>
        <p:nvSpPr>
          <p:cNvPr id="8" name="Footer Placeholder 7"/>
          <p:cNvSpPr>
            <a:spLocks noGrp="1"/>
          </p:cNvSpPr>
          <p:nvPr>
            <p:ph type="ftr" sz="quarter" idx="11"/>
          </p:nvPr>
        </p:nvSpPr>
        <p:spPr/>
        <p:txBody>
          <a:bodyPr/>
          <a:lstStyle/>
          <a:p>
            <a:r>
              <a:rPr lang="en-US"/>
              <a:t>SHUBHAM MONDAL (MT2022169)</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4FD186-4B49-4FE7-AF1A-F7FEE8904972}" type="datetime1">
              <a:rPr lang="en-US" smtClean="0"/>
            </a:fld>
            <a:endParaRPr lang="en-US" dirty="0"/>
          </a:p>
        </p:txBody>
      </p:sp>
      <p:sp>
        <p:nvSpPr>
          <p:cNvPr id="8" name="Footer Placeholder 7"/>
          <p:cNvSpPr>
            <a:spLocks noGrp="1"/>
          </p:cNvSpPr>
          <p:nvPr>
            <p:ph type="ftr" sz="quarter" idx="11"/>
          </p:nvPr>
        </p:nvSpPr>
        <p:spPr/>
        <p:txBody>
          <a:bodyPr/>
          <a:lstStyle/>
          <a:p>
            <a:r>
              <a:rPr lang="en-US"/>
              <a:t>SHUBHAM MONDAL (MT2022169)</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1253B92-2066-4866-8B99-4D551BFAE8C0}" type="datetime1">
              <a:rPr lang="en-US" smtClean="0"/>
            </a:fld>
            <a:endParaRPr lang="en-US" dirty="0"/>
          </a:p>
        </p:txBody>
      </p:sp>
      <p:sp>
        <p:nvSpPr>
          <p:cNvPr id="8" name="Footer Placeholder 7"/>
          <p:cNvSpPr>
            <a:spLocks noGrp="1"/>
          </p:cNvSpPr>
          <p:nvPr>
            <p:ph type="ftr" sz="quarter" idx="11"/>
          </p:nvPr>
        </p:nvSpPr>
        <p:spPr/>
        <p:txBody>
          <a:bodyPr/>
          <a:lstStyle/>
          <a:p>
            <a:r>
              <a:rPr lang="en-US"/>
              <a:t>SHUBHAM MONDAL (MT2022169)</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EAF65934-C94D-47B7-AEEF-82A3FB25A1B7}" type="datetime1">
              <a:rPr lang="en-US" smtClean="0"/>
            </a:fld>
            <a:endParaRPr lang="en-US" dirty="0"/>
          </a:p>
        </p:txBody>
      </p:sp>
      <p:sp>
        <p:nvSpPr>
          <p:cNvPr id="8" name="Footer Placeholder 7"/>
          <p:cNvSpPr>
            <a:spLocks noGrp="1"/>
          </p:cNvSpPr>
          <p:nvPr>
            <p:ph type="ftr" sz="quarter" idx="11"/>
          </p:nvPr>
        </p:nvSpPr>
        <p:spPr/>
        <p:txBody>
          <a:bodyPr/>
          <a:lstStyle/>
          <a:p>
            <a:r>
              <a:rPr lang="en-US"/>
              <a:t>SHUBHAM MONDAL (MT2022169)</a:t>
            </a:r>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0F2B10F5-C9EC-4412-9963-CDCEE2542A12}" type="datetime1">
              <a:rPr lang="en-US" smtClean="0"/>
            </a:fld>
            <a:endParaRPr lang="en-US" dirty="0"/>
          </a:p>
        </p:txBody>
      </p:sp>
      <p:sp>
        <p:nvSpPr>
          <p:cNvPr id="9" name="Footer Placeholder 8"/>
          <p:cNvSpPr>
            <a:spLocks noGrp="1"/>
          </p:cNvSpPr>
          <p:nvPr>
            <p:ph type="ftr" sz="quarter" idx="11"/>
          </p:nvPr>
        </p:nvSpPr>
        <p:spPr/>
        <p:txBody>
          <a:bodyPr/>
          <a:lstStyle/>
          <a:p>
            <a:r>
              <a:rPr lang="en-US"/>
              <a:t>SHUBHAM MONDAL (MT2022169)</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6AAEC36E-9D8B-4755-ADFC-362CB0A05DEC}" type="datetime1">
              <a:rPr lang="en-US" smtClean="0"/>
            </a:fld>
            <a:endParaRPr lang="en-US" dirty="0"/>
          </a:p>
        </p:txBody>
      </p:sp>
      <p:sp>
        <p:nvSpPr>
          <p:cNvPr id="11" name="Footer Placeholder 10"/>
          <p:cNvSpPr>
            <a:spLocks noGrp="1"/>
          </p:cNvSpPr>
          <p:nvPr>
            <p:ph type="ftr" sz="quarter" idx="11"/>
          </p:nvPr>
        </p:nvSpPr>
        <p:spPr/>
        <p:txBody>
          <a:bodyPr/>
          <a:lstStyle/>
          <a:p>
            <a:r>
              <a:rPr lang="en-US"/>
              <a:t>SHUBHAM MONDAL (MT2022169)</a:t>
            </a:r>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E3C7DC77-075C-435E-A153-892E4FC9BCCA}" type="datetime1">
              <a:rPr lang="en-US" smtClean="0"/>
            </a:fld>
            <a:endParaRPr lang="en-US" dirty="0"/>
          </a:p>
        </p:txBody>
      </p:sp>
      <p:sp>
        <p:nvSpPr>
          <p:cNvPr id="7" name="Footer Placeholder 6"/>
          <p:cNvSpPr>
            <a:spLocks noGrp="1"/>
          </p:cNvSpPr>
          <p:nvPr>
            <p:ph type="ftr" sz="quarter" idx="11"/>
          </p:nvPr>
        </p:nvSpPr>
        <p:spPr/>
        <p:txBody>
          <a:bodyPr/>
          <a:lstStyle/>
          <a:p>
            <a:r>
              <a:rPr lang="en-US"/>
              <a:t>SHUBHAM MONDAL (MT2022169)</a:t>
            </a:r>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D45A867-EF12-4CA3-9070-6F02EC772553}" type="datetime1">
              <a:rPr lang="en-US" smtClean="0"/>
            </a:fld>
            <a:endParaRPr lang="en-US" dirty="0"/>
          </a:p>
        </p:txBody>
      </p:sp>
      <p:sp>
        <p:nvSpPr>
          <p:cNvPr id="3" name="Footer Placeholder 2"/>
          <p:cNvSpPr>
            <a:spLocks noGrp="1"/>
          </p:cNvSpPr>
          <p:nvPr>
            <p:ph type="ftr" sz="quarter" idx="11"/>
          </p:nvPr>
        </p:nvSpPr>
        <p:spPr/>
        <p:txBody>
          <a:bodyPr/>
          <a:lstStyle/>
          <a:p>
            <a:r>
              <a:rPr lang="en-US"/>
              <a:t>SHUBHAM MONDAL (MT2022169)</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7280C9D0-0E65-4BF5-9D44-617CB2121EEA}"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SHUBHAM MONDAL (MT2022169)</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B8AB8D8-293A-46A0-8168-D7939865F172}"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SHUBHAM MONDAL (MT2022169)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B1136817-60BD-44D3-8980-5412007ED3DA}"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SHUBHAM MONDAL (MT2022169)</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huggingface.co/docs/transformers/main/en/model_doc/t5#transformers.T5ForConditionalGeneration" TargetMode="External"/><Relationship Id="rId3" Type="http://schemas.openxmlformats.org/officeDocument/2006/relationships/hyperlink" Target="https://towardsdatascience.com/introduction-to-text-summarization-with-rouge-scores-84140c64b471#:~:text=Of%20note%2C%20ROUGE%20score%20has,for%20Automatic%20Evaluation%20of%20Summaries." TargetMode="External"/><Relationship Id="rId2" Type="http://schemas.openxmlformats.org/officeDocument/2006/relationships/hyperlink" Target="https://huggingface.co/models?pipeline_tag=summarization&amp;sort=downloads" TargetMode="Externa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5400" dirty="0"/>
              <a:t>Abstractive Tweet </a:t>
            </a:r>
            <a:r>
              <a:rPr lang="en-US" sz="5400" dirty="0" err="1"/>
              <a:t>Summarisation</a:t>
            </a:r>
            <a:endParaRPr lang="en-US" sz="5400" dirty="0"/>
          </a:p>
        </p:txBody>
      </p:sp>
      <p:sp>
        <p:nvSpPr>
          <p:cNvPr id="3" name="Subtitle 2"/>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Shubham Mondal</a:t>
            </a:r>
            <a:endParaRPr lang="en-US" sz="2400" dirty="0">
              <a:solidFill>
                <a:schemeClr val="tx1">
                  <a:lumMod val="85000"/>
                  <a:lumOff val="15000"/>
                </a:schemeClr>
              </a:solidFill>
            </a:endParaRPr>
          </a:p>
          <a:p>
            <a:r>
              <a:rPr lang="en-US" dirty="0">
                <a:solidFill>
                  <a:schemeClr val="tx1">
                    <a:lumMod val="85000"/>
                    <a:lumOff val="15000"/>
                  </a:schemeClr>
                </a:solidFill>
              </a:rPr>
              <a:t>MT2022169</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
        <p:nvSpPr>
          <p:cNvPr id="6" name="Footer Placeholder 5"/>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ctrTitle"/>
          </p:nvPr>
        </p:nvSpPr>
        <p:spPr>
          <a:xfrm>
            <a:off x="909021" y="26553"/>
            <a:ext cx="10058400" cy="926413"/>
          </a:xfrm>
        </p:spPr>
        <p:txBody>
          <a:bodyPr>
            <a:noAutofit/>
          </a:bodyPr>
          <a:lstStyle/>
          <a:p>
            <a:pPr algn="ctr"/>
            <a:r>
              <a:rPr lang="en-US" sz="4800" dirty="0"/>
              <a:t>Data Extraction</a:t>
            </a:r>
            <a:endParaRPr lang="en-IN" sz="4800" dirty="0"/>
          </a:p>
        </p:txBody>
      </p:sp>
      <p:sp>
        <p:nvSpPr>
          <p:cNvPr id="8" name="TextBox 7"/>
          <p:cNvSpPr txBox="1"/>
          <p:nvPr/>
        </p:nvSpPr>
        <p:spPr>
          <a:xfrm>
            <a:off x="779929" y="1515035"/>
            <a:ext cx="10470777" cy="1077218"/>
          </a:xfrm>
          <a:prstGeom prst="rect">
            <a:avLst/>
          </a:prstGeom>
          <a:noFill/>
        </p:spPr>
        <p:txBody>
          <a:bodyPr wrap="square" rtlCol="0">
            <a:spAutoFit/>
          </a:bodyPr>
          <a:lstStyle/>
          <a:p>
            <a:r>
              <a:rPr lang="en-US" sz="3200" dirty="0">
                <a:solidFill>
                  <a:schemeClr val="bg1"/>
                </a:solidFill>
              </a:rPr>
              <a:t>- Used Snscrape to scrape twitter tweets of trending hashtags </a:t>
            </a:r>
            <a:endParaRPr lang="en-IN" sz="3200" dirty="0">
              <a:solidFill>
                <a:schemeClr val="bg1"/>
              </a:solidFill>
            </a:endParaRPr>
          </a:p>
        </p:txBody>
      </p:sp>
      <p:pic>
        <p:nvPicPr>
          <p:cNvPr id="10" name="Picture 9"/>
          <p:cNvPicPr>
            <a:picLocks noChangeAspect="1"/>
          </p:cNvPicPr>
          <p:nvPr/>
        </p:nvPicPr>
        <p:blipFill>
          <a:blip r:embed="rId1"/>
          <a:stretch>
            <a:fillRect/>
          </a:stretch>
        </p:blipFill>
        <p:spPr>
          <a:xfrm>
            <a:off x="5478502" y="2883184"/>
            <a:ext cx="5870816" cy="2830821"/>
          </a:xfrm>
          <a:prstGeom prst="rect">
            <a:avLst/>
          </a:prstGeom>
        </p:spPr>
      </p:pic>
      <p:pic>
        <p:nvPicPr>
          <p:cNvPr id="12" name="Picture 11"/>
          <p:cNvPicPr>
            <a:picLocks noChangeAspect="1"/>
          </p:cNvPicPr>
          <p:nvPr/>
        </p:nvPicPr>
        <p:blipFill rotWithShape="1">
          <a:blip r:embed="rId2"/>
          <a:srcRect r="2277" b="4536"/>
          <a:stretch>
            <a:fillRect/>
          </a:stretch>
        </p:blipFill>
        <p:spPr>
          <a:xfrm>
            <a:off x="667483" y="2883184"/>
            <a:ext cx="3671434" cy="2934910"/>
          </a:xfrm>
          <a:prstGeom prst="rect">
            <a:avLst/>
          </a:prstGeom>
        </p:spPr>
      </p:pic>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
        <p:nvSpPr>
          <p:cNvPr id="14" name="Footer Placeholder 13"/>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ctrTitle"/>
          </p:nvPr>
        </p:nvSpPr>
        <p:spPr>
          <a:xfrm>
            <a:off x="909021" y="26553"/>
            <a:ext cx="10058400" cy="926413"/>
          </a:xfrm>
        </p:spPr>
        <p:txBody>
          <a:bodyPr>
            <a:noAutofit/>
          </a:bodyPr>
          <a:lstStyle/>
          <a:p>
            <a:pPr algn="ctr"/>
            <a:r>
              <a:rPr lang="en-US" sz="4800" dirty="0"/>
              <a:t>Pre-Processing</a:t>
            </a:r>
            <a:endParaRPr lang="en-IN" sz="4800" dirty="0"/>
          </a:p>
        </p:txBody>
      </p:sp>
      <p:sp>
        <p:nvSpPr>
          <p:cNvPr id="8" name="TextBox 7"/>
          <p:cNvSpPr txBox="1"/>
          <p:nvPr/>
        </p:nvSpPr>
        <p:spPr>
          <a:xfrm>
            <a:off x="860594" y="1116683"/>
            <a:ext cx="10470777" cy="2062103"/>
          </a:xfrm>
          <a:prstGeom prst="rect">
            <a:avLst/>
          </a:prstGeom>
          <a:noFill/>
        </p:spPr>
        <p:txBody>
          <a:bodyPr wrap="square" rtlCol="0">
            <a:spAutoFit/>
          </a:bodyPr>
          <a:lstStyle/>
          <a:p>
            <a:pPr marL="457200" indent="-457200">
              <a:buFontTx/>
              <a:buChar char="-"/>
            </a:pPr>
            <a:r>
              <a:rPr lang="en-US" sz="2400" dirty="0">
                <a:solidFill>
                  <a:schemeClr val="bg1"/>
                </a:solidFill>
              </a:rPr>
              <a:t>Basic Text pre-processing steps were applied on the data  before generating summaries</a:t>
            </a:r>
            <a:endParaRPr lang="en-US" sz="2400" dirty="0">
              <a:solidFill>
                <a:schemeClr val="bg1"/>
              </a:solidFill>
            </a:endParaRPr>
          </a:p>
          <a:p>
            <a:pPr marL="457200" indent="-457200">
              <a:buFontTx/>
              <a:buChar char="-"/>
            </a:pPr>
            <a:r>
              <a:rPr lang="en-US" sz="2400" dirty="0">
                <a:solidFill>
                  <a:schemeClr val="bg1"/>
                </a:solidFill>
              </a:rPr>
              <a:t>The tweets were also grouped with token size of around  4000 characters and fed to </a:t>
            </a:r>
            <a:r>
              <a:rPr lang="en-US" sz="2400" dirty="0" err="1">
                <a:solidFill>
                  <a:schemeClr val="bg1"/>
                </a:solidFill>
              </a:rPr>
              <a:t>chatgpt</a:t>
            </a:r>
            <a:r>
              <a:rPr lang="en-US" sz="2400" dirty="0">
                <a:solidFill>
                  <a:schemeClr val="bg1"/>
                </a:solidFill>
              </a:rPr>
              <a:t> to generate summaries.</a:t>
            </a:r>
            <a:endParaRPr lang="en-US" sz="2400" dirty="0">
              <a:solidFill>
                <a:schemeClr val="bg1"/>
              </a:solidFill>
            </a:endParaRPr>
          </a:p>
          <a:p>
            <a:pPr marL="457200" indent="-457200">
              <a:buFontTx/>
              <a:buChar char="-"/>
            </a:pPr>
            <a:endParaRPr lang="en-US" sz="3200" dirty="0">
              <a:solidFill>
                <a:schemeClr val="bg1"/>
              </a:solidFill>
            </a:endParaRPr>
          </a:p>
        </p:txBody>
      </p:sp>
      <p:pic>
        <p:nvPicPr>
          <p:cNvPr id="3" name="Picture 2"/>
          <p:cNvPicPr>
            <a:picLocks noChangeAspect="1"/>
          </p:cNvPicPr>
          <p:nvPr/>
        </p:nvPicPr>
        <p:blipFill>
          <a:blip r:embed="rId1"/>
          <a:stretch>
            <a:fillRect/>
          </a:stretch>
        </p:blipFill>
        <p:spPr>
          <a:xfrm>
            <a:off x="118047" y="3207869"/>
            <a:ext cx="3962743" cy="1745131"/>
          </a:xfrm>
          <a:prstGeom prst="rect">
            <a:avLst/>
          </a:prstGeom>
        </p:spPr>
      </p:pic>
      <p:pic>
        <p:nvPicPr>
          <p:cNvPr id="6" name="Picture 5"/>
          <p:cNvPicPr>
            <a:picLocks noChangeAspect="1"/>
          </p:cNvPicPr>
          <p:nvPr/>
        </p:nvPicPr>
        <p:blipFill>
          <a:blip r:embed="rId2"/>
          <a:stretch>
            <a:fillRect/>
          </a:stretch>
        </p:blipFill>
        <p:spPr>
          <a:xfrm>
            <a:off x="8962667" y="2220182"/>
            <a:ext cx="3084391" cy="4458898"/>
          </a:xfrm>
          <a:prstGeom prst="rect">
            <a:avLst/>
          </a:prstGeom>
        </p:spPr>
      </p:pic>
      <p:pic>
        <p:nvPicPr>
          <p:cNvPr id="9" name="Picture 8"/>
          <p:cNvPicPr>
            <a:picLocks noChangeAspect="1"/>
          </p:cNvPicPr>
          <p:nvPr/>
        </p:nvPicPr>
        <p:blipFill>
          <a:blip r:embed="rId3"/>
          <a:stretch>
            <a:fillRect/>
          </a:stretch>
        </p:blipFill>
        <p:spPr>
          <a:xfrm>
            <a:off x="4102941" y="3207869"/>
            <a:ext cx="4828610" cy="1867062"/>
          </a:xfrm>
          <a:prstGeom prst="rect">
            <a:avLst/>
          </a:prstGeom>
        </p:spPr>
      </p:pic>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
        <p:nvSpPr>
          <p:cNvPr id="13" name="Footer Placeholder 12"/>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ctrTitle"/>
          </p:nvPr>
        </p:nvSpPr>
        <p:spPr>
          <a:xfrm>
            <a:off x="909021" y="26553"/>
            <a:ext cx="10058400" cy="926413"/>
          </a:xfrm>
        </p:spPr>
        <p:txBody>
          <a:bodyPr>
            <a:noAutofit/>
          </a:bodyPr>
          <a:lstStyle/>
          <a:p>
            <a:pPr algn="ctr"/>
            <a:r>
              <a:rPr lang="en-US" sz="4800" dirty="0"/>
              <a:t>Corpus Generation</a:t>
            </a:r>
            <a:endParaRPr lang="en-IN" sz="4800" dirty="0"/>
          </a:p>
        </p:txBody>
      </p:sp>
      <p:sp>
        <p:nvSpPr>
          <p:cNvPr id="8" name="TextBox 7"/>
          <p:cNvSpPr txBox="1"/>
          <p:nvPr/>
        </p:nvSpPr>
        <p:spPr>
          <a:xfrm>
            <a:off x="860594" y="1080823"/>
            <a:ext cx="10470777" cy="1200329"/>
          </a:xfrm>
          <a:prstGeom prst="rect">
            <a:avLst/>
          </a:prstGeom>
          <a:noFill/>
        </p:spPr>
        <p:txBody>
          <a:bodyPr wrap="square" rtlCol="0">
            <a:spAutoFit/>
          </a:bodyPr>
          <a:lstStyle/>
          <a:p>
            <a:pPr marL="457200" indent="-457200">
              <a:buFontTx/>
              <a:buChar char="-"/>
            </a:pPr>
            <a:r>
              <a:rPr lang="en-US" sz="2400" dirty="0">
                <a:solidFill>
                  <a:schemeClr val="bg1"/>
                </a:solidFill>
              </a:rPr>
              <a:t>Chat-GPT API was used to generate all the summaries to train and finetune different models.</a:t>
            </a:r>
            <a:endParaRPr lang="en-US" sz="2400" dirty="0">
              <a:solidFill>
                <a:schemeClr val="bg1"/>
              </a:solidFill>
            </a:endParaRPr>
          </a:p>
          <a:p>
            <a:pPr marL="457200" indent="-457200">
              <a:buFontTx/>
              <a:buChar char="-"/>
            </a:pPr>
            <a:r>
              <a:rPr lang="en-US" sz="2400" dirty="0">
                <a:solidFill>
                  <a:schemeClr val="bg1"/>
                </a:solidFill>
              </a:rPr>
              <a:t>~1189 rows with  grouped tweets and summaries were generated</a:t>
            </a:r>
            <a:endParaRPr lang="en-US" sz="2400" dirty="0">
              <a:solidFill>
                <a:schemeClr val="bg1"/>
              </a:solidFill>
            </a:endParaRPr>
          </a:p>
        </p:txBody>
      </p:sp>
      <p:pic>
        <p:nvPicPr>
          <p:cNvPr id="4" name="Picture 3"/>
          <p:cNvPicPr>
            <a:picLocks noChangeAspect="1"/>
          </p:cNvPicPr>
          <p:nvPr/>
        </p:nvPicPr>
        <p:blipFill>
          <a:blip r:embed="rId1"/>
          <a:stretch>
            <a:fillRect/>
          </a:stretch>
        </p:blipFill>
        <p:spPr>
          <a:xfrm>
            <a:off x="2958543" y="2445720"/>
            <a:ext cx="5959356" cy="3459780"/>
          </a:xfrm>
          <a:prstGeom prst="rect">
            <a:avLst/>
          </a:prstGeom>
        </p:spPr>
      </p:pic>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0" name="Footer Placeholder 9"/>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ctrTitle"/>
          </p:nvPr>
        </p:nvSpPr>
        <p:spPr>
          <a:xfrm>
            <a:off x="909021" y="26553"/>
            <a:ext cx="10058400" cy="926413"/>
          </a:xfrm>
        </p:spPr>
        <p:txBody>
          <a:bodyPr>
            <a:noAutofit/>
          </a:bodyPr>
          <a:lstStyle/>
          <a:p>
            <a:pPr algn="ctr"/>
            <a:r>
              <a:rPr lang="en-US" sz="4800" dirty="0"/>
              <a:t>Using Pre-Trained Model T5-base</a:t>
            </a:r>
            <a:endParaRPr lang="en-IN" sz="4800" dirty="0"/>
          </a:p>
        </p:txBody>
      </p:sp>
      <p:sp>
        <p:nvSpPr>
          <p:cNvPr id="8" name="TextBox 7"/>
          <p:cNvSpPr txBox="1"/>
          <p:nvPr/>
        </p:nvSpPr>
        <p:spPr>
          <a:xfrm>
            <a:off x="860594" y="1080823"/>
            <a:ext cx="10470777" cy="830997"/>
          </a:xfrm>
          <a:prstGeom prst="rect">
            <a:avLst/>
          </a:prstGeom>
          <a:noFill/>
        </p:spPr>
        <p:txBody>
          <a:bodyPr wrap="square" rtlCol="0">
            <a:spAutoFit/>
          </a:bodyPr>
          <a:lstStyle/>
          <a:p>
            <a:pPr marL="457200" indent="-457200">
              <a:buFontTx/>
              <a:buChar char="-"/>
            </a:pPr>
            <a:r>
              <a:rPr lang="en-US" sz="2400" dirty="0">
                <a:solidFill>
                  <a:schemeClr val="bg1"/>
                </a:solidFill>
              </a:rPr>
              <a:t>T5-base with pre-trained embeddings were used to generate summaries.</a:t>
            </a:r>
            <a:endParaRPr lang="en-US" sz="2400" dirty="0">
              <a:solidFill>
                <a:schemeClr val="bg1"/>
              </a:solidFill>
            </a:endParaRPr>
          </a:p>
          <a:p>
            <a:pPr marL="457200" indent="-457200">
              <a:buFontTx/>
              <a:buChar char="-"/>
            </a:pPr>
            <a:r>
              <a:rPr lang="en-US" sz="2400" dirty="0">
                <a:solidFill>
                  <a:schemeClr val="bg1"/>
                </a:solidFill>
              </a:rPr>
              <a:t>Rouge Score (rouge1) of ~0.12 was achieved.</a:t>
            </a:r>
            <a:endParaRPr lang="en-US" sz="2400" dirty="0">
              <a:solidFill>
                <a:schemeClr val="bg1"/>
              </a:solidFill>
            </a:endParaRPr>
          </a:p>
        </p:txBody>
      </p:sp>
      <p:pic>
        <p:nvPicPr>
          <p:cNvPr id="7" name="Picture 6"/>
          <p:cNvPicPr>
            <a:picLocks noChangeAspect="1"/>
          </p:cNvPicPr>
          <p:nvPr/>
        </p:nvPicPr>
        <p:blipFill>
          <a:blip r:embed="rId1"/>
          <a:stretch>
            <a:fillRect/>
          </a:stretch>
        </p:blipFill>
        <p:spPr>
          <a:xfrm>
            <a:off x="489449" y="3929427"/>
            <a:ext cx="5448772" cy="937341"/>
          </a:xfrm>
          <a:prstGeom prst="rect">
            <a:avLst/>
          </a:prstGeom>
        </p:spPr>
      </p:pic>
      <p:pic>
        <p:nvPicPr>
          <p:cNvPr id="12" name="Picture 11"/>
          <p:cNvPicPr>
            <a:picLocks noChangeAspect="1"/>
          </p:cNvPicPr>
          <p:nvPr/>
        </p:nvPicPr>
        <p:blipFill>
          <a:blip r:embed="rId2"/>
          <a:stretch>
            <a:fillRect/>
          </a:stretch>
        </p:blipFill>
        <p:spPr>
          <a:xfrm>
            <a:off x="6279781" y="2763467"/>
            <a:ext cx="5524979" cy="3269263"/>
          </a:xfrm>
          <a:prstGeom prst="rect">
            <a:avLst/>
          </a:prstGeom>
        </p:spPr>
      </p:pic>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
        <p:nvSpPr>
          <p:cNvPr id="14" name="Footer Placeholder 13"/>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ctrTitle"/>
          </p:nvPr>
        </p:nvSpPr>
        <p:spPr>
          <a:xfrm>
            <a:off x="909021" y="26553"/>
            <a:ext cx="10058400" cy="926413"/>
          </a:xfrm>
        </p:spPr>
        <p:txBody>
          <a:bodyPr>
            <a:noAutofit/>
          </a:bodyPr>
          <a:lstStyle/>
          <a:p>
            <a:pPr algn="ctr"/>
            <a:r>
              <a:rPr lang="en-US" sz="4800" dirty="0"/>
              <a:t>Model T5-base post Fine-tuning</a:t>
            </a:r>
            <a:endParaRPr lang="en-IN" sz="4800" dirty="0"/>
          </a:p>
        </p:txBody>
      </p:sp>
      <p:sp>
        <p:nvSpPr>
          <p:cNvPr id="8" name="TextBox 7"/>
          <p:cNvSpPr txBox="1"/>
          <p:nvPr/>
        </p:nvSpPr>
        <p:spPr>
          <a:xfrm>
            <a:off x="860594" y="1080823"/>
            <a:ext cx="10470777" cy="830997"/>
          </a:xfrm>
          <a:prstGeom prst="rect">
            <a:avLst/>
          </a:prstGeom>
          <a:noFill/>
        </p:spPr>
        <p:txBody>
          <a:bodyPr wrap="square" rtlCol="0">
            <a:spAutoFit/>
          </a:bodyPr>
          <a:lstStyle/>
          <a:p>
            <a:pPr marL="457200" indent="-457200">
              <a:buFontTx/>
              <a:buChar char="-"/>
            </a:pPr>
            <a:r>
              <a:rPr lang="en-US" sz="2400" dirty="0">
                <a:solidFill>
                  <a:schemeClr val="bg1"/>
                </a:solidFill>
              </a:rPr>
              <a:t>T5-base post finetuning embeddings for 30 epochs.</a:t>
            </a:r>
            <a:endParaRPr lang="en-US" sz="2400" dirty="0">
              <a:solidFill>
                <a:schemeClr val="bg1"/>
              </a:solidFill>
            </a:endParaRPr>
          </a:p>
          <a:p>
            <a:pPr marL="457200" indent="-457200">
              <a:buFontTx/>
              <a:buChar char="-"/>
            </a:pPr>
            <a:r>
              <a:rPr lang="en-US" sz="2400" dirty="0">
                <a:solidFill>
                  <a:schemeClr val="bg1"/>
                </a:solidFill>
              </a:rPr>
              <a:t>Gave Rouge Score(rouge1) of ~0.40.</a:t>
            </a:r>
            <a:endParaRPr lang="en-US" sz="2400" dirty="0">
              <a:solidFill>
                <a:schemeClr val="bg1"/>
              </a:solidFill>
            </a:endParaRPr>
          </a:p>
        </p:txBody>
      </p:sp>
      <p:pic>
        <p:nvPicPr>
          <p:cNvPr id="3" name="Picture 2"/>
          <p:cNvPicPr>
            <a:picLocks noChangeAspect="1"/>
          </p:cNvPicPr>
          <p:nvPr/>
        </p:nvPicPr>
        <p:blipFill>
          <a:blip r:embed="rId1"/>
          <a:stretch>
            <a:fillRect/>
          </a:stretch>
        </p:blipFill>
        <p:spPr>
          <a:xfrm>
            <a:off x="489449" y="2322401"/>
            <a:ext cx="4519052" cy="1196444"/>
          </a:xfrm>
          <a:prstGeom prst="rect">
            <a:avLst/>
          </a:prstGeom>
        </p:spPr>
      </p:pic>
      <p:pic>
        <p:nvPicPr>
          <p:cNvPr id="6" name="Picture 5"/>
          <p:cNvPicPr>
            <a:picLocks noChangeAspect="1"/>
          </p:cNvPicPr>
          <p:nvPr/>
        </p:nvPicPr>
        <p:blipFill>
          <a:blip r:embed="rId2"/>
          <a:stretch>
            <a:fillRect/>
          </a:stretch>
        </p:blipFill>
        <p:spPr>
          <a:xfrm>
            <a:off x="6377256" y="2280487"/>
            <a:ext cx="5425910" cy="2476715"/>
          </a:xfrm>
          <a:prstGeom prst="rect">
            <a:avLst/>
          </a:prstGeom>
        </p:spPr>
      </p:pic>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
        <p:nvSpPr>
          <p:cNvPr id="10" name="Footer Placeholder 9"/>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ctrTitle"/>
          </p:nvPr>
        </p:nvSpPr>
        <p:spPr>
          <a:xfrm>
            <a:off x="909021" y="26553"/>
            <a:ext cx="10058400" cy="926413"/>
          </a:xfrm>
        </p:spPr>
        <p:txBody>
          <a:bodyPr>
            <a:noAutofit/>
          </a:bodyPr>
          <a:lstStyle/>
          <a:p>
            <a:pPr algn="ctr"/>
            <a:r>
              <a:rPr lang="en-US" altLang="en-IN" sz="4800" dirty="0"/>
              <a:t>Summary Example</a:t>
            </a:r>
            <a:endParaRPr lang="en-US" altLang="en-IN" sz="4800" dirty="0"/>
          </a:p>
        </p:txBody>
      </p:sp>
      <p:sp>
        <p:nvSpPr>
          <p:cNvPr id="8" name="TextBox 7"/>
          <p:cNvSpPr txBox="1"/>
          <p:nvPr/>
        </p:nvSpPr>
        <p:spPr>
          <a:xfrm>
            <a:off x="860594" y="1080823"/>
            <a:ext cx="10470777" cy="1691640"/>
          </a:xfrm>
          <a:prstGeom prst="rect">
            <a:avLst/>
          </a:prstGeom>
          <a:noFill/>
        </p:spPr>
        <p:txBody>
          <a:bodyPr wrap="square" rtlCol="0">
            <a:spAutoFit/>
          </a:bodyPr>
          <a:lstStyle/>
          <a:p>
            <a:pPr marL="457200" indent="-457200">
              <a:buFontTx/>
              <a:buChar char="-"/>
            </a:pPr>
            <a:r>
              <a:rPr lang="en-US" u="sng" dirty="0">
                <a:solidFill>
                  <a:schemeClr val="bg1"/>
                </a:solidFill>
              </a:rPr>
              <a:t>ChatGPTs Summary</a:t>
            </a:r>
            <a:r>
              <a:rPr lang="en-US" sz="2400" dirty="0">
                <a:solidFill>
                  <a:schemeClr val="bg1"/>
                </a:solidFill>
              </a:rPr>
              <a:t>: </a:t>
            </a:r>
            <a:r>
              <a:rPr lang="en-US" sz="1400" dirty="0">
                <a:solidFill>
                  <a:schemeClr val="bg1"/>
                </a:solidFill>
              </a:rPr>
              <a:t>India has gained a lot of goodwill around the world through its Vaccine Maitri diplomacy, which has helped India become known as the world's pharmacy. Indian Prime Minister Narendra Modi announced the Arogya Maitri Project, a global initiative to provide Covid-19 vaccines to countries in need. India has excelled in Disaster Diplomacy, VaccineMaitri, and huge operations for the evacuation of Indian citizens from crisis areas. India has donated 17,000 doses of vaccines to Nauru under the VaccineMaitri initiative, and has administered over 2.2 billion doses of Covid vaccine to its people and supplied it to over a 100 countries. India's VaccineMaitri is a model of India's global engagement.</a:t>
            </a:r>
            <a:r>
              <a:rPr lang="en-US" sz="2400" dirty="0">
                <a:solidFill>
                  <a:schemeClr val="bg1"/>
                </a:solidFill>
              </a:rPr>
              <a:t> </a:t>
            </a:r>
            <a:endParaRPr lang="en-US" sz="2400" dirty="0">
              <a:solidFill>
                <a:schemeClr val="bg1"/>
              </a:solidFill>
            </a:endParaRPr>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
        <p:nvSpPr>
          <p:cNvPr id="10" name="Footer Placeholder 9"/>
          <p:cNvSpPr>
            <a:spLocks noGrp="1"/>
          </p:cNvSpPr>
          <p:nvPr>
            <p:ph type="ftr" sz="quarter" idx="11"/>
          </p:nvPr>
        </p:nvSpPr>
        <p:spPr/>
        <p:txBody>
          <a:bodyPr/>
          <a:lstStyle/>
          <a:p>
            <a:r>
              <a:rPr lang="en-US"/>
              <a:t>SHUBHAM MONDAL (MT2022169)</a:t>
            </a:r>
            <a:endParaRPr lang="en-US" dirty="0"/>
          </a:p>
        </p:txBody>
      </p:sp>
      <p:sp>
        <p:nvSpPr>
          <p:cNvPr id="2" name="TextBox 7"/>
          <p:cNvSpPr txBox="1"/>
          <p:nvPr/>
        </p:nvSpPr>
        <p:spPr>
          <a:xfrm>
            <a:off x="855514" y="2731823"/>
            <a:ext cx="10470777" cy="1198880"/>
          </a:xfrm>
          <a:prstGeom prst="rect">
            <a:avLst/>
          </a:prstGeom>
          <a:noFill/>
        </p:spPr>
        <p:txBody>
          <a:bodyPr wrap="square" rtlCol="0">
            <a:spAutoFit/>
          </a:bodyPr>
          <a:p>
            <a:pPr marL="457200" indent="-457200">
              <a:buFontTx/>
              <a:buChar char="-"/>
            </a:pPr>
            <a:r>
              <a:rPr lang="en-US" u="sng" dirty="0">
                <a:solidFill>
                  <a:schemeClr val="bg1"/>
                </a:solidFill>
              </a:rPr>
              <a:t>FineTuned T5 Summary</a:t>
            </a:r>
            <a:r>
              <a:rPr lang="en-US" sz="2400" dirty="0">
                <a:solidFill>
                  <a:schemeClr val="bg1"/>
                </a:solidFill>
              </a:rPr>
              <a:t>: </a:t>
            </a:r>
            <a:r>
              <a:rPr lang="en-US" sz="1600" dirty="0">
                <a:solidFill>
                  <a:schemeClr val="bg1"/>
                </a:solidFill>
              </a:rPr>
              <a:t>In recent years, India has gained a lot of goodwill around the world through its Vaccine Maitri diplomacy, which helped India become known as the world's pharmacy. Indian Prime Minister Narendra Modi even announced the Arogya Maitri Project. India today is a vaccine and pharmaceutical powerhouse, having administered over 2.2 billion doses of Covid vaccine to its people and supplying it to over 100 countries.</a:t>
            </a:r>
            <a:endParaRPr lang="en-US" sz="16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034415" y="3799205"/>
            <a:ext cx="10793730" cy="1051560"/>
          </a:xfrm>
          <a:prstGeom prst="rect">
            <a:avLst/>
          </a:prstGeom>
        </p:spPr>
      </p:pic>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
        <p:nvSpPr>
          <p:cNvPr id="10" name="Footer Placeholder 9"/>
          <p:cNvSpPr>
            <a:spLocks noGrp="1"/>
          </p:cNvSpPr>
          <p:nvPr>
            <p:ph type="ftr" sz="quarter" idx="11"/>
          </p:nvPr>
        </p:nvSpPr>
        <p:spPr/>
        <p:txBody>
          <a:bodyPr/>
          <a:lstStyle/>
          <a:p>
            <a:r>
              <a:rPr lang="en-US"/>
              <a:t>SHUBHAM MONDAL (MT2022169)</a:t>
            </a:r>
            <a:endParaRPr lang="en-US" dirty="0"/>
          </a:p>
        </p:txBody>
      </p:sp>
      <p:sp>
        <p:nvSpPr>
          <p:cNvPr id="21" name="Title 4"/>
          <p:cNvSpPr txBox="1"/>
          <p:nvPr/>
        </p:nvSpPr>
        <p:spPr>
          <a:xfrm>
            <a:off x="909021" y="46037"/>
            <a:ext cx="10058400" cy="9264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800"/>
              <a:t>References</a:t>
            </a:r>
            <a:endParaRPr lang="en-IN" sz="4800" dirty="0"/>
          </a:p>
        </p:txBody>
      </p:sp>
      <p:sp>
        <p:nvSpPr>
          <p:cNvPr id="22" name="TextBox 21"/>
          <p:cNvSpPr txBox="1"/>
          <p:nvPr/>
        </p:nvSpPr>
        <p:spPr>
          <a:xfrm>
            <a:off x="860594" y="2460477"/>
            <a:ext cx="10470777" cy="1200329"/>
          </a:xfrm>
          <a:prstGeom prst="rect">
            <a:avLst/>
          </a:prstGeom>
          <a:noFill/>
        </p:spPr>
        <p:txBody>
          <a:bodyPr wrap="square" rtlCol="0">
            <a:spAutoFit/>
          </a:bodyPr>
          <a:lstStyle/>
          <a:p>
            <a:pPr marL="457200" indent="-457200">
              <a:buFontTx/>
              <a:buChar char="-"/>
            </a:pPr>
            <a:r>
              <a:rPr lang="en-US" sz="2400" dirty="0">
                <a:hlinkClick r:id="rId2"/>
              </a:rPr>
              <a:t>Models - Hugging Face</a:t>
            </a:r>
            <a:endParaRPr lang="en-US" sz="2400" dirty="0"/>
          </a:p>
          <a:p>
            <a:pPr marL="457200" indent="-457200">
              <a:buFontTx/>
              <a:buChar char="-"/>
            </a:pPr>
            <a:r>
              <a:rPr lang="en-US" sz="2400" dirty="0">
                <a:solidFill>
                  <a:srgbClr val="00B0F0"/>
                </a:solidFill>
                <a:hlinkClick r:id="rId3"/>
              </a:rPr>
              <a:t>Introduction to Text Summarization with ROUGE Scores | by Tan </a:t>
            </a:r>
            <a:r>
              <a:rPr lang="en-US" sz="2400" dirty="0" err="1">
                <a:solidFill>
                  <a:srgbClr val="00B0F0"/>
                </a:solidFill>
                <a:hlinkClick r:id="rId3"/>
              </a:rPr>
              <a:t>Pengshi</a:t>
            </a:r>
            <a:endParaRPr lang="en-US" sz="2400" dirty="0">
              <a:solidFill>
                <a:srgbClr val="00B0F0"/>
              </a:solidFill>
            </a:endParaRPr>
          </a:p>
          <a:p>
            <a:pPr marL="457200" indent="-457200">
              <a:buFontTx/>
              <a:buChar char="-"/>
            </a:pPr>
            <a:r>
              <a:rPr lang="en-US" sz="2400" dirty="0">
                <a:hlinkClick r:id="rId4"/>
              </a:rPr>
              <a:t>T5-base : </a:t>
            </a:r>
            <a:r>
              <a:rPr lang="en-US" sz="2400">
                <a:hlinkClick r:id="rId4"/>
              </a:rPr>
              <a:t>Hugging face</a:t>
            </a:r>
            <a:endParaRPr lang="en-US" sz="2400" dirty="0"/>
          </a:p>
        </p:txBody>
      </p:sp>
      <p:sp>
        <p:nvSpPr>
          <p:cNvPr id="2" name="Text Box 1"/>
          <p:cNvSpPr txBox="1"/>
          <p:nvPr/>
        </p:nvSpPr>
        <p:spPr>
          <a:xfrm>
            <a:off x="1543685" y="1071245"/>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754" y="1858299"/>
            <a:ext cx="6253317" cy="1888950"/>
          </a:xfrm>
        </p:spPr>
        <p:txBody>
          <a:bodyPr>
            <a:normAutofit/>
          </a:bodyPr>
          <a:lstStyle/>
          <a:p>
            <a:r>
              <a:rPr lang="en-US" sz="5400" dirty="0"/>
              <a:t>Thank You</a:t>
            </a:r>
            <a:endParaRPr lang="en-US" sz="54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0" y="0"/>
            <a:ext cx="4635315" cy="6857999"/>
          </a:xfrm>
          <a:prstGeom prst="rect">
            <a:avLst/>
          </a:prstGeom>
        </p:spPr>
      </p:pic>
      <p:pic>
        <p:nvPicPr>
          <p:cNvPr id="8" name="Picture 7"/>
          <p:cNvPicPr>
            <a:picLocks noChangeAspect="1"/>
          </p:cNvPicPr>
          <p:nvPr/>
        </p:nvPicPr>
        <p:blipFill>
          <a:blip r:embed="rId2"/>
          <a:stretch>
            <a:fillRect/>
          </a:stretch>
        </p:blipFill>
        <p:spPr>
          <a:xfrm>
            <a:off x="4635315" y="3804127"/>
            <a:ext cx="7233956" cy="1051651"/>
          </a:xfrm>
          <a:prstGeom prst="rect">
            <a:avLst/>
          </a:prstGeom>
        </p:spPr>
      </p:pic>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
        <p:nvSpPr>
          <p:cNvPr id="10" name="Footer Placeholder 9"/>
          <p:cNvSpPr>
            <a:spLocks noGrp="1"/>
          </p:cNvSpPr>
          <p:nvPr>
            <p:ph type="ftr" sz="quarter" idx="11"/>
          </p:nvPr>
        </p:nvSpPr>
        <p:spPr/>
        <p:txBody>
          <a:bodyPr/>
          <a:lstStyle/>
          <a:p>
            <a:r>
              <a:rPr lang="en-US"/>
              <a:t>SHUBHAM MONDAL (MT2022169)</a:t>
            </a:r>
            <a:endParaRPr lang="en-US" dirty="0"/>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{6E687A3B-1612-4A4C-A6D7-A3EF82278567}tf56160789_win32</Template>
  <TotalTime>0</TotalTime>
  <Words>2302</Words>
  <Application>WPS Presentation</Application>
  <PresentationFormat>Widescreen</PresentationFormat>
  <Paragraphs>80</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Calibri</vt:lpstr>
      <vt:lpstr>Franklin Gothic Book</vt:lpstr>
      <vt:lpstr>Bookman Old Style</vt:lpstr>
      <vt:lpstr>Microsoft YaHei</vt:lpstr>
      <vt:lpstr>Arial Unicode MS</vt:lpstr>
      <vt:lpstr>1_RetrospectVTI</vt:lpstr>
      <vt:lpstr>Abstractive Tweet Summarisation</vt:lpstr>
      <vt:lpstr>Data Extraction</vt:lpstr>
      <vt:lpstr>Pre-Processing</vt:lpstr>
      <vt:lpstr>Corpus Generation</vt:lpstr>
      <vt:lpstr>Using Pre-Trained Model T5-base</vt:lpstr>
      <vt:lpstr>Model T5-base post Fine-tuning</vt:lpstr>
      <vt:lpstr>Model T5-base post Fine-tuning</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Tweet Summarisation</dc:title>
  <dc:creator>Shubham Mondal</dc:creator>
  <cp:lastModifiedBy>way2s</cp:lastModifiedBy>
  <cp:revision>5</cp:revision>
  <dcterms:created xsi:type="dcterms:W3CDTF">2023-05-04T07:57:00Z</dcterms:created>
  <dcterms:modified xsi:type="dcterms:W3CDTF">2023-05-04T09:35:06Z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3CD1705DFDD14E0D924F527A2935E7CB</vt:lpwstr>
  </property>
  <property fmtid="{D5CDD505-2E9C-101B-9397-08002B2CF9AE}" pid="3" name="KSOProductBuildVer">
    <vt:lpwstr>1033-11.2.0.11537</vt:lpwstr>
  </property>
</Properties>
</file>