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5" r:id="rId10"/>
    <p:sldId id="262" r:id="rId11"/>
    <p:sldId id="270" r:id="rId12"/>
    <p:sldId id="276" r:id="rId13"/>
    <p:sldId id="263" r:id="rId14"/>
    <p:sldId id="271" r:id="rId15"/>
    <p:sldId id="277" r:id="rId16"/>
    <p:sldId id="279" r:id="rId17"/>
    <p:sldId id="280" r:id="rId18"/>
    <p:sldId id="281" r:id="rId19"/>
    <p:sldId id="282" r:id="rId20"/>
    <p:sldId id="284" r:id="rId21"/>
    <p:sldId id="264" r:id="rId22"/>
    <p:sldId id="272" r:id="rId23"/>
    <p:sldId id="285" r:id="rId24"/>
    <p:sldId id="286" r:id="rId25"/>
    <p:sldId id="287" r:id="rId26"/>
    <p:sldId id="265" r:id="rId27"/>
    <p:sldId id="289" r:id="rId28"/>
    <p:sldId id="273" r:id="rId29"/>
    <p:sldId id="288" r:id="rId30"/>
    <p:sldId id="266" r:id="rId31"/>
    <p:sldId id="274" r:id="rId32"/>
    <p:sldId id="267" r:id="rId33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34"/>
    </p:embeddedFont>
    <p:embeddedFont>
      <p:font typeface="나눔스퀘어라운드 Bold" panose="020B0600000101010101" pitchFamily="50" charset="-127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6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3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6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7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F4EE-C3F6-4BE7-8ED6-27919CFC3AAF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6D26-41FC-43BB-827A-66AB43C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6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0514sm/BreakCaptch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fake" TargetMode="External"/><Relationship Id="rId7" Type="http://schemas.openxmlformats.org/officeDocument/2006/relationships/hyperlink" Target="https://m.blog.naver.com/netrance/110141647706" TargetMode="External"/><Relationship Id="rId2" Type="http://schemas.openxmlformats.org/officeDocument/2006/relationships/hyperlink" Target="https://www.nia.or.kr/common/board/Download.do?bcIdx=20146&amp;cbIdx=82618&amp;fileNo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ws.kbs.co.kr/news/view.do?ncd=3601037" TargetMode="External"/><Relationship Id="rId5" Type="http://schemas.openxmlformats.org/officeDocument/2006/relationships/hyperlink" Target="http://nownews.seoul.co.kr/news/newsView.php?id=20180222601022" TargetMode="External"/><Relationship Id="rId4" Type="http://schemas.openxmlformats.org/officeDocument/2006/relationships/hyperlink" Target="https://github.com/deepfakes/faceswa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발표회</a:t>
            </a:r>
            <a:endParaRPr lang="ko-KR" altLang="en-US" sz="6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R.U. Robot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7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933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011/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2870295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7937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 악용 사례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한국 정보화 진흥원 보고서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이중성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확장성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우수성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익명성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보급성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취약성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말 경 등장한 </a:t>
            </a:r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딥페이크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부족으로 조잡한 수준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구별이 가능하였음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발전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진위 여부 파악 어려움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소스코드는 </a:t>
            </a:r>
            <a:r>
              <a:rPr lang="en-US" altLang="ko-KR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공개됨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</a:p>
        </p:txBody>
      </p:sp>
      <p:pic>
        <p:nvPicPr>
          <p:cNvPr id="1030" name="Picture 6" descr="https://lh4.googleusercontent.com/3DgkjgymrsdZQ03v6ak8_94gak94sxwUgFML_y80c5zWaWHnqzX7tItwnpR_D2MTwWyEt-EiNJZsLTJ-M87EQA69Hi3UgCodwfStCEoWwU8jB9K77Fd0Z8Ccy77jDsgkIB_Mvw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5" y="1433781"/>
            <a:ext cx="3863090" cy="43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15" y="1816780"/>
            <a:ext cx="6890875" cy="3833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2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발전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recaptcha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V3</a:t>
            </a:r>
          </a:p>
          <a:p>
            <a:pPr lvl="2"/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점수제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도입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판단하여 조치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융합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제시하고 이미지를 이용해 문제 해결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가장 많이 쓰이고 있는 방식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4" y="1759251"/>
            <a:ext cx="6629400" cy="3729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https://lh3.googleusercontent.com/j-dQZOC9pt9k-5FozaLhZTqL8gRfCkGMURqdWlQongj36D4N6DlWOCk8Wx7PGIe7oA5xVkkKACr-qkRZRWp7ANjgGjAg48poJBgGLMoP7WYRMDn0aqetGY-Mvk-NfBY771KFxi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06" y="2434128"/>
            <a:ext cx="3733800" cy="2571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004/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-1895336" y="3169284"/>
            <a:ext cx="8802809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</a:t>
            </a:r>
            <a:endParaRPr lang="en-US" altLang="ko-KR" sz="495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요구조건 분석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0396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구현 범위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window 7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Chrome Driver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설치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Chrome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 설치 환경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  <p:pic>
        <p:nvPicPr>
          <p:cNvPr id="3074" name="Picture 2" descr="https://lh3.googleusercontent.com/B3XMtCugjAs4gz66f1PqDwSzTtNg3jfq8V5pRuvJPx_mhKIWmTAaNVxR_vCc0J5C25XZRuPlebXDHzl92PLHDb0s-yl0fngD19zNIEwugUWnHi1XzaK30WeQOd5mjj9-URbknlV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8797"/>
            <a:ext cx="7004320" cy="40024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3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서술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및 필수 라이브러리 설치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입력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입출력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크롬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크롬 드라이버 위치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 화면에 사용자 정보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 방지 문자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187" r="390" b="2896"/>
          <a:stretch/>
        </p:blipFill>
        <p:spPr>
          <a:xfrm>
            <a:off x="1143001" y="2045798"/>
            <a:ext cx="6858000" cy="2708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기능적 요구사항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자동 입력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사전에 입력한 개인정보 필요 위치에 입력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 방지 문자 자동 입력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또는 음성 파일 자동 다운로드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다운로드 파일 기준 문자 추출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화면상 입력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</p:spTree>
    <p:extLst>
      <p:ext uri="{BB962C8B-B14F-4D97-AF65-F5344CB8AC3E}">
        <p14:creationId xmlns:p14="http://schemas.microsoft.com/office/powerpoint/2010/main" val="97767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 요구 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단순하고 직관적인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GUI</a:t>
            </a: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 발생시 사용자에게 알림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 러닝 등 라이브러리 동작 위한 최소 성능 요구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 입력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내 완료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내 인식 및 입력 완료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공간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크기는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200MB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데이터는 그래프 파일로 저장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데이터는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100MB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수행 이전에는 컴퓨터 자원 적게 사용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</p:spTree>
    <p:extLst>
      <p:ext uri="{BB962C8B-B14F-4D97-AF65-F5344CB8AC3E}">
        <p14:creationId xmlns:p14="http://schemas.microsoft.com/office/powerpoint/2010/main" val="100430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제품 요구 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 방지 문자의 인식률은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90%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이상이어야 함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이식성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</a:t>
            </a:r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웹서비스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사용에 영향이 없어야 함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</p:spTree>
    <p:extLst>
      <p:ext uri="{BB962C8B-B14F-4D97-AF65-F5344CB8AC3E}">
        <p14:creationId xmlns:p14="http://schemas.microsoft.com/office/powerpoint/2010/main" val="211839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조직 요구 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 요구 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딥러닝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기반 </a:t>
            </a:r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방식 이용 학습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python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기반 소스코드 작성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 요구 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python package</a:t>
            </a:r>
          </a:p>
          <a:p>
            <a:pPr lvl="2"/>
            <a:r>
              <a:rPr lang="en-US" altLang="ko-KR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</p:spTree>
    <p:extLst>
      <p:ext uri="{BB962C8B-B14F-4D97-AF65-F5344CB8AC3E}">
        <p14:creationId xmlns:p14="http://schemas.microsoft.com/office/powerpoint/2010/main" val="29277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28246" y="2035397"/>
            <a:ext cx="5495783" cy="326350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000/ Abstract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개발목표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010/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 및 기대효과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011/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110/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111/ 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just">
              <a:buNone/>
            </a:pPr>
            <a:endParaRPr lang="ko-KR" altLang="en-US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2632" y="1289376"/>
            <a:ext cx="290654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2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5" name="직사각형 14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0335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외부 요구사항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상호 </a:t>
            </a:r>
            <a:r>
              <a:rPr lang="ko-KR" altLang="en-US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운용성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chrome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브라우저와 연동되어 자동으로 본인 인증 과정을 전부 진행해야 함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윤리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 프로그램은 범죄에 악용되어서는 아니된다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2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법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사생활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저장된 사용자 개인정보 유출 금지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안전성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저장된 사용자 개인정보 타 사용자로부터 유출 불가능하도록 설정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개인정보는 암호화하여 저장하도록 함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형식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 및 요구조건 분석</a:t>
            </a:r>
          </a:p>
        </p:txBody>
      </p:sp>
    </p:spTree>
    <p:extLst>
      <p:ext uri="{BB962C8B-B14F-4D97-AF65-F5344CB8AC3E}">
        <p14:creationId xmlns:p14="http://schemas.microsoft.com/office/powerpoint/2010/main" val="360546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2870295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0632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24CCB4E3-CB1A-4B49-A823-3F30BF5F7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42461"/>
              </p:ext>
            </p:extLst>
          </p:nvPr>
        </p:nvGraphicFramePr>
        <p:xfrm>
          <a:off x="857250" y="1723948"/>
          <a:ext cx="7429500" cy="25450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1622697394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15198756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환경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7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운영 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Windows 10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사용된 주요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sklearn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tensorflow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inception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pillow, </a:t>
                      </a:r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scipy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selenium, PyQt5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버전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Git, SourceTree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2"/>
                        </a:rPr>
                        <a:t>https://github.com/sm0514sm/BreakCaptcha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46908"/>
                  </a:ext>
                </a:extLst>
              </a:tr>
            </a:tbl>
          </a:graphicData>
        </a:graphic>
      </p:graphicFrame>
      <p:graphicFrame>
        <p:nvGraphicFramePr>
          <p:cNvPr id="15" name="내용 개체 틀 13">
            <a:extLst>
              <a:ext uri="{FF2B5EF4-FFF2-40B4-BE49-F238E27FC236}">
                <a16:creationId xmlns:a16="http://schemas.microsoft.com/office/drawing/2014/main" id="{D843A366-4A11-422F-81F7-B01B02AA5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961103"/>
              </p:ext>
            </p:extLst>
          </p:nvPr>
        </p:nvGraphicFramePr>
        <p:xfrm>
          <a:off x="857250" y="4409998"/>
          <a:ext cx="742950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1622697394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15198756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 환경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7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운영 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Windows 10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크롬 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74.0.3729.108 (x64)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크롬 드라이버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74.0.3729.6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4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0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5D3F-5433-4238-A97F-F7A8335D16EF}"/>
              </a:ext>
            </a:extLst>
          </p:cNvPr>
          <p:cNvSpPr txBox="1"/>
          <p:nvPr/>
        </p:nvSpPr>
        <p:spPr>
          <a:xfrm>
            <a:off x="571500" y="791734"/>
            <a:ext cx="77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개발에 활용되는 지식과 기술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1E00D4-990F-43AC-8FF9-14489A01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06500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 러닝과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 러닝에 사용될 이미지 전 처리 과정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600655E-30F8-4FB1-BB2A-684D2589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01443"/>
              </p:ext>
            </p:extLst>
          </p:nvPr>
        </p:nvGraphicFramePr>
        <p:xfrm>
          <a:off x="1524000" y="1638300"/>
          <a:ext cx="6343650" cy="5055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1825">
                  <a:extLst>
                    <a:ext uri="{9D8B030D-6E8A-4147-A177-3AD203B41FA5}">
                      <a16:colId xmlns:a16="http://schemas.microsoft.com/office/drawing/2014/main" val="1796781909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32249340"/>
                    </a:ext>
                  </a:extLst>
                </a:gridCol>
              </a:tblGrid>
              <a:tr h="84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018273"/>
                  </a:ext>
                </a:extLst>
              </a:tr>
              <a:tr h="842552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원본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80894"/>
                  </a:ext>
                </a:extLst>
              </a:tr>
              <a:tr h="842552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블러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486183"/>
                  </a:ext>
                </a:extLst>
              </a:tr>
              <a:tr h="84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라인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21115"/>
                  </a:ext>
                </a:extLst>
              </a:tr>
              <a:tr h="84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문자별로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74820"/>
                  </a:ext>
                </a:extLst>
              </a:tr>
              <a:tr h="84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흑백화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7433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74DA06F7-3755-449A-9622-12D28C4C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63" y="2632180"/>
            <a:ext cx="3017800" cy="626503"/>
          </a:xfrm>
          <a:prstGeom prst="rect">
            <a:avLst/>
          </a:prstGeom>
        </p:spPr>
      </p:pic>
      <p:pic>
        <p:nvPicPr>
          <p:cNvPr id="34" name="그림 33" descr="개체이(가) 표시된 사진&#10;&#10;자동 생성된 설명">
            <a:extLst>
              <a:ext uri="{FF2B5EF4-FFF2-40B4-BE49-F238E27FC236}">
                <a16:creationId xmlns:a16="http://schemas.microsoft.com/office/drawing/2014/main" id="{6583984D-5216-4B18-AD1B-F3391C1A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63" y="3454690"/>
            <a:ext cx="3017801" cy="62009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97C816-5D65-4CCC-BDCC-FE57C516B130}"/>
              </a:ext>
            </a:extLst>
          </p:cNvPr>
          <p:cNvGrpSpPr/>
          <p:nvPr/>
        </p:nvGrpSpPr>
        <p:grpSpPr>
          <a:xfrm>
            <a:off x="4764563" y="5160183"/>
            <a:ext cx="3035592" cy="519892"/>
            <a:chOff x="4780370" y="4437281"/>
            <a:chExt cx="3035592" cy="431677"/>
          </a:xfrm>
        </p:grpSpPr>
        <p:pic>
          <p:nvPicPr>
            <p:cNvPr id="36" name="그림 35" descr="가구이(가) 표시된 사진&#10;&#10;자동 생성된 설명">
              <a:extLst>
                <a:ext uri="{FF2B5EF4-FFF2-40B4-BE49-F238E27FC236}">
                  <a16:creationId xmlns:a16="http://schemas.microsoft.com/office/drawing/2014/main" id="{C007DD63-6ED0-4C6C-B35A-08D6D747A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370" y="4440333"/>
              <a:ext cx="571500" cy="42862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664ED-4E45-41B8-9031-FF9CD505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393" y="4440333"/>
              <a:ext cx="571500" cy="4286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8E82655-D7AF-43C4-A0A0-345E8B52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416" y="4437323"/>
              <a:ext cx="571500" cy="4286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96F9ACB-C016-49DD-A22E-F9FE3837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439" y="4437281"/>
              <a:ext cx="571500" cy="42862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3E9F36B-4D0C-4040-A58E-9A19A695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62" y="4437281"/>
              <a:ext cx="571500" cy="428625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8B13EC-C474-4752-BC53-55FD71C36B1D}"/>
              </a:ext>
            </a:extLst>
          </p:cNvPr>
          <p:cNvGrpSpPr/>
          <p:nvPr/>
        </p:nvGrpSpPr>
        <p:grpSpPr>
          <a:xfrm>
            <a:off x="4745370" y="6031543"/>
            <a:ext cx="3026067" cy="516216"/>
            <a:chOff x="4780370" y="4950522"/>
            <a:chExt cx="3026067" cy="436791"/>
          </a:xfrm>
        </p:grpSpPr>
        <p:pic>
          <p:nvPicPr>
            <p:cNvPr id="46" name="그림 45" descr="가구, 개체이(가) 표시된 사진&#10;&#10;자동 생성된 설명">
              <a:extLst>
                <a:ext uri="{FF2B5EF4-FFF2-40B4-BE49-F238E27FC236}">
                  <a16:creationId xmlns:a16="http://schemas.microsoft.com/office/drawing/2014/main" id="{FD2B1B75-474E-474B-86D2-97C60EB9A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370" y="4950523"/>
              <a:ext cx="571500" cy="428625"/>
            </a:xfrm>
            <a:prstGeom prst="rect">
              <a:avLst/>
            </a:prstGeom>
          </p:spPr>
        </p:pic>
        <p:pic>
          <p:nvPicPr>
            <p:cNvPr id="48" name="그림 47" descr="가구이(가) 표시된 사진&#10;&#10;자동 생성된 설명">
              <a:extLst>
                <a:ext uri="{FF2B5EF4-FFF2-40B4-BE49-F238E27FC236}">
                  <a16:creationId xmlns:a16="http://schemas.microsoft.com/office/drawing/2014/main" id="{CB0BDC51-BBA1-4FD2-AEE8-3DB6DE845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296" y="4950523"/>
              <a:ext cx="571500" cy="42862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A1AA380-2A13-40A7-B878-8E4F50233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274" y="4950522"/>
              <a:ext cx="571500" cy="4286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82A8C55-5AB9-45A3-A65E-CBBEE038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937" y="4958688"/>
              <a:ext cx="571500" cy="42862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79A8B72-260A-4BDC-8861-C6E37AC5E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416" y="4956695"/>
              <a:ext cx="571500" cy="428625"/>
            </a:xfrm>
            <a:prstGeom prst="rect">
              <a:avLst/>
            </a:prstGeom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1149553-7138-48E8-A0B5-1F63081DD2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63" y="4318740"/>
            <a:ext cx="3017801" cy="6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5D3F-5433-4238-A97F-F7A8335D16EF}"/>
              </a:ext>
            </a:extLst>
          </p:cNvPr>
          <p:cNvSpPr txBox="1"/>
          <p:nvPr/>
        </p:nvSpPr>
        <p:spPr>
          <a:xfrm>
            <a:off x="571500" y="790008"/>
            <a:ext cx="77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개발에 활용되는 지식과 기술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1E00D4-990F-43AC-8FF9-14489A01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06017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 러닝과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 러닝에 사용될 음성 전 처리 과정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600655E-30F8-4FB1-BB2A-684D2589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93723"/>
              </p:ext>
            </p:extLst>
          </p:nvPr>
        </p:nvGraphicFramePr>
        <p:xfrm>
          <a:off x="855016" y="1539883"/>
          <a:ext cx="7466380" cy="520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190">
                  <a:extLst>
                    <a:ext uri="{9D8B030D-6E8A-4147-A177-3AD203B41FA5}">
                      <a16:colId xmlns:a16="http://schemas.microsoft.com/office/drawing/2014/main" val="1796781909"/>
                    </a:ext>
                  </a:extLst>
                </a:gridCol>
                <a:gridCol w="3733190">
                  <a:extLst>
                    <a:ext uri="{9D8B030D-6E8A-4147-A177-3AD203B41FA5}">
                      <a16:colId xmlns:a16="http://schemas.microsoft.com/office/drawing/2014/main" val="32249340"/>
                    </a:ext>
                  </a:extLst>
                </a:gridCol>
              </a:tblGrid>
              <a:tr h="1041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018273"/>
                  </a:ext>
                </a:extLst>
              </a:tr>
              <a:tr h="104126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원본 음성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80894"/>
                  </a:ext>
                </a:extLst>
              </a:tr>
              <a:tr h="104126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파일의 주파수를 이용해 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값으로 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486183"/>
                  </a:ext>
                </a:extLst>
              </a:tr>
              <a:tr h="1041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문자 별로 각각 나누기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21115"/>
                  </a:ext>
                </a:extLst>
              </a:tr>
              <a:tr h="1041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패딩을 통하여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길이 일정하게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74820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BFDED97-64E0-498B-A80D-80922D2F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9"/>
          <a:stretch/>
        </p:blipFill>
        <p:spPr>
          <a:xfrm>
            <a:off x="4569156" y="2595927"/>
            <a:ext cx="3751774" cy="1025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5A502B-4384-4264-90A5-EC45284DE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11594" r="4339" b="4816"/>
          <a:stretch/>
        </p:blipFill>
        <p:spPr>
          <a:xfrm>
            <a:off x="4569155" y="3620991"/>
            <a:ext cx="3751775" cy="10463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15D5AF-A98F-4859-AEEB-5C2736B5F333}"/>
              </a:ext>
            </a:extLst>
          </p:cNvPr>
          <p:cNvGrpSpPr/>
          <p:nvPr/>
        </p:nvGrpSpPr>
        <p:grpSpPr>
          <a:xfrm>
            <a:off x="4572001" y="4667355"/>
            <a:ext cx="3749396" cy="1040112"/>
            <a:chOff x="4588206" y="4676723"/>
            <a:chExt cx="4933952" cy="1040112"/>
          </a:xfrm>
        </p:grpSpPr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74EE678-A5E8-451C-807A-76F7B9AF2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 t="12525" r="9798" b="4229"/>
            <a:stretch/>
          </p:blipFill>
          <p:spPr>
            <a:xfrm>
              <a:off x="4588206" y="4680989"/>
              <a:ext cx="990602" cy="1031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A2FBBC4-3B4C-427A-8CA2-EED5997DD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12525" r="9635" b="4229"/>
            <a:stretch/>
          </p:blipFill>
          <p:spPr>
            <a:xfrm>
              <a:off x="5578808" y="4680989"/>
              <a:ext cx="990602" cy="1031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4229AF6-0359-48A2-8BCE-540F9A340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 t="12525" r="9798" b="4229"/>
            <a:stretch/>
          </p:blipFill>
          <p:spPr>
            <a:xfrm>
              <a:off x="6569409" y="4676723"/>
              <a:ext cx="990602" cy="1040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DDA3021-B834-4B1C-8FD4-9C20E9D03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12525" r="9960" b="4229"/>
            <a:stretch/>
          </p:blipFill>
          <p:spPr>
            <a:xfrm>
              <a:off x="7562711" y="4676723"/>
              <a:ext cx="990602" cy="1040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6013894-E237-4C5C-BBA6-16DD47955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" t="12525" r="9961" b="4229"/>
            <a:stretch/>
          </p:blipFill>
          <p:spPr>
            <a:xfrm>
              <a:off x="8531556" y="4677075"/>
              <a:ext cx="990602" cy="10397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BA338D-96A3-4CB2-888D-826827D010ED}"/>
              </a:ext>
            </a:extLst>
          </p:cNvPr>
          <p:cNvGrpSpPr/>
          <p:nvPr/>
        </p:nvGrpSpPr>
        <p:grpSpPr>
          <a:xfrm>
            <a:off x="4572000" y="5712726"/>
            <a:ext cx="3748931" cy="1032915"/>
            <a:chOff x="4572000" y="5712726"/>
            <a:chExt cx="3748931" cy="1032915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252C794-5235-4A6F-AE4C-AAE22D9F8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12525" r="9798" b="4229"/>
            <a:stretch/>
          </p:blipFill>
          <p:spPr>
            <a:xfrm>
              <a:off x="4572000" y="5713930"/>
              <a:ext cx="752777" cy="1031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B34B419-3C3A-42CF-BE8C-4B60577C0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" t="11877" r="9683" b="4039"/>
            <a:stretch/>
          </p:blipFill>
          <p:spPr>
            <a:xfrm>
              <a:off x="5324777" y="5717984"/>
              <a:ext cx="752311" cy="1026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3D4D231-A29F-4593-ACEA-02E47F1C7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12525" r="9961" b="4229"/>
            <a:stretch/>
          </p:blipFill>
          <p:spPr>
            <a:xfrm>
              <a:off x="6077088" y="5714061"/>
              <a:ext cx="745301" cy="1031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81946D5-56C6-4B6B-8B37-FD5A0866B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" t="12525" r="9961" b="4229"/>
            <a:stretch/>
          </p:blipFill>
          <p:spPr>
            <a:xfrm>
              <a:off x="6831914" y="5712726"/>
              <a:ext cx="752311" cy="1031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5A6338C-E4B7-455B-A9CF-E65834C3B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" t="12525" r="9798" b="4229"/>
            <a:stretch/>
          </p:blipFill>
          <p:spPr>
            <a:xfrm>
              <a:off x="7576751" y="5712726"/>
              <a:ext cx="744180" cy="1031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464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567587F-CA1A-4B00-9EE9-A99F20B9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54" y="1640187"/>
            <a:ext cx="6031768" cy="21080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5D3F-5433-4238-A97F-F7A8335D16EF}"/>
              </a:ext>
            </a:extLst>
          </p:cNvPr>
          <p:cNvSpPr txBox="1"/>
          <p:nvPr/>
        </p:nvSpPr>
        <p:spPr>
          <a:xfrm>
            <a:off x="571500" y="790008"/>
            <a:ext cx="77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개발에 활용되는 지식과 기술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1E00D4-990F-43AC-8FF9-14489A01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06017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 러닝과 딥 러닝</a:t>
            </a:r>
          </a:p>
        </p:txBody>
      </p:sp>
      <p:pic>
        <p:nvPicPr>
          <p:cNvPr id="2050" name="Picture 2" descr="http://www.datanet.co.kr/news/photo/201606/100317_31656_1213.jpg">
            <a:extLst>
              <a:ext uri="{FF2B5EF4-FFF2-40B4-BE49-F238E27FC236}">
                <a16:creationId xmlns:a16="http://schemas.microsoft.com/office/drawing/2014/main" id="{C0BBF45D-E171-4FC0-8E54-2CBC3C28E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 b="45397"/>
          <a:stretch/>
        </p:blipFill>
        <p:spPr bwMode="auto">
          <a:xfrm>
            <a:off x="1555808" y="1887837"/>
            <a:ext cx="6031414" cy="2108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954DEC-ED97-4A04-9602-BC2FE1F58443}"/>
              </a:ext>
            </a:extLst>
          </p:cNvPr>
          <p:cNvGrpSpPr/>
          <p:nvPr/>
        </p:nvGrpSpPr>
        <p:grpSpPr>
          <a:xfrm>
            <a:off x="278167" y="3570837"/>
            <a:ext cx="8589608" cy="2839487"/>
            <a:chOff x="1168687" y="3180535"/>
            <a:chExt cx="6839038" cy="1867132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80B9A8F-BDDE-4299-A525-6B3155C1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87" y="3180535"/>
              <a:ext cx="3419519" cy="1867132"/>
            </a:xfrm>
            <a:prstGeom prst="rect">
              <a:avLst/>
            </a:prstGeom>
          </p:spPr>
        </p:pic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D195DF9-45CC-4EDA-97D7-A2412066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206" y="3180535"/>
              <a:ext cx="3419519" cy="186713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080B98-58C6-4234-853A-1675AC462F63}"/>
              </a:ext>
            </a:extLst>
          </p:cNvPr>
          <p:cNvGrpSpPr/>
          <p:nvPr/>
        </p:nvGrpSpPr>
        <p:grpSpPr>
          <a:xfrm>
            <a:off x="276225" y="3791288"/>
            <a:ext cx="8579135" cy="2839488"/>
            <a:chOff x="1161342" y="5046190"/>
            <a:chExt cx="6846868" cy="1811809"/>
          </a:xfrm>
        </p:grpSpPr>
        <p:pic>
          <p:nvPicPr>
            <p:cNvPr id="17" name="그림 1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05DC738-1642-4CD8-858F-2AFC3F9B9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485" y="5046190"/>
              <a:ext cx="3435725" cy="1811808"/>
            </a:xfrm>
            <a:prstGeom prst="rect">
              <a:avLst/>
            </a:prstGeom>
          </p:spPr>
        </p:pic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20D09A8-E5FD-4215-849C-6955A7B51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42" y="5046191"/>
              <a:ext cx="3419519" cy="181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3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110/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3697263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950" b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1752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42658"/>
            <a:ext cx="7886700" cy="5020079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학습된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딥러닝 모델 적용 방법은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학습된 모델 탑재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서버를 통한 결과 받기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 fontAlgn="base">
              <a:buNone/>
            </a:pP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필수 라이브러리 개별설치 필요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자체 라이브러리 내장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딥러닝 인식의 경우 서버에서 동작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 fontAlgn="base">
              <a:buNone/>
            </a:pP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유저 컴퓨터 성능에 따른 문자 인식 속도 영향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서버에서 진행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 최적화 및 입력 데이터 최소화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자동화를 위한 필수적인 프로그램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자체에 내장</a:t>
            </a:r>
            <a:endParaRPr lang="en-US" altLang="ko-KR" sz="18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GUI </a:t>
            </a: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상에서 사용자에게 다운받도록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DD7C3-2BD4-4B0C-8A1B-81D56E4A1C26}"/>
              </a:ext>
            </a:extLst>
          </p:cNvPr>
          <p:cNvSpPr txBox="1"/>
          <p:nvPr/>
        </p:nvSpPr>
        <p:spPr>
          <a:xfrm>
            <a:off x="874007" y="78755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위협 요소와 대응 방안</a:t>
            </a:r>
          </a:p>
        </p:txBody>
      </p:sp>
    </p:spTree>
    <p:extLst>
      <p:ext uri="{BB962C8B-B14F-4D97-AF65-F5344CB8AC3E}">
        <p14:creationId xmlns:p14="http://schemas.microsoft.com/office/powerpoint/2010/main" val="3107811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49BCC501-1D26-42D7-8EB1-356B85CA8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16273"/>
              </p:ext>
            </p:extLst>
          </p:nvPr>
        </p:nvGraphicFramePr>
        <p:xfrm>
          <a:off x="438150" y="1157288"/>
          <a:ext cx="8267700" cy="477609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2904186859"/>
                    </a:ext>
                  </a:extLst>
                </a:gridCol>
                <a:gridCol w="6829839">
                  <a:extLst>
                    <a:ext uri="{9D8B030D-6E8A-4147-A177-3AD203B41FA5}">
                      <a16:colId xmlns:a16="http://schemas.microsoft.com/office/drawing/2014/main" val="3031312109"/>
                    </a:ext>
                  </a:extLst>
                </a:gridCol>
              </a:tblGrid>
              <a:tr h="4333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역할 분담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79303"/>
                  </a:ext>
                </a:extLst>
              </a:tr>
              <a:tr h="98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김형호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전체 진행 관리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문자 인식 라이브러리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Tesseract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딥러닝 알고리즘 학습 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83379"/>
                  </a:ext>
                </a:extLst>
              </a:tr>
              <a:tr h="98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Selenium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통한 사용자 정보 자동입력</a:t>
                      </a:r>
                      <a:endParaRPr lang="en-US" altLang="ko-KR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</a:t>
                      </a:r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STT, CSR API 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</a:t>
                      </a:r>
                      <a:endParaRPr lang="en-US" altLang="ko-KR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 전 처리</a:t>
                      </a:r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모든 과정</a:t>
                      </a:r>
                      <a:endParaRPr lang="en-US" altLang="ko-KR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데이터 다양한 </a:t>
                      </a:r>
                      <a:r>
                        <a:rPr lang="ko-KR" altLang="en-US" sz="1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머신러닝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알고리즘 학습 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963814"/>
                  </a:ext>
                </a:extLst>
              </a:tr>
              <a:tr h="98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송연주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GUI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설계 및 생성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STT,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구글 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speech API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테스트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전 처리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367469"/>
                  </a:ext>
                </a:extLst>
              </a:tr>
              <a:tr h="98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조영준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GUI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 기능 구현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사용자 정보 저장 기능 구현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Selenium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통한 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captcha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음성 데이터 다운로드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 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Test, Train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08247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</a:p>
        </p:txBody>
      </p:sp>
    </p:spTree>
    <p:extLst>
      <p:ext uri="{BB962C8B-B14F-4D97-AF65-F5344CB8AC3E}">
        <p14:creationId xmlns:p14="http://schemas.microsoft.com/office/powerpoint/2010/main" val="247606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DD7C3-2BD4-4B0C-8A1B-81D56E4A1C26}"/>
              </a:ext>
            </a:extLst>
          </p:cNvPr>
          <p:cNvSpPr txBox="1"/>
          <p:nvPr/>
        </p:nvSpPr>
        <p:spPr>
          <a:xfrm>
            <a:off x="338902" y="76088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일정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6316E586-3031-465F-B774-B2A65B0E2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470" y="760883"/>
            <a:ext cx="6590819" cy="59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000/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2870295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Abstract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36741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111/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2870295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7829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>
            <a:normAutofit/>
          </a:bodyPr>
          <a:lstStyle/>
          <a:p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https://www.nia.or.kr/common/board/Download.do?bcIdx=20146&amp;cbIdx=82618&amp;fileNo=1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https://en.wikipedia.org/wiki/Deepfake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https://github.com/deepfakes/faceswap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http://nownews.seoul.co.kr/news/newsView.php?id=20180222601022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http://news.kbs.co.kr/news/view.do?ncd=3601037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보안성을 향상시킨 이미지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융합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캡차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자동 생성 시스템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문광호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인하대학교 대학원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2011</a:t>
            </a:r>
          </a:p>
          <a:p>
            <a:pPr fontAlgn="base"/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사용되는 숫자데이터를 자동으로 판독하기 위한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Autoencoder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모델들의 특성 연구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전재승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고려대학교  정보보호대학원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2017</a:t>
            </a:r>
          </a:p>
          <a:p>
            <a:pPr fontAlgn="base"/>
            <a:r>
              <a:rPr lang="en-US" altLang="ko-KR" sz="18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7"/>
              </a:rPr>
              <a:t>https://m.blog.naver.com/netrance/110141647706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43298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2406057" y="2918842"/>
            <a:ext cx="4331886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6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66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428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38364"/>
            <a:ext cx="7886700" cy="57511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captcha?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Type of test used in computing to distinguish whether user is human or bot.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Development objective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Develop break Captcha automation </a:t>
            </a:r>
            <a:r>
              <a:rPr lang="en-US" altLang="ko-KR" sz="14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programme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through Artificial intelligence.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Motivation and expectation effectiveness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Demonstrate dangers of Artificial Intelligence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Give vision on the improvement of Captcha.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Technology trend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reCaptcha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V3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Image-text fusion captcha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Encountered</a:t>
            </a:r>
            <a:r>
              <a:rPr lang="ko-KR" altLang="en-US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threats and solution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Adopting trained Machine Learning and Deep Learning model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Required Library local installation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Dependent processing speed on user’s computer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Keywords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Captcha, Machine learning, Deep learning, Automatic</a:t>
            </a:r>
            <a:endParaRPr lang="ko-KR" altLang="en-US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000. Abstract</a:t>
            </a:r>
            <a:endParaRPr lang="ko-KR" altLang="en-US" sz="24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81" y="2506995"/>
            <a:ext cx="2113494" cy="33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1240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85925" y="2800793"/>
            <a:ext cx="2870295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개발목표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8655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 방지 문자 파훼 프로그램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개발목표</a:t>
            </a:r>
          </a:p>
        </p:txBody>
      </p:sp>
      <p:pic>
        <p:nvPicPr>
          <p:cNvPr id="4" name="그림 3" descr="File:Antu im-invisible-us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" y="1940963"/>
            <a:ext cx="1956216" cy="1956216"/>
          </a:xfrm>
          <a:prstGeom prst="rect">
            <a:avLst/>
          </a:prstGeom>
        </p:spPr>
      </p:pic>
      <p:pic>
        <p:nvPicPr>
          <p:cNvPr id="5" name="그림 4" descr="시 쓰는 로봇? 창작활동으로 영역을 확대하는 AI 1편 | SKT Insigh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5" y="4623881"/>
            <a:ext cx="2558009" cy="1717132"/>
          </a:xfrm>
          <a:prstGeom prst="rect">
            <a:avLst/>
          </a:prstGeom>
        </p:spPr>
      </p:pic>
      <p:pic>
        <p:nvPicPr>
          <p:cNvPr id="6" name="그림 5" descr="reCAPTCHA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77" y="1934665"/>
            <a:ext cx="1828800" cy="1828800"/>
          </a:xfrm>
          <a:prstGeom prst="rect">
            <a:avLst/>
          </a:prstGeom>
        </p:spPr>
      </p:pic>
      <p:sp>
        <p:nvSpPr>
          <p:cNvPr id="7" name="오른쪽으로 구부러진 화살표 6"/>
          <p:cNvSpPr/>
          <p:nvPr/>
        </p:nvSpPr>
        <p:spPr>
          <a:xfrm rot="15979124">
            <a:off x="2423677" y="3303954"/>
            <a:ext cx="881200" cy="22075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45750" y="2769246"/>
            <a:ext cx="824459" cy="3845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70" y="1860375"/>
            <a:ext cx="2738180" cy="30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5578" y="2686939"/>
            <a:ext cx="1879126" cy="964691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010/</a:t>
            </a:r>
            <a:br>
              <a:rPr lang="en-US" altLang="ko-KR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911240" y="2882680"/>
            <a:ext cx="4876150" cy="12909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95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 및 기대효과</a:t>
            </a:r>
            <a:endParaRPr lang="ko-KR" altLang="en-US" sz="3000" b="1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6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333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 측면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인공지능의 발전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인공지능의 악용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인공지능의 대중화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오픈소스 이용 악성 프로그램 제작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 인공지능 </a:t>
            </a:r>
            <a:r>
              <a:rPr lang="ko-KR" altLang="en-US" b="1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보안성</a:t>
            </a:r>
            <a:r>
              <a:rPr lang="ko-KR" altLang="en-US" b="1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분석</a:t>
            </a:r>
            <a:endParaRPr lang="en-US" altLang="ko-KR" b="1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010.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767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8991"/>
            <a:ext cx="7886700" cy="5207972"/>
          </a:xfrm>
        </p:spPr>
        <p:txBody>
          <a:bodyPr/>
          <a:lstStyle/>
          <a:p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 방지 문자 측면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ver.3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활용도 매우 낮음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인간 인지능력 활용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ver.2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아직까지 쓰이고 있음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 이미지 대조 시험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취약성 파악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방지 문자 패러다임 필요성 제고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429905" y="-2558"/>
            <a:ext cx="10029152" cy="6863120"/>
            <a:chOff x="-429905" y="-2558"/>
            <a:chExt cx="10029152" cy="6863120"/>
          </a:xfrm>
        </p:grpSpPr>
        <p:sp>
          <p:nvSpPr>
            <p:cNvPr id="10" name="직사각형 6"/>
            <p:cNvSpPr/>
            <p:nvPr/>
          </p:nvSpPr>
          <p:spPr>
            <a:xfrm>
              <a:off x="0" y="-2558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827964 w 1524000"/>
                <a:gd name="connsiteY2" fmla="*/ 723330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0" y="0"/>
                  </a:moveTo>
                  <a:lnTo>
                    <a:pt x="1524000" y="0"/>
                  </a:lnTo>
                  <a:lnTo>
                    <a:pt x="827964" y="723330"/>
                  </a:lnTo>
                  <a:lnTo>
                    <a:pt x="0" y="1501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7"/>
            <p:cNvSpPr/>
            <p:nvPr/>
          </p:nvSpPr>
          <p:spPr>
            <a:xfrm>
              <a:off x="8001000" y="5734622"/>
              <a:ext cx="1143000" cy="1125940"/>
            </a:xfrm>
            <a:custGeom>
              <a:avLst/>
              <a:gdLst>
                <a:gd name="connsiteX0" fmla="*/ 0 w 1524000"/>
                <a:gd name="connsiteY0" fmla="*/ 0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0 w 1524000"/>
                <a:gd name="connsiteY4" fmla="*/ 0 h 1501253"/>
                <a:gd name="connsiteX0" fmla="*/ 818866 w 1524000"/>
                <a:gd name="connsiteY0" fmla="*/ 750626 h 1501253"/>
                <a:gd name="connsiteX1" fmla="*/ 1524000 w 1524000"/>
                <a:gd name="connsiteY1" fmla="*/ 0 h 1501253"/>
                <a:gd name="connsiteX2" fmla="*/ 1524000 w 1524000"/>
                <a:gd name="connsiteY2" fmla="*/ 1501253 h 1501253"/>
                <a:gd name="connsiteX3" fmla="*/ 0 w 1524000"/>
                <a:gd name="connsiteY3" fmla="*/ 1501253 h 1501253"/>
                <a:gd name="connsiteX4" fmla="*/ 818866 w 1524000"/>
                <a:gd name="connsiteY4" fmla="*/ 75062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01253">
                  <a:moveTo>
                    <a:pt x="818866" y="750626"/>
                  </a:moveTo>
                  <a:lnTo>
                    <a:pt x="1524000" y="0"/>
                  </a:lnTo>
                  <a:lnTo>
                    <a:pt x="1524000" y="1501253"/>
                  </a:lnTo>
                  <a:lnTo>
                    <a:pt x="0" y="1501253"/>
                  </a:lnTo>
                  <a:lnTo>
                    <a:pt x="818866" y="7506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8900000">
              <a:off x="-429905" y="520421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/>
          </p:nvSpPr>
          <p:spPr>
            <a:xfrm rot="18900000">
              <a:off x="7419017" y="6180317"/>
              <a:ext cx="2180230" cy="19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56" y="8007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002. </a:t>
            </a:r>
            <a:r>
              <a:rPr lang="ko-KR" altLang="en-US" sz="2400" b="1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55255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1016</Words>
  <Application>Microsoft Office PowerPoint</Application>
  <PresentationFormat>화면 슬라이드 쇼(4:3)</PresentationFormat>
  <Paragraphs>255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Calibri Light</vt:lpstr>
      <vt:lpstr>Calibri</vt:lpstr>
      <vt:lpstr>Wingdings</vt:lpstr>
      <vt:lpstr>나눔스퀘어 ExtraBold</vt:lpstr>
      <vt:lpstr>Arial</vt:lpstr>
      <vt:lpstr>나눔스퀘어라운드 Bold</vt:lpstr>
      <vt:lpstr>Office 테마</vt:lpstr>
      <vt:lpstr>제안 발표회</vt:lpstr>
      <vt:lpstr>CONTENTS</vt:lpstr>
      <vt:lpstr>000/ </vt:lpstr>
      <vt:lpstr>000. Abstract</vt:lpstr>
      <vt:lpstr>001/ </vt:lpstr>
      <vt:lpstr>001. 개발목표</vt:lpstr>
      <vt:lpstr>010/ </vt:lpstr>
      <vt:lpstr>010. 동기 및 기대효과</vt:lpstr>
      <vt:lpstr>002. 동기 및 기대효과</vt:lpstr>
      <vt:lpstr>011/ </vt:lpstr>
      <vt:lpstr>011. 기술 동향</vt:lpstr>
      <vt:lpstr>011. 기술 동향</vt:lpstr>
      <vt:lpstr>004/ </vt:lpstr>
      <vt:lpstr>100. 예상 결과물 및 요구조건 분석</vt:lpstr>
      <vt:lpstr>100. 예상 결과물 및 요구조건 분석</vt:lpstr>
      <vt:lpstr>100. 예상 결과물 및 요구조건 분석</vt:lpstr>
      <vt:lpstr>100. 예상 결과물 및 요구조건 분석</vt:lpstr>
      <vt:lpstr>100. 예상 결과물 및 요구조건 분석</vt:lpstr>
      <vt:lpstr>100. 예상 결과물 및 요구조건 분석</vt:lpstr>
      <vt:lpstr>100. 예상 결과물 및 요구조건 분석</vt:lpstr>
      <vt:lpstr>101/ </vt:lpstr>
      <vt:lpstr>101. 개발 방법</vt:lpstr>
      <vt:lpstr>101. 개발 방법</vt:lpstr>
      <vt:lpstr>101. 개발 방법</vt:lpstr>
      <vt:lpstr>101. 개발 방법</vt:lpstr>
      <vt:lpstr>110/ </vt:lpstr>
      <vt:lpstr>110. 프로젝트 관리</vt:lpstr>
      <vt:lpstr>110. 프로젝트 관리</vt:lpstr>
      <vt:lpstr>110. 프로젝트 관리</vt:lpstr>
      <vt:lpstr>111/ </vt:lpstr>
      <vt:lpstr>111. 참고자료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R.U. Robot</dc:title>
  <dc:creator>AJOU</dc:creator>
  <cp:lastModifiedBy>Sangmin Lee</cp:lastModifiedBy>
  <cp:revision>43</cp:revision>
  <dcterms:created xsi:type="dcterms:W3CDTF">2019-04-22T04:45:01Z</dcterms:created>
  <dcterms:modified xsi:type="dcterms:W3CDTF">2019-04-29T06:04:21Z</dcterms:modified>
</cp:coreProperties>
</file>