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60" r:id="rId3"/>
    <p:sldId id="312" r:id="rId4"/>
    <p:sldId id="317" r:id="rId5"/>
    <p:sldId id="289" r:id="rId6"/>
    <p:sldId id="318" r:id="rId7"/>
    <p:sldId id="319" r:id="rId8"/>
    <p:sldId id="290" r:id="rId9"/>
    <p:sldId id="303" r:id="rId10"/>
    <p:sldId id="302" r:id="rId11"/>
    <p:sldId id="301" r:id="rId12"/>
    <p:sldId id="304" r:id="rId13"/>
    <p:sldId id="306" r:id="rId14"/>
    <p:sldId id="308" r:id="rId15"/>
    <p:sldId id="307" r:id="rId16"/>
    <p:sldId id="309" r:id="rId17"/>
    <p:sldId id="305" r:id="rId18"/>
    <p:sldId id="311" r:id="rId19"/>
    <p:sldId id="291" r:id="rId20"/>
    <p:sldId id="310" r:id="rId21"/>
    <p:sldId id="292" r:id="rId22"/>
    <p:sldId id="296" r:id="rId23"/>
    <p:sldId id="295" r:id="rId24"/>
    <p:sldId id="297" r:id="rId25"/>
    <p:sldId id="313" r:id="rId26"/>
    <p:sldId id="314" r:id="rId27"/>
    <p:sldId id="315" r:id="rId28"/>
    <p:sldId id="316" r:id="rId29"/>
    <p:sldId id="298" r:id="rId30"/>
    <p:sldId id="299" r:id="rId31"/>
    <p:sldId id="293" r:id="rId32"/>
    <p:sldId id="259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99" userDrawn="1">
          <p15:clr>
            <a:srgbClr val="A4A3A4"/>
          </p15:clr>
        </p15:guide>
        <p15:guide id="4" pos="5375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  <p15:guide id="6" pos="3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DDE9F7"/>
    <a:srgbClr val="BFD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6" autoAdjust="0"/>
    <p:restoredTop sz="94353" autoAdjust="0"/>
  </p:normalViewPr>
  <p:slideViewPr>
    <p:cSldViewPr>
      <p:cViewPr varScale="1">
        <p:scale>
          <a:sx n="81" d="100"/>
          <a:sy n="81" d="100"/>
        </p:scale>
        <p:origin x="1435" y="0"/>
      </p:cViewPr>
      <p:guideLst>
        <p:guide orient="horz" pos="2387"/>
        <p:guide pos="2880"/>
        <p:guide orient="horz" pos="799"/>
        <p:guide pos="5375"/>
        <p:guide orient="horz" pos="3974"/>
        <p:guide pos="385"/>
      </p:guideLst>
    </p:cSldViewPr>
  </p:slideViewPr>
  <p:notesTextViewPr>
    <p:cViewPr>
      <p:scale>
        <a:sx n="100" d="100"/>
        <a:sy n="100" d="100"/>
      </p:scale>
      <p:origin x="0" y="-213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997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27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643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00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032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033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084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46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647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60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957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477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16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585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6711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5972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지마켓의</a:t>
            </a:r>
            <a:r>
              <a:rPr lang="ko-KR" altLang="en-US" dirty="0"/>
              <a:t> 경우 </a:t>
            </a:r>
            <a:r>
              <a:rPr lang="en-US" altLang="ko-KR" dirty="0"/>
              <a:t>captcha </a:t>
            </a:r>
            <a:r>
              <a:rPr lang="ko-KR" altLang="en-US" dirty="0"/>
              <a:t>이미지가 등장하는 웹 페이지 상의 </a:t>
            </a:r>
            <a:r>
              <a:rPr lang="en-US" altLang="ko-KR" dirty="0"/>
              <a:t>html </a:t>
            </a:r>
            <a:r>
              <a:rPr lang="ko-KR" altLang="en-US" dirty="0"/>
              <a:t>코드 내에서 손쉽게 </a:t>
            </a:r>
            <a:r>
              <a:rPr lang="en-US" altLang="ko-KR" dirty="0"/>
              <a:t>captcha </a:t>
            </a:r>
            <a:r>
              <a:rPr lang="ko-KR" altLang="en-US" dirty="0"/>
              <a:t>이미지 및 음성에 사용되는 </a:t>
            </a:r>
            <a:r>
              <a:rPr lang="en-US" altLang="ko-KR" dirty="0"/>
              <a:t>value </a:t>
            </a:r>
            <a:r>
              <a:rPr lang="ko-KR" altLang="en-US" dirty="0"/>
              <a:t>값을 찾아낼 수 있었다</a:t>
            </a:r>
            <a:r>
              <a:rPr lang="en-US" altLang="ko-KR" dirty="0"/>
              <a:t>. </a:t>
            </a:r>
            <a:r>
              <a:rPr lang="ko-KR" altLang="en-US" dirty="0"/>
              <a:t>그리고 이와 같이 해당 </a:t>
            </a:r>
            <a:r>
              <a:rPr lang="en-US" altLang="ko-KR" dirty="0"/>
              <a:t>value </a:t>
            </a:r>
            <a:r>
              <a:rPr lang="ko-KR" altLang="en-US" dirty="0"/>
              <a:t>를 이용한 코드 </a:t>
            </a:r>
            <a:r>
              <a:rPr lang="ko-KR" altLang="en-US" dirty="0" err="1"/>
              <a:t>몇줄만으로도</a:t>
            </a:r>
            <a:r>
              <a:rPr lang="ko-KR" altLang="en-US" dirty="0"/>
              <a:t> </a:t>
            </a:r>
            <a:r>
              <a:rPr lang="en-US" altLang="ko-KR" dirty="0"/>
              <a:t>captcha</a:t>
            </a:r>
            <a:r>
              <a:rPr lang="ko-KR" altLang="en-US" dirty="0"/>
              <a:t>의 이미지와 음성 파일을 다운로드 받을 수 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</a:t>
            </a:r>
            <a:r>
              <a:rPr lang="ko-KR" altLang="en-US" dirty="0" err="1"/>
              <a:t>보안매체의</a:t>
            </a:r>
            <a:r>
              <a:rPr lang="ko-KR" altLang="en-US" dirty="0"/>
              <a:t> 데이터를 손쉽게 가져올 수 있을수록 이를 갖고 인공지능을 쉽게 학습시킬 수 있게 된다</a:t>
            </a:r>
            <a:r>
              <a:rPr lang="en-US" altLang="ko-KR" dirty="0"/>
              <a:t>. </a:t>
            </a:r>
            <a:r>
              <a:rPr lang="ko-KR" altLang="en-US" dirty="0"/>
              <a:t>따라서 해당 서비스를 </a:t>
            </a:r>
            <a:r>
              <a:rPr lang="ko-KR" altLang="en-US" dirty="0" err="1"/>
              <a:t>제공해줄때</a:t>
            </a:r>
            <a:r>
              <a:rPr lang="ko-KR" altLang="en-US" dirty="0"/>
              <a:t> 부터 핵심 데이터의 노출을 최소화할 수 있는 방법을 마련해야할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옥션의 경우 </a:t>
            </a:r>
            <a:r>
              <a:rPr lang="ko-KR" altLang="en-US" dirty="0" err="1"/>
              <a:t>지마켓과는</a:t>
            </a:r>
            <a:r>
              <a:rPr lang="ko-KR" altLang="en-US" dirty="0"/>
              <a:t> 좀 달랐던 점이 음성파일 다운로드가 단순히 링크 접속을 통해서만 되지 않았다</a:t>
            </a:r>
            <a:r>
              <a:rPr lang="en-US" altLang="ko-KR" dirty="0"/>
              <a:t>. </a:t>
            </a:r>
            <a:r>
              <a:rPr lang="ko-KR" altLang="en-US" dirty="0"/>
              <a:t>원인을 찾아보니 </a:t>
            </a:r>
            <a:r>
              <a:rPr lang="en-US" altLang="ko-KR" dirty="0"/>
              <a:t>request </a:t>
            </a:r>
            <a:r>
              <a:rPr lang="ko-KR" altLang="en-US" dirty="0"/>
              <a:t>시에 </a:t>
            </a:r>
            <a:r>
              <a:rPr lang="ko-KR" altLang="en-US" dirty="0" err="1"/>
              <a:t>헤더값을</a:t>
            </a:r>
            <a:r>
              <a:rPr lang="ko-KR" altLang="en-US" dirty="0"/>
              <a:t> 맞게 설정해야 했기 때문이다</a:t>
            </a:r>
            <a:r>
              <a:rPr lang="en-US" altLang="ko-KR" dirty="0"/>
              <a:t>. </a:t>
            </a:r>
            <a:r>
              <a:rPr lang="ko-KR" altLang="en-US" dirty="0"/>
              <a:t>이 때 원래 페이지 상에선 </a:t>
            </a:r>
            <a:r>
              <a:rPr lang="ko-KR" altLang="en-US" dirty="0" err="1"/>
              <a:t>쿠키값이</a:t>
            </a:r>
            <a:r>
              <a:rPr lang="ko-KR" altLang="en-US" dirty="0"/>
              <a:t> 매번 바뀌는데 실제로 </a:t>
            </a:r>
            <a:r>
              <a:rPr lang="en-US" altLang="ko-KR" dirty="0"/>
              <a:t>request </a:t>
            </a:r>
            <a:r>
              <a:rPr lang="ko-KR" altLang="en-US" dirty="0"/>
              <a:t>시도 시 </a:t>
            </a:r>
            <a:r>
              <a:rPr lang="ko-KR" altLang="en-US" dirty="0" err="1"/>
              <a:t>쿠키값을</a:t>
            </a:r>
            <a:r>
              <a:rPr lang="ko-KR" altLang="en-US" dirty="0"/>
              <a:t> 이전에 사용된 값을 사용해도 통과된다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ko-KR" altLang="en-US" dirty="0" err="1"/>
              <a:t>헤더값만</a:t>
            </a:r>
            <a:r>
              <a:rPr lang="ko-KR" altLang="en-US" dirty="0"/>
              <a:t> 맞춰 설정 시 무난하게 파일을 다운로드 할 수 있었는데</a:t>
            </a:r>
            <a:r>
              <a:rPr lang="en-US" altLang="ko-KR" dirty="0"/>
              <a:t>, </a:t>
            </a:r>
            <a:r>
              <a:rPr lang="ko-KR" altLang="en-US" dirty="0"/>
              <a:t>단순 </a:t>
            </a:r>
            <a:r>
              <a:rPr lang="ko-KR" altLang="en-US" dirty="0" err="1"/>
              <a:t>헤더여부만</a:t>
            </a:r>
            <a:r>
              <a:rPr lang="ko-KR" altLang="en-US" dirty="0"/>
              <a:t> 판별하는 것이 아닌 세부 값까지 검사하도록 한다면 좀 더 </a:t>
            </a:r>
            <a:r>
              <a:rPr lang="ko-KR" altLang="en-US" dirty="0" err="1"/>
              <a:t>보안성을</a:t>
            </a:r>
            <a:r>
              <a:rPr lang="ko-KR" altLang="en-US" dirty="0"/>
              <a:t> 높일 수 있을 것이라 생각한다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9622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다음으로는 </a:t>
            </a:r>
            <a:r>
              <a:rPr lang="en-US" altLang="ko-KR" dirty="0"/>
              <a:t>Captcha </a:t>
            </a:r>
            <a:r>
              <a:rPr lang="ko-KR" altLang="en-US" dirty="0"/>
              <a:t>데이터 자체의 취약점이다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</a:t>
            </a:r>
            <a:r>
              <a:rPr lang="en-US" altLang="ko-KR" dirty="0" err="1"/>
              <a:t>Gmarket</a:t>
            </a:r>
            <a:r>
              <a:rPr lang="en-US" altLang="ko-KR" dirty="0"/>
              <a:t> &amp; Auction </a:t>
            </a:r>
            <a:r>
              <a:rPr lang="ko-KR" altLang="en-US" dirty="0"/>
              <a:t>의 이미지 데이터를 보면 서로 다른 </a:t>
            </a:r>
            <a:r>
              <a:rPr lang="en-US" altLang="ko-KR" dirty="0"/>
              <a:t>7</a:t>
            </a:r>
            <a:r>
              <a:rPr lang="ko-KR" altLang="en-US" dirty="0"/>
              <a:t>가지 색으로 노이즈와 글자가 구성되어 있다</a:t>
            </a:r>
            <a:r>
              <a:rPr lang="en-US" altLang="ko-KR" dirty="0"/>
              <a:t>. </a:t>
            </a:r>
            <a:r>
              <a:rPr lang="ko-KR" altLang="en-US" dirty="0"/>
              <a:t>여기서 노이즈가 </a:t>
            </a:r>
            <a:r>
              <a:rPr lang="ko-KR" altLang="en-US" dirty="0" err="1"/>
              <a:t>단일색으로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글자와 다르기 때문에 글자에서 노이즈를 분리해내는 작업이 어렵지 않았다</a:t>
            </a:r>
            <a:r>
              <a:rPr lang="en-US" altLang="ko-KR" dirty="0"/>
              <a:t>. </a:t>
            </a:r>
            <a:r>
              <a:rPr lang="ko-KR" altLang="en-US" dirty="0"/>
              <a:t>또한 각 글자들 또한 </a:t>
            </a:r>
            <a:r>
              <a:rPr lang="ko-KR" altLang="en-US" dirty="0" err="1"/>
              <a:t>단일색으로</a:t>
            </a:r>
            <a:r>
              <a:rPr lang="ko-KR" altLang="en-US" dirty="0"/>
              <a:t> 구성되어 있기 때문에 각 글자들 역시 분리하는 작업이 어렵지 않게 이루어졌다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다음으로는 음성 데이터다</a:t>
            </a:r>
            <a:r>
              <a:rPr lang="en-US" altLang="ko-KR" dirty="0"/>
              <a:t>. </a:t>
            </a:r>
            <a:r>
              <a:rPr lang="ko-KR" altLang="en-US" dirty="0"/>
              <a:t>음성 데이터는 </a:t>
            </a:r>
            <a:r>
              <a:rPr lang="en-US" altLang="ko-KR" dirty="0" err="1"/>
              <a:t>Gmarket</a:t>
            </a:r>
            <a:r>
              <a:rPr lang="en-US" altLang="ko-KR" dirty="0"/>
              <a:t> &amp; Auction </a:t>
            </a:r>
            <a:r>
              <a:rPr lang="ko-KR" altLang="en-US" dirty="0"/>
              <a:t>과 본인인증 서비스 제공 </a:t>
            </a:r>
            <a:r>
              <a:rPr lang="ko-KR" altLang="en-US" dirty="0" err="1"/>
              <a:t>업체중</a:t>
            </a:r>
            <a:r>
              <a:rPr lang="ko-KR" altLang="en-US" dirty="0"/>
              <a:t> 하나인 </a:t>
            </a:r>
            <a:r>
              <a:rPr lang="en-US" altLang="ko-KR" dirty="0" err="1"/>
              <a:t>Danal</a:t>
            </a:r>
            <a:r>
              <a:rPr lang="ko-KR" altLang="en-US" dirty="0"/>
              <a:t>의 데이터를 분석해 보았는데</a:t>
            </a:r>
            <a:r>
              <a:rPr lang="en-US" altLang="ko-KR" dirty="0"/>
              <a:t>, </a:t>
            </a:r>
            <a:r>
              <a:rPr lang="ko-KR" altLang="en-US" dirty="0"/>
              <a:t>화면에 보다시피 각 </a:t>
            </a:r>
            <a:r>
              <a:rPr lang="ko-KR" altLang="en-US" dirty="0" err="1"/>
              <a:t>음성들마다</a:t>
            </a:r>
            <a:r>
              <a:rPr lang="ko-KR" altLang="en-US" dirty="0"/>
              <a:t> 고정적인 패턴으로 구성되어 있으며 이는 각 </a:t>
            </a:r>
            <a:r>
              <a:rPr lang="ko-KR" altLang="en-US" dirty="0" err="1"/>
              <a:t>글자별로</a:t>
            </a:r>
            <a:r>
              <a:rPr lang="ko-KR" altLang="en-US" dirty="0"/>
              <a:t> 데이터를 분리하기 매우 쉽게 해주는 요소이다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이처럼 데이터 혹은 노이즈의 패턴이 고정적일수록 더 쉽게 분리하고 제거할 수 있다</a:t>
            </a:r>
            <a:r>
              <a:rPr lang="en-US" altLang="ko-KR" dirty="0"/>
              <a:t>. </a:t>
            </a:r>
            <a:r>
              <a:rPr lang="ko-KR" altLang="en-US" dirty="0"/>
              <a:t>이는 인공지능 학습을 위한 데이터 수집이 </a:t>
            </a:r>
            <a:r>
              <a:rPr lang="ko-KR" altLang="en-US" dirty="0" err="1"/>
              <a:t>쉬워짐을</a:t>
            </a:r>
            <a:r>
              <a:rPr lang="ko-KR" altLang="en-US" dirty="0"/>
              <a:t> 의미하며</a:t>
            </a:r>
            <a:r>
              <a:rPr lang="en-US" altLang="ko-KR" dirty="0"/>
              <a:t>, </a:t>
            </a:r>
            <a:r>
              <a:rPr lang="ko-KR" altLang="en-US" dirty="0"/>
              <a:t>데이터 수집이 쉬워질수록 짧은 </a:t>
            </a:r>
            <a:r>
              <a:rPr lang="ko-KR" altLang="en-US" dirty="0" err="1"/>
              <a:t>시간내에</a:t>
            </a:r>
            <a:r>
              <a:rPr lang="ko-KR" altLang="en-US" dirty="0"/>
              <a:t> 더 많은 데이터의 수집이 가능</a:t>
            </a:r>
            <a:r>
              <a:rPr lang="en-US" altLang="ko-KR" dirty="0"/>
              <a:t>, </a:t>
            </a:r>
            <a:r>
              <a:rPr lang="ko-KR" altLang="en-US" dirty="0"/>
              <a:t>인공지능의 정확도가 높아지는 요소가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--(</a:t>
            </a:r>
            <a:r>
              <a:rPr lang="ko-KR" altLang="en-US" dirty="0"/>
              <a:t>동일 알파벳의 케이스도 보여주면 </a:t>
            </a:r>
            <a:r>
              <a:rPr lang="ko-KR" altLang="en-US" dirty="0" err="1"/>
              <a:t>좋을듯</a:t>
            </a:r>
            <a:r>
              <a:rPr lang="en-US" altLang="ko-KR" dirty="0"/>
              <a:t>)--</a:t>
            </a:r>
          </a:p>
          <a:p>
            <a:r>
              <a:rPr lang="ko-KR" altLang="en-US" dirty="0"/>
              <a:t>여기서 그나마 이미지 데이터의 경우 같은 알파벳의 경우라도 매번 생성되는 형태가 조금씩 다르기 때문에 정확도를 좀 더 낮게 나왔는데</a:t>
            </a:r>
            <a:r>
              <a:rPr lang="en-US" altLang="ko-KR" dirty="0"/>
              <a:t>, </a:t>
            </a:r>
            <a:r>
              <a:rPr lang="ko-KR" altLang="en-US" dirty="0"/>
              <a:t>음성의 경우 각 </a:t>
            </a:r>
            <a:r>
              <a:rPr lang="ko-KR" altLang="en-US" dirty="0" err="1"/>
              <a:t>알파벳마다</a:t>
            </a:r>
            <a:r>
              <a:rPr lang="ko-KR" altLang="en-US" dirty="0"/>
              <a:t> 동일한 성우의 음성이 그대로 사용되어 인공지능의 학습이 더 쉬웠으며</a:t>
            </a:r>
            <a:r>
              <a:rPr lang="en-US" altLang="ko-KR" dirty="0"/>
              <a:t>, </a:t>
            </a:r>
            <a:r>
              <a:rPr lang="ko-KR" altLang="en-US" dirty="0"/>
              <a:t>이는 정확도 </a:t>
            </a:r>
            <a:r>
              <a:rPr lang="en-US" altLang="ko-KR" dirty="0"/>
              <a:t>100% </a:t>
            </a:r>
            <a:r>
              <a:rPr lang="ko-KR" altLang="en-US" dirty="0"/>
              <a:t>라는 현상을 이끌어 내게 되었다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8559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여기서 그나마 이미지 데이터의 경우 같은 알파벳의 경우라도 매번 생성되는 형태가 조금씩 다르기 때문에 정확도를 좀 더 낮게 나왔는데</a:t>
            </a:r>
            <a:r>
              <a:rPr lang="en-US" altLang="ko-KR" dirty="0"/>
              <a:t>, </a:t>
            </a:r>
            <a:r>
              <a:rPr lang="ko-KR" altLang="en-US" dirty="0"/>
              <a:t>음성의 경우 각 </a:t>
            </a:r>
            <a:r>
              <a:rPr lang="ko-KR" altLang="en-US" dirty="0" err="1"/>
              <a:t>알파벳마다</a:t>
            </a:r>
            <a:r>
              <a:rPr lang="ko-KR" altLang="en-US" dirty="0"/>
              <a:t> 동일한 성우의 음성이 그대로 사용되어 인공지능의 학습이 더 쉬웠으며</a:t>
            </a:r>
            <a:r>
              <a:rPr lang="en-US" altLang="ko-KR" dirty="0"/>
              <a:t>, </a:t>
            </a:r>
            <a:r>
              <a:rPr lang="ko-KR" altLang="en-US" dirty="0"/>
              <a:t>이는 정확도 </a:t>
            </a:r>
            <a:r>
              <a:rPr lang="en-US" altLang="ko-KR" dirty="0"/>
              <a:t>100% </a:t>
            </a:r>
            <a:r>
              <a:rPr lang="ko-KR" altLang="en-US" dirty="0"/>
              <a:t>라는 현상을 이끌어 내게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음성은 파일 하나를 </a:t>
            </a:r>
            <a:r>
              <a:rPr lang="ko-KR" altLang="en-US" dirty="0" err="1"/>
              <a:t>복붙한</a:t>
            </a:r>
            <a:r>
              <a:rPr lang="ko-KR" altLang="en-US" dirty="0"/>
              <a:t> 것처럼 보이는데 진짜 서로 다른 데이터 일지라도 같은 알파벳이면 완전 똑같은 형태를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앞서 말했듯이 데이터를 손쉽게 수집할 수 있을수록</a:t>
            </a:r>
            <a:r>
              <a:rPr lang="en-US" altLang="ko-KR" dirty="0"/>
              <a:t>, </a:t>
            </a:r>
            <a:r>
              <a:rPr lang="ko-KR" altLang="en-US" dirty="0"/>
              <a:t>그리고 이처럼 데이터들의 구성이 단조로울수록 인공지능 알고리즘의 학습이 더욱 쉬워진다</a:t>
            </a:r>
            <a:r>
              <a:rPr lang="en-US" altLang="ko-KR" dirty="0"/>
              <a:t>. </a:t>
            </a:r>
            <a:r>
              <a:rPr lang="ko-KR" altLang="en-US" dirty="0"/>
              <a:t>인공지능의 악성 행위에 따른 피해를 막기 위해서는 우선적으로 해당 인공지능 알고리즘의 학습을 위한 데이터 수집이 어렵도록 해야 한다</a:t>
            </a:r>
            <a:r>
              <a:rPr lang="en-US" altLang="ko-KR" dirty="0"/>
              <a:t>. </a:t>
            </a:r>
            <a:r>
              <a:rPr lang="ko-KR" altLang="en-US" dirty="0"/>
              <a:t>이를 위해서 비정상적</a:t>
            </a:r>
            <a:r>
              <a:rPr lang="en-US" altLang="ko-KR" dirty="0"/>
              <a:t> </a:t>
            </a:r>
            <a:r>
              <a:rPr lang="ko-KR" altLang="en-US" dirty="0"/>
              <a:t>혹은 비 인가</a:t>
            </a:r>
            <a:r>
              <a:rPr lang="en-US" altLang="ko-KR" dirty="0"/>
              <a:t> </a:t>
            </a:r>
            <a:r>
              <a:rPr lang="ko-KR" altLang="en-US" dirty="0"/>
              <a:t>접근을 차단하는 웹 보안 방식을 적용할 수 있을 것이다</a:t>
            </a:r>
            <a:r>
              <a:rPr lang="en-US" altLang="ko-KR" dirty="0"/>
              <a:t>. </a:t>
            </a:r>
            <a:r>
              <a:rPr lang="ko-KR" altLang="en-US" dirty="0"/>
              <a:t>또한 데이터들에 대해서도 패턴을 더욱 다양화 하여 인공지능 알고리즘의 학습 후에도 높은 정확도를 내지 못하도록 해야 한다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276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4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af-ZA" altLang="ko-KR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System Composition and Functions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The system components and functions are as follows.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The system of our project consists of crawler, Pre-processor and machine learning model.</a:t>
            </a:r>
            <a:endParaRPr lang="af-ZA" altLang="ko-KR" sz="12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af-ZA" altLang="ko-KR" b="1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/>
              <a:t>The crawler extracts Chrome's web information and CAPTCHA data. And It also automatically enters user information and predict results.</a:t>
            </a:r>
          </a:p>
          <a:p>
            <a:pPr marL="171450" indent="-171450">
              <a:buFontTx/>
              <a:buChar char="-"/>
            </a:pPr>
            <a:r>
              <a:rPr lang="en-US" altLang="ko-KR"/>
              <a:t>The Pre-processor processes the CAPTCHA data so that it can be used by machine learning.</a:t>
            </a:r>
          </a:p>
          <a:p>
            <a:pPr marL="171450" indent="-171450">
              <a:buFontTx/>
              <a:buChar char="-"/>
            </a:pPr>
            <a:r>
              <a:rPr lang="en-US" altLang="ko-KR"/>
              <a:t>The Machine Learning model predicts processed CAPTCHA data.</a:t>
            </a:r>
          </a:p>
          <a:p>
            <a:pPr marL="171450" indent="-171450">
              <a:buFontTx/>
              <a:buChar char="-"/>
            </a:pPr>
            <a:endParaRPr lang="en-US" altLang="ko-KR"/>
          </a:p>
          <a:p>
            <a:pPr marL="171450" indent="-171450">
              <a:buFontTx/>
              <a:buChar char="-"/>
            </a:pPr>
            <a:endParaRPr lang="en-US" altLang="ko-KR"/>
          </a:p>
          <a:p>
            <a:pPr marL="171450" indent="-171450">
              <a:buFontTx/>
              <a:buChar char="-"/>
            </a:pPr>
            <a:r>
              <a:rPr lang="en-US" altLang="ko-KR" b="1"/>
              <a:t>implementation results]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For Gmarket and Auction, the following process has been fully implemented.</a:t>
            </a:r>
          </a:p>
          <a:p>
            <a:pPr marL="171450" indent="-171450">
              <a:buFontTx/>
              <a:buChar char="-"/>
            </a:pPr>
            <a:endParaRPr lang="en-US" altLang="ko-KR" b="1"/>
          </a:p>
          <a:p>
            <a:pPr marL="171450" indent="-171450">
              <a:buFontTx/>
              <a:buChar char="-"/>
            </a:pPr>
            <a:r>
              <a:rPr lang="en-US" altLang="ko-KR"/>
              <a:t>First, save the user's information. Then track the user's web surfing, and then extract the data from that page when the CAPTCHA window opens. </a:t>
            </a:r>
          </a:p>
          <a:p>
            <a:pPr marL="171450" indent="-171450">
              <a:buFontTx/>
              <a:buChar char="-"/>
            </a:pPr>
            <a:r>
              <a:rPr lang="en-US" altLang="ko-KR"/>
              <a:t>And  extracted data are pre-processed and applied to machine learning models. </a:t>
            </a:r>
          </a:p>
          <a:p>
            <a:pPr marL="171450" indent="-171450">
              <a:buFontTx/>
              <a:buChar char="-"/>
            </a:pPr>
            <a:r>
              <a:rPr lang="en-US" altLang="ko-KR"/>
              <a:t>Finally, the value predicted through the model is automatically entered with the user information.</a:t>
            </a:r>
          </a:p>
          <a:p>
            <a:pPr marL="171450" indent="-171450">
              <a:buFontTx/>
              <a:buChar char="-"/>
            </a:pPr>
            <a:endParaRPr lang="en-US" altLang="ko-KR"/>
          </a:p>
          <a:p>
            <a:pPr marL="171450" indent="-171450">
              <a:buFontTx/>
              <a:buChar char="-"/>
            </a:pPr>
            <a:endParaRPr lang="en-US" altLang="ko-KR"/>
          </a:p>
          <a:p>
            <a:pPr marL="171450" indent="-171450">
              <a:buFontTx/>
              <a:buChar char="-"/>
            </a:pPr>
            <a:r>
              <a:rPr lang="en-US" altLang="ko-KR" b="1"/>
              <a:t>The future direction of development of our project is as follows:</a:t>
            </a:r>
          </a:p>
          <a:p>
            <a:pPr marL="171450" indent="-171450">
              <a:buFontTx/>
              <a:buChar char="-"/>
            </a:pPr>
            <a:r>
              <a:rPr lang="en-US" altLang="ko-KR" b="0"/>
              <a:t>We need to update our learning model to match the various CAPTCHA data and to increase accuracy.</a:t>
            </a:r>
          </a:p>
          <a:p>
            <a:pPr marL="171450" indent="-171450">
              <a:buFontTx/>
              <a:buChar char="-"/>
            </a:pPr>
            <a:r>
              <a:rPr lang="en-US" altLang="ko-KR" b="0"/>
              <a:t>It's just a Gmarket and Auction now, but we need to extent a valid site.</a:t>
            </a:r>
          </a:p>
          <a:p>
            <a:pPr marL="171450" indent="-171450">
              <a:buFontTx/>
              <a:buChar char="-"/>
            </a:pPr>
            <a:endParaRPr lang="en-US" altLang="ko-KR" b="0"/>
          </a:p>
          <a:p>
            <a:pPr marL="171450" indent="-171450">
              <a:buFontTx/>
              <a:buChar char="-"/>
            </a:pP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7291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9870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843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af-ZA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System Composition and Functions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The system components and functions are as follows.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The system of our project consists of crawler, Pre-processor and machine learning model.</a:t>
            </a:r>
            <a:endParaRPr lang="af-ZA" altLang="ko-KR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af-ZA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dirty="0"/>
              <a:t>The crawler extracts Chrome's Web information and CAPTCHA data and automatically enters user information and forecast results.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The Pre-processor pre-processes the CAPTCHA data so that it can be used by machine learning.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The Machine Learning model predicts processed CAPTCHA data.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b="1" dirty="0"/>
              <a:t>implementation results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First, save the user's information. Then track the user's web surfing, and then extract the data from that page when the CAPTCHA window opens.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And data extracted are pre-treated and applied to machine learning models.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Finally, the value predicted through the model is automatically entered with the user information.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b="1" dirty="0"/>
              <a:t>The future direction of development of our project is as follows:</a:t>
            </a:r>
          </a:p>
          <a:p>
            <a:pPr marL="171450" indent="-171450">
              <a:buFontTx/>
              <a:buChar char="-"/>
            </a:pPr>
            <a:r>
              <a:rPr lang="en-US" altLang="ko-KR" b="0" dirty="0"/>
              <a:t>We need to update our learning model to match the various CAPTCHA data.</a:t>
            </a:r>
          </a:p>
          <a:p>
            <a:pPr marL="171450" indent="-171450">
              <a:buFontTx/>
              <a:buChar char="-"/>
            </a:pPr>
            <a:r>
              <a:rPr lang="en-US" altLang="ko-KR" b="0" dirty="0"/>
              <a:t>It's just a </a:t>
            </a:r>
            <a:r>
              <a:rPr lang="en-US" altLang="ko-KR" b="0" dirty="0" err="1"/>
              <a:t>Gmarket</a:t>
            </a:r>
            <a:r>
              <a:rPr lang="en-US" altLang="ko-KR" b="0" dirty="0"/>
              <a:t> and Auction now, but we need to extent a valid site.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499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83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253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617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250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28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ia.or.kr/common/board/Download.do?bcIdx=20146&amp;cbIdx=82618&amp;fileNo=1" TargetMode="External"/><Relationship Id="rId3" Type="http://schemas.openxmlformats.org/officeDocument/2006/relationships/hyperlink" Target="https://www.boannews.com/media/view.asp?idx=75945" TargetMode="External"/><Relationship Id="rId7" Type="http://schemas.openxmlformats.org/officeDocument/2006/relationships/hyperlink" Target="https://beomi.github.io/2017/02/27/HowToMakeWebCrawler-With-Seleniu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tudy.com/academy/lesson/system-context-diagram-description-examples.html" TargetMode="External"/><Relationship Id="rId11" Type="http://schemas.openxmlformats.org/officeDocument/2006/relationships/hyperlink" Target="https://neokido.tistory.com/entry/%ED%85%8C%EC%8A%A4%ED%8A%B8-%EC%8B%9C%EB%82%98%EB%A6%AC%EC%98%A4-%ED%85%9C%ED%94%8C%EB%A6%BF-%EB%B0%8F-%EC%98%88%EC%A0%9C" TargetMode="External"/><Relationship Id="rId5" Type="http://schemas.openxmlformats.org/officeDocument/2006/relationships/hyperlink" Target="https://ko.wikipedia.org/wiki/CAPTCHA" TargetMode="External"/><Relationship Id="rId10" Type="http://schemas.openxmlformats.org/officeDocument/2006/relationships/hyperlink" Target="http://news.kbs.co.kr/news/view.do?ncd=3601037" TargetMode="External"/><Relationship Id="rId4" Type="http://schemas.openxmlformats.org/officeDocument/2006/relationships/hyperlink" Target="https://github.com/ecthros/uncaptcha2" TargetMode="External"/><Relationship Id="rId9" Type="http://schemas.openxmlformats.org/officeDocument/2006/relationships/hyperlink" Target="http://nownews.seoul.co.kr/news/newsView.php?id=20180222601022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최종 발표회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HUMANS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CYBER SECURITY CAPSTONE DESIGN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5922421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AJOU UNIVERSITY</a:t>
            </a: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아주대학교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375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sz="1400" b="1" spc="300" dirty="0">
                <a:solidFill>
                  <a:schemeClr val="bg1"/>
                </a:solidFill>
              </a:rPr>
              <a:t>시스템 제안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8896" y="1382888"/>
            <a:ext cx="261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</a:t>
            </a:r>
            <a:r>
              <a:rPr lang="en-US" altLang="ko-KR" sz="2000" dirty="0" err="1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SequenceDiagram</a:t>
            </a:r>
            <a:endParaRPr lang="ko-KR" altLang="en-US" sz="2000" dirty="0">
              <a:solidFill>
                <a:srgbClr val="17375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3" name="Picture 2" descr="https://lh5.googleusercontent.com/7b0TelY8gDRgvW2LQXkLOCeAgVs49vN3HaPmYAOCVOYiJbx0uhoFqdB1BFl2FMFzMmvnNXv6BqXIsupToc5rOLhcNd1gYLwleSt-yH1OeBLtx7WKIrCIzeYILWzlB4RYYWBzMzI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55474"/>
            <a:ext cx="6912768" cy="439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731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375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sz="1400" b="1" spc="300" dirty="0">
                <a:solidFill>
                  <a:schemeClr val="bg1"/>
                </a:solidFill>
              </a:rPr>
              <a:t>시스템 제안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1844824"/>
            <a:ext cx="2789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#Algorithm #Crawler</a:t>
            </a:r>
            <a:endParaRPr lang="ko-KR" altLang="en-US" sz="2000" dirty="0">
              <a:solidFill>
                <a:srgbClr val="17375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2328" t="15548" r="16795" b="32281"/>
          <a:stretch/>
        </p:blipFill>
        <p:spPr>
          <a:xfrm>
            <a:off x="611560" y="2204942"/>
            <a:ext cx="7920881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34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375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sz="1400" b="1" spc="300" dirty="0">
                <a:solidFill>
                  <a:schemeClr val="bg1"/>
                </a:solidFill>
              </a:rPr>
              <a:t>시스템 제안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901" y="1228690"/>
            <a:ext cx="4603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#Algorithm #Preprocessing #image</a:t>
            </a:r>
            <a:endParaRPr lang="ko-KR" altLang="en-US" sz="2000" dirty="0">
              <a:solidFill>
                <a:srgbClr val="17375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1221" t="37203" r="49170" b="46063"/>
          <a:stretch/>
        </p:blipFill>
        <p:spPr>
          <a:xfrm>
            <a:off x="719571" y="3356992"/>
            <a:ext cx="3852429" cy="1224136"/>
          </a:xfrm>
          <a:prstGeom prst="rect">
            <a:avLst/>
          </a:prstGeom>
        </p:spPr>
      </p:pic>
      <p:pic>
        <p:nvPicPr>
          <p:cNvPr id="7184" name="Picture 16" descr="https://lh5.googleusercontent.com/klll4Jh4Bl7hXz17jetGFwNHV5Ne4VGwOvdcpJ1Hss_Ti_oPHZXaD1C8GEyA37C27kEcTOlD9pNpb0D57Q-zYs6T0JgC6t7BexEVb72mTK_Oxnu6s-yrAB7AfECqP-98IA3Hkun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315" y="2323728"/>
            <a:ext cx="20859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12404" y="1981284"/>
            <a:ext cx="1584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</a:t>
            </a:r>
            <a:r>
              <a:rPr lang="ko-KR" altLang="en-US" sz="2000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원본 데이터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3567" y="2956882"/>
            <a:ext cx="1350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</a:t>
            </a:r>
            <a:r>
              <a:rPr lang="ko-KR" altLang="en-US" sz="2000" dirty="0" err="1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블러</a:t>
            </a:r>
            <a:r>
              <a:rPr lang="ko-KR" altLang="en-US" sz="2000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제거</a:t>
            </a:r>
          </a:p>
        </p:txBody>
      </p:sp>
      <p:pic>
        <p:nvPicPr>
          <p:cNvPr id="1026" name="Picture 2" descr="https://lh5.googleusercontent.com/klll4Jh4Bl7hXz17jetGFwNHV5Ne4VGwOvdcpJ1Hss_Ti_oPHZXaD1C8GEyA37C27kEcTOlD9pNpb0D57Q-zYs6T0JgC6t7BexEVb72mTK_Oxnu6s-yrAB7AfECqP-98IA3Hkun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329" y="3583691"/>
            <a:ext cx="20859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385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375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sz="1400" b="1" spc="300" dirty="0">
                <a:solidFill>
                  <a:schemeClr val="bg1"/>
                </a:solidFill>
              </a:rPr>
              <a:t>시스템 제안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1660738"/>
            <a:ext cx="4531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#Algorithm #Preprocessing #audio</a:t>
            </a:r>
            <a:endParaRPr lang="ko-KR" altLang="en-US" sz="2000" dirty="0">
              <a:solidFill>
                <a:srgbClr val="17375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24542" t="12594" r="16794" b="30313"/>
          <a:stretch/>
        </p:blipFill>
        <p:spPr>
          <a:xfrm>
            <a:off x="755575" y="1738194"/>
            <a:ext cx="7632849" cy="417646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55575" y="1340768"/>
            <a:ext cx="1231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</a:t>
            </a:r>
            <a:r>
              <a:rPr lang="ko-KR" altLang="en-US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라인 제거</a:t>
            </a:r>
          </a:p>
        </p:txBody>
      </p:sp>
      <p:pic>
        <p:nvPicPr>
          <p:cNvPr id="14" name="Picture 4" descr="https://lh5.googleusercontent.com/0IVaPauEsFExYmh5IL1078rkCoDxyiVCa44G6qvXBaJTpy5g-6NgtKXwequmzKQFLgMkmP6_WoTqcqueQ9eCg-VB5mFSXc4TylbhjPkqRX9dXK2iT0G723zfKb_UUEpAg0U3RTa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300" y="1207796"/>
            <a:ext cx="20859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687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375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sz="1400" b="1" spc="300" dirty="0">
                <a:solidFill>
                  <a:schemeClr val="bg1"/>
                </a:solidFill>
              </a:rPr>
              <a:t>시스템 제안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595870" y="1093641"/>
            <a:ext cx="3136836" cy="428625"/>
            <a:chOff x="1358592" y="7181541"/>
            <a:chExt cx="3136836" cy="428625"/>
          </a:xfrm>
        </p:grpSpPr>
        <p:pic>
          <p:nvPicPr>
            <p:cNvPr id="22" name="Picture 12" descr="https://lh4.googleusercontent.com/F1-OQiSH-MHNonWEcd7ZERbKb1duTUuOrZhyPJw03jzAuNfiZ4Ub2DSy2Q9hkhELEvmm_-7wjA0wi6CXg6Y8oAWeKHJXCVwbs4FTeUD_LvL-OLQDzJWOs_raDqqEXLbkAcB81Ge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8592" y="7181541"/>
              <a:ext cx="571500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4" descr="https://lh6.googleusercontent.com/Qtk9Ax-wEottcewPjYr212X9owmLgLPAQJclCNpft1QflEb1ffM7eR62EK7i3jdtypwaEc9fvw-GBKKv90JlcIlGj-7_jJbYRmkiAdNyfogMIbky11hjP2MbebnoCzC-tMBRglI_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9926" y="7181541"/>
              <a:ext cx="571500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6" descr="https://lh4.googleusercontent.com/L7Z8-_gkkZlLDaRX4V0LHX3ED84Y3prVnBxWdpjaexaXPkIlMZW68_oNTX_F4ca_QmeosGjYILaWsSgdWWMxldue2Xz6dlN0ui4JL4nK2qOD94XEc1xeSnM4EDAG4Qp1Q7jSLZiV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1260" y="7181541"/>
              <a:ext cx="571500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8" descr="https://lh6.googleusercontent.com/NZpTxY-6PCrDelV7FPvCcmyQ16ACmEDFfiAw_STV2COJReDpSMbZQlL5ucYH2Y6bHs5-M0WrlZjV8EO77vSEAXj6UNcCvw0m6_1VQ7xbgs3VimHYyz2HIP8gHAk6rr3BVIvxWghX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2594" y="7181541"/>
              <a:ext cx="571500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0" descr="https://lh4.googleusercontent.com/s8q1Ger_peIyaZYf27X0ypLJcrjYcWlxHSXEN3DOdHqc7YD057X5lxsYj1yq0EZ3SWHgHKr62BBUsxJ4ra4TnWHyy9oq6V-bEq0zLGBeQGZcdQsi_9T6hC2pWwuKInga9N9CwfqM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7181541"/>
              <a:ext cx="571500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rcRect l="23989" t="12594" r="23435" b="32282"/>
          <a:stretch/>
        </p:blipFill>
        <p:spPr>
          <a:xfrm>
            <a:off x="827943" y="1675146"/>
            <a:ext cx="6840761" cy="403244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55575" y="134076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</a:t>
            </a:r>
            <a:r>
              <a:rPr lang="ko-KR" altLang="en-US" dirty="0" err="1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알파벳별</a:t>
            </a:r>
            <a:r>
              <a:rPr lang="ko-KR" altLang="en-US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분리</a:t>
            </a:r>
          </a:p>
        </p:txBody>
      </p:sp>
    </p:spTree>
    <p:extLst>
      <p:ext uri="{BB962C8B-B14F-4D97-AF65-F5344CB8AC3E}">
        <p14:creationId xmlns:p14="http://schemas.microsoft.com/office/powerpoint/2010/main" val="1457882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375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sz="1400" b="1" spc="300" dirty="0">
                <a:solidFill>
                  <a:schemeClr val="bg1"/>
                </a:solidFill>
              </a:rPr>
              <a:t>시스템 제안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39369" y="3961702"/>
            <a:ext cx="3140191" cy="428625"/>
            <a:chOff x="1283229" y="-700428"/>
            <a:chExt cx="3140191" cy="428625"/>
          </a:xfrm>
        </p:grpSpPr>
        <p:pic>
          <p:nvPicPr>
            <p:cNvPr id="14" name="Picture 22" descr="https://lh6.googleusercontent.com/DaLmN6Wsc-0DO_gC5Lf6PJBSNibckNtIWC03abUUZMGiFqDeqIR3T2pst5bYTIn_28dtT2Nspyg-Gal0npCJxYC9GhgY7Vqd2N78aHLV14WduirVdF-demAWXWJUoTKCUiyLa0C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229" y="-700428"/>
              <a:ext cx="571500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4" descr="https://lh3.googleusercontent.com/M8LlkHuLWJxWn5qkgaWa7TZ695TG1ZfXr77d-xJgC7sJeWSMBNqBlokxwv3BNjAR-nY2E_WW9YzoS-Ugv_qPy577GQGZNaGyCxeMtfj8J2kIhlUTXbAbBf0UIJM_U6Kd93BGEhyI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5402" y="-700428"/>
              <a:ext cx="571500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6" descr="https://lh4.googleusercontent.com/nsXGSlkoMHMMAt9mkiUPI_6-wI64SA7mFj4LkVGYBQ5hEvEdRaK4m4A7IS2Ii3TFiKUUUCc3lc5cC3EibDDvwo1iIDVD2lE9BNH2G4DD5GKGGZu-K2-RSishtocIuI4RayRTQWT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7575" y="-700428"/>
              <a:ext cx="571500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8" descr="https://lh4.googleusercontent.com/mg2JkZ6hZ3i8o7OOs-Sw6EmhOGmY3UL4FaDaAgutGTCTSt4NN59PdGJ0RUJh2MQqFUe8H9DmRyYj117iuj74pXCkuxj4sKgFIzI17EOf6-w7_GeFVEXHOo4vWNOOhSHhXztdeHK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9748" y="-700428"/>
              <a:ext cx="571500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0" descr="https://lh3.googleusercontent.com/8vlJgh9wRyUF7rVpbbRPCjz6S84O2M7A-czIjiJfVhMzGi4qyWUPr_bMWMfWuFRwFAbOUoCXTjW_3eW63xhGMj2Sims-JLzTkauZnk7vRzGdMPqz7WORx_rvvURdjkTKGGL8fS3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-700428"/>
              <a:ext cx="571500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직사각형 18"/>
          <p:cNvSpPr/>
          <p:nvPr/>
        </p:nvSpPr>
        <p:spPr>
          <a:xfrm>
            <a:off x="755575" y="1941741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</a:t>
            </a:r>
            <a:r>
              <a:rPr lang="ko-KR" altLang="en-US" dirty="0" err="1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흑백화</a:t>
            </a:r>
            <a:endParaRPr lang="ko-KR" altLang="en-US" dirty="0">
              <a:solidFill>
                <a:srgbClr val="17375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8"/>
          <a:srcRect l="27862" t="54922" r="38050" b="27360"/>
          <a:stretch/>
        </p:blipFill>
        <p:spPr>
          <a:xfrm>
            <a:off x="640825" y="2276872"/>
            <a:ext cx="4435232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61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375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sz="1400" b="1" spc="300" dirty="0">
                <a:solidFill>
                  <a:schemeClr val="bg1"/>
                </a:solidFill>
              </a:rPr>
              <a:t>시스템 제안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1440068"/>
            <a:ext cx="4531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#Algorithm #Preprocessing #audio</a:t>
            </a:r>
            <a:endParaRPr lang="ko-KR" altLang="en-US" sz="2000" dirty="0">
              <a:solidFill>
                <a:srgbClr val="17375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6204" t="21454" r="15133" b="19485"/>
          <a:stretch/>
        </p:blipFill>
        <p:spPr>
          <a:xfrm>
            <a:off x="755576" y="1860793"/>
            <a:ext cx="763284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15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375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sz="1400" b="1" spc="300" dirty="0">
                <a:solidFill>
                  <a:schemeClr val="bg1"/>
                </a:solidFill>
              </a:rPr>
              <a:t>시스템 제안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402876"/>
            <a:ext cx="3970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#Algorithm #</a:t>
            </a:r>
            <a:r>
              <a:rPr lang="en-US" altLang="ko-KR" sz="2000" dirty="0" err="1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MachineLearning</a:t>
            </a:r>
            <a:endParaRPr lang="ko-KR" altLang="en-US" sz="2000" dirty="0">
              <a:solidFill>
                <a:srgbClr val="17375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772816"/>
            <a:ext cx="19659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#train #image</a:t>
            </a:r>
          </a:p>
          <a:p>
            <a:endParaRPr lang="en-US" altLang="ko-KR" sz="2000" dirty="0">
              <a:solidFill>
                <a:srgbClr val="17375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2000" dirty="0">
              <a:solidFill>
                <a:srgbClr val="17375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2000" dirty="0">
              <a:solidFill>
                <a:srgbClr val="17375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2000" dirty="0">
              <a:solidFill>
                <a:srgbClr val="17375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2000" dirty="0">
              <a:solidFill>
                <a:srgbClr val="17375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000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#train #audio</a:t>
            </a:r>
            <a:endParaRPr lang="ko-KR" altLang="en-US" sz="2000" dirty="0">
              <a:solidFill>
                <a:srgbClr val="17375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l="25096" t="33266" r="25649" b="50000"/>
          <a:stretch/>
        </p:blipFill>
        <p:spPr>
          <a:xfrm>
            <a:off x="1020755" y="2204864"/>
            <a:ext cx="6408713" cy="122413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rcRect l="25096" t="38188" r="25583" b="29329"/>
          <a:stretch/>
        </p:blipFill>
        <p:spPr>
          <a:xfrm>
            <a:off x="1035009" y="3933056"/>
            <a:ext cx="6417311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71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375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sz="1400" b="1" spc="300" dirty="0">
                <a:solidFill>
                  <a:schemeClr val="bg1"/>
                </a:solidFill>
              </a:rPr>
              <a:t>시스템 제안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402876"/>
            <a:ext cx="3970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#Algorithm #</a:t>
            </a:r>
            <a:r>
              <a:rPr lang="en-US" altLang="ko-KR" sz="2000" dirty="0" err="1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MachineLearning</a:t>
            </a:r>
            <a:endParaRPr lang="ko-KR" altLang="en-US" sz="2000" dirty="0">
              <a:solidFill>
                <a:srgbClr val="17375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1443" y="1689605"/>
            <a:ext cx="426270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#test #image			      </a:t>
            </a:r>
          </a:p>
          <a:p>
            <a:endParaRPr lang="en-US" altLang="ko-KR" sz="2000" dirty="0">
              <a:solidFill>
                <a:srgbClr val="17375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2000" dirty="0">
              <a:solidFill>
                <a:srgbClr val="17375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2000" dirty="0">
              <a:solidFill>
                <a:srgbClr val="17375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2000" dirty="0">
              <a:solidFill>
                <a:srgbClr val="17375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03" y="3801528"/>
            <a:ext cx="3208298" cy="250719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75" y="2060848"/>
            <a:ext cx="3848433" cy="12269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21443" y="3501008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#test #audio</a:t>
            </a:r>
            <a:endParaRPr lang="ko-KR" altLang="en-US" dirty="0">
              <a:solidFill>
                <a:srgbClr val="17375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543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9197" y="271681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sz="1400" b="1" spc="300" dirty="0">
                <a:solidFill>
                  <a:schemeClr val="bg1"/>
                </a:solidFill>
              </a:rPr>
              <a:t>구현 결과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9829" y="27089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</a:t>
            </a:r>
            <a:r>
              <a:rPr lang="ko-KR" altLang="en-US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테스트</a:t>
            </a:r>
            <a:r>
              <a:rPr lang="en-US" altLang="ko-KR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환경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5172" t="35235" r="50000" b="50984"/>
          <a:stretch/>
        </p:blipFill>
        <p:spPr>
          <a:xfrm>
            <a:off x="1043608" y="3075828"/>
            <a:ext cx="7096521" cy="122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2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0423" y="141277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01      02      03      04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64439" y="234888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935312" y="234888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23544" y="234888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255792" y="234888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9552" y="24836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Abstract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43808" y="248360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ea"/>
              </a:rPr>
              <a:t>Introduction</a:t>
            </a:r>
            <a:endParaRPr lang="ko-KR" altLang="en-US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32040" y="248360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ea"/>
              </a:rPr>
              <a:t>Related work</a:t>
            </a:r>
            <a:endParaRPr lang="ko-KR" altLang="en-US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92280" y="2483604"/>
            <a:ext cx="202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ea"/>
              </a:rPr>
              <a:t>Proposed system</a:t>
            </a:r>
            <a:endParaRPr lang="ko-KR" altLang="en-US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5922421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AJOU UNIVERSITY</a:t>
            </a: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아주대학교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7896" y="3432939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      06      07      FIN.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841912" y="4369043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915816" y="4369043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148064" y="4369043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7024" y="4503767"/>
            <a:ext cx="2082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Implementation results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43808" y="450376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ea"/>
              </a:rPr>
              <a:t>Conclusion </a:t>
            </a:r>
            <a:endParaRPr lang="ko-KR" altLang="en-US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76056" y="450376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ea"/>
              </a:rPr>
              <a:t>References</a:t>
            </a:r>
            <a:endParaRPr lang="ko-KR" altLang="en-US" b="1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9197" y="271681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sz="1400" b="1" spc="300" dirty="0">
                <a:solidFill>
                  <a:schemeClr val="bg1"/>
                </a:solidFill>
              </a:rPr>
              <a:t>구현 결과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3979" y="1466414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</a:t>
            </a:r>
            <a:r>
              <a:rPr lang="ko-KR" altLang="en-US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테스트</a:t>
            </a:r>
            <a:r>
              <a:rPr lang="en-US" altLang="ko-KR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시나리오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28969" t="24407" r="30077" b="19485"/>
          <a:stretch/>
        </p:blipFill>
        <p:spPr>
          <a:xfrm>
            <a:off x="1813991" y="1766951"/>
            <a:ext cx="5328593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86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211188" y="276662"/>
            <a:ext cx="13500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400" b="1" spc="300" dirty="0">
                <a:solidFill>
                  <a:schemeClr val="bg1"/>
                </a:solidFill>
              </a:rPr>
              <a:t>결론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l="6832" t="42126" r="50000" b="12594"/>
          <a:stretch/>
        </p:blipFill>
        <p:spPr>
          <a:xfrm>
            <a:off x="1727683" y="2348880"/>
            <a:ext cx="5616625" cy="33123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739259" y="2007934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</a:t>
            </a:r>
            <a:r>
              <a:rPr lang="ko-KR" altLang="en-US" sz="2000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역할분담</a:t>
            </a:r>
          </a:p>
        </p:txBody>
      </p:sp>
    </p:spTree>
    <p:extLst>
      <p:ext uri="{BB962C8B-B14F-4D97-AF65-F5344CB8AC3E}">
        <p14:creationId xmlns:p14="http://schemas.microsoft.com/office/powerpoint/2010/main" val="1288231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211188" y="276662"/>
            <a:ext cx="13500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400" b="1" spc="300" dirty="0">
                <a:solidFill>
                  <a:schemeClr val="bg1"/>
                </a:solidFill>
              </a:rPr>
              <a:t>결론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6202" t="24406" r="28416" b="9641"/>
          <a:stretch/>
        </p:blipFill>
        <p:spPr>
          <a:xfrm>
            <a:off x="1475656" y="1556792"/>
            <a:ext cx="5904656" cy="482453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475656" y="1268760"/>
            <a:ext cx="1350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</a:t>
            </a:r>
            <a:r>
              <a:rPr lang="ko-KR" altLang="en-US" sz="2000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3999228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211188" y="276662"/>
            <a:ext cx="13500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400" b="1" spc="300" dirty="0">
                <a:solidFill>
                  <a:schemeClr val="bg1"/>
                </a:solidFill>
              </a:rPr>
              <a:t>결론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5259" y="3873942"/>
            <a:ext cx="3133408" cy="2350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384" y="3874998"/>
            <a:ext cx="3132000" cy="2349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rcRect l="26203" t="55906" r="27863" b="30211"/>
          <a:stretch/>
        </p:blipFill>
        <p:spPr>
          <a:xfrm>
            <a:off x="721780" y="1844824"/>
            <a:ext cx="7628432" cy="12961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5576" y="1588730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</a:t>
            </a:r>
            <a:r>
              <a:rPr lang="ko-KR" altLang="en-US" sz="2000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개발비용</a:t>
            </a:r>
          </a:p>
        </p:txBody>
      </p:sp>
    </p:spTree>
    <p:extLst>
      <p:ext uri="{BB962C8B-B14F-4D97-AF65-F5344CB8AC3E}">
        <p14:creationId xmlns:p14="http://schemas.microsoft.com/office/powerpoint/2010/main" val="4082927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211188" y="276662"/>
            <a:ext cx="13500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400" b="1" spc="300" dirty="0">
                <a:solidFill>
                  <a:schemeClr val="bg1"/>
                </a:solidFill>
              </a:rPr>
              <a:t>결론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3768" y="1687495"/>
            <a:ext cx="4195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위험요소 및 해결방안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87187" y="2348880"/>
            <a:ext cx="6913205" cy="0"/>
          </a:xfrm>
          <a:prstGeom prst="line">
            <a:avLst/>
          </a:prstGeom>
          <a:ln w="19050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87187" y="2621858"/>
            <a:ext cx="70572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400" dirty="0" err="1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지마켓</a:t>
            </a:r>
            <a:r>
              <a:rPr lang="en-US" altLang="ko-KR" sz="24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sz="24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본인인증 페이지 로딩 시간 지연</a:t>
            </a:r>
            <a:endParaRPr lang="en-US" altLang="ko-KR" sz="2400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en-US" altLang="ko-KR" sz="24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</a:t>
            </a:r>
            <a:r>
              <a:rPr lang="ko-KR" altLang="en-US" sz="24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 정보 입력과 </a:t>
            </a:r>
            <a:r>
              <a:rPr lang="ko-KR" altLang="en-US" sz="2400" dirty="0" err="1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머신러닝</a:t>
            </a:r>
            <a:r>
              <a:rPr lang="ko-KR" altLang="en-US" sz="24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스레드로 구현</a:t>
            </a:r>
            <a:endParaRPr lang="en-US" altLang="ko-KR" sz="2400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err="1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포멧에</a:t>
            </a:r>
            <a:r>
              <a:rPr lang="ko-KR" altLang="en-US" sz="24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맞지않는 데이터 </a:t>
            </a:r>
            <a:r>
              <a:rPr lang="ko-KR" altLang="en-US" sz="2400" dirty="0" err="1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입력시</a:t>
            </a:r>
            <a:r>
              <a:rPr lang="ko-KR" altLang="en-US" sz="24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프로그램 오류 발생</a:t>
            </a:r>
            <a:endParaRPr lang="en-US" altLang="ko-KR" sz="2400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en-US" altLang="ko-KR" sz="24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 </a:t>
            </a:r>
            <a:r>
              <a:rPr lang="ko-KR" altLang="en-US" sz="24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 정보 </a:t>
            </a:r>
            <a:r>
              <a:rPr lang="ko-KR" altLang="en-US" sz="2400" dirty="0" err="1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입력시</a:t>
            </a:r>
            <a:r>
              <a:rPr lang="ko-KR" altLang="en-US" sz="24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유효성 검사</a:t>
            </a:r>
          </a:p>
        </p:txBody>
      </p:sp>
    </p:spTree>
    <p:extLst>
      <p:ext uri="{BB962C8B-B14F-4D97-AF65-F5344CB8AC3E}">
        <p14:creationId xmlns:p14="http://schemas.microsoft.com/office/powerpoint/2010/main" val="2952409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211188" y="276662"/>
            <a:ext cx="13500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400" b="1" spc="300" dirty="0">
                <a:solidFill>
                  <a:schemeClr val="bg1"/>
                </a:solidFill>
              </a:rPr>
              <a:t>결론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8675" y="1687495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결</a:t>
            </a:r>
            <a:r>
              <a:rPr lang="en-US" altLang="ko-KR" sz="3600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			</a:t>
            </a:r>
            <a:r>
              <a:rPr lang="ko-KR" altLang="en-US" sz="3600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론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87187" y="2348880"/>
            <a:ext cx="6913205" cy="0"/>
          </a:xfrm>
          <a:prstGeom prst="line">
            <a:avLst/>
          </a:prstGeom>
          <a:ln w="19050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87187" y="2621858"/>
            <a:ext cx="70572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err="1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웹페이지</a:t>
            </a:r>
            <a:r>
              <a:rPr lang="ko-KR" altLang="en-US" sz="24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상의 취약점</a:t>
            </a:r>
            <a:endParaRPr lang="en-US" altLang="ko-KR" sz="2400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err="1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캡챠</a:t>
            </a:r>
            <a:r>
              <a:rPr lang="ko-KR" altLang="en-US" sz="24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이미지 데이터의 취약점</a:t>
            </a:r>
            <a:endParaRPr lang="en-US" altLang="ko-KR" sz="2400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err="1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캡챠</a:t>
            </a:r>
            <a:r>
              <a:rPr lang="ko-KR" altLang="en-US" sz="24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오디오 데이터의 취약점</a:t>
            </a:r>
          </a:p>
        </p:txBody>
      </p:sp>
    </p:spTree>
    <p:extLst>
      <p:ext uri="{BB962C8B-B14F-4D97-AF65-F5344CB8AC3E}">
        <p14:creationId xmlns:p14="http://schemas.microsoft.com/office/powerpoint/2010/main" val="2829672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211188" y="276662"/>
            <a:ext cx="13500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400" b="1" spc="300" dirty="0">
                <a:solidFill>
                  <a:schemeClr val="bg1"/>
                </a:solidFill>
              </a:rPr>
              <a:t>결론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8675" y="1268760"/>
            <a:ext cx="4195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웹페이지</a:t>
            </a:r>
            <a:r>
              <a:rPr lang="ko-KR" altLang="en-US" sz="36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상의 취약점</a:t>
            </a:r>
            <a:endParaRPr lang="en-US" altLang="ko-KR" sz="3600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7187" y="1930145"/>
            <a:ext cx="6913205" cy="0"/>
          </a:xfrm>
          <a:prstGeom prst="line">
            <a:avLst/>
          </a:prstGeom>
          <a:ln w="19050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A7F885C9-61D7-4E2F-A47B-B915E3302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82" y="4438554"/>
            <a:ext cx="3166754" cy="19543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00AFA27-1BC4-480D-A50A-BBBE3A46D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656" y="4268054"/>
            <a:ext cx="3065369" cy="190957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4889DEC-8C08-40ED-B478-C46E836D8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25" y="2205176"/>
            <a:ext cx="7886700" cy="114084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7A22B7-0228-4D9B-837C-2789C4119D66}"/>
              </a:ext>
            </a:extLst>
          </p:cNvPr>
          <p:cNvSpPr/>
          <p:nvPr/>
        </p:nvSpPr>
        <p:spPr>
          <a:xfrm>
            <a:off x="5757863" y="2737354"/>
            <a:ext cx="2802342" cy="60866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A7E83CF-1BC5-47CB-8987-5EA9A715F844}"/>
              </a:ext>
            </a:extLst>
          </p:cNvPr>
          <p:cNvSpPr/>
          <p:nvPr/>
        </p:nvSpPr>
        <p:spPr>
          <a:xfrm>
            <a:off x="4720512" y="5090316"/>
            <a:ext cx="3065370" cy="2828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72769A0-CE2B-4C8A-9E09-ACAD9BE7A5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051" y="3232441"/>
            <a:ext cx="4443413" cy="6940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8341" y="1966395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Gmarket</a:t>
            </a:r>
            <a:endParaRPr lang="ko-KR" altLang="en-US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80518" y="400395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옥션</a:t>
            </a:r>
          </a:p>
        </p:txBody>
      </p:sp>
    </p:spTree>
    <p:extLst>
      <p:ext uri="{BB962C8B-B14F-4D97-AF65-F5344CB8AC3E}">
        <p14:creationId xmlns:p14="http://schemas.microsoft.com/office/powerpoint/2010/main" val="1279735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211188" y="276662"/>
            <a:ext cx="13500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400" b="1" spc="300" dirty="0">
                <a:solidFill>
                  <a:schemeClr val="bg1"/>
                </a:solidFill>
              </a:rPr>
              <a:t>결론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80598" y="1211806"/>
            <a:ext cx="4310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캡챠</a:t>
            </a:r>
            <a:r>
              <a:rPr lang="ko-KR" altLang="en-US" sz="36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데이터의 취약점</a:t>
            </a:r>
            <a:endParaRPr lang="en-US" altLang="ko-KR" sz="3600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7187" y="1930145"/>
            <a:ext cx="6913205" cy="0"/>
          </a:xfrm>
          <a:prstGeom prst="line">
            <a:avLst/>
          </a:prstGeom>
          <a:ln w="19050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2CD88618-953B-4BB3-A322-267F9F5CCE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0" t="13040" r="12866" b="10722"/>
          <a:stretch/>
        </p:blipFill>
        <p:spPr>
          <a:xfrm>
            <a:off x="727345" y="4403851"/>
            <a:ext cx="3524912" cy="8870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5FFBF76-CE06-460B-BB27-A25E06EBCB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1" t="12525" r="9798" b="11551"/>
          <a:stretch/>
        </p:blipFill>
        <p:spPr>
          <a:xfrm>
            <a:off x="727345" y="5425810"/>
            <a:ext cx="627177" cy="8870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11FDBF6-3845-4C34-B35E-2F20B196056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3" t="11877" r="9683" b="11054"/>
          <a:stretch/>
        </p:blipFill>
        <p:spPr>
          <a:xfrm>
            <a:off x="1453217" y="5425810"/>
            <a:ext cx="627177" cy="8870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9E6A28D-73C1-4DCD-9456-17CA017C907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2" t="12525" r="9960" b="11456"/>
          <a:stretch/>
        </p:blipFill>
        <p:spPr>
          <a:xfrm>
            <a:off x="2179089" y="5425809"/>
            <a:ext cx="628989" cy="8870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C09D1EF-F745-41BA-B9F4-2992BDEB170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0" t="12525" r="9961" b="11551"/>
          <a:stretch/>
        </p:blipFill>
        <p:spPr>
          <a:xfrm>
            <a:off x="2904961" y="5425809"/>
            <a:ext cx="628989" cy="8870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DE256C3-8C42-4EDB-B68D-BC4E0FAE32E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0" t="12525" r="9798" b="11551"/>
          <a:stretch/>
        </p:blipFill>
        <p:spPr>
          <a:xfrm>
            <a:off x="3630833" y="5425809"/>
            <a:ext cx="621424" cy="8870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B2A8535-EADB-418D-A53C-F5267606F34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8" t="5298" r="6758" b="8690"/>
          <a:stretch/>
        </p:blipFill>
        <p:spPr>
          <a:xfrm>
            <a:off x="4865877" y="4394410"/>
            <a:ext cx="3524912" cy="8901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13E4A46-139B-45D4-A1E3-4CBBAB5E327A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4" t="4220" r="5536" b="8398"/>
          <a:stretch/>
        </p:blipFill>
        <p:spPr>
          <a:xfrm>
            <a:off x="4865877" y="5422202"/>
            <a:ext cx="621423" cy="8856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1FF1CA3-4C7C-4A55-8947-1CB5CFFF772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t="4220" r="5282" b="8398"/>
          <a:stretch/>
        </p:blipFill>
        <p:spPr>
          <a:xfrm>
            <a:off x="5590119" y="5422202"/>
            <a:ext cx="627177" cy="8928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A3996BF-4EF0-4152-8AAF-DCF14783206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4" t="4220" r="5300" b="8398"/>
          <a:stretch/>
        </p:blipFill>
        <p:spPr>
          <a:xfrm>
            <a:off x="6313838" y="5422202"/>
            <a:ext cx="628989" cy="8928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367FA29-CCC4-49C1-853B-2694F6758B6D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9" t="4220" r="5045" b="8398"/>
          <a:stretch/>
        </p:blipFill>
        <p:spPr>
          <a:xfrm>
            <a:off x="7034298" y="5422202"/>
            <a:ext cx="628989" cy="8928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F8E5469-2ADB-4B3D-893F-D5B739C925D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1" t="4220" r="3632" b="8398"/>
          <a:stretch/>
        </p:blipFill>
        <p:spPr>
          <a:xfrm>
            <a:off x="7754758" y="5422202"/>
            <a:ext cx="628989" cy="8928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BAD10D3-4A37-4FAD-958C-241B61D37C5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2197" y="2529940"/>
            <a:ext cx="2716394" cy="56393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25BE707-C1BC-481A-8113-2F22E638E5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005" y="2501857"/>
            <a:ext cx="3017801" cy="62009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1F5FB20-C209-42E3-B34D-F76CAAF1E1AB}"/>
              </a:ext>
            </a:extLst>
          </p:cNvPr>
          <p:cNvSpPr txBox="1"/>
          <p:nvPr/>
        </p:nvSpPr>
        <p:spPr>
          <a:xfrm>
            <a:off x="628649" y="3979959"/>
            <a:ext cx="238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Gmarket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Auction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347FB3-71BE-4BD7-8A11-25E0B171FE8F}"/>
              </a:ext>
            </a:extLst>
          </p:cNvPr>
          <p:cNvSpPr txBox="1"/>
          <p:nvPr/>
        </p:nvSpPr>
        <p:spPr>
          <a:xfrm>
            <a:off x="4869325" y="3979959"/>
            <a:ext cx="208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Danal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8C8531C-E918-4D81-846F-365F8A56F860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3438591" y="2811905"/>
            <a:ext cx="187141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3F89D9F-7AC4-42AA-AA57-8249FB73AEBC}"/>
              </a:ext>
            </a:extLst>
          </p:cNvPr>
          <p:cNvSpPr txBox="1"/>
          <p:nvPr/>
        </p:nvSpPr>
        <p:spPr>
          <a:xfrm>
            <a:off x="3657772" y="2454149"/>
            <a:ext cx="143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노이즈 제거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268341" y="196639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이미지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08385" y="347139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오디오</a:t>
            </a:r>
          </a:p>
        </p:txBody>
      </p:sp>
    </p:spTree>
    <p:extLst>
      <p:ext uri="{BB962C8B-B14F-4D97-AF65-F5344CB8AC3E}">
        <p14:creationId xmlns:p14="http://schemas.microsoft.com/office/powerpoint/2010/main" val="2551251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211188" y="276662"/>
            <a:ext cx="13500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400" b="1" spc="300" dirty="0">
                <a:solidFill>
                  <a:schemeClr val="bg1"/>
                </a:solidFill>
              </a:rPr>
              <a:t>결론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80598" y="1211806"/>
            <a:ext cx="4310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캡챠</a:t>
            </a:r>
            <a:r>
              <a:rPr lang="ko-KR" altLang="en-US" sz="36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데이터의 취약점</a:t>
            </a:r>
            <a:endParaRPr lang="en-US" altLang="ko-KR" sz="3600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7187" y="1930145"/>
            <a:ext cx="6913205" cy="0"/>
          </a:xfrm>
          <a:prstGeom prst="line">
            <a:avLst/>
          </a:prstGeom>
          <a:ln w="19050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5652120" y="2129183"/>
            <a:ext cx="1899460" cy="4273785"/>
            <a:chOff x="5327070" y="1524434"/>
            <a:chExt cx="2168237" cy="4878534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D824F82-1AC2-4F4A-9D9A-F89CD96AA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7070" y="1524434"/>
              <a:ext cx="2168237" cy="1626178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8DE88E15-56D2-41C8-B570-895EB91EC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7070" y="3150612"/>
              <a:ext cx="2168237" cy="1626178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4D4626F8-24E3-4B15-B96B-BD064016C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7070" y="4776790"/>
              <a:ext cx="2168237" cy="1626178"/>
            </a:xfrm>
            <a:prstGeom prst="rect">
              <a:avLst/>
            </a:prstGeom>
          </p:spPr>
        </p:pic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FF8BFA57-4BCE-4A7D-9D13-D02538BEF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776" y="2673929"/>
            <a:ext cx="1384879" cy="10386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3B9713D0-43E3-4962-832B-5B27385EE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523" y="2673929"/>
            <a:ext cx="1384879" cy="10386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AA18CBC-D335-43E5-92EF-1624DEE962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2524" y="3797068"/>
            <a:ext cx="1384879" cy="10386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2CDD0797-CEE2-4929-9558-850A778758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9372" y="3797068"/>
            <a:ext cx="1384879" cy="10386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72F8C5FD-4890-410C-AA4E-17CFB6D6C6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2522" y="4921409"/>
            <a:ext cx="1384879" cy="10386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D15ED2BD-038B-423A-9B7F-970D09A62E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371" y="4920207"/>
            <a:ext cx="1384879" cy="10386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2" name="TextBox 51"/>
          <p:cNvSpPr txBox="1"/>
          <p:nvPr/>
        </p:nvSpPr>
        <p:spPr>
          <a:xfrm>
            <a:off x="1268341" y="1966395"/>
            <a:ext cx="230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동일 문자의 경우</a:t>
            </a:r>
          </a:p>
        </p:txBody>
      </p:sp>
    </p:spTree>
    <p:extLst>
      <p:ext uri="{BB962C8B-B14F-4D97-AF65-F5344CB8AC3E}">
        <p14:creationId xmlns:p14="http://schemas.microsoft.com/office/powerpoint/2010/main" val="2916717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211188" y="276662"/>
            <a:ext cx="13500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400" b="1" spc="300" dirty="0">
                <a:solidFill>
                  <a:schemeClr val="bg1"/>
                </a:solidFill>
              </a:rPr>
              <a:t>결론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7187" y="2621858"/>
            <a:ext cx="70572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본인인증 서비스 발전에 기여</a:t>
            </a:r>
            <a:endParaRPr lang="en-US" altLang="ko-KR" sz="2400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인공지능의 위험성 알림</a:t>
            </a:r>
            <a:endParaRPr lang="en-US" altLang="ko-KR" sz="2400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BUT, </a:t>
            </a:r>
            <a:r>
              <a:rPr lang="ko-KR" altLang="en-US" sz="24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악용될 가능성 존재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47864" y="1687495"/>
            <a:ext cx="2400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사회적 영향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187187" y="2348880"/>
            <a:ext cx="6913205" cy="0"/>
          </a:xfrm>
          <a:prstGeom prst="line">
            <a:avLst/>
          </a:prstGeom>
          <a:ln w="19050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91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3547" y="271681"/>
            <a:ext cx="1208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400" b="1" spc="300" dirty="0">
                <a:solidFill>
                  <a:schemeClr val="bg1"/>
                </a:solidFill>
              </a:rPr>
              <a:t>Abstract</a:t>
            </a:r>
            <a:endParaRPr lang="ko-KR" altLang="en-US" sz="1400" b="1" spc="3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D5A23-6223-4C48-84FF-1AF708F242D3}"/>
              </a:ext>
            </a:extLst>
          </p:cNvPr>
          <p:cNvSpPr txBox="1"/>
          <p:nvPr/>
        </p:nvSpPr>
        <p:spPr>
          <a:xfrm>
            <a:off x="467544" y="1477228"/>
            <a:ext cx="82089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Project Purpose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It shows that advances in artificial intelligence, especially machine learning, can easily make CAPTCHA vulnerable.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af-ZA" altLang="ko-KR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System Components and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The system components and functions are as follows.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Crawler</a:t>
            </a:r>
            <a:r>
              <a:rPr lang="en-US" altLang="ko-KR" sz="16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: Web data extraction, automatic 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Pre-processor :</a:t>
            </a:r>
            <a:r>
              <a:rPr lang="ko-KR" altLang="en-US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Preprocessed CAPTCHA data for machine learning.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ML model </a:t>
            </a:r>
            <a:r>
              <a:rPr lang="en-US" altLang="ko-KR" sz="16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CAPTCHA data prediction</a:t>
            </a:r>
          </a:p>
          <a:p>
            <a:pPr lvl="1"/>
            <a:endParaRPr lang="en-US" altLang="ko-KR" sz="1600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Implementation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For </a:t>
            </a:r>
            <a:r>
              <a:rPr lang="en-US" altLang="ko-KR" sz="1400" dirty="0" err="1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Gmarket</a:t>
            </a:r>
            <a:r>
              <a:rPr lang="en-US" altLang="ko-KR" sz="14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and Auction, the following process has been fully implemented.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save user’s information &gt; extract data &gt; pre-processes data </a:t>
            </a:r>
          </a:p>
          <a:p>
            <a:pPr lvl="1"/>
            <a:r>
              <a:rPr lang="en-US" altLang="ko-KR" sz="16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&gt; predict captcha &gt; automatic input</a:t>
            </a:r>
          </a:p>
          <a:p>
            <a:pPr lvl="1"/>
            <a:endParaRPr lang="en-US" altLang="ko-KR" sz="1400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Future Development Direction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Update Learning Data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Extend Valid Sites</a:t>
            </a:r>
          </a:p>
        </p:txBody>
      </p:sp>
    </p:spTree>
    <p:extLst>
      <p:ext uri="{BB962C8B-B14F-4D97-AF65-F5344CB8AC3E}">
        <p14:creationId xmlns:p14="http://schemas.microsoft.com/office/powerpoint/2010/main" val="1847912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211188" y="276662"/>
            <a:ext cx="13500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400" b="1" spc="300" dirty="0">
                <a:solidFill>
                  <a:schemeClr val="bg1"/>
                </a:solidFill>
              </a:rPr>
              <a:t>결론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48299" y="1702549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프로그램 발전 방향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187" y="2714144"/>
            <a:ext cx="70572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학습 데이터 업데이트 기능 구현</a:t>
            </a:r>
            <a:endParaRPr lang="en-US" altLang="ko-KR" sz="2400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검증 가능한 사이트 확장</a:t>
            </a:r>
            <a:endParaRPr lang="en-US" altLang="ko-KR" sz="2400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err="1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크로스브라우징</a:t>
            </a:r>
            <a:endParaRPr lang="en-US" altLang="ko-KR" sz="2400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본인인증 페이지 로딩 시간 단축</a:t>
            </a:r>
            <a:endParaRPr lang="en-US" altLang="ko-KR" sz="2400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400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4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상용화 시</a:t>
            </a:r>
            <a:r>
              <a:rPr lang="en-US" altLang="ko-KR" sz="24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sz="24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 정보 암호화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187187" y="2348880"/>
            <a:ext cx="6913205" cy="0"/>
          </a:xfrm>
          <a:prstGeom prst="line">
            <a:avLst/>
          </a:prstGeom>
          <a:ln w="19050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659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9196" y="271681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400" b="1" spc="300" dirty="0">
                <a:solidFill>
                  <a:schemeClr val="bg1"/>
                </a:solidFill>
              </a:rPr>
              <a:t>참고 자료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1540" y="1345755"/>
            <a:ext cx="8280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[01] </a:t>
            </a:r>
            <a:r>
              <a:rPr lang="ko-KR" altLang="ko-KR" sz="1400" kern="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보안뉴스</a:t>
            </a:r>
            <a:r>
              <a:rPr lang="en-US" altLang="ko-KR" sz="14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, “</a:t>
            </a:r>
            <a:r>
              <a:rPr lang="en-US" altLang="ko-KR" sz="1400" u="sng" kern="100" dirty="0" err="1">
                <a:solidFill>
                  <a:srgbClr val="0000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  <a:hlinkClick r:id="rId3"/>
              </a:rPr>
              <a:t>구글의</a:t>
            </a:r>
            <a:r>
              <a:rPr lang="en-US" altLang="ko-KR" sz="1400" u="sng" kern="100" dirty="0">
                <a:solidFill>
                  <a:srgbClr val="0000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  <a:hlinkClick r:id="rId3"/>
              </a:rPr>
              <a:t> </a:t>
            </a:r>
            <a:r>
              <a:rPr lang="en-US" altLang="ko-KR" sz="1400" u="sng" kern="100" dirty="0" err="1">
                <a:solidFill>
                  <a:srgbClr val="0000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  <a:hlinkClick r:id="rId3"/>
              </a:rPr>
              <a:t>웹사이트</a:t>
            </a:r>
            <a:r>
              <a:rPr lang="en-US" altLang="ko-KR" sz="1400" u="sng" kern="100" dirty="0">
                <a:solidFill>
                  <a:srgbClr val="0000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  <a:hlinkClick r:id="rId3"/>
              </a:rPr>
              <a:t> </a:t>
            </a:r>
            <a:r>
              <a:rPr lang="en-US" altLang="ko-KR" sz="1400" u="sng" kern="100" dirty="0" err="1">
                <a:solidFill>
                  <a:srgbClr val="0000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  <a:hlinkClick r:id="rId3"/>
              </a:rPr>
              <a:t>보호</a:t>
            </a:r>
            <a:r>
              <a:rPr lang="en-US" altLang="ko-KR" sz="1400" u="sng" kern="100" dirty="0">
                <a:solidFill>
                  <a:srgbClr val="0000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  <a:hlinkClick r:id="rId3"/>
              </a:rPr>
              <a:t> </a:t>
            </a:r>
            <a:r>
              <a:rPr lang="en-US" altLang="ko-KR" sz="1400" u="sng" kern="100" dirty="0" err="1">
                <a:solidFill>
                  <a:srgbClr val="0000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  <a:hlinkClick r:id="rId3"/>
              </a:rPr>
              <a:t>장치인</a:t>
            </a:r>
            <a:r>
              <a:rPr lang="en-US" altLang="ko-KR" sz="1400" u="sng" kern="100" dirty="0">
                <a:solidFill>
                  <a:srgbClr val="0000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  <a:hlinkClick r:id="rId3"/>
              </a:rPr>
              <a:t> </a:t>
            </a:r>
            <a:r>
              <a:rPr lang="en-US" altLang="ko-KR" sz="1400" u="sng" kern="100" dirty="0" err="1">
                <a:solidFill>
                  <a:srgbClr val="0000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  <a:hlinkClick r:id="rId3"/>
              </a:rPr>
              <a:t>리캡챠</a:t>
            </a:r>
            <a:r>
              <a:rPr lang="en-US" altLang="ko-KR" sz="1400" u="sng" kern="100" dirty="0">
                <a:solidFill>
                  <a:srgbClr val="0000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  <a:hlinkClick r:id="rId3"/>
              </a:rPr>
              <a:t>, </a:t>
            </a:r>
            <a:r>
              <a:rPr lang="en-US" altLang="ko-KR" sz="1400" u="sng" kern="100" dirty="0" err="1">
                <a:solidFill>
                  <a:srgbClr val="0000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  <a:hlinkClick r:id="rId3"/>
              </a:rPr>
              <a:t>다시</a:t>
            </a:r>
            <a:r>
              <a:rPr lang="en-US" altLang="ko-KR" sz="1400" u="sng" kern="100" dirty="0">
                <a:solidFill>
                  <a:srgbClr val="0000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  <a:hlinkClick r:id="rId3"/>
              </a:rPr>
              <a:t> 한 번 </a:t>
            </a:r>
            <a:r>
              <a:rPr lang="en-US" altLang="ko-KR" sz="1400" u="sng" kern="100" dirty="0" err="1">
                <a:solidFill>
                  <a:srgbClr val="0000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  <a:hlinkClick r:id="rId3"/>
              </a:rPr>
              <a:t>깨지다</a:t>
            </a:r>
            <a:r>
              <a:rPr lang="en-US" altLang="ko-KR" sz="14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”, 2019.01</a:t>
            </a:r>
            <a:endParaRPr lang="ko-KR" altLang="ko-KR" sz="1400" kern="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Times New Roman" panose="02020603050405020304" pitchFamily="18" charset="0"/>
            </a:endParaRPr>
          </a:p>
          <a:p>
            <a:pPr algn="just" latinLnBrk="0">
              <a:spcAft>
                <a:spcPts val="0"/>
              </a:spcAft>
            </a:pPr>
            <a:r>
              <a:rPr lang="en-US" altLang="ko-KR" sz="14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[02] </a:t>
            </a:r>
            <a:r>
              <a:rPr lang="en-US" altLang="ko-KR" sz="1400" kern="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github</a:t>
            </a:r>
            <a:r>
              <a:rPr lang="en-US" altLang="ko-KR" sz="14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u="sng" kern="100" dirty="0">
                <a:solidFill>
                  <a:srgbClr val="0000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  <a:hlinkClick r:id="rId4"/>
              </a:rPr>
              <a:t>https://github.com/ecthros/uncaptcha2</a:t>
            </a:r>
            <a:r>
              <a:rPr lang="en-US" altLang="ko-KR" sz="14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, 2019.01</a:t>
            </a:r>
            <a:endParaRPr lang="ko-KR" altLang="ko-KR" sz="1400" kern="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Times New Roman" panose="02020603050405020304" pitchFamily="18" charset="0"/>
            </a:endParaRPr>
          </a:p>
          <a:p>
            <a:pPr algn="just" latinLnBrk="0">
              <a:spcAft>
                <a:spcPts val="0"/>
              </a:spcAft>
            </a:pPr>
            <a:r>
              <a:rPr lang="en-US" altLang="ko-KR" sz="14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[03] </a:t>
            </a:r>
            <a:r>
              <a:rPr lang="ko-KR" altLang="ko-KR" sz="14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위키피디아</a:t>
            </a:r>
            <a:r>
              <a:rPr lang="en-US" altLang="ko-KR" sz="14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u="sng" kern="100" dirty="0">
                <a:solidFill>
                  <a:srgbClr val="0000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  <a:hlinkClick r:id="rId5"/>
              </a:rPr>
              <a:t>https://ko.wikipedia.org/wiki/CAPTCHA</a:t>
            </a:r>
            <a:endParaRPr lang="ko-KR" altLang="ko-KR" sz="1400" kern="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Times New Roman" panose="02020603050405020304" pitchFamily="18" charset="0"/>
            </a:endParaRPr>
          </a:p>
          <a:p>
            <a:pPr algn="just" latinLnBrk="0">
              <a:spcAft>
                <a:spcPts val="0"/>
              </a:spcAft>
            </a:pPr>
            <a:r>
              <a:rPr lang="en-US" altLang="ko-KR" sz="14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[04] </a:t>
            </a:r>
            <a:r>
              <a:rPr lang="ko-KR" altLang="ko-KR" sz="14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한국정보화진흥원</a:t>
            </a:r>
            <a:r>
              <a:rPr lang="en-US" altLang="ko-KR" sz="14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인공지능 악용에 따른 위협과 대응 방안</a:t>
            </a:r>
          </a:p>
          <a:p>
            <a:pPr algn="just" latinLnBrk="0">
              <a:spcAft>
                <a:spcPts val="0"/>
              </a:spcAft>
            </a:pPr>
            <a:r>
              <a:rPr lang="en-US" altLang="ko-KR" sz="14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[05] SCD, </a:t>
            </a:r>
            <a:r>
              <a:rPr lang="en-US" altLang="ko-KR" sz="1400" u="sng" kern="100" spc="-150" dirty="0">
                <a:solidFill>
                  <a:srgbClr val="0000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  <a:hlinkClick r:id="rId6"/>
              </a:rPr>
              <a:t>https://study.com/academy/lesson/system-context-diagram-description-examples.html</a:t>
            </a:r>
            <a:endParaRPr lang="ko-KR" altLang="ko-KR" sz="1400" kern="100" spc="-1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Times New Roman" panose="02020603050405020304" pitchFamily="18" charset="0"/>
            </a:endParaRPr>
          </a:p>
          <a:p>
            <a:pPr algn="just" latinLnBrk="0">
              <a:spcAft>
                <a:spcPts val="0"/>
              </a:spcAft>
            </a:pPr>
            <a:r>
              <a:rPr lang="en-US" altLang="ko-KR" sz="14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[06] </a:t>
            </a:r>
            <a:r>
              <a:rPr lang="ko-KR" altLang="ko-KR" sz="1400" kern="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웹크롤러</a:t>
            </a:r>
            <a:r>
              <a:rPr lang="en-US" altLang="ko-KR" sz="14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u="sng" kern="100" dirty="0">
                <a:solidFill>
                  <a:srgbClr val="0000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  <a:hlinkClick r:id="rId7"/>
              </a:rPr>
              <a:t>https://beomi.github.io/2017/02/27/HowToMakeWebCrawler-With-Selenium/</a:t>
            </a:r>
            <a:endParaRPr lang="ko-KR" altLang="ko-KR" sz="1400" kern="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Times New Roman" panose="02020603050405020304" pitchFamily="18" charset="0"/>
            </a:endParaRPr>
          </a:p>
          <a:p>
            <a:pPr algn="just" latinLnBrk="0">
              <a:spcAft>
                <a:spcPts val="0"/>
              </a:spcAft>
            </a:pPr>
            <a:r>
              <a:rPr lang="en-US" altLang="ko-KR" sz="14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[07] </a:t>
            </a:r>
            <a:r>
              <a:rPr lang="en-US" altLang="ko-KR" sz="1400" u="sng" kern="100" dirty="0">
                <a:solidFill>
                  <a:srgbClr val="1155C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  <a:hlinkClick r:id="rId8"/>
              </a:rPr>
              <a:t>https://www.nia.or.kr/common/board/Download.do?bcIdx=20146&amp;cbIdx=82618&amp;fileNo=1</a:t>
            </a:r>
            <a:endParaRPr lang="ko-KR" altLang="ko-KR" sz="1400" kern="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Times New Roman" panose="02020603050405020304" pitchFamily="18" charset="0"/>
            </a:endParaRPr>
          </a:p>
          <a:p>
            <a:pPr algn="just" latinLnBrk="0">
              <a:spcAft>
                <a:spcPts val="0"/>
              </a:spcAft>
            </a:pPr>
            <a:r>
              <a:rPr lang="en-US" altLang="ko-KR" sz="14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[08] </a:t>
            </a:r>
            <a:r>
              <a:rPr lang="en-US" altLang="ko-KR" sz="1400" u="sng" kern="100" dirty="0">
                <a:solidFill>
                  <a:srgbClr val="1155C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  <a:hlinkClick r:id="rId9"/>
              </a:rPr>
              <a:t>http://nownews.seoul.co.kr/news/newsView.php?id=20180222601022</a:t>
            </a:r>
            <a:endParaRPr lang="ko-KR" altLang="ko-KR" sz="1400" kern="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Times New Roman" panose="02020603050405020304" pitchFamily="18" charset="0"/>
            </a:endParaRPr>
          </a:p>
          <a:p>
            <a:pPr algn="just" latinLnBrk="0">
              <a:spcAft>
                <a:spcPts val="0"/>
              </a:spcAft>
            </a:pPr>
            <a:r>
              <a:rPr lang="en-US" altLang="ko-KR" sz="14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[09] </a:t>
            </a:r>
            <a:r>
              <a:rPr lang="en-US" altLang="ko-KR" sz="1400" u="sng" kern="100" dirty="0">
                <a:solidFill>
                  <a:srgbClr val="1155C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  <a:hlinkClick r:id="rId10"/>
              </a:rPr>
              <a:t>http://news.kbs.co.kr/news/view.do?ncd=3601037</a:t>
            </a:r>
            <a:endParaRPr lang="en-US" altLang="ko-KR" sz="1400" u="sng" kern="100" dirty="0">
              <a:solidFill>
                <a:srgbClr val="1155CC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Times New Roman" panose="02020603050405020304" pitchFamily="18" charset="0"/>
            </a:endParaRPr>
          </a:p>
          <a:p>
            <a:pPr algn="just" latinLnBrk="0">
              <a:spcAft>
                <a:spcPts val="0"/>
              </a:spcAft>
            </a:pPr>
            <a:r>
              <a:rPr lang="en-US" altLang="ko-KR" sz="14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[10</a:t>
            </a:r>
            <a:r>
              <a:rPr lang="en-US" altLang="ko-KR" sz="1400" kern="100" spc="-1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] </a:t>
            </a:r>
            <a:r>
              <a:rPr lang="ko-KR" altLang="en-US" sz="1400" kern="100" spc="-1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테스트 시나리오</a:t>
            </a:r>
            <a:r>
              <a:rPr lang="en-US" altLang="ko-KR" sz="1400" kern="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dirty="0">
                <a:hlinkClick r:id="rId11"/>
              </a:rPr>
              <a:t>https://neokido.tistory.com/entry/%ED%85%8C%EC%8A%A4%ED%8A%B8-%EC%8B%9C%EB%82%98%EB%A6%AC%EC%98%A4-%ED%85%9C%ED%94%8C%EB%A6%BF-%EB%B0%8F-%EC%98%88%EC%A0%9C</a:t>
            </a:r>
            <a:endParaRPr lang="ko-KR" altLang="ko-KR" sz="1400" kern="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556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HUMANS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D5A23-6223-4C48-84FF-1AF708F242D3}"/>
              </a:ext>
            </a:extLst>
          </p:cNvPr>
          <p:cNvSpPr txBox="1"/>
          <p:nvPr/>
        </p:nvSpPr>
        <p:spPr>
          <a:xfrm>
            <a:off x="467544" y="1477228"/>
            <a:ext cx="82089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제안 배경</a:t>
            </a:r>
            <a:endParaRPr lang="en-US" altLang="ko-KR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captcha</a:t>
            </a:r>
            <a:r>
              <a:rPr lang="ko-KR" altLang="en-US" sz="16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실효성에 대한 의문</a:t>
            </a:r>
            <a:endParaRPr lang="en-US" altLang="ko-KR" sz="1600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인공지능의 발전에 따른 악용 사례 증가</a:t>
            </a:r>
            <a:endParaRPr lang="en-US" altLang="ko-KR" sz="1600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인간을 증명하는 방식에 대한 실효성 증명 및 취약성 분석</a:t>
            </a:r>
            <a:endParaRPr lang="en-US" altLang="ko-KR" sz="1600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내용</a:t>
            </a:r>
            <a:endParaRPr lang="af-ZA" altLang="ko-KR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AI </a:t>
            </a:r>
            <a:r>
              <a:rPr lang="ko-KR" altLang="en-US" sz="16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활용 </a:t>
            </a:r>
            <a:r>
              <a:rPr lang="en-US" altLang="ko-KR" sz="16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Anti-Captcha </a:t>
            </a:r>
            <a:r>
              <a:rPr lang="ko-KR" altLang="en-US" sz="16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프로그램</a:t>
            </a:r>
            <a:endParaRPr lang="en-US" altLang="ko-KR" sz="1600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 정보 및 </a:t>
            </a:r>
            <a:r>
              <a:rPr lang="en-US" altLang="ko-KR" sz="16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captcha </a:t>
            </a:r>
            <a:r>
              <a:rPr lang="ko-KR" altLang="en-US" sz="16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텍스트 자동 입력</a:t>
            </a:r>
            <a:endParaRPr lang="en-US" altLang="ko-KR" sz="1600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주요 기능</a:t>
            </a:r>
            <a:endParaRPr lang="en-US" altLang="ko-KR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Anti-Captcha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User Info </a:t>
            </a:r>
            <a:r>
              <a:rPr lang="ko-KR" altLang="en-US" sz="16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자동입력</a:t>
            </a:r>
            <a:endParaRPr lang="en-US" altLang="ko-KR" sz="1600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endParaRPr lang="en-US" altLang="ko-KR" sz="1400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추가 목표</a:t>
            </a:r>
            <a:endParaRPr lang="en-US" altLang="ko-KR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AI </a:t>
            </a:r>
            <a:r>
              <a:rPr lang="ko-KR" altLang="en-US" sz="16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러닝 사용 데이터 업데이트</a:t>
            </a:r>
            <a:endParaRPr lang="en-US" altLang="ko-KR" sz="1600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타 사이트의 </a:t>
            </a:r>
            <a:r>
              <a:rPr lang="en-US" altLang="ko-KR" sz="16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captcha</a:t>
            </a:r>
            <a:r>
              <a:rPr lang="ko-KR" altLang="en-US" sz="1600" dirty="0">
                <a:solidFill>
                  <a:srgbClr val="17375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에도 사용할 수 있도록 개발</a:t>
            </a:r>
            <a:endParaRPr lang="en-US" altLang="ko-KR" sz="1600" dirty="0">
              <a:solidFill>
                <a:srgbClr val="17375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ADC20A-CB6D-4FF1-82F4-A3D458C9E283}"/>
              </a:ext>
            </a:extLst>
          </p:cNvPr>
          <p:cNvSpPr/>
          <p:nvPr/>
        </p:nvSpPr>
        <p:spPr>
          <a:xfrm>
            <a:off x="251520" y="271681"/>
            <a:ext cx="9268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400" b="1" spc="300" dirty="0">
                <a:solidFill>
                  <a:schemeClr val="bg1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283476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F6770E-4F8F-4987-A00A-B1EF5CD32E07}"/>
              </a:ext>
            </a:extLst>
          </p:cNvPr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2591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400" b="1" spc="300" dirty="0">
                <a:solidFill>
                  <a:schemeClr val="bg1"/>
                </a:solidFill>
              </a:rPr>
              <a:t>기술 동향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C32FE3-CF7C-47C2-B72F-DAE971BE38A8}"/>
              </a:ext>
            </a:extLst>
          </p:cNvPr>
          <p:cNvSpPr txBox="1"/>
          <p:nvPr/>
        </p:nvSpPr>
        <p:spPr>
          <a:xfrm>
            <a:off x="1835696" y="1660738"/>
            <a:ext cx="1692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</a:t>
            </a:r>
            <a:r>
              <a:rPr lang="en-US" altLang="ko-KR" sz="2000" dirty="0" err="1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reCaptcha</a:t>
            </a:r>
            <a:endParaRPr lang="ko-KR" altLang="en-US" sz="2000" dirty="0">
              <a:solidFill>
                <a:srgbClr val="17375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026" name="Picture 2" descr="https://www.google.com/recaptcha/intro/images/hero-recaptcha-invisible.gif">
            <a:extLst>
              <a:ext uri="{FF2B5EF4-FFF2-40B4-BE49-F238E27FC236}">
                <a16:creationId xmlns:a16="http://schemas.microsoft.com/office/drawing/2014/main" id="{9C7D7F2E-B131-4130-88D9-51A1234AE56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417" y="2001391"/>
            <a:ext cx="1371165" cy="137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evelopers.google.com/recaptcha/images/newCaptchaAnchor.gif">
            <a:extLst>
              <a:ext uri="{FF2B5EF4-FFF2-40B4-BE49-F238E27FC236}">
                <a16:creationId xmlns:a16="http://schemas.microsoft.com/office/drawing/2014/main" id="{2E3B7AD8-2CC6-4EC2-8F00-C69A7B1F62A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669" y="3485900"/>
            <a:ext cx="2902464" cy="77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evelopers.google.com/recaptcha/images/invisible_badge.png">
            <a:extLst>
              <a:ext uri="{FF2B5EF4-FFF2-40B4-BE49-F238E27FC236}">
                <a16:creationId xmlns:a16="http://schemas.microsoft.com/office/drawing/2014/main" id="{352232DD-2572-4E22-BDF9-501E56DC7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313" y="4371978"/>
            <a:ext cx="254317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droid ë¡ê³ ">
            <a:extLst>
              <a:ext uri="{FF2B5EF4-FFF2-40B4-BE49-F238E27FC236}">
                <a16:creationId xmlns:a16="http://schemas.microsoft.com/office/drawing/2014/main" id="{46C88CF1-F248-4514-8371-43CB346C1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607" y="5249081"/>
            <a:ext cx="2022585" cy="43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captcha v3ì ëí ì´ë¯¸ì§ ê²ìê²°ê³¼">
            <a:extLst>
              <a:ext uri="{FF2B5EF4-FFF2-40B4-BE49-F238E27FC236}">
                <a16:creationId xmlns:a16="http://schemas.microsoft.com/office/drawing/2014/main" id="{C6492F22-15EF-4804-B862-4A7919B3C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810" y="3879188"/>
            <a:ext cx="2937475" cy="165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83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F6770E-4F8F-4987-A00A-B1EF5CD32E07}"/>
              </a:ext>
            </a:extLst>
          </p:cNvPr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2591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400" b="1" spc="300" dirty="0">
                <a:solidFill>
                  <a:schemeClr val="bg1"/>
                </a:solidFill>
              </a:rPr>
              <a:t>기술 동향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C32FE3-CF7C-47C2-B72F-DAE971BE38A8}"/>
              </a:ext>
            </a:extLst>
          </p:cNvPr>
          <p:cNvSpPr txBox="1"/>
          <p:nvPr/>
        </p:nvSpPr>
        <p:spPr>
          <a:xfrm>
            <a:off x="1835696" y="1660738"/>
            <a:ext cx="1684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</a:t>
            </a:r>
            <a:r>
              <a:rPr lang="en-US" altLang="ko-KR" sz="2000" dirty="0" err="1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unCaptcha</a:t>
            </a:r>
            <a:endParaRPr lang="ko-KR" altLang="en-US" sz="2000" dirty="0">
              <a:solidFill>
                <a:srgbClr val="17375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7F7A53-C67A-4EE4-9613-340A1FFB3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908" y="2419042"/>
            <a:ext cx="4448175" cy="7524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42DCD67-AAF8-45F4-BDAB-01BE287A0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972" y="3448916"/>
            <a:ext cx="5076056" cy="2029177"/>
          </a:xfrm>
          <a:prstGeom prst="rect">
            <a:avLst/>
          </a:prstGeom>
        </p:spPr>
      </p:pic>
      <p:pic>
        <p:nvPicPr>
          <p:cNvPr id="1026" name="Picture 2" descr="unCaptcha design overview figure">
            <a:extLst>
              <a:ext uri="{FF2B5EF4-FFF2-40B4-BE49-F238E27FC236}">
                <a16:creationId xmlns:a16="http://schemas.microsoft.com/office/drawing/2014/main" id="{ECDD69EB-8F8B-4796-A29E-716D51D56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72" y="3849465"/>
            <a:ext cx="6999045" cy="157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59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F6770E-4F8F-4987-A00A-B1EF5CD32E07}"/>
              </a:ext>
            </a:extLst>
          </p:cNvPr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2591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400" b="1" spc="300" dirty="0">
                <a:solidFill>
                  <a:schemeClr val="bg1"/>
                </a:solidFill>
              </a:rPr>
              <a:t>기술 동향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C32FE3-CF7C-47C2-B72F-DAE971BE38A8}"/>
              </a:ext>
            </a:extLst>
          </p:cNvPr>
          <p:cNvSpPr txBox="1"/>
          <p:nvPr/>
        </p:nvSpPr>
        <p:spPr>
          <a:xfrm>
            <a:off x="1835696" y="1660738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</a:t>
            </a:r>
            <a:r>
              <a:rPr lang="ko-KR" altLang="en-US" sz="2000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한국 정보화 진흥원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4A7FCE-42ED-4B8C-9680-177BDE85B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068" y="2575770"/>
            <a:ext cx="4999856" cy="204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375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sz="1400" b="1" spc="300" dirty="0">
                <a:solidFill>
                  <a:schemeClr val="bg1"/>
                </a:solidFill>
              </a:rPr>
              <a:t>시스템 제안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1660738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#SCD</a:t>
            </a:r>
            <a:endParaRPr lang="ko-KR" altLang="en-US" sz="2000" dirty="0">
              <a:solidFill>
                <a:srgbClr val="17375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79" y="2192810"/>
            <a:ext cx="4903241" cy="306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0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375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sz="1400" b="1" spc="300" dirty="0">
                <a:solidFill>
                  <a:schemeClr val="bg1"/>
                </a:solidFill>
              </a:rPr>
              <a:t>시스템 제안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HUMANS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CYBER SECURITY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1660738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7375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#SCD</a:t>
            </a:r>
            <a:endParaRPr lang="ko-KR" altLang="en-US" sz="2000" dirty="0">
              <a:solidFill>
                <a:srgbClr val="17375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4" name="그림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132856"/>
            <a:ext cx="4832376" cy="374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2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7269</TotalTime>
  <Words>1722</Words>
  <Application>Microsoft Office PowerPoint</Application>
  <PresentationFormat>화면 슬라이드 쇼(4:3)</PresentationFormat>
  <Paragraphs>334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HY헤드라인M</vt:lpstr>
      <vt:lpstr>나눔스퀘어라운드 Bold</vt:lpstr>
      <vt:lpstr>나눔스퀘어라운드 ExtraBold</vt:lpstr>
      <vt:lpstr>나눔스퀘어라운드 Regular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Sangmin Lee</cp:lastModifiedBy>
  <cp:revision>114</cp:revision>
  <dcterms:created xsi:type="dcterms:W3CDTF">2016-11-03T20:47:04Z</dcterms:created>
  <dcterms:modified xsi:type="dcterms:W3CDTF">2019-06-03T05:05:11Z</dcterms:modified>
</cp:coreProperties>
</file>