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887" y="680719"/>
            <a:ext cx="77966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163" y="2848863"/>
            <a:ext cx="565023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49598" y="6982276"/>
            <a:ext cx="2578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" TargetMode="External"/><Relationship Id="rId4" Type="http://schemas.openxmlformats.org/officeDocument/2006/relationships/hyperlink" Target="http://www.cs.washington.edu/403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ugs@gmail.com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Relationship Id="rId3" Type="http://schemas.openxmlformats.org/officeDocument/2006/relationships/hyperlink" Target="http://git-scm.com/book" TargetMode="External"/><Relationship Id="rId4" Type="http://schemas.openxmlformats.org/officeDocument/2006/relationships/hyperlink" Target="http://gitref.org/index.html" TargetMode="External"/><Relationship Id="rId5" Type="http://schemas.openxmlformats.org/officeDocument/2006/relationships/hyperlink" Target="http://schacon.github.com/git/gittutorial.html" TargetMode="External"/><Relationship Id="rId6" Type="http://schemas.openxmlformats.org/officeDocument/2006/relationships/hyperlink" Target="http://eagain.net/articles/git-for-computer-scientists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3443" y="452521"/>
            <a:ext cx="9153525" cy="1400175"/>
            <a:chOff x="453443" y="452521"/>
            <a:chExt cx="9153525" cy="1400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dirty="0" spc="-25">
                <a:solidFill>
                  <a:srgbClr val="000000"/>
                </a:solidFill>
              </a:rPr>
              <a:t>Git</a:t>
            </a:r>
            <a:r>
              <a:rPr dirty="0">
                <a:solidFill>
                  <a:srgbClr val="000000"/>
                </a:solidFill>
              </a:rPr>
              <a:t>	for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Version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-1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135482" y="4528820"/>
            <a:ext cx="379476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6510" marR="8890">
              <a:lnSpc>
                <a:spcPts val="1600"/>
              </a:lnSpc>
              <a:spcBef>
                <a:spcPts val="219"/>
              </a:spcBef>
            </a:pP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slides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heavily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based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slides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created </a:t>
            </a:r>
            <a:r>
              <a:rPr dirty="0" sz="1400">
                <a:latin typeface="Tahoma"/>
                <a:cs typeface="Tahoma"/>
              </a:rPr>
              <a:t>by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Ruth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Anderson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CSE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390a.</a:t>
            </a:r>
            <a:r>
              <a:rPr dirty="0" sz="1400" spc="4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Thanks,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Tahoma"/>
                <a:cs typeface="Tahoma"/>
              </a:rPr>
              <a:t>images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taken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u="sng" sz="1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u="sng" sz="1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6" y="680719"/>
            <a:ext cx="6640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/>
              <a:t>Initial</a:t>
            </a:r>
            <a:r>
              <a:rPr dirty="0" spc="-45"/>
              <a:t> 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configuration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192770" cy="32600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Set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name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email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when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10">
                <a:latin typeface="Tahoma"/>
                <a:cs typeface="Tahoma"/>
              </a:rPr>
              <a:t> 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5664835" algn="l"/>
                <a:tab pos="6670675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config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--</a:t>
            </a:r>
            <a:r>
              <a:rPr dirty="0" sz="2200" spc="-10">
                <a:latin typeface="Courier New"/>
                <a:cs typeface="Courier New"/>
              </a:rPr>
              <a:t>global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user.name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"Bugs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5832475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config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--</a:t>
            </a:r>
            <a:r>
              <a:rPr dirty="0" sz="2200" spc="-10">
                <a:latin typeface="Courier New"/>
                <a:cs typeface="Courier New"/>
              </a:rPr>
              <a:t>global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user.email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  <a:tab pos="2870200" algn="l"/>
                <a:tab pos="4044315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call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config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–list</a:t>
            </a:r>
            <a:r>
              <a:rPr dirty="0" sz="2200" spc="-635">
                <a:latin typeface="Courier New"/>
                <a:cs typeface="Courier New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verify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these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buFont typeface="Courier New"/>
              <a:buChar char="–"/>
            </a:pP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Set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editor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writing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commit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479040" algn="l"/>
                <a:tab pos="3987800" algn="l"/>
                <a:tab pos="6000115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config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--</a:t>
            </a:r>
            <a:r>
              <a:rPr dirty="0" sz="2200" spc="-10">
                <a:latin typeface="Courier New"/>
                <a:cs typeface="Courier New"/>
              </a:rPr>
              <a:t>global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core.editor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409"/>
              </a:spcBef>
              <a:buChar char="•"/>
              <a:tabLst>
                <a:tab pos="922655" algn="l"/>
              </a:tabLst>
            </a:pPr>
            <a:r>
              <a:rPr dirty="0" sz="2000">
                <a:latin typeface="Tahoma"/>
                <a:cs typeface="Tahoma"/>
              </a:rPr>
              <a:t>(it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vim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0" y="680719"/>
            <a:ext cx="533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Creating</a:t>
            </a:r>
            <a:r>
              <a:rPr dirty="0" spc="-125"/>
              <a:t> 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20"/>
              <a:t>repo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73660">
              <a:lnSpc>
                <a:spcPct val="100000"/>
              </a:lnSpc>
              <a:spcBef>
                <a:spcPts val="120"/>
              </a:spcBef>
            </a:pPr>
            <a:r>
              <a:rPr dirty="0" sz="2450">
                <a:latin typeface="Tahoma"/>
                <a:cs typeface="Tahoma"/>
              </a:rPr>
              <a:t>Two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 spc="-20">
                <a:latin typeface="Tahoma"/>
                <a:cs typeface="Tahoma"/>
              </a:rPr>
              <a:t>common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scenarios: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(only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do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one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of</a:t>
            </a:r>
            <a:r>
              <a:rPr dirty="0" sz="2450" spc="-120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29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create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local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Git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repo</a:t>
            </a:r>
            <a:r>
              <a:rPr dirty="0" sz="2400" spc="2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</a:tabLst>
            </a:pP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create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80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current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directory.</a:t>
            </a:r>
            <a:endParaRPr sz="20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500"/>
              </a:spcBef>
              <a:buChar char="•"/>
              <a:tabLst>
                <a:tab pos="922655" algn="l"/>
              </a:tabLst>
            </a:pPr>
            <a:r>
              <a:rPr dirty="0" sz="2000">
                <a:latin typeface="Tahoma"/>
                <a:cs typeface="Tahoma"/>
              </a:rPr>
              <a:t>Then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commit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that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197612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add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1305560" algn="l"/>
                <a:tab pos="2479040" algn="l"/>
                <a:tab pos="2981960" algn="l"/>
                <a:tab pos="432308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commit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–m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"</a:t>
            </a:r>
            <a:r>
              <a:rPr dirty="0" sz="2200" spc="-10" i="1">
                <a:latin typeface="Courier New"/>
                <a:cs typeface="Courier New"/>
              </a:rPr>
              <a:t>commit</a:t>
            </a:r>
            <a:r>
              <a:rPr dirty="0" sz="2200" i="1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message</a:t>
            </a:r>
            <a:r>
              <a:rPr dirty="0" sz="2200" spc="-1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215"/>
              </a:spcBef>
              <a:buFont typeface="Courier New"/>
              <a:buChar char="–"/>
            </a:pP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clone</a:t>
            </a:r>
            <a:r>
              <a:rPr dirty="0" sz="2400" spc="-2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a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remote</a:t>
            </a:r>
            <a:r>
              <a:rPr dirty="0" sz="2400" spc="-2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repo</a:t>
            </a:r>
            <a:r>
              <a:rPr dirty="0" sz="2400" spc="25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1305560" algn="l"/>
                <a:tab pos="2311400" algn="l"/>
                <a:tab pos="29819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clone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 i="1">
                <a:latin typeface="Courier New"/>
                <a:cs typeface="Courier New"/>
              </a:rPr>
              <a:t>url</a:t>
            </a:r>
            <a:r>
              <a:rPr dirty="0" sz="2200" i="1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lvl="2" marL="922655" marR="5080" indent="-173990">
              <a:lnSpc>
                <a:spcPct val="98300"/>
              </a:lnSpc>
              <a:spcBef>
                <a:spcPts val="550"/>
              </a:spcBef>
              <a:buChar char="•"/>
              <a:tabLst>
                <a:tab pos="926465" algn="l"/>
              </a:tabLst>
            </a:pP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create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directory,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containing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working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copy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of </a:t>
            </a:r>
            <a:r>
              <a:rPr dirty="0" sz="2000" spc="-25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from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repo,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80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(used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hold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 </a:t>
            </a:r>
            <a:r>
              <a:rPr dirty="0" sz="2000" spc="-25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actual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4" y="680719"/>
            <a:ext cx="40436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commands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48636" y="1738312"/>
          <a:ext cx="8639175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5410200"/>
              </a:tblGrid>
              <a:tr h="395605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10" b="1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10" b="1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dirty="0" sz="1800" b="1" i="1">
                          <a:latin typeface="Consolas"/>
                          <a:cs typeface="Consolas"/>
                        </a:rPr>
                        <a:t>url </a:t>
                      </a:r>
                      <a:r>
                        <a:rPr dirty="0" sz="1800" spc="-10" b="1" i="1">
                          <a:latin typeface="Consolas"/>
                          <a:cs typeface="Consolas"/>
                        </a:rPr>
                        <a:t>[dir]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copy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Git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repository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so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add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25">
                          <a:latin typeface="Consolas"/>
                          <a:cs typeface="Consolas"/>
                        </a:rPr>
                        <a:t>add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20" b="1" i="1">
                          <a:latin typeface="Consolas"/>
                          <a:cs typeface="Consolas"/>
                        </a:rPr>
                        <a:t>file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adds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contents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records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snapshot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view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status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your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files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working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directory</a:t>
                      </a:r>
                      <a:r>
                        <a:rPr dirty="0" sz="20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diff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64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shows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diff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what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staged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what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is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modified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but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help </a:t>
                      </a:r>
                      <a:r>
                        <a:rPr dirty="0" sz="1800" spc="-10" i="1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800" spc="-10" b="1" i="1">
                          <a:latin typeface="Consolas"/>
                          <a:cs typeface="Consolas"/>
                        </a:rPr>
                        <a:t>command</a:t>
                      </a:r>
                      <a:r>
                        <a:rPr dirty="0" sz="1800" spc="-10" i="1"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help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info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about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particular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2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89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fetch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from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remote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repo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try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merge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into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2000" spc="-2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push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your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new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branches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remote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others:</a:t>
                      </a:r>
                      <a:r>
                        <a:rPr dirty="0" sz="1800" spc="4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init,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reset,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branch,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checkout, merge,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log,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tag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6" y="680719"/>
            <a:ext cx="6134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commit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20"/>
              <a:t>file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first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time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ask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tracked,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and</a:t>
            </a:r>
            <a:r>
              <a:rPr dirty="0" sz="2450" spc="-55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every</a:t>
            </a:r>
            <a:r>
              <a:rPr dirty="0" sz="2450" spc="-55">
                <a:latin typeface="Tahoma"/>
                <a:cs typeface="Tahoma"/>
              </a:rPr>
              <a:t> </a:t>
            </a:r>
            <a:r>
              <a:rPr dirty="0" sz="2450" spc="-20">
                <a:latin typeface="Tahoma"/>
                <a:cs typeface="Tahoma"/>
              </a:rPr>
              <a:t>time </a:t>
            </a:r>
            <a:r>
              <a:rPr dirty="0" sz="2450">
                <a:latin typeface="Tahoma"/>
                <a:cs typeface="Tahoma"/>
              </a:rPr>
              <a:t>before</a:t>
            </a:r>
            <a:r>
              <a:rPr dirty="0" sz="2450" spc="-7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we</a:t>
            </a:r>
            <a:r>
              <a:rPr dirty="0" sz="2450" spc="-65">
                <a:latin typeface="Tahoma"/>
                <a:cs typeface="Tahoma"/>
              </a:rPr>
              <a:t> </a:t>
            </a:r>
            <a:r>
              <a:rPr dirty="0" sz="2450" spc="-20">
                <a:latin typeface="Tahoma"/>
                <a:cs typeface="Tahoma"/>
              </a:rPr>
              <a:t>commit</a:t>
            </a:r>
            <a:r>
              <a:rPr dirty="0" sz="2450" spc="-65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a</a:t>
            </a:r>
            <a:r>
              <a:rPr dirty="0" sz="2450" spc="-7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file</a:t>
            </a:r>
            <a:r>
              <a:rPr dirty="0" sz="2400">
                <a:latin typeface="Tahoma"/>
                <a:cs typeface="Tahoma"/>
              </a:rPr>
              <a:t>,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must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add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1976120" algn="l"/>
                <a:tab pos="38201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add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Hello.java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</a:tabLst>
            </a:pPr>
            <a:r>
              <a:rPr dirty="0" sz="2000">
                <a:latin typeface="Tahoma"/>
                <a:cs typeface="Tahoma"/>
              </a:rPr>
              <a:t>Takes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snapshot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these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files,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adds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them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lvl="2" marL="922655" marR="80645" indent="-173990">
              <a:lnSpc>
                <a:spcPts val="2320"/>
              </a:lnSpc>
              <a:spcBef>
                <a:spcPts val="645"/>
              </a:spcBef>
              <a:buChar char="•"/>
              <a:tabLst>
                <a:tab pos="926465" algn="l"/>
                <a:tab pos="6802755" algn="l"/>
              </a:tabLst>
            </a:pP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older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VCS,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"add"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means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"start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tracking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file."</a:t>
            </a:r>
            <a:r>
              <a:rPr dirty="0" sz="2000">
                <a:latin typeface="Tahoma"/>
                <a:cs typeface="Tahoma"/>
              </a:rPr>
              <a:t>	In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Git,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"add" </a:t>
            </a:r>
            <a:r>
              <a:rPr dirty="0" sz="2000" spc="-10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means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"add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area"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part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next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1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move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staged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479040" algn="l"/>
                <a:tab pos="2981960" algn="l"/>
                <a:tab pos="4323080" algn="l"/>
                <a:tab pos="4994275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commit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–m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"Fixing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bug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undo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before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have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committed</a:t>
            </a:r>
            <a:r>
              <a:rPr dirty="0" sz="2400" spc="-25">
                <a:latin typeface="Tahoma"/>
                <a:cs typeface="Tahoma"/>
              </a:rPr>
              <a:t> it: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  <a:tab pos="962660" algn="l"/>
                <a:tab pos="1968500" algn="l"/>
                <a:tab pos="2806700" algn="l"/>
                <a:tab pos="330962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reset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HEAD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</a:t>
            </a:r>
            <a:r>
              <a:rPr dirty="0" sz="2200" spc="-50">
                <a:latin typeface="Courier New"/>
                <a:cs typeface="Courier New"/>
              </a:rPr>
              <a:t>-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  <a:tab pos="962660" algn="l"/>
                <a:tab pos="2471420" algn="l"/>
                <a:tab pos="297434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checkout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</a:t>
            </a:r>
            <a:r>
              <a:rPr dirty="0" sz="2200" spc="-50">
                <a:latin typeface="Courier New"/>
                <a:cs typeface="Courier New"/>
              </a:rPr>
              <a:t>-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(unstages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file) </a:t>
            </a:r>
            <a:r>
              <a:rPr dirty="0" sz="2200">
                <a:latin typeface="Tahoma"/>
                <a:cs typeface="Tahoma"/>
              </a:rPr>
              <a:t>(undoes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–</a:t>
            </a:r>
            <a:r>
              <a:rPr dirty="0" sz="2200" spc="26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All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these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commands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acting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/>
              <a:t>Viewing/undoing</a:t>
            </a:r>
            <a:r>
              <a:rPr dirty="0" spc="-150"/>
              <a:t> </a:t>
            </a:r>
            <a:r>
              <a:rPr dirty="0" spc="-10"/>
              <a:t>changes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view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status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working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directory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3666490" algn="l"/>
                <a:tab pos="4677410" algn="l"/>
                <a:tab pos="585089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status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status</a:t>
            </a:r>
            <a:r>
              <a:rPr dirty="0" sz="2200">
                <a:latin typeface="Courier New"/>
                <a:cs typeface="Courier New"/>
              </a:rPr>
              <a:t>	–s </a:t>
            </a:r>
            <a:r>
              <a:rPr dirty="0" sz="2200">
                <a:latin typeface="Tahoma"/>
                <a:cs typeface="Tahoma"/>
              </a:rPr>
              <a:t>(short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what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modified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but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list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staged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1437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diff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--</a:t>
            </a:r>
            <a:r>
              <a:rPr dirty="0" sz="2200" spc="-10">
                <a:latin typeface="Courier New"/>
                <a:cs typeface="Courier New"/>
              </a:rPr>
              <a:t>cached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log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752090" algn="l"/>
                <a:tab pos="3763010" algn="l"/>
                <a:tab pos="443357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log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5">
                <a:latin typeface="Courier New"/>
                <a:cs typeface="Courier New"/>
              </a:rPr>
              <a:t>log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--</a:t>
            </a:r>
            <a:r>
              <a:rPr dirty="0" sz="2200">
                <a:latin typeface="Courier New"/>
                <a:cs typeface="Courier New"/>
              </a:rPr>
              <a:t>oneline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Tahoma"/>
                <a:cs typeface="Tahoma"/>
              </a:rPr>
              <a:t>(shorter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8665" marR="2320290">
              <a:lnSpc>
                <a:spcPct val="100000"/>
              </a:lnSpc>
              <a:spcBef>
                <a:spcPts val="110"/>
              </a:spcBef>
              <a:tabLst>
                <a:tab pos="1968500" algn="l"/>
                <a:tab pos="2882900" algn="l"/>
                <a:tab pos="3035300" algn="l"/>
                <a:tab pos="3187700" algn="l"/>
                <a:tab pos="3644900" algn="l"/>
                <a:tab pos="3949700" algn="l"/>
                <a:tab pos="4102100" algn="l"/>
                <a:tab pos="4711700" algn="l"/>
                <a:tab pos="5169535" algn="l"/>
              </a:tabLst>
            </a:pPr>
            <a:r>
              <a:rPr dirty="0" sz="2000" spc="-10">
                <a:latin typeface="Courier New"/>
                <a:cs typeface="Courier New"/>
              </a:rPr>
              <a:t>1677b2d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Edited</a:t>
            </a:r>
            <a:r>
              <a:rPr dirty="0" sz="2000">
                <a:latin typeface="Courier New"/>
                <a:cs typeface="Courier New"/>
              </a:rPr>
              <a:t>		</a:t>
            </a:r>
            <a:r>
              <a:rPr dirty="0" sz="2000" spc="-10">
                <a:latin typeface="Courier New"/>
                <a:cs typeface="Courier New"/>
              </a:rPr>
              <a:t>first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line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of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readme 258efa7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Added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line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to</a:t>
            </a:r>
            <a:r>
              <a:rPr dirty="0" sz="2000">
                <a:latin typeface="Courier New"/>
                <a:cs typeface="Courier New"/>
              </a:rPr>
              <a:t>		</a:t>
            </a:r>
            <a:r>
              <a:rPr dirty="0" sz="2000" spc="-10">
                <a:latin typeface="Courier New"/>
                <a:cs typeface="Courier New"/>
              </a:rPr>
              <a:t>readme 0e52da7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Initial</a:t>
            </a:r>
            <a:r>
              <a:rPr dirty="0" sz="2000">
                <a:latin typeface="Courier New"/>
                <a:cs typeface="Courier New"/>
              </a:rPr>
              <a:t>		</a:t>
            </a:r>
            <a:r>
              <a:rPr dirty="0" sz="2000" spc="-1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400"/>
              </a:spcBef>
              <a:buChar char="•"/>
              <a:tabLst>
                <a:tab pos="922655" algn="l"/>
                <a:tab pos="1533525" algn="l"/>
                <a:tab pos="2143125" algn="l"/>
              </a:tabLst>
            </a:pPr>
            <a:r>
              <a:rPr dirty="0" sz="2000" spc="-25">
                <a:latin typeface="Courier New"/>
                <a:cs typeface="Courier New"/>
              </a:rPr>
              <a:t>git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log</a:t>
            </a:r>
            <a:r>
              <a:rPr dirty="0" sz="2000">
                <a:latin typeface="Courier New"/>
                <a:cs typeface="Courier New"/>
              </a:rPr>
              <a:t>	-5</a:t>
            </a:r>
            <a:r>
              <a:rPr dirty="0" sz="2000" spc="-580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(to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show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only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5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most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recent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updates),</a:t>
            </a:r>
            <a:r>
              <a:rPr dirty="0" sz="2000" spc="-20">
                <a:latin typeface="Tahoma"/>
                <a:cs typeface="Tahoma"/>
              </a:rPr>
              <a:t> 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7" y="680719"/>
            <a:ext cx="6127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 spc="-25"/>
              <a:t>An</a:t>
            </a:r>
            <a:r>
              <a:rPr dirty="0"/>
              <a:t>	</a:t>
            </a:r>
            <a:r>
              <a:rPr dirty="0" spc="-10"/>
              <a:t>example</a:t>
            </a:r>
            <a:r>
              <a:rPr dirty="0"/>
              <a:t>	</a:t>
            </a:r>
            <a:r>
              <a:rPr dirty="0" spc="-10"/>
              <a:t>workflow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38376"/>
            <a:ext cx="8256905" cy="46183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1521460" algn="l"/>
                <a:tab pos="3167380" algn="l"/>
                <a:tab pos="3990340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emacs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1521460" algn="l"/>
                <a:tab pos="3167380" algn="l"/>
                <a:tab pos="3716020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698500" algn="l"/>
                <a:tab pos="1795780" algn="l"/>
                <a:tab pos="2618740" algn="l"/>
                <a:tab pos="3030220" algn="l"/>
              </a:tabLst>
            </a:pPr>
            <a:r>
              <a:rPr dirty="0" sz="1800" spc="-25" i="1">
                <a:latin typeface="Courier New"/>
                <a:cs typeface="Courier New"/>
              </a:rPr>
              <a:t>no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changes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added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25" i="1">
                <a:latin typeface="Courier New"/>
                <a:cs typeface="Courier New"/>
              </a:rPr>
              <a:t>to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972819" algn="l"/>
                <a:tab pos="1658620" algn="l"/>
                <a:tab pos="2344420" algn="l"/>
                <a:tab pos="3304540" algn="l"/>
                <a:tab pos="3990340" algn="l"/>
                <a:tab pos="4951095" algn="l"/>
              </a:tabLst>
            </a:pPr>
            <a:r>
              <a:rPr dirty="0" sz="1800" spc="-20" i="1">
                <a:latin typeface="Courier New"/>
                <a:cs typeface="Courier New"/>
              </a:rPr>
              <a:t>(use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20" i="1">
                <a:latin typeface="Courier New"/>
                <a:cs typeface="Courier New"/>
              </a:rPr>
              <a:t>"git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20" i="1">
                <a:latin typeface="Courier New"/>
                <a:cs typeface="Courier New"/>
              </a:rPr>
              <a:t>add"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and/or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20" i="1">
                <a:latin typeface="Courier New"/>
                <a:cs typeface="Courier New"/>
              </a:rPr>
              <a:t>"git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commit</a:t>
            </a:r>
            <a:r>
              <a:rPr dirty="0" sz="1800" i="1">
                <a:latin typeface="Courier New"/>
                <a:cs typeface="Courier New"/>
              </a:rPr>
              <a:t>	-</a:t>
            </a:r>
            <a:r>
              <a:rPr dirty="0" sz="1800" spc="-25" i="1">
                <a:latin typeface="Courier New"/>
                <a:cs typeface="Courier New"/>
              </a:rPr>
              <a:t>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676775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status</a:t>
            </a:r>
            <a:r>
              <a:rPr dirty="0" sz="1800" b="1">
                <a:latin typeface="Courier New"/>
                <a:cs typeface="Courier New"/>
              </a:rPr>
              <a:t>	-</a:t>
            </a:r>
            <a:r>
              <a:rPr dirty="0" sz="1800" spc="-50" b="1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561340" algn="l"/>
              </a:tabLst>
            </a:pPr>
            <a:r>
              <a:rPr dirty="0" sz="1800" spc="-50" i="1">
                <a:latin typeface="Courier New"/>
                <a:cs typeface="Courier New"/>
              </a:rPr>
              <a:t>M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0" b="1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50"/>
              </a:spcBef>
              <a:tabLst>
                <a:tab pos="972819" algn="l"/>
                <a:tab pos="1521460" algn="l"/>
                <a:tab pos="1795780" algn="l"/>
                <a:tab pos="3167380" algn="l"/>
                <a:tab pos="3716020" algn="l"/>
                <a:tab pos="4265295" algn="l"/>
              </a:tabLst>
            </a:pPr>
            <a:r>
              <a:rPr dirty="0" sz="1800" spc="-20" i="1">
                <a:latin typeface="Courier New"/>
                <a:cs typeface="Courier New"/>
              </a:rPr>
              <a:t>diff</a:t>
            </a:r>
            <a:r>
              <a:rPr dirty="0" sz="1800" i="1">
                <a:latin typeface="Courier New"/>
                <a:cs typeface="Courier New"/>
              </a:rPr>
              <a:t>	--</a:t>
            </a:r>
            <a:r>
              <a:rPr dirty="0" sz="1800" spc="-25" i="1">
                <a:latin typeface="Courier New"/>
                <a:cs typeface="Courier New"/>
              </a:rPr>
              <a:t>git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a/rea.txt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b/rea.txt </a:t>
            </a: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add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rea.txt </a:t>
            </a: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dirty="0" sz="1800" spc="-50" i="1">
                <a:latin typeface="Courier New"/>
                <a:cs typeface="Courier New"/>
              </a:rPr>
              <a:t>#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modified: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402455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0" b="1">
                <a:latin typeface="Courier New"/>
                <a:cs typeface="Courier New"/>
              </a:rPr>
              <a:t>diff</a:t>
            </a:r>
            <a:r>
              <a:rPr dirty="0" sz="1800" b="1">
                <a:latin typeface="Courier New"/>
                <a:cs typeface="Courier New"/>
              </a:rPr>
              <a:t>	--</a:t>
            </a:r>
            <a:r>
              <a:rPr dirty="0" sz="1800" spc="-10" b="1">
                <a:latin typeface="Courier New"/>
                <a:cs typeface="Courier New"/>
              </a:rPr>
              <a:t>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972819" algn="l"/>
                <a:tab pos="1795780" algn="l"/>
                <a:tab pos="3167380" algn="l"/>
              </a:tabLst>
            </a:pPr>
            <a:r>
              <a:rPr dirty="0" sz="1800" spc="-20" i="1">
                <a:latin typeface="Courier New"/>
                <a:cs typeface="Courier New"/>
              </a:rPr>
              <a:t>diff</a:t>
            </a:r>
            <a:r>
              <a:rPr dirty="0" sz="1800" i="1">
                <a:latin typeface="Courier New"/>
                <a:cs typeface="Courier New"/>
              </a:rPr>
              <a:t>	--</a:t>
            </a:r>
            <a:r>
              <a:rPr dirty="0" sz="1800" spc="-25" i="1">
                <a:latin typeface="Courier New"/>
                <a:cs typeface="Courier New"/>
              </a:rPr>
              <a:t>git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a/rea.txt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521460" algn="l"/>
                <a:tab pos="3167380" algn="l"/>
                <a:tab pos="3716020" algn="l"/>
                <a:tab pos="4676775" algn="l"/>
                <a:tab pos="5088255" algn="l"/>
                <a:tab pos="6322695" algn="l"/>
                <a:tab pos="6871334" algn="l"/>
                <a:tab pos="7557134" algn="l"/>
              </a:tabLst>
            </a:pPr>
            <a:r>
              <a:rPr dirty="0" sz="1800" spc="-10">
                <a:latin typeface="Courier New"/>
                <a:cs typeface="Courier New"/>
              </a:rPr>
              <a:t>[rea@attu1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superstar]$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git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commit</a:t>
            </a:r>
            <a:r>
              <a:rPr dirty="0" sz="1800" b="1">
                <a:latin typeface="Courier New"/>
                <a:cs typeface="Courier New"/>
              </a:rPr>
              <a:t>	-</a:t>
            </a:r>
            <a:r>
              <a:rPr dirty="0" sz="1800" spc="-50" b="1">
                <a:latin typeface="Courier New"/>
                <a:cs typeface="Courier New"/>
              </a:rPr>
              <a:t>m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"Created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5" b="1">
                <a:latin typeface="Courier New"/>
                <a:cs typeface="Courier New"/>
              </a:rPr>
              <a:t>new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0" b="1">
                <a:latin typeface="Courier New"/>
                <a:cs typeface="Courier New"/>
              </a:rPr>
              <a:t>text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Branching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merging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branching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heavily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switch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between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multiple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29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create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47904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branch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 i="1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list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branches: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(*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switch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given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  <a:tab pos="1305560" algn="l"/>
                <a:tab pos="281432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checkout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spcBef>
                <a:spcPts val="2310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merge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branch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1305560" algn="l"/>
                <a:tab pos="281432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checkout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  <a:tab pos="1305560" algn="l"/>
                <a:tab pos="231140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merge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8" y="680719"/>
            <a:ext cx="430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dirty="0" spc="-10"/>
              <a:t>Merge</a:t>
            </a:r>
            <a:r>
              <a:rPr dirty="0"/>
              <a:t>	</a:t>
            </a:r>
            <a:r>
              <a:rPr dirty="0" spc="-10"/>
              <a:t>conflicts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The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conflicting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will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contain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&lt;&lt;&lt;</a:t>
            </a:r>
            <a:r>
              <a:rPr dirty="0" sz="2400" spc="-695">
                <a:latin typeface="Courier New"/>
                <a:cs typeface="Courier New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&gt;&gt;&gt;</a:t>
            </a:r>
            <a:r>
              <a:rPr dirty="0" sz="2400" spc="-695">
                <a:latin typeface="Courier New"/>
                <a:cs typeface="Courier New"/>
              </a:rPr>
              <a:t> </a:t>
            </a:r>
            <a:r>
              <a:rPr dirty="0" sz="2400">
                <a:latin typeface="Tahoma"/>
                <a:cs typeface="Tahoma"/>
              </a:rPr>
              <a:t>sections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indicate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where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was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unable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resolve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dirty="0" spc="-10"/>
              <a:t>&lt;&lt;&lt;&lt;&lt;&lt;&lt;</a:t>
            </a:r>
            <a:r>
              <a:rPr dirty="0"/>
              <a:t>	</a:t>
            </a:r>
            <a:r>
              <a:rPr dirty="0" spc="-10"/>
              <a:t>HEAD:index.html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698500" algn="l"/>
                <a:tab pos="3167380" algn="l"/>
                <a:tab pos="4265295" algn="l"/>
              </a:tabLst>
            </a:pPr>
            <a:r>
              <a:rPr dirty="0" spc="-20"/>
              <a:t>&lt;div</a:t>
            </a:r>
            <a:r>
              <a:rPr dirty="0"/>
              <a:t>	</a:t>
            </a:r>
            <a:r>
              <a:rPr dirty="0" spc="-10"/>
              <a:t>id="footer"&gt;todo:</a:t>
            </a:r>
            <a:r>
              <a:rPr dirty="0"/>
              <a:t>	</a:t>
            </a:r>
            <a:r>
              <a:rPr dirty="0" spc="-10"/>
              <a:t>message</a:t>
            </a:r>
            <a:r>
              <a:rPr dirty="0"/>
              <a:t>	</a:t>
            </a:r>
            <a:r>
              <a:rPr dirty="0" spc="-10"/>
              <a:t>here&lt;/div&gt;</a:t>
            </a:r>
          </a:p>
          <a:p>
            <a:pPr marL="12700">
              <a:lnSpc>
                <a:spcPts val="2130"/>
              </a:lnSpc>
            </a:pPr>
            <a:r>
              <a:rPr dirty="0" spc="-10" b="1">
                <a:solidFill>
                  <a:srgbClr val="000000"/>
                </a:solidFill>
                <a:latin typeface="Courier New"/>
                <a:cs typeface="Courier New"/>
              </a:rPr>
              <a:t>=======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698500" algn="l"/>
              </a:tabLst>
            </a:pPr>
            <a:r>
              <a:rPr dirty="0" spc="-20">
                <a:solidFill>
                  <a:srgbClr val="008000"/>
                </a:solidFill>
              </a:rPr>
              <a:t>&lt;div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10">
                <a:solidFill>
                  <a:srgbClr val="008000"/>
                </a:solidFill>
              </a:rPr>
              <a:t>id="footer"&gt;</a:t>
            </a:r>
          </a:p>
          <a:p>
            <a:pPr marL="287020">
              <a:lnSpc>
                <a:spcPts val="2130"/>
              </a:lnSpc>
              <a:tabLst>
                <a:tab pos="1247140" algn="l"/>
                <a:tab pos="1795780" algn="l"/>
                <a:tab pos="3030220" algn="l"/>
                <a:tab pos="3578860" algn="l"/>
              </a:tabLst>
            </a:pPr>
            <a:r>
              <a:rPr dirty="0" spc="-10">
                <a:solidFill>
                  <a:srgbClr val="008000"/>
                </a:solidFill>
              </a:rPr>
              <a:t>thanks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25">
                <a:solidFill>
                  <a:srgbClr val="008000"/>
                </a:solidFill>
              </a:rPr>
              <a:t>for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10">
                <a:solidFill>
                  <a:srgbClr val="008000"/>
                </a:solidFill>
              </a:rPr>
              <a:t>visiting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25">
                <a:solidFill>
                  <a:srgbClr val="008000"/>
                </a:solidFill>
              </a:rPr>
              <a:t>our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20">
                <a:solidFill>
                  <a:srgbClr val="008000"/>
                </a:solidFill>
              </a:rPr>
              <a:t>site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>
                <a:solidFill>
                  <a:srgbClr val="008000"/>
                </a:solidFill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109980" algn="l"/>
              </a:tabLst>
            </a:pPr>
            <a:r>
              <a:rPr dirty="0" spc="-10">
                <a:solidFill>
                  <a:srgbClr val="008000"/>
                </a:solidFill>
              </a:rPr>
              <a:t>&gt;&gt;&gt;&gt;&gt;&gt;&gt;</a:t>
            </a:r>
            <a:r>
              <a:rPr dirty="0">
                <a:solidFill>
                  <a:srgbClr val="008000"/>
                </a:solidFill>
              </a:rPr>
              <a:t>	</a:t>
            </a:r>
            <a:r>
              <a:rPr dirty="0" spc="-10">
                <a:solidFill>
                  <a:srgbClr val="008000"/>
                </a:solidFill>
              </a:rPr>
              <a:t>SpecialBranch:index.html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41300" marR="5080" indent="-228600">
              <a:lnSpc>
                <a:spcPct val="99400"/>
              </a:lnSpc>
              <a:spcBef>
                <a:spcPts val="114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Find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such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sections,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edit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proper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state </a:t>
            </a:r>
            <a:r>
              <a:rPr dirty="0" sz="2400">
                <a:latin typeface="Tahoma"/>
                <a:cs typeface="Tahoma"/>
              </a:rPr>
              <a:t>(whichever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two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versions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newer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better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20">
                <a:latin typeface="Tahoma"/>
                <a:cs typeface="Tahoma"/>
              </a:rPr>
              <a:t> more </a:t>
            </a:r>
            <a:r>
              <a:rPr dirty="0" sz="2400" spc="-10">
                <a:latin typeface="Tahoma"/>
                <a:cs typeface="Tahoma"/>
              </a:rPr>
              <a:t>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706523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5"/>
                </a:lnTo>
                <a:lnTo>
                  <a:pt x="98518" y="326161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1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5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06523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8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60"/>
                </a:lnTo>
                <a:lnTo>
                  <a:pt x="53881" y="892081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13861" y="3081020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branch</a:t>
            </a:r>
            <a:r>
              <a:rPr dirty="0" sz="1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1's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version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7013861" y="4009708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8000"/>
                </a:solidFill>
                <a:latin typeface="Arial MT"/>
                <a:cs typeface="Arial MT"/>
              </a:rPr>
              <a:t>branch</a:t>
            </a:r>
            <a:r>
              <a:rPr dirty="0" sz="1800" spc="-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8000"/>
                </a:solidFill>
                <a:latin typeface="Arial MT"/>
                <a:cs typeface="Arial MT"/>
              </a:rPr>
              <a:t>2's</a:t>
            </a:r>
            <a:r>
              <a:rPr dirty="0" sz="1800" spc="-10">
                <a:solidFill>
                  <a:srgbClr val="008000"/>
                </a:solidFill>
                <a:latin typeface="Arial MT"/>
                <a:cs typeface="Arial MT"/>
              </a:rPr>
              <a:t> version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4333240" algn="l"/>
                <a:tab pos="6512559" algn="l"/>
              </a:tabLst>
            </a:pPr>
            <a:r>
              <a:rPr dirty="0" spc="-10"/>
              <a:t>Interaction</a:t>
            </a:r>
            <a:r>
              <a:rPr dirty="0"/>
              <a:t>	</a:t>
            </a:r>
            <a:r>
              <a:rPr dirty="0" spc="-25"/>
              <a:t>w/</a:t>
            </a:r>
            <a:r>
              <a:rPr dirty="0"/>
              <a:t>	</a:t>
            </a:r>
            <a:r>
              <a:rPr dirty="0" spc="-10"/>
              <a:t>remote</a:t>
            </a:r>
            <a:r>
              <a:rPr dirty="0"/>
              <a:t>	</a:t>
            </a:r>
            <a:r>
              <a:rPr dirty="0" spc="-20"/>
              <a:t>repo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2628"/>
            <a:ext cx="8565515" cy="4173854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3840" algn="l"/>
              </a:tabLst>
            </a:pPr>
            <a:r>
              <a:rPr dirty="0" sz="2400" b="1">
                <a:latin typeface="Tahoma"/>
                <a:cs typeface="Tahoma"/>
              </a:rPr>
              <a:t>Push</a:t>
            </a:r>
            <a:r>
              <a:rPr dirty="0" sz="2400" spc="1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3840" algn="l"/>
              </a:tabLst>
            </a:pPr>
            <a:r>
              <a:rPr dirty="0" sz="2400" b="1">
                <a:latin typeface="Tahoma"/>
                <a:cs typeface="Tahoma"/>
              </a:rPr>
              <a:t>Pull</a:t>
            </a:r>
            <a:r>
              <a:rPr dirty="0" sz="2400" spc="3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get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most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recent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7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(fix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conflicts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if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necessary,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add/commit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them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10"/>
              </a:spcBef>
              <a:buFont typeface="Courier New"/>
              <a:buChar char="–"/>
            </a:pPr>
            <a:endParaRPr sz="2200">
              <a:latin typeface="Tahoma"/>
              <a:cs typeface="Tahoma"/>
            </a:endParaRPr>
          </a:p>
          <a:p>
            <a:pPr marL="241300" marR="220345" indent="-228600">
              <a:lnSpc>
                <a:spcPct val="101499"/>
              </a:lnSpc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fetch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most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recent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updates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into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repo,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put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working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1305560" algn="l"/>
                <a:tab pos="2143760" algn="l"/>
                <a:tab pos="331724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pull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origin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315"/>
              </a:spcBef>
              <a:buFont typeface="Courier New"/>
              <a:buChar char="–"/>
            </a:pPr>
            <a:endParaRPr sz="2200">
              <a:latin typeface="Courier New"/>
              <a:cs typeface="Courier New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put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  <a:tab pos="1305560" algn="l"/>
                <a:tab pos="2143760" algn="l"/>
                <a:tab pos="331724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push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origin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241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GitHub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672195" cy="47028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3840" algn="l"/>
              </a:tabLst>
            </a:pPr>
            <a:r>
              <a:rPr dirty="0" u="heavy" sz="24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dirty="0" sz="2400" spc="-2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site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online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storage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create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remote</a:t>
            </a:r>
            <a:r>
              <a:rPr dirty="0" sz="2200" spc="-25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repo</a:t>
            </a:r>
            <a:r>
              <a:rPr dirty="0" sz="2200" spc="15" b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there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push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code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25">
                <a:latin typeface="Tahoma"/>
                <a:cs typeface="Tahoma"/>
              </a:rPr>
              <a:t> it.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Many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open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source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projects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it,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such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lvl="1" marL="634365" marR="2026285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get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free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space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open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source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projects, 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pay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private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465"/>
              </a:spcBef>
              <a:buChar char="•"/>
              <a:tabLst>
                <a:tab pos="922655" algn="l"/>
                <a:tab pos="5424805" algn="l"/>
              </a:tabLst>
            </a:pPr>
            <a:r>
              <a:rPr dirty="0" sz="2000">
                <a:latin typeface="Tahoma"/>
                <a:cs typeface="Tahoma"/>
              </a:rPr>
              <a:t>Free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private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repos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educational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use: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u="sng" sz="20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35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SzPct val="97959"/>
              <a:buChar char="•"/>
              <a:tabLst>
                <a:tab pos="243840" algn="l"/>
              </a:tabLst>
            </a:pPr>
            <a:r>
              <a:rPr dirty="0" sz="2450" spc="-10">
                <a:latin typeface="Tahoma"/>
                <a:cs typeface="Tahoma"/>
              </a:rPr>
              <a:t>Question:</a:t>
            </a:r>
            <a:r>
              <a:rPr dirty="0" sz="245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always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have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GitHub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09"/>
              </a:spcBef>
              <a:buSzPct val="97777"/>
              <a:buChar char="–"/>
              <a:tabLst>
                <a:tab pos="634365" algn="l"/>
                <a:tab pos="2329180" algn="l"/>
              </a:tabLst>
            </a:pPr>
            <a:r>
              <a:rPr dirty="0" sz="2250" spc="-20">
                <a:latin typeface="Tahoma"/>
                <a:cs typeface="Tahoma"/>
              </a:rPr>
              <a:t>Answer:</a:t>
            </a:r>
            <a:r>
              <a:rPr dirty="0" sz="2250" spc="-13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No!</a:t>
            </a:r>
            <a:r>
              <a:rPr dirty="0" sz="2200">
                <a:latin typeface="Tahoma"/>
                <a:cs typeface="Tahoma"/>
              </a:rPr>
              <a:t>	You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locally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own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5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someone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else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could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set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up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server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share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could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share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with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users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same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system,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as </a:t>
            </a:r>
            <a:r>
              <a:rPr dirty="0" sz="2200">
                <a:latin typeface="Tahoma"/>
                <a:cs typeface="Tahoma"/>
              </a:rPr>
              <a:t>long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everyone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has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needed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4" y="680719"/>
            <a:ext cx="2677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 spc="-10"/>
              <a:t>About</a:t>
            </a:r>
            <a:r>
              <a:rPr dirty="0"/>
              <a:t>	</a:t>
            </a:r>
            <a:r>
              <a:rPr dirty="0" spc="-25"/>
              <a:t>Git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6956425" cy="51796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12483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Created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Linus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Torvalds, </a:t>
            </a:r>
            <a:r>
              <a:rPr dirty="0" sz="2400">
                <a:latin typeface="Tahoma"/>
                <a:cs typeface="Tahoma"/>
              </a:rPr>
              <a:t>creator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Linux,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Came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out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development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Designed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do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control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5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Goals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Git: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70"/>
              </a:spcBef>
              <a:buChar char="–"/>
              <a:tabLst>
                <a:tab pos="634365" algn="l"/>
              </a:tabLst>
            </a:pPr>
            <a:r>
              <a:rPr dirty="0" sz="2200" spc="-1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lvl="1" marL="633730" marR="1911985" indent="-278765">
              <a:lnSpc>
                <a:spcPct val="101200"/>
              </a:lnSpc>
              <a:spcBef>
                <a:spcPts val="430"/>
              </a:spcBef>
              <a:buChar char="–"/>
              <a:tabLst>
                <a:tab pos="923290" algn="l"/>
              </a:tabLst>
            </a:pPr>
            <a:r>
              <a:rPr dirty="0" sz="2200">
                <a:latin typeface="Tahoma"/>
                <a:cs typeface="Tahoma"/>
              </a:rPr>
              <a:t>Support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non-</a:t>
            </a:r>
            <a:r>
              <a:rPr dirty="0" sz="2200">
                <a:latin typeface="Tahoma"/>
                <a:cs typeface="Tahoma"/>
              </a:rPr>
              <a:t>linear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development </a:t>
            </a:r>
            <a:r>
              <a:rPr dirty="0" sz="2200" spc="-10">
                <a:latin typeface="Tahoma"/>
                <a:cs typeface="Tahoma"/>
              </a:rPr>
              <a:t>	</a:t>
            </a:r>
            <a:r>
              <a:rPr dirty="0" sz="2200">
                <a:latin typeface="Tahoma"/>
                <a:cs typeface="Tahoma"/>
              </a:rPr>
              <a:t>(thousands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parallel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84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Fully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distributed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Able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handle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large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projects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5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buSzPct val="97777"/>
              <a:buChar char="–"/>
              <a:tabLst>
                <a:tab pos="634365" algn="l"/>
                <a:tab pos="4281170" algn="l"/>
              </a:tabLst>
            </a:pPr>
            <a:r>
              <a:rPr dirty="0" sz="2250">
                <a:latin typeface="Tahoma"/>
                <a:cs typeface="Tahoma"/>
              </a:rPr>
              <a:t>(A</a:t>
            </a:r>
            <a:r>
              <a:rPr dirty="0" sz="2250" spc="-9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"git"</a:t>
            </a:r>
            <a:r>
              <a:rPr dirty="0" sz="2250" spc="-9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is</a:t>
            </a:r>
            <a:r>
              <a:rPr dirty="0" sz="2250" spc="-85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a</a:t>
            </a:r>
            <a:r>
              <a:rPr dirty="0" sz="2250" spc="-9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cranky</a:t>
            </a:r>
            <a:r>
              <a:rPr dirty="0" sz="2250" spc="-9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old</a:t>
            </a:r>
            <a:r>
              <a:rPr dirty="0" sz="2250" spc="-85">
                <a:latin typeface="Tahoma"/>
                <a:cs typeface="Tahoma"/>
              </a:rPr>
              <a:t> </a:t>
            </a:r>
            <a:r>
              <a:rPr dirty="0" sz="2250" spc="-20">
                <a:latin typeface="Tahoma"/>
                <a:cs typeface="Tahoma"/>
              </a:rPr>
              <a:t>man.</a:t>
            </a:r>
            <a:r>
              <a:rPr dirty="0" sz="2250">
                <a:latin typeface="Tahoma"/>
                <a:cs typeface="Tahoma"/>
              </a:rPr>
              <a:t>	Linus</a:t>
            </a:r>
            <a:r>
              <a:rPr dirty="0" sz="2250" spc="-135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meant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723" y="1790701"/>
            <a:ext cx="1714498" cy="17144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323" y="3867150"/>
            <a:ext cx="2076450" cy="20764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Installing/learning</a:t>
            </a:r>
            <a:r>
              <a:rPr dirty="0" spc="-180"/>
              <a:t> </a:t>
            </a:r>
            <a:r>
              <a:rPr dirty="0" spc="-25"/>
              <a:t>Git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8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Git website: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u="heavy" sz="2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Free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on-</a:t>
            </a:r>
            <a:r>
              <a:rPr dirty="0" sz="2200">
                <a:latin typeface="Tahoma"/>
                <a:cs typeface="Tahoma"/>
              </a:rPr>
              <a:t>line</a:t>
            </a:r>
            <a:r>
              <a:rPr dirty="0" sz="2200" spc="-10">
                <a:latin typeface="Tahoma"/>
                <a:cs typeface="Tahoma"/>
              </a:rPr>
              <a:t> book: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Reference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page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Git: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6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tutorial: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9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Computer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Scientists:</a:t>
            </a:r>
            <a:endParaRPr sz="22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2655" algn="l"/>
              </a:tabLst>
            </a:pPr>
            <a:r>
              <a:rPr dirty="0" u="sng" sz="20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335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At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command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line: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(where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verb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=</a:t>
            </a:r>
            <a:r>
              <a:rPr dirty="0" sz="2450" spc="-105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config,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>
                <a:latin typeface="Tahoma"/>
                <a:cs typeface="Tahoma"/>
              </a:rPr>
              <a:t>add,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 spc="-20">
                <a:latin typeface="Tahoma"/>
                <a:cs typeface="Tahoma"/>
              </a:rPr>
              <a:t>commit,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  <a:tab pos="1305560" algn="l"/>
                <a:tab pos="2143760" algn="l"/>
              </a:tabLst>
            </a:pPr>
            <a:r>
              <a:rPr dirty="0" sz="2200" spc="-25">
                <a:latin typeface="Courier New"/>
                <a:cs typeface="Courier New"/>
              </a:rPr>
              <a:t>git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>
                <a:latin typeface="Courier New"/>
                <a:cs typeface="Courier New"/>
              </a:rPr>
              <a:t>help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 spc="-20" i="1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4495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Centralized</a:t>
            </a:r>
            <a:r>
              <a:rPr dirty="0" spc="-130"/>
              <a:t> </a:t>
            </a:r>
            <a:r>
              <a:rPr dirty="0" spc="-25"/>
              <a:t>VCS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5920740" cy="5114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88773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In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Subversion,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CVS,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Perforce,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etc.</a:t>
            </a:r>
            <a:r>
              <a:rPr dirty="0" sz="2400" spc="6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central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repository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(repo) </a:t>
            </a:r>
            <a:r>
              <a:rPr dirty="0" sz="2400">
                <a:latin typeface="Tahoma"/>
                <a:cs typeface="Tahoma"/>
              </a:rPr>
              <a:t>holds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"official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copy"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code</a:t>
            </a:r>
            <a:endParaRPr sz="2400">
              <a:latin typeface="Tahoma"/>
              <a:cs typeface="Tahoma"/>
            </a:endParaRPr>
          </a:p>
          <a:p>
            <a:pPr lvl="1" marL="634365" marR="1703705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server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maintains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sole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history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2000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You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make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"checkouts"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it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5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make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9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832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When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you're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done,</a:t>
            </a:r>
            <a:r>
              <a:rPr dirty="0" sz="2400" spc="-25">
                <a:latin typeface="Tahoma"/>
                <a:cs typeface="Tahoma"/>
              </a:rPr>
              <a:t> you </a:t>
            </a:r>
            <a:r>
              <a:rPr dirty="0" sz="2400">
                <a:latin typeface="Tahoma"/>
                <a:cs typeface="Tahoma"/>
              </a:rPr>
              <a:t>"check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in"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back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4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checkin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increments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repo's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3260" y="3227984"/>
            <a:ext cx="3654036" cy="270867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86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dirty="0" spc="-105"/>
              <a:t> </a:t>
            </a:r>
            <a:r>
              <a:rPr dirty="0"/>
              <a:t>VCS</a:t>
            </a:r>
            <a:r>
              <a:rPr dirty="0" spc="-100"/>
              <a:t> </a:t>
            </a:r>
            <a:r>
              <a:rPr dirty="0" spc="-10"/>
              <a:t>(Git)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224520" cy="51003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215455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In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mercurial,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etc.,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don't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"checkout"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central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repo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"clone"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"pull"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152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complete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copy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everything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yours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"just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good"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0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Many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operations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2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check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in/out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local</a:t>
            </a:r>
            <a:r>
              <a:rPr dirty="0" sz="2250" spc="-7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0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commit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local</a:t>
            </a:r>
            <a:r>
              <a:rPr dirty="0" sz="2250" spc="-7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5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keeps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2305"/>
              </a:spcBef>
              <a:buChar char="•"/>
              <a:tabLst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When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you're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ready,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"push"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back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507" y="2444631"/>
            <a:ext cx="3095985" cy="349591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snapshots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Centralized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VCS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like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Subversion </a:t>
            </a:r>
            <a:r>
              <a:rPr dirty="0" sz="2400">
                <a:latin typeface="Tahoma"/>
                <a:cs typeface="Tahoma"/>
              </a:rPr>
              <a:t>track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version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each </a:t>
            </a:r>
            <a:r>
              <a:rPr dirty="0" sz="2400">
                <a:latin typeface="Tahoma"/>
                <a:cs typeface="Tahoma"/>
              </a:rPr>
              <a:t>individual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1300" marR="196215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Git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keeps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"snapshots"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entire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lvl="1" marL="634365" marR="245110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checkin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overall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code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copy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of </a:t>
            </a: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Some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given </a:t>
            </a:r>
            <a:r>
              <a:rPr dirty="0" sz="2200">
                <a:latin typeface="Tahoma"/>
                <a:cs typeface="Tahoma"/>
              </a:rPr>
              <a:t>checkin,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some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do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9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More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redundancy,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but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91" y="2316612"/>
            <a:ext cx="4098339" cy="167595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30631" y="1923733"/>
            <a:ext cx="1169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Subversion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401" y="4942702"/>
            <a:ext cx="4111320" cy="17546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177375" y="4497070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Git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Local</a:t>
            </a:r>
            <a:r>
              <a:rPr dirty="0" spc="-60"/>
              <a:t> 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areas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4163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In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copy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git,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be:</a:t>
            </a:r>
            <a:endParaRPr sz="24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46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515"/>
              </a:spcBef>
              <a:buChar char="•"/>
              <a:tabLst>
                <a:tab pos="922655" algn="l"/>
              </a:tabLst>
            </a:pPr>
            <a:r>
              <a:rPr dirty="0" sz="2000" spc="-1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  <a:buFont typeface="Tahoma"/>
              <a:buChar char="•"/>
            </a:pPr>
            <a:endParaRPr sz="20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Checked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out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modified, </a:t>
            </a:r>
            <a:r>
              <a:rPr dirty="0" sz="2200">
                <a:latin typeface="Tahoma"/>
                <a:cs typeface="Tahoma"/>
              </a:rPr>
              <a:t>but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yet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440"/>
              </a:spcBef>
              <a:buChar char="•"/>
              <a:tabLst>
                <a:tab pos="922655" algn="l"/>
              </a:tabLst>
            </a:pPr>
            <a:r>
              <a:rPr dirty="0" sz="2000">
                <a:latin typeface="Tahoma"/>
                <a:cs typeface="Tahoma"/>
              </a:rPr>
              <a:t>(working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1465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1465" algn="l"/>
              </a:tabLst>
            </a:pPr>
            <a:r>
              <a:rPr dirty="0" sz="2200">
                <a:latin typeface="Tahoma"/>
                <a:cs typeface="Tahoma"/>
              </a:rPr>
              <a:t>Or,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in-</a:t>
            </a:r>
            <a:r>
              <a:rPr dirty="0" sz="2200">
                <a:latin typeface="Tahoma"/>
                <a:cs typeface="Tahoma"/>
              </a:rPr>
              <a:t>between,</a:t>
            </a:r>
            <a:r>
              <a:rPr dirty="0" sz="2200" spc="-5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in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"staging"</a:t>
            </a:r>
            <a:r>
              <a:rPr dirty="0" sz="2200" spc="-35" b="1">
                <a:latin typeface="Tahoma"/>
                <a:cs typeface="Tahoma"/>
              </a:rPr>
              <a:t> </a:t>
            </a:r>
            <a:r>
              <a:rPr dirty="0" sz="2200" spc="-20" b="1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lvl="1" marL="579755" marR="5080" indent="-173990">
              <a:lnSpc>
                <a:spcPct val="100800"/>
              </a:lnSpc>
              <a:spcBef>
                <a:spcPts val="425"/>
              </a:spcBef>
              <a:buChar char="•"/>
              <a:tabLst>
                <a:tab pos="583565" algn="l"/>
              </a:tabLst>
            </a:pPr>
            <a:r>
              <a:rPr dirty="0" sz="2000">
                <a:latin typeface="Tahoma"/>
                <a:cs typeface="Tahoma"/>
              </a:rPr>
              <a:t>Staged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</a:t>
            </a:r>
            <a:r>
              <a:rPr dirty="0" sz="2000" spc="-20">
                <a:latin typeface="Tahoma"/>
                <a:cs typeface="Tahoma"/>
              </a:rPr>
              <a:t> ready </a:t>
            </a:r>
            <a:r>
              <a:rPr dirty="0" sz="2000" spc="-20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10">
                <a:latin typeface="Tahoma"/>
                <a:cs typeface="Tahoma"/>
              </a:rPr>
              <a:t> 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5863" y="6583680"/>
            <a:ext cx="5414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 indent="-173990">
              <a:lnSpc>
                <a:spcPct val="100000"/>
              </a:lnSpc>
              <a:spcBef>
                <a:spcPts val="100"/>
              </a:spcBef>
              <a:buChar char="•"/>
              <a:tabLst>
                <a:tab pos="186690" algn="l"/>
              </a:tabLst>
            </a:pP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commit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saves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snapshot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all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staged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96" y="1675417"/>
            <a:ext cx="4394659" cy="379423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32625" y="5628957"/>
            <a:ext cx="189103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Unmodified/modified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956714" y="5628957"/>
            <a:ext cx="64579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Staged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90227" y="5640071"/>
            <a:ext cx="100012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Committed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29" y="680719"/>
            <a:ext cx="5284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285" algn="l"/>
                <a:tab pos="2625725" algn="l"/>
              </a:tabLst>
            </a:pPr>
            <a:r>
              <a:rPr dirty="0" spc="-10"/>
              <a:t>Basic</a:t>
            </a:r>
            <a:r>
              <a:rPr dirty="0"/>
              <a:t>	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workflow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3840" algn="l"/>
              </a:tabLst>
            </a:pPr>
            <a:r>
              <a:rPr dirty="0" sz="2400" b="1">
                <a:latin typeface="Tahoma"/>
                <a:cs typeface="Tahoma"/>
              </a:rPr>
              <a:t>Modify</a:t>
            </a:r>
            <a:r>
              <a:rPr dirty="0" sz="2400" spc="-45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working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3840" algn="l"/>
              </a:tabLst>
            </a:pPr>
            <a:r>
              <a:rPr dirty="0" sz="2400" b="1">
                <a:latin typeface="Tahoma"/>
                <a:cs typeface="Tahoma"/>
              </a:rPr>
              <a:t>Stage</a:t>
            </a:r>
            <a:r>
              <a:rPr dirty="0" sz="2400" spc="-35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adding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snapshots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</a:t>
            </a:r>
            <a:r>
              <a:rPr dirty="0" sz="2400" b="1">
                <a:latin typeface="Tahoma"/>
                <a:cs typeface="Tahoma"/>
              </a:rPr>
              <a:t>Commit</a:t>
            </a:r>
            <a:r>
              <a:rPr dirty="0" sz="2400">
                <a:latin typeface="Tahoma"/>
                <a:cs typeface="Tahoma"/>
              </a:rPr>
              <a:t>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which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takes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stores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snapshot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permanently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743" y="3840738"/>
            <a:ext cx="5399378" cy="317630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commit</a:t>
            </a:r>
            <a:r>
              <a:rPr dirty="0"/>
              <a:t>	</a:t>
            </a:r>
            <a:r>
              <a:rPr dirty="0" spc="-10"/>
              <a:t>checksums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731250" cy="4861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1300" algn="l"/>
                <a:tab pos="243840" algn="l"/>
              </a:tabLst>
            </a:pPr>
            <a:r>
              <a:rPr dirty="0" sz="2400">
                <a:latin typeface="Tahoma"/>
                <a:cs typeface="Tahoma"/>
              </a:rPr>
              <a:t>	In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Subversion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each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modification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central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increments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version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#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overall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lvl="1" marL="634365" marR="403860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Git,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has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own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copy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repo,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commits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copy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before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pushing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central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lvl="1" marL="634365" marR="658495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So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generates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unique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 b="1">
                <a:latin typeface="Tahoma"/>
                <a:cs typeface="Tahoma"/>
              </a:rPr>
              <a:t>SHA-</a:t>
            </a:r>
            <a:r>
              <a:rPr dirty="0" sz="2200" b="1">
                <a:latin typeface="Tahoma"/>
                <a:cs typeface="Tahoma"/>
              </a:rPr>
              <a:t>1</a:t>
            </a:r>
            <a:r>
              <a:rPr dirty="0" sz="2200" spc="-20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hash</a:t>
            </a:r>
            <a:r>
              <a:rPr dirty="0" sz="2200" spc="25" b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(40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character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string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hex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digits)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every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spcBef>
                <a:spcPts val="515"/>
              </a:spcBef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Refers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commits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this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ID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rather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than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05"/>
              </a:spcBef>
              <a:buFont typeface="Tahoma"/>
              <a:buChar char="–"/>
            </a:pPr>
            <a:endParaRPr sz="2200">
              <a:latin typeface="Tahoma"/>
              <a:cs typeface="Tahoma"/>
            </a:endParaRPr>
          </a:p>
          <a:p>
            <a:pPr lvl="1" marL="634365" indent="-278765">
              <a:lnSpc>
                <a:spcPct val="100000"/>
              </a:lnSpc>
              <a:buChar char="–"/>
              <a:tabLst>
                <a:tab pos="634365" algn="l"/>
              </a:tabLst>
            </a:pPr>
            <a:r>
              <a:rPr dirty="0" sz="2200">
                <a:latin typeface="Tahoma"/>
                <a:cs typeface="Tahoma"/>
              </a:rPr>
              <a:t>Often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we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only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first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7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lvl="2" marL="922655" indent="-173990">
              <a:lnSpc>
                <a:spcPct val="100000"/>
              </a:lnSpc>
              <a:spcBef>
                <a:spcPts val="509"/>
              </a:spcBef>
              <a:buChar char="•"/>
              <a:tabLst>
                <a:tab pos="922655" algn="l"/>
                <a:tab pos="2143125" algn="l"/>
                <a:tab pos="3209925" algn="l"/>
                <a:tab pos="4124325" algn="l"/>
                <a:tab pos="4886325" algn="l"/>
                <a:tab pos="5344160" algn="l"/>
              </a:tabLst>
            </a:pPr>
            <a:r>
              <a:rPr dirty="0" sz="2000" spc="-10">
                <a:latin typeface="Courier New"/>
                <a:cs typeface="Courier New"/>
              </a:rPr>
              <a:t>1677b2d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Edited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first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line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of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400"/>
              </a:spcBef>
              <a:buChar char="•"/>
              <a:tabLst>
                <a:tab pos="922655" algn="l"/>
                <a:tab pos="2143125" algn="l"/>
                <a:tab pos="3057525" algn="l"/>
                <a:tab pos="3819525" algn="l"/>
                <a:tab pos="4276725" algn="l"/>
              </a:tabLst>
            </a:pPr>
            <a:r>
              <a:rPr dirty="0" sz="2000" spc="-10">
                <a:latin typeface="Courier New"/>
                <a:cs typeface="Courier New"/>
              </a:rPr>
              <a:t>258efa7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Added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line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to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2655" indent="-173990">
              <a:lnSpc>
                <a:spcPct val="100000"/>
              </a:lnSpc>
              <a:spcBef>
                <a:spcPts val="500"/>
              </a:spcBef>
              <a:buChar char="•"/>
              <a:tabLst>
                <a:tab pos="922655" algn="l"/>
                <a:tab pos="2143125" algn="l"/>
                <a:tab pos="3362325" algn="l"/>
              </a:tabLst>
            </a:pPr>
            <a:r>
              <a:rPr dirty="0" sz="2000" spc="-10">
                <a:latin typeface="Courier New"/>
                <a:cs typeface="Courier New"/>
              </a:rPr>
              <a:t>0e52da7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Initial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1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2025-02-01T03:07:56Z</dcterms:created>
  <dcterms:modified xsi:type="dcterms:W3CDTF">2025-02-01T03:07:56Z</dcterms:modified>
</cp:coreProperties>
</file>