
<file path=[Content_Types].xml><?xml version="1.0" encoding="utf-8"?>
<Types xmlns="http://schemas.openxmlformats.org/package/2006/content-types">
  <Default Extension="jpeg" ContentType="image/jpeg"/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2" r:id="rId5"/>
    <p:sldId id="264" r:id="rId6"/>
    <p:sldId id="265" r:id="rId7"/>
    <p:sldId id="266" r:id="rId8"/>
    <p:sldId id="267" r:id="rId9"/>
    <p:sldId id="269" r:id="rId10"/>
    <p:sldId id="270" r:id="rId11"/>
    <p:sldId id="271" r:id="rId12"/>
    <p:sldId id="272" r:id="rId13"/>
    <p:sldId id="273" r:id="rId14"/>
    <p:sldId id="275" r:id="rId15"/>
    <p:sldId id="276" r:id="rId16"/>
    <p:sldId id="277" r:id="rId17"/>
    <p:sldId id="279" r:id="rId18"/>
    <p:sldId id="280" r:id="rId19"/>
    <p:sldId id="294" r:id="rId20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38"/>
  </p:normalViewPr>
  <p:slideViewPr>
    <p:cSldViewPr>
      <p:cViewPr varScale="1">
        <p:scale>
          <a:sx n="159" d="100"/>
          <a:sy n="159" d="100"/>
        </p:scale>
        <p:origin x="824" y="4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87800"/>
            <a:ext cx="9144000" cy="4655820"/>
          </a:xfrm>
          <a:custGeom>
            <a:avLst/>
            <a:gdLst/>
            <a:ahLst/>
            <a:cxnLst/>
            <a:rect l="l" t="t" r="r" b="b"/>
            <a:pathLst>
              <a:path w="9144000" h="4655820">
                <a:moveTo>
                  <a:pt x="0" y="4655699"/>
                </a:moveTo>
                <a:lnTo>
                  <a:pt x="9143999" y="4655699"/>
                </a:lnTo>
                <a:lnTo>
                  <a:pt x="9143999" y="0"/>
                </a:lnTo>
                <a:lnTo>
                  <a:pt x="0" y="0"/>
                </a:lnTo>
                <a:lnTo>
                  <a:pt x="0" y="4655699"/>
                </a:lnTo>
                <a:close/>
              </a:path>
            </a:pathLst>
          </a:custGeom>
          <a:solidFill>
            <a:srgbClr val="D8F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144000" cy="488315"/>
          </a:xfrm>
          <a:custGeom>
            <a:avLst/>
            <a:gdLst/>
            <a:ahLst/>
            <a:cxnLst/>
            <a:rect l="l" t="t" r="r" b="b"/>
            <a:pathLst>
              <a:path w="9144000" h="488315">
                <a:moveTo>
                  <a:pt x="9143999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4877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3295" y="1191255"/>
            <a:ext cx="373380" cy="46355"/>
          </a:xfrm>
          <a:custGeom>
            <a:avLst/>
            <a:gdLst/>
            <a:ahLst/>
            <a:cxnLst/>
            <a:rect l="l" t="t" r="r" b="b"/>
            <a:pathLst>
              <a:path w="373380" h="46355">
                <a:moveTo>
                  <a:pt x="372859" y="45826"/>
                </a:moveTo>
                <a:lnTo>
                  <a:pt x="0" y="45826"/>
                </a:lnTo>
                <a:lnTo>
                  <a:pt x="0" y="0"/>
                </a:lnTo>
                <a:lnTo>
                  <a:pt x="372859" y="0"/>
                </a:lnTo>
                <a:lnTo>
                  <a:pt x="372859" y="45826"/>
                </a:lnTo>
                <a:close/>
              </a:path>
            </a:pathLst>
          </a:custGeom>
          <a:solidFill>
            <a:srgbClr val="EB5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30391" y="1191255"/>
            <a:ext cx="376555" cy="46355"/>
          </a:xfrm>
          <a:custGeom>
            <a:avLst/>
            <a:gdLst/>
            <a:ahLst/>
            <a:cxnLst/>
            <a:rect l="l" t="t" r="r" b="b"/>
            <a:pathLst>
              <a:path w="376555" h="46355">
                <a:moveTo>
                  <a:pt x="376012" y="45826"/>
                </a:moveTo>
                <a:lnTo>
                  <a:pt x="0" y="45826"/>
                </a:lnTo>
                <a:lnTo>
                  <a:pt x="0" y="0"/>
                </a:lnTo>
                <a:lnTo>
                  <a:pt x="376012" y="0"/>
                </a:lnTo>
                <a:lnTo>
                  <a:pt x="376012" y="45826"/>
                </a:lnTo>
                <a:close/>
              </a:path>
            </a:pathLst>
          </a:custGeom>
          <a:solidFill>
            <a:srgbClr val="1A99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475" y="1378467"/>
            <a:ext cx="3460115" cy="421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rgbClr val="1A1A1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92999" y="2754684"/>
            <a:ext cx="5374640" cy="5835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203295" y="1191255"/>
            <a:ext cx="373380" cy="46355"/>
          </a:xfrm>
          <a:custGeom>
            <a:avLst/>
            <a:gdLst/>
            <a:ahLst/>
            <a:cxnLst/>
            <a:rect l="l" t="t" r="r" b="b"/>
            <a:pathLst>
              <a:path w="373380" h="46355">
                <a:moveTo>
                  <a:pt x="372859" y="45826"/>
                </a:moveTo>
                <a:lnTo>
                  <a:pt x="0" y="45826"/>
                </a:lnTo>
                <a:lnTo>
                  <a:pt x="0" y="0"/>
                </a:lnTo>
                <a:lnTo>
                  <a:pt x="372859" y="0"/>
                </a:lnTo>
                <a:lnTo>
                  <a:pt x="372859" y="45826"/>
                </a:lnTo>
                <a:close/>
              </a:path>
            </a:pathLst>
          </a:custGeom>
          <a:solidFill>
            <a:srgbClr val="EB5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30391" y="1191255"/>
            <a:ext cx="376555" cy="46355"/>
          </a:xfrm>
          <a:custGeom>
            <a:avLst/>
            <a:gdLst/>
            <a:ahLst/>
            <a:cxnLst/>
            <a:rect l="l" t="t" r="r" b="b"/>
            <a:pathLst>
              <a:path w="376555" h="46355">
                <a:moveTo>
                  <a:pt x="376012" y="45826"/>
                </a:moveTo>
                <a:lnTo>
                  <a:pt x="0" y="45826"/>
                </a:lnTo>
                <a:lnTo>
                  <a:pt x="0" y="0"/>
                </a:lnTo>
                <a:lnTo>
                  <a:pt x="376012" y="0"/>
                </a:lnTo>
                <a:lnTo>
                  <a:pt x="376012" y="45826"/>
                </a:lnTo>
                <a:close/>
              </a:path>
            </a:pathLst>
          </a:custGeom>
          <a:solidFill>
            <a:srgbClr val="1A99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1A1A1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1A1A1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1A99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30389" y="1191259"/>
            <a:ext cx="746125" cy="46355"/>
          </a:xfrm>
          <a:custGeom>
            <a:avLst/>
            <a:gdLst/>
            <a:ahLst/>
            <a:cxnLst/>
            <a:rect l="l" t="t" r="r" b="b"/>
            <a:pathLst>
              <a:path w="746125" h="46355">
                <a:moveTo>
                  <a:pt x="745756" y="0"/>
                </a:moveTo>
                <a:lnTo>
                  <a:pt x="376008" y="0"/>
                </a:lnTo>
                <a:lnTo>
                  <a:pt x="372897" y="0"/>
                </a:lnTo>
                <a:lnTo>
                  <a:pt x="0" y="0"/>
                </a:lnTo>
                <a:lnTo>
                  <a:pt x="0" y="45834"/>
                </a:lnTo>
                <a:lnTo>
                  <a:pt x="372897" y="45834"/>
                </a:lnTo>
                <a:lnTo>
                  <a:pt x="376008" y="45834"/>
                </a:lnTo>
                <a:lnTo>
                  <a:pt x="745756" y="45834"/>
                </a:lnTo>
                <a:lnTo>
                  <a:pt x="7457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1A1A1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4864" y="1378467"/>
            <a:ext cx="7594270" cy="421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rgbClr val="1A1A1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45325" y="2317504"/>
            <a:ext cx="5869940" cy="1045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owtogeek.com/125157/8-deadly-commands-you-should-never-run-on-linux/" TargetMode="External"/><Relationship Id="rId2" Type="http://schemas.openxmlformats.org/officeDocument/2006/relationships/hyperlink" Target="https://www.tecmint.com/10-most-dangerous-commands-you-should-never-execute-on-linux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5" y="1374138"/>
            <a:ext cx="67894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/>
              <a:t>Introduction</a:t>
            </a:r>
            <a:r>
              <a:rPr sz="4200" spc="-75" dirty="0"/>
              <a:t> </a:t>
            </a:r>
            <a:r>
              <a:rPr sz="4200" dirty="0"/>
              <a:t>to</a:t>
            </a:r>
            <a:r>
              <a:rPr sz="4200" spc="-70" dirty="0"/>
              <a:t> </a:t>
            </a:r>
            <a:r>
              <a:rPr sz="4200" dirty="0"/>
              <a:t>Linux</a:t>
            </a:r>
            <a:r>
              <a:rPr sz="4200" spc="-70" dirty="0"/>
              <a:t> </a:t>
            </a:r>
            <a:r>
              <a:rPr sz="4200" spc="125" dirty="0"/>
              <a:t>Shell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802652" y="3275262"/>
            <a:ext cx="6575425" cy="717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1900"/>
              </a:lnSpc>
              <a:spcBef>
                <a:spcPts val="100"/>
              </a:spcBef>
            </a:pPr>
            <a:r>
              <a:rPr sz="1600" b="1" spc="-10" dirty="0">
                <a:latin typeface="Verdana"/>
                <a:cs typeface="Verdana"/>
              </a:rPr>
              <a:t>15-213/18-213/15-513/14-513/18-</a:t>
            </a:r>
            <a:r>
              <a:rPr sz="1600" b="1" dirty="0">
                <a:latin typeface="Verdana"/>
                <a:cs typeface="Verdana"/>
              </a:rPr>
              <a:t>613:</a:t>
            </a:r>
            <a:r>
              <a:rPr sz="1600" b="1" spc="25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Introduction</a:t>
            </a:r>
            <a:r>
              <a:rPr sz="1600" b="1" spc="40" dirty="0">
                <a:latin typeface="Verdana"/>
                <a:cs typeface="Verdana"/>
              </a:rPr>
              <a:t> </a:t>
            </a:r>
            <a:r>
              <a:rPr sz="1600" b="1" spc="-35" dirty="0">
                <a:latin typeface="Verdana"/>
                <a:cs typeface="Verdana"/>
              </a:rPr>
              <a:t>to </a:t>
            </a:r>
            <a:r>
              <a:rPr sz="1600" b="1" dirty="0">
                <a:latin typeface="Verdana"/>
                <a:cs typeface="Verdana"/>
              </a:rPr>
              <a:t>Computer</a:t>
            </a:r>
            <a:r>
              <a:rPr sz="1600" b="1" spc="-130" dirty="0">
                <a:latin typeface="Verdana"/>
                <a:cs typeface="Verdana"/>
              </a:rPr>
              <a:t> </a:t>
            </a:r>
            <a:r>
              <a:rPr sz="1600" b="1" spc="-10" dirty="0">
                <a:latin typeface="Verdana"/>
                <a:cs typeface="Verdana"/>
              </a:rPr>
              <a:t>Systems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5" y="1377186"/>
            <a:ext cx="6854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</a:rPr>
              <a:t>Other</a:t>
            </a:r>
            <a:r>
              <a:rPr sz="3600" spc="-280" dirty="0">
                <a:solidFill>
                  <a:srgbClr val="FFFFFF"/>
                </a:solidFill>
              </a:rPr>
              <a:t> </a:t>
            </a:r>
            <a:r>
              <a:rPr sz="3600" spc="75" dirty="0">
                <a:solidFill>
                  <a:srgbClr val="FFFFFF"/>
                </a:solidFill>
              </a:rPr>
              <a:t>helpful</a:t>
            </a:r>
            <a:r>
              <a:rPr sz="3600" spc="-290" dirty="0">
                <a:solidFill>
                  <a:srgbClr val="FFFFFF"/>
                </a:solidFill>
              </a:rPr>
              <a:t> </a:t>
            </a:r>
            <a:r>
              <a:rPr sz="3600" spc="140" dirty="0">
                <a:solidFill>
                  <a:srgbClr val="FFFFFF"/>
                </a:solidFill>
              </a:rPr>
              <a:t>aspects</a:t>
            </a:r>
            <a:r>
              <a:rPr sz="3600" spc="-200" dirty="0">
                <a:solidFill>
                  <a:srgbClr val="FFFFFF"/>
                </a:solidFill>
              </a:rPr>
              <a:t> </a:t>
            </a:r>
            <a:r>
              <a:rPr sz="3600" spc="60" dirty="0">
                <a:solidFill>
                  <a:srgbClr val="FFFFFF"/>
                </a:solidFill>
              </a:rPr>
              <a:t>of</a:t>
            </a:r>
            <a:r>
              <a:rPr sz="3600" spc="-270" dirty="0">
                <a:solidFill>
                  <a:srgbClr val="FFFFFF"/>
                </a:solidFill>
              </a:rPr>
              <a:t> </a:t>
            </a:r>
            <a:r>
              <a:rPr sz="3600" spc="150" dirty="0">
                <a:solidFill>
                  <a:srgbClr val="FFFFFF"/>
                </a:solidFill>
              </a:rPr>
              <a:t>a</a:t>
            </a:r>
            <a:r>
              <a:rPr sz="3600" spc="-200" dirty="0">
                <a:solidFill>
                  <a:srgbClr val="FFFFFF"/>
                </a:solidFill>
              </a:rPr>
              <a:t> </a:t>
            </a:r>
            <a:r>
              <a:rPr sz="3600" spc="80" dirty="0">
                <a:solidFill>
                  <a:srgbClr val="FFFFFF"/>
                </a:solidFill>
              </a:rPr>
              <a:t>shell</a:t>
            </a:r>
            <a:endParaRPr sz="3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File</a:t>
            </a:r>
            <a:r>
              <a:rPr spc="-170" dirty="0"/>
              <a:t> </a:t>
            </a:r>
            <a:r>
              <a:rPr spc="-10" dirty="0"/>
              <a:t>Redirection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9125" y="1886216"/>
            <a:ext cx="2006600" cy="13970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300" b="1" spc="-10" dirty="0">
                <a:latin typeface="Tahoma"/>
                <a:cs typeface="Tahoma"/>
              </a:rPr>
              <a:t>Syntax</a:t>
            </a:r>
            <a:endParaRPr sz="1300">
              <a:latin typeface="Tahoma"/>
              <a:cs typeface="Tahoma"/>
            </a:endParaRPr>
          </a:p>
          <a:p>
            <a:pPr marL="12700" marR="104139">
              <a:lnSpc>
                <a:spcPct val="115399"/>
              </a:lnSpc>
            </a:pPr>
            <a:r>
              <a:rPr sz="1300" b="1" dirty="0">
                <a:solidFill>
                  <a:srgbClr val="37474F"/>
                </a:solidFill>
                <a:latin typeface="Courier New"/>
                <a:cs typeface="Courier New"/>
              </a:rPr>
              <a:t>command</a:t>
            </a:r>
            <a:r>
              <a:rPr sz="1300" b="1" spc="-20" dirty="0">
                <a:solidFill>
                  <a:srgbClr val="37474F"/>
                </a:solidFill>
                <a:latin typeface="Courier New"/>
                <a:cs typeface="Courier New"/>
              </a:rPr>
              <a:t> </a:t>
            </a:r>
            <a:r>
              <a:rPr sz="1300" b="1" dirty="0">
                <a:solidFill>
                  <a:srgbClr val="37474F"/>
                </a:solidFill>
                <a:latin typeface="Courier New"/>
                <a:cs typeface="Courier New"/>
              </a:rPr>
              <a:t>&lt;</a:t>
            </a:r>
            <a:r>
              <a:rPr sz="1300" b="1" spc="-20" dirty="0">
                <a:solidFill>
                  <a:srgbClr val="37474F"/>
                </a:solidFill>
                <a:latin typeface="Courier New"/>
                <a:cs typeface="Courier New"/>
              </a:rPr>
              <a:t> </a:t>
            </a:r>
            <a:r>
              <a:rPr sz="1300" b="1" spc="-10" dirty="0">
                <a:solidFill>
                  <a:srgbClr val="37474F"/>
                </a:solidFill>
                <a:latin typeface="Courier New"/>
                <a:cs typeface="Courier New"/>
              </a:rPr>
              <a:t>file.txt </a:t>
            </a:r>
            <a:r>
              <a:rPr sz="1300" b="1" dirty="0">
                <a:solidFill>
                  <a:srgbClr val="37474F"/>
                </a:solidFill>
                <a:latin typeface="Courier New"/>
                <a:cs typeface="Courier New"/>
              </a:rPr>
              <a:t>command</a:t>
            </a:r>
            <a:r>
              <a:rPr sz="1300" b="1" spc="-20" dirty="0">
                <a:solidFill>
                  <a:srgbClr val="37474F"/>
                </a:solidFill>
                <a:latin typeface="Courier New"/>
                <a:cs typeface="Courier New"/>
              </a:rPr>
              <a:t> </a:t>
            </a:r>
            <a:r>
              <a:rPr sz="1300" b="1" dirty="0">
                <a:solidFill>
                  <a:srgbClr val="37474F"/>
                </a:solidFill>
                <a:latin typeface="Courier New"/>
                <a:cs typeface="Courier New"/>
              </a:rPr>
              <a:t>&gt;</a:t>
            </a:r>
            <a:r>
              <a:rPr sz="1300" b="1" spc="-20" dirty="0">
                <a:solidFill>
                  <a:srgbClr val="37474F"/>
                </a:solidFill>
                <a:latin typeface="Courier New"/>
                <a:cs typeface="Courier New"/>
              </a:rPr>
              <a:t> </a:t>
            </a:r>
            <a:r>
              <a:rPr sz="1300" b="1" spc="-10" dirty="0">
                <a:solidFill>
                  <a:srgbClr val="37474F"/>
                </a:solidFill>
                <a:latin typeface="Courier New"/>
                <a:cs typeface="Courier New"/>
              </a:rPr>
              <a:t>file.txt </a:t>
            </a:r>
            <a:r>
              <a:rPr sz="1300" b="1" dirty="0">
                <a:solidFill>
                  <a:srgbClr val="37474F"/>
                </a:solidFill>
                <a:latin typeface="Courier New"/>
                <a:cs typeface="Courier New"/>
              </a:rPr>
              <a:t>command</a:t>
            </a:r>
            <a:r>
              <a:rPr sz="1300" b="1" spc="-25" dirty="0">
                <a:solidFill>
                  <a:srgbClr val="37474F"/>
                </a:solidFill>
                <a:latin typeface="Courier New"/>
                <a:cs typeface="Courier New"/>
              </a:rPr>
              <a:t> </a:t>
            </a:r>
            <a:r>
              <a:rPr sz="1300" b="1" dirty="0">
                <a:solidFill>
                  <a:srgbClr val="37474F"/>
                </a:solidFill>
                <a:latin typeface="Courier New"/>
                <a:cs typeface="Courier New"/>
              </a:rPr>
              <a:t>&gt;&gt;</a:t>
            </a:r>
            <a:r>
              <a:rPr sz="1300" b="1" spc="-20" dirty="0">
                <a:solidFill>
                  <a:srgbClr val="37474F"/>
                </a:solidFill>
                <a:latin typeface="Courier New"/>
                <a:cs typeface="Courier New"/>
              </a:rPr>
              <a:t> </a:t>
            </a:r>
            <a:r>
              <a:rPr sz="1300" b="1" spc="-10" dirty="0">
                <a:solidFill>
                  <a:srgbClr val="37474F"/>
                </a:solidFill>
                <a:latin typeface="Courier New"/>
                <a:cs typeface="Courier New"/>
              </a:rPr>
              <a:t>file.txt </a:t>
            </a:r>
            <a:r>
              <a:rPr sz="1300" b="1" dirty="0">
                <a:solidFill>
                  <a:srgbClr val="999999"/>
                </a:solidFill>
                <a:latin typeface="Courier New"/>
                <a:cs typeface="Courier New"/>
              </a:rPr>
              <a:t>command</a:t>
            </a:r>
            <a:r>
              <a:rPr sz="1300" b="1" spc="-25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1300" b="1" dirty="0">
                <a:solidFill>
                  <a:srgbClr val="999999"/>
                </a:solidFill>
                <a:latin typeface="Courier New"/>
                <a:cs typeface="Courier New"/>
              </a:rPr>
              <a:t>2&gt;</a:t>
            </a:r>
            <a:r>
              <a:rPr sz="1300" b="1" spc="-20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1300" b="1" spc="-10" dirty="0">
                <a:solidFill>
                  <a:srgbClr val="999999"/>
                </a:solidFill>
                <a:latin typeface="Courier New"/>
                <a:cs typeface="Courier New"/>
              </a:rPr>
              <a:t>file.txt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300" b="1" dirty="0">
                <a:solidFill>
                  <a:srgbClr val="999999"/>
                </a:solidFill>
                <a:latin typeface="Courier New"/>
                <a:cs typeface="Courier New"/>
              </a:rPr>
              <a:t>command</a:t>
            </a:r>
            <a:r>
              <a:rPr sz="1300" b="1" spc="-25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1300" b="1" dirty="0">
                <a:solidFill>
                  <a:srgbClr val="999999"/>
                </a:solidFill>
                <a:latin typeface="Courier New"/>
                <a:cs typeface="Courier New"/>
              </a:rPr>
              <a:t>2&gt;&gt;</a:t>
            </a:r>
            <a:r>
              <a:rPr sz="1300" b="1" spc="-25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1300" b="1" spc="-10" dirty="0">
                <a:solidFill>
                  <a:srgbClr val="999999"/>
                </a:solidFill>
                <a:latin typeface="Courier New"/>
                <a:cs typeface="Courier New"/>
              </a:rPr>
              <a:t>file.txt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82325" y="1886216"/>
            <a:ext cx="4876800" cy="13970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300" b="1" spc="-10" dirty="0">
                <a:latin typeface="Tahoma"/>
                <a:cs typeface="Tahoma"/>
              </a:rPr>
              <a:t>Meaning</a:t>
            </a:r>
            <a:endParaRPr sz="1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300" dirty="0">
                <a:latin typeface="Tahoma"/>
                <a:cs typeface="Tahoma"/>
              </a:rPr>
              <a:t>Read</a:t>
            </a:r>
            <a:r>
              <a:rPr sz="1300" spc="-114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the</a:t>
            </a:r>
            <a:r>
              <a:rPr sz="1300" spc="-114" dirty="0">
                <a:latin typeface="Tahoma"/>
                <a:cs typeface="Tahoma"/>
              </a:rPr>
              <a:t> </a:t>
            </a:r>
            <a:r>
              <a:rPr sz="1300" b="1" spc="-10" dirty="0">
                <a:solidFill>
                  <a:srgbClr val="37474F"/>
                </a:solidFill>
                <a:latin typeface="Courier New"/>
                <a:cs typeface="Courier New"/>
              </a:rPr>
              <a:t>stdin</a:t>
            </a:r>
            <a:r>
              <a:rPr sz="1300" b="1" spc="-484" dirty="0">
                <a:solidFill>
                  <a:srgbClr val="37474F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latin typeface="Tahoma"/>
                <a:cs typeface="Tahoma"/>
              </a:rPr>
              <a:t>of</a:t>
            </a:r>
            <a:r>
              <a:rPr sz="1300" spc="-114" dirty="0">
                <a:latin typeface="Tahoma"/>
                <a:cs typeface="Tahoma"/>
              </a:rPr>
              <a:t> </a:t>
            </a:r>
            <a:r>
              <a:rPr sz="1300" spc="-35" dirty="0">
                <a:latin typeface="Tahoma"/>
                <a:cs typeface="Tahoma"/>
              </a:rPr>
              <a:t>“command”</a:t>
            </a:r>
            <a:r>
              <a:rPr sz="1300" spc="-114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from</a:t>
            </a:r>
            <a:r>
              <a:rPr sz="1300" spc="-114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“file.txt”</a:t>
            </a:r>
            <a:endParaRPr sz="1300">
              <a:latin typeface="Tahoma"/>
              <a:cs typeface="Tahoma"/>
            </a:endParaRPr>
          </a:p>
          <a:p>
            <a:pPr marL="12700" marR="5080">
              <a:lnSpc>
                <a:spcPct val="115399"/>
              </a:lnSpc>
            </a:pPr>
            <a:r>
              <a:rPr sz="1300" spc="-20" dirty="0">
                <a:latin typeface="Tahoma"/>
                <a:cs typeface="Tahoma"/>
              </a:rPr>
              <a:t>Send</a:t>
            </a:r>
            <a:r>
              <a:rPr sz="1300" spc="-95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the</a:t>
            </a:r>
            <a:r>
              <a:rPr sz="1300" spc="-90" dirty="0">
                <a:latin typeface="Tahoma"/>
                <a:cs typeface="Tahoma"/>
              </a:rPr>
              <a:t> </a:t>
            </a:r>
            <a:r>
              <a:rPr sz="1300" b="1" spc="-10" dirty="0">
                <a:solidFill>
                  <a:srgbClr val="37474F"/>
                </a:solidFill>
                <a:latin typeface="Courier New"/>
                <a:cs typeface="Courier New"/>
              </a:rPr>
              <a:t>stdout</a:t>
            </a:r>
            <a:r>
              <a:rPr sz="1300" b="1" spc="-470" dirty="0">
                <a:solidFill>
                  <a:srgbClr val="37474F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latin typeface="Tahoma"/>
                <a:cs typeface="Tahoma"/>
              </a:rPr>
              <a:t>of</a:t>
            </a:r>
            <a:r>
              <a:rPr sz="1300" spc="-90" dirty="0">
                <a:latin typeface="Tahoma"/>
                <a:cs typeface="Tahoma"/>
              </a:rPr>
              <a:t> </a:t>
            </a:r>
            <a:r>
              <a:rPr sz="1300" spc="-35" dirty="0">
                <a:latin typeface="Tahoma"/>
                <a:cs typeface="Tahoma"/>
              </a:rPr>
              <a:t>“command”</a:t>
            </a:r>
            <a:r>
              <a:rPr sz="1300" spc="-90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to</a:t>
            </a:r>
            <a:r>
              <a:rPr sz="1300" spc="-90" dirty="0">
                <a:latin typeface="Tahoma"/>
                <a:cs typeface="Tahoma"/>
              </a:rPr>
              <a:t> </a:t>
            </a:r>
            <a:r>
              <a:rPr sz="1300" spc="-35" dirty="0">
                <a:latin typeface="Tahoma"/>
                <a:cs typeface="Tahoma"/>
              </a:rPr>
              <a:t>“file.txt”,</a:t>
            </a:r>
            <a:r>
              <a:rPr sz="1300" spc="-90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overwriting</a:t>
            </a:r>
            <a:r>
              <a:rPr sz="1300" spc="-90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its</a:t>
            </a:r>
            <a:r>
              <a:rPr sz="1300" spc="-95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contents </a:t>
            </a:r>
            <a:r>
              <a:rPr sz="1300" dirty="0">
                <a:latin typeface="Tahoma"/>
                <a:cs typeface="Tahoma"/>
              </a:rPr>
              <a:t>Append</a:t>
            </a:r>
            <a:r>
              <a:rPr sz="1300" spc="-114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the</a:t>
            </a:r>
            <a:r>
              <a:rPr sz="1300" spc="-110" dirty="0">
                <a:latin typeface="Tahoma"/>
                <a:cs typeface="Tahoma"/>
              </a:rPr>
              <a:t> </a:t>
            </a:r>
            <a:r>
              <a:rPr sz="1300" b="1" spc="-10" dirty="0">
                <a:solidFill>
                  <a:srgbClr val="37474F"/>
                </a:solidFill>
                <a:latin typeface="Courier New"/>
                <a:cs typeface="Courier New"/>
              </a:rPr>
              <a:t>stdout</a:t>
            </a:r>
            <a:r>
              <a:rPr sz="1300" b="1" spc="-490" dirty="0">
                <a:solidFill>
                  <a:srgbClr val="37474F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latin typeface="Tahoma"/>
                <a:cs typeface="Tahoma"/>
              </a:rPr>
              <a:t>of</a:t>
            </a:r>
            <a:r>
              <a:rPr sz="1300" spc="-110" dirty="0">
                <a:latin typeface="Tahoma"/>
                <a:cs typeface="Tahoma"/>
              </a:rPr>
              <a:t> </a:t>
            </a:r>
            <a:r>
              <a:rPr sz="1300" spc="-35" dirty="0">
                <a:latin typeface="Tahoma"/>
                <a:cs typeface="Tahoma"/>
              </a:rPr>
              <a:t>“command”</a:t>
            </a:r>
            <a:r>
              <a:rPr sz="1300" spc="-114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to</a:t>
            </a:r>
            <a:r>
              <a:rPr sz="1300" spc="-110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the</a:t>
            </a:r>
            <a:r>
              <a:rPr sz="1300" spc="-110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end</a:t>
            </a:r>
            <a:r>
              <a:rPr sz="1300" spc="-114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of</a:t>
            </a:r>
            <a:r>
              <a:rPr sz="1300" spc="-110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“file.txt”</a:t>
            </a:r>
            <a:endParaRPr sz="1300">
              <a:latin typeface="Tahoma"/>
              <a:cs typeface="Tahoma"/>
            </a:endParaRPr>
          </a:p>
          <a:p>
            <a:pPr marL="12700" marR="5080">
              <a:lnSpc>
                <a:spcPct val="115399"/>
              </a:lnSpc>
            </a:pPr>
            <a:r>
              <a:rPr sz="1300" spc="-20" dirty="0">
                <a:solidFill>
                  <a:srgbClr val="999999"/>
                </a:solidFill>
                <a:latin typeface="Tahoma"/>
                <a:cs typeface="Tahoma"/>
              </a:rPr>
              <a:t>Send</a:t>
            </a:r>
            <a:r>
              <a:rPr sz="1300" spc="-95" dirty="0">
                <a:solidFill>
                  <a:srgbClr val="99999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999999"/>
                </a:solidFill>
                <a:latin typeface="Tahoma"/>
                <a:cs typeface="Tahoma"/>
              </a:rPr>
              <a:t>the</a:t>
            </a:r>
            <a:r>
              <a:rPr sz="1300" spc="-90" dirty="0">
                <a:solidFill>
                  <a:srgbClr val="999999"/>
                </a:solidFill>
                <a:latin typeface="Tahoma"/>
                <a:cs typeface="Tahoma"/>
              </a:rPr>
              <a:t> </a:t>
            </a:r>
            <a:r>
              <a:rPr sz="1300" b="1" spc="-10" dirty="0">
                <a:solidFill>
                  <a:srgbClr val="999999"/>
                </a:solidFill>
                <a:latin typeface="Courier New"/>
                <a:cs typeface="Courier New"/>
              </a:rPr>
              <a:t>stderr</a:t>
            </a:r>
            <a:r>
              <a:rPr sz="1300" b="1" spc="-470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999999"/>
                </a:solidFill>
                <a:latin typeface="Tahoma"/>
                <a:cs typeface="Tahoma"/>
              </a:rPr>
              <a:t>of</a:t>
            </a:r>
            <a:r>
              <a:rPr sz="1300" spc="-90" dirty="0">
                <a:solidFill>
                  <a:srgbClr val="999999"/>
                </a:solidFill>
                <a:latin typeface="Tahoma"/>
                <a:cs typeface="Tahoma"/>
              </a:rPr>
              <a:t> </a:t>
            </a:r>
            <a:r>
              <a:rPr sz="1300" spc="-35" dirty="0">
                <a:solidFill>
                  <a:srgbClr val="999999"/>
                </a:solidFill>
                <a:latin typeface="Tahoma"/>
                <a:cs typeface="Tahoma"/>
              </a:rPr>
              <a:t>“command”</a:t>
            </a:r>
            <a:r>
              <a:rPr sz="1300" spc="-90" dirty="0">
                <a:solidFill>
                  <a:srgbClr val="99999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999999"/>
                </a:solidFill>
                <a:latin typeface="Tahoma"/>
                <a:cs typeface="Tahoma"/>
              </a:rPr>
              <a:t>to</a:t>
            </a:r>
            <a:r>
              <a:rPr sz="1300" spc="-90" dirty="0">
                <a:solidFill>
                  <a:srgbClr val="999999"/>
                </a:solidFill>
                <a:latin typeface="Tahoma"/>
                <a:cs typeface="Tahoma"/>
              </a:rPr>
              <a:t> </a:t>
            </a:r>
            <a:r>
              <a:rPr sz="1300" spc="-35" dirty="0">
                <a:solidFill>
                  <a:srgbClr val="999999"/>
                </a:solidFill>
                <a:latin typeface="Tahoma"/>
                <a:cs typeface="Tahoma"/>
              </a:rPr>
              <a:t>“file.txt”,</a:t>
            </a:r>
            <a:r>
              <a:rPr sz="1300" spc="-90" dirty="0">
                <a:solidFill>
                  <a:srgbClr val="99999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999999"/>
                </a:solidFill>
                <a:latin typeface="Tahoma"/>
                <a:cs typeface="Tahoma"/>
              </a:rPr>
              <a:t>overwriting</a:t>
            </a:r>
            <a:r>
              <a:rPr sz="1300" spc="-90" dirty="0">
                <a:solidFill>
                  <a:srgbClr val="99999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999999"/>
                </a:solidFill>
                <a:latin typeface="Tahoma"/>
                <a:cs typeface="Tahoma"/>
              </a:rPr>
              <a:t>its</a:t>
            </a:r>
            <a:r>
              <a:rPr sz="1300" spc="-95" dirty="0">
                <a:solidFill>
                  <a:srgbClr val="999999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999999"/>
                </a:solidFill>
                <a:latin typeface="Tahoma"/>
                <a:cs typeface="Tahoma"/>
              </a:rPr>
              <a:t>contents </a:t>
            </a:r>
            <a:r>
              <a:rPr sz="1300" dirty="0">
                <a:solidFill>
                  <a:srgbClr val="999999"/>
                </a:solidFill>
                <a:latin typeface="Tahoma"/>
                <a:cs typeface="Tahoma"/>
              </a:rPr>
              <a:t>Append</a:t>
            </a:r>
            <a:r>
              <a:rPr sz="1300" spc="-114" dirty="0">
                <a:solidFill>
                  <a:srgbClr val="99999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999999"/>
                </a:solidFill>
                <a:latin typeface="Tahoma"/>
                <a:cs typeface="Tahoma"/>
              </a:rPr>
              <a:t>the</a:t>
            </a:r>
            <a:r>
              <a:rPr sz="1300" spc="-110" dirty="0">
                <a:solidFill>
                  <a:srgbClr val="999999"/>
                </a:solidFill>
                <a:latin typeface="Tahoma"/>
                <a:cs typeface="Tahoma"/>
              </a:rPr>
              <a:t> </a:t>
            </a:r>
            <a:r>
              <a:rPr sz="1300" b="1" spc="-10" dirty="0">
                <a:solidFill>
                  <a:srgbClr val="999999"/>
                </a:solidFill>
                <a:latin typeface="Courier New"/>
                <a:cs typeface="Courier New"/>
              </a:rPr>
              <a:t>stderr</a:t>
            </a:r>
            <a:r>
              <a:rPr sz="1300" b="1" spc="-490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999999"/>
                </a:solidFill>
                <a:latin typeface="Tahoma"/>
                <a:cs typeface="Tahoma"/>
              </a:rPr>
              <a:t>of</a:t>
            </a:r>
            <a:r>
              <a:rPr sz="1300" spc="-110" dirty="0">
                <a:solidFill>
                  <a:srgbClr val="999999"/>
                </a:solidFill>
                <a:latin typeface="Tahoma"/>
                <a:cs typeface="Tahoma"/>
              </a:rPr>
              <a:t> </a:t>
            </a:r>
            <a:r>
              <a:rPr sz="1300" spc="-35" dirty="0">
                <a:solidFill>
                  <a:srgbClr val="999999"/>
                </a:solidFill>
                <a:latin typeface="Tahoma"/>
                <a:cs typeface="Tahoma"/>
              </a:rPr>
              <a:t>“command”</a:t>
            </a:r>
            <a:r>
              <a:rPr sz="1300" spc="-114" dirty="0">
                <a:solidFill>
                  <a:srgbClr val="99999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999999"/>
                </a:solidFill>
                <a:latin typeface="Tahoma"/>
                <a:cs typeface="Tahoma"/>
              </a:rPr>
              <a:t>to</a:t>
            </a:r>
            <a:r>
              <a:rPr sz="1300" spc="-110" dirty="0">
                <a:solidFill>
                  <a:srgbClr val="99999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999999"/>
                </a:solidFill>
                <a:latin typeface="Tahoma"/>
                <a:cs typeface="Tahoma"/>
              </a:rPr>
              <a:t>the</a:t>
            </a:r>
            <a:r>
              <a:rPr sz="1300" spc="-110" dirty="0">
                <a:solidFill>
                  <a:srgbClr val="99999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999999"/>
                </a:solidFill>
                <a:latin typeface="Tahoma"/>
                <a:cs typeface="Tahoma"/>
              </a:rPr>
              <a:t>end</a:t>
            </a:r>
            <a:r>
              <a:rPr sz="1300" spc="-114" dirty="0">
                <a:solidFill>
                  <a:srgbClr val="99999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999999"/>
                </a:solidFill>
                <a:latin typeface="Tahoma"/>
                <a:cs typeface="Tahoma"/>
              </a:rPr>
              <a:t>of</a:t>
            </a:r>
            <a:r>
              <a:rPr sz="1300" spc="-110" dirty="0">
                <a:solidFill>
                  <a:srgbClr val="999999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999999"/>
                </a:solidFill>
                <a:latin typeface="Tahoma"/>
                <a:cs typeface="Tahoma"/>
              </a:rPr>
              <a:t>“file.txt”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9125" y="3486416"/>
            <a:ext cx="5435600" cy="11684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Example*:</a:t>
            </a:r>
            <a:endParaRPr sz="13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sz="1300" b="1" dirty="0">
                <a:solidFill>
                  <a:srgbClr val="595959"/>
                </a:solidFill>
                <a:latin typeface="Courier New"/>
                <a:cs typeface="Courier New"/>
              </a:rPr>
              <a:t>#</a:t>
            </a:r>
            <a:r>
              <a:rPr sz="1300" b="1" spc="-35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300" b="1" dirty="0">
                <a:solidFill>
                  <a:srgbClr val="595959"/>
                </a:solidFill>
                <a:latin typeface="Courier New"/>
                <a:cs typeface="Courier New"/>
              </a:rPr>
              <a:t>'hello.txt'</a:t>
            </a:r>
            <a:r>
              <a:rPr sz="1300" b="1" spc="-20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300" b="1" dirty="0">
                <a:solidFill>
                  <a:srgbClr val="595959"/>
                </a:solidFill>
                <a:latin typeface="Courier New"/>
                <a:cs typeface="Courier New"/>
              </a:rPr>
              <a:t>doesn't</a:t>
            </a:r>
            <a:r>
              <a:rPr sz="1300" b="1" spc="-25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300" b="1" dirty="0">
                <a:solidFill>
                  <a:srgbClr val="595959"/>
                </a:solidFill>
                <a:latin typeface="Courier New"/>
                <a:cs typeface="Courier New"/>
              </a:rPr>
              <a:t>exist,</a:t>
            </a:r>
            <a:r>
              <a:rPr sz="1300" b="1" spc="-20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300" b="1" dirty="0">
                <a:solidFill>
                  <a:srgbClr val="595959"/>
                </a:solidFill>
                <a:latin typeface="Courier New"/>
                <a:cs typeface="Courier New"/>
              </a:rPr>
              <a:t>so</a:t>
            </a:r>
            <a:r>
              <a:rPr sz="1300" b="1" spc="-20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300" b="1" dirty="0">
                <a:solidFill>
                  <a:srgbClr val="595959"/>
                </a:solidFill>
                <a:latin typeface="Courier New"/>
                <a:cs typeface="Courier New"/>
              </a:rPr>
              <a:t>it</a:t>
            </a:r>
            <a:r>
              <a:rPr sz="1300" b="1" spc="-25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300" b="1" dirty="0">
                <a:solidFill>
                  <a:srgbClr val="595959"/>
                </a:solidFill>
                <a:latin typeface="Courier New"/>
                <a:cs typeface="Courier New"/>
              </a:rPr>
              <a:t>will</a:t>
            </a:r>
            <a:r>
              <a:rPr sz="1300" b="1" spc="-20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300" b="1" dirty="0">
                <a:solidFill>
                  <a:srgbClr val="595959"/>
                </a:solidFill>
                <a:latin typeface="Courier New"/>
                <a:cs typeface="Courier New"/>
              </a:rPr>
              <a:t>be</a:t>
            </a:r>
            <a:r>
              <a:rPr sz="1300" b="1" spc="-20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300" b="1" spc="-10" dirty="0">
                <a:solidFill>
                  <a:srgbClr val="595959"/>
                </a:solidFill>
                <a:latin typeface="Courier New"/>
                <a:cs typeface="Courier New"/>
              </a:rPr>
              <a:t>created</a:t>
            </a:r>
            <a:endParaRPr sz="13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sz="1300" b="1" dirty="0">
                <a:solidFill>
                  <a:srgbClr val="595959"/>
                </a:solidFill>
                <a:latin typeface="Courier New"/>
                <a:cs typeface="Courier New"/>
              </a:rPr>
              <a:t>$</a:t>
            </a:r>
            <a:r>
              <a:rPr sz="1300" b="1" spc="-20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300" b="1" dirty="0">
                <a:solidFill>
                  <a:srgbClr val="595959"/>
                </a:solidFill>
                <a:latin typeface="Courier New"/>
                <a:cs typeface="Courier New"/>
              </a:rPr>
              <a:t>echo</a:t>
            </a:r>
            <a:r>
              <a:rPr sz="1300" b="1" spc="-15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300" b="1" dirty="0">
                <a:solidFill>
                  <a:srgbClr val="595959"/>
                </a:solidFill>
                <a:latin typeface="Courier New"/>
                <a:cs typeface="Courier New"/>
              </a:rPr>
              <a:t>"Hello"</a:t>
            </a:r>
            <a:r>
              <a:rPr sz="1300" b="1" spc="-15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300" b="1" dirty="0">
                <a:solidFill>
                  <a:srgbClr val="595959"/>
                </a:solidFill>
                <a:latin typeface="Courier New"/>
                <a:cs typeface="Courier New"/>
              </a:rPr>
              <a:t>&gt;</a:t>
            </a:r>
            <a:r>
              <a:rPr sz="1300" b="1" spc="-15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300" b="1" spc="-10" dirty="0">
                <a:solidFill>
                  <a:srgbClr val="595959"/>
                </a:solidFill>
                <a:latin typeface="Courier New"/>
                <a:cs typeface="Courier New"/>
              </a:rPr>
              <a:t>hello.txt</a:t>
            </a:r>
            <a:endParaRPr sz="1300">
              <a:latin typeface="Courier New"/>
              <a:cs typeface="Courier New"/>
            </a:endParaRPr>
          </a:p>
          <a:p>
            <a:pPr marL="469900" marR="3472179">
              <a:lnSpc>
                <a:spcPct val="115399"/>
              </a:lnSpc>
            </a:pPr>
            <a:r>
              <a:rPr sz="1300" b="1" dirty="0">
                <a:solidFill>
                  <a:srgbClr val="595959"/>
                </a:solidFill>
                <a:latin typeface="Courier New"/>
                <a:cs typeface="Courier New"/>
              </a:rPr>
              <a:t>$</a:t>
            </a:r>
            <a:r>
              <a:rPr sz="1300" b="1" spc="-10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300" b="1" dirty="0">
                <a:solidFill>
                  <a:srgbClr val="595959"/>
                </a:solidFill>
                <a:latin typeface="Courier New"/>
                <a:cs typeface="Courier New"/>
              </a:rPr>
              <a:t>cat</a:t>
            </a:r>
            <a:r>
              <a:rPr sz="1300" b="1" spc="-10" dirty="0">
                <a:solidFill>
                  <a:srgbClr val="595959"/>
                </a:solidFill>
                <a:latin typeface="Courier New"/>
                <a:cs typeface="Courier New"/>
              </a:rPr>
              <a:t> hello.txt Hello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84800" y="4525812"/>
            <a:ext cx="16783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120" dirty="0">
                <a:solidFill>
                  <a:srgbClr val="595959"/>
                </a:solidFill>
                <a:latin typeface="Tahoma"/>
                <a:cs typeface="Tahoma"/>
              </a:rPr>
              <a:t>*more</a:t>
            </a:r>
            <a:r>
              <a:rPr sz="1100" b="1" spc="-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100" b="1" spc="-80" dirty="0">
                <a:solidFill>
                  <a:srgbClr val="595959"/>
                </a:solidFill>
                <a:latin typeface="Tahoma"/>
                <a:cs typeface="Tahoma"/>
              </a:rPr>
              <a:t>on</a:t>
            </a:r>
            <a:r>
              <a:rPr sz="1100" b="1" spc="-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100" b="1" spc="-75" dirty="0">
                <a:solidFill>
                  <a:srgbClr val="595959"/>
                </a:solidFill>
                <a:latin typeface="Tahoma"/>
                <a:cs typeface="Tahoma"/>
              </a:rPr>
              <a:t>echo</a:t>
            </a:r>
            <a:r>
              <a:rPr sz="1100" b="1" spc="-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100" b="1" spc="-70" dirty="0">
                <a:solidFill>
                  <a:srgbClr val="595959"/>
                </a:solidFill>
                <a:latin typeface="Tahoma"/>
                <a:cs typeface="Tahoma"/>
              </a:rPr>
              <a:t>at</a:t>
            </a:r>
            <a:r>
              <a:rPr sz="1100" b="1" spc="-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100" b="1" spc="-7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100" b="1" spc="-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100" b="1" spc="-75" dirty="0">
                <a:solidFill>
                  <a:srgbClr val="595959"/>
                </a:solidFill>
                <a:latin typeface="Tahoma"/>
                <a:cs typeface="Tahoma"/>
              </a:rPr>
              <a:t>end</a:t>
            </a:r>
            <a:r>
              <a:rPr sz="1100" b="1" spc="-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100" b="1" spc="-65" dirty="0">
                <a:solidFill>
                  <a:srgbClr val="595959"/>
                </a:solidFill>
                <a:latin typeface="Tahoma"/>
                <a:cs typeface="Tahoma"/>
              </a:rPr>
              <a:t>:)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5830" y="2640663"/>
            <a:ext cx="3403600" cy="2003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64"/>
              </a:lnSpc>
              <a:spcBef>
                <a:spcPts val="100"/>
              </a:spcBef>
            </a:pPr>
            <a:r>
              <a:rPr sz="1400" b="1" spc="-114" dirty="0">
                <a:latin typeface="Tahoma"/>
                <a:cs typeface="Tahoma"/>
              </a:rPr>
              <a:t>-</a:t>
            </a:r>
            <a:r>
              <a:rPr sz="1400" b="1" spc="-120" dirty="0">
                <a:latin typeface="Tahoma"/>
                <a:cs typeface="Tahoma"/>
              </a:rPr>
              <a:t>c</a:t>
            </a:r>
            <a:r>
              <a:rPr sz="1400" spc="-120" dirty="0">
                <a:latin typeface="Tahoma"/>
                <a:cs typeface="Tahoma"/>
              </a:rPr>
              <a:t>: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prints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count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of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matching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lines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ts val="1650"/>
              </a:lnSpc>
            </a:pPr>
            <a:r>
              <a:rPr sz="1400" b="1" spc="-114" dirty="0">
                <a:latin typeface="Tahoma"/>
                <a:cs typeface="Tahoma"/>
              </a:rPr>
              <a:t>-</a:t>
            </a:r>
            <a:r>
              <a:rPr sz="1400" b="1" spc="-140" dirty="0">
                <a:latin typeface="Tahoma"/>
                <a:cs typeface="Tahoma"/>
              </a:rPr>
              <a:t>h</a:t>
            </a:r>
            <a:r>
              <a:rPr sz="1400" spc="-140" dirty="0">
                <a:latin typeface="Tahoma"/>
                <a:cs typeface="Tahoma"/>
              </a:rPr>
              <a:t>: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display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matches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without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filenames</a:t>
            </a:r>
            <a:endParaRPr sz="1400">
              <a:latin typeface="Tahoma"/>
              <a:cs typeface="Tahoma"/>
            </a:endParaRPr>
          </a:p>
          <a:p>
            <a:pPr marL="76200" marR="5080" indent="-64135">
              <a:lnSpc>
                <a:spcPts val="1650"/>
              </a:lnSpc>
              <a:spcBef>
                <a:spcPts val="65"/>
              </a:spcBef>
            </a:pPr>
            <a:r>
              <a:rPr sz="1400" b="1" spc="-114" dirty="0">
                <a:latin typeface="Tahoma"/>
                <a:cs typeface="Tahoma"/>
              </a:rPr>
              <a:t>-</a:t>
            </a:r>
            <a:r>
              <a:rPr sz="1400" b="1" spc="-110" dirty="0">
                <a:latin typeface="Tahoma"/>
                <a:cs typeface="Tahoma"/>
              </a:rPr>
              <a:t>i</a:t>
            </a:r>
            <a:r>
              <a:rPr sz="1400" spc="-110" dirty="0">
                <a:latin typeface="Tahoma"/>
                <a:cs typeface="Tahoma"/>
              </a:rPr>
              <a:t>: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ignores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case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for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spc="-30" dirty="0">
                <a:latin typeface="Tahoma"/>
                <a:cs typeface="Tahoma"/>
              </a:rPr>
              <a:t>matching;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scanning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stops </a:t>
            </a:r>
            <a:r>
              <a:rPr sz="1400" dirty="0">
                <a:latin typeface="Tahoma"/>
                <a:cs typeface="Tahoma"/>
              </a:rPr>
              <a:t>after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first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match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ts val="1600"/>
              </a:lnSpc>
            </a:pPr>
            <a:r>
              <a:rPr sz="1400" b="1" spc="-114" dirty="0">
                <a:latin typeface="Tahoma"/>
                <a:cs typeface="Tahoma"/>
              </a:rPr>
              <a:t>-</a:t>
            </a:r>
            <a:r>
              <a:rPr sz="1400" b="1" spc="-110" dirty="0">
                <a:latin typeface="Tahoma"/>
                <a:cs typeface="Tahoma"/>
              </a:rPr>
              <a:t>l</a:t>
            </a:r>
            <a:r>
              <a:rPr sz="1400" spc="-110" dirty="0">
                <a:latin typeface="Tahoma"/>
                <a:cs typeface="Tahoma"/>
              </a:rPr>
              <a:t>: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displays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list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of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only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filenames</a:t>
            </a:r>
            <a:endParaRPr sz="1400">
              <a:latin typeface="Tahoma"/>
              <a:cs typeface="Tahoma"/>
            </a:endParaRPr>
          </a:p>
          <a:p>
            <a:pPr marL="19050">
              <a:lnSpc>
                <a:spcPct val="100000"/>
              </a:lnSpc>
              <a:spcBef>
                <a:spcPts val="380"/>
              </a:spcBef>
            </a:pPr>
            <a:r>
              <a:rPr sz="1400" b="1" spc="-10" dirty="0">
                <a:latin typeface="Tahoma"/>
                <a:cs typeface="Tahoma"/>
              </a:rPr>
              <a:t>Examples</a:t>
            </a:r>
            <a:endParaRPr sz="1400">
              <a:latin typeface="Tahoma"/>
              <a:cs typeface="Tahoma"/>
            </a:endParaRPr>
          </a:p>
          <a:p>
            <a:pPr marL="19050">
              <a:lnSpc>
                <a:spcPct val="100000"/>
              </a:lnSpc>
              <a:spcBef>
                <a:spcPts val="1210"/>
              </a:spcBef>
            </a:pPr>
            <a:r>
              <a:rPr sz="1100" dirty="0">
                <a:solidFill>
                  <a:srgbClr val="37474F"/>
                </a:solidFill>
                <a:latin typeface="Courier New"/>
                <a:cs typeface="Courier New"/>
              </a:rPr>
              <a:t>$</a:t>
            </a:r>
            <a:r>
              <a:rPr sz="1100" spc="-45" dirty="0">
                <a:solidFill>
                  <a:srgbClr val="37474F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7474F"/>
                </a:solidFill>
                <a:latin typeface="Courier New"/>
                <a:cs typeface="Courier New"/>
              </a:rPr>
              <a:t>grep</a:t>
            </a:r>
            <a:r>
              <a:rPr sz="1100" spc="-45" dirty="0">
                <a:solidFill>
                  <a:srgbClr val="37474F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C53829"/>
                </a:solidFill>
                <a:latin typeface="Courier New"/>
                <a:cs typeface="Courier New"/>
              </a:rPr>
              <a:t>“test”</a:t>
            </a:r>
            <a:r>
              <a:rPr sz="1100" spc="-40" dirty="0">
                <a:solidFill>
                  <a:srgbClr val="C53829"/>
                </a:solidFill>
                <a:latin typeface="Courier New"/>
                <a:cs typeface="Courier New"/>
              </a:rPr>
              <a:t> </a:t>
            </a:r>
            <a:r>
              <a:rPr sz="1100" spc="-50" dirty="0">
                <a:solidFill>
                  <a:srgbClr val="C53829"/>
                </a:solidFill>
                <a:latin typeface="Courier New"/>
                <a:cs typeface="Courier New"/>
              </a:rPr>
              <a:t>*</a:t>
            </a:r>
            <a:endParaRPr sz="1100">
              <a:latin typeface="Courier New"/>
              <a:cs typeface="Courier New"/>
            </a:endParaRPr>
          </a:p>
          <a:p>
            <a:pPr marL="19050">
              <a:lnSpc>
                <a:spcPct val="100000"/>
              </a:lnSpc>
              <a:spcBef>
                <a:spcPts val="30"/>
              </a:spcBef>
            </a:pPr>
            <a:r>
              <a:rPr sz="1100" dirty="0">
                <a:solidFill>
                  <a:srgbClr val="37474F"/>
                </a:solidFill>
                <a:latin typeface="Courier New"/>
                <a:cs typeface="Courier New"/>
              </a:rPr>
              <a:t>$</a:t>
            </a:r>
            <a:r>
              <a:rPr sz="1100" spc="-25" dirty="0">
                <a:solidFill>
                  <a:srgbClr val="37474F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7474F"/>
                </a:solidFill>
                <a:latin typeface="Courier New"/>
                <a:cs typeface="Courier New"/>
              </a:rPr>
              <a:t>grep</a:t>
            </a:r>
            <a:r>
              <a:rPr sz="1100" spc="-20" dirty="0">
                <a:solidFill>
                  <a:srgbClr val="37474F"/>
                </a:solidFill>
                <a:latin typeface="Courier New"/>
                <a:cs typeface="Courier New"/>
              </a:rPr>
              <a:t> -</a:t>
            </a:r>
            <a:r>
              <a:rPr sz="1100" dirty="0">
                <a:solidFill>
                  <a:srgbClr val="C53829"/>
                </a:solidFill>
                <a:latin typeface="Courier New"/>
                <a:cs typeface="Courier New"/>
              </a:rPr>
              <a:t>r</a:t>
            </a:r>
            <a:r>
              <a:rPr sz="1100" spc="-20" dirty="0">
                <a:solidFill>
                  <a:srgbClr val="C53829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C53829"/>
                </a:solidFill>
                <a:latin typeface="Courier New"/>
                <a:cs typeface="Courier New"/>
              </a:rPr>
              <a:t>“test”</a:t>
            </a:r>
            <a:endParaRPr sz="1100">
              <a:latin typeface="Courier New"/>
              <a:cs typeface="Courier New"/>
            </a:endParaRPr>
          </a:p>
          <a:p>
            <a:pPr marL="19050">
              <a:lnSpc>
                <a:spcPct val="100000"/>
              </a:lnSpc>
              <a:spcBef>
                <a:spcPts val="30"/>
              </a:spcBef>
            </a:pPr>
            <a:r>
              <a:rPr sz="1100" dirty="0">
                <a:solidFill>
                  <a:srgbClr val="37474F"/>
                </a:solidFill>
                <a:latin typeface="Courier New"/>
                <a:cs typeface="Courier New"/>
              </a:rPr>
              <a:t>$</a:t>
            </a:r>
            <a:r>
              <a:rPr sz="1100" spc="-25" dirty="0">
                <a:solidFill>
                  <a:srgbClr val="37474F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7474F"/>
                </a:solidFill>
                <a:latin typeface="Courier New"/>
                <a:cs typeface="Courier New"/>
              </a:rPr>
              <a:t>grep</a:t>
            </a:r>
            <a:r>
              <a:rPr sz="1100" spc="-25" dirty="0">
                <a:solidFill>
                  <a:srgbClr val="37474F"/>
                </a:solidFill>
                <a:latin typeface="Courier New"/>
                <a:cs typeface="Courier New"/>
              </a:rPr>
              <a:t> </a:t>
            </a:r>
            <a:r>
              <a:rPr sz="1100" spc="-20" dirty="0">
                <a:solidFill>
                  <a:srgbClr val="37474F"/>
                </a:solidFill>
                <a:latin typeface="Courier New"/>
                <a:cs typeface="Courier New"/>
              </a:rPr>
              <a:t>-</a:t>
            </a:r>
            <a:r>
              <a:rPr sz="1100" dirty="0">
                <a:solidFill>
                  <a:srgbClr val="C53829"/>
                </a:solidFill>
                <a:latin typeface="Courier New"/>
                <a:cs typeface="Courier New"/>
              </a:rPr>
              <a:t>rc</a:t>
            </a:r>
            <a:r>
              <a:rPr sz="1100" spc="-25" dirty="0">
                <a:solidFill>
                  <a:srgbClr val="C53829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C53829"/>
                </a:solidFill>
                <a:latin typeface="Courier New"/>
                <a:cs typeface="Courier New"/>
              </a:rPr>
              <a:t>“test”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2475" y="1378467"/>
            <a:ext cx="605091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Grep</a:t>
            </a:r>
            <a:r>
              <a:rPr spc="5" dirty="0"/>
              <a:t> </a:t>
            </a:r>
            <a:r>
              <a:rPr spc="45" dirty="0"/>
              <a:t>(Global</a:t>
            </a:r>
            <a:r>
              <a:rPr spc="-80" dirty="0"/>
              <a:t> </a:t>
            </a:r>
            <a:r>
              <a:rPr spc="85" dirty="0"/>
              <a:t>Regular</a:t>
            </a:r>
            <a:r>
              <a:rPr spc="-65" dirty="0"/>
              <a:t> </a:t>
            </a:r>
            <a:r>
              <a:rPr dirty="0"/>
              <a:t>Expression</a:t>
            </a:r>
            <a:r>
              <a:rPr spc="5" dirty="0"/>
              <a:t> </a:t>
            </a:r>
            <a:r>
              <a:rPr spc="-25" dirty="0"/>
              <a:t>Print)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02475" y="1764320"/>
            <a:ext cx="6320155" cy="847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grep</a:t>
            </a:r>
            <a:r>
              <a:rPr sz="1300" spc="-1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searches</a:t>
            </a:r>
            <a:r>
              <a:rPr sz="1300" spc="-1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for</a:t>
            </a:r>
            <a:r>
              <a:rPr sz="1300" spc="-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patterns</a:t>
            </a:r>
            <a:r>
              <a:rPr sz="1300" spc="-1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in</a:t>
            </a:r>
            <a:r>
              <a:rPr sz="1300" spc="-1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4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300" spc="-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file</a:t>
            </a:r>
            <a:r>
              <a:rPr sz="1300" spc="-1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30" dirty="0">
                <a:solidFill>
                  <a:srgbClr val="595959"/>
                </a:solidFill>
                <a:latin typeface="Tahoma"/>
                <a:cs typeface="Tahoma"/>
              </a:rPr>
              <a:t>[if</a:t>
            </a:r>
            <a:r>
              <a:rPr sz="1300" spc="-1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no</a:t>
            </a:r>
            <a:r>
              <a:rPr sz="1300" spc="-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file</a:t>
            </a:r>
            <a:r>
              <a:rPr sz="1300" spc="-1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is</a:t>
            </a:r>
            <a:r>
              <a:rPr sz="1300" spc="-1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provided,</a:t>
            </a:r>
            <a:r>
              <a:rPr sz="1300" spc="-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all</a:t>
            </a:r>
            <a:r>
              <a:rPr sz="1300" spc="-1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files</a:t>
            </a:r>
            <a:r>
              <a:rPr sz="1300" spc="-1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are</a:t>
            </a:r>
            <a:r>
              <a:rPr sz="1300" spc="-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recursively</a:t>
            </a:r>
            <a:r>
              <a:rPr sz="1300" spc="-1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searched]</a:t>
            </a:r>
            <a:endParaRPr sz="1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sz="1100" dirty="0">
                <a:solidFill>
                  <a:srgbClr val="37474F"/>
                </a:solidFill>
                <a:latin typeface="Courier New"/>
                <a:cs typeface="Courier New"/>
              </a:rPr>
              <a:t>$</a:t>
            </a:r>
            <a:r>
              <a:rPr sz="1100" spc="-70" dirty="0">
                <a:solidFill>
                  <a:srgbClr val="37474F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7474F"/>
                </a:solidFill>
                <a:latin typeface="Courier New"/>
                <a:cs typeface="Courier New"/>
              </a:rPr>
              <a:t>grep</a:t>
            </a:r>
            <a:r>
              <a:rPr sz="1100" spc="-70" dirty="0">
                <a:solidFill>
                  <a:srgbClr val="37474F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7474F"/>
                </a:solidFill>
                <a:latin typeface="Courier New"/>
                <a:cs typeface="Courier New"/>
              </a:rPr>
              <a:t>[</a:t>
            </a:r>
            <a:r>
              <a:rPr sz="1100" dirty="0">
                <a:solidFill>
                  <a:srgbClr val="C53829"/>
                </a:solidFill>
                <a:latin typeface="Courier New"/>
                <a:cs typeface="Courier New"/>
              </a:rPr>
              <a:t>OPTION</a:t>
            </a:r>
            <a:r>
              <a:rPr sz="1100" dirty="0">
                <a:solidFill>
                  <a:srgbClr val="37474F"/>
                </a:solidFill>
                <a:latin typeface="Courier New"/>
                <a:cs typeface="Courier New"/>
              </a:rPr>
              <a:t>...]</a:t>
            </a:r>
            <a:r>
              <a:rPr sz="1100" spc="-70" dirty="0">
                <a:solidFill>
                  <a:srgbClr val="37474F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C53829"/>
                </a:solidFill>
                <a:latin typeface="Courier New"/>
                <a:cs typeface="Courier New"/>
              </a:rPr>
              <a:t>PATTERNS</a:t>
            </a:r>
            <a:r>
              <a:rPr sz="1100" spc="-70" dirty="0">
                <a:solidFill>
                  <a:srgbClr val="C53829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37474F"/>
                </a:solidFill>
                <a:latin typeface="Courier New"/>
                <a:cs typeface="Courier New"/>
              </a:rPr>
              <a:t>[</a:t>
            </a:r>
            <a:r>
              <a:rPr sz="1100" spc="-10" dirty="0">
                <a:solidFill>
                  <a:srgbClr val="C53829"/>
                </a:solidFill>
                <a:latin typeface="Courier New"/>
                <a:cs typeface="Courier New"/>
              </a:rPr>
              <a:t>FILE</a:t>
            </a:r>
            <a:r>
              <a:rPr sz="1100" spc="-10" dirty="0">
                <a:solidFill>
                  <a:srgbClr val="37474F"/>
                </a:solidFill>
                <a:latin typeface="Courier New"/>
                <a:cs typeface="Courier New"/>
              </a:rPr>
              <a:t>...]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400" b="1" spc="-95" dirty="0">
                <a:latin typeface="Tahoma"/>
                <a:cs typeface="Tahoma"/>
              </a:rPr>
              <a:t>Standard</a:t>
            </a:r>
            <a:r>
              <a:rPr sz="1400" b="1" spc="-90" dirty="0">
                <a:latin typeface="Tahoma"/>
                <a:cs typeface="Tahoma"/>
              </a:rPr>
              <a:t> </a:t>
            </a:r>
            <a:r>
              <a:rPr sz="1400" b="1" spc="-10" dirty="0">
                <a:latin typeface="Tahoma"/>
                <a:cs typeface="Tahoma"/>
              </a:rPr>
              <a:t>Flags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93180" y="2640663"/>
            <a:ext cx="3733165" cy="1076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64"/>
              </a:lnSpc>
              <a:spcBef>
                <a:spcPts val="100"/>
              </a:spcBef>
            </a:pPr>
            <a:r>
              <a:rPr sz="1400" b="1" spc="-114" dirty="0">
                <a:latin typeface="Tahoma"/>
                <a:cs typeface="Tahoma"/>
              </a:rPr>
              <a:t>-</a:t>
            </a:r>
            <a:r>
              <a:rPr sz="1400" b="1" spc="-140" dirty="0">
                <a:latin typeface="Tahoma"/>
                <a:cs typeface="Tahoma"/>
              </a:rPr>
              <a:t>n</a:t>
            </a:r>
            <a:r>
              <a:rPr sz="1400" spc="-140" dirty="0">
                <a:latin typeface="Tahoma"/>
                <a:cs typeface="Tahoma"/>
              </a:rPr>
              <a:t>: </a:t>
            </a:r>
            <a:r>
              <a:rPr sz="1400" spc="-10" dirty="0">
                <a:latin typeface="Tahoma"/>
                <a:cs typeface="Tahoma"/>
              </a:rPr>
              <a:t>display</a:t>
            </a:r>
            <a:r>
              <a:rPr sz="1400" spc="-13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matches</a:t>
            </a:r>
            <a:r>
              <a:rPr sz="1400" spc="-13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and</a:t>
            </a:r>
            <a:r>
              <a:rPr sz="1400" spc="-13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line</a:t>
            </a:r>
            <a:r>
              <a:rPr sz="1400" spc="-13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numbers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ts val="1650"/>
              </a:lnSpc>
            </a:pPr>
            <a:r>
              <a:rPr sz="1400" b="1" spc="-114" dirty="0">
                <a:latin typeface="Tahoma"/>
                <a:cs typeface="Tahoma"/>
              </a:rPr>
              <a:t>-</a:t>
            </a:r>
            <a:r>
              <a:rPr sz="1400" b="1" spc="-100" dirty="0">
                <a:latin typeface="Tahoma"/>
                <a:cs typeface="Tahoma"/>
              </a:rPr>
              <a:t>e</a:t>
            </a:r>
            <a:r>
              <a:rPr sz="1400" b="1" spc="-105" dirty="0">
                <a:latin typeface="Tahoma"/>
                <a:cs typeface="Tahoma"/>
              </a:rPr>
              <a:t> </a:t>
            </a:r>
            <a:r>
              <a:rPr sz="1400" b="1" spc="-130" dirty="0">
                <a:latin typeface="Tahoma"/>
                <a:cs typeface="Tahoma"/>
              </a:rPr>
              <a:t>exp</a:t>
            </a:r>
            <a:r>
              <a:rPr sz="1400" spc="-130" dirty="0">
                <a:latin typeface="Tahoma"/>
                <a:cs typeface="Tahoma"/>
              </a:rPr>
              <a:t>: </a:t>
            </a:r>
            <a:r>
              <a:rPr sz="1400" dirty="0">
                <a:latin typeface="Tahoma"/>
                <a:cs typeface="Tahoma"/>
              </a:rPr>
              <a:t>specificies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expression</a:t>
            </a:r>
            <a:r>
              <a:rPr sz="1400" spc="-13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with</a:t>
            </a:r>
            <a:r>
              <a:rPr sz="1400" spc="-13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this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option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ts val="1650"/>
              </a:lnSpc>
            </a:pPr>
            <a:r>
              <a:rPr sz="1400" b="1" spc="-114" dirty="0">
                <a:latin typeface="Tahoma"/>
                <a:cs typeface="Tahoma"/>
              </a:rPr>
              <a:t>-</a:t>
            </a:r>
            <a:r>
              <a:rPr sz="1400" b="1" spc="-55" dirty="0">
                <a:latin typeface="Tahoma"/>
                <a:cs typeface="Tahoma"/>
              </a:rPr>
              <a:t>f</a:t>
            </a:r>
            <a:r>
              <a:rPr sz="1400" b="1" spc="-90" dirty="0">
                <a:latin typeface="Tahoma"/>
                <a:cs typeface="Tahoma"/>
              </a:rPr>
              <a:t> </a:t>
            </a:r>
            <a:r>
              <a:rPr sz="1400" b="1" spc="-95" dirty="0">
                <a:latin typeface="Tahoma"/>
                <a:cs typeface="Tahoma"/>
              </a:rPr>
              <a:t>file</a:t>
            </a:r>
            <a:r>
              <a:rPr sz="1400" spc="-95" dirty="0">
                <a:latin typeface="Tahoma"/>
                <a:cs typeface="Tahoma"/>
              </a:rPr>
              <a:t>: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takes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pattern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from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file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ts val="1650"/>
              </a:lnSpc>
            </a:pPr>
            <a:r>
              <a:rPr sz="1400" b="1" spc="-114" dirty="0">
                <a:latin typeface="Tahoma"/>
                <a:cs typeface="Tahoma"/>
              </a:rPr>
              <a:t>-</a:t>
            </a:r>
            <a:r>
              <a:rPr sz="1400" b="1" spc="-120" dirty="0">
                <a:latin typeface="Tahoma"/>
                <a:cs typeface="Tahoma"/>
              </a:rPr>
              <a:t>o</a:t>
            </a:r>
            <a:r>
              <a:rPr sz="1400" spc="-120" dirty="0">
                <a:latin typeface="Tahoma"/>
                <a:cs typeface="Tahoma"/>
              </a:rPr>
              <a:t>: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print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only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matching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parts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of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lines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ts val="1664"/>
              </a:lnSpc>
            </a:pPr>
            <a:r>
              <a:rPr sz="1400" b="1" spc="-114" dirty="0">
                <a:latin typeface="Tahoma"/>
                <a:cs typeface="Tahoma"/>
              </a:rPr>
              <a:t>-</a:t>
            </a:r>
            <a:r>
              <a:rPr sz="1400" b="1" spc="-105" dirty="0">
                <a:latin typeface="Tahoma"/>
                <a:cs typeface="Tahoma"/>
              </a:rPr>
              <a:t>r</a:t>
            </a:r>
            <a:r>
              <a:rPr sz="1400" spc="-105" dirty="0">
                <a:latin typeface="Tahoma"/>
                <a:cs typeface="Tahoma"/>
              </a:rPr>
              <a:t>:</a:t>
            </a:r>
            <a:r>
              <a:rPr sz="1400" spc="-13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read</a:t>
            </a:r>
            <a:r>
              <a:rPr sz="1400" spc="-13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all</a:t>
            </a:r>
            <a:r>
              <a:rPr sz="1400" spc="-13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files</a:t>
            </a:r>
            <a:r>
              <a:rPr sz="1400" spc="-13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under</a:t>
            </a:r>
            <a:r>
              <a:rPr sz="1400" spc="-13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each</a:t>
            </a:r>
            <a:r>
              <a:rPr sz="1400" spc="-13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directory,</a:t>
            </a:r>
            <a:r>
              <a:rPr sz="1400" spc="-13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recursively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Pipes</a:t>
            </a:r>
            <a:r>
              <a:rPr spc="-140" dirty="0"/>
              <a:t> </a:t>
            </a:r>
            <a:r>
              <a:rPr spc="-405" dirty="0"/>
              <a:t>(|)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1383" y="2007800"/>
            <a:ext cx="6807200" cy="267652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340360" indent="-327660">
              <a:lnSpc>
                <a:spcPct val="100000"/>
              </a:lnSpc>
              <a:spcBef>
                <a:spcPts val="365"/>
              </a:spcBef>
              <a:buFont typeface="Arial MT"/>
              <a:buChar char="●"/>
              <a:tabLst>
                <a:tab pos="340360" algn="l"/>
              </a:tabLst>
            </a:pP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Pipes</a:t>
            </a:r>
            <a:r>
              <a:rPr sz="1300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are</a:t>
            </a:r>
            <a:r>
              <a:rPr sz="1300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4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300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way</a:t>
            </a:r>
            <a:r>
              <a:rPr sz="1300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to</a:t>
            </a:r>
            <a:r>
              <a:rPr sz="1300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chain</a:t>
            </a:r>
            <a:r>
              <a:rPr sz="1300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together</a:t>
            </a:r>
            <a:r>
              <a:rPr sz="1300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300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output</a:t>
            </a:r>
            <a:r>
              <a:rPr sz="1300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from</a:t>
            </a:r>
            <a:r>
              <a:rPr sz="1300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one</a:t>
            </a:r>
            <a:r>
              <a:rPr sz="1300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command</a:t>
            </a:r>
            <a:r>
              <a:rPr sz="1300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with</a:t>
            </a:r>
            <a:r>
              <a:rPr sz="1300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300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input</a:t>
            </a:r>
            <a:r>
              <a:rPr sz="1300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to</a:t>
            </a:r>
            <a:r>
              <a:rPr sz="1300" spc="-10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another.</a:t>
            </a:r>
            <a:endParaRPr sz="1300">
              <a:latin typeface="Tahoma"/>
              <a:cs typeface="Tahoma"/>
            </a:endParaRPr>
          </a:p>
          <a:p>
            <a:pPr marL="797560" lvl="1" indent="-312420">
              <a:lnSpc>
                <a:spcPct val="100000"/>
              </a:lnSpc>
              <a:spcBef>
                <a:spcPts val="240"/>
              </a:spcBef>
              <a:buFont typeface="Arial MT"/>
              <a:buChar char="○"/>
              <a:tabLst>
                <a:tab pos="797560" algn="l"/>
              </a:tabLst>
            </a:pPr>
            <a:r>
              <a:rPr sz="1100" spc="-60" dirty="0">
                <a:solidFill>
                  <a:srgbClr val="595959"/>
                </a:solidFill>
                <a:latin typeface="Tahoma"/>
                <a:cs typeface="Tahoma"/>
              </a:rPr>
              <a:t>To</a:t>
            </a:r>
            <a:r>
              <a:rPr sz="1100" spc="-1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595959"/>
                </a:solidFill>
                <a:latin typeface="Tahoma"/>
                <a:cs typeface="Tahoma"/>
              </a:rPr>
              <a:t>create</a:t>
            </a:r>
            <a:r>
              <a:rPr sz="1100" spc="-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100" spc="-1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595959"/>
                </a:solidFill>
                <a:latin typeface="Tahoma"/>
                <a:cs typeface="Tahoma"/>
              </a:rPr>
              <a:t>pipe,</a:t>
            </a:r>
            <a:r>
              <a:rPr sz="1100" spc="-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595959"/>
                </a:solidFill>
                <a:latin typeface="Tahoma"/>
                <a:cs typeface="Tahoma"/>
              </a:rPr>
              <a:t>we</a:t>
            </a:r>
            <a:r>
              <a:rPr sz="1100" spc="-1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595959"/>
                </a:solidFill>
                <a:latin typeface="Tahoma"/>
                <a:cs typeface="Tahoma"/>
              </a:rPr>
              <a:t>use</a:t>
            </a:r>
            <a:r>
              <a:rPr sz="1100" spc="-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100" spc="-1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595959"/>
                </a:solidFill>
                <a:latin typeface="Tahoma"/>
                <a:cs typeface="Tahoma"/>
              </a:rPr>
              <a:t>Unix</a:t>
            </a:r>
            <a:r>
              <a:rPr sz="1100" spc="-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595959"/>
                </a:solidFill>
                <a:latin typeface="Tahoma"/>
                <a:cs typeface="Tahoma"/>
              </a:rPr>
              <a:t>pipe</a:t>
            </a:r>
            <a:r>
              <a:rPr sz="1100" spc="-1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595959"/>
                </a:solidFill>
                <a:latin typeface="Tahoma"/>
                <a:cs typeface="Tahoma"/>
              </a:rPr>
              <a:t>character:</a:t>
            </a:r>
            <a:r>
              <a:rPr sz="1100" spc="-1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200" b="1" spc="-50" dirty="0">
                <a:solidFill>
                  <a:srgbClr val="595959"/>
                </a:solidFill>
                <a:latin typeface="Courier New"/>
                <a:cs typeface="Courier New"/>
              </a:rPr>
              <a:t>|</a:t>
            </a:r>
            <a:endParaRPr sz="1200">
              <a:latin typeface="Courier New"/>
              <a:cs typeface="Courier New"/>
            </a:endParaRPr>
          </a:p>
          <a:p>
            <a:pPr marL="340360" indent="-327660">
              <a:lnSpc>
                <a:spcPct val="100000"/>
              </a:lnSpc>
              <a:spcBef>
                <a:spcPts val="209"/>
              </a:spcBef>
              <a:buFont typeface="Arial MT"/>
              <a:buChar char="●"/>
              <a:tabLst>
                <a:tab pos="340360" algn="l"/>
              </a:tabLst>
            </a:pP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Lets</a:t>
            </a:r>
            <a:r>
              <a:rPr sz="1300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use</a:t>
            </a:r>
            <a:r>
              <a:rPr sz="1300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Courier New"/>
                <a:cs typeface="Courier New"/>
              </a:rPr>
              <a:t>grep</a:t>
            </a:r>
            <a:r>
              <a:rPr sz="1300" spc="-550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to</a:t>
            </a:r>
            <a:r>
              <a:rPr sz="1300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find</a:t>
            </a:r>
            <a:r>
              <a:rPr sz="1300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words</a:t>
            </a:r>
            <a:r>
              <a:rPr sz="1300" spc="-10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in</a:t>
            </a:r>
            <a:r>
              <a:rPr sz="1300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300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computer’s</a:t>
            </a:r>
            <a:r>
              <a:rPr sz="1300" spc="-10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dictionary</a:t>
            </a:r>
            <a:r>
              <a:rPr sz="1300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that</a:t>
            </a:r>
            <a:r>
              <a:rPr sz="1300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contain</a:t>
            </a:r>
            <a:r>
              <a:rPr sz="1300" spc="-10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300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string</a:t>
            </a:r>
            <a:r>
              <a:rPr sz="1300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“compute”</a:t>
            </a:r>
            <a:endParaRPr sz="1300">
              <a:latin typeface="Tahoma"/>
              <a:cs typeface="Tahoma"/>
            </a:endParaRPr>
          </a:p>
          <a:p>
            <a:pPr marL="340360" indent="-327660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340360" algn="l"/>
              </a:tabLst>
            </a:pPr>
            <a:r>
              <a:rPr sz="1300" b="1" dirty="0">
                <a:solidFill>
                  <a:srgbClr val="595959"/>
                </a:solidFill>
                <a:latin typeface="Courier New"/>
                <a:cs typeface="Courier New"/>
              </a:rPr>
              <a:t>$</a:t>
            </a:r>
            <a:r>
              <a:rPr sz="1300" b="1" spc="-20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300" b="1" dirty="0">
                <a:solidFill>
                  <a:srgbClr val="595959"/>
                </a:solidFill>
                <a:latin typeface="Courier New"/>
                <a:cs typeface="Courier New"/>
              </a:rPr>
              <a:t>grep</a:t>
            </a:r>
            <a:r>
              <a:rPr sz="1300" b="1" spc="-20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300" b="1" dirty="0">
                <a:solidFill>
                  <a:srgbClr val="595959"/>
                </a:solidFill>
                <a:latin typeface="Courier New"/>
                <a:cs typeface="Courier New"/>
              </a:rPr>
              <a:t>compute</a:t>
            </a:r>
            <a:r>
              <a:rPr sz="1300" b="1" spc="-20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300" b="1" spc="-10" dirty="0">
                <a:solidFill>
                  <a:srgbClr val="595959"/>
                </a:solidFill>
                <a:latin typeface="Courier New"/>
                <a:cs typeface="Courier New"/>
              </a:rPr>
              <a:t>/usr/share/dict/words</a:t>
            </a:r>
            <a:endParaRPr sz="1300">
              <a:latin typeface="Courier New"/>
              <a:cs typeface="Courier New"/>
            </a:endParaRPr>
          </a:p>
          <a:p>
            <a:pPr marL="340360">
              <a:lnSpc>
                <a:spcPct val="100000"/>
              </a:lnSpc>
              <a:spcBef>
                <a:spcPts val="240"/>
              </a:spcBef>
            </a:pPr>
            <a:r>
              <a:rPr sz="1200" b="1" dirty="0">
                <a:solidFill>
                  <a:srgbClr val="595959"/>
                </a:solidFill>
                <a:latin typeface="Courier New"/>
                <a:cs typeface="Courier New"/>
              </a:rPr>
              <a:t>&gt;&gt;</a:t>
            </a:r>
            <a:r>
              <a:rPr sz="1200" b="1" spc="-25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595959"/>
                </a:solidFill>
                <a:latin typeface="Courier New"/>
                <a:cs typeface="Courier New"/>
              </a:rPr>
              <a:t>compute</a:t>
            </a:r>
            <a:endParaRPr sz="1200">
              <a:latin typeface="Courier New"/>
              <a:cs typeface="Courier New"/>
            </a:endParaRPr>
          </a:p>
          <a:p>
            <a:pPr marL="614680">
              <a:lnSpc>
                <a:spcPct val="100000"/>
              </a:lnSpc>
              <a:spcBef>
                <a:spcPts val="210"/>
              </a:spcBef>
            </a:pPr>
            <a:r>
              <a:rPr sz="1200" b="1" spc="-10" dirty="0">
                <a:solidFill>
                  <a:srgbClr val="595959"/>
                </a:solidFill>
                <a:latin typeface="Courier New"/>
                <a:cs typeface="Courier New"/>
              </a:rPr>
              <a:t>computer</a:t>
            </a:r>
            <a:endParaRPr sz="1200">
              <a:latin typeface="Courier New"/>
              <a:cs typeface="Courier New"/>
            </a:endParaRPr>
          </a:p>
          <a:p>
            <a:pPr marL="614680" marR="5269230" indent="182880">
              <a:lnSpc>
                <a:spcPct val="114599"/>
              </a:lnSpc>
            </a:pPr>
            <a:r>
              <a:rPr sz="1200" b="1" spc="-50" dirty="0">
                <a:solidFill>
                  <a:srgbClr val="595959"/>
                </a:solidFill>
                <a:latin typeface="Courier New"/>
                <a:cs typeface="Courier New"/>
              </a:rPr>
              <a:t>… </a:t>
            </a:r>
            <a:r>
              <a:rPr sz="1200" b="1" spc="-10" dirty="0">
                <a:solidFill>
                  <a:srgbClr val="595959"/>
                </a:solidFill>
                <a:latin typeface="Courier New"/>
                <a:cs typeface="Courier New"/>
              </a:rPr>
              <a:t>Uncomputed</a:t>
            </a:r>
            <a:endParaRPr sz="1200">
              <a:latin typeface="Courier New"/>
              <a:cs typeface="Courier New"/>
            </a:endParaRPr>
          </a:p>
          <a:p>
            <a:pPr marL="340360">
              <a:lnSpc>
                <a:spcPct val="100000"/>
              </a:lnSpc>
              <a:spcBef>
                <a:spcPts val="209"/>
              </a:spcBef>
            </a:pPr>
            <a:r>
              <a:rPr sz="1300" b="1" dirty="0">
                <a:solidFill>
                  <a:srgbClr val="595959"/>
                </a:solidFill>
                <a:latin typeface="Courier New"/>
                <a:cs typeface="Courier New"/>
              </a:rPr>
              <a:t>#</a:t>
            </a:r>
            <a:r>
              <a:rPr sz="1300" b="1" spc="-30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300" b="1" dirty="0">
                <a:solidFill>
                  <a:srgbClr val="595959"/>
                </a:solidFill>
                <a:latin typeface="Courier New"/>
                <a:cs typeface="Courier New"/>
              </a:rPr>
              <a:t>Pipe</a:t>
            </a:r>
            <a:r>
              <a:rPr sz="1300" b="1" spc="-15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300" b="1" dirty="0">
                <a:solidFill>
                  <a:srgbClr val="595959"/>
                </a:solidFill>
                <a:latin typeface="Courier New"/>
                <a:cs typeface="Courier New"/>
              </a:rPr>
              <a:t>output</a:t>
            </a:r>
            <a:r>
              <a:rPr sz="1300" b="1" spc="-20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300" b="1" dirty="0">
                <a:solidFill>
                  <a:srgbClr val="595959"/>
                </a:solidFill>
                <a:latin typeface="Courier New"/>
                <a:cs typeface="Courier New"/>
              </a:rPr>
              <a:t>of</a:t>
            </a:r>
            <a:r>
              <a:rPr sz="1300" b="1" spc="-15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300" b="1" dirty="0">
                <a:solidFill>
                  <a:srgbClr val="595959"/>
                </a:solidFill>
                <a:latin typeface="Courier New"/>
                <a:cs typeface="Courier New"/>
              </a:rPr>
              <a:t>grep</a:t>
            </a:r>
            <a:r>
              <a:rPr sz="1300" b="1" spc="-15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300" b="1" dirty="0">
                <a:solidFill>
                  <a:srgbClr val="595959"/>
                </a:solidFill>
                <a:latin typeface="Courier New"/>
                <a:cs typeface="Courier New"/>
              </a:rPr>
              <a:t>(on</a:t>
            </a:r>
            <a:r>
              <a:rPr sz="1300" b="1" spc="-20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300" b="1" dirty="0">
                <a:solidFill>
                  <a:srgbClr val="595959"/>
                </a:solidFill>
                <a:latin typeface="Courier New"/>
                <a:cs typeface="Courier New"/>
              </a:rPr>
              <a:t>stdout)</a:t>
            </a:r>
            <a:r>
              <a:rPr sz="1300" b="1" spc="-15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300" b="1" dirty="0">
                <a:solidFill>
                  <a:srgbClr val="595959"/>
                </a:solidFill>
                <a:latin typeface="Courier New"/>
                <a:cs typeface="Courier New"/>
              </a:rPr>
              <a:t>to</a:t>
            </a:r>
            <a:r>
              <a:rPr sz="1300" b="1" spc="-20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300" b="1" dirty="0">
                <a:solidFill>
                  <a:srgbClr val="595959"/>
                </a:solidFill>
                <a:latin typeface="Courier New"/>
                <a:cs typeface="Courier New"/>
              </a:rPr>
              <a:t>the</a:t>
            </a:r>
            <a:r>
              <a:rPr sz="1300" b="1" spc="-15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300" b="1" dirty="0">
                <a:solidFill>
                  <a:srgbClr val="595959"/>
                </a:solidFill>
                <a:latin typeface="Courier New"/>
                <a:cs typeface="Courier New"/>
              </a:rPr>
              <a:t>input</a:t>
            </a:r>
            <a:r>
              <a:rPr sz="1300" b="1" spc="-15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300" b="1" dirty="0">
                <a:solidFill>
                  <a:srgbClr val="595959"/>
                </a:solidFill>
                <a:latin typeface="Courier New"/>
                <a:cs typeface="Courier New"/>
              </a:rPr>
              <a:t>of</a:t>
            </a:r>
            <a:r>
              <a:rPr sz="1300" b="1" spc="-20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300" b="1" dirty="0">
                <a:solidFill>
                  <a:srgbClr val="595959"/>
                </a:solidFill>
                <a:latin typeface="Courier New"/>
                <a:cs typeface="Courier New"/>
              </a:rPr>
              <a:t>wc</a:t>
            </a:r>
            <a:r>
              <a:rPr sz="1300" b="1" spc="-15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300" b="1" dirty="0">
                <a:solidFill>
                  <a:srgbClr val="595959"/>
                </a:solidFill>
                <a:latin typeface="Courier New"/>
                <a:cs typeface="Courier New"/>
              </a:rPr>
              <a:t>(on</a:t>
            </a:r>
            <a:r>
              <a:rPr sz="1300" b="1" spc="-15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300" b="1" spc="-10" dirty="0">
                <a:solidFill>
                  <a:srgbClr val="595959"/>
                </a:solidFill>
                <a:latin typeface="Courier New"/>
                <a:cs typeface="Courier New"/>
              </a:rPr>
              <a:t>stdin)</a:t>
            </a:r>
            <a:endParaRPr sz="1300">
              <a:latin typeface="Courier New"/>
              <a:cs typeface="Courier New"/>
            </a:endParaRPr>
          </a:p>
          <a:p>
            <a:pPr marL="340360">
              <a:lnSpc>
                <a:spcPct val="100000"/>
              </a:lnSpc>
              <a:spcBef>
                <a:spcPts val="240"/>
              </a:spcBef>
            </a:pPr>
            <a:r>
              <a:rPr sz="1300" b="1" dirty="0">
                <a:solidFill>
                  <a:srgbClr val="595959"/>
                </a:solidFill>
                <a:latin typeface="Courier New"/>
                <a:cs typeface="Courier New"/>
              </a:rPr>
              <a:t>$</a:t>
            </a:r>
            <a:r>
              <a:rPr sz="1300" b="1" spc="-35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300" b="1" dirty="0">
                <a:solidFill>
                  <a:srgbClr val="595959"/>
                </a:solidFill>
                <a:latin typeface="Courier New"/>
                <a:cs typeface="Courier New"/>
              </a:rPr>
              <a:t>grep</a:t>
            </a:r>
            <a:r>
              <a:rPr sz="1300" b="1" spc="-30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300" b="1" dirty="0">
                <a:solidFill>
                  <a:srgbClr val="595959"/>
                </a:solidFill>
                <a:latin typeface="Courier New"/>
                <a:cs typeface="Courier New"/>
              </a:rPr>
              <a:t>“compute”</a:t>
            </a:r>
            <a:r>
              <a:rPr sz="1300" b="1" spc="-30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300" b="1" dirty="0">
                <a:solidFill>
                  <a:srgbClr val="595959"/>
                </a:solidFill>
                <a:latin typeface="Courier New"/>
                <a:cs typeface="Courier New"/>
              </a:rPr>
              <a:t>/usr/share/dict/words</a:t>
            </a:r>
            <a:r>
              <a:rPr sz="1300" b="1" spc="-30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300" b="1" dirty="0">
                <a:solidFill>
                  <a:srgbClr val="595959"/>
                </a:solidFill>
                <a:latin typeface="Courier New"/>
                <a:cs typeface="Courier New"/>
              </a:rPr>
              <a:t>|</a:t>
            </a:r>
            <a:r>
              <a:rPr sz="1300" b="1" spc="-30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300" b="1" dirty="0">
                <a:solidFill>
                  <a:srgbClr val="595959"/>
                </a:solidFill>
                <a:latin typeface="Courier New"/>
                <a:cs typeface="Courier New"/>
              </a:rPr>
              <a:t>wc</a:t>
            </a:r>
            <a:r>
              <a:rPr sz="1300" b="1" spc="-30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300" b="1" spc="-10" dirty="0">
                <a:solidFill>
                  <a:srgbClr val="595959"/>
                </a:solidFill>
                <a:latin typeface="Courier New"/>
                <a:cs typeface="Courier New"/>
              </a:rPr>
              <a:t>-</a:t>
            </a:r>
            <a:r>
              <a:rPr sz="1300" b="1" spc="-50" dirty="0">
                <a:solidFill>
                  <a:srgbClr val="595959"/>
                </a:solidFill>
                <a:latin typeface="Courier New"/>
                <a:cs typeface="Courier New"/>
              </a:rPr>
              <a:t>l</a:t>
            </a:r>
            <a:endParaRPr sz="1300">
              <a:latin typeface="Courier New"/>
              <a:cs typeface="Courier New"/>
            </a:endParaRPr>
          </a:p>
          <a:p>
            <a:pPr marL="495934">
              <a:lnSpc>
                <a:spcPct val="100000"/>
              </a:lnSpc>
              <a:spcBef>
                <a:spcPts val="240"/>
              </a:spcBef>
            </a:pPr>
            <a:r>
              <a:rPr sz="1300" b="1" dirty="0">
                <a:solidFill>
                  <a:srgbClr val="595959"/>
                </a:solidFill>
                <a:latin typeface="Courier New"/>
                <a:cs typeface="Courier New"/>
              </a:rPr>
              <a:t>&gt;&gt;</a:t>
            </a:r>
            <a:r>
              <a:rPr sz="1300" b="1" spc="85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300" b="1" dirty="0">
                <a:solidFill>
                  <a:srgbClr val="595959"/>
                </a:solidFill>
                <a:latin typeface="Courier New"/>
                <a:cs typeface="Courier New"/>
              </a:rPr>
              <a:t>34</a:t>
            </a:r>
            <a:r>
              <a:rPr sz="1300" b="1" spc="335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300" spc="-204" dirty="0">
                <a:solidFill>
                  <a:srgbClr val="595959"/>
                </a:solidFill>
                <a:latin typeface="Tahoma"/>
                <a:cs typeface="Tahoma"/>
              </a:rPr>
              <a:t>#</a:t>
            </a:r>
            <a:r>
              <a:rPr sz="1300" spc="-1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35" dirty="0">
                <a:solidFill>
                  <a:srgbClr val="595959"/>
                </a:solidFill>
                <a:latin typeface="Tahoma"/>
                <a:cs typeface="Tahoma"/>
              </a:rPr>
              <a:t>Thus,</a:t>
            </a:r>
            <a:r>
              <a:rPr sz="1300" spc="-1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34</a:t>
            </a:r>
            <a:r>
              <a:rPr sz="1300" spc="-1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words</a:t>
            </a:r>
            <a:r>
              <a:rPr sz="1300" spc="-1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595959"/>
                </a:solidFill>
                <a:latin typeface="Tahoma"/>
                <a:cs typeface="Tahoma"/>
              </a:rPr>
              <a:t>have</a:t>
            </a:r>
            <a:r>
              <a:rPr sz="1300" spc="-1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300" spc="-1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word</a:t>
            </a:r>
            <a:r>
              <a:rPr sz="1300" spc="-1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'compute'</a:t>
            </a:r>
            <a:r>
              <a:rPr sz="1300" spc="-1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in</a:t>
            </a:r>
            <a:r>
              <a:rPr sz="1300" spc="-1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595959"/>
                </a:solidFill>
                <a:latin typeface="Tahoma"/>
                <a:cs typeface="Tahoma"/>
              </a:rPr>
              <a:t>them</a:t>
            </a:r>
            <a:endParaRPr sz="1300">
              <a:latin typeface="Tahoma"/>
              <a:cs typeface="Tahoma"/>
            </a:endParaRPr>
          </a:p>
          <a:p>
            <a:pPr marL="340360" indent="-327660">
              <a:lnSpc>
                <a:spcPct val="100000"/>
              </a:lnSpc>
              <a:spcBef>
                <a:spcPts val="240"/>
              </a:spcBef>
              <a:buFont typeface="Arial MT"/>
              <a:buChar char="●"/>
              <a:tabLst>
                <a:tab pos="340360" algn="l"/>
              </a:tabLst>
            </a:pP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Using</a:t>
            </a:r>
            <a:r>
              <a:rPr sz="1300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pipes</a:t>
            </a:r>
            <a:r>
              <a:rPr sz="1300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effectively</a:t>
            </a:r>
            <a:r>
              <a:rPr sz="1300" spc="-10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595959"/>
                </a:solidFill>
                <a:latin typeface="Tahoma"/>
                <a:cs typeface="Tahoma"/>
              </a:rPr>
              <a:t>can</a:t>
            </a:r>
            <a:r>
              <a:rPr sz="1300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reduce</a:t>
            </a:r>
            <a:r>
              <a:rPr sz="1300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some</a:t>
            </a:r>
            <a:r>
              <a:rPr sz="1300" spc="-10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incredibly</a:t>
            </a:r>
            <a:r>
              <a:rPr sz="1300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hard</a:t>
            </a:r>
            <a:r>
              <a:rPr sz="1300" spc="-10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problems</a:t>
            </a:r>
            <a:r>
              <a:rPr sz="1300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down</a:t>
            </a:r>
            <a:r>
              <a:rPr sz="1300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to</a:t>
            </a:r>
            <a:r>
              <a:rPr sz="1300" spc="-10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one</a:t>
            </a:r>
            <a:r>
              <a:rPr sz="1300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line</a:t>
            </a:r>
            <a:r>
              <a:rPr sz="1300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of</a:t>
            </a:r>
            <a:r>
              <a:rPr sz="1300" spc="-10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595959"/>
                </a:solidFill>
                <a:latin typeface="Tahoma"/>
                <a:cs typeface="Tahoma"/>
              </a:rPr>
              <a:t>code</a:t>
            </a:r>
            <a:endParaRPr sz="1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Option</a:t>
            </a:r>
            <a:r>
              <a:rPr spc="-7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1: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VIM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012" y="1877580"/>
            <a:ext cx="7418070" cy="16256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356235" indent="-343535">
              <a:lnSpc>
                <a:spcPct val="100000"/>
              </a:lnSpc>
              <a:spcBef>
                <a:spcPts val="400"/>
              </a:spcBef>
              <a:buFont typeface="Arial MT"/>
              <a:buChar char="●"/>
              <a:tabLst>
                <a:tab pos="356235" algn="l"/>
              </a:tabLst>
            </a:pPr>
            <a:r>
              <a:rPr sz="1500" dirty="0">
                <a:solidFill>
                  <a:srgbClr val="595959"/>
                </a:solidFill>
                <a:latin typeface="Calibri"/>
                <a:cs typeface="Calibri"/>
              </a:rPr>
              <a:t>Can</a:t>
            </a:r>
            <a:r>
              <a:rPr sz="15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595959"/>
                </a:solidFill>
                <a:latin typeface="Calibri"/>
                <a:cs typeface="Calibri"/>
              </a:rPr>
              <a:t>be</a:t>
            </a:r>
            <a:r>
              <a:rPr sz="1500" spc="-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595959"/>
                </a:solidFill>
                <a:latin typeface="Calibri"/>
                <a:cs typeface="Calibri"/>
              </a:rPr>
              <a:t>run</a:t>
            </a:r>
            <a:r>
              <a:rPr sz="1500" spc="-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595959"/>
                </a:solidFill>
                <a:latin typeface="Calibri"/>
                <a:cs typeface="Calibri"/>
              </a:rPr>
              <a:t>on</a:t>
            </a:r>
            <a:r>
              <a:rPr sz="1500" spc="-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595959"/>
                </a:solidFill>
                <a:latin typeface="Calibri"/>
                <a:cs typeface="Calibri"/>
              </a:rPr>
              <a:t>pretty</a:t>
            </a:r>
            <a:r>
              <a:rPr sz="1500" spc="-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595959"/>
                </a:solidFill>
                <a:latin typeface="Calibri"/>
                <a:cs typeface="Calibri"/>
              </a:rPr>
              <a:t>much</a:t>
            </a:r>
            <a:r>
              <a:rPr sz="15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595959"/>
                </a:solidFill>
                <a:latin typeface="Calibri"/>
                <a:cs typeface="Calibri"/>
              </a:rPr>
              <a:t>any</a:t>
            </a:r>
            <a:r>
              <a:rPr sz="1500" spc="-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595959"/>
                </a:solidFill>
                <a:latin typeface="Calibri"/>
                <a:cs typeface="Calibri"/>
              </a:rPr>
              <a:t>terminal.</a:t>
            </a:r>
            <a:endParaRPr sz="1500">
              <a:latin typeface="Calibri"/>
              <a:cs typeface="Calibri"/>
            </a:endParaRPr>
          </a:p>
          <a:p>
            <a:pPr marL="356235" indent="-343535">
              <a:lnSpc>
                <a:spcPct val="100000"/>
              </a:lnSpc>
              <a:spcBef>
                <a:spcPts val="300"/>
              </a:spcBef>
              <a:buFont typeface="Arial MT"/>
              <a:buChar char="●"/>
              <a:tabLst>
                <a:tab pos="356235" algn="l"/>
              </a:tabLst>
            </a:pPr>
            <a:r>
              <a:rPr sz="1500" spc="-60" dirty="0">
                <a:solidFill>
                  <a:srgbClr val="595959"/>
                </a:solidFill>
                <a:latin typeface="Calibri"/>
                <a:cs typeface="Calibri"/>
              </a:rPr>
              <a:t>To</a:t>
            </a:r>
            <a:r>
              <a:rPr sz="1500" spc="-2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595959"/>
                </a:solidFill>
                <a:latin typeface="Calibri"/>
                <a:cs typeface="Calibri"/>
              </a:rPr>
              <a:t>make</a:t>
            </a:r>
            <a:r>
              <a:rPr sz="1500" spc="-5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595959"/>
                </a:solidFill>
                <a:latin typeface="Calibri"/>
                <a:cs typeface="Calibri"/>
              </a:rPr>
              <a:t>vim</a:t>
            </a:r>
            <a:r>
              <a:rPr sz="15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595959"/>
                </a:solidFill>
                <a:latin typeface="Calibri"/>
                <a:cs typeface="Calibri"/>
              </a:rPr>
              <a:t>*spicy*</a:t>
            </a:r>
            <a:r>
              <a:rPr sz="15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595959"/>
                </a:solidFill>
                <a:latin typeface="Calibri"/>
                <a:cs typeface="Calibri"/>
              </a:rPr>
              <a:t>or</a:t>
            </a:r>
            <a:r>
              <a:rPr sz="15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595959"/>
                </a:solidFill>
                <a:latin typeface="Calibri"/>
                <a:cs typeface="Calibri"/>
              </a:rPr>
              <a:t>to</a:t>
            </a:r>
            <a:r>
              <a:rPr sz="15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595959"/>
                </a:solidFill>
                <a:latin typeface="Calibri"/>
                <a:cs typeface="Calibri"/>
              </a:rPr>
              <a:t>add</a:t>
            </a:r>
            <a:r>
              <a:rPr sz="15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595959"/>
                </a:solidFill>
                <a:latin typeface="Calibri"/>
                <a:cs typeface="Calibri"/>
              </a:rPr>
              <a:t>extra</a:t>
            </a:r>
            <a:r>
              <a:rPr sz="15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595959"/>
                </a:solidFill>
                <a:latin typeface="Calibri"/>
                <a:cs typeface="Calibri"/>
              </a:rPr>
              <a:t>functionality</a:t>
            </a:r>
            <a:r>
              <a:rPr sz="15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595959"/>
                </a:solidFill>
                <a:latin typeface="Calibri"/>
                <a:cs typeface="Calibri"/>
              </a:rPr>
              <a:t>you</a:t>
            </a:r>
            <a:r>
              <a:rPr sz="15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595959"/>
                </a:solidFill>
                <a:latin typeface="Calibri"/>
                <a:cs typeface="Calibri"/>
              </a:rPr>
              <a:t>can</a:t>
            </a:r>
            <a:r>
              <a:rPr sz="15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595959"/>
                </a:solidFill>
                <a:latin typeface="Calibri"/>
                <a:cs typeface="Calibri"/>
              </a:rPr>
              <a:t>modify</a:t>
            </a:r>
            <a:r>
              <a:rPr sz="15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595959"/>
                </a:solidFill>
                <a:latin typeface="Calibri"/>
                <a:cs typeface="Calibri"/>
              </a:rPr>
              <a:t>your</a:t>
            </a:r>
            <a:r>
              <a:rPr sz="1500" spc="31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500" b="1" spc="-10" dirty="0">
                <a:solidFill>
                  <a:srgbClr val="595959"/>
                </a:solidFill>
                <a:latin typeface="Courier New"/>
                <a:cs typeface="Courier New"/>
              </a:rPr>
              <a:t>~/.vimrc</a:t>
            </a:r>
            <a:r>
              <a:rPr sz="1500" spc="-10" dirty="0">
                <a:solidFill>
                  <a:srgbClr val="595959"/>
                </a:solidFill>
                <a:latin typeface="Calibri"/>
                <a:cs typeface="Calibri"/>
              </a:rPr>
              <a:t>!</a:t>
            </a:r>
            <a:endParaRPr sz="1500">
              <a:latin typeface="Calibri"/>
              <a:cs typeface="Calibri"/>
            </a:endParaRPr>
          </a:p>
          <a:p>
            <a:pPr marL="356235" indent="-343535">
              <a:lnSpc>
                <a:spcPct val="100000"/>
              </a:lnSpc>
              <a:spcBef>
                <a:spcPts val="300"/>
              </a:spcBef>
              <a:buFont typeface="Arial MT"/>
              <a:buChar char="●"/>
              <a:tabLst>
                <a:tab pos="356235" algn="l"/>
              </a:tabLst>
            </a:pPr>
            <a:r>
              <a:rPr sz="1500" dirty="0">
                <a:solidFill>
                  <a:srgbClr val="595959"/>
                </a:solidFill>
                <a:latin typeface="Calibri"/>
                <a:cs typeface="Calibri"/>
              </a:rPr>
              <a:t>Use</a:t>
            </a:r>
            <a:r>
              <a:rPr sz="1500" spc="-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595959"/>
                </a:solidFill>
                <a:latin typeface="Calibri"/>
                <a:cs typeface="Calibri"/>
              </a:rPr>
              <a:t>vim</a:t>
            </a:r>
            <a:r>
              <a:rPr sz="1500" spc="-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595959"/>
                </a:solidFill>
                <a:latin typeface="Calibri"/>
                <a:cs typeface="Calibri"/>
              </a:rPr>
              <a:t>by</a:t>
            </a:r>
            <a:r>
              <a:rPr sz="1500" spc="-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500" spc="-20" dirty="0">
                <a:solidFill>
                  <a:srgbClr val="595959"/>
                </a:solidFill>
                <a:latin typeface="Calibri"/>
                <a:cs typeface="Calibri"/>
              </a:rPr>
              <a:t>SSH-</a:t>
            </a:r>
            <a:r>
              <a:rPr sz="1500" dirty="0">
                <a:solidFill>
                  <a:srgbClr val="595959"/>
                </a:solidFill>
                <a:latin typeface="Calibri"/>
                <a:cs typeface="Calibri"/>
              </a:rPr>
              <a:t>ing</a:t>
            </a:r>
            <a:r>
              <a:rPr sz="1500" spc="-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595959"/>
                </a:solidFill>
                <a:latin typeface="Calibri"/>
                <a:cs typeface="Calibri"/>
              </a:rPr>
              <a:t>into</a:t>
            </a:r>
            <a:r>
              <a:rPr sz="1500" spc="-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595959"/>
                </a:solidFill>
                <a:latin typeface="Calibri"/>
                <a:cs typeface="Calibri"/>
              </a:rPr>
              <a:t>a</a:t>
            </a:r>
            <a:r>
              <a:rPr sz="1500" spc="-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595959"/>
                </a:solidFill>
                <a:latin typeface="Calibri"/>
                <a:cs typeface="Calibri"/>
              </a:rPr>
              <a:t>shark</a:t>
            </a:r>
            <a:r>
              <a:rPr sz="1500" spc="-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595959"/>
                </a:solidFill>
                <a:latin typeface="Calibri"/>
                <a:cs typeface="Calibri"/>
              </a:rPr>
              <a:t>machine</a:t>
            </a:r>
            <a:endParaRPr sz="1500">
              <a:latin typeface="Calibri"/>
              <a:cs typeface="Calibri"/>
            </a:endParaRPr>
          </a:p>
          <a:p>
            <a:pPr marL="356235" marR="5080" indent="-344170">
              <a:lnSpc>
                <a:spcPct val="116700"/>
              </a:lnSpc>
              <a:buFont typeface="Arial MT"/>
              <a:buChar char="●"/>
              <a:tabLst>
                <a:tab pos="356235" algn="l"/>
              </a:tabLst>
            </a:pPr>
            <a:r>
              <a:rPr sz="1500" spc="-10" dirty="0">
                <a:solidFill>
                  <a:srgbClr val="595959"/>
                </a:solidFill>
                <a:latin typeface="Calibri"/>
                <a:cs typeface="Calibri"/>
              </a:rPr>
              <a:t>According</a:t>
            </a:r>
            <a:r>
              <a:rPr sz="15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595959"/>
                </a:solidFill>
                <a:latin typeface="Calibri"/>
                <a:cs typeface="Calibri"/>
              </a:rPr>
              <a:t>to</a:t>
            </a:r>
            <a:r>
              <a:rPr sz="1500" spc="-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595959"/>
                </a:solidFill>
                <a:latin typeface="Calibri"/>
                <a:cs typeface="Calibri"/>
              </a:rPr>
              <a:t>legend,</a:t>
            </a:r>
            <a:r>
              <a:rPr sz="1500" spc="-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595959"/>
                </a:solidFill>
                <a:latin typeface="Calibri"/>
                <a:cs typeface="Calibri"/>
              </a:rPr>
              <a:t>if</a:t>
            </a:r>
            <a:r>
              <a:rPr sz="1500" spc="-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595959"/>
                </a:solidFill>
                <a:latin typeface="Calibri"/>
                <a:cs typeface="Calibri"/>
              </a:rPr>
              <a:t>you</a:t>
            </a:r>
            <a:r>
              <a:rPr sz="1500" spc="-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595959"/>
                </a:solidFill>
                <a:latin typeface="Calibri"/>
                <a:cs typeface="Calibri"/>
              </a:rPr>
              <a:t>learn</a:t>
            </a:r>
            <a:r>
              <a:rPr sz="1500" spc="-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595959"/>
                </a:solidFill>
                <a:latin typeface="Calibri"/>
                <a:cs typeface="Calibri"/>
              </a:rPr>
              <a:t>all</a:t>
            </a:r>
            <a:r>
              <a:rPr sz="15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595959"/>
                </a:solidFill>
                <a:latin typeface="Calibri"/>
                <a:cs typeface="Calibri"/>
              </a:rPr>
              <a:t>the</a:t>
            </a:r>
            <a:r>
              <a:rPr sz="1500" spc="-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595959"/>
                </a:solidFill>
                <a:latin typeface="Calibri"/>
                <a:cs typeface="Calibri"/>
              </a:rPr>
              <a:t>keyboard</a:t>
            </a:r>
            <a:r>
              <a:rPr sz="1500" spc="-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595959"/>
                </a:solidFill>
                <a:latin typeface="Calibri"/>
                <a:cs typeface="Calibri"/>
              </a:rPr>
              <a:t>shortcuts,</a:t>
            </a:r>
            <a:r>
              <a:rPr sz="1500" spc="-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595959"/>
                </a:solidFill>
                <a:latin typeface="Calibri"/>
                <a:cs typeface="Calibri"/>
              </a:rPr>
              <a:t>the</a:t>
            </a:r>
            <a:r>
              <a:rPr sz="1500" spc="-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595959"/>
                </a:solidFill>
                <a:latin typeface="Calibri"/>
                <a:cs typeface="Calibri"/>
              </a:rPr>
              <a:t>rate</a:t>
            </a:r>
            <a:r>
              <a:rPr sz="1500" spc="-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595959"/>
                </a:solidFill>
                <a:latin typeface="Calibri"/>
                <a:cs typeface="Calibri"/>
              </a:rPr>
              <a:t>at</a:t>
            </a:r>
            <a:r>
              <a:rPr sz="1500" spc="-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595959"/>
                </a:solidFill>
                <a:latin typeface="Calibri"/>
                <a:cs typeface="Calibri"/>
              </a:rPr>
              <a:t>which</a:t>
            </a:r>
            <a:r>
              <a:rPr sz="15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595959"/>
                </a:solidFill>
                <a:latin typeface="Calibri"/>
                <a:cs typeface="Calibri"/>
              </a:rPr>
              <a:t>your</a:t>
            </a:r>
            <a:r>
              <a:rPr sz="1500" spc="-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595959"/>
                </a:solidFill>
                <a:latin typeface="Calibri"/>
                <a:cs typeface="Calibri"/>
              </a:rPr>
              <a:t>fingers travel</a:t>
            </a:r>
            <a:r>
              <a:rPr sz="15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595959"/>
                </a:solidFill>
                <a:latin typeface="Calibri"/>
                <a:cs typeface="Calibri"/>
              </a:rPr>
              <a:t>approach</a:t>
            </a:r>
            <a:r>
              <a:rPr sz="15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595959"/>
                </a:solidFill>
                <a:latin typeface="Calibri"/>
                <a:cs typeface="Calibri"/>
              </a:rPr>
              <a:t>lightspeed,</a:t>
            </a:r>
            <a:r>
              <a:rPr sz="1500" spc="-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595959"/>
                </a:solidFill>
                <a:latin typeface="Calibri"/>
                <a:cs typeface="Calibri"/>
              </a:rPr>
              <a:t>to</a:t>
            </a:r>
            <a:r>
              <a:rPr sz="15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595959"/>
                </a:solidFill>
                <a:latin typeface="Calibri"/>
                <a:cs typeface="Calibri"/>
              </a:rPr>
              <a:t>the</a:t>
            </a:r>
            <a:r>
              <a:rPr sz="15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595959"/>
                </a:solidFill>
                <a:latin typeface="Calibri"/>
                <a:cs typeface="Calibri"/>
              </a:rPr>
              <a:t>point</a:t>
            </a:r>
            <a:r>
              <a:rPr sz="1500" spc="-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595959"/>
                </a:solidFill>
                <a:latin typeface="Calibri"/>
                <a:cs typeface="Calibri"/>
              </a:rPr>
              <a:t>of</a:t>
            </a:r>
            <a:r>
              <a:rPr sz="15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595959"/>
                </a:solidFill>
                <a:latin typeface="Calibri"/>
                <a:cs typeface="Calibri"/>
              </a:rPr>
              <a:t>being</a:t>
            </a:r>
            <a:r>
              <a:rPr sz="15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595959"/>
                </a:solidFill>
                <a:latin typeface="Calibri"/>
                <a:cs typeface="Calibri"/>
              </a:rPr>
              <a:t>a</a:t>
            </a:r>
            <a:r>
              <a:rPr sz="1500" spc="-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595959"/>
                </a:solidFill>
                <a:latin typeface="Calibri"/>
                <a:cs typeface="Calibri"/>
              </a:rPr>
              <a:t>potential</a:t>
            </a:r>
            <a:r>
              <a:rPr sz="15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595959"/>
                </a:solidFill>
                <a:latin typeface="Calibri"/>
                <a:cs typeface="Calibri"/>
              </a:rPr>
              <a:t>hazard</a:t>
            </a:r>
            <a:r>
              <a:rPr sz="15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595959"/>
                </a:solidFill>
                <a:latin typeface="Calibri"/>
                <a:cs typeface="Calibri"/>
              </a:rPr>
              <a:t>to</a:t>
            </a:r>
            <a:r>
              <a:rPr sz="1500" spc="-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595959"/>
                </a:solidFill>
                <a:latin typeface="Calibri"/>
                <a:cs typeface="Calibri"/>
              </a:rPr>
              <a:t>those</a:t>
            </a:r>
            <a:r>
              <a:rPr sz="15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595959"/>
                </a:solidFill>
                <a:latin typeface="Calibri"/>
                <a:cs typeface="Calibri"/>
              </a:rPr>
              <a:t>in</a:t>
            </a:r>
            <a:r>
              <a:rPr sz="15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595959"/>
                </a:solidFill>
                <a:latin typeface="Calibri"/>
                <a:cs typeface="Calibri"/>
              </a:rPr>
              <a:t>your</a:t>
            </a:r>
            <a:r>
              <a:rPr sz="1500" spc="1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595959"/>
                </a:solidFill>
                <a:latin typeface="Calibri"/>
                <a:cs typeface="Calibri"/>
              </a:rPr>
              <a:t>general vicinity.</a:t>
            </a:r>
            <a:endParaRPr sz="15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82175" y="3252650"/>
            <a:ext cx="2361824" cy="189084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Option</a:t>
            </a:r>
            <a:r>
              <a:rPr spc="-5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2:</a:t>
            </a:r>
            <a:r>
              <a:rPr spc="-5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VS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Code</a:t>
            </a:r>
            <a:r>
              <a:rPr spc="-5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+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SFTP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3743" y="1951197"/>
            <a:ext cx="4262755" cy="141287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47980" indent="-335280">
              <a:lnSpc>
                <a:spcPct val="100000"/>
              </a:lnSpc>
              <a:spcBef>
                <a:spcPts val="425"/>
              </a:spcBef>
              <a:buFont typeface="Arial MT"/>
              <a:buChar char="●"/>
              <a:tabLst>
                <a:tab pos="347980" algn="l"/>
              </a:tabLst>
            </a:pPr>
            <a:r>
              <a:rPr sz="1400" spc="-45" dirty="0">
                <a:solidFill>
                  <a:srgbClr val="595959"/>
                </a:solidFill>
                <a:latin typeface="Calibri"/>
                <a:cs typeface="Calibri"/>
              </a:rPr>
              <a:t>Text</a:t>
            </a:r>
            <a:r>
              <a:rPr sz="14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95959"/>
                </a:solidFill>
                <a:latin typeface="Calibri"/>
                <a:cs typeface="Calibri"/>
              </a:rPr>
              <a:t>editor</a:t>
            </a:r>
            <a:r>
              <a:rPr sz="14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95959"/>
                </a:solidFill>
                <a:latin typeface="Calibri"/>
                <a:cs typeface="Calibri"/>
              </a:rPr>
              <a:t>with</a:t>
            </a:r>
            <a:r>
              <a:rPr sz="1400" spc="-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95959"/>
                </a:solidFill>
                <a:latin typeface="Calibri"/>
                <a:cs typeface="Calibri"/>
              </a:rPr>
              <a:t>lots</a:t>
            </a:r>
            <a:r>
              <a:rPr sz="14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95959"/>
                </a:solidFill>
                <a:latin typeface="Calibri"/>
                <a:cs typeface="Calibri"/>
              </a:rPr>
              <a:t>of</a:t>
            </a:r>
            <a:r>
              <a:rPr sz="14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Calibri"/>
                <a:cs typeface="Calibri"/>
              </a:rPr>
              <a:t>traditional</a:t>
            </a:r>
            <a:r>
              <a:rPr sz="1400" spc="-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Calibri"/>
                <a:cs typeface="Calibri"/>
              </a:rPr>
              <a:t>functionality.</a:t>
            </a:r>
            <a:endParaRPr sz="1400">
              <a:latin typeface="Calibri"/>
              <a:cs typeface="Calibri"/>
            </a:endParaRPr>
          </a:p>
          <a:p>
            <a:pPr marL="805180" lvl="1" indent="-320040">
              <a:lnSpc>
                <a:spcPct val="100000"/>
              </a:lnSpc>
              <a:spcBef>
                <a:spcPts val="275"/>
              </a:spcBef>
              <a:buFont typeface="Arial MT"/>
              <a:buChar char="○"/>
              <a:tabLst>
                <a:tab pos="805180" algn="l"/>
              </a:tabLst>
            </a:pPr>
            <a:r>
              <a:rPr sz="1200" spc="-20" dirty="0">
                <a:solidFill>
                  <a:srgbClr val="595959"/>
                </a:solidFill>
                <a:latin typeface="Calibri"/>
                <a:cs typeface="Calibri"/>
              </a:rPr>
              <a:t>Tabs,</a:t>
            </a:r>
            <a:r>
              <a:rPr sz="12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95959"/>
                </a:solidFill>
                <a:latin typeface="Calibri"/>
                <a:cs typeface="Calibri"/>
              </a:rPr>
              <a:t>easy</a:t>
            </a:r>
            <a:r>
              <a:rPr sz="1200" spc="-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95959"/>
                </a:solidFill>
                <a:latin typeface="Calibri"/>
                <a:cs typeface="Calibri"/>
              </a:rPr>
              <a:t>window</a:t>
            </a:r>
            <a:r>
              <a:rPr sz="1200" spc="-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95959"/>
                </a:solidFill>
                <a:latin typeface="Calibri"/>
                <a:cs typeface="Calibri"/>
              </a:rPr>
              <a:t>split,</a:t>
            </a:r>
            <a:r>
              <a:rPr sz="12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595959"/>
                </a:solidFill>
                <a:latin typeface="Calibri"/>
                <a:cs typeface="Calibri"/>
              </a:rPr>
              <a:t>built-</a:t>
            </a:r>
            <a:r>
              <a:rPr sz="1200" dirty="0">
                <a:solidFill>
                  <a:srgbClr val="595959"/>
                </a:solidFill>
                <a:latin typeface="Calibri"/>
                <a:cs typeface="Calibri"/>
              </a:rPr>
              <a:t>in</a:t>
            </a:r>
            <a:r>
              <a:rPr sz="1200" spc="-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95959"/>
                </a:solidFill>
                <a:latin typeface="Calibri"/>
                <a:cs typeface="Calibri"/>
              </a:rPr>
              <a:t>terminal,</a:t>
            </a:r>
            <a:r>
              <a:rPr sz="1200" spc="-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95959"/>
                </a:solidFill>
                <a:latin typeface="Calibri"/>
                <a:cs typeface="Calibri"/>
              </a:rPr>
              <a:t>tree</a:t>
            </a:r>
            <a:r>
              <a:rPr sz="12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595959"/>
                </a:solidFill>
                <a:latin typeface="Calibri"/>
                <a:cs typeface="Calibri"/>
              </a:rPr>
              <a:t>view,</a:t>
            </a:r>
            <a:r>
              <a:rPr sz="1200" spc="-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595959"/>
                </a:solidFill>
                <a:latin typeface="Calibri"/>
                <a:cs typeface="Calibri"/>
              </a:rPr>
              <a:t>etc.</a:t>
            </a:r>
            <a:endParaRPr sz="1200">
              <a:latin typeface="Calibri"/>
              <a:cs typeface="Calibri"/>
            </a:endParaRPr>
          </a:p>
          <a:p>
            <a:pPr marL="347980" indent="-335280">
              <a:lnSpc>
                <a:spcPct val="100000"/>
              </a:lnSpc>
              <a:spcBef>
                <a:spcPts val="204"/>
              </a:spcBef>
              <a:buFont typeface="Arial MT"/>
              <a:buChar char="●"/>
              <a:tabLst>
                <a:tab pos="347980" algn="l"/>
              </a:tabLst>
            </a:pPr>
            <a:r>
              <a:rPr sz="1400" dirty="0">
                <a:solidFill>
                  <a:srgbClr val="595959"/>
                </a:solidFill>
                <a:latin typeface="Calibri"/>
                <a:cs typeface="Calibri"/>
              </a:rPr>
              <a:t>Cool</a:t>
            </a:r>
            <a:r>
              <a:rPr sz="1400" spc="-5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95959"/>
                </a:solidFill>
                <a:latin typeface="Calibri"/>
                <a:cs typeface="Calibri"/>
              </a:rPr>
              <a:t>plugins</a:t>
            </a:r>
            <a:r>
              <a:rPr sz="1400" spc="-5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95959"/>
                </a:solidFill>
                <a:latin typeface="Calibri"/>
                <a:cs typeface="Calibri"/>
              </a:rPr>
              <a:t>to</a:t>
            </a:r>
            <a:r>
              <a:rPr sz="1400" spc="-5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95959"/>
                </a:solidFill>
                <a:latin typeface="Calibri"/>
                <a:cs typeface="Calibri"/>
              </a:rPr>
              <a:t>make</a:t>
            </a:r>
            <a:r>
              <a:rPr sz="1400" spc="-5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95959"/>
                </a:solidFill>
                <a:latin typeface="Calibri"/>
                <a:cs typeface="Calibri"/>
              </a:rPr>
              <a:t>code</a:t>
            </a:r>
            <a:r>
              <a:rPr sz="1400" spc="-5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Calibri"/>
                <a:cs typeface="Calibri"/>
              </a:rPr>
              <a:t>prettier</a:t>
            </a:r>
            <a:r>
              <a:rPr sz="1400" spc="-5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95959"/>
                </a:solidFill>
                <a:latin typeface="Calibri"/>
                <a:cs typeface="Calibri"/>
              </a:rPr>
              <a:t>+</a:t>
            </a:r>
            <a:r>
              <a:rPr sz="1400" spc="-5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95959"/>
                </a:solidFill>
                <a:latin typeface="Calibri"/>
                <a:cs typeface="Calibri"/>
              </a:rPr>
              <a:t>life</a:t>
            </a:r>
            <a:r>
              <a:rPr sz="1400" spc="-5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Calibri"/>
                <a:cs typeface="Calibri"/>
              </a:rPr>
              <a:t>easier.</a:t>
            </a:r>
            <a:endParaRPr sz="1400">
              <a:latin typeface="Calibri"/>
              <a:cs typeface="Calibri"/>
            </a:endParaRPr>
          </a:p>
          <a:p>
            <a:pPr marL="347980" indent="-335280">
              <a:lnSpc>
                <a:spcPct val="100000"/>
              </a:lnSpc>
              <a:spcBef>
                <a:spcPts val="270"/>
              </a:spcBef>
              <a:buFont typeface="Arial MT"/>
              <a:buChar char="●"/>
              <a:tabLst>
                <a:tab pos="347980" algn="l"/>
              </a:tabLst>
            </a:pPr>
            <a:r>
              <a:rPr sz="1400" spc="-10" dirty="0">
                <a:solidFill>
                  <a:srgbClr val="595959"/>
                </a:solidFill>
                <a:latin typeface="Calibri"/>
                <a:cs typeface="Calibri"/>
              </a:rPr>
              <a:t>People</a:t>
            </a:r>
            <a:r>
              <a:rPr sz="1400" spc="-4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95959"/>
                </a:solidFill>
                <a:latin typeface="Calibri"/>
                <a:cs typeface="Calibri"/>
              </a:rPr>
              <a:t>won’t</a:t>
            </a:r>
            <a:r>
              <a:rPr sz="1400" spc="-4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95959"/>
                </a:solidFill>
                <a:latin typeface="Calibri"/>
                <a:cs typeface="Calibri"/>
              </a:rPr>
              <a:t>make</a:t>
            </a:r>
            <a:r>
              <a:rPr sz="1400" spc="-4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95959"/>
                </a:solidFill>
                <a:latin typeface="Calibri"/>
                <a:cs typeface="Calibri"/>
              </a:rPr>
              <a:t>fun</a:t>
            </a:r>
            <a:r>
              <a:rPr sz="1400" spc="-4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95959"/>
                </a:solidFill>
                <a:latin typeface="Calibri"/>
                <a:cs typeface="Calibri"/>
              </a:rPr>
              <a:t>of</a:t>
            </a:r>
            <a:r>
              <a:rPr sz="1400" spc="-4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95959"/>
                </a:solidFill>
                <a:latin typeface="Calibri"/>
                <a:cs typeface="Calibri"/>
              </a:rPr>
              <a:t>you</a:t>
            </a:r>
            <a:r>
              <a:rPr sz="1400" spc="-4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95959"/>
                </a:solidFill>
                <a:latin typeface="Calibri"/>
                <a:cs typeface="Calibri"/>
              </a:rPr>
              <a:t>for</a:t>
            </a:r>
            <a:r>
              <a:rPr sz="1400" spc="-4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95959"/>
                </a:solidFill>
                <a:latin typeface="Calibri"/>
                <a:cs typeface="Calibri"/>
              </a:rPr>
              <a:t>using</a:t>
            </a:r>
            <a:r>
              <a:rPr sz="1400" spc="-4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95959"/>
                </a:solidFill>
                <a:latin typeface="Calibri"/>
                <a:cs typeface="Calibri"/>
              </a:rPr>
              <a:t>the</a:t>
            </a:r>
            <a:r>
              <a:rPr sz="1400" spc="-4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Calibri"/>
                <a:cs typeface="Calibri"/>
              </a:rPr>
              <a:t>mouse.</a:t>
            </a:r>
            <a:endParaRPr sz="1400">
              <a:latin typeface="Calibri"/>
              <a:cs typeface="Calibri"/>
            </a:endParaRPr>
          </a:p>
          <a:p>
            <a:pPr marL="805180" lvl="1" indent="-320040">
              <a:lnSpc>
                <a:spcPct val="100000"/>
              </a:lnSpc>
              <a:spcBef>
                <a:spcPts val="275"/>
              </a:spcBef>
              <a:buFont typeface="Arial MT"/>
              <a:buChar char="○"/>
              <a:tabLst>
                <a:tab pos="805180" algn="l"/>
              </a:tabLst>
            </a:pPr>
            <a:r>
              <a:rPr sz="1200" spc="-10" dirty="0">
                <a:solidFill>
                  <a:srgbClr val="595959"/>
                </a:solidFill>
                <a:latin typeface="Calibri"/>
                <a:cs typeface="Calibri"/>
              </a:rPr>
              <a:t>(Except</a:t>
            </a:r>
            <a:r>
              <a:rPr sz="1200" spc="-2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95959"/>
                </a:solidFill>
                <a:latin typeface="Calibri"/>
                <a:cs typeface="Calibri"/>
              </a:rPr>
              <a:t>for</a:t>
            </a:r>
            <a:r>
              <a:rPr sz="1200" spc="-2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95959"/>
                </a:solidFill>
                <a:latin typeface="Calibri"/>
                <a:cs typeface="Calibri"/>
              </a:rPr>
              <a:t>VIM</a:t>
            </a:r>
            <a:r>
              <a:rPr sz="1200" spc="-2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95959"/>
                </a:solidFill>
                <a:latin typeface="Calibri"/>
                <a:cs typeface="Calibri"/>
              </a:rPr>
              <a:t>purists)</a:t>
            </a:r>
            <a:endParaRPr sz="1200">
              <a:latin typeface="Calibri"/>
              <a:cs typeface="Calibri"/>
            </a:endParaRPr>
          </a:p>
          <a:p>
            <a:pPr marL="805180" lvl="1" indent="-320040">
              <a:lnSpc>
                <a:spcPct val="100000"/>
              </a:lnSpc>
              <a:spcBef>
                <a:spcPts val="210"/>
              </a:spcBef>
              <a:buFont typeface="Arial MT"/>
              <a:buChar char="○"/>
              <a:tabLst>
                <a:tab pos="805180" algn="l"/>
              </a:tabLst>
            </a:pPr>
            <a:r>
              <a:rPr sz="1200" dirty="0">
                <a:solidFill>
                  <a:srgbClr val="595959"/>
                </a:solidFill>
                <a:latin typeface="Calibri"/>
                <a:cs typeface="Calibri"/>
              </a:rPr>
              <a:t>(Don’t</a:t>
            </a:r>
            <a:r>
              <a:rPr sz="1200" spc="-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95959"/>
                </a:solidFill>
                <a:latin typeface="Calibri"/>
                <a:cs typeface="Calibri"/>
              </a:rPr>
              <a:t>let</a:t>
            </a:r>
            <a:r>
              <a:rPr sz="1200" spc="-2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95959"/>
                </a:solidFill>
                <a:latin typeface="Calibri"/>
                <a:cs typeface="Calibri"/>
              </a:rPr>
              <a:t>the</a:t>
            </a:r>
            <a:r>
              <a:rPr sz="1200" spc="-2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95959"/>
                </a:solidFill>
                <a:latin typeface="Calibri"/>
                <a:cs typeface="Calibri"/>
              </a:rPr>
              <a:t>haters</a:t>
            </a:r>
            <a:r>
              <a:rPr sz="1200" spc="-2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95959"/>
                </a:solidFill>
                <a:latin typeface="Calibri"/>
                <a:cs typeface="Calibri"/>
              </a:rPr>
              <a:t>get</a:t>
            </a:r>
            <a:r>
              <a:rPr sz="1200" spc="-2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95959"/>
                </a:solidFill>
                <a:latin typeface="Calibri"/>
                <a:cs typeface="Calibri"/>
              </a:rPr>
              <a:t>to</a:t>
            </a:r>
            <a:r>
              <a:rPr sz="1200" spc="-2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595959"/>
                </a:solidFill>
                <a:latin typeface="Calibri"/>
                <a:cs typeface="Calibri"/>
              </a:rPr>
              <a:t>you)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901262" y="1727100"/>
            <a:ext cx="4243070" cy="3416935"/>
            <a:chOff x="4901262" y="1727100"/>
            <a:chExt cx="4243070" cy="34169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52291" y="1727100"/>
              <a:ext cx="2691708" cy="34164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906024" y="4159599"/>
              <a:ext cx="1717039" cy="238125"/>
            </a:xfrm>
            <a:custGeom>
              <a:avLst/>
              <a:gdLst/>
              <a:ahLst/>
              <a:cxnLst/>
              <a:rect l="l" t="t" r="r" b="b"/>
              <a:pathLst>
                <a:path w="1717040" h="238125">
                  <a:moveTo>
                    <a:pt x="1598099" y="237599"/>
                  </a:moveTo>
                  <a:lnTo>
                    <a:pt x="1598099" y="178199"/>
                  </a:lnTo>
                  <a:lnTo>
                    <a:pt x="0" y="178199"/>
                  </a:lnTo>
                  <a:lnTo>
                    <a:pt x="0" y="59399"/>
                  </a:lnTo>
                  <a:lnTo>
                    <a:pt x="1598099" y="59399"/>
                  </a:lnTo>
                  <a:lnTo>
                    <a:pt x="1598099" y="0"/>
                  </a:lnTo>
                  <a:lnTo>
                    <a:pt x="1716899" y="118799"/>
                  </a:lnTo>
                  <a:lnTo>
                    <a:pt x="1598099" y="2375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906024" y="4159599"/>
              <a:ext cx="1717039" cy="238125"/>
            </a:xfrm>
            <a:custGeom>
              <a:avLst/>
              <a:gdLst/>
              <a:ahLst/>
              <a:cxnLst/>
              <a:rect l="l" t="t" r="r" b="b"/>
              <a:pathLst>
                <a:path w="1717040" h="238125">
                  <a:moveTo>
                    <a:pt x="0" y="59399"/>
                  </a:moveTo>
                  <a:lnTo>
                    <a:pt x="1598099" y="59399"/>
                  </a:lnTo>
                  <a:lnTo>
                    <a:pt x="1598099" y="0"/>
                  </a:lnTo>
                  <a:lnTo>
                    <a:pt x="1716899" y="118799"/>
                  </a:lnTo>
                  <a:lnTo>
                    <a:pt x="1598099" y="237599"/>
                  </a:lnTo>
                  <a:lnTo>
                    <a:pt x="1598099" y="178199"/>
                  </a:lnTo>
                  <a:lnTo>
                    <a:pt x="0" y="178199"/>
                  </a:lnTo>
                  <a:lnTo>
                    <a:pt x="0" y="59399"/>
                  </a:lnTo>
                  <a:close/>
                </a:path>
              </a:pathLst>
            </a:custGeom>
            <a:ln w="9524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2999" y="2142756"/>
            <a:ext cx="5680075" cy="1679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79095" algn="l"/>
              </a:tabLst>
            </a:pP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Emacs</a:t>
            </a:r>
            <a:endParaRPr sz="1800">
              <a:latin typeface="Tahoma"/>
              <a:cs typeface="Tahoma"/>
            </a:endParaRPr>
          </a:p>
          <a:p>
            <a:pPr marL="836294" lvl="1" indent="-335915">
              <a:lnSpc>
                <a:spcPts val="1664"/>
              </a:lnSpc>
              <a:spcBef>
                <a:spcPts val="30"/>
              </a:spcBef>
              <a:buFont typeface="Arial MT"/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Command</a:t>
            </a:r>
            <a:r>
              <a:rPr sz="1400" spc="-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line</a:t>
            </a:r>
            <a:r>
              <a:rPr sz="1400" spc="-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editor</a:t>
            </a:r>
            <a:r>
              <a:rPr sz="1400" spc="-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like</a:t>
            </a:r>
            <a:r>
              <a:rPr sz="1400" spc="-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595959"/>
                </a:solidFill>
                <a:latin typeface="Tahoma"/>
                <a:cs typeface="Tahoma"/>
              </a:rPr>
              <a:t>Vim</a:t>
            </a:r>
            <a:endParaRPr sz="1400">
              <a:latin typeface="Tahoma"/>
              <a:cs typeface="Tahoma"/>
            </a:endParaRPr>
          </a:p>
          <a:p>
            <a:pPr marL="836294" lvl="1" indent="-335915">
              <a:lnSpc>
                <a:spcPts val="1664"/>
              </a:lnSpc>
              <a:buFont typeface="Arial MT"/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Lots</a:t>
            </a:r>
            <a:r>
              <a:rPr sz="1400" spc="-1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of</a:t>
            </a:r>
            <a:r>
              <a:rPr sz="1400" spc="-1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powerful</a:t>
            </a:r>
            <a:r>
              <a:rPr sz="1400" spc="-1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Tahoma"/>
                <a:cs typeface="Tahoma"/>
              </a:rPr>
              <a:t>features,</a:t>
            </a:r>
            <a:r>
              <a:rPr sz="1400" spc="-1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but</a:t>
            </a:r>
            <a:r>
              <a:rPr sz="1400" spc="-1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Tahoma"/>
                <a:cs typeface="Tahoma"/>
              </a:rPr>
              <a:t>can</a:t>
            </a:r>
            <a:r>
              <a:rPr sz="1400" spc="-1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be</a:t>
            </a:r>
            <a:r>
              <a:rPr sz="1400" spc="-1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very</a:t>
            </a:r>
            <a:r>
              <a:rPr sz="1400" spc="-1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complicated</a:t>
            </a:r>
            <a:r>
              <a:rPr sz="1400" spc="-1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at</a:t>
            </a:r>
            <a:r>
              <a:rPr sz="1400" spc="-1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Tahoma"/>
                <a:cs typeface="Tahoma"/>
              </a:rPr>
              <a:t>times</a:t>
            </a:r>
            <a:endParaRPr sz="14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290"/>
              </a:spcBef>
              <a:buClr>
                <a:srgbClr val="595959"/>
              </a:buClr>
              <a:buFont typeface="Arial MT"/>
              <a:buChar char="○"/>
            </a:pPr>
            <a:endParaRPr sz="1400">
              <a:latin typeface="Tahoma"/>
              <a:cs typeface="Tahoma"/>
            </a:endParaRPr>
          </a:p>
          <a:p>
            <a:pPr marL="379095" indent="-366395">
              <a:lnSpc>
                <a:spcPct val="100000"/>
              </a:lnSpc>
              <a:buFont typeface="Arial MT"/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Sublime</a:t>
            </a:r>
            <a:r>
              <a:rPr sz="1800" spc="-2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Tahoma"/>
                <a:cs typeface="Tahoma"/>
              </a:rPr>
              <a:t>Text</a:t>
            </a:r>
            <a:endParaRPr sz="1800">
              <a:latin typeface="Tahoma"/>
              <a:cs typeface="Tahoma"/>
            </a:endParaRPr>
          </a:p>
          <a:p>
            <a:pPr marL="836294" lvl="1" indent="-335915">
              <a:lnSpc>
                <a:spcPts val="1664"/>
              </a:lnSpc>
              <a:spcBef>
                <a:spcPts val="30"/>
              </a:spcBef>
              <a:buFont typeface="Arial MT"/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Editing</a:t>
            </a:r>
            <a:r>
              <a:rPr sz="1400" spc="-1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application</a:t>
            </a:r>
            <a:r>
              <a:rPr sz="1400" spc="-1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with</a:t>
            </a:r>
            <a:r>
              <a:rPr sz="1400" spc="-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595959"/>
                </a:solidFill>
                <a:latin typeface="Tahoma"/>
                <a:cs typeface="Tahoma"/>
              </a:rPr>
              <a:t>an</a:t>
            </a:r>
            <a:r>
              <a:rPr sz="1400" spc="-1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SFTP</a:t>
            </a:r>
            <a:r>
              <a:rPr sz="1400" spc="-1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Tahoma"/>
                <a:cs typeface="Tahoma"/>
              </a:rPr>
              <a:t>Plugin,</a:t>
            </a:r>
            <a:r>
              <a:rPr sz="1400" spc="-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like</a:t>
            </a:r>
            <a:r>
              <a:rPr sz="1400" spc="-1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VS</a:t>
            </a:r>
            <a:r>
              <a:rPr sz="1400" spc="-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595959"/>
                </a:solidFill>
                <a:latin typeface="Tahoma"/>
                <a:cs typeface="Tahoma"/>
              </a:rPr>
              <a:t>Code</a:t>
            </a:r>
            <a:endParaRPr sz="1400">
              <a:latin typeface="Tahoma"/>
              <a:cs typeface="Tahoma"/>
            </a:endParaRPr>
          </a:p>
          <a:p>
            <a:pPr marL="836294" lvl="1" indent="-335915">
              <a:lnSpc>
                <a:spcPts val="1664"/>
              </a:lnSpc>
              <a:buFont typeface="Arial MT"/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Simpler</a:t>
            </a:r>
            <a:r>
              <a:rPr sz="1400" spc="-1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sz="1400" spc="-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more</a:t>
            </a:r>
            <a:r>
              <a:rPr sz="1400" spc="-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lightweight</a:t>
            </a:r>
            <a:r>
              <a:rPr sz="1400" spc="-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than</a:t>
            </a:r>
            <a:r>
              <a:rPr sz="1400" spc="-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VS</a:t>
            </a:r>
            <a:r>
              <a:rPr sz="1400" spc="-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595959"/>
                </a:solidFill>
                <a:latin typeface="Tahoma"/>
                <a:cs typeface="Tahoma"/>
              </a:rPr>
              <a:t>code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100"/>
              </a:spcBef>
            </a:pPr>
            <a:r>
              <a:rPr dirty="0"/>
              <a:t>Other</a:t>
            </a:r>
            <a:r>
              <a:rPr spc="-185" dirty="0"/>
              <a:t> </a:t>
            </a:r>
            <a:r>
              <a:rPr spc="85" dirty="0"/>
              <a:t>Notable</a:t>
            </a:r>
            <a:r>
              <a:rPr spc="-120" dirty="0"/>
              <a:t> </a:t>
            </a:r>
            <a:r>
              <a:rPr spc="-10" dirty="0"/>
              <a:t>Editors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Vim!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012" y="1801380"/>
            <a:ext cx="7623175" cy="289179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356235" indent="-343535">
              <a:lnSpc>
                <a:spcPct val="100000"/>
              </a:lnSpc>
              <a:spcBef>
                <a:spcPts val="400"/>
              </a:spcBef>
              <a:buFont typeface="Arial MT"/>
              <a:buChar char="●"/>
              <a:tabLst>
                <a:tab pos="356235" algn="l"/>
              </a:tabLst>
            </a:pP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Vim</a:t>
            </a:r>
            <a:r>
              <a:rPr sz="1500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is</a:t>
            </a:r>
            <a:r>
              <a:rPr sz="1500" spc="-10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spc="-4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500" spc="-10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terminal-based</a:t>
            </a:r>
            <a:r>
              <a:rPr sz="1500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text</a:t>
            </a:r>
            <a:r>
              <a:rPr sz="1500" spc="-10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editor</a:t>
            </a:r>
            <a:r>
              <a:rPr sz="1500" spc="-10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that</a:t>
            </a:r>
            <a:r>
              <a:rPr sz="1500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is</a:t>
            </a:r>
            <a:r>
              <a:rPr sz="1500" spc="-10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highly</a:t>
            </a:r>
            <a:r>
              <a:rPr sz="1500" spc="-10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595959"/>
                </a:solidFill>
                <a:latin typeface="Tahoma"/>
                <a:cs typeface="Tahoma"/>
              </a:rPr>
              <a:t>customizable</a:t>
            </a:r>
            <a:endParaRPr sz="1500">
              <a:latin typeface="Tahoma"/>
              <a:cs typeface="Tahoma"/>
            </a:endParaRPr>
          </a:p>
          <a:p>
            <a:pPr marL="356235" indent="-343535">
              <a:lnSpc>
                <a:spcPct val="100000"/>
              </a:lnSpc>
              <a:spcBef>
                <a:spcPts val="300"/>
              </a:spcBef>
              <a:buFont typeface="Arial"/>
              <a:buChar char="●"/>
              <a:tabLst>
                <a:tab pos="356235" algn="l"/>
              </a:tabLst>
            </a:pPr>
            <a:r>
              <a:rPr sz="1500" b="1" dirty="0">
                <a:solidFill>
                  <a:srgbClr val="595959"/>
                </a:solidFill>
                <a:latin typeface="Courier New"/>
                <a:cs typeface="Courier New"/>
              </a:rPr>
              <a:t>$</a:t>
            </a:r>
            <a:r>
              <a:rPr sz="1500" b="1" spc="-10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500" b="1" dirty="0">
                <a:solidFill>
                  <a:srgbClr val="595959"/>
                </a:solidFill>
                <a:latin typeface="Courier New"/>
                <a:cs typeface="Courier New"/>
              </a:rPr>
              <a:t>vim</a:t>
            </a:r>
            <a:r>
              <a:rPr sz="1500" b="1" spc="-10" dirty="0">
                <a:solidFill>
                  <a:srgbClr val="595959"/>
                </a:solidFill>
                <a:latin typeface="Courier New"/>
                <a:cs typeface="Courier New"/>
              </a:rPr>
              <a:t> ~/.vimrc</a:t>
            </a:r>
            <a:endParaRPr sz="1500">
              <a:latin typeface="Courier New"/>
              <a:cs typeface="Courier New"/>
            </a:endParaRPr>
          </a:p>
          <a:p>
            <a:pPr marL="356235" indent="-343535">
              <a:lnSpc>
                <a:spcPct val="100000"/>
              </a:lnSpc>
              <a:spcBef>
                <a:spcPts val="300"/>
              </a:spcBef>
              <a:buFont typeface="Arial"/>
              <a:buChar char="●"/>
              <a:tabLst>
                <a:tab pos="356235" algn="l"/>
              </a:tabLst>
            </a:pP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Three</a:t>
            </a:r>
            <a:r>
              <a:rPr sz="1500" spc="-16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big</a:t>
            </a:r>
            <a:r>
              <a:rPr sz="15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595959"/>
                </a:solidFill>
                <a:latin typeface="Tahoma"/>
                <a:cs typeface="Tahoma"/>
              </a:rPr>
              <a:t>modes:</a:t>
            </a:r>
            <a:endParaRPr sz="1500">
              <a:latin typeface="Tahoma"/>
              <a:cs typeface="Tahoma"/>
            </a:endParaRPr>
          </a:p>
          <a:p>
            <a:pPr marL="813435" lvl="1" indent="-328295">
              <a:lnSpc>
                <a:spcPct val="100000"/>
              </a:lnSpc>
              <a:spcBef>
                <a:spcPts val="305"/>
              </a:spcBef>
              <a:buFont typeface="Arial"/>
              <a:buChar char="○"/>
              <a:tabLst>
                <a:tab pos="813435" algn="l"/>
              </a:tabLst>
            </a:pP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Normal</a:t>
            </a:r>
            <a:r>
              <a:rPr sz="1300" spc="-1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35" dirty="0">
                <a:solidFill>
                  <a:srgbClr val="595959"/>
                </a:solidFill>
                <a:latin typeface="Tahoma"/>
                <a:cs typeface="Tahoma"/>
              </a:rPr>
              <a:t>mode:</a:t>
            </a:r>
            <a:r>
              <a:rPr sz="1300" spc="-1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press</a:t>
            </a:r>
            <a:r>
              <a:rPr sz="1300" spc="-1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300" spc="-1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45" dirty="0">
                <a:solidFill>
                  <a:srgbClr val="595959"/>
                </a:solidFill>
                <a:latin typeface="Tahoma"/>
                <a:cs typeface="Tahoma"/>
              </a:rPr>
              <a:t>“esc”</a:t>
            </a:r>
            <a:r>
              <a:rPr sz="1300" spc="-1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595959"/>
                </a:solidFill>
                <a:latin typeface="Tahoma"/>
                <a:cs typeface="Tahoma"/>
              </a:rPr>
              <a:t>key.</a:t>
            </a:r>
            <a:endParaRPr sz="1300">
              <a:latin typeface="Tahoma"/>
              <a:cs typeface="Tahoma"/>
            </a:endParaRPr>
          </a:p>
          <a:p>
            <a:pPr marL="813435" lvl="1" indent="-328295">
              <a:lnSpc>
                <a:spcPct val="100000"/>
              </a:lnSpc>
              <a:spcBef>
                <a:spcPts val="240"/>
              </a:spcBef>
              <a:buFont typeface="Arial"/>
              <a:buChar char="○"/>
              <a:tabLst>
                <a:tab pos="813435" algn="l"/>
              </a:tabLst>
            </a:pPr>
            <a:r>
              <a:rPr sz="1300" b="1" spc="-10" dirty="0">
                <a:solidFill>
                  <a:srgbClr val="595959"/>
                </a:solidFill>
                <a:latin typeface="Courier New"/>
                <a:cs typeface="Courier New"/>
              </a:rPr>
              <a:t>-</a:t>
            </a:r>
            <a:r>
              <a:rPr sz="1300" b="1" dirty="0">
                <a:solidFill>
                  <a:srgbClr val="595959"/>
                </a:solidFill>
                <a:latin typeface="Courier New"/>
                <a:cs typeface="Courier New"/>
              </a:rPr>
              <a:t>-</a:t>
            </a:r>
            <a:r>
              <a:rPr sz="1300" b="1" spc="40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300" b="1" dirty="0">
                <a:solidFill>
                  <a:srgbClr val="595959"/>
                </a:solidFill>
                <a:latin typeface="Courier New"/>
                <a:cs typeface="Courier New"/>
              </a:rPr>
              <a:t>INSERT</a:t>
            </a:r>
            <a:r>
              <a:rPr sz="1300" b="1" spc="40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300" b="1" spc="-10" dirty="0">
                <a:solidFill>
                  <a:srgbClr val="595959"/>
                </a:solidFill>
                <a:latin typeface="Courier New"/>
                <a:cs typeface="Courier New"/>
              </a:rPr>
              <a:t>-</a:t>
            </a:r>
            <a:r>
              <a:rPr sz="1300" b="1" dirty="0">
                <a:solidFill>
                  <a:srgbClr val="595959"/>
                </a:solidFill>
                <a:latin typeface="Courier New"/>
                <a:cs typeface="Courier New"/>
              </a:rPr>
              <a:t>-</a:t>
            </a:r>
            <a:r>
              <a:rPr sz="1300" b="1" spc="45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300" spc="-35" dirty="0">
                <a:solidFill>
                  <a:srgbClr val="595959"/>
                </a:solidFill>
                <a:latin typeface="Tahoma"/>
                <a:cs typeface="Tahoma"/>
              </a:rPr>
              <a:t>mode:</a:t>
            </a:r>
            <a:r>
              <a:rPr sz="1300" spc="-1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press</a:t>
            </a:r>
            <a:r>
              <a:rPr sz="1300" spc="-1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300" spc="-1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60" dirty="0">
                <a:solidFill>
                  <a:srgbClr val="595959"/>
                </a:solidFill>
                <a:latin typeface="Tahoma"/>
                <a:cs typeface="Tahoma"/>
              </a:rPr>
              <a:t>“</a:t>
            </a:r>
            <a:r>
              <a:rPr sz="1300" b="1" spc="-60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300" spc="-60" dirty="0">
                <a:solidFill>
                  <a:srgbClr val="595959"/>
                </a:solidFill>
                <a:latin typeface="Tahoma"/>
                <a:cs typeface="Tahoma"/>
              </a:rPr>
              <a:t>”</a:t>
            </a:r>
            <a:r>
              <a:rPr sz="1300" spc="-1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key</a:t>
            </a:r>
            <a:r>
              <a:rPr sz="1300" spc="-1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in</a:t>
            </a:r>
            <a:r>
              <a:rPr sz="1300" spc="-1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normal</a:t>
            </a:r>
            <a:r>
              <a:rPr sz="1300" spc="-1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mode</a:t>
            </a:r>
            <a:r>
              <a:rPr sz="1300" spc="-1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45" dirty="0">
                <a:solidFill>
                  <a:srgbClr val="595959"/>
                </a:solidFill>
                <a:latin typeface="Tahoma"/>
                <a:cs typeface="Tahoma"/>
              </a:rPr>
              <a:t>(make</a:t>
            </a:r>
            <a:r>
              <a:rPr sz="1300" spc="-1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sure</a:t>
            </a:r>
            <a:r>
              <a:rPr sz="1300" spc="-1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you</a:t>
            </a:r>
            <a:r>
              <a:rPr sz="1300" spc="-1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595959"/>
                </a:solidFill>
                <a:latin typeface="Tahoma"/>
                <a:cs typeface="Tahoma"/>
              </a:rPr>
              <a:t>see</a:t>
            </a:r>
            <a:r>
              <a:rPr sz="1300" spc="-1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b="1" spc="-10" dirty="0">
                <a:solidFill>
                  <a:srgbClr val="595959"/>
                </a:solidFill>
                <a:latin typeface="Courier New"/>
                <a:cs typeface="Courier New"/>
              </a:rPr>
              <a:t>--INSERT--</a:t>
            </a:r>
            <a:r>
              <a:rPr sz="1300" spc="-50" dirty="0">
                <a:solidFill>
                  <a:srgbClr val="595959"/>
                </a:solidFill>
                <a:latin typeface="Tahoma"/>
                <a:cs typeface="Tahoma"/>
              </a:rPr>
              <a:t>)</a:t>
            </a:r>
            <a:endParaRPr sz="1300">
              <a:latin typeface="Tahoma"/>
              <a:cs typeface="Tahoma"/>
            </a:endParaRPr>
          </a:p>
          <a:p>
            <a:pPr marL="1270635" lvl="2" indent="-328295">
              <a:lnSpc>
                <a:spcPct val="100000"/>
              </a:lnSpc>
              <a:spcBef>
                <a:spcPts val="240"/>
              </a:spcBef>
              <a:buFont typeface="Arial MT"/>
              <a:buChar char="■"/>
              <a:tabLst>
                <a:tab pos="1270635" algn="l"/>
              </a:tabLst>
            </a:pP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Then</a:t>
            </a:r>
            <a:r>
              <a:rPr sz="1300" spc="-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type</a:t>
            </a:r>
            <a:r>
              <a:rPr sz="1300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that</a:t>
            </a:r>
            <a:r>
              <a:rPr sz="1300" spc="-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into</a:t>
            </a:r>
            <a:r>
              <a:rPr sz="1300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300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text</a:t>
            </a:r>
            <a:r>
              <a:rPr sz="1300" spc="-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buffer</a:t>
            </a:r>
            <a:endParaRPr sz="1300">
              <a:latin typeface="Tahoma"/>
              <a:cs typeface="Tahoma"/>
            </a:endParaRPr>
          </a:p>
          <a:p>
            <a:pPr marL="813435" lvl="1" indent="-328295">
              <a:lnSpc>
                <a:spcPct val="100000"/>
              </a:lnSpc>
              <a:spcBef>
                <a:spcPts val="240"/>
              </a:spcBef>
              <a:buFont typeface="Arial"/>
              <a:buChar char="○"/>
              <a:tabLst>
                <a:tab pos="813435" algn="l"/>
              </a:tabLst>
            </a:pPr>
            <a:r>
              <a:rPr sz="1300" b="1" spc="-10" dirty="0">
                <a:solidFill>
                  <a:srgbClr val="595959"/>
                </a:solidFill>
                <a:latin typeface="Courier New"/>
                <a:cs typeface="Courier New"/>
              </a:rPr>
              <a:t>-</a:t>
            </a:r>
            <a:r>
              <a:rPr sz="1300" b="1" dirty="0">
                <a:solidFill>
                  <a:srgbClr val="595959"/>
                </a:solidFill>
                <a:latin typeface="Courier New"/>
                <a:cs typeface="Courier New"/>
              </a:rPr>
              <a:t>-</a:t>
            </a:r>
            <a:r>
              <a:rPr sz="1300" b="1" spc="25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300" b="1" dirty="0">
                <a:solidFill>
                  <a:srgbClr val="595959"/>
                </a:solidFill>
                <a:latin typeface="Courier New"/>
                <a:cs typeface="Courier New"/>
              </a:rPr>
              <a:t>VISUAL</a:t>
            </a:r>
            <a:r>
              <a:rPr sz="1300" b="1" spc="25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300" b="1" spc="-10" dirty="0">
                <a:solidFill>
                  <a:srgbClr val="595959"/>
                </a:solidFill>
                <a:latin typeface="Courier New"/>
                <a:cs typeface="Courier New"/>
              </a:rPr>
              <a:t>-</a:t>
            </a:r>
            <a:r>
              <a:rPr sz="1300" b="1" dirty="0">
                <a:solidFill>
                  <a:srgbClr val="595959"/>
                </a:solidFill>
                <a:latin typeface="Courier New"/>
                <a:cs typeface="Courier New"/>
              </a:rPr>
              <a:t>-</a:t>
            </a:r>
            <a:r>
              <a:rPr sz="1300" b="1" spc="25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300" spc="-35" dirty="0">
                <a:solidFill>
                  <a:srgbClr val="595959"/>
                </a:solidFill>
                <a:latin typeface="Tahoma"/>
                <a:cs typeface="Tahoma"/>
              </a:rPr>
              <a:t>mode:</a:t>
            </a:r>
            <a:r>
              <a:rPr sz="13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press</a:t>
            </a:r>
            <a:r>
              <a:rPr sz="13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3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65" dirty="0">
                <a:solidFill>
                  <a:srgbClr val="595959"/>
                </a:solidFill>
                <a:latin typeface="Tahoma"/>
                <a:cs typeface="Tahoma"/>
              </a:rPr>
              <a:t>“</a:t>
            </a:r>
            <a:r>
              <a:rPr sz="1300" b="1" spc="-65" dirty="0">
                <a:solidFill>
                  <a:srgbClr val="595959"/>
                </a:solidFill>
                <a:latin typeface="Tahoma"/>
                <a:cs typeface="Tahoma"/>
              </a:rPr>
              <a:t>v</a:t>
            </a:r>
            <a:r>
              <a:rPr sz="1300" spc="-65" dirty="0">
                <a:solidFill>
                  <a:srgbClr val="595959"/>
                </a:solidFill>
                <a:latin typeface="Tahoma"/>
                <a:cs typeface="Tahoma"/>
              </a:rPr>
              <a:t>”</a:t>
            </a:r>
            <a:r>
              <a:rPr sz="13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key</a:t>
            </a:r>
            <a:r>
              <a:rPr sz="13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in</a:t>
            </a:r>
            <a:r>
              <a:rPr sz="13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normal</a:t>
            </a:r>
            <a:r>
              <a:rPr sz="13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mode.</a:t>
            </a:r>
            <a:endParaRPr sz="1300">
              <a:latin typeface="Tahoma"/>
              <a:cs typeface="Tahoma"/>
            </a:endParaRPr>
          </a:p>
          <a:p>
            <a:pPr marL="1270635" lvl="2" indent="-328295">
              <a:lnSpc>
                <a:spcPct val="100000"/>
              </a:lnSpc>
              <a:spcBef>
                <a:spcPts val="240"/>
              </a:spcBef>
              <a:buFont typeface="Arial MT"/>
              <a:buChar char="■"/>
              <a:tabLst>
                <a:tab pos="1270635" algn="l"/>
              </a:tabLst>
            </a:pP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Use</a:t>
            </a:r>
            <a:r>
              <a:rPr sz="1300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arrow</a:t>
            </a:r>
            <a:r>
              <a:rPr sz="1300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595959"/>
                </a:solidFill>
                <a:latin typeface="Tahoma"/>
                <a:cs typeface="Tahoma"/>
              </a:rPr>
              <a:t>keys</a:t>
            </a:r>
            <a:r>
              <a:rPr sz="1300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to</a:t>
            </a:r>
            <a:r>
              <a:rPr sz="1300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highlight</a:t>
            </a:r>
            <a:r>
              <a:rPr sz="1300" spc="-10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4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300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selection</a:t>
            </a:r>
            <a:endParaRPr sz="1300">
              <a:latin typeface="Tahoma"/>
              <a:cs typeface="Tahoma"/>
            </a:endParaRPr>
          </a:p>
          <a:p>
            <a:pPr marL="1270635" lvl="2" indent="-328295">
              <a:lnSpc>
                <a:spcPct val="100000"/>
              </a:lnSpc>
              <a:spcBef>
                <a:spcPts val="240"/>
              </a:spcBef>
              <a:buFont typeface="Arial MT"/>
              <a:buChar char="■"/>
              <a:tabLst>
                <a:tab pos="1270635" algn="l"/>
              </a:tabLst>
            </a:pP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“Copy</a:t>
            </a:r>
            <a:r>
              <a:rPr sz="1300" spc="-1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sz="1300" spc="-1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paste”:</a:t>
            </a:r>
            <a:endParaRPr sz="1300">
              <a:latin typeface="Tahoma"/>
              <a:cs typeface="Tahoma"/>
            </a:endParaRPr>
          </a:p>
          <a:p>
            <a:pPr marL="1727835" lvl="3" indent="-328295">
              <a:lnSpc>
                <a:spcPct val="100000"/>
              </a:lnSpc>
              <a:spcBef>
                <a:spcPts val="240"/>
              </a:spcBef>
              <a:buFont typeface="Arial MT"/>
              <a:buChar char="●"/>
              <a:tabLst>
                <a:tab pos="1727835" algn="l"/>
              </a:tabLst>
            </a:pP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Highlight</a:t>
            </a:r>
            <a:r>
              <a:rPr sz="1300" spc="-1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595959"/>
                </a:solidFill>
                <a:latin typeface="Tahoma"/>
                <a:cs typeface="Tahoma"/>
              </a:rPr>
              <a:t>text,</a:t>
            </a:r>
            <a:r>
              <a:rPr sz="1300" spc="-1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press</a:t>
            </a:r>
            <a:r>
              <a:rPr sz="1300" spc="-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45" dirty="0">
                <a:solidFill>
                  <a:srgbClr val="595959"/>
                </a:solidFill>
                <a:latin typeface="Tahoma"/>
                <a:cs typeface="Tahoma"/>
              </a:rPr>
              <a:t>“</a:t>
            </a:r>
            <a:r>
              <a:rPr sz="1300" b="1" spc="-45" dirty="0">
                <a:solidFill>
                  <a:srgbClr val="595959"/>
                </a:solidFill>
                <a:latin typeface="Courier New"/>
                <a:cs typeface="Courier New"/>
              </a:rPr>
              <a:t>y</a:t>
            </a:r>
            <a:r>
              <a:rPr sz="1300" spc="-45" dirty="0">
                <a:solidFill>
                  <a:srgbClr val="595959"/>
                </a:solidFill>
                <a:latin typeface="Tahoma"/>
                <a:cs typeface="Tahoma"/>
              </a:rPr>
              <a:t>”</a:t>
            </a:r>
            <a:r>
              <a:rPr sz="1300" spc="-1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to</a:t>
            </a:r>
            <a:r>
              <a:rPr sz="1300" spc="-1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yank</a:t>
            </a:r>
            <a:r>
              <a:rPr sz="1300" spc="-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45" dirty="0">
                <a:solidFill>
                  <a:srgbClr val="595959"/>
                </a:solidFill>
                <a:latin typeface="Tahoma"/>
                <a:cs typeface="Tahoma"/>
              </a:rPr>
              <a:t>(copy)</a:t>
            </a:r>
            <a:r>
              <a:rPr sz="1300" spc="-1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sz="1300" spc="-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40" dirty="0">
                <a:solidFill>
                  <a:srgbClr val="595959"/>
                </a:solidFill>
                <a:latin typeface="Tahoma"/>
                <a:cs typeface="Tahoma"/>
              </a:rPr>
              <a:t>“</a:t>
            </a:r>
            <a:r>
              <a:rPr sz="1300" b="1" spc="-40" dirty="0">
                <a:solidFill>
                  <a:srgbClr val="595959"/>
                </a:solidFill>
                <a:latin typeface="Courier New"/>
                <a:cs typeface="Courier New"/>
              </a:rPr>
              <a:t>p</a:t>
            </a:r>
            <a:r>
              <a:rPr sz="1300" spc="-40" dirty="0">
                <a:solidFill>
                  <a:srgbClr val="595959"/>
                </a:solidFill>
                <a:latin typeface="Tahoma"/>
                <a:cs typeface="Tahoma"/>
              </a:rPr>
              <a:t>”</a:t>
            </a:r>
            <a:r>
              <a:rPr sz="1300" spc="-1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to</a:t>
            </a:r>
            <a:r>
              <a:rPr sz="1300" spc="-1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paste</a:t>
            </a:r>
            <a:endParaRPr sz="1300">
              <a:latin typeface="Tahoma"/>
              <a:cs typeface="Tahoma"/>
            </a:endParaRPr>
          </a:p>
          <a:p>
            <a:pPr marL="1727835" marR="5080" lvl="3" indent="-328295">
              <a:lnSpc>
                <a:spcPct val="115399"/>
              </a:lnSpc>
              <a:buFont typeface="Arial MT"/>
              <a:buChar char="●"/>
              <a:tabLst>
                <a:tab pos="1727835" algn="l"/>
              </a:tabLst>
            </a:pP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Press</a:t>
            </a:r>
            <a:r>
              <a:rPr sz="1300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45" dirty="0">
                <a:solidFill>
                  <a:srgbClr val="595959"/>
                </a:solidFill>
                <a:latin typeface="Tahoma"/>
                <a:cs typeface="Tahoma"/>
              </a:rPr>
              <a:t>“</a:t>
            </a:r>
            <a:r>
              <a:rPr sz="1300" b="1" spc="-45" dirty="0">
                <a:solidFill>
                  <a:srgbClr val="595959"/>
                </a:solidFill>
                <a:latin typeface="Courier New"/>
                <a:cs typeface="Courier New"/>
              </a:rPr>
              <a:t>d</a:t>
            </a:r>
            <a:r>
              <a:rPr sz="1300" spc="-45" dirty="0">
                <a:solidFill>
                  <a:srgbClr val="595959"/>
                </a:solidFill>
                <a:latin typeface="Tahoma"/>
                <a:cs typeface="Tahoma"/>
              </a:rPr>
              <a:t>”</a:t>
            </a:r>
            <a:r>
              <a:rPr sz="1300" spc="-10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twice</a:t>
            </a:r>
            <a:r>
              <a:rPr sz="1300" spc="-10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will</a:t>
            </a:r>
            <a:r>
              <a:rPr sz="1300" spc="-10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delete</a:t>
            </a:r>
            <a:r>
              <a:rPr sz="1300" spc="-10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300" spc="-10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selection,</a:t>
            </a:r>
            <a:r>
              <a:rPr sz="1300" spc="-10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which</a:t>
            </a:r>
            <a:r>
              <a:rPr sz="1300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also</a:t>
            </a:r>
            <a:r>
              <a:rPr sz="1300" spc="-10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595959"/>
                </a:solidFill>
                <a:latin typeface="Tahoma"/>
                <a:cs typeface="Tahoma"/>
              </a:rPr>
              <a:t>makes</a:t>
            </a:r>
            <a:r>
              <a:rPr sz="1300" spc="-10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it</a:t>
            </a:r>
            <a:r>
              <a:rPr sz="1300" spc="-10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available</a:t>
            </a:r>
            <a:r>
              <a:rPr sz="1300" spc="-10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to</a:t>
            </a:r>
            <a:r>
              <a:rPr sz="1300" spc="-10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paste</a:t>
            </a:r>
            <a:r>
              <a:rPr sz="1300" spc="-10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595959"/>
                </a:solidFill>
                <a:latin typeface="Tahoma"/>
                <a:cs typeface="Tahoma"/>
              </a:rPr>
              <a:t>with </a:t>
            </a:r>
            <a:r>
              <a:rPr sz="1300" spc="-25" dirty="0">
                <a:solidFill>
                  <a:srgbClr val="595959"/>
                </a:solidFill>
                <a:latin typeface="Tahoma"/>
                <a:cs typeface="Tahoma"/>
              </a:rPr>
              <a:t>“</a:t>
            </a:r>
            <a:r>
              <a:rPr sz="1300" b="1" spc="-25" dirty="0">
                <a:solidFill>
                  <a:srgbClr val="595959"/>
                </a:solidFill>
                <a:latin typeface="Courier New"/>
                <a:cs typeface="Courier New"/>
              </a:rPr>
              <a:t>p</a:t>
            </a:r>
            <a:r>
              <a:rPr sz="1300" spc="-25" dirty="0">
                <a:solidFill>
                  <a:srgbClr val="595959"/>
                </a:solidFill>
                <a:latin typeface="Tahoma"/>
                <a:cs typeface="Tahoma"/>
              </a:rPr>
              <a:t>”</a:t>
            </a:r>
            <a:endParaRPr sz="1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5" y="1378467"/>
            <a:ext cx="215963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0" dirty="0"/>
              <a:t>Closing</a:t>
            </a:r>
            <a:r>
              <a:rPr spc="-250" dirty="0"/>
              <a:t> </a:t>
            </a:r>
            <a:r>
              <a:rPr spc="60" dirty="0"/>
              <a:t>Vim</a:t>
            </a:r>
            <a:r>
              <a:rPr spc="-155" dirty="0"/>
              <a:t> </a:t>
            </a:r>
            <a:r>
              <a:rPr spc="-185" dirty="0"/>
              <a:t>:(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012" y="1877580"/>
            <a:ext cx="5930265" cy="8255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356235" indent="-343535">
              <a:lnSpc>
                <a:spcPct val="100000"/>
              </a:lnSpc>
              <a:spcBef>
                <a:spcPts val="400"/>
              </a:spcBef>
              <a:buFont typeface="Arial MT"/>
              <a:buChar char="●"/>
              <a:tabLst>
                <a:tab pos="356235" algn="l"/>
              </a:tabLst>
            </a:pP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When</a:t>
            </a:r>
            <a:r>
              <a:rPr sz="15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spc="-30" dirty="0">
                <a:solidFill>
                  <a:srgbClr val="595959"/>
                </a:solidFill>
                <a:latin typeface="Tahoma"/>
                <a:cs typeface="Tahoma"/>
              </a:rPr>
              <a:t>done,</a:t>
            </a:r>
            <a:r>
              <a:rPr sz="15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press</a:t>
            </a:r>
            <a:r>
              <a:rPr sz="15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spc="-50" dirty="0">
                <a:solidFill>
                  <a:srgbClr val="595959"/>
                </a:solidFill>
                <a:latin typeface="Tahoma"/>
                <a:cs typeface="Tahoma"/>
              </a:rPr>
              <a:t>“esc”</a:t>
            </a:r>
            <a:r>
              <a:rPr sz="15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sz="15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then</a:t>
            </a:r>
            <a:r>
              <a:rPr sz="15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type</a:t>
            </a:r>
            <a:r>
              <a:rPr sz="15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in</a:t>
            </a:r>
            <a:r>
              <a:rPr sz="1500" spc="25" dirty="0">
                <a:solidFill>
                  <a:srgbClr val="595959"/>
                </a:solidFill>
                <a:latin typeface="Tahoma"/>
                <a:cs typeface="Tahoma"/>
              </a:rPr>
              <a:t>  </a:t>
            </a:r>
            <a:r>
              <a:rPr sz="1500" b="1" dirty="0">
                <a:solidFill>
                  <a:srgbClr val="595959"/>
                </a:solidFill>
                <a:latin typeface="Courier New"/>
                <a:cs typeface="Courier New"/>
              </a:rPr>
              <a:t>“:w”</a:t>
            </a:r>
            <a:r>
              <a:rPr sz="1500" b="1" spc="95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to</a:t>
            </a:r>
            <a:r>
              <a:rPr sz="15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spc="-20" dirty="0">
                <a:solidFill>
                  <a:srgbClr val="595959"/>
                </a:solidFill>
                <a:latin typeface="Tahoma"/>
                <a:cs typeface="Tahoma"/>
              </a:rPr>
              <a:t>save</a:t>
            </a:r>
            <a:endParaRPr sz="1500">
              <a:latin typeface="Tahoma"/>
              <a:cs typeface="Tahoma"/>
            </a:endParaRPr>
          </a:p>
          <a:p>
            <a:pPr marL="356235" indent="-343535">
              <a:lnSpc>
                <a:spcPct val="100000"/>
              </a:lnSpc>
              <a:spcBef>
                <a:spcPts val="300"/>
              </a:spcBef>
              <a:buFont typeface="Arial MT"/>
              <a:buChar char="●"/>
              <a:tabLst>
                <a:tab pos="356235" algn="l"/>
              </a:tabLst>
            </a:pPr>
            <a:r>
              <a:rPr sz="1500" spc="-35" dirty="0">
                <a:solidFill>
                  <a:srgbClr val="595959"/>
                </a:solidFill>
                <a:latin typeface="Tahoma"/>
                <a:cs typeface="Tahoma"/>
              </a:rPr>
              <a:t>Type</a:t>
            </a:r>
            <a:r>
              <a:rPr sz="15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in</a:t>
            </a:r>
            <a:r>
              <a:rPr sz="15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b="1" dirty="0">
                <a:solidFill>
                  <a:srgbClr val="595959"/>
                </a:solidFill>
                <a:latin typeface="Courier New"/>
                <a:cs typeface="Courier New"/>
              </a:rPr>
              <a:t>“:q”</a:t>
            </a:r>
            <a:r>
              <a:rPr sz="1500" b="1" spc="100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to</a:t>
            </a:r>
            <a:r>
              <a:rPr sz="1500" spc="-1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quit</a:t>
            </a:r>
            <a:r>
              <a:rPr sz="15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spc="50" dirty="0">
                <a:solidFill>
                  <a:srgbClr val="595959"/>
                </a:solidFill>
                <a:latin typeface="Tahoma"/>
                <a:cs typeface="Tahoma"/>
              </a:rPr>
              <a:t>VIM</a:t>
            </a:r>
            <a:endParaRPr sz="1500">
              <a:latin typeface="Tahoma"/>
              <a:cs typeface="Tahoma"/>
            </a:endParaRPr>
          </a:p>
          <a:p>
            <a:pPr marL="356235" indent="-343535">
              <a:lnSpc>
                <a:spcPct val="100000"/>
              </a:lnSpc>
              <a:spcBef>
                <a:spcPts val="300"/>
              </a:spcBef>
              <a:buFont typeface="Arial MT"/>
              <a:buChar char="●"/>
              <a:tabLst>
                <a:tab pos="356235" algn="l"/>
              </a:tabLst>
            </a:pP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This</a:t>
            </a:r>
            <a:r>
              <a:rPr sz="15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595959"/>
                </a:solidFill>
                <a:latin typeface="Tahoma"/>
                <a:cs typeface="Tahoma"/>
              </a:rPr>
              <a:t>can</a:t>
            </a:r>
            <a:r>
              <a:rPr sz="15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be</a:t>
            </a:r>
            <a:r>
              <a:rPr sz="15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combined</a:t>
            </a:r>
            <a:r>
              <a:rPr sz="15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into</a:t>
            </a:r>
            <a:r>
              <a:rPr sz="15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b="1" dirty="0">
                <a:solidFill>
                  <a:srgbClr val="595959"/>
                </a:solidFill>
                <a:latin typeface="Courier New"/>
                <a:cs typeface="Courier New"/>
              </a:rPr>
              <a:t>“:wq”</a:t>
            </a:r>
            <a:r>
              <a:rPr sz="1500" b="1" spc="95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to</a:t>
            </a:r>
            <a:r>
              <a:rPr sz="15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spc="-30" dirty="0">
                <a:solidFill>
                  <a:srgbClr val="595959"/>
                </a:solidFill>
                <a:latin typeface="Tahoma"/>
                <a:cs typeface="Tahoma"/>
              </a:rPr>
              <a:t>save</a:t>
            </a:r>
            <a:r>
              <a:rPr sz="15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sz="15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quit</a:t>
            </a:r>
            <a:r>
              <a:rPr sz="15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in</a:t>
            </a:r>
            <a:r>
              <a:rPr sz="15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one</a:t>
            </a:r>
            <a:r>
              <a:rPr sz="15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595959"/>
                </a:solidFill>
                <a:latin typeface="Tahoma"/>
                <a:cs typeface="Tahoma"/>
              </a:rPr>
              <a:t>command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7447" y="3328935"/>
            <a:ext cx="7071995" cy="82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4055" marR="5080" indent="-1951989">
              <a:lnSpc>
                <a:spcPct val="114100"/>
              </a:lnSpc>
              <a:spcBef>
                <a:spcPts val="100"/>
              </a:spcBef>
            </a:pPr>
            <a:r>
              <a:rPr sz="2300" b="1" spc="-150" dirty="0">
                <a:solidFill>
                  <a:srgbClr val="1A9988"/>
                </a:solidFill>
                <a:latin typeface="Tahoma"/>
                <a:cs typeface="Tahoma"/>
              </a:rPr>
              <a:t>Try</a:t>
            </a:r>
            <a:r>
              <a:rPr sz="2300" b="1" spc="-210" dirty="0">
                <a:solidFill>
                  <a:srgbClr val="1A9988"/>
                </a:solidFill>
                <a:latin typeface="Tahoma"/>
                <a:cs typeface="Tahoma"/>
              </a:rPr>
              <a:t> </a:t>
            </a:r>
            <a:r>
              <a:rPr sz="2300" b="1" spc="-140" dirty="0">
                <a:solidFill>
                  <a:srgbClr val="1A9988"/>
                </a:solidFill>
                <a:latin typeface="Tahoma"/>
                <a:cs typeface="Tahoma"/>
              </a:rPr>
              <a:t>$</a:t>
            </a:r>
            <a:r>
              <a:rPr sz="2300" b="1" spc="-200" dirty="0">
                <a:solidFill>
                  <a:srgbClr val="1A9988"/>
                </a:solidFill>
                <a:latin typeface="Tahoma"/>
                <a:cs typeface="Tahoma"/>
              </a:rPr>
              <a:t> </a:t>
            </a:r>
            <a:r>
              <a:rPr sz="2300" b="1" spc="-125" dirty="0">
                <a:solidFill>
                  <a:srgbClr val="1A9988"/>
                </a:solidFill>
                <a:latin typeface="Tahoma"/>
                <a:cs typeface="Tahoma"/>
              </a:rPr>
              <a:t>vimtutor</a:t>
            </a:r>
            <a:r>
              <a:rPr sz="2300" b="1" spc="-204" dirty="0">
                <a:solidFill>
                  <a:srgbClr val="1A9988"/>
                </a:solidFill>
                <a:latin typeface="Tahoma"/>
                <a:cs typeface="Tahoma"/>
              </a:rPr>
              <a:t> </a:t>
            </a:r>
            <a:r>
              <a:rPr sz="2300" b="1" spc="-100" dirty="0">
                <a:solidFill>
                  <a:srgbClr val="1A9988"/>
                </a:solidFill>
                <a:latin typeface="Tahoma"/>
                <a:cs typeface="Tahoma"/>
              </a:rPr>
              <a:t>for</a:t>
            </a:r>
            <a:r>
              <a:rPr sz="2300" b="1" spc="-204" dirty="0">
                <a:solidFill>
                  <a:srgbClr val="1A9988"/>
                </a:solidFill>
                <a:latin typeface="Tahoma"/>
                <a:cs typeface="Tahoma"/>
              </a:rPr>
              <a:t> </a:t>
            </a:r>
            <a:r>
              <a:rPr sz="2300" b="1" spc="-160" dirty="0">
                <a:solidFill>
                  <a:srgbClr val="1A9988"/>
                </a:solidFill>
                <a:latin typeface="Tahoma"/>
                <a:cs typeface="Tahoma"/>
              </a:rPr>
              <a:t>more</a:t>
            </a:r>
            <a:r>
              <a:rPr sz="2300" b="1" spc="-204" dirty="0">
                <a:solidFill>
                  <a:srgbClr val="1A9988"/>
                </a:solidFill>
                <a:latin typeface="Tahoma"/>
                <a:cs typeface="Tahoma"/>
              </a:rPr>
              <a:t> </a:t>
            </a:r>
            <a:r>
              <a:rPr sz="2300" b="1" spc="-125" dirty="0">
                <a:solidFill>
                  <a:srgbClr val="1A9988"/>
                </a:solidFill>
                <a:latin typeface="Tahoma"/>
                <a:cs typeface="Tahoma"/>
              </a:rPr>
              <a:t>tips</a:t>
            </a:r>
            <a:r>
              <a:rPr sz="2300" b="1" spc="-200" dirty="0">
                <a:solidFill>
                  <a:srgbClr val="1A9988"/>
                </a:solidFill>
                <a:latin typeface="Tahoma"/>
                <a:cs typeface="Tahoma"/>
              </a:rPr>
              <a:t> </a:t>
            </a:r>
            <a:r>
              <a:rPr sz="2300" b="1" spc="-180" dirty="0">
                <a:solidFill>
                  <a:srgbClr val="1A9988"/>
                </a:solidFill>
                <a:latin typeface="Tahoma"/>
                <a:cs typeface="Tahoma"/>
              </a:rPr>
              <a:t>and</a:t>
            </a:r>
            <a:r>
              <a:rPr sz="2300" b="1" spc="-204" dirty="0">
                <a:solidFill>
                  <a:srgbClr val="1A9988"/>
                </a:solidFill>
                <a:latin typeface="Tahoma"/>
                <a:cs typeface="Tahoma"/>
              </a:rPr>
              <a:t> </a:t>
            </a:r>
            <a:r>
              <a:rPr sz="2300" b="1" spc="-114" dirty="0">
                <a:solidFill>
                  <a:srgbClr val="1A9988"/>
                </a:solidFill>
                <a:latin typeface="Tahoma"/>
                <a:cs typeface="Tahoma"/>
              </a:rPr>
              <a:t>tricks</a:t>
            </a:r>
            <a:r>
              <a:rPr sz="2300" b="1" spc="-200" dirty="0">
                <a:solidFill>
                  <a:srgbClr val="1A9988"/>
                </a:solidFill>
                <a:latin typeface="Tahoma"/>
                <a:cs typeface="Tahoma"/>
              </a:rPr>
              <a:t> </a:t>
            </a:r>
            <a:r>
              <a:rPr sz="2300" b="1" spc="-100" dirty="0">
                <a:solidFill>
                  <a:srgbClr val="1A9988"/>
                </a:solidFill>
                <a:latin typeface="Tahoma"/>
                <a:cs typeface="Tahoma"/>
              </a:rPr>
              <a:t>for</a:t>
            </a:r>
            <a:r>
              <a:rPr sz="2300" b="1" spc="-204" dirty="0">
                <a:solidFill>
                  <a:srgbClr val="1A9988"/>
                </a:solidFill>
                <a:latin typeface="Tahoma"/>
                <a:cs typeface="Tahoma"/>
              </a:rPr>
              <a:t> </a:t>
            </a:r>
            <a:r>
              <a:rPr sz="2300" b="1" spc="-85" dirty="0">
                <a:solidFill>
                  <a:srgbClr val="1A9988"/>
                </a:solidFill>
                <a:latin typeface="Tahoma"/>
                <a:cs typeface="Tahoma"/>
              </a:rPr>
              <a:t>VIM</a:t>
            </a:r>
            <a:r>
              <a:rPr sz="2300" b="1" spc="-200" dirty="0">
                <a:solidFill>
                  <a:srgbClr val="1A9988"/>
                </a:solidFill>
                <a:latin typeface="Tahoma"/>
                <a:cs typeface="Tahoma"/>
              </a:rPr>
              <a:t> </a:t>
            </a:r>
            <a:r>
              <a:rPr sz="2300" b="1" spc="-125" dirty="0">
                <a:solidFill>
                  <a:srgbClr val="1A9988"/>
                </a:solidFill>
                <a:latin typeface="Tahoma"/>
                <a:cs typeface="Tahoma"/>
              </a:rPr>
              <a:t>that</a:t>
            </a:r>
            <a:r>
              <a:rPr sz="2300" b="1" spc="-200" dirty="0">
                <a:solidFill>
                  <a:srgbClr val="1A9988"/>
                </a:solidFill>
                <a:latin typeface="Tahoma"/>
                <a:cs typeface="Tahoma"/>
              </a:rPr>
              <a:t> </a:t>
            </a:r>
            <a:r>
              <a:rPr sz="2300" b="1" spc="-65" dirty="0">
                <a:solidFill>
                  <a:srgbClr val="1A9988"/>
                </a:solidFill>
                <a:latin typeface="Tahoma"/>
                <a:cs typeface="Tahoma"/>
              </a:rPr>
              <a:t>we </a:t>
            </a:r>
            <a:r>
              <a:rPr sz="2300" b="1" spc="-185" dirty="0">
                <a:solidFill>
                  <a:srgbClr val="1A9988"/>
                </a:solidFill>
                <a:latin typeface="Tahoma"/>
                <a:cs typeface="Tahoma"/>
              </a:rPr>
              <a:t>might</a:t>
            </a:r>
            <a:r>
              <a:rPr sz="2300" b="1" spc="-200" dirty="0">
                <a:solidFill>
                  <a:srgbClr val="1A9988"/>
                </a:solidFill>
                <a:latin typeface="Tahoma"/>
                <a:cs typeface="Tahoma"/>
              </a:rPr>
              <a:t> </a:t>
            </a:r>
            <a:r>
              <a:rPr sz="2300" b="1" spc="-125" dirty="0">
                <a:solidFill>
                  <a:srgbClr val="1A9988"/>
                </a:solidFill>
                <a:latin typeface="Tahoma"/>
                <a:cs typeface="Tahoma"/>
              </a:rPr>
              <a:t>not</a:t>
            </a:r>
            <a:r>
              <a:rPr sz="2300" b="1" spc="-195" dirty="0">
                <a:solidFill>
                  <a:srgbClr val="1A9988"/>
                </a:solidFill>
                <a:latin typeface="Tahoma"/>
                <a:cs typeface="Tahoma"/>
              </a:rPr>
              <a:t> </a:t>
            </a:r>
            <a:r>
              <a:rPr sz="2300" b="1" spc="-175" dirty="0">
                <a:solidFill>
                  <a:srgbClr val="1A9988"/>
                </a:solidFill>
                <a:latin typeface="Tahoma"/>
                <a:cs typeface="Tahoma"/>
              </a:rPr>
              <a:t>have</a:t>
            </a:r>
            <a:r>
              <a:rPr sz="2300" b="1" spc="-200" dirty="0">
                <a:solidFill>
                  <a:srgbClr val="1A9988"/>
                </a:solidFill>
                <a:latin typeface="Tahoma"/>
                <a:cs typeface="Tahoma"/>
              </a:rPr>
              <a:t> </a:t>
            </a:r>
            <a:r>
              <a:rPr sz="2300" b="1" spc="-10" dirty="0">
                <a:solidFill>
                  <a:srgbClr val="1A9988"/>
                </a:solidFill>
                <a:latin typeface="Tahoma"/>
                <a:cs typeface="Tahoma"/>
              </a:rPr>
              <a:t>covered!</a:t>
            </a:r>
            <a:endParaRPr sz="2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object 3"/>
            <p:cNvSpPr/>
            <p:nvPr/>
          </p:nvSpPr>
          <p:spPr>
            <a:xfrm>
              <a:off x="0" y="487800"/>
              <a:ext cx="9144000" cy="4655820"/>
            </a:xfrm>
            <a:custGeom>
              <a:avLst/>
              <a:gdLst/>
              <a:ahLst/>
              <a:cxnLst/>
              <a:rect l="l" t="t" r="r" b="b"/>
              <a:pathLst>
                <a:path w="9144000" h="4655820">
                  <a:moveTo>
                    <a:pt x="0" y="4655699"/>
                  </a:moveTo>
                  <a:lnTo>
                    <a:pt x="9143999" y="4655699"/>
                  </a:lnTo>
                  <a:lnTo>
                    <a:pt x="9143999" y="0"/>
                  </a:lnTo>
                  <a:lnTo>
                    <a:pt x="0" y="0"/>
                  </a:lnTo>
                  <a:lnTo>
                    <a:pt x="0" y="4655699"/>
                  </a:lnTo>
                  <a:close/>
                </a:path>
              </a:pathLst>
            </a:custGeom>
            <a:solidFill>
              <a:srgbClr val="D8F9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488315"/>
            </a:xfrm>
            <a:custGeom>
              <a:avLst/>
              <a:gdLst/>
              <a:ahLst/>
              <a:cxnLst/>
              <a:rect l="l" t="t" r="r" b="b"/>
              <a:pathLst>
                <a:path w="9144000" h="488315">
                  <a:moveTo>
                    <a:pt x="9143999" y="487799"/>
                  </a:moveTo>
                  <a:lnTo>
                    <a:pt x="0" y="4877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4877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03295" y="1191255"/>
              <a:ext cx="373380" cy="46355"/>
            </a:xfrm>
            <a:custGeom>
              <a:avLst/>
              <a:gdLst/>
              <a:ahLst/>
              <a:cxnLst/>
              <a:rect l="l" t="t" r="r" b="b"/>
              <a:pathLst>
                <a:path w="373380" h="46355">
                  <a:moveTo>
                    <a:pt x="372859" y="45826"/>
                  </a:moveTo>
                  <a:lnTo>
                    <a:pt x="0" y="45826"/>
                  </a:lnTo>
                  <a:lnTo>
                    <a:pt x="0" y="0"/>
                  </a:lnTo>
                  <a:lnTo>
                    <a:pt x="372859" y="0"/>
                  </a:lnTo>
                  <a:lnTo>
                    <a:pt x="372859" y="45826"/>
                  </a:lnTo>
                  <a:close/>
                </a:path>
              </a:pathLst>
            </a:custGeom>
            <a:solidFill>
              <a:srgbClr val="EB5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30391" y="1191255"/>
              <a:ext cx="376555" cy="46355"/>
            </a:xfrm>
            <a:custGeom>
              <a:avLst/>
              <a:gdLst/>
              <a:ahLst/>
              <a:cxnLst/>
              <a:rect l="l" t="t" r="r" b="b"/>
              <a:pathLst>
                <a:path w="376555" h="46355">
                  <a:moveTo>
                    <a:pt x="376012" y="45826"/>
                  </a:moveTo>
                  <a:lnTo>
                    <a:pt x="0" y="45826"/>
                  </a:lnTo>
                  <a:lnTo>
                    <a:pt x="0" y="0"/>
                  </a:lnTo>
                  <a:lnTo>
                    <a:pt x="376012" y="0"/>
                  </a:lnTo>
                  <a:lnTo>
                    <a:pt x="376012" y="45826"/>
                  </a:lnTo>
                  <a:close/>
                </a:path>
              </a:pathLst>
            </a:custGeom>
            <a:solidFill>
              <a:srgbClr val="1A99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Echo</a:t>
            </a:r>
            <a:r>
              <a:rPr spc="-155" dirty="0"/>
              <a:t> </a:t>
            </a:r>
            <a:r>
              <a:rPr dirty="0"/>
              <a:t>&amp;</a:t>
            </a:r>
            <a:r>
              <a:rPr spc="-155" dirty="0"/>
              <a:t> </a:t>
            </a:r>
            <a:r>
              <a:rPr spc="120" dirty="0"/>
              <a:t>sed</a:t>
            </a:r>
            <a:r>
              <a:rPr spc="-155" dirty="0"/>
              <a:t> </a:t>
            </a:r>
            <a:r>
              <a:rPr spc="114" dirty="0"/>
              <a:t>commands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31383" y="2114816"/>
            <a:ext cx="6226175" cy="1748789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40360" indent="-327660">
              <a:lnSpc>
                <a:spcPct val="100000"/>
              </a:lnSpc>
              <a:spcBef>
                <a:spcPts val="340"/>
              </a:spcBef>
              <a:buFont typeface="Arial"/>
              <a:buChar char="●"/>
              <a:tabLst>
                <a:tab pos="340360" algn="l"/>
              </a:tabLst>
            </a:pPr>
            <a:r>
              <a:rPr sz="1300" b="1" dirty="0">
                <a:solidFill>
                  <a:srgbClr val="595959"/>
                </a:solidFill>
                <a:latin typeface="Courier New"/>
                <a:cs typeface="Courier New"/>
              </a:rPr>
              <a:t>echo</a:t>
            </a:r>
            <a:r>
              <a:rPr sz="1300" b="1" spc="65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is</a:t>
            </a:r>
            <a:r>
              <a:rPr sz="1300" spc="-1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used</a:t>
            </a:r>
            <a:r>
              <a:rPr sz="1300" spc="-1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to</a:t>
            </a:r>
            <a:r>
              <a:rPr sz="1300" spc="-1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display</a:t>
            </a:r>
            <a:r>
              <a:rPr sz="1300" spc="-1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line</a:t>
            </a:r>
            <a:r>
              <a:rPr sz="1300" spc="-1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of</a:t>
            </a:r>
            <a:r>
              <a:rPr sz="1300" spc="-1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text/string</a:t>
            </a:r>
            <a:r>
              <a:rPr sz="1300" spc="-1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that</a:t>
            </a:r>
            <a:r>
              <a:rPr sz="1300" spc="-1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are</a:t>
            </a:r>
            <a:r>
              <a:rPr sz="1300" spc="-1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passed</a:t>
            </a:r>
            <a:r>
              <a:rPr sz="1300" spc="-1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35" dirty="0">
                <a:solidFill>
                  <a:srgbClr val="595959"/>
                </a:solidFill>
                <a:latin typeface="Tahoma"/>
                <a:cs typeface="Tahoma"/>
              </a:rPr>
              <a:t>as</a:t>
            </a:r>
            <a:r>
              <a:rPr sz="1300" spc="-1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30" dirty="0">
                <a:solidFill>
                  <a:srgbClr val="595959"/>
                </a:solidFill>
                <a:latin typeface="Tahoma"/>
                <a:cs typeface="Tahoma"/>
              </a:rPr>
              <a:t>an</a:t>
            </a:r>
            <a:r>
              <a:rPr sz="1300" spc="-1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argument</a:t>
            </a:r>
            <a:endParaRPr sz="1300">
              <a:latin typeface="Tahoma"/>
              <a:cs typeface="Tahoma"/>
            </a:endParaRPr>
          </a:p>
          <a:p>
            <a:pPr marL="340360" indent="-327660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340360" algn="l"/>
              </a:tabLst>
            </a:pPr>
            <a:r>
              <a:rPr sz="1300" dirty="0">
                <a:solidFill>
                  <a:srgbClr val="595959"/>
                </a:solidFill>
                <a:latin typeface="Courier New"/>
                <a:cs typeface="Courier New"/>
              </a:rPr>
              <a:t>$</a:t>
            </a:r>
            <a:r>
              <a:rPr sz="1300" spc="-10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595959"/>
                </a:solidFill>
                <a:latin typeface="Courier New"/>
                <a:cs typeface="Courier New"/>
              </a:rPr>
              <a:t>echo</a:t>
            </a:r>
            <a:r>
              <a:rPr sz="1300" spc="-10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595959"/>
                </a:solidFill>
                <a:latin typeface="Courier New"/>
                <a:cs typeface="Courier New"/>
              </a:rPr>
              <a:t>ls</a:t>
            </a:r>
            <a:r>
              <a:rPr sz="1300" spc="-5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Courier New"/>
                <a:cs typeface="Courier New"/>
              </a:rPr>
              <a:t>-</a:t>
            </a:r>
            <a:r>
              <a:rPr sz="1300" dirty="0">
                <a:solidFill>
                  <a:srgbClr val="595959"/>
                </a:solidFill>
                <a:latin typeface="Courier New"/>
                <a:cs typeface="Courier New"/>
              </a:rPr>
              <a:t>l</a:t>
            </a:r>
            <a:r>
              <a:rPr sz="1300" spc="-10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595959"/>
                </a:solidFill>
                <a:latin typeface="Courier New"/>
                <a:cs typeface="Courier New"/>
              </a:rPr>
              <a:t>|</a:t>
            </a:r>
            <a:r>
              <a:rPr sz="1300" spc="-5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300" spc="-25" dirty="0">
                <a:solidFill>
                  <a:srgbClr val="595959"/>
                </a:solidFill>
                <a:latin typeface="Courier New"/>
                <a:cs typeface="Courier New"/>
              </a:rPr>
              <a:t>sh</a:t>
            </a:r>
            <a:endParaRPr sz="1300">
              <a:latin typeface="Courier New"/>
              <a:cs typeface="Courier New"/>
            </a:endParaRPr>
          </a:p>
          <a:p>
            <a:pPr marL="797560" lvl="1" indent="-312420">
              <a:lnSpc>
                <a:spcPct val="100000"/>
              </a:lnSpc>
              <a:spcBef>
                <a:spcPts val="245"/>
              </a:spcBef>
              <a:buFont typeface="Arial"/>
              <a:buChar char="○"/>
              <a:tabLst>
                <a:tab pos="797560" algn="l"/>
              </a:tabLst>
            </a:pPr>
            <a:r>
              <a:rPr sz="1100" spc="-35" dirty="0">
                <a:solidFill>
                  <a:srgbClr val="595959"/>
                </a:solidFill>
                <a:latin typeface="Tahoma"/>
                <a:cs typeface="Tahoma"/>
              </a:rPr>
              <a:t>#Passes</a:t>
            </a:r>
            <a:r>
              <a:rPr sz="1100" spc="-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100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595959"/>
                </a:solidFill>
                <a:latin typeface="Tahoma"/>
                <a:cs typeface="Tahoma"/>
              </a:rPr>
              <a:t>output</a:t>
            </a:r>
            <a:r>
              <a:rPr sz="1100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595959"/>
                </a:solidFill>
                <a:latin typeface="Tahoma"/>
                <a:cs typeface="Tahoma"/>
              </a:rPr>
              <a:t>of</a:t>
            </a:r>
            <a:r>
              <a:rPr sz="1100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595959"/>
                </a:solidFill>
                <a:latin typeface="Tahoma"/>
                <a:cs typeface="Tahoma"/>
              </a:rPr>
              <a:t>"</a:t>
            </a:r>
            <a:r>
              <a:rPr sz="1100" dirty="0">
                <a:solidFill>
                  <a:srgbClr val="595959"/>
                </a:solidFill>
                <a:latin typeface="Courier New"/>
                <a:cs typeface="Courier New"/>
              </a:rPr>
              <a:t>echo</a:t>
            </a:r>
            <a:r>
              <a:rPr sz="1100" spc="70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595959"/>
                </a:solidFill>
                <a:latin typeface="Courier New"/>
                <a:cs typeface="Courier New"/>
              </a:rPr>
              <a:t>ls</a:t>
            </a:r>
            <a:r>
              <a:rPr sz="1100" spc="70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100" spc="-20" dirty="0">
                <a:solidFill>
                  <a:srgbClr val="595959"/>
                </a:solidFill>
                <a:latin typeface="Courier New"/>
                <a:cs typeface="Courier New"/>
              </a:rPr>
              <a:t>-</a:t>
            </a:r>
            <a:r>
              <a:rPr sz="1100" spc="-10" dirty="0">
                <a:solidFill>
                  <a:srgbClr val="595959"/>
                </a:solidFill>
                <a:latin typeface="Courier New"/>
                <a:cs typeface="Courier New"/>
              </a:rPr>
              <a:t>l</a:t>
            </a:r>
            <a:r>
              <a:rPr sz="1100" spc="-490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595959"/>
                </a:solidFill>
                <a:latin typeface="Tahoma"/>
                <a:cs typeface="Tahoma"/>
              </a:rPr>
              <a:t>"</a:t>
            </a:r>
            <a:r>
              <a:rPr sz="1100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595959"/>
                </a:solidFill>
                <a:latin typeface="Tahoma"/>
                <a:cs typeface="Tahoma"/>
              </a:rPr>
              <a:t>to</a:t>
            </a:r>
            <a:r>
              <a:rPr sz="1100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100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595959"/>
                </a:solidFill>
                <a:latin typeface="Tahoma"/>
                <a:cs typeface="Tahoma"/>
              </a:rPr>
              <a:t>shell,</a:t>
            </a:r>
            <a:r>
              <a:rPr sz="1100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595959"/>
                </a:solidFill>
                <a:latin typeface="Tahoma"/>
                <a:cs typeface="Tahoma"/>
              </a:rPr>
              <a:t>with</a:t>
            </a:r>
            <a:r>
              <a:rPr sz="1100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100" spc="-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595959"/>
                </a:solidFill>
                <a:latin typeface="Tahoma"/>
                <a:cs typeface="Tahoma"/>
              </a:rPr>
              <a:t>same</a:t>
            </a:r>
            <a:r>
              <a:rPr sz="1100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595959"/>
                </a:solidFill>
                <a:latin typeface="Tahoma"/>
                <a:cs typeface="Tahoma"/>
              </a:rPr>
              <a:t>result</a:t>
            </a:r>
            <a:r>
              <a:rPr sz="1100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595959"/>
                </a:solidFill>
                <a:latin typeface="Tahoma"/>
                <a:cs typeface="Tahoma"/>
              </a:rPr>
              <a:t>as</a:t>
            </a:r>
            <a:r>
              <a:rPr sz="1100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100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595959"/>
                </a:solidFill>
                <a:latin typeface="Tahoma"/>
                <a:cs typeface="Tahoma"/>
              </a:rPr>
              <a:t>simple</a:t>
            </a:r>
            <a:r>
              <a:rPr sz="1100" spc="-1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100" b="1" dirty="0">
                <a:solidFill>
                  <a:srgbClr val="595959"/>
                </a:solidFill>
                <a:latin typeface="Courier New"/>
                <a:cs typeface="Courier New"/>
              </a:rPr>
              <a:t>ls</a:t>
            </a:r>
            <a:r>
              <a:rPr sz="1100" b="1" spc="70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100" b="1" spc="-20" dirty="0">
                <a:solidFill>
                  <a:srgbClr val="595959"/>
                </a:solidFill>
                <a:latin typeface="Courier New"/>
                <a:cs typeface="Courier New"/>
              </a:rPr>
              <a:t>-</a:t>
            </a:r>
            <a:r>
              <a:rPr sz="1100" b="1" spc="-50" dirty="0">
                <a:solidFill>
                  <a:srgbClr val="595959"/>
                </a:solidFill>
                <a:latin typeface="Courier New"/>
                <a:cs typeface="Courier New"/>
              </a:rPr>
              <a:t>l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25"/>
              </a:spcBef>
            </a:pPr>
            <a:endParaRPr sz="1100">
              <a:latin typeface="Courier New"/>
              <a:cs typeface="Courier New"/>
            </a:endParaRPr>
          </a:p>
          <a:p>
            <a:pPr marL="340360" indent="-327660">
              <a:lnSpc>
                <a:spcPct val="100000"/>
              </a:lnSpc>
              <a:buFont typeface="Arial MT"/>
              <a:buChar char="●"/>
              <a:tabLst>
                <a:tab pos="340360" algn="l"/>
              </a:tabLst>
            </a:pPr>
            <a:r>
              <a:rPr sz="1300" b="1" spc="-10" dirty="0">
                <a:solidFill>
                  <a:srgbClr val="595959"/>
                </a:solidFill>
                <a:latin typeface="Courier New"/>
                <a:cs typeface="Courier New"/>
              </a:rPr>
              <a:t>sed</a:t>
            </a:r>
            <a:r>
              <a:rPr sz="1300" b="1" spc="-509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300" spc="-20" dirty="0">
                <a:solidFill>
                  <a:srgbClr val="595959"/>
                </a:solidFill>
                <a:latin typeface="Tahoma"/>
                <a:cs typeface="Tahoma"/>
              </a:rPr>
              <a:t>can</a:t>
            </a:r>
            <a:r>
              <a:rPr sz="1300" spc="-1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do</a:t>
            </a:r>
            <a:r>
              <a:rPr sz="1300" spc="-1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insertion,</a:t>
            </a:r>
            <a:r>
              <a:rPr sz="1300" spc="-1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deletion,</a:t>
            </a:r>
            <a:r>
              <a:rPr sz="1300" spc="-1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search</a:t>
            </a:r>
            <a:r>
              <a:rPr sz="1300" spc="-1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sz="1300" spc="-1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replace</a:t>
            </a:r>
            <a:r>
              <a:rPr sz="1300" spc="-1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(substitution)</a:t>
            </a:r>
            <a:endParaRPr sz="1300">
              <a:latin typeface="Tahoma"/>
              <a:cs typeface="Tahoma"/>
            </a:endParaRPr>
          </a:p>
          <a:p>
            <a:pPr marL="340360" indent="-327660">
              <a:lnSpc>
                <a:spcPct val="100000"/>
              </a:lnSpc>
              <a:spcBef>
                <a:spcPts val="240"/>
              </a:spcBef>
              <a:buFont typeface="Arial MT"/>
              <a:buChar char="●"/>
              <a:tabLst>
                <a:tab pos="340360" algn="l"/>
              </a:tabLst>
            </a:pPr>
            <a:r>
              <a:rPr sz="1300" dirty="0">
                <a:solidFill>
                  <a:srgbClr val="595959"/>
                </a:solidFill>
                <a:latin typeface="Courier New"/>
                <a:cs typeface="Courier New"/>
              </a:rPr>
              <a:t>$</a:t>
            </a:r>
            <a:r>
              <a:rPr sz="1300" spc="-45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595959"/>
                </a:solidFill>
                <a:latin typeface="Courier New"/>
                <a:cs typeface="Courier New"/>
              </a:rPr>
              <a:t>sed</a:t>
            </a:r>
            <a:r>
              <a:rPr sz="1300" spc="-45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595959"/>
                </a:solidFill>
                <a:latin typeface="Courier New"/>
                <a:cs typeface="Courier New"/>
              </a:rPr>
              <a:t>'s/old_word/new_word/'</a:t>
            </a:r>
            <a:r>
              <a:rPr sz="1300" spc="-40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Courier New"/>
                <a:cs typeface="Courier New"/>
              </a:rPr>
              <a:t>file.txt</a:t>
            </a:r>
            <a:endParaRPr sz="1300">
              <a:latin typeface="Courier New"/>
              <a:cs typeface="Courier New"/>
            </a:endParaRPr>
          </a:p>
          <a:p>
            <a:pPr marL="797560" lvl="1" indent="-312420">
              <a:lnSpc>
                <a:spcPct val="100000"/>
              </a:lnSpc>
              <a:spcBef>
                <a:spcPts val="250"/>
              </a:spcBef>
              <a:buFont typeface="Arial MT"/>
              <a:buChar char="○"/>
              <a:tabLst>
                <a:tab pos="797560" algn="l"/>
              </a:tabLst>
            </a:pPr>
            <a:r>
              <a:rPr sz="1100" spc="-10" dirty="0">
                <a:solidFill>
                  <a:srgbClr val="595959"/>
                </a:solidFill>
                <a:latin typeface="Courier New"/>
                <a:cs typeface="Courier New"/>
              </a:rPr>
              <a:t>s</a:t>
            </a:r>
            <a:r>
              <a:rPr sz="1100" spc="-434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595959"/>
                </a:solidFill>
                <a:latin typeface="Arial MT"/>
                <a:cs typeface="Arial MT"/>
              </a:rPr>
              <a:t>→</a:t>
            </a:r>
            <a:r>
              <a:rPr sz="1100" spc="-9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595959"/>
                </a:solidFill>
                <a:latin typeface="Tahoma"/>
                <a:cs typeface="Tahoma"/>
              </a:rPr>
              <a:t>substitution</a:t>
            </a:r>
            <a:endParaRPr sz="1100">
              <a:latin typeface="Tahoma"/>
              <a:cs typeface="Tahoma"/>
            </a:endParaRPr>
          </a:p>
          <a:p>
            <a:pPr marL="797560" lvl="1" indent="-312420">
              <a:lnSpc>
                <a:spcPct val="100000"/>
              </a:lnSpc>
              <a:spcBef>
                <a:spcPts val="180"/>
              </a:spcBef>
              <a:buFont typeface="Arial MT"/>
              <a:buChar char="○"/>
              <a:tabLst>
                <a:tab pos="797560" algn="l"/>
              </a:tabLst>
            </a:pPr>
            <a:r>
              <a:rPr sz="1100" dirty="0">
                <a:solidFill>
                  <a:srgbClr val="595959"/>
                </a:solidFill>
                <a:latin typeface="Tahoma"/>
                <a:cs typeface="Tahoma"/>
              </a:rPr>
              <a:t>Substitutes</a:t>
            </a:r>
            <a:r>
              <a:rPr sz="1100" spc="-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595959"/>
                </a:solidFill>
                <a:latin typeface="Tahoma"/>
                <a:cs typeface="Tahoma"/>
              </a:rPr>
              <a:t>‘</a:t>
            </a:r>
            <a:r>
              <a:rPr sz="1100" spc="-20" dirty="0">
                <a:solidFill>
                  <a:srgbClr val="595959"/>
                </a:solidFill>
                <a:latin typeface="Courier New"/>
                <a:cs typeface="Courier New"/>
              </a:rPr>
              <a:t>old_word</a:t>
            </a:r>
            <a:r>
              <a:rPr sz="1100" spc="-505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595959"/>
                </a:solidFill>
                <a:latin typeface="Tahoma"/>
                <a:cs typeface="Tahoma"/>
              </a:rPr>
              <a:t>’</a:t>
            </a:r>
            <a:r>
              <a:rPr sz="1100" spc="-6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595959"/>
                </a:solidFill>
                <a:latin typeface="Tahoma"/>
                <a:cs typeface="Tahoma"/>
              </a:rPr>
              <a:t>with</a:t>
            </a:r>
            <a:r>
              <a:rPr sz="1100" spc="-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595959"/>
                </a:solidFill>
                <a:latin typeface="Tahoma"/>
                <a:cs typeface="Tahoma"/>
              </a:rPr>
              <a:t>‘</a:t>
            </a:r>
            <a:r>
              <a:rPr sz="1100" spc="-20" dirty="0">
                <a:solidFill>
                  <a:srgbClr val="595959"/>
                </a:solidFill>
                <a:latin typeface="Courier New"/>
                <a:cs typeface="Courier New"/>
              </a:rPr>
              <a:t>new_word</a:t>
            </a:r>
            <a:r>
              <a:rPr sz="1100" spc="-500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595959"/>
                </a:solidFill>
                <a:latin typeface="Tahoma"/>
                <a:cs typeface="Tahoma"/>
              </a:rPr>
              <a:t>’</a:t>
            </a:r>
            <a:r>
              <a:rPr sz="1100" spc="-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595959"/>
                </a:solidFill>
                <a:latin typeface="Tahoma"/>
                <a:cs typeface="Tahoma"/>
              </a:rPr>
              <a:t>in</a:t>
            </a:r>
            <a:r>
              <a:rPr sz="1100" spc="-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595959"/>
                </a:solidFill>
                <a:latin typeface="Tahoma"/>
                <a:cs typeface="Tahoma"/>
              </a:rPr>
              <a:t>file.txt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100"/>
              </a:spcBef>
            </a:pPr>
            <a:r>
              <a:rPr dirty="0"/>
              <a:t>Linux</a:t>
            </a:r>
            <a:r>
              <a:rPr spc="-160" dirty="0"/>
              <a:t> </a:t>
            </a:r>
            <a:r>
              <a:rPr spc="75" dirty="0"/>
              <a:t>Shell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2475" y="1877580"/>
            <a:ext cx="7447280" cy="2358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295275">
              <a:lnSpc>
                <a:spcPct val="116700"/>
              </a:lnSpc>
              <a:spcBef>
                <a:spcPts val="100"/>
              </a:spcBef>
              <a:buChar char="-"/>
              <a:tabLst>
                <a:tab pos="469900" algn="l"/>
              </a:tabLst>
            </a:pP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5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shell</a:t>
            </a:r>
            <a:r>
              <a:rPr sz="1500" spc="-1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is</a:t>
            </a:r>
            <a:r>
              <a:rPr sz="15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spc="-4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500" spc="-1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595959"/>
                </a:solidFill>
                <a:latin typeface="Tahoma"/>
                <a:cs typeface="Tahoma"/>
              </a:rPr>
              <a:t>program</a:t>
            </a:r>
            <a:r>
              <a:rPr sz="1500" spc="-1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that</a:t>
            </a:r>
            <a:r>
              <a:rPr sz="15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595959"/>
                </a:solidFill>
                <a:latin typeface="Tahoma"/>
                <a:cs typeface="Tahoma"/>
              </a:rPr>
              <a:t>takes</a:t>
            </a:r>
            <a:r>
              <a:rPr sz="1500" spc="-1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595959"/>
                </a:solidFill>
                <a:latin typeface="Tahoma"/>
                <a:cs typeface="Tahoma"/>
              </a:rPr>
              <a:t>commands</a:t>
            </a:r>
            <a:r>
              <a:rPr sz="1500" spc="-1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from</a:t>
            </a:r>
            <a:r>
              <a:rPr sz="15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500" spc="-1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keyboard</a:t>
            </a:r>
            <a:r>
              <a:rPr sz="1500" spc="-1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sz="15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595959"/>
                </a:solidFill>
                <a:latin typeface="Tahoma"/>
                <a:cs typeface="Tahoma"/>
              </a:rPr>
              <a:t>gives</a:t>
            </a:r>
            <a:r>
              <a:rPr sz="1500" spc="-1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them</a:t>
            </a:r>
            <a:r>
              <a:rPr sz="1500" spc="-1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to</a:t>
            </a:r>
            <a:r>
              <a:rPr sz="15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spc="-25" dirty="0">
                <a:solidFill>
                  <a:srgbClr val="595959"/>
                </a:solidFill>
                <a:latin typeface="Tahoma"/>
                <a:cs typeface="Tahoma"/>
              </a:rPr>
              <a:t>the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operating</a:t>
            </a:r>
            <a:r>
              <a:rPr sz="1500" spc="-1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595959"/>
                </a:solidFill>
                <a:latin typeface="Tahoma"/>
                <a:cs typeface="Tahoma"/>
              </a:rPr>
              <a:t>system</a:t>
            </a:r>
            <a:r>
              <a:rPr sz="1500" spc="-1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to</a:t>
            </a:r>
            <a:r>
              <a:rPr sz="1500" spc="-1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595959"/>
                </a:solidFill>
                <a:latin typeface="Tahoma"/>
                <a:cs typeface="Tahoma"/>
              </a:rPr>
              <a:t>perform</a:t>
            </a:r>
            <a:endParaRPr sz="1500">
              <a:latin typeface="Tahoma"/>
              <a:cs typeface="Tahoma"/>
            </a:endParaRPr>
          </a:p>
          <a:p>
            <a:pPr marL="469265" indent="-294640">
              <a:lnSpc>
                <a:spcPct val="100000"/>
              </a:lnSpc>
              <a:spcBef>
                <a:spcPts val="300"/>
              </a:spcBef>
              <a:buChar char="-"/>
              <a:tabLst>
                <a:tab pos="469265" algn="l"/>
              </a:tabLst>
            </a:pP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Computers</a:t>
            </a:r>
            <a:r>
              <a:rPr sz="1500" spc="-1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“think”</a:t>
            </a:r>
            <a:r>
              <a:rPr sz="1500" spc="-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in</a:t>
            </a:r>
            <a:r>
              <a:rPr sz="1500" spc="-1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text</a:t>
            </a:r>
            <a:r>
              <a:rPr sz="1500" spc="-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595959"/>
                </a:solidFill>
                <a:latin typeface="Tahoma"/>
                <a:cs typeface="Tahoma"/>
              </a:rPr>
              <a:t>commands</a:t>
            </a:r>
            <a:endParaRPr sz="1500">
              <a:latin typeface="Tahoma"/>
              <a:cs typeface="Tahoma"/>
            </a:endParaRPr>
          </a:p>
          <a:p>
            <a:pPr marL="926465" lvl="1" indent="-285750">
              <a:lnSpc>
                <a:spcPct val="100000"/>
              </a:lnSpc>
              <a:spcBef>
                <a:spcPts val="305"/>
              </a:spcBef>
              <a:buChar char="-"/>
              <a:tabLst>
                <a:tab pos="926465" algn="l"/>
              </a:tabLst>
            </a:pPr>
            <a:r>
              <a:rPr sz="1300" spc="55" dirty="0">
                <a:solidFill>
                  <a:srgbClr val="595959"/>
                </a:solidFill>
                <a:latin typeface="Tahoma"/>
                <a:cs typeface="Tahoma"/>
              </a:rPr>
              <a:t>Write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commands</a:t>
            </a:r>
            <a:r>
              <a:rPr sz="1300" spc="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595959"/>
                </a:solidFill>
                <a:latin typeface="Tahoma"/>
                <a:cs typeface="Tahoma"/>
              </a:rPr>
              <a:t>using</a:t>
            </a:r>
            <a:r>
              <a:rPr sz="13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4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3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“Command</a:t>
            </a:r>
            <a:r>
              <a:rPr sz="13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Line</a:t>
            </a:r>
            <a:r>
              <a:rPr sz="13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595959"/>
                </a:solidFill>
                <a:latin typeface="Tahoma"/>
                <a:cs typeface="Tahoma"/>
              </a:rPr>
              <a:t>Interface”</a:t>
            </a:r>
            <a:r>
              <a:rPr sz="13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35" dirty="0">
                <a:solidFill>
                  <a:srgbClr val="595959"/>
                </a:solidFill>
                <a:latin typeface="Tahoma"/>
                <a:cs typeface="Tahoma"/>
              </a:rPr>
              <a:t>(CLI),</a:t>
            </a:r>
            <a:r>
              <a:rPr sz="1300" spc="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often</a:t>
            </a:r>
            <a:r>
              <a:rPr sz="13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called</a:t>
            </a:r>
            <a:r>
              <a:rPr sz="13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4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3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“terminal”</a:t>
            </a:r>
            <a:endParaRPr sz="1300">
              <a:latin typeface="Tahoma"/>
              <a:cs typeface="Tahoma"/>
            </a:endParaRPr>
          </a:p>
          <a:p>
            <a:pPr marL="926465" lvl="1" indent="-285750">
              <a:lnSpc>
                <a:spcPct val="100000"/>
              </a:lnSpc>
              <a:spcBef>
                <a:spcPts val="240"/>
              </a:spcBef>
              <a:buChar char="-"/>
              <a:tabLst>
                <a:tab pos="926465" algn="l"/>
              </a:tabLst>
            </a:pPr>
            <a:r>
              <a:rPr sz="1300" spc="-35" dirty="0">
                <a:solidFill>
                  <a:srgbClr val="595959"/>
                </a:solidFill>
                <a:latin typeface="Tahoma"/>
                <a:cs typeface="Tahoma"/>
              </a:rPr>
              <a:t>Say</a:t>
            </a:r>
            <a:r>
              <a:rPr sz="1300" spc="-1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300" spc="-1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basics</a:t>
            </a:r>
            <a:r>
              <a:rPr sz="1300" spc="-1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of</a:t>
            </a:r>
            <a:r>
              <a:rPr sz="1300" spc="-1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being</a:t>
            </a:r>
            <a:r>
              <a:rPr sz="1300" spc="-1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in</a:t>
            </a:r>
            <a:r>
              <a:rPr sz="1300" spc="-1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4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300" spc="-1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directory,</a:t>
            </a:r>
            <a:r>
              <a:rPr sz="1300" spc="-1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include</a:t>
            </a:r>
            <a:r>
              <a:rPr sz="1300" spc="-1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slide</a:t>
            </a:r>
            <a:endParaRPr sz="13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215"/>
              </a:spcBef>
              <a:buClr>
                <a:srgbClr val="595959"/>
              </a:buClr>
              <a:buFont typeface="Tahoma"/>
              <a:buChar char="-"/>
            </a:pPr>
            <a:endParaRPr sz="1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100" b="1" spc="-105" dirty="0">
                <a:solidFill>
                  <a:srgbClr val="595959"/>
                </a:solidFill>
                <a:latin typeface="Tahoma"/>
                <a:cs typeface="Tahoma"/>
              </a:rPr>
              <a:t>What</a:t>
            </a:r>
            <a:r>
              <a:rPr sz="2100" b="1" spc="-1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100" b="1" spc="-125" dirty="0">
                <a:solidFill>
                  <a:srgbClr val="595959"/>
                </a:solidFill>
                <a:latin typeface="Tahoma"/>
                <a:cs typeface="Tahoma"/>
              </a:rPr>
              <a:t>is</a:t>
            </a:r>
            <a:r>
              <a:rPr sz="2100" b="1" spc="-1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100" b="1" spc="-10" dirty="0">
                <a:solidFill>
                  <a:srgbClr val="595959"/>
                </a:solidFill>
                <a:latin typeface="Tahoma"/>
                <a:cs typeface="Tahoma"/>
              </a:rPr>
              <a:t>linux?</a:t>
            </a:r>
            <a:endParaRPr sz="2100">
              <a:latin typeface="Tahoma"/>
              <a:cs typeface="Tahoma"/>
            </a:endParaRPr>
          </a:p>
          <a:p>
            <a:pPr marL="469265" indent="-294640">
              <a:lnSpc>
                <a:spcPct val="100000"/>
              </a:lnSpc>
              <a:spcBef>
                <a:spcPts val="430"/>
              </a:spcBef>
              <a:buChar char="-"/>
              <a:tabLst>
                <a:tab pos="469265" algn="l"/>
              </a:tabLst>
            </a:pPr>
            <a:r>
              <a:rPr sz="1500" spc="55" dirty="0">
                <a:solidFill>
                  <a:srgbClr val="595959"/>
                </a:solidFill>
                <a:latin typeface="Tahoma"/>
                <a:cs typeface="Tahoma"/>
              </a:rPr>
              <a:t>On</a:t>
            </a:r>
            <a:r>
              <a:rPr sz="15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most</a:t>
            </a:r>
            <a:r>
              <a:rPr sz="15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Linux</a:t>
            </a:r>
            <a:r>
              <a:rPr sz="15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595959"/>
                </a:solidFill>
                <a:latin typeface="Tahoma"/>
                <a:cs typeface="Tahoma"/>
              </a:rPr>
              <a:t>systems</a:t>
            </a:r>
            <a:r>
              <a:rPr sz="15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spc="-4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5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595959"/>
                </a:solidFill>
                <a:latin typeface="Tahoma"/>
                <a:cs typeface="Tahoma"/>
              </a:rPr>
              <a:t>program</a:t>
            </a:r>
            <a:r>
              <a:rPr sz="15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called</a:t>
            </a:r>
            <a:r>
              <a:rPr sz="15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spc="-25" dirty="0">
                <a:solidFill>
                  <a:srgbClr val="595959"/>
                </a:solidFill>
                <a:latin typeface="Tahoma"/>
                <a:cs typeface="Tahoma"/>
              </a:rPr>
              <a:t>bash</a:t>
            </a:r>
            <a:r>
              <a:rPr sz="15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acts</a:t>
            </a:r>
            <a:r>
              <a:rPr sz="15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spc="-35" dirty="0">
                <a:solidFill>
                  <a:srgbClr val="595959"/>
                </a:solidFill>
                <a:latin typeface="Tahoma"/>
                <a:cs typeface="Tahoma"/>
              </a:rPr>
              <a:t>as</a:t>
            </a:r>
            <a:r>
              <a:rPr sz="15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5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595959"/>
                </a:solidFill>
                <a:latin typeface="Tahoma"/>
                <a:cs typeface="Tahoma"/>
              </a:rPr>
              <a:t>shell</a:t>
            </a:r>
            <a:endParaRPr sz="1500">
              <a:latin typeface="Tahoma"/>
              <a:cs typeface="Tahoma"/>
            </a:endParaRPr>
          </a:p>
          <a:p>
            <a:pPr marL="926465" lvl="1" indent="-285750">
              <a:lnSpc>
                <a:spcPct val="100000"/>
              </a:lnSpc>
              <a:spcBef>
                <a:spcPts val="305"/>
              </a:spcBef>
              <a:buChar char="-"/>
              <a:tabLst>
                <a:tab pos="926465" algn="l"/>
              </a:tabLst>
            </a:pP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Other</a:t>
            </a:r>
            <a:r>
              <a:rPr sz="1300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shell</a:t>
            </a:r>
            <a:r>
              <a:rPr sz="1300" spc="-10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programs</a:t>
            </a:r>
            <a:r>
              <a:rPr sz="1300" spc="-10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which</a:t>
            </a:r>
            <a:r>
              <a:rPr sz="1300" spc="-10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595959"/>
                </a:solidFill>
                <a:latin typeface="Tahoma"/>
                <a:cs typeface="Tahoma"/>
              </a:rPr>
              <a:t>include:</a:t>
            </a:r>
            <a:r>
              <a:rPr sz="1300" spc="-10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45" dirty="0">
                <a:solidFill>
                  <a:srgbClr val="595959"/>
                </a:solidFill>
                <a:latin typeface="Tahoma"/>
                <a:cs typeface="Tahoma"/>
              </a:rPr>
              <a:t>sh,</a:t>
            </a:r>
            <a:r>
              <a:rPr sz="1300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35" dirty="0">
                <a:solidFill>
                  <a:srgbClr val="595959"/>
                </a:solidFill>
                <a:latin typeface="Tahoma"/>
                <a:cs typeface="Tahoma"/>
              </a:rPr>
              <a:t>ksh,</a:t>
            </a:r>
            <a:r>
              <a:rPr sz="1300" spc="-10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tcsh</a:t>
            </a:r>
            <a:r>
              <a:rPr sz="1300" spc="-10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sz="1300" spc="-10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595959"/>
                </a:solidFill>
                <a:latin typeface="Tahoma"/>
                <a:cs typeface="Tahoma"/>
              </a:rPr>
              <a:t>zsh.</a:t>
            </a:r>
            <a:endParaRPr sz="1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50" dirty="0"/>
              <a:t> </a:t>
            </a:r>
            <a:r>
              <a:rPr dirty="0"/>
              <a:t>Basics:</a:t>
            </a:r>
            <a:r>
              <a:rPr spc="50" dirty="0"/>
              <a:t> </a:t>
            </a:r>
            <a:r>
              <a:rPr spc="-10" dirty="0"/>
              <a:t>Directories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2475" y="1801380"/>
            <a:ext cx="6283960" cy="28829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500" spc="-25" dirty="0">
                <a:solidFill>
                  <a:srgbClr val="595959"/>
                </a:solidFill>
                <a:latin typeface="Tahoma"/>
                <a:cs typeface="Tahoma"/>
              </a:rPr>
              <a:t>Two</a:t>
            </a:r>
            <a:r>
              <a:rPr sz="1500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595959"/>
                </a:solidFill>
                <a:latin typeface="Tahoma"/>
                <a:cs typeface="Tahoma"/>
              </a:rPr>
              <a:t>commands</a:t>
            </a:r>
            <a:r>
              <a:rPr sz="1500" spc="-10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commonly</a:t>
            </a:r>
            <a:r>
              <a:rPr sz="1500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595959"/>
                </a:solidFill>
                <a:latin typeface="Tahoma"/>
                <a:cs typeface="Tahoma"/>
              </a:rPr>
              <a:t>used</a:t>
            </a:r>
            <a:r>
              <a:rPr sz="1500" spc="-10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to</a:t>
            </a:r>
            <a:r>
              <a:rPr sz="1500" spc="-10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work</a:t>
            </a:r>
            <a:r>
              <a:rPr sz="1500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with</a:t>
            </a:r>
            <a:r>
              <a:rPr sz="1500" spc="-10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500" spc="-10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current</a:t>
            </a:r>
            <a:r>
              <a:rPr sz="1500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working</a:t>
            </a:r>
            <a:r>
              <a:rPr sz="1500" spc="-10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595959"/>
                </a:solidFill>
                <a:latin typeface="Tahoma"/>
                <a:cs typeface="Tahoma"/>
              </a:rPr>
              <a:t>directory:</a:t>
            </a:r>
            <a:endParaRPr sz="1500">
              <a:latin typeface="Tahoma"/>
              <a:cs typeface="Tahoma"/>
            </a:endParaRPr>
          </a:p>
          <a:p>
            <a:pPr marL="469265" indent="-343535">
              <a:lnSpc>
                <a:spcPct val="100000"/>
              </a:lnSpc>
              <a:spcBef>
                <a:spcPts val="300"/>
              </a:spcBef>
              <a:buFont typeface="Arial MT"/>
              <a:buChar char="●"/>
              <a:tabLst>
                <a:tab pos="469265" algn="l"/>
              </a:tabLst>
            </a:pPr>
            <a:r>
              <a:rPr sz="1500" b="1" dirty="0">
                <a:solidFill>
                  <a:srgbClr val="595959"/>
                </a:solidFill>
                <a:latin typeface="Courier New"/>
                <a:cs typeface="Courier New"/>
              </a:rPr>
              <a:t>pwd</a:t>
            </a:r>
            <a:r>
              <a:rPr sz="1500" b="1" spc="120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595959"/>
                </a:solidFill>
                <a:latin typeface="Courier New"/>
                <a:cs typeface="Courier New"/>
              </a:rPr>
              <a:t>-</a:t>
            </a:r>
            <a:r>
              <a:rPr sz="1500" spc="-575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print</a:t>
            </a:r>
            <a:r>
              <a:rPr sz="1500" spc="-1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working</a:t>
            </a:r>
            <a:r>
              <a:rPr sz="1500" spc="-1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595959"/>
                </a:solidFill>
                <a:latin typeface="Tahoma"/>
                <a:cs typeface="Tahoma"/>
              </a:rPr>
              <a:t>directory</a:t>
            </a:r>
            <a:endParaRPr sz="1500">
              <a:latin typeface="Tahoma"/>
              <a:cs typeface="Tahoma"/>
            </a:endParaRPr>
          </a:p>
          <a:p>
            <a:pPr marL="926465" lvl="1" indent="-327660">
              <a:lnSpc>
                <a:spcPct val="100000"/>
              </a:lnSpc>
              <a:spcBef>
                <a:spcPts val="305"/>
              </a:spcBef>
              <a:buFont typeface="Arial MT"/>
              <a:buChar char="○"/>
              <a:tabLst>
                <a:tab pos="926465" algn="l"/>
              </a:tabLst>
            </a:pP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This</a:t>
            </a:r>
            <a:r>
              <a:rPr sz="1300" spc="-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tells</a:t>
            </a:r>
            <a:r>
              <a:rPr sz="1300" spc="-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you</a:t>
            </a:r>
            <a:r>
              <a:rPr sz="1300" spc="-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what</a:t>
            </a:r>
            <a:r>
              <a:rPr sz="1300" spc="-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directory</a:t>
            </a:r>
            <a:r>
              <a:rPr sz="1300" spc="-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you</a:t>
            </a:r>
            <a:r>
              <a:rPr sz="1300" spc="-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are</a:t>
            </a:r>
            <a:r>
              <a:rPr sz="1300" spc="-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currently</a:t>
            </a:r>
            <a:r>
              <a:rPr sz="1300" spc="-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595959"/>
                </a:solidFill>
                <a:latin typeface="Tahoma"/>
                <a:cs typeface="Tahoma"/>
              </a:rPr>
              <a:t>in</a:t>
            </a:r>
            <a:endParaRPr sz="1300">
              <a:latin typeface="Tahoma"/>
              <a:cs typeface="Tahoma"/>
            </a:endParaRPr>
          </a:p>
          <a:p>
            <a:pPr marL="469265" indent="-343535">
              <a:lnSpc>
                <a:spcPct val="100000"/>
              </a:lnSpc>
              <a:spcBef>
                <a:spcPts val="234"/>
              </a:spcBef>
              <a:buFont typeface="Arial MT"/>
              <a:buChar char="●"/>
              <a:tabLst>
                <a:tab pos="469265" algn="l"/>
              </a:tabLst>
            </a:pPr>
            <a:r>
              <a:rPr sz="1500" b="1" spc="-10" dirty="0">
                <a:solidFill>
                  <a:srgbClr val="595959"/>
                </a:solidFill>
                <a:latin typeface="Courier New"/>
                <a:cs typeface="Courier New"/>
              </a:rPr>
              <a:t>cd</a:t>
            </a:r>
            <a:r>
              <a:rPr sz="1500" b="1" spc="-590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500" spc="-40" dirty="0">
                <a:solidFill>
                  <a:srgbClr val="595959"/>
                </a:solidFill>
                <a:latin typeface="Tahoma"/>
                <a:cs typeface="Tahoma"/>
              </a:rPr>
              <a:t>-</a:t>
            </a:r>
            <a:r>
              <a:rPr sz="15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spc="-25" dirty="0">
                <a:solidFill>
                  <a:srgbClr val="595959"/>
                </a:solidFill>
                <a:latin typeface="Tahoma"/>
                <a:cs typeface="Tahoma"/>
              </a:rPr>
              <a:t>change</a:t>
            </a:r>
            <a:r>
              <a:rPr sz="15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595959"/>
                </a:solidFill>
                <a:latin typeface="Tahoma"/>
                <a:cs typeface="Tahoma"/>
              </a:rPr>
              <a:t>directory</a:t>
            </a:r>
            <a:endParaRPr sz="1500">
              <a:latin typeface="Tahoma"/>
              <a:cs typeface="Tahoma"/>
            </a:endParaRPr>
          </a:p>
          <a:p>
            <a:pPr marL="926465" lvl="1" indent="-327660">
              <a:lnSpc>
                <a:spcPct val="100000"/>
              </a:lnSpc>
              <a:spcBef>
                <a:spcPts val="305"/>
              </a:spcBef>
              <a:buFont typeface="Arial MT"/>
              <a:buChar char="○"/>
              <a:tabLst>
                <a:tab pos="926465" algn="l"/>
              </a:tabLst>
            </a:pP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This</a:t>
            </a:r>
            <a:r>
              <a:rPr sz="1300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lets</a:t>
            </a:r>
            <a:r>
              <a:rPr sz="1300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you</a:t>
            </a:r>
            <a:r>
              <a:rPr sz="1300" spc="-10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595959"/>
                </a:solidFill>
                <a:latin typeface="Tahoma"/>
                <a:cs typeface="Tahoma"/>
              </a:rPr>
              <a:t>change</a:t>
            </a:r>
            <a:r>
              <a:rPr sz="1300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into</a:t>
            </a:r>
            <a:r>
              <a:rPr sz="1300" spc="-10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4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300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different</a:t>
            </a:r>
            <a:r>
              <a:rPr sz="1300" spc="-10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directory</a:t>
            </a:r>
            <a:endParaRPr sz="1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34"/>
              </a:spcBef>
            </a:pPr>
            <a:r>
              <a:rPr sz="1500" b="1" spc="-120" dirty="0">
                <a:solidFill>
                  <a:srgbClr val="595959"/>
                </a:solidFill>
                <a:latin typeface="Tahoma"/>
                <a:cs typeface="Tahoma"/>
              </a:rPr>
              <a:t>Important</a:t>
            </a:r>
            <a:r>
              <a:rPr sz="1500" b="1" spc="-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b="1" spc="-65" dirty="0">
                <a:solidFill>
                  <a:srgbClr val="595959"/>
                </a:solidFill>
                <a:latin typeface="Tahoma"/>
                <a:cs typeface="Tahoma"/>
              </a:rPr>
              <a:t>Directory</a:t>
            </a:r>
            <a:r>
              <a:rPr sz="1500" b="1" spc="-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b="1" spc="-10" dirty="0">
                <a:solidFill>
                  <a:srgbClr val="595959"/>
                </a:solidFill>
                <a:latin typeface="Tahoma"/>
                <a:cs typeface="Tahoma"/>
              </a:rPr>
              <a:t>Names:</a:t>
            </a:r>
            <a:endParaRPr sz="1500">
              <a:latin typeface="Tahoma"/>
              <a:cs typeface="Tahoma"/>
            </a:endParaRPr>
          </a:p>
          <a:p>
            <a:pPr marL="469265" indent="-343535">
              <a:lnSpc>
                <a:spcPct val="100000"/>
              </a:lnSpc>
              <a:spcBef>
                <a:spcPts val="300"/>
              </a:spcBef>
              <a:buFont typeface="Arial MT"/>
              <a:buChar char="●"/>
              <a:tabLst>
                <a:tab pos="469265" algn="l"/>
              </a:tabLst>
            </a:pPr>
            <a:r>
              <a:rPr sz="1500" b="1" dirty="0">
                <a:solidFill>
                  <a:srgbClr val="595959"/>
                </a:solidFill>
                <a:latin typeface="Courier New"/>
                <a:cs typeface="Courier New"/>
              </a:rPr>
              <a:t>~</a:t>
            </a:r>
            <a:r>
              <a:rPr sz="1500" b="1" spc="-605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–</a:t>
            </a:r>
            <a:r>
              <a:rPr sz="1500" spc="-16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500" spc="-16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595959"/>
                </a:solidFill>
                <a:latin typeface="Tahoma"/>
                <a:cs typeface="Tahoma"/>
              </a:rPr>
              <a:t>home</a:t>
            </a:r>
            <a:r>
              <a:rPr sz="1500" spc="-1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595959"/>
                </a:solidFill>
                <a:latin typeface="Tahoma"/>
                <a:cs typeface="Tahoma"/>
              </a:rPr>
              <a:t>directory</a:t>
            </a:r>
            <a:endParaRPr sz="1500">
              <a:latin typeface="Tahoma"/>
              <a:cs typeface="Tahoma"/>
            </a:endParaRPr>
          </a:p>
          <a:p>
            <a:pPr marL="469265" indent="-343535">
              <a:lnSpc>
                <a:spcPct val="100000"/>
              </a:lnSpc>
              <a:spcBef>
                <a:spcPts val="300"/>
              </a:spcBef>
              <a:buFont typeface="Arial MT"/>
              <a:buChar char="●"/>
              <a:tabLst>
                <a:tab pos="469265" algn="l"/>
              </a:tabLst>
            </a:pPr>
            <a:r>
              <a:rPr sz="1500" b="1" dirty="0">
                <a:solidFill>
                  <a:srgbClr val="595959"/>
                </a:solidFill>
                <a:latin typeface="Courier New"/>
                <a:cs typeface="Courier New"/>
              </a:rPr>
              <a:t>~andrewid</a:t>
            </a:r>
            <a:r>
              <a:rPr sz="1500" b="1" spc="125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–</a:t>
            </a:r>
            <a:r>
              <a:rPr sz="1500" spc="-1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500" spc="-1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595959"/>
                </a:solidFill>
                <a:latin typeface="Tahoma"/>
                <a:cs typeface="Tahoma"/>
              </a:rPr>
              <a:t>home</a:t>
            </a:r>
            <a:r>
              <a:rPr sz="1500" spc="-1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directory</a:t>
            </a:r>
            <a:r>
              <a:rPr sz="1500" spc="-1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of</a:t>
            </a:r>
            <a:r>
              <a:rPr sz="1500" spc="-1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user</a:t>
            </a:r>
            <a:r>
              <a:rPr sz="1500" spc="-1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595959"/>
                </a:solidFill>
                <a:latin typeface="Tahoma"/>
                <a:cs typeface="Tahoma"/>
              </a:rPr>
              <a:t>“andrewid”</a:t>
            </a:r>
            <a:endParaRPr sz="1500">
              <a:latin typeface="Tahoma"/>
              <a:cs typeface="Tahoma"/>
            </a:endParaRPr>
          </a:p>
          <a:p>
            <a:pPr marL="469265" indent="-343535">
              <a:lnSpc>
                <a:spcPct val="100000"/>
              </a:lnSpc>
              <a:spcBef>
                <a:spcPts val="300"/>
              </a:spcBef>
              <a:buFont typeface="Arial MT"/>
              <a:buChar char="●"/>
              <a:tabLst>
                <a:tab pos="469265" algn="l"/>
              </a:tabLst>
            </a:pPr>
            <a:r>
              <a:rPr sz="1500" b="1" dirty="0">
                <a:solidFill>
                  <a:srgbClr val="595959"/>
                </a:solidFill>
                <a:latin typeface="Courier New"/>
                <a:cs typeface="Courier New"/>
              </a:rPr>
              <a:t>.</a:t>
            </a:r>
            <a:r>
              <a:rPr sz="1500" b="1" spc="-560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–</a:t>
            </a:r>
            <a:r>
              <a:rPr sz="1500" spc="-1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500" spc="-1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current</a:t>
            </a:r>
            <a:r>
              <a:rPr sz="1500" spc="-1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595959"/>
                </a:solidFill>
                <a:latin typeface="Tahoma"/>
                <a:cs typeface="Tahoma"/>
              </a:rPr>
              <a:t>directory</a:t>
            </a:r>
            <a:endParaRPr sz="1500">
              <a:latin typeface="Tahoma"/>
              <a:cs typeface="Tahoma"/>
            </a:endParaRPr>
          </a:p>
          <a:p>
            <a:pPr marL="469265" indent="-343535">
              <a:lnSpc>
                <a:spcPct val="100000"/>
              </a:lnSpc>
              <a:spcBef>
                <a:spcPts val="300"/>
              </a:spcBef>
              <a:buFont typeface="Arial MT"/>
              <a:buChar char="●"/>
              <a:tabLst>
                <a:tab pos="469265" algn="l"/>
              </a:tabLst>
            </a:pPr>
            <a:r>
              <a:rPr sz="1500" b="1" dirty="0">
                <a:solidFill>
                  <a:srgbClr val="595959"/>
                </a:solidFill>
                <a:latin typeface="Courier New"/>
                <a:cs typeface="Courier New"/>
              </a:rPr>
              <a:t>..</a:t>
            </a:r>
            <a:r>
              <a:rPr sz="1500" b="1" spc="250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–</a:t>
            </a:r>
            <a:r>
              <a:rPr sz="1500" spc="-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500" spc="-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parent</a:t>
            </a:r>
            <a:r>
              <a:rPr sz="1500" spc="-1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directory</a:t>
            </a:r>
            <a:r>
              <a:rPr sz="1500" spc="-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spc="-30" dirty="0">
                <a:solidFill>
                  <a:srgbClr val="595959"/>
                </a:solidFill>
                <a:latin typeface="Tahoma"/>
                <a:cs typeface="Tahoma"/>
              </a:rPr>
              <a:t>(the</a:t>
            </a:r>
            <a:r>
              <a:rPr sz="1500" spc="-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directory</a:t>
            </a:r>
            <a:r>
              <a:rPr sz="1500" spc="-1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right</a:t>
            </a:r>
            <a:r>
              <a:rPr sz="1500" spc="-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595959"/>
                </a:solidFill>
                <a:latin typeface="Tahoma"/>
                <a:cs typeface="Tahoma"/>
              </a:rPr>
              <a:t>above</a:t>
            </a:r>
            <a:r>
              <a:rPr sz="1500" spc="-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500" spc="-1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current</a:t>
            </a:r>
            <a:r>
              <a:rPr sz="1500" spc="-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spc="-20" dirty="0">
                <a:solidFill>
                  <a:srgbClr val="595959"/>
                </a:solidFill>
                <a:latin typeface="Tahoma"/>
                <a:cs typeface="Tahoma"/>
              </a:rPr>
              <a:t>one)</a:t>
            </a:r>
            <a:endParaRPr sz="1500">
              <a:latin typeface="Tahoma"/>
              <a:cs typeface="Tahoma"/>
            </a:endParaRPr>
          </a:p>
          <a:p>
            <a:pPr marL="469265" indent="-343535">
              <a:lnSpc>
                <a:spcPct val="100000"/>
              </a:lnSpc>
              <a:spcBef>
                <a:spcPts val="300"/>
              </a:spcBef>
              <a:buFont typeface="Arial MT"/>
              <a:buChar char="●"/>
              <a:tabLst>
                <a:tab pos="469265" algn="l"/>
              </a:tabLst>
            </a:pPr>
            <a:r>
              <a:rPr sz="1500" b="1" dirty="0">
                <a:solidFill>
                  <a:srgbClr val="595959"/>
                </a:solidFill>
                <a:latin typeface="Courier New"/>
                <a:cs typeface="Courier New"/>
              </a:rPr>
              <a:t>/</a:t>
            </a:r>
            <a:r>
              <a:rPr sz="1500" b="1" spc="220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–</a:t>
            </a:r>
            <a:r>
              <a:rPr sz="1500" spc="-10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500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root</a:t>
            </a:r>
            <a:r>
              <a:rPr sz="1500" spc="-10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directory</a:t>
            </a:r>
            <a:r>
              <a:rPr sz="1500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spc="-30" dirty="0">
                <a:solidFill>
                  <a:srgbClr val="595959"/>
                </a:solidFill>
                <a:latin typeface="Tahoma"/>
                <a:cs typeface="Tahoma"/>
              </a:rPr>
              <a:t>(the</a:t>
            </a:r>
            <a:r>
              <a:rPr sz="1500" spc="-10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595959"/>
                </a:solidFill>
                <a:latin typeface="Tahoma"/>
                <a:cs typeface="Tahoma"/>
              </a:rPr>
              <a:t>main</a:t>
            </a:r>
            <a:r>
              <a:rPr sz="1500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directory</a:t>
            </a:r>
            <a:r>
              <a:rPr sz="1500" spc="-10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that</a:t>
            </a:r>
            <a:r>
              <a:rPr sz="1500" spc="-10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spc="-30" dirty="0">
                <a:solidFill>
                  <a:srgbClr val="595959"/>
                </a:solidFill>
                <a:latin typeface="Tahoma"/>
                <a:cs typeface="Tahoma"/>
              </a:rPr>
              <a:t>has</a:t>
            </a:r>
            <a:r>
              <a:rPr sz="1500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no</a:t>
            </a:r>
            <a:r>
              <a:rPr sz="1500" spc="-10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595959"/>
                </a:solidFill>
                <a:latin typeface="Tahoma"/>
                <a:cs typeface="Tahoma"/>
              </a:rPr>
              <a:t>parent)</a:t>
            </a:r>
            <a:endParaRPr sz="1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100"/>
              </a:spcBef>
            </a:pPr>
            <a:r>
              <a:rPr spc="100" dirty="0"/>
              <a:t>Manual</a:t>
            </a:r>
            <a:r>
              <a:rPr spc="-185" dirty="0"/>
              <a:t> </a:t>
            </a:r>
            <a:r>
              <a:rPr spc="150" dirty="0"/>
              <a:t>pages</a:t>
            </a:r>
            <a:r>
              <a:rPr spc="-110" dirty="0"/>
              <a:t> </a:t>
            </a:r>
            <a:r>
              <a:rPr dirty="0"/>
              <a:t>(man</a:t>
            </a:r>
            <a:r>
              <a:rPr spc="-110" dirty="0"/>
              <a:t> </a:t>
            </a:r>
            <a:r>
              <a:rPr spc="90" dirty="0"/>
              <a:t>pages)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2475" y="2110498"/>
            <a:ext cx="6910705" cy="213042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469265" indent="-335915">
              <a:lnSpc>
                <a:spcPct val="100000"/>
              </a:lnSpc>
              <a:spcBef>
                <a:spcPts val="370"/>
              </a:spcBef>
              <a:buFont typeface="Arial MT"/>
              <a:buChar char="●"/>
              <a:tabLst>
                <a:tab pos="469265" algn="l"/>
              </a:tabLst>
            </a:pPr>
            <a:r>
              <a:rPr sz="1400" spc="-45" dirty="0">
                <a:solidFill>
                  <a:srgbClr val="595959"/>
                </a:solidFill>
                <a:latin typeface="Tahoma"/>
                <a:cs typeface="Tahoma"/>
              </a:rPr>
              <a:t>If</a:t>
            </a:r>
            <a:r>
              <a:rPr sz="1400" spc="-1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you</a:t>
            </a:r>
            <a:r>
              <a:rPr sz="1400" spc="-1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are</a:t>
            </a:r>
            <a:r>
              <a:rPr sz="1400" spc="-1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ever</a:t>
            </a:r>
            <a:r>
              <a:rPr sz="1400" spc="-1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unsure</a:t>
            </a:r>
            <a:r>
              <a:rPr sz="1400" spc="-1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about</a:t>
            </a:r>
            <a:r>
              <a:rPr sz="1400" spc="-1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400" spc="-1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Tahoma"/>
                <a:cs typeface="Tahoma"/>
              </a:rPr>
              <a:t>command</a:t>
            </a:r>
            <a:r>
              <a:rPr sz="1400" spc="-1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one</a:t>
            </a:r>
            <a:r>
              <a:rPr sz="1400" spc="-1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helpful</a:t>
            </a:r>
            <a:r>
              <a:rPr sz="1400" spc="-1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resource</a:t>
            </a:r>
            <a:r>
              <a:rPr sz="1400" spc="-1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is</a:t>
            </a:r>
            <a:r>
              <a:rPr sz="1400" spc="-1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to</a:t>
            </a:r>
            <a:r>
              <a:rPr sz="1400" spc="-1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utilize</a:t>
            </a:r>
            <a:r>
              <a:rPr sz="1400" spc="-1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595959"/>
                </a:solidFill>
                <a:latin typeface="Tahoma"/>
                <a:cs typeface="Tahoma"/>
              </a:rPr>
              <a:t>man</a:t>
            </a:r>
            <a:r>
              <a:rPr sz="1400" spc="-1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Tahoma"/>
                <a:cs typeface="Tahoma"/>
              </a:rPr>
              <a:t>pages</a:t>
            </a:r>
            <a:endParaRPr sz="1400">
              <a:latin typeface="Tahoma"/>
              <a:cs typeface="Tahoma"/>
            </a:endParaRPr>
          </a:p>
          <a:p>
            <a:pPr marL="469265" indent="-335915">
              <a:lnSpc>
                <a:spcPct val="100000"/>
              </a:lnSpc>
              <a:spcBef>
                <a:spcPts val="270"/>
              </a:spcBef>
              <a:buFont typeface="Arial"/>
              <a:buChar char="●"/>
              <a:tabLst>
                <a:tab pos="469265" algn="l"/>
              </a:tabLst>
            </a:pPr>
            <a:r>
              <a:rPr sz="1400" b="1" dirty="0">
                <a:solidFill>
                  <a:srgbClr val="595959"/>
                </a:solidFill>
                <a:latin typeface="Courier New"/>
                <a:cs typeface="Courier New"/>
              </a:rPr>
              <a:t>$</a:t>
            </a:r>
            <a:r>
              <a:rPr sz="1400" b="1" spc="-10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595959"/>
                </a:solidFill>
                <a:latin typeface="Courier New"/>
                <a:cs typeface="Courier New"/>
              </a:rPr>
              <a:t>man</a:t>
            </a:r>
            <a:r>
              <a:rPr sz="1400" b="1" spc="-10" dirty="0">
                <a:solidFill>
                  <a:srgbClr val="595959"/>
                </a:solidFill>
                <a:latin typeface="Courier New"/>
                <a:cs typeface="Courier New"/>
              </a:rPr>
              <a:t> &lt;command&gt;</a:t>
            </a:r>
            <a:endParaRPr sz="1400">
              <a:latin typeface="Courier New"/>
              <a:cs typeface="Courier New"/>
            </a:endParaRPr>
          </a:p>
          <a:p>
            <a:pPr marL="926465" lvl="1" indent="-320040">
              <a:lnSpc>
                <a:spcPct val="100000"/>
              </a:lnSpc>
              <a:spcBef>
                <a:spcPts val="275"/>
              </a:spcBef>
              <a:buFont typeface="Arial MT"/>
              <a:buChar char="○"/>
              <a:tabLst>
                <a:tab pos="926465" algn="l"/>
              </a:tabLst>
            </a:pPr>
            <a:r>
              <a:rPr sz="1200" dirty="0">
                <a:solidFill>
                  <a:srgbClr val="595959"/>
                </a:solidFill>
                <a:latin typeface="Tahoma"/>
                <a:cs typeface="Tahoma"/>
              </a:rPr>
              <a:t>Gives</a:t>
            </a:r>
            <a:r>
              <a:rPr sz="1200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595959"/>
                </a:solidFill>
                <a:latin typeface="Tahoma"/>
                <a:cs typeface="Tahoma"/>
              </a:rPr>
              <a:t>information</a:t>
            </a:r>
            <a:r>
              <a:rPr sz="1200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595959"/>
                </a:solidFill>
                <a:latin typeface="Tahoma"/>
                <a:cs typeface="Tahoma"/>
              </a:rPr>
              <a:t>on</a:t>
            </a:r>
            <a:r>
              <a:rPr sz="1200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595959"/>
                </a:solidFill>
                <a:latin typeface="Tahoma"/>
                <a:cs typeface="Tahoma"/>
              </a:rPr>
              <a:t>what</a:t>
            </a:r>
            <a:r>
              <a:rPr sz="1200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200" spc="-10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595959"/>
                </a:solidFill>
                <a:latin typeface="Tahoma"/>
                <a:cs typeface="Tahoma"/>
              </a:rPr>
              <a:t>command</a:t>
            </a:r>
            <a:r>
              <a:rPr sz="1200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595959"/>
                </a:solidFill>
                <a:latin typeface="Tahoma"/>
                <a:cs typeface="Tahoma"/>
              </a:rPr>
              <a:t>does</a:t>
            </a:r>
            <a:r>
              <a:rPr sz="1200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sz="1200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595959"/>
                </a:solidFill>
                <a:latin typeface="Tahoma"/>
                <a:cs typeface="Tahoma"/>
              </a:rPr>
              <a:t>what</a:t>
            </a:r>
            <a:r>
              <a:rPr sz="1200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595959"/>
                </a:solidFill>
                <a:latin typeface="Tahoma"/>
                <a:cs typeface="Tahoma"/>
              </a:rPr>
              <a:t>options</a:t>
            </a:r>
            <a:r>
              <a:rPr sz="1200" spc="-10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595959"/>
                </a:solidFill>
                <a:latin typeface="Tahoma"/>
                <a:cs typeface="Tahoma"/>
              </a:rPr>
              <a:t>you</a:t>
            </a:r>
            <a:r>
              <a:rPr sz="1200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595959"/>
                </a:solidFill>
                <a:latin typeface="Tahoma"/>
                <a:cs typeface="Tahoma"/>
              </a:rPr>
              <a:t>can</a:t>
            </a:r>
            <a:r>
              <a:rPr sz="1200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595959"/>
                </a:solidFill>
                <a:latin typeface="Tahoma"/>
                <a:cs typeface="Tahoma"/>
              </a:rPr>
              <a:t>give</a:t>
            </a:r>
            <a:r>
              <a:rPr sz="1200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solidFill>
                  <a:srgbClr val="595959"/>
                </a:solidFill>
                <a:latin typeface="Tahoma"/>
                <a:cs typeface="Tahoma"/>
              </a:rPr>
              <a:t>it.</a:t>
            </a:r>
            <a:endParaRPr sz="1200">
              <a:latin typeface="Tahoma"/>
              <a:cs typeface="Tahoma"/>
            </a:endParaRPr>
          </a:p>
          <a:p>
            <a:pPr marL="469265" indent="-335915">
              <a:lnSpc>
                <a:spcPct val="100000"/>
              </a:lnSpc>
              <a:spcBef>
                <a:spcPts val="204"/>
              </a:spcBef>
              <a:buFont typeface="Arial MT"/>
              <a:buChar char="●"/>
              <a:tabLst>
                <a:tab pos="469265" algn="l"/>
              </a:tabLst>
            </a:pPr>
            <a:r>
              <a:rPr sz="1400" spc="-20" dirty="0">
                <a:solidFill>
                  <a:srgbClr val="595959"/>
                </a:solidFill>
                <a:latin typeface="Tahoma"/>
                <a:cs typeface="Tahoma"/>
              </a:rPr>
              <a:t>You</a:t>
            </a:r>
            <a:r>
              <a:rPr sz="14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Tahoma"/>
                <a:cs typeface="Tahoma"/>
              </a:rPr>
              <a:t>can</a:t>
            </a:r>
            <a:r>
              <a:rPr sz="1400" spc="-1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search</a:t>
            </a:r>
            <a:r>
              <a:rPr sz="14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through</a:t>
            </a:r>
            <a:r>
              <a:rPr sz="1400" spc="-1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400" spc="-1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595959"/>
                </a:solidFill>
                <a:latin typeface="Tahoma"/>
                <a:cs typeface="Tahoma"/>
              </a:rPr>
              <a:t>man</a:t>
            </a:r>
            <a:r>
              <a:rPr sz="14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595959"/>
                </a:solidFill>
                <a:latin typeface="Tahoma"/>
                <a:cs typeface="Tahoma"/>
              </a:rPr>
              <a:t>page</a:t>
            </a:r>
            <a:r>
              <a:rPr sz="1400" spc="-1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Tahoma"/>
                <a:cs typeface="Tahoma"/>
              </a:rPr>
              <a:t>by</a:t>
            </a:r>
            <a:r>
              <a:rPr sz="1400" spc="-1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595959"/>
                </a:solidFill>
                <a:latin typeface="Tahoma"/>
                <a:cs typeface="Tahoma"/>
              </a:rPr>
              <a:t>typing:</a:t>
            </a:r>
            <a:r>
              <a:rPr sz="1400" spc="-1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b="1" spc="-10" dirty="0">
                <a:solidFill>
                  <a:srgbClr val="595959"/>
                </a:solidFill>
                <a:latin typeface="Courier New"/>
                <a:cs typeface="Courier New"/>
              </a:rPr>
              <a:t>/thing_i_want_to_find</a:t>
            </a:r>
            <a:endParaRPr sz="1400">
              <a:latin typeface="Courier New"/>
              <a:cs typeface="Courier New"/>
            </a:endParaRPr>
          </a:p>
          <a:p>
            <a:pPr marL="926465" lvl="1" indent="-320040">
              <a:lnSpc>
                <a:spcPct val="100000"/>
              </a:lnSpc>
              <a:spcBef>
                <a:spcPts val="275"/>
              </a:spcBef>
              <a:buFont typeface="Arial MT"/>
              <a:buChar char="○"/>
              <a:tabLst>
                <a:tab pos="926465" algn="l"/>
              </a:tabLst>
            </a:pPr>
            <a:r>
              <a:rPr sz="1200" dirty="0">
                <a:solidFill>
                  <a:srgbClr val="595959"/>
                </a:solidFill>
                <a:latin typeface="Tahoma"/>
                <a:cs typeface="Tahoma"/>
              </a:rPr>
              <a:t>Advance</a:t>
            </a:r>
            <a:r>
              <a:rPr sz="1200" spc="-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595959"/>
                </a:solidFill>
                <a:latin typeface="Tahoma"/>
                <a:cs typeface="Tahoma"/>
              </a:rPr>
              <a:t>from</a:t>
            </a:r>
            <a:r>
              <a:rPr sz="1200" spc="-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595959"/>
                </a:solidFill>
                <a:latin typeface="Tahoma"/>
                <a:cs typeface="Tahoma"/>
              </a:rPr>
              <a:t>one</a:t>
            </a:r>
            <a:r>
              <a:rPr sz="1200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595959"/>
                </a:solidFill>
                <a:latin typeface="Tahoma"/>
                <a:cs typeface="Tahoma"/>
              </a:rPr>
              <a:t>match</a:t>
            </a:r>
            <a:r>
              <a:rPr sz="1200" spc="-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595959"/>
                </a:solidFill>
                <a:latin typeface="Tahoma"/>
                <a:cs typeface="Tahoma"/>
              </a:rPr>
              <a:t>to</a:t>
            </a:r>
            <a:r>
              <a:rPr sz="1200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200" spc="-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595959"/>
                </a:solidFill>
                <a:latin typeface="Tahoma"/>
                <a:cs typeface="Tahoma"/>
              </a:rPr>
              <a:t>next</a:t>
            </a:r>
            <a:r>
              <a:rPr sz="1200" spc="-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595959"/>
                </a:solidFill>
                <a:latin typeface="Tahoma"/>
                <a:cs typeface="Tahoma"/>
              </a:rPr>
              <a:t>by</a:t>
            </a:r>
            <a:r>
              <a:rPr sz="1200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595959"/>
                </a:solidFill>
                <a:latin typeface="Tahoma"/>
                <a:cs typeface="Tahoma"/>
              </a:rPr>
              <a:t>pressing</a:t>
            </a:r>
            <a:r>
              <a:rPr sz="1200" spc="-1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200" b="1" spc="-60" dirty="0">
                <a:solidFill>
                  <a:srgbClr val="595959"/>
                </a:solidFill>
                <a:latin typeface="Courier New"/>
                <a:cs typeface="Courier New"/>
              </a:rPr>
              <a:t>n</a:t>
            </a:r>
            <a:endParaRPr sz="1200">
              <a:latin typeface="Courier New"/>
              <a:cs typeface="Courier New"/>
            </a:endParaRPr>
          </a:p>
          <a:p>
            <a:pPr marL="469265" indent="-335915">
              <a:lnSpc>
                <a:spcPct val="100000"/>
              </a:lnSpc>
              <a:spcBef>
                <a:spcPts val="204"/>
              </a:spcBef>
              <a:buFont typeface="Arial MT"/>
              <a:buChar char="●"/>
              <a:tabLst>
                <a:tab pos="469265" algn="l"/>
              </a:tabLst>
            </a:pPr>
            <a:r>
              <a:rPr sz="1400" spc="65" dirty="0">
                <a:solidFill>
                  <a:srgbClr val="595959"/>
                </a:solidFill>
                <a:latin typeface="Tahoma"/>
                <a:cs typeface="Tahoma"/>
              </a:rPr>
              <a:t>Most</a:t>
            </a:r>
            <a:r>
              <a:rPr sz="1400" spc="-1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Tahoma"/>
                <a:cs typeface="Tahoma"/>
              </a:rPr>
              <a:t>commands</a:t>
            </a:r>
            <a:r>
              <a:rPr sz="1400" spc="-1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595959"/>
                </a:solidFill>
                <a:latin typeface="Tahoma"/>
                <a:cs typeface="Tahoma"/>
              </a:rPr>
              <a:t>have</a:t>
            </a:r>
            <a:r>
              <a:rPr sz="1400" spc="-1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400" spc="-1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b="1" spc="-10" dirty="0">
                <a:solidFill>
                  <a:srgbClr val="595959"/>
                </a:solidFill>
                <a:latin typeface="Courier New"/>
                <a:cs typeface="Courier New"/>
              </a:rPr>
              <a:t>--help</a:t>
            </a:r>
            <a:r>
              <a:rPr sz="1400" b="1" spc="-535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or</a:t>
            </a:r>
            <a:r>
              <a:rPr sz="1400" spc="-1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b="1" spc="-10" dirty="0">
                <a:solidFill>
                  <a:srgbClr val="595959"/>
                </a:solidFill>
                <a:latin typeface="Courier New"/>
                <a:cs typeface="Courier New"/>
              </a:rPr>
              <a:t>-</a:t>
            </a:r>
            <a:r>
              <a:rPr sz="1400" b="1" dirty="0">
                <a:solidFill>
                  <a:srgbClr val="595959"/>
                </a:solidFill>
                <a:latin typeface="Courier New"/>
                <a:cs typeface="Courier New"/>
              </a:rPr>
              <a:t>h</a:t>
            </a:r>
            <a:r>
              <a:rPr sz="1400" b="1" spc="135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option</a:t>
            </a:r>
            <a:r>
              <a:rPr sz="1400" spc="-1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that</a:t>
            </a:r>
            <a:r>
              <a:rPr sz="1400" spc="-1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will</a:t>
            </a:r>
            <a:r>
              <a:rPr sz="1400" spc="-1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print</a:t>
            </a:r>
            <a:r>
              <a:rPr sz="1400" spc="-1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out</a:t>
            </a:r>
            <a:r>
              <a:rPr sz="1400" spc="-1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400" spc="-1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help</a:t>
            </a:r>
            <a:r>
              <a:rPr sz="1400" spc="-1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Tahoma"/>
                <a:cs typeface="Tahoma"/>
              </a:rPr>
              <a:t>message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For</a:t>
            </a:r>
            <a:r>
              <a:rPr sz="1400" spc="-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more</a:t>
            </a:r>
            <a:r>
              <a:rPr sz="1400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information</a:t>
            </a:r>
            <a:r>
              <a:rPr sz="1400" spc="-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about</a:t>
            </a:r>
            <a:r>
              <a:rPr sz="1400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400" spc="-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595959"/>
                </a:solidFill>
                <a:latin typeface="Tahoma"/>
                <a:cs typeface="Tahoma"/>
              </a:rPr>
              <a:t>man</a:t>
            </a:r>
            <a:r>
              <a:rPr sz="1400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595959"/>
                </a:solidFill>
                <a:latin typeface="Tahoma"/>
                <a:cs typeface="Tahoma"/>
              </a:rPr>
              <a:t>command,</a:t>
            </a:r>
            <a:r>
              <a:rPr sz="1400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Tahoma"/>
                <a:cs typeface="Tahoma"/>
              </a:rPr>
              <a:t>enter:</a:t>
            </a:r>
            <a:endParaRPr sz="14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270"/>
              </a:spcBef>
            </a:pPr>
            <a:r>
              <a:rPr sz="1400" b="1" dirty="0">
                <a:solidFill>
                  <a:srgbClr val="595959"/>
                </a:solidFill>
                <a:latin typeface="Courier New"/>
                <a:cs typeface="Courier New"/>
              </a:rPr>
              <a:t>$</a:t>
            </a:r>
            <a:r>
              <a:rPr sz="1400" b="1" spc="-10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595959"/>
                </a:solidFill>
                <a:latin typeface="Courier New"/>
                <a:cs typeface="Courier New"/>
              </a:rPr>
              <a:t>man</a:t>
            </a:r>
            <a:r>
              <a:rPr sz="1400" b="1" spc="-10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400" b="1" spc="-25" dirty="0">
                <a:solidFill>
                  <a:srgbClr val="595959"/>
                </a:solidFill>
                <a:latin typeface="Courier New"/>
                <a:cs typeface="Courier New"/>
              </a:rPr>
              <a:t>man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5" y="1377186"/>
            <a:ext cx="4273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90" dirty="0">
                <a:solidFill>
                  <a:srgbClr val="FFFFFF"/>
                </a:solidFill>
              </a:rPr>
              <a:t>Managing</a:t>
            </a:r>
            <a:r>
              <a:rPr sz="3600" spc="-300" dirty="0">
                <a:solidFill>
                  <a:srgbClr val="FFFFFF"/>
                </a:solidFill>
              </a:rPr>
              <a:t> </a:t>
            </a:r>
            <a:r>
              <a:rPr sz="3600" dirty="0">
                <a:solidFill>
                  <a:srgbClr val="FFFFFF"/>
                </a:solidFill>
              </a:rPr>
              <a:t>your</a:t>
            </a:r>
            <a:r>
              <a:rPr sz="3600" spc="-280" dirty="0">
                <a:solidFill>
                  <a:srgbClr val="FFFFFF"/>
                </a:solidFill>
              </a:rPr>
              <a:t> </a:t>
            </a:r>
            <a:r>
              <a:rPr sz="3600" spc="-10" dirty="0">
                <a:solidFill>
                  <a:srgbClr val="FFFFFF"/>
                </a:solidFill>
              </a:rPr>
              <a:t>files</a:t>
            </a:r>
            <a:endParaRPr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100"/>
              </a:spcBef>
            </a:pPr>
            <a:r>
              <a:rPr spc="140" dirty="0"/>
              <a:t>Managing</a:t>
            </a:r>
            <a:r>
              <a:rPr spc="-45" dirty="0"/>
              <a:t> </a:t>
            </a:r>
            <a:r>
              <a:rPr spc="-60" dirty="0"/>
              <a:t>files:</a:t>
            </a:r>
            <a:r>
              <a:rPr spc="-40" dirty="0"/>
              <a:t> </a:t>
            </a:r>
            <a:r>
              <a:rPr dirty="0"/>
              <a:t>Moving,</a:t>
            </a:r>
            <a:r>
              <a:rPr spc="-45" dirty="0"/>
              <a:t> </a:t>
            </a:r>
            <a:r>
              <a:rPr dirty="0"/>
              <a:t>creating</a:t>
            </a:r>
            <a:r>
              <a:rPr spc="-40" dirty="0"/>
              <a:t> </a:t>
            </a:r>
            <a:r>
              <a:rPr dirty="0"/>
              <a:t>&amp;</a:t>
            </a:r>
            <a:r>
              <a:rPr spc="-40" dirty="0"/>
              <a:t> </a:t>
            </a:r>
            <a:r>
              <a:rPr spc="65" dirty="0"/>
              <a:t>deleting</a:t>
            </a:r>
            <a:r>
              <a:rPr spc="-45" dirty="0"/>
              <a:t> </a:t>
            </a:r>
            <a:r>
              <a:rPr spc="-10" dirty="0"/>
              <a:t>files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3743" y="1958098"/>
            <a:ext cx="5279390" cy="218694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347980" indent="-335280">
              <a:lnSpc>
                <a:spcPct val="100000"/>
              </a:lnSpc>
              <a:spcBef>
                <a:spcPts val="370"/>
              </a:spcBef>
              <a:buFont typeface="Arial MT"/>
              <a:buChar char="●"/>
              <a:tabLst>
                <a:tab pos="347980" algn="l"/>
              </a:tabLst>
            </a:pPr>
            <a:r>
              <a:rPr sz="1400" b="1" dirty="0">
                <a:solidFill>
                  <a:srgbClr val="595959"/>
                </a:solidFill>
                <a:latin typeface="Courier New"/>
                <a:cs typeface="Courier New"/>
              </a:rPr>
              <a:t>cp</a:t>
            </a:r>
            <a:r>
              <a:rPr sz="1400" b="1" spc="-35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595959"/>
                </a:solidFill>
                <a:latin typeface="Courier New"/>
                <a:cs typeface="Courier New"/>
              </a:rPr>
              <a:t>&lt;source&gt;</a:t>
            </a:r>
            <a:r>
              <a:rPr sz="1400" b="1" spc="-25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595959"/>
                </a:solidFill>
                <a:latin typeface="Courier New"/>
                <a:cs typeface="Courier New"/>
              </a:rPr>
              <a:t>&lt;destination&gt;</a:t>
            </a:r>
            <a:r>
              <a:rPr sz="1400" b="1" spc="-25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595959"/>
                </a:solidFill>
                <a:latin typeface="Courier New"/>
                <a:cs typeface="Courier New"/>
              </a:rPr>
              <a:t>-</a:t>
            </a:r>
            <a:r>
              <a:rPr sz="1400" b="1" spc="-580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Tahoma"/>
                <a:cs typeface="Tahoma"/>
              </a:rPr>
              <a:t>copy</a:t>
            </a:r>
            <a:r>
              <a:rPr sz="1400" spc="-1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Tahoma"/>
                <a:cs typeface="Tahoma"/>
              </a:rPr>
              <a:t>files</a:t>
            </a:r>
            <a:endParaRPr sz="1400">
              <a:latin typeface="Tahoma"/>
              <a:cs typeface="Tahoma"/>
            </a:endParaRPr>
          </a:p>
          <a:p>
            <a:pPr marL="347980" indent="-335280">
              <a:lnSpc>
                <a:spcPct val="100000"/>
              </a:lnSpc>
              <a:spcBef>
                <a:spcPts val="270"/>
              </a:spcBef>
              <a:buFont typeface="Arial MT"/>
              <a:buChar char="●"/>
              <a:tabLst>
                <a:tab pos="347980" algn="l"/>
              </a:tabLst>
            </a:pPr>
            <a:r>
              <a:rPr sz="1400" b="1" dirty="0">
                <a:solidFill>
                  <a:srgbClr val="595959"/>
                </a:solidFill>
                <a:latin typeface="Courier New"/>
                <a:cs typeface="Courier New"/>
              </a:rPr>
              <a:t>mv</a:t>
            </a:r>
            <a:r>
              <a:rPr sz="1400" b="1" spc="15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595959"/>
                </a:solidFill>
                <a:latin typeface="Courier New"/>
                <a:cs typeface="Courier New"/>
              </a:rPr>
              <a:t>&lt;source&gt;</a:t>
            </a:r>
            <a:r>
              <a:rPr sz="1400" b="1" spc="15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595959"/>
                </a:solidFill>
                <a:latin typeface="Courier New"/>
                <a:cs typeface="Courier New"/>
              </a:rPr>
              <a:t>&lt;destination&gt;</a:t>
            </a:r>
            <a:r>
              <a:rPr sz="1400" b="1" spc="-575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400" spc="-40" dirty="0">
                <a:solidFill>
                  <a:srgbClr val="595959"/>
                </a:solidFill>
                <a:latin typeface="Tahoma"/>
                <a:cs typeface="Tahoma"/>
              </a:rPr>
              <a:t>-</a:t>
            </a:r>
            <a:r>
              <a:rPr sz="1400" spc="-16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595959"/>
                </a:solidFill>
                <a:latin typeface="Tahoma"/>
                <a:cs typeface="Tahoma"/>
              </a:rPr>
              <a:t>move</a:t>
            </a:r>
            <a:r>
              <a:rPr sz="14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sz="1400" spc="-16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rename</a:t>
            </a:r>
            <a:r>
              <a:rPr sz="1400" spc="-16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Tahoma"/>
                <a:cs typeface="Tahoma"/>
              </a:rPr>
              <a:t>files</a:t>
            </a:r>
            <a:endParaRPr sz="1400">
              <a:latin typeface="Tahoma"/>
              <a:cs typeface="Tahoma"/>
            </a:endParaRPr>
          </a:p>
          <a:p>
            <a:pPr marL="347980" indent="-335280">
              <a:lnSpc>
                <a:spcPct val="100000"/>
              </a:lnSpc>
              <a:spcBef>
                <a:spcPts val="270"/>
              </a:spcBef>
              <a:buFont typeface="Arial MT"/>
              <a:buChar char="●"/>
              <a:tabLst>
                <a:tab pos="347980" algn="l"/>
              </a:tabLst>
            </a:pPr>
            <a:r>
              <a:rPr sz="1400" b="1" dirty="0">
                <a:solidFill>
                  <a:srgbClr val="595959"/>
                </a:solidFill>
                <a:latin typeface="Courier New"/>
                <a:cs typeface="Courier New"/>
              </a:rPr>
              <a:t>rm</a:t>
            </a:r>
            <a:r>
              <a:rPr sz="1400" b="1" spc="65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595959"/>
                </a:solidFill>
                <a:latin typeface="Courier New"/>
                <a:cs typeface="Courier New"/>
              </a:rPr>
              <a:t>&lt;filename&gt;</a:t>
            </a:r>
            <a:r>
              <a:rPr sz="1400" b="1" spc="-555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400" spc="-40" dirty="0">
                <a:solidFill>
                  <a:srgbClr val="595959"/>
                </a:solidFill>
                <a:latin typeface="Tahoma"/>
                <a:cs typeface="Tahoma"/>
              </a:rPr>
              <a:t>-</a:t>
            </a:r>
            <a:r>
              <a:rPr sz="1400" spc="-1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55" dirty="0">
                <a:solidFill>
                  <a:srgbClr val="595959"/>
                </a:solidFill>
                <a:latin typeface="Tahoma"/>
                <a:cs typeface="Tahoma"/>
              </a:rPr>
              <a:t>PERMANENTLY</a:t>
            </a:r>
            <a:r>
              <a:rPr sz="1400" spc="-1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delete</a:t>
            </a:r>
            <a:r>
              <a:rPr sz="14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Tahoma"/>
                <a:cs typeface="Tahoma"/>
              </a:rPr>
              <a:t>files</a:t>
            </a:r>
            <a:endParaRPr sz="1400">
              <a:latin typeface="Tahoma"/>
              <a:cs typeface="Tahoma"/>
            </a:endParaRPr>
          </a:p>
          <a:p>
            <a:pPr marL="347980" indent="-335280">
              <a:lnSpc>
                <a:spcPct val="100000"/>
              </a:lnSpc>
              <a:spcBef>
                <a:spcPts val="270"/>
              </a:spcBef>
              <a:buFont typeface="Arial MT"/>
              <a:buChar char="●"/>
              <a:tabLst>
                <a:tab pos="347980" algn="l"/>
              </a:tabLst>
            </a:pPr>
            <a:r>
              <a:rPr sz="1400" b="1" dirty="0">
                <a:solidFill>
                  <a:srgbClr val="595959"/>
                </a:solidFill>
                <a:latin typeface="Courier New"/>
                <a:cs typeface="Courier New"/>
              </a:rPr>
              <a:t>rmdir</a:t>
            </a:r>
            <a:r>
              <a:rPr sz="1400" b="1" spc="65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595959"/>
                </a:solidFill>
                <a:latin typeface="Courier New"/>
                <a:cs typeface="Courier New"/>
              </a:rPr>
              <a:t>&lt;filename&gt;</a:t>
            </a:r>
            <a:r>
              <a:rPr sz="1400" b="1" spc="-560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400" spc="-40" dirty="0">
                <a:solidFill>
                  <a:srgbClr val="595959"/>
                </a:solidFill>
                <a:latin typeface="Tahoma"/>
                <a:cs typeface="Tahoma"/>
              </a:rPr>
              <a:t>-</a:t>
            </a:r>
            <a:r>
              <a:rPr sz="1400" spc="-1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55" dirty="0">
                <a:solidFill>
                  <a:srgbClr val="595959"/>
                </a:solidFill>
                <a:latin typeface="Tahoma"/>
                <a:cs typeface="Tahoma"/>
              </a:rPr>
              <a:t>PERMANENTLY</a:t>
            </a:r>
            <a:r>
              <a:rPr sz="1400" spc="-1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delete</a:t>
            </a:r>
            <a:r>
              <a:rPr sz="14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empty</a:t>
            </a:r>
            <a:r>
              <a:rPr sz="1400" spc="-1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Tahoma"/>
                <a:cs typeface="Tahoma"/>
              </a:rPr>
              <a:t>directory</a:t>
            </a:r>
            <a:endParaRPr sz="1400">
              <a:latin typeface="Tahoma"/>
              <a:cs typeface="Tahoma"/>
            </a:endParaRPr>
          </a:p>
          <a:p>
            <a:pPr marL="347980" indent="-335280">
              <a:lnSpc>
                <a:spcPct val="100000"/>
              </a:lnSpc>
              <a:spcBef>
                <a:spcPts val="270"/>
              </a:spcBef>
              <a:buFont typeface="Arial MT"/>
              <a:buChar char="●"/>
              <a:tabLst>
                <a:tab pos="347980" algn="l"/>
              </a:tabLst>
            </a:pPr>
            <a:r>
              <a:rPr sz="1400" b="1" dirty="0">
                <a:solidFill>
                  <a:srgbClr val="595959"/>
                </a:solidFill>
                <a:latin typeface="Courier New"/>
                <a:cs typeface="Courier New"/>
              </a:rPr>
              <a:t>mkdir</a:t>
            </a:r>
            <a:r>
              <a:rPr sz="1400" b="1" spc="30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595959"/>
                </a:solidFill>
                <a:latin typeface="Courier New"/>
                <a:cs typeface="Courier New"/>
              </a:rPr>
              <a:t>&lt;directory&gt;</a:t>
            </a:r>
            <a:r>
              <a:rPr sz="1400" b="1" spc="-570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400" spc="-40" dirty="0">
                <a:solidFill>
                  <a:srgbClr val="595959"/>
                </a:solidFill>
                <a:latin typeface="Tahoma"/>
                <a:cs typeface="Tahoma"/>
              </a:rPr>
              <a:t>-</a:t>
            </a:r>
            <a:r>
              <a:rPr sz="14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595959"/>
                </a:solidFill>
                <a:latin typeface="Tahoma"/>
                <a:cs typeface="Tahoma"/>
              </a:rPr>
              <a:t>make</a:t>
            </a:r>
            <a:r>
              <a:rPr sz="14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Tahoma"/>
                <a:cs typeface="Tahoma"/>
              </a:rPr>
              <a:t>directories</a:t>
            </a:r>
            <a:endParaRPr sz="1400">
              <a:latin typeface="Tahoma"/>
              <a:cs typeface="Tahoma"/>
            </a:endParaRPr>
          </a:p>
          <a:p>
            <a:pPr marL="347980" indent="-335280">
              <a:lnSpc>
                <a:spcPct val="100000"/>
              </a:lnSpc>
              <a:spcBef>
                <a:spcPts val="270"/>
              </a:spcBef>
              <a:buFont typeface="Arial MT"/>
              <a:buChar char="●"/>
              <a:tabLst>
                <a:tab pos="347980" algn="l"/>
              </a:tabLst>
            </a:pPr>
            <a:r>
              <a:rPr sz="1400" b="1" dirty="0">
                <a:solidFill>
                  <a:srgbClr val="595959"/>
                </a:solidFill>
                <a:latin typeface="Courier New"/>
                <a:cs typeface="Courier New"/>
              </a:rPr>
              <a:t>touch</a:t>
            </a:r>
            <a:r>
              <a:rPr sz="1400" b="1" spc="55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595959"/>
                </a:solidFill>
                <a:latin typeface="Courier New"/>
                <a:cs typeface="Courier New"/>
              </a:rPr>
              <a:t>&lt;file&gt;</a:t>
            </a:r>
            <a:r>
              <a:rPr sz="1400" b="1" spc="-555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400" spc="-40" dirty="0">
                <a:solidFill>
                  <a:srgbClr val="595959"/>
                </a:solidFill>
                <a:latin typeface="Tahoma"/>
                <a:cs typeface="Tahoma"/>
              </a:rPr>
              <a:t>-</a:t>
            </a:r>
            <a:r>
              <a:rPr sz="14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create</a:t>
            </a:r>
            <a:r>
              <a:rPr sz="14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595959"/>
                </a:solidFill>
                <a:latin typeface="Tahoma"/>
                <a:cs typeface="Tahoma"/>
              </a:rPr>
              <a:t>an</a:t>
            </a:r>
            <a:r>
              <a:rPr sz="14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empty</a:t>
            </a:r>
            <a:r>
              <a:rPr sz="14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595959"/>
                </a:solidFill>
                <a:latin typeface="Tahoma"/>
                <a:cs typeface="Tahoma"/>
              </a:rPr>
              <a:t>file</a:t>
            </a:r>
            <a:endParaRPr sz="1400">
              <a:latin typeface="Tahoma"/>
              <a:cs typeface="Tahoma"/>
            </a:endParaRPr>
          </a:p>
          <a:p>
            <a:pPr marL="347980" indent="-335280">
              <a:lnSpc>
                <a:spcPct val="100000"/>
              </a:lnSpc>
              <a:spcBef>
                <a:spcPts val="270"/>
              </a:spcBef>
              <a:buFont typeface="Arial MT"/>
              <a:buChar char="●"/>
              <a:tabLst>
                <a:tab pos="347980" algn="l"/>
              </a:tabLst>
            </a:pPr>
            <a:r>
              <a:rPr sz="1400" b="1" spc="-85" dirty="0">
                <a:solidFill>
                  <a:srgbClr val="595959"/>
                </a:solidFill>
                <a:latin typeface="Tahoma"/>
                <a:cs typeface="Tahoma"/>
              </a:rPr>
              <a:t>List</a:t>
            </a:r>
            <a:r>
              <a:rPr sz="1400" b="1" spc="-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b="1" spc="-95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400" b="1" spc="-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b="1" spc="-85" dirty="0">
                <a:solidFill>
                  <a:srgbClr val="595959"/>
                </a:solidFill>
                <a:latin typeface="Tahoma"/>
                <a:cs typeface="Tahoma"/>
              </a:rPr>
              <a:t>files</a:t>
            </a:r>
            <a:r>
              <a:rPr sz="1400" b="1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b="1" spc="-90" dirty="0">
                <a:solidFill>
                  <a:srgbClr val="595959"/>
                </a:solidFill>
                <a:latin typeface="Tahoma"/>
                <a:cs typeface="Tahoma"/>
              </a:rPr>
              <a:t>in</a:t>
            </a:r>
            <a:r>
              <a:rPr sz="1400" b="1" spc="-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b="1" spc="-95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400" b="1" spc="-1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b="1" spc="-80" dirty="0">
                <a:solidFill>
                  <a:srgbClr val="595959"/>
                </a:solidFill>
                <a:latin typeface="Tahoma"/>
                <a:cs typeface="Tahoma"/>
              </a:rPr>
              <a:t>current</a:t>
            </a:r>
            <a:r>
              <a:rPr sz="1400" b="1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b="1" spc="-10" dirty="0">
                <a:solidFill>
                  <a:srgbClr val="595959"/>
                </a:solidFill>
                <a:latin typeface="Tahoma"/>
                <a:cs typeface="Tahoma"/>
              </a:rPr>
              <a:t>directory:</a:t>
            </a:r>
            <a:endParaRPr sz="1400">
              <a:latin typeface="Tahoma"/>
              <a:cs typeface="Tahoma"/>
            </a:endParaRPr>
          </a:p>
          <a:p>
            <a:pPr marL="805180" lvl="1" indent="-320040">
              <a:lnSpc>
                <a:spcPct val="100000"/>
              </a:lnSpc>
              <a:spcBef>
                <a:spcPts val="275"/>
              </a:spcBef>
              <a:buFont typeface="Arial MT"/>
              <a:buChar char="○"/>
              <a:tabLst>
                <a:tab pos="805180" algn="l"/>
              </a:tabLst>
            </a:pPr>
            <a:r>
              <a:rPr sz="1200" b="1" dirty="0">
                <a:solidFill>
                  <a:srgbClr val="595959"/>
                </a:solidFill>
                <a:latin typeface="Courier New"/>
                <a:cs typeface="Courier New"/>
              </a:rPr>
              <a:t>ls</a:t>
            </a:r>
            <a:r>
              <a:rPr sz="1200" b="1" spc="-20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595959"/>
                </a:solidFill>
                <a:latin typeface="Courier New"/>
                <a:cs typeface="Courier New"/>
              </a:rPr>
              <a:t>[path]</a:t>
            </a:r>
            <a:r>
              <a:rPr sz="1200" b="1" spc="-15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595959"/>
                </a:solidFill>
                <a:latin typeface="Courier New"/>
                <a:cs typeface="Courier New"/>
              </a:rPr>
              <a:t>-</a:t>
            </a:r>
            <a:r>
              <a:rPr sz="1200" b="1" spc="-490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595959"/>
                </a:solidFill>
                <a:latin typeface="Tahoma"/>
                <a:cs typeface="Tahoma"/>
              </a:rPr>
              <a:t>listing</a:t>
            </a:r>
            <a:r>
              <a:rPr sz="1200" spc="-1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595959"/>
                </a:solidFill>
                <a:latin typeface="Tahoma"/>
                <a:cs typeface="Tahoma"/>
              </a:rPr>
              <a:t>files</a:t>
            </a:r>
            <a:endParaRPr sz="1200">
              <a:latin typeface="Tahoma"/>
              <a:cs typeface="Tahoma"/>
            </a:endParaRPr>
          </a:p>
          <a:p>
            <a:pPr marL="805180" lvl="1" indent="-320040">
              <a:lnSpc>
                <a:spcPct val="100000"/>
              </a:lnSpc>
              <a:spcBef>
                <a:spcPts val="210"/>
              </a:spcBef>
              <a:buFont typeface="Arial MT"/>
              <a:buChar char="○"/>
              <a:tabLst>
                <a:tab pos="805180" algn="l"/>
              </a:tabLst>
            </a:pPr>
            <a:r>
              <a:rPr sz="1200" b="1" dirty="0">
                <a:solidFill>
                  <a:srgbClr val="595959"/>
                </a:solidFill>
                <a:latin typeface="Courier New"/>
                <a:cs typeface="Courier New"/>
              </a:rPr>
              <a:t>tree</a:t>
            </a:r>
            <a:r>
              <a:rPr sz="1200" b="1" spc="10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595959"/>
                </a:solidFill>
                <a:latin typeface="Courier New"/>
                <a:cs typeface="Courier New"/>
              </a:rPr>
              <a:t>[path]</a:t>
            </a:r>
            <a:r>
              <a:rPr sz="1200" b="1" spc="10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595959"/>
                </a:solidFill>
                <a:latin typeface="Courier New"/>
                <a:cs typeface="Courier New"/>
              </a:rPr>
              <a:t>-</a:t>
            </a:r>
            <a:r>
              <a:rPr sz="1200" b="1" spc="-484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595959"/>
                </a:solidFill>
                <a:latin typeface="Tahoma"/>
                <a:cs typeface="Tahoma"/>
              </a:rPr>
              <a:t>recursively</a:t>
            </a:r>
            <a:r>
              <a:rPr sz="1200" spc="-1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595959"/>
                </a:solidFill>
                <a:latin typeface="Tahoma"/>
                <a:cs typeface="Tahoma"/>
              </a:rPr>
              <a:t>listing</a:t>
            </a:r>
            <a:r>
              <a:rPr sz="1200" spc="-1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595959"/>
                </a:solidFill>
                <a:latin typeface="Tahoma"/>
                <a:cs typeface="Tahoma"/>
              </a:rPr>
              <a:t>files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5" y="1373895"/>
            <a:ext cx="413956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0" dirty="0"/>
              <a:t>WHAT</a:t>
            </a:r>
            <a:r>
              <a:rPr spc="-204" dirty="0"/>
              <a:t> </a:t>
            </a:r>
            <a:r>
              <a:rPr spc="105" dirty="0"/>
              <a:t>NOT</a:t>
            </a:r>
            <a:r>
              <a:rPr spc="-285" dirty="0"/>
              <a:t> </a:t>
            </a:r>
            <a:r>
              <a:rPr dirty="0"/>
              <a:t>TO</a:t>
            </a:r>
            <a:r>
              <a:rPr spc="-125" dirty="0"/>
              <a:t> </a:t>
            </a:r>
            <a:r>
              <a:rPr spc="155" dirty="0"/>
              <a:t>DO</a:t>
            </a:r>
            <a:r>
              <a:rPr spc="-135" dirty="0"/>
              <a:t> </a:t>
            </a:r>
            <a:r>
              <a:rPr sz="3500" spc="-10" dirty="0"/>
              <a:t>[BAD]</a:t>
            </a:r>
            <a:endParaRPr sz="3500"/>
          </a:p>
        </p:txBody>
      </p:sp>
      <p:sp>
        <p:nvSpPr>
          <p:cNvPr id="3" name="object 3"/>
          <p:cNvSpPr txBox="1"/>
          <p:nvPr/>
        </p:nvSpPr>
        <p:spPr>
          <a:xfrm>
            <a:off x="802475" y="2111387"/>
            <a:ext cx="3317240" cy="168275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1600" b="1" dirty="0">
                <a:solidFill>
                  <a:srgbClr val="595959"/>
                </a:solidFill>
                <a:latin typeface="Courier New"/>
                <a:cs typeface="Courier New"/>
              </a:rPr>
              <a:t>$</a:t>
            </a:r>
            <a:r>
              <a:rPr sz="1600" b="1" spc="-25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595959"/>
                </a:solidFill>
                <a:latin typeface="Courier New"/>
                <a:cs typeface="Courier New"/>
              </a:rPr>
              <a:t>rm</a:t>
            </a:r>
            <a:r>
              <a:rPr sz="1600" b="1" spc="-25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600" b="1" spc="-20" dirty="0">
                <a:solidFill>
                  <a:srgbClr val="595959"/>
                </a:solidFill>
                <a:latin typeface="Courier New"/>
                <a:cs typeface="Courier New"/>
              </a:rPr>
              <a:t>-</a:t>
            </a:r>
            <a:r>
              <a:rPr sz="1600" b="1" dirty="0">
                <a:solidFill>
                  <a:srgbClr val="595959"/>
                </a:solidFill>
                <a:latin typeface="Courier New"/>
                <a:cs typeface="Courier New"/>
              </a:rPr>
              <a:t>rf</a:t>
            </a:r>
            <a:r>
              <a:rPr sz="1600" b="1" spc="-20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600" b="1" spc="-50" dirty="0">
                <a:solidFill>
                  <a:srgbClr val="595959"/>
                </a:solidFill>
                <a:latin typeface="Courier New"/>
                <a:cs typeface="Courier New"/>
              </a:rPr>
              <a:t>/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1600" b="1" dirty="0">
                <a:solidFill>
                  <a:srgbClr val="595959"/>
                </a:solidFill>
                <a:latin typeface="Courier New"/>
                <a:cs typeface="Courier New"/>
              </a:rPr>
              <a:t>$</a:t>
            </a:r>
            <a:r>
              <a:rPr sz="1600" b="1" spc="-25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595959"/>
                </a:solidFill>
                <a:latin typeface="Courier New"/>
                <a:cs typeface="Courier New"/>
              </a:rPr>
              <a:t>rm</a:t>
            </a:r>
            <a:r>
              <a:rPr sz="1600" b="1" spc="-25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600" b="1" spc="-20" dirty="0">
                <a:solidFill>
                  <a:srgbClr val="595959"/>
                </a:solidFill>
                <a:latin typeface="Courier New"/>
                <a:cs typeface="Courier New"/>
              </a:rPr>
              <a:t>-</a:t>
            </a:r>
            <a:r>
              <a:rPr sz="1600" b="1" dirty="0">
                <a:solidFill>
                  <a:srgbClr val="595959"/>
                </a:solidFill>
                <a:latin typeface="Courier New"/>
                <a:cs typeface="Courier New"/>
              </a:rPr>
              <a:t>rf</a:t>
            </a:r>
            <a:r>
              <a:rPr sz="1600" b="1" spc="-20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600" b="1" spc="-50" dirty="0">
                <a:solidFill>
                  <a:srgbClr val="595959"/>
                </a:solidFill>
                <a:latin typeface="Courier New"/>
                <a:cs typeface="Courier New"/>
              </a:rPr>
              <a:t>*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1600" b="1" dirty="0">
                <a:solidFill>
                  <a:srgbClr val="595959"/>
                </a:solidFill>
                <a:latin typeface="Courier New"/>
                <a:cs typeface="Courier New"/>
              </a:rPr>
              <a:t>$</a:t>
            </a:r>
            <a:r>
              <a:rPr sz="1600" b="1" spc="-25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595959"/>
                </a:solidFill>
                <a:latin typeface="Courier New"/>
                <a:cs typeface="Courier New"/>
              </a:rPr>
              <a:t>rm</a:t>
            </a:r>
            <a:r>
              <a:rPr sz="1600" b="1" spc="-25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600" b="1" spc="-20" dirty="0">
                <a:solidFill>
                  <a:srgbClr val="595959"/>
                </a:solidFill>
                <a:latin typeface="Courier New"/>
                <a:cs typeface="Courier New"/>
              </a:rPr>
              <a:t>-</a:t>
            </a:r>
            <a:r>
              <a:rPr sz="1600" b="1" dirty="0">
                <a:solidFill>
                  <a:srgbClr val="595959"/>
                </a:solidFill>
                <a:latin typeface="Courier New"/>
                <a:cs typeface="Courier New"/>
              </a:rPr>
              <a:t>rf</a:t>
            </a:r>
            <a:r>
              <a:rPr sz="1600" b="1" spc="-20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600" b="1" spc="-50" dirty="0">
                <a:solidFill>
                  <a:srgbClr val="595959"/>
                </a:solidFill>
                <a:latin typeface="Courier New"/>
                <a:cs typeface="Courier New"/>
              </a:rPr>
              <a:t>.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1600" b="1" dirty="0">
                <a:solidFill>
                  <a:srgbClr val="595959"/>
                </a:solidFill>
                <a:latin typeface="Courier New"/>
                <a:cs typeface="Courier New"/>
              </a:rPr>
              <a:t>$</a:t>
            </a:r>
            <a:r>
              <a:rPr sz="1600" b="1" spc="-75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595959"/>
                </a:solidFill>
                <a:latin typeface="Courier New"/>
                <a:cs typeface="Courier New"/>
              </a:rPr>
              <a:t>mv</a:t>
            </a:r>
            <a:r>
              <a:rPr sz="1600" b="1" spc="-75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595959"/>
                </a:solidFill>
                <a:latin typeface="Courier New"/>
                <a:cs typeface="Courier New"/>
              </a:rPr>
              <a:t>/home/user/*</a:t>
            </a:r>
            <a:r>
              <a:rPr sz="1600" b="1" spc="-70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595959"/>
                </a:solidFill>
                <a:latin typeface="Courier New"/>
                <a:cs typeface="Courier New"/>
              </a:rPr>
              <a:t>/dev/null</a:t>
            </a:r>
            <a:endParaRPr sz="1600">
              <a:latin typeface="Courier New"/>
              <a:cs typeface="Courier New"/>
            </a:endParaRPr>
          </a:p>
          <a:p>
            <a:pPr marL="469265" indent="-351155">
              <a:lnSpc>
                <a:spcPct val="100000"/>
              </a:lnSpc>
              <a:spcBef>
                <a:spcPts val="254"/>
              </a:spcBef>
              <a:buClr>
                <a:srgbClr val="595959"/>
              </a:buClr>
              <a:buFont typeface="Arial MT"/>
              <a:buChar char="●"/>
              <a:tabLst>
                <a:tab pos="469265" algn="l"/>
              </a:tabLst>
            </a:pPr>
            <a:r>
              <a:rPr sz="1600" u="heavy" spc="50" dirty="0">
                <a:solidFill>
                  <a:srgbClr val="1B3678"/>
                </a:solidFill>
                <a:uFill>
                  <a:solidFill>
                    <a:srgbClr val="1B3678"/>
                  </a:solidFill>
                </a:uFill>
                <a:latin typeface="Tahoma"/>
                <a:cs typeface="Tahoma"/>
                <a:hlinkClick r:id="rId2"/>
              </a:rPr>
              <a:t>What</a:t>
            </a:r>
            <a:r>
              <a:rPr sz="1600" u="heavy" spc="-150" dirty="0">
                <a:solidFill>
                  <a:srgbClr val="1B3678"/>
                </a:solidFill>
                <a:uFill>
                  <a:solidFill>
                    <a:srgbClr val="1B3678"/>
                  </a:solidFill>
                </a:uFill>
                <a:latin typeface="Tahoma"/>
                <a:cs typeface="Tahoma"/>
                <a:hlinkClick r:id="rId2"/>
              </a:rPr>
              <a:t> </a:t>
            </a:r>
            <a:r>
              <a:rPr sz="1600" u="heavy" spc="70" dirty="0">
                <a:solidFill>
                  <a:srgbClr val="1B3678"/>
                </a:solidFill>
                <a:uFill>
                  <a:solidFill>
                    <a:srgbClr val="1B3678"/>
                  </a:solidFill>
                </a:uFill>
                <a:latin typeface="Tahoma"/>
                <a:cs typeface="Tahoma"/>
                <a:hlinkClick r:id="rId2"/>
              </a:rPr>
              <a:t>Not</a:t>
            </a:r>
            <a:r>
              <a:rPr sz="1600" u="heavy" spc="-145" dirty="0">
                <a:solidFill>
                  <a:srgbClr val="1B3678"/>
                </a:solidFill>
                <a:uFill>
                  <a:solidFill>
                    <a:srgbClr val="1B3678"/>
                  </a:solidFill>
                </a:uFill>
                <a:latin typeface="Tahoma"/>
                <a:cs typeface="Tahoma"/>
                <a:hlinkClick r:id="rId2"/>
              </a:rPr>
              <a:t> </a:t>
            </a:r>
            <a:r>
              <a:rPr sz="1600" u="heavy" dirty="0">
                <a:solidFill>
                  <a:srgbClr val="1B3678"/>
                </a:solidFill>
                <a:uFill>
                  <a:solidFill>
                    <a:srgbClr val="1B3678"/>
                  </a:solidFill>
                </a:uFill>
                <a:latin typeface="Tahoma"/>
                <a:cs typeface="Tahoma"/>
                <a:hlinkClick r:id="rId2"/>
              </a:rPr>
              <a:t>to</a:t>
            </a:r>
            <a:r>
              <a:rPr sz="1600" u="heavy" spc="-145" dirty="0">
                <a:solidFill>
                  <a:srgbClr val="1B3678"/>
                </a:solidFill>
                <a:uFill>
                  <a:solidFill>
                    <a:srgbClr val="1B3678"/>
                  </a:solidFill>
                </a:uFill>
                <a:latin typeface="Tahoma"/>
                <a:cs typeface="Tahoma"/>
                <a:hlinkClick r:id="rId2"/>
              </a:rPr>
              <a:t> </a:t>
            </a:r>
            <a:r>
              <a:rPr sz="1600" u="heavy" spc="55" dirty="0">
                <a:solidFill>
                  <a:srgbClr val="1B3678"/>
                </a:solidFill>
                <a:uFill>
                  <a:solidFill>
                    <a:srgbClr val="1B3678"/>
                  </a:solidFill>
                </a:uFill>
                <a:latin typeface="Tahoma"/>
                <a:cs typeface="Tahoma"/>
                <a:hlinkClick r:id="rId2"/>
              </a:rPr>
              <a:t>Do</a:t>
            </a:r>
            <a:r>
              <a:rPr sz="1600" u="heavy" spc="-145" dirty="0">
                <a:solidFill>
                  <a:srgbClr val="1B3678"/>
                </a:solidFill>
                <a:uFill>
                  <a:solidFill>
                    <a:srgbClr val="1B3678"/>
                  </a:solidFill>
                </a:uFill>
                <a:latin typeface="Tahoma"/>
                <a:cs typeface="Tahoma"/>
                <a:hlinkClick r:id="rId2"/>
              </a:rPr>
              <a:t> </a:t>
            </a:r>
            <a:r>
              <a:rPr sz="1600" u="heavy" dirty="0">
                <a:solidFill>
                  <a:srgbClr val="1B3678"/>
                </a:solidFill>
                <a:uFill>
                  <a:solidFill>
                    <a:srgbClr val="1B3678"/>
                  </a:solidFill>
                </a:uFill>
                <a:latin typeface="Tahoma"/>
                <a:cs typeface="Tahoma"/>
                <a:hlinkClick r:id="rId2"/>
              </a:rPr>
              <a:t>Part</a:t>
            </a:r>
            <a:r>
              <a:rPr sz="1600" u="heavy" spc="-145" dirty="0">
                <a:solidFill>
                  <a:srgbClr val="1B3678"/>
                </a:solidFill>
                <a:uFill>
                  <a:solidFill>
                    <a:srgbClr val="1B3678"/>
                  </a:solidFill>
                </a:uFill>
                <a:latin typeface="Tahoma"/>
                <a:cs typeface="Tahoma"/>
                <a:hlinkClick r:id="rId2"/>
              </a:rPr>
              <a:t> </a:t>
            </a:r>
            <a:r>
              <a:rPr sz="1600" u="heavy" dirty="0">
                <a:solidFill>
                  <a:srgbClr val="1B3678"/>
                </a:solidFill>
                <a:uFill>
                  <a:solidFill>
                    <a:srgbClr val="1B3678"/>
                  </a:solidFill>
                </a:uFill>
                <a:latin typeface="Tahoma"/>
                <a:cs typeface="Tahoma"/>
                <a:hlinkClick r:id="rId2"/>
              </a:rPr>
              <a:t>1</a:t>
            </a:r>
            <a:endParaRPr sz="1600">
              <a:latin typeface="Tahoma"/>
              <a:cs typeface="Tahoma"/>
            </a:endParaRPr>
          </a:p>
          <a:p>
            <a:pPr marL="469265" indent="-351155">
              <a:lnSpc>
                <a:spcPct val="100000"/>
              </a:lnSpc>
              <a:spcBef>
                <a:spcPts val="254"/>
              </a:spcBef>
              <a:buClr>
                <a:srgbClr val="595959"/>
              </a:buClr>
              <a:buFont typeface="Arial MT"/>
              <a:buChar char="●"/>
              <a:tabLst>
                <a:tab pos="469265" algn="l"/>
              </a:tabLst>
            </a:pPr>
            <a:r>
              <a:rPr sz="1600" u="heavy" spc="50" dirty="0">
                <a:solidFill>
                  <a:srgbClr val="1B3678"/>
                </a:solidFill>
                <a:uFill>
                  <a:solidFill>
                    <a:srgbClr val="1B3678"/>
                  </a:solidFill>
                </a:uFill>
                <a:latin typeface="Tahoma"/>
                <a:cs typeface="Tahoma"/>
                <a:hlinkClick r:id="rId3"/>
              </a:rPr>
              <a:t>What</a:t>
            </a:r>
            <a:r>
              <a:rPr sz="1600" u="heavy" spc="-150" dirty="0">
                <a:solidFill>
                  <a:srgbClr val="1B3678"/>
                </a:solidFill>
                <a:uFill>
                  <a:solidFill>
                    <a:srgbClr val="1B3678"/>
                  </a:solidFill>
                </a:uFill>
                <a:latin typeface="Tahoma"/>
                <a:cs typeface="Tahoma"/>
                <a:hlinkClick r:id="rId3"/>
              </a:rPr>
              <a:t> </a:t>
            </a:r>
            <a:r>
              <a:rPr sz="1600" u="heavy" spc="70" dirty="0">
                <a:solidFill>
                  <a:srgbClr val="1B3678"/>
                </a:solidFill>
                <a:uFill>
                  <a:solidFill>
                    <a:srgbClr val="1B3678"/>
                  </a:solidFill>
                </a:uFill>
                <a:latin typeface="Tahoma"/>
                <a:cs typeface="Tahoma"/>
                <a:hlinkClick r:id="rId3"/>
              </a:rPr>
              <a:t>Not</a:t>
            </a:r>
            <a:r>
              <a:rPr sz="1600" u="heavy" spc="-145" dirty="0">
                <a:solidFill>
                  <a:srgbClr val="1B3678"/>
                </a:solidFill>
                <a:uFill>
                  <a:solidFill>
                    <a:srgbClr val="1B3678"/>
                  </a:solidFill>
                </a:uFill>
                <a:latin typeface="Tahoma"/>
                <a:cs typeface="Tahoma"/>
                <a:hlinkClick r:id="rId3"/>
              </a:rPr>
              <a:t> </a:t>
            </a:r>
            <a:r>
              <a:rPr sz="1600" u="heavy" dirty="0">
                <a:solidFill>
                  <a:srgbClr val="1B3678"/>
                </a:solidFill>
                <a:uFill>
                  <a:solidFill>
                    <a:srgbClr val="1B3678"/>
                  </a:solidFill>
                </a:uFill>
                <a:latin typeface="Tahoma"/>
                <a:cs typeface="Tahoma"/>
                <a:hlinkClick r:id="rId3"/>
              </a:rPr>
              <a:t>to</a:t>
            </a:r>
            <a:r>
              <a:rPr sz="1600" u="heavy" spc="-145" dirty="0">
                <a:solidFill>
                  <a:srgbClr val="1B3678"/>
                </a:solidFill>
                <a:uFill>
                  <a:solidFill>
                    <a:srgbClr val="1B3678"/>
                  </a:solidFill>
                </a:uFill>
                <a:latin typeface="Tahoma"/>
                <a:cs typeface="Tahoma"/>
                <a:hlinkClick r:id="rId3"/>
              </a:rPr>
              <a:t> </a:t>
            </a:r>
            <a:r>
              <a:rPr sz="1600" u="heavy" spc="55" dirty="0">
                <a:solidFill>
                  <a:srgbClr val="1B3678"/>
                </a:solidFill>
                <a:uFill>
                  <a:solidFill>
                    <a:srgbClr val="1B3678"/>
                  </a:solidFill>
                </a:uFill>
                <a:latin typeface="Tahoma"/>
                <a:cs typeface="Tahoma"/>
                <a:hlinkClick r:id="rId3"/>
              </a:rPr>
              <a:t>Do</a:t>
            </a:r>
            <a:r>
              <a:rPr sz="1600" u="heavy" spc="-145" dirty="0">
                <a:solidFill>
                  <a:srgbClr val="1B3678"/>
                </a:solidFill>
                <a:uFill>
                  <a:solidFill>
                    <a:srgbClr val="1B3678"/>
                  </a:solidFill>
                </a:uFill>
                <a:latin typeface="Tahoma"/>
                <a:cs typeface="Tahoma"/>
                <a:hlinkClick r:id="rId3"/>
              </a:rPr>
              <a:t> </a:t>
            </a:r>
            <a:r>
              <a:rPr sz="1600" u="heavy" dirty="0">
                <a:solidFill>
                  <a:srgbClr val="1B3678"/>
                </a:solidFill>
                <a:uFill>
                  <a:solidFill>
                    <a:srgbClr val="1B3678"/>
                  </a:solidFill>
                </a:uFill>
                <a:latin typeface="Tahoma"/>
                <a:cs typeface="Tahoma"/>
                <a:hlinkClick r:id="rId3"/>
              </a:rPr>
              <a:t>Part</a:t>
            </a:r>
            <a:r>
              <a:rPr sz="1600" u="heavy" spc="-145" dirty="0">
                <a:solidFill>
                  <a:srgbClr val="1B3678"/>
                </a:solidFill>
                <a:uFill>
                  <a:solidFill>
                    <a:srgbClr val="1B3678"/>
                  </a:solidFill>
                </a:uFill>
                <a:latin typeface="Tahoma"/>
                <a:cs typeface="Tahoma"/>
                <a:hlinkClick r:id="rId3"/>
              </a:rPr>
              <a:t> </a:t>
            </a:r>
            <a:r>
              <a:rPr sz="1600" u="heavy" dirty="0">
                <a:solidFill>
                  <a:srgbClr val="1B3678"/>
                </a:solidFill>
                <a:uFill>
                  <a:solidFill>
                    <a:srgbClr val="1B3678"/>
                  </a:solidFill>
                </a:uFill>
                <a:latin typeface="Tahoma"/>
                <a:cs typeface="Tahoma"/>
                <a:hlinkClick r:id="rId3"/>
              </a:rPr>
              <a:t>2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742888" y="883515"/>
            <a:ext cx="5406390" cy="4008120"/>
            <a:chOff x="3742888" y="883515"/>
            <a:chExt cx="5406390" cy="4008120"/>
          </a:xfrm>
        </p:grpSpPr>
        <p:sp>
          <p:nvSpPr>
            <p:cNvPr id="5" name="object 5"/>
            <p:cNvSpPr/>
            <p:nvPr/>
          </p:nvSpPr>
          <p:spPr>
            <a:xfrm>
              <a:off x="3747651" y="888278"/>
              <a:ext cx="5396865" cy="3998595"/>
            </a:xfrm>
            <a:custGeom>
              <a:avLst/>
              <a:gdLst/>
              <a:ahLst/>
              <a:cxnLst/>
              <a:rect l="l" t="t" r="r" b="b"/>
              <a:pathLst>
                <a:path w="5396865" h="3998595">
                  <a:moveTo>
                    <a:pt x="4711439" y="721551"/>
                  </a:moveTo>
                  <a:lnTo>
                    <a:pt x="3741063" y="721551"/>
                  </a:lnTo>
                  <a:lnTo>
                    <a:pt x="4910119" y="0"/>
                  </a:lnTo>
                  <a:lnTo>
                    <a:pt x="4711439" y="721551"/>
                  </a:lnTo>
                  <a:close/>
                </a:path>
                <a:path w="5396865" h="3998595">
                  <a:moveTo>
                    <a:pt x="4640807" y="978065"/>
                  </a:moveTo>
                  <a:lnTo>
                    <a:pt x="2796326" y="978065"/>
                  </a:lnTo>
                  <a:lnTo>
                    <a:pt x="3339837" y="92015"/>
                  </a:lnTo>
                  <a:lnTo>
                    <a:pt x="3741063" y="721551"/>
                  </a:lnTo>
                  <a:lnTo>
                    <a:pt x="4711439" y="721551"/>
                  </a:lnTo>
                  <a:lnTo>
                    <a:pt x="4640807" y="978065"/>
                  </a:lnTo>
                  <a:close/>
                </a:path>
                <a:path w="5396865" h="3998595">
                  <a:moveTo>
                    <a:pt x="4610151" y="1089398"/>
                  </a:moveTo>
                  <a:lnTo>
                    <a:pt x="1800459" y="1089398"/>
                  </a:lnTo>
                  <a:lnTo>
                    <a:pt x="1731595" y="142984"/>
                  </a:lnTo>
                  <a:lnTo>
                    <a:pt x="2796326" y="978065"/>
                  </a:lnTo>
                  <a:lnTo>
                    <a:pt x="4640807" y="978065"/>
                  </a:lnTo>
                  <a:lnTo>
                    <a:pt x="4610151" y="1089398"/>
                  </a:lnTo>
                  <a:close/>
                </a:path>
                <a:path w="5396865" h="3998595">
                  <a:moveTo>
                    <a:pt x="1054459" y="3998306"/>
                  </a:moveTo>
                  <a:lnTo>
                    <a:pt x="1170937" y="3275539"/>
                  </a:lnTo>
                  <a:lnTo>
                    <a:pt x="156982" y="2971770"/>
                  </a:lnTo>
                  <a:lnTo>
                    <a:pt x="865877" y="2573791"/>
                  </a:lnTo>
                  <a:lnTo>
                    <a:pt x="0" y="1838887"/>
                  </a:lnTo>
                  <a:lnTo>
                    <a:pt x="1211224" y="1805825"/>
                  </a:lnTo>
                  <a:lnTo>
                    <a:pt x="548488" y="928973"/>
                  </a:lnTo>
                  <a:lnTo>
                    <a:pt x="1800459" y="1089398"/>
                  </a:lnTo>
                  <a:lnTo>
                    <a:pt x="4610151" y="1089398"/>
                  </a:lnTo>
                  <a:lnTo>
                    <a:pt x="4575651" y="1214693"/>
                  </a:lnTo>
                  <a:lnTo>
                    <a:pt x="5365024" y="1214693"/>
                  </a:lnTo>
                  <a:lnTo>
                    <a:pt x="5086160" y="1489045"/>
                  </a:lnTo>
                  <a:lnTo>
                    <a:pt x="5396348" y="1558853"/>
                  </a:lnTo>
                  <a:lnTo>
                    <a:pt x="5396348" y="2083766"/>
                  </a:lnTo>
                  <a:lnTo>
                    <a:pt x="5136053" y="2137568"/>
                  </a:lnTo>
                  <a:lnTo>
                    <a:pt x="5396348" y="2564815"/>
                  </a:lnTo>
                  <a:lnTo>
                    <a:pt x="5396348" y="2624000"/>
                  </a:lnTo>
                  <a:lnTo>
                    <a:pt x="4829370" y="2720163"/>
                  </a:lnTo>
                  <a:lnTo>
                    <a:pt x="5052375" y="3048377"/>
                  </a:lnTo>
                  <a:lnTo>
                    <a:pt x="4228374" y="3048377"/>
                  </a:lnTo>
                  <a:lnTo>
                    <a:pt x="4215466" y="3235597"/>
                  </a:lnTo>
                  <a:lnTo>
                    <a:pt x="3436428" y="3235597"/>
                  </a:lnTo>
                  <a:lnTo>
                    <a:pt x="3353174" y="3400154"/>
                  </a:lnTo>
                  <a:lnTo>
                    <a:pt x="2695728" y="3400154"/>
                  </a:lnTo>
                  <a:lnTo>
                    <a:pt x="2677485" y="3417561"/>
                  </a:lnTo>
                  <a:lnTo>
                    <a:pt x="1974397" y="3417561"/>
                  </a:lnTo>
                  <a:lnTo>
                    <a:pt x="1054459" y="3998306"/>
                  </a:lnTo>
                  <a:close/>
                </a:path>
                <a:path w="5396865" h="3998595">
                  <a:moveTo>
                    <a:pt x="5365024" y="1214693"/>
                  </a:moveTo>
                  <a:lnTo>
                    <a:pt x="4575651" y="1214693"/>
                  </a:lnTo>
                  <a:lnTo>
                    <a:pt x="5396348" y="967820"/>
                  </a:lnTo>
                  <a:lnTo>
                    <a:pt x="5396348" y="1183876"/>
                  </a:lnTo>
                  <a:lnTo>
                    <a:pt x="5365024" y="1214693"/>
                  </a:lnTo>
                  <a:close/>
                </a:path>
                <a:path w="5396865" h="3998595">
                  <a:moveTo>
                    <a:pt x="5396348" y="3572776"/>
                  </a:moveTo>
                  <a:lnTo>
                    <a:pt x="4228374" y="3048377"/>
                  </a:lnTo>
                  <a:lnTo>
                    <a:pt x="5052375" y="3048377"/>
                  </a:lnTo>
                  <a:lnTo>
                    <a:pt x="5396348" y="3554629"/>
                  </a:lnTo>
                  <a:lnTo>
                    <a:pt x="5396348" y="3572776"/>
                  </a:lnTo>
                  <a:close/>
                </a:path>
                <a:path w="5396865" h="3998595">
                  <a:moveTo>
                    <a:pt x="4182733" y="3710324"/>
                  </a:moveTo>
                  <a:lnTo>
                    <a:pt x="3436428" y="3235597"/>
                  </a:lnTo>
                  <a:lnTo>
                    <a:pt x="4215466" y="3235597"/>
                  </a:lnTo>
                  <a:lnTo>
                    <a:pt x="4182733" y="3710324"/>
                  </a:lnTo>
                  <a:close/>
                </a:path>
                <a:path w="5396865" h="3998595">
                  <a:moveTo>
                    <a:pt x="3140642" y="3820242"/>
                  </a:moveTo>
                  <a:lnTo>
                    <a:pt x="2695728" y="3400154"/>
                  </a:lnTo>
                  <a:lnTo>
                    <a:pt x="3353174" y="3400154"/>
                  </a:lnTo>
                  <a:lnTo>
                    <a:pt x="3140642" y="3820242"/>
                  </a:lnTo>
                  <a:close/>
                </a:path>
                <a:path w="5396865" h="3998595">
                  <a:moveTo>
                    <a:pt x="2247901" y="3827464"/>
                  </a:moveTo>
                  <a:lnTo>
                    <a:pt x="1974397" y="3417561"/>
                  </a:lnTo>
                  <a:lnTo>
                    <a:pt x="2677485" y="3417561"/>
                  </a:lnTo>
                  <a:lnTo>
                    <a:pt x="2247901" y="3827464"/>
                  </a:lnTo>
                  <a:close/>
                </a:path>
              </a:pathLst>
            </a:custGeom>
            <a:solidFill>
              <a:srgbClr val="EB5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47651" y="888278"/>
              <a:ext cx="5396865" cy="3998595"/>
            </a:xfrm>
            <a:custGeom>
              <a:avLst/>
              <a:gdLst/>
              <a:ahLst/>
              <a:cxnLst/>
              <a:rect l="l" t="t" r="r" b="b"/>
              <a:pathLst>
                <a:path w="5396865" h="3998595">
                  <a:moveTo>
                    <a:pt x="5396348" y="1183876"/>
                  </a:moveTo>
                  <a:lnTo>
                    <a:pt x="5086160" y="1489045"/>
                  </a:lnTo>
                  <a:lnTo>
                    <a:pt x="5396348" y="1558853"/>
                  </a:lnTo>
                </a:path>
                <a:path w="5396865" h="3998595">
                  <a:moveTo>
                    <a:pt x="5396348" y="2083766"/>
                  </a:moveTo>
                  <a:lnTo>
                    <a:pt x="5136053" y="2137568"/>
                  </a:lnTo>
                  <a:lnTo>
                    <a:pt x="5396348" y="2564815"/>
                  </a:lnTo>
                </a:path>
                <a:path w="5396865" h="3998595">
                  <a:moveTo>
                    <a:pt x="5396348" y="2624000"/>
                  </a:moveTo>
                  <a:lnTo>
                    <a:pt x="4829370" y="2720163"/>
                  </a:lnTo>
                  <a:lnTo>
                    <a:pt x="5396348" y="3554629"/>
                  </a:lnTo>
                </a:path>
                <a:path w="5396865" h="3998595">
                  <a:moveTo>
                    <a:pt x="5396348" y="3572776"/>
                  </a:moveTo>
                  <a:lnTo>
                    <a:pt x="4228374" y="3048377"/>
                  </a:lnTo>
                  <a:lnTo>
                    <a:pt x="4182733" y="3710324"/>
                  </a:lnTo>
                  <a:lnTo>
                    <a:pt x="3436428" y="3235597"/>
                  </a:lnTo>
                  <a:lnTo>
                    <a:pt x="3140642" y="3820242"/>
                  </a:lnTo>
                  <a:lnTo>
                    <a:pt x="2695728" y="3400154"/>
                  </a:lnTo>
                  <a:lnTo>
                    <a:pt x="2247901" y="3827464"/>
                  </a:lnTo>
                  <a:lnTo>
                    <a:pt x="1974397" y="3417561"/>
                  </a:lnTo>
                  <a:lnTo>
                    <a:pt x="1054459" y="3998306"/>
                  </a:lnTo>
                  <a:lnTo>
                    <a:pt x="1170937" y="3275539"/>
                  </a:lnTo>
                  <a:lnTo>
                    <a:pt x="156982" y="2971770"/>
                  </a:lnTo>
                  <a:lnTo>
                    <a:pt x="865877" y="2573791"/>
                  </a:lnTo>
                  <a:lnTo>
                    <a:pt x="0" y="1838887"/>
                  </a:lnTo>
                  <a:lnTo>
                    <a:pt x="1211224" y="1805825"/>
                  </a:lnTo>
                  <a:lnTo>
                    <a:pt x="548488" y="928973"/>
                  </a:lnTo>
                  <a:lnTo>
                    <a:pt x="1800459" y="1089398"/>
                  </a:lnTo>
                  <a:lnTo>
                    <a:pt x="1731595" y="142984"/>
                  </a:lnTo>
                  <a:lnTo>
                    <a:pt x="2796326" y="978065"/>
                  </a:lnTo>
                  <a:lnTo>
                    <a:pt x="3339837" y="92015"/>
                  </a:lnTo>
                  <a:lnTo>
                    <a:pt x="3741063" y="721551"/>
                  </a:lnTo>
                  <a:lnTo>
                    <a:pt x="4910119" y="0"/>
                  </a:lnTo>
                  <a:lnTo>
                    <a:pt x="4575651" y="1214693"/>
                  </a:lnTo>
                  <a:lnTo>
                    <a:pt x="5396348" y="967820"/>
                  </a:lnTo>
                </a:path>
              </a:pathLst>
            </a:custGeom>
            <a:ln w="9524">
              <a:solidFill>
                <a:srgbClr val="EB55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068189" y="1864512"/>
              <a:ext cx="2912745" cy="2265680"/>
            </a:xfrm>
            <a:custGeom>
              <a:avLst/>
              <a:gdLst/>
              <a:ahLst/>
              <a:cxnLst/>
              <a:rect l="l" t="t" r="r" b="b"/>
              <a:pathLst>
                <a:path w="2912745" h="2265679">
                  <a:moveTo>
                    <a:pt x="2374506" y="40906"/>
                  </a:moveTo>
                  <a:lnTo>
                    <a:pt x="2347277" y="0"/>
                  </a:lnTo>
                  <a:lnTo>
                    <a:pt x="0" y="1561579"/>
                  </a:lnTo>
                  <a:lnTo>
                    <a:pt x="27228" y="1602486"/>
                  </a:lnTo>
                  <a:lnTo>
                    <a:pt x="2374506" y="40906"/>
                  </a:lnTo>
                  <a:close/>
                </a:path>
                <a:path w="2912745" h="2265679">
                  <a:moveTo>
                    <a:pt x="2912618" y="472300"/>
                  </a:moveTo>
                  <a:lnTo>
                    <a:pt x="2885389" y="431380"/>
                  </a:lnTo>
                  <a:lnTo>
                    <a:pt x="190093" y="2224494"/>
                  </a:lnTo>
                  <a:lnTo>
                    <a:pt x="217322" y="2265413"/>
                  </a:lnTo>
                  <a:lnTo>
                    <a:pt x="2912618" y="4723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 rot="19620000">
            <a:off x="4685013" y="2196712"/>
            <a:ext cx="2877412" cy="546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300"/>
              </a:lnSpc>
            </a:pPr>
            <a:r>
              <a:rPr sz="4300" b="1" spc="-204" dirty="0">
                <a:solidFill>
                  <a:srgbClr val="FFFFFF"/>
                </a:solidFill>
                <a:latin typeface="Tahoma"/>
                <a:cs typeface="Tahoma"/>
              </a:rPr>
              <a:t>THESE</a:t>
            </a:r>
            <a:r>
              <a:rPr sz="4300" b="1" spc="-4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450" b="1" spc="-135" baseline="1937" dirty="0">
                <a:solidFill>
                  <a:srgbClr val="FFFFFF"/>
                </a:solidFill>
                <a:latin typeface="Tahoma"/>
                <a:cs typeface="Tahoma"/>
              </a:rPr>
              <a:t>ARE</a:t>
            </a:r>
            <a:endParaRPr sz="6450" baseline="1937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 rot="19620000">
            <a:off x="4843985" y="2744528"/>
            <a:ext cx="3289856" cy="546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300"/>
              </a:lnSpc>
            </a:pPr>
            <a:r>
              <a:rPr sz="6450" b="1" spc="-60" baseline="-1937" dirty="0">
                <a:solidFill>
                  <a:srgbClr val="FFFFFF"/>
                </a:solidFill>
                <a:latin typeface="Tahoma"/>
                <a:cs typeface="Tahoma"/>
              </a:rPr>
              <a:t>BAD!</a:t>
            </a:r>
            <a:r>
              <a:rPr sz="6450" b="1" spc="-682" baseline="-1937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300" b="1" spc="-90" dirty="0">
                <a:solidFill>
                  <a:srgbClr val="FFFFFF"/>
                </a:solidFill>
                <a:latin typeface="Tahoma"/>
                <a:cs typeface="Tahoma"/>
              </a:rPr>
              <a:t>NEVER</a:t>
            </a:r>
            <a:endParaRPr sz="43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 rot="19620000">
            <a:off x="5547490" y="3290392"/>
            <a:ext cx="2607976" cy="546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300"/>
              </a:lnSpc>
            </a:pPr>
            <a:r>
              <a:rPr sz="4300" b="1" spc="-185" dirty="0">
                <a:solidFill>
                  <a:srgbClr val="FFFFFF"/>
                </a:solidFill>
                <a:latin typeface="Tahoma"/>
                <a:cs typeface="Tahoma"/>
              </a:rPr>
              <a:t>TRY</a:t>
            </a:r>
            <a:r>
              <a:rPr sz="4300" b="1" spc="-4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450" b="1" spc="-330" baseline="1291" dirty="0">
                <a:solidFill>
                  <a:srgbClr val="FFFFFF"/>
                </a:solidFill>
                <a:latin typeface="Tahoma"/>
                <a:cs typeface="Tahoma"/>
              </a:rPr>
              <a:t>THIS!</a:t>
            </a:r>
            <a:endParaRPr sz="6450" baseline="1291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910845" y="3034955"/>
            <a:ext cx="2145665" cy="1450340"/>
          </a:xfrm>
          <a:custGeom>
            <a:avLst/>
            <a:gdLst/>
            <a:ahLst/>
            <a:cxnLst/>
            <a:rect l="l" t="t" r="r" b="b"/>
            <a:pathLst>
              <a:path w="2145665" h="1450339">
                <a:moveTo>
                  <a:pt x="2145597" y="40917"/>
                </a:moveTo>
                <a:lnTo>
                  <a:pt x="27228" y="1450211"/>
                </a:lnTo>
                <a:lnTo>
                  <a:pt x="0" y="1409293"/>
                </a:lnTo>
                <a:lnTo>
                  <a:pt x="2118368" y="0"/>
                </a:lnTo>
                <a:lnTo>
                  <a:pt x="2145597" y="4091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5" y="1226067"/>
            <a:ext cx="408559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Hidden</a:t>
            </a:r>
            <a:r>
              <a:rPr spc="-125" dirty="0"/>
              <a:t> </a:t>
            </a:r>
            <a:r>
              <a:rPr dirty="0"/>
              <a:t>&amp;</a:t>
            </a:r>
            <a:r>
              <a:rPr spc="-204" dirty="0"/>
              <a:t> </a:t>
            </a:r>
            <a:r>
              <a:rPr dirty="0"/>
              <a:t>Temporary</a:t>
            </a:r>
            <a:r>
              <a:rPr spc="-195" dirty="0"/>
              <a:t> </a:t>
            </a:r>
            <a:r>
              <a:rPr spc="-10" dirty="0"/>
              <a:t>Files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2475" y="2121769"/>
            <a:ext cx="6301105" cy="143827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69265" indent="-327660">
              <a:lnSpc>
                <a:spcPct val="100000"/>
              </a:lnSpc>
              <a:spcBef>
                <a:spcPts val="285"/>
              </a:spcBef>
              <a:buFont typeface="Arial MT"/>
              <a:buChar char="●"/>
              <a:tabLst>
                <a:tab pos="469265" algn="l"/>
              </a:tabLst>
            </a:pP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Hidden</a:t>
            </a:r>
            <a:r>
              <a:rPr sz="1300" spc="-1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files</a:t>
            </a:r>
            <a:r>
              <a:rPr sz="1300" spc="-1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begin</a:t>
            </a:r>
            <a:r>
              <a:rPr sz="1300" spc="-1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with</a:t>
            </a:r>
            <a:r>
              <a:rPr sz="1300" spc="-1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4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300" spc="-1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20" dirty="0">
                <a:solidFill>
                  <a:srgbClr val="595959"/>
                </a:solidFill>
                <a:latin typeface="Tahoma"/>
                <a:cs typeface="Tahoma"/>
              </a:rPr>
              <a:t>.</a:t>
            </a:r>
            <a:r>
              <a:rPr sz="1300" spc="-1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sz="1300" spc="-1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are</a:t>
            </a:r>
            <a:r>
              <a:rPr sz="1300" spc="-1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hidden</a:t>
            </a:r>
            <a:r>
              <a:rPr sz="1300" spc="-1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unless</a:t>
            </a:r>
            <a:r>
              <a:rPr sz="1300" spc="-1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you</a:t>
            </a:r>
            <a:r>
              <a:rPr sz="1300" spc="-1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specify</a:t>
            </a:r>
            <a:r>
              <a:rPr sz="1300" spc="-1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4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300" spc="-1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command</a:t>
            </a:r>
            <a:r>
              <a:rPr sz="1300" spc="-1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for</a:t>
            </a:r>
            <a:r>
              <a:rPr sz="1300" spc="-1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30" dirty="0">
                <a:solidFill>
                  <a:srgbClr val="595959"/>
                </a:solidFill>
                <a:latin typeface="Tahoma"/>
                <a:cs typeface="Tahoma"/>
              </a:rPr>
              <a:t>-</a:t>
            </a:r>
            <a:r>
              <a:rPr sz="1300" spc="-4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300" spc="-1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(all)</a:t>
            </a:r>
            <a:endParaRPr sz="1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600" spc="-10" dirty="0">
                <a:solidFill>
                  <a:srgbClr val="595959"/>
                </a:solidFill>
                <a:latin typeface="Tahoma"/>
                <a:cs typeface="Tahoma"/>
              </a:rPr>
              <a:t>Swap</a:t>
            </a:r>
            <a:r>
              <a:rPr sz="1600" spc="-1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Files</a:t>
            </a:r>
            <a:r>
              <a:rPr sz="1600" spc="-1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-65" dirty="0">
                <a:solidFill>
                  <a:srgbClr val="595959"/>
                </a:solidFill>
                <a:latin typeface="Tahoma"/>
                <a:cs typeface="Tahoma"/>
              </a:rPr>
              <a:t>**applies</a:t>
            </a:r>
            <a:r>
              <a:rPr sz="1600" spc="-1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to</a:t>
            </a:r>
            <a:r>
              <a:rPr sz="1600" spc="-1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595959"/>
                </a:solidFill>
                <a:latin typeface="Tahoma"/>
                <a:cs typeface="Tahoma"/>
              </a:rPr>
              <a:t>vim**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  <a:tabLst>
                <a:tab pos="1993264" algn="l"/>
              </a:tabLst>
            </a:pPr>
            <a:r>
              <a:rPr sz="1300" b="1" spc="-10" dirty="0">
                <a:solidFill>
                  <a:srgbClr val="37474F"/>
                </a:solidFill>
                <a:latin typeface="Courier New"/>
                <a:cs typeface="Courier New"/>
              </a:rPr>
              <a:t>malloc.c</a:t>
            </a:r>
            <a:r>
              <a:rPr sz="1300" b="1" dirty="0">
                <a:solidFill>
                  <a:srgbClr val="37474F"/>
                </a:solidFill>
                <a:latin typeface="Courier New"/>
                <a:cs typeface="Courier New"/>
              </a:rPr>
              <a:t>	</a:t>
            </a:r>
            <a:r>
              <a:rPr sz="1300" b="1" spc="-10" dirty="0">
                <a:solidFill>
                  <a:srgbClr val="37474F"/>
                </a:solidFill>
                <a:latin typeface="Courier New"/>
                <a:cs typeface="Courier New"/>
              </a:rPr>
              <a:t>.malloc.c.swp</a:t>
            </a:r>
            <a:endParaRPr sz="1300">
              <a:latin typeface="Courier New"/>
              <a:cs typeface="Courier New"/>
            </a:endParaRPr>
          </a:p>
          <a:p>
            <a:pPr marL="469265" indent="-327660">
              <a:lnSpc>
                <a:spcPct val="100000"/>
              </a:lnSpc>
              <a:spcBef>
                <a:spcPts val="240"/>
              </a:spcBef>
              <a:buFont typeface="Arial MT"/>
              <a:buChar char="●"/>
              <a:tabLst>
                <a:tab pos="469265" algn="l"/>
              </a:tabLst>
            </a:pPr>
            <a:r>
              <a:rPr sz="1300" spc="10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300" spc="-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copy</a:t>
            </a:r>
            <a:r>
              <a:rPr sz="1300" spc="-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of</a:t>
            </a:r>
            <a:r>
              <a:rPr sz="1300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30" dirty="0">
                <a:solidFill>
                  <a:srgbClr val="595959"/>
                </a:solidFill>
                <a:latin typeface="Tahoma"/>
                <a:cs typeface="Tahoma"/>
              </a:rPr>
              <a:t>an</a:t>
            </a:r>
            <a:r>
              <a:rPr sz="1300" spc="-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old</a:t>
            </a:r>
            <a:r>
              <a:rPr sz="1300" spc="-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version</a:t>
            </a:r>
            <a:r>
              <a:rPr sz="1300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of</a:t>
            </a:r>
            <a:r>
              <a:rPr sz="1300" spc="-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4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300" spc="-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file</a:t>
            </a:r>
            <a:r>
              <a:rPr sz="1300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that</a:t>
            </a:r>
            <a:r>
              <a:rPr sz="1300" spc="-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was</a:t>
            </a:r>
            <a:r>
              <a:rPr sz="1300" spc="-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not</a:t>
            </a:r>
            <a:r>
              <a:rPr sz="1300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properly</a:t>
            </a:r>
            <a:r>
              <a:rPr sz="1300" spc="-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saved</a:t>
            </a:r>
            <a:endParaRPr sz="1300">
              <a:latin typeface="Tahoma"/>
              <a:cs typeface="Tahoma"/>
            </a:endParaRPr>
          </a:p>
          <a:p>
            <a:pPr marL="469265" indent="-327660">
              <a:lnSpc>
                <a:spcPct val="100000"/>
              </a:lnSpc>
              <a:spcBef>
                <a:spcPts val="240"/>
              </a:spcBef>
              <a:buFont typeface="Arial MT"/>
              <a:buChar char="●"/>
              <a:tabLst>
                <a:tab pos="469265" algn="l"/>
              </a:tabLst>
            </a:pP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Solution:</a:t>
            </a:r>
            <a:endParaRPr sz="1300">
              <a:latin typeface="Tahoma"/>
              <a:cs typeface="Tahoma"/>
            </a:endParaRPr>
          </a:p>
          <a:p>
            <a:pPr marL="926465" lvl="1" indent="-327660">
              <a:lnSpc>
                <a:spcPct val="100000"/>
              </a:lnSpc>
              <a:spcBef>
                <a:spcPts val="240"/>
              </a:spcBef>
              <a:buFont typeface="Arial MT"/>
              <a:buChar char="○"/>
              <a:tabLst>
                <a:tab pos="926465" algn="l"/>
              </a:tabLst>
            </a:pP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Delete</a:t>
            </a:r>
            <a:r>
              <a:rPr sz="1300" spc="-1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swap</a:t>
            </a:r>
            <a:r>
              <a:rPr sz="1300" spc="-1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file</a:t>
            </a:r>
            <a:r>
              <a:rPr sz="1300" spc="-1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from</a:t>
            </a:r>
            <a:r>
              <a:rPr sz="1300" spc="-1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command</a:t>
            </a:r>
            <a:r>
              <a:rPr sz="1300" spc="-1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595959"/>
                </a:solidFill>
                <a:latin typeface="Tahoma"/>
                <a:cs typeface="Tahoma"/>
              </a:rPr>
              <a:t>line</a:t>
            </a:r>
            <a:endParaRPr sz="13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24925" y="322199"/>
            <a:ext cx="2721801" cy="16887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20401" y="3708339"/>
            <a:ext cx="1518920" cy="774065"/>
          </a:xfrm>
          <a:prstGeom prst="rect">
            <a:avLst/>
          </a:prstGeom>
        </p:spPr>
        <p:txBody>
          <a:bodyPr vert="horz" wrap="square" lIns="0" tIns="266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9"/>
              </a:spcBef>
            </a:pPr>
            <a:r>
              <a:rPr sz="1400" b="1" dirty="0">
                <a:latin typeface="Courier New"/>
                <a:cs typeface="Courier New"/>
              </a:rPr>
              <a:t>O</a:t>
            </a:r>
            <a:r>
              <a:rPr sz="1400" dirty="0">
                <a:latin typeface="Courier New"/>
                <a:cs typeface="Courier New"/>
              </a:rPr>
              <a:t>pen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Read</a:t>
            </a:r>
            <a:r>
              <a:rPr sz="1400" spc="-20" dirty="0">
                <a:latin typeface="Courier New"/>
                <a:cs typeface="Courier New"/>
              </a:rPr>
              <a:t> Only</a:t>
            </a:r>
            <a:endParaRPr sz="1400">
              <a:latin typeface="Courier New"/>
              <a:cs typeface="Courier New"/>
            </a:endParaRPr>
          </a:p>
          <a:p>
            <a:pPr marL="107314" marR="397510" algn="just">
              <a:lnSpc>
                <a:spcPct val="102299"/>
              </a:lnSpc>
              <a:spcBef>
                <a:spcPts val="55"/>
              </a:spcBef>
            </a:pPr>
            <a:r>
              <a:rPr sz="1100" dirty="0">
                <a:latin typeface="Tahoma"/>
                <a:cs typeface="Tahoma"/>
              </a:rPr>
              <a:t>Useful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for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when </a:t>
            </a:r>
            <a:r>
              <a:rPr sz="1100" spc="-35" dirty="0">
                <a:latin typeface="Tahoma"/>
                <a:cs typeface="Tahoma"/>
              </a:rPr>
              <a:t>you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only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want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to </a:t>
            </a:r>
            <a:r>
              <a:rPr sz="1100" dirty="0">
                <a:latin typeface="Tahoma"/>
                <a:cs typeface="Tahoma"/>
              </a:rPr>
              <a:t>view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contents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95900" y="3708339"/>
            <a:ext cx="1376045" cy="1116965"/>
          </a:xfrm>
          <a:prstGeom prst="rect">
            <a:avLst/>
          </a:prstGeom>
        </p:spPr>
        <p:txBody>
          <a:bodyPr vert="horz" wrap="square" lIns="0" tIns="26669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209"/>
              </a:spcBef>
            </a:pPr>
            <a:r>
              <a:rPr sz="1400" b="1" dirty="0">
                <a:latin typeface="Courier New"/>
                <a:cs typeface="Courier New"/>
              </a:rPr>
              <a:t>E</a:t>
            </a:r>
            <a:r>
              <a:rPr sz="1400" dirty="0">
                <a:latin typeface="Courier New"/>
                <a:cs typeface="Courier New"/>
              </a:rPr>
              <a:t>dit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anyway</a:t>
            </a:r>
            <a:endParaRPr sz="1400">
              <a:latin typeface="Courier New"/>
              <a:cs typeface="Courier New"/>
            </a:endParaRPr>
          </a:p>
          <a:p>
            <a:pPr marL="12700" marR="5080">
              <a:lnSpc>
                <a:spcPct val="102299"/>
              </a:lnSpc>
              <a:spcBef>
                <a:spcPts val="55"/>
              </a:spcBef>
            </a:pPr>
            <a:r>
              <a:rPr sz="1100" dirty="0">
                <a:latin typeface="Tahoma"/>
                <a:cs typeface="Tahoma"/>
              </a:rPr>
              <a:t>Be</a:t>
            </a:r>
            <a:r>
              <a:rPr sz="1100" spc="-8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careful!</a:t>
            </a:r>
            <a:r>
              <a:rPr sz="1100" spc="-8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If</a:t>
            </a:r>
            <a:r>
              <a:rPr sz="1100" spc="-8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the</a:t>
            </a:r>
            <a:r>
              <a:rPr sz="1100" spc="-8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file</a:t>
            </a:r>
            <a:r>
              <a:rPr sz="1100" spc="-8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is </a:t>
            </a:r>
            <a:r>
              <a:rPr sz="1100" spc="-10" dirty="0">
                <a:latin typeface="Tahoma"/>
                <a:cs typeface="Tahoma"/>
              </a:rPr>
              <a:t>being</a:t>
            </a:r>
            <a:r>
              <a:rPr sz="1100" spc="-9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edited</a:t>
            </a:r>
            <a:r>
              <a:rPr sz="1100" spc="-9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in </a:t>
            </a:r>
            <a:r>
              <a:rPr sz="1100" dirty="0">
                <a:latin typeface="Tahoma"/>
                <a:cs typeface="Tahoma"/>
              </a:rPr>
              <a:t>another</a:t>
            </a:r>
            <a:r>
              <a:rPr sz="1100" spc="-9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vim</a:t>
            </a:r>
            <a:r>
              <a:rPr sz="1100" spc="-9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session, you</a:t>
            </a:r>
            <a:r>
              <a:rPr sz="1100" spc="-8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will</a:t>
            </a:r>
            <a:r>
              <a:rPr sz="1100" spc="-8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have</a:t>
            </a:r>
            <a:r>
              <a:rPr sz="1100" spc="-8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2 </a:t>
            </a:r>
            <a:r>
              <a:rPr sz="1100" spc="-10" dirty="0">
                <a:latin typeface="Tahoma"/>
                <a:cs typeface="Tahoma"/>
              </a:rPr>
              <a:t>versions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19710" y="3722206"/>
            <a:ext cx="7721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latin typeface="Courier New"/>
                <a:cs typeface="Courier New"/>
              </a:rPr>
              <a:t>R</a:t>
            </a:r>
            <a:r>
              <a:rPr sz="1400" spc="-10" dirty="0">
                <a:latin typeface="Courier New"/>
                <a:cs typeface="Courier New"/>
              </a:rPr>
              <a:t>ecover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76932" y="3722206"/>
            <a:ext cx="98551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ourier New"/>
                <a:cs typeface="Courier New"/>
              </a:rPr>
              <a:t>D</a:t>
            </a:r>
            <a:r>
              <a:rPr sz="1400" dirty="0">
                <a:latin typeface="Courier New"/>
                <a:cs typeface="Courier New"/>
              </a:rPr>
              <a:t>elete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spc="-25" dirty="0">
                <a:latin typeface="Courier New"/>
                <a:cs typeface="Courier New"/>
              </a:rPr>
              <a:t>it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07475" y="3708339"/>
            <a:ext cx="1079500" cy="1116965"/>
          </a:xfrm>
          <a:prstGeom prst="rect">
            <a:avLst/>
          </a:prstGeom>
        </p:spPr>
        <p:txBody>
          <a:bodyPr vert="horz" wrap="square" lIns="0" tIns="26669" rIns="0" bIns="0" rtlCol="0">
            <a:spAutoFit/>
          </a:bodyPr>
          <a:lstStyle/>
          <a:p>
            <a:pPr marL="325755">
              <a:lnSpc>
                <a:spcPct val="100000"/>
              </a:lnSpc>
              <a:spcBef>
                <a:spcPts val="209"/>
              </a:spcBef>
            </a:pPr>
            <a:r>
              <a:rPr sz="1400" b="1" spc="-20" dirty="0">
                <a:latin typeface="Courier New"/>
                <a:cs typeface="Courier New"/>
              </a:rPr>
              <a:t>Q</a:t>
            </a:r>
            <a:r>
              <a:rPr sz="1400" spc="-20" dirty="0">
                <a:latin typeface="Courier New"/>
                <a:cs typeface="Courier New"/>
              </a:rPr>
              <a:t>uit</a:t>
            </a:r>
            <a:endParaRPr sz="1400">
              <a:latin typeface="Courier New"/>
              <a:cs typeface="Courier New"/>
            </a:endParaRPr>
          </a:p>
          <a:p>
            <a:pPr marL="12700" marR="5080">
              <a:lnSpc>
                <a:spcPct val="102299"/>
              </a:lnSpc>
              <a:spcBef>
                <a:spcPts val="55"/>
              </a:spcBef>
            </a:pPr>
            <a:r>
              <a:rPr sz="1100" dirty="0">
                <a:latin typeface="Tahoma"/>
                <a:cs typeface="Tahoma"/>
              </a:rPr>
              <a:t>Useful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not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edit </a:t>
            </a:r>
            <a:r>
              <a:rPr sz="1100" dirty="0">
                <a:latin typeface="Tahoma"/>
                <a:cs typeface="Tahoma"/>
              </a:rPr>
              <a:t>the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current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file </a:t>
            </a:r>
            <a:r>
              <a:rPr sz="1100" dirty="0">
                <a:latin typeface="Tahoma"/>
                <a:cs typeface="Tahoma"/>
              </a:rPr>
              <a:t>but</a:t>
            </a:r>
            <a:r>
              <a:rPr sz="1100" spc="-8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want</a:t>
            </a:r>
            <a:r>
              <a:rPr sz="1100" spc="-8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8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keep </a:t>
            </a:r>
            <a:r>
              <a:rPr sz="1100" dirty="0">
                <a:latin typeface="Tahoma"/>
                <a:cs typeface="Tahoma"/>
              </a:rPr>
              <a:t>other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vim </a:t>
            </a:r>
            <a:r>
              <a:rPr sz="1100" dirty="0">
                <a:latin typeface="Tahoma"/>
                <a:cs typeface="Tahoma"/>
              </a:rPr>
              <a:t>sessions</a:t>
            </a:r>
            <a:r>
              <a:rPr sz="1100" spc="-1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open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61475" y="3708339"/>
            <a:ext cx="1163320" cy="602615"/>
          </a:xfrm>
          <a:prstGeom prst="rect">
            <a:avLst/>
          </a:prstGeom>
        </p:spPr>
        <p:txBody>
          <a:bodyPr vert="horz" wrap="square" lIns="0" tIns="26669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09"/>
              </a:spcBef>
            </a:pPr>
            <a:r>
              <a:rPr sz="1400" b="1" spc="-10" dirty="0">
                <a:latin typeface="Courier New"/>
                <a:cs typeface="Courier New"/>
              </a:rPr>
              <a:t>A</a:t>
            </a:r>
            <a:r>
              <a:rPr sz="1400" spc="-10" dirty="0">
                <a:latin typeface="Courier New"/>
                <a:cs typeface="Courier New"/>
              </a:rPr>
              <a:t>bort</a:t>
            </a:r>
            <a:endParaRPr sz="1400">
              <a:latin typeface="Courier New"/>
              <a:cs typeface="Courier New"/>
            </a:endParaRPr>
          </a:p>
          <a:p>
            <a:pPr marL="12700" marR="5080">
              <a:lnSpc>
                <a:spcPct val="102299"/>
              </a:lnSpc>
              <a:spcBef>
                <a:spcPts val="55"/>
              </a:spcBef>
            </a:pPr>
            <a:r>
              <a:rPr sz="1100" dirty="0">
                <a:latin typeface="Tahoma"/>
                <a:cs typeface="Tahoma"/>
              </a:rPr>
              <a:t>Useful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close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any </a:t>
            </a:r>
            <a:r>
              <a:rPr sz="1100" dirty="0">
                <a:latin typeface="Tahoma"/>
                <a:cs typeface="Tahoma"/>
              </a:rPr>
              <a:t>open</a:t>
            </a:r>
            <a:r>
              <a:rPr sz="1100" spc="-1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vim</a:t>
            </a:r>
            <a:r>
              <a:rPr sz="1100" spc="-1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sessions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52800" y="4289361"/>
            <a:ext cx="1108710" cy="5359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70"/>
              </a:spcBef>
            </a:pPr>
            <a:r>
              <a:rPr sz="1100" dirty="0">
                <a:latin typeface="Tahoma"/>
                <a:cs typeface="Tahoma"/>
              </a:rPr>
              <a:t>file</a:t>
            </a:r>
            <a:r>
              <a:rPr sz="1100" spc="-9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contains</a:t>
            </a:r>
            <a:r>
              <a:rPr sz="1100" spc="-8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the </a:t>
            </a:r>
            <a:r>
              <a:rPr sz="1100" spc="-20" dirty="0">
                <a:latin typeface="Tahoma"/>
                <a:cs typeface="Tahoma"/>
              </a:rPr>
              <a:t>changes</a:t>
            </a:r>
            <a:r>
              <a:rPr sz="1100" spc="-9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you</a:t>
            </a:r>
            <a:r>
              <a:rPr sz="1100" spc="-9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want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8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recover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52800" y="3946461"/>
            <a:ext cx="2278380" cy="3644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70"/>
              </a:spcBef>
              <a:tabLst>
                <a:tab pos="1297940" algn="l"/>
              </a:tabLst>
            </a:pPr>
            <a:r>
              <a:rPr sz="1100" dirty="0">
                <a:latin typeface="Tahoma"/>
                <a:cs typeface="Tahoma"/>
              </a:rPr>
              <a:t>Useful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for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when</a:t>
            </a:r>
            <a:r>
              <a:rPr sz="1100" dirty="0">
                <a:latin typeface="Tahoma"/>
                <a:cs typeface="Tahoma"/>
              </a:rPr>
              <a:t>	Useful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for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when </a:t>
            </a:r>
            <a:r>
              <a:rPr sz="1100" spc="-10" dirty="0">
                <a:latin typeface="Tahoma"/>
                <a:cs typeface="Tahoma"/>
              </a:rPr>
              <a:t>you</a:t>
            </a:r>
            <a:r>
              <a:rPr sz="1100" spc="-1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know</a:t>
            </a:r>
            <a:r>
              <a:rPr sz="1100" spc="-1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the</a:t>
            </a:r>
            <a:r>
              <a:rPr sz="1100" spc="-1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swap</a:t>
            </a:r>
            <a:r>
              <a:rPr sz="1100" spc="180" dirty="0">
                <a:latin typeface="Tahoma"/>
                <a:cs typeface="Tahoma"/>
              </a:rPr>
              <a:t>  </a:t>
            </a:r>
            <a:r>
              <a:rPr sz="1100" spc="-10" dirty="0">
                <a:latin typeface="Tahoma"/>
                <a:cs typeface="Tahoma"/>
              </a:rPr>
              <a:t>you</a:t>
            </a:r>
            <a:r>
              <a:rPr sz="1100" spc="-114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no</a:t>
            </a:r>
            <a:r>
              <a:rPr sz="1100" spc="-1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longer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38575" y="4289361"/>
            <a:ext cx="77343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Tahoma"/>
                <a:cs typeface="Tahoma"/>
              </a:rPr>
              <a:t>need</a:t>
            </a:r>
            <a:r>
              <a:rPr sz="1100" spc="-114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the</a:t>
            </a:r>
            <a:r>
              <a:rPr sz="1100" spc="-11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file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2475" y="1962416"/>
            <a:ext cx="2432685" cy="4826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300" b="1" dirty="0">
                <a:solidFill>
                  <a:srgbClr val="37474F"/>
                </a:solidFill>
                <a:latin typeface="Courier New"/>
                <a:cs typeface="Courier New"/>
              </a:rPr>
              <a:t>$</a:t>
            </a:r>
            <a:r>
              <a:rPr sz="1300" b="1" spc="60" dirty="0">
                <a:solidFill>
                  <a:srgbClr val="37474F"/>
                </a:solidFill>
                <a:latin typeface="Courier New"/>
                <a:cs typeface="Courier New"/>
              </a:rPr>
              <a:t> </a:t>
            </a:r>
            <a:r>
              <a:rPr sz="1300" b="1" dirty="0">
                <a:solidFill>
                  <a:srgbClr val="37474F"/>
                </a:solidFill>
                <a:latin typeface="Courier New"/>
                <a:cs typeface="Courier New"/>
              </a:rPr>
              <a:t>sort</a:t>
            </a:r>
            <a:r>
              <a:rPr sz="1300" b="1" spc="45" dirty="0">
                <a:solidFill>
                  <a:srgbClr val="37474F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sort</a:t>
            </a:r>
            <a:r>
              <a:rPr sz="1300" spc="-1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lines</a:t>
            </a:r>
            <a:r>
              <a:rPr sz="1300" spc="-1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of</a:t>
            </a:r>
            <a:r>
              <a:rPr sz="1300" spc="-1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text</a:t>
            </a:r>
            <a:r>
              <a:rPr sz="1300" spc="-1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595959"/>
                </a:solidFill>
                <a:latin typeface="Tahoma"/>
                <a:cs typeface="Tahoma"/>
              </a:rPr>
              <a:t>file</a:t>
            </a:r>
            <a:endParaRPr sz="1300">
              <a:latin typeface="Tahoma"/>
              <a:cs typeface="Tahoma"/>
            </a:endParaRPr>
          </a:p>
          <a:p>
            <a:pPr marL="927100">
              <a:lnSpc>
                <a:spcPct val="100000"/>
              </a:lnSpc>
              <a:spcBef>
                <a:spcPts val="240"/>
              </a:spcBef>
            </a:pPr>
            <a:r>
              <a:rPr sz="1300" spc="-10" dirty="0">
                <a:solidFill>
                  <a:srgbClr val="595959"/>
                </a:solidFill>
                <a:latin typeface="Courier New"/>
                <a:cs typeface="Courier New"/>
              </a:rPr>
              <a:t>-d:</a:t>
            </a:r>
            <a:r>
              <a:rPr sz="1300" spc="-495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dictionary</a:t>
            </a:r>
            <a:r>
              <a:rPr sz="1300" spc="-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order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45675" y="2221496"/>
            <a:ext cx="116332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10" dirty="0">
                <a:solidFill>
                  <a:srgbClr val="595959"/>
                </a:solidFill>
                <a:latin typeface="Courier New"/>
                <a:cs typeface="Courier New"/>
              </a:rPr>
              <a:t>-f:</a:t>
            </a:r>
            <a:r>
              <a:rPr sz="1300" spc="-555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ignore</a:t>
            </a:r>
            <a:r>
              <a:rPr sz="1300" spc="-1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595959"/>
                </a:solidFill>
                <a:latin typeface="Tahoma"/>
                <a:cs typeface="Tahoma"/>
              </a:rPr>
              <a:t>case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17275" y="2221496"/>
            <a:ext cx="126428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10" dirty="0">
                <a:solidFill>
                  <a:srgbClr val="595959"/>
                </a:solidFill>
                <a:latin typeface="Courier New"/>
                <a:cs typeface="Courier New"/>
              </a:rPr>
              <a:t>-n:</a:t>
            </a:r>
            <a:r>
              <a:rPr sz="1300" spc="-550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numeric</a:t>
            </a:r>
            <a:r>
              <a:rPr sz="1300" spc="-1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595959"/>
                </a:solidFill>
                <a:latin typeface="Tahoma"/>
                <a:cs typeface="Tahoma"/>
              </a:rPr>
              <a:t>sort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46075" y="2221496"/>
            <a:ext cx="89408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10" dirty="0">
                <a:solidFill>
                  <a:srgbClr val="595959"/>
                </a:solidFill>
                <a:latin typeface="Courier New"/>
                <a:cs typeface="Courier New"/>
              </a:rPr>
              <a:t>-r:</a:t>
            </a:r>
            <a:r>
              <a:rPr sz="1300" spc="-555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reverse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2475" y="2573921"/>
            <a:ext cx="3822700" cy="1156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dirty="0">
                <a:solidFill>
                  <a:srgbClr val="37474F"/>
                </a:solidFill>
                <a:latin typeface="Courier New"/>
                <a:cs typeface="Courier New"/>
              </a:rPr>
              <a:t>$</a:t>
            </a:r>
            <a:r>
              <a:rPr sz="1300" b="1" spc="55" dirty="0">
                <a:solidFill>
                  <a:srgbClr val="37474F"/>
                </a:solidFill>
                <a:latin typeface="Courier New"/>
                <a:cs typeface="Courier New"/>
              </a:rPr>
              <a:t> </a:t>
            </a:r>
            <a:r>
              <a:rPr sz="1300" b="1" dirty="0">
                <a:solidFill>
                  <a:srgbClr val="37474F"/>
                </a:solidFill>
                <a:latin typeface="Courier New"/>
                <a:cs typeface="Courier New"/>
              </a:rPr>
              <a:t>cat</a:t>
            </a:r>
            <a:r>
              <a:rPr sz="1300" b="1" spc="60" dirty="0">
                <a:solidFill>
                  <a:srgbClr val="37474F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concatenates</a:t>
            </a:r>
            <a:r>
              <a:rPr sz="1300" spc="-1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inputs</a:t>
            </a:r>
            <a:r>
              <a:rPr sz="1300" spc="-1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sz="1300" spc="-1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prints</a:t>
            </a:r>
            <a:r>
              <a:rPr sz="1300" spc="-1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on</a:t>
            </a:r>
            <a:r>
              <a:rPr sz="1300" spc="-1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300" spc="-1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screen</a:t>
            </a:r>
            <a:endParaRPr sz="1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1300" b="1" dirty="0">
                <a:solidFill>
                  <a:srgbClr val="37474F"/>
                </a:solidFill>
                <a:latin typeface="Courier New"/>
                <a:cs typeface="Courier New"/>
              </a:rPr>
              <a:t>$</a:t>
            </a:r>
            <a:r>
              <a:rPr sz="1300" b="1" spc="95" dirty="0">
                <a:solidFill>
                  <a:srgbClr val="37474F"/>
                </a:solidFill>
                <a:latin typeface="Courier New"/>
                <a:cs typeface="Courier New"/>
              </a:rPr>
              <a:t> </a:t>
            </a:r>
            <a:r>
              <a:rPr sz="1300" b="1" dirty="0">
                <a:solidFill>
                  <a:srgbClr val="37474F"/>
                </a:solidFill>
                <a:latin typeface="Courier New"/>
                <a:cs typeface="Courier New"/>
              </a:rPr>
              <a:t>uniq</a:t>
            </a:r>
            <a:r>
              <a:rPr sz="1300" b="1" spc="100" dirty="0">
                <a:solidFill>
                  <a:srgbClr val="37474F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reports</a:t>
            </a:r>
            <a:r>
              <a:rPr sz="1300" spc="-1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or</a:t>
            </a:r>
            <a:r>
              <a:rPr sz="1300" spc="-1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omits</a:t>
            </a:r>
            <a:r>
              <a:rPr sz="1300" spc="-1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repeated</a:t>
            </a:r>
            <a:r>
              <a:rPr sz="1300" spc="-1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lines</a:t>
            </a:r>
            <a:endParaRPr sz="1300">
              <a:latin typeface="Tahoma"/>
              <a:cs typeface="Tahoma"/>
            </a:endParaRPr>
          </a:p>
          <a:p>
            <a:pPr marR="336550" algn="r">
              <a:lnSpc>
                <a:spcPct val="100000"/>
              </a:lnSpc>
              <a:spcBef>
                <a:spcPts val="1215"/>
              </a:spcBef>
            </a:pPr>
            <a:r>
              <a:rPr sz="1300" b="1" dirty="0">
                <a:solidFill>
                  <a:srgbClr val="37474F"/>
                </a:solidFill>
                <a:latin typeface="Courier New"/>
                <a:cs typeface="Courier New"/>
              </a:rPr>
              <a:t>$</a:t>
            </a:r>
            <a:r>
              <a:rPr sz="1300" b="1" spc="60" dirty="0">
                <a:solidFill>
                  <a:srgbClr val="37474F"/>
                </a:solidFill>
                <a:latin typeface="Courier New"/>
                <a:cs typeface="Courier New"/>
              </a:rPr>
              <a:t> </a:t>
            </a:r>
            <a:r>
              <a:rPr sz="1300" b="1" dirty="0">
                <a:solidFill>
                  <a:srgbClr val="37474F"/>
                </a:solidFill>
                <a:latin typeface="Courier New"/>
                <a:cs typeface="Courier New"/>
              </a:rPr>
              <a:t>head/tail</a:t>
            </a:r>
            <a:r>
              <a:rPr sz="1300" b="1" spc="330" dirty="0">
                <a:solidFill>
                  <a:srgbClr val="37474F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prints</a:t>
            </a:r>
            <a:r>
              <a:rPr sz="1300" spc="-1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first</a:t>
            </a:r>
            <a:r>
              <a:rPr sz="1300" spc="-1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595959"/>
                </a:solidFill>
                <a:latin typeface="Tahoma"/>
                <a:cs typeface="Tahoma"/>
              </a:rPr>
              <a:t>(or</a:t>
            </a:r>
            <a:r>
              <a:rPr sz="1300" spc="-1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595959"/>
                </a:solidFill>
                <a:latin typeface="Tahoma"/>
                <a:cs typeface="Tahoma"/>
              </a:rPr>
              <a:t>last)</a:t>
            </a:r>
            <a:r>
              <a:rPr sz="1300" spc="-1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lines</a:t>
            </a:r>
            <a:r>
              <a:rPr sz="1300" spc="-1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of</a:t>
            </a:r>
            <a:r>
              <a:rPr sz="1300" spc="-1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4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300" spc="-1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595959"/>
                </a:solidFill>
                <a:latin typeface="Tahoma"/>
                <a:cs typeface="Tahoma"/>
              </a:rPr>
              <a:t>file</a:t>
            </a:r>
            <a:endParaRPr sz="1300">
              <a:latin typeface="Tahoma"/>
              <a:cs typeface="Tahoma"/>
            </a:endParaRPr>
          </a:p>
          <a:p>
            <a:pPr marR="395605" algn="r">
              <a:lnSpc>
                <a:spcPct val="100000"/>
              </a:lnSpc>
              <a:spcBef>
                <a:spcPts val="240"/>
              </a:spcBef>
            </a:pPr>
            <a:r>
              <a:rPr sz="1300" spc="-10" dirty="0">
                <a:solidFill>
                  <a:srgbClr val="595959"/>
                </a:solidFill>
                <a:latin typeface="Courier New"/>
                <a:cs typeface="Courier New"/>
              </a:rPr>
              <a:t>-</a:t>
            </a:r>
            <a:r>
              <a:rPr sz="1300" spc="-20" dirty="0">
                <a:solidFill>
                  <a:srgbClr val="595959"/>
                </a:solidFill>
                <a:latin typeface="Courier New"/>
                <a:cs typeface="Courier New"/>
              </a:rPr>
              <a:t>b</a:t>
            </a:r>
            <a:r>
              <a:rPr sz="1300" i="1" spc="-20" dirty="0">
                <a:solidFill>
                  <a:srgbClr val="595959"/>
                </a:solidFill>
                <a:latin typeface="Courier New"/>
                <a:cs typeface="Courier New"/>
              </a:rPr>
              <a:t>x</a:t>
            </a:r>
            <a:r>
              <a:rPr sz="1300" spc="-20" dirty="0">
                <a:solidFill>
                  <a:srgbClr val="595959"/>
                </a:solidFill>
                <a:latin typeface="Courier New"/>
                <a:cs typeface="Courier New"/>
              </a:rPr>
              <a:t>:</a:t>
            </a:r>
            <a:r>
              <a:rPr sz="1300" spc="-500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print</a:t>
            </a:r>
            <a:r>
              <a:rPr sz="1300" spc="-10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out</a:t>
            </a:r>
            <a:r>
              <a:rPr sz="1300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first</a:t>
            </a:r>
            <a:r>
              <a:rPr sz="1300" spc="-10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595959"/>
                </a:solidFill>
                <a:latin typeface="Tahoma"/>
                <a:cs typeface="Tahoma"/>
              </a:rPr>
              <a:t>(or</a:t>
            </a:r>
            <a:r>
              <a:rPr sz="1300" spc="-10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595959"/>
                </a:solidFill>
                <a:latin typeface="Tahoma"/>
                <a:cs typeface="Tahoma"/>
              </a:rPr>
              <a:t>last)</a:t>
            </a:r>
            <a:r>
              <a:rPr sz="1300" spc="-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i="1" spc="-55" dirty="0">
                <a:solidFill>
                  <a:srgbClr val="595959"/>
                </a:solidFill>
                <a:latin typeface="Trebuchet MS"/>
                <a:cs typeface="Trebuchet MS"/>
              </a:rPr>
              <a:t>x</a:t>
            </a:r>
            <a:r>
              <a:rPr sz="1300" i="1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bytes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17275" y="3507371"/>
            <a:ext cx="245872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10" dirty="0">
                <a:solidFill>
                  <a:srgbClr val="595959"/>
                </a:solidFill>
                <a:latin typeface="Courier New"/>
                <a:cs typeface="Courier New"/>
              </a:rPr>
              <a:t>-</a:t>
            </a:r>
            <a:r>
              <a:rPr sz="1300" spc="-20" dirty="0">
                <a:solidFill>
                  <a:srgbClr val="595959"/>
                </a:solidFill>
                <a:latin typeface="Courier New"/>
                <a:cs typeface="Courier New"/>
              </a:rPr>
              <a:t>n</a:t>
            </a:r>
            <a:r>
              <a:rPr sz="1300" i="1" spc="-20" dirty="0">
                <a:solidFill>
                  <a:srgbClr val="595959"/>
                </a:solidFill>
                <a:latin typeface="Courier New"/>
                <a:cs typeface="Courier New"/>
              </a:rPr>
              <a:t>x</a:t>
            </a:r>
            <a:r>
              <a:rPr sz="1300" spc="-20" dirty="0">
                <a:solidFill>
                  <a:srgbClr val="595959"/>
                </a:solidFill>
                <a:latin typeface="Courier New"/>
                <a:cs typeface="Courier New"/>
              </a:rPr>
              <a:t>:</a:t>
            </a:r>
            <a:r>
              <a:rPr sz="1300" spc="-480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print</a:t>
            </a:r>
            <a:r>
              <a:rPr sz="1300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out</a:t>
            </a:r>
            <a:r>
              <a:rPr sz="1300" spc="-10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first</a:t>
            </a:r>
            <a:r>
              <a:rPr sz="1300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595959"/>
                </a:solidFill>
                <a:latin typeface="Tahoma"/>
                <a:cs typeface="Tahoma"/>
              </a:rPr>
              <a:t>(or</a:t>
            </a:r>
            <a:r>
              <a:rPr sz="1300" spc="-10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595959"/>
                </a:solidFill>
                <a:latin typeface="Tahoma"/>
                <a:cs typeface="Tahoma"/>
              </a:rPr>
              <a:t>last)</a:t>
            </a:r>
            <a:r>
              <a:rPr sz="1300" spc="-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i="1" spc="-55" dirty="0">
                <a:solidFill>
                  <a:srgbClr val="595959"/>
                </a:solidFill>
                <a:latin typeface="Trebuchet MS"/>
                <a:cs typeface="Trebuchet MS"/>
              </a:rPr>
              <a:t>x</a:t>
            </a:r>
            <a:r>
              <a:rPr sz="1300" i="1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lines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Text</a:t>
            </a:r>
            <a:r>
              <a:rPr spc="-125" dirty="0"/>
              <a:t> </a:t>
            </a:r>
            <a:r>
              <a:rPr spc="65" dirty="0"/>
              <a:t>Processing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B3678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1555</Words>
  <Application>Microsoft Macintosh PowerPoint</Application>
  <PresentationFormat>On-screen Show (16:9)</PresentationFormat>
  <Paragraphs>174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Arial MT</vt:lpstr>
      <vt:lpstr>Calibri</vt:lpstr>
      <vt:lpstr>Courier New</vt:lpstr>
      <vt:lpstr>Tahoma</vt:lpstr>
      <vt:lpstr>Trebuchet MS</vt:lpstr>
      <vt:lpstr>Verdana</vt:lpstr>
      <vt:lpstr>Office Theme</vt:lpstr>
      <vt:lpstr>Introduction to Linux Shell</vt:lpstr>
      <vt:lpstr>Linux Shell</vt:lpstr>
      <vt:lpstr>The Basics: Directories</vt:lpstr>
      <vt:lpstr>Manual pages (man pages)</vt:lpstr>
      <vt:lpstr>Managing your files</vt:lpstr>
      <vt:lpstr>Managing files: Moving, creating &amp; deleting files</vt:lpstr>
      <vt:lpstr>WHAT NOT TO DO [BAD]</vt:lpstr>
      <vt:lpstr>Hidden &amp; Temporary Files</vt:lpstr>
      <vt:lpstr>Text Processing</vt:lpstr>
      <vt:lpstr>Other helpful aspects of a shell</vt:lpstr>
      <vt:lpstr>File Redirection</vt:lpstr>
      <vt:lpstr>Grep (Global Regular Expression Print)</vt:lpstr>
      <vt:lpstr>Pipes (|)</vt:lpstr>
      <vt:lpstr>Option 1: VIM</vt:lpstr>
      <vt:lpstr>Option 2: VS Code + SFTP</vt:lpstr>
      <vt:lpstr>Other Notable Editors</vt:lpstr>
      <vt:lpstr>Vim!</vt:lpstr>
      <vt:lpstr>Closing Vim :(</vt:lpstr>
      <vt:lpstr>Echo &amp; sed commands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session 1</dc:title>
  <cp:lastModifiedBy>Santhosh Mohan</cp:lastModifiedBy>
  <cp:revision>2</cp:revision>
  <dcterms:created xsi:type="dcterms:W3CDTF">2025-02-01T03:11:40Z</dcterms:created>
  <dcterms:modified xsi:type="dcterms:W3CDTF">2025-02-01T03:32:15Z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2025-02-01T00:00:00Z</vt:filetime>
  </property>
  <property fmtid="{D5CDD505-2E9C-101B-9397-08002B2CF9AE}" pid="3" name="Creator">
    <vt:lpwstr>Google</vt:lpwstr>
  </property>
  <property fmtid="{D5CDD505-2E9C-101B-9397-08002B2CF9AE}" pid="4" name="LastSaved">
    <vt:filetime>2025-02-01T00:00:00Z</vt:filetime>
  </property>
  <property fmtid="{D5CDD505-2E9C-101B-9397-08002B2CF9AE}" pid="5" name="MSIP_Label_cbb11662-545c-4c8c-aea4-f25d97abe179_Enabled">
    <vt:lpwstr>true</vt:lpwstr>
  </property>
  <property fmtid="{D5CDD505-2E9C-101B-9397-08002B2CF9AE}" pid="6" name="MSIP_Label_cbb11662-545c-4c8c-aea4-f25d97abe179_SetDate">
    <vt:lpwstr>2025-02-01T03:31:36Z</vt:lpwstr>
  </property>
  <property fmtid="{D5CDD505-2E9C-101B-9397-08002B2CF9AE}" pid="7" name="MSIP_Label_cbb11662-545c-4c8c-aea4-f25d97abe179_Method">
    <vt:lpwstr>Privileged</vt:lpwstr>
  </property>
  <property fmtid="{D5CDD505-2E9C-101B-9397-08002B2CF9AE}" pid="8" name="MSIP_Label_cbb11662-545c-4c8c-aea4-f25d97abe179_Name">
    <vt:lpwstr>Public</vt:lpwstr>
  </property>
  <property fmtid="{D5CDD505-2E9C-101B-9397-08002B2CF9AE}" pid="9" name="MSIP_Label_cbb11662-545c-4c8c-aea4-f25d97abe179_SiteId">
    <vt:lpwstr>a1ddbffb-9d64-4305-b9a9-231850a0a861</vt:lpwstr>
  </property>
  <property fmtid="{D5CDD505-2E9C-101B-9397-08002B2CF9AE}" pid="10" name="MSIP_Label_cbb11662-545c-4c8c-aea4-f25d97abe179_ActionId">
    <vt:lpwstr>8b0db196-53c3-4545-b06c-38f3b925cdab</vt:lpwstr>
  </property>
  <property fmtid="{D5CDD505-2E9C-101B-9397-08002B2CF9AE}" pid="11" name="MSIP_Label_cbb11662-545c-4c8c-aea4-f25d97abe179_ContentBits">
    <vt:lpwstr>0</vt:lpwstr>
  </property>
  <property fmtid="{D5CDD505-2E9C-101B-9397-08002B2CF9AE}" pid="12" name="MSIP_Label_cbb11662-545c-4c8c-aea4-f25d97abe179_Tag">
    <vt:lpwstr>50, 0, 1, 1</vt:lpwstr>
  </property>
</Properties>
</file>