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2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987574"/>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664245"/>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8/23/2021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 y="2829585"/>
            <a:ext cx="9143996" cy="246221"/>
          </a:xfrm>
          <a:prstGeom prst="rect">
            <a:avLst/>
          </a:prstGeom>
          <a:noFill/>
        </p:spPr>
        <p:txBody>
          <a:bodyPr wrap="square">
            <a:spAutoFit/>
          </a:bodyPr>
          <a:lstStyle/>
          <a:p>
            <a:pPr algn="ctr" fontAlgn="auto">
              <a:spcBef>
                <a:spcPts val="0"/>
              </a:spcBef>
              <a:spcAft>
                <a:spcPts val="0"/>
              </a:spcAft>
              <a:defRPr/>
            </a:pPr>
            <a:r>
              <a:rPr kumimoji="0" lang="en-US" altLang="ko-KR" sz="1000" b="1" dirty="0">
                <a:solidFill>
                  <a:schemeClr val="tx1">
                    <a:lumMod val="75000"/>
                    <a:lumOff val="25000"/>
                  </a:schemeClr>
                </a:solidFill>
                <a:latin typeface="Arial" pitchFamily="34" charset="0"/>
                <a:cs typeface="Arial" pitchFamily="34" charset="0"/>
              </a:rPr>
              <a:t>Innovation for the Future</a:t>
            </a:r>
          </a:p>
        </p:txBody>
      </p:sp>
      <p:sp>
        <p:nvSpPr>
          <p:cNvPr id="5" name="TextBox 1"/>
          <p:cNvSpPr txBox="1">
            <a:spLocks noChangeArrowheads="1"/>
          </p:cNvSpPr>
          <p:nvPr/>
        </p:nvSpPr>
        <p:spPr bwMode="auto">
          <a:xfrm>
            <a:off x="0" y="1931298"/>
            <a:ext cx="9144000" cy="954107"/>
          </a:xfrm>
          <a:prstGeom prst="rect">
            <a:avLst/>
          </a:prstGeom>
          <a:noFill/>
          <a:ln w="9525">
            <a:noFill/>
            <a:miter lim="800000"/>
            <a:headEnd/>
            <a:tailEnd/>
          </a:ln>
        </p:spPr>
        <p:txBody>
          <a:bodyPr wrap="square">
            <a:spAutoFit/>
          </a:bodyPr>
          <a:lstStyle/>
          <a:p>
            <a:pPr algn="ctr"/>
            <a:r>
              <a:rPr lang="en-US" altLang="ko-KR" sz="2800" b="1" dirty="0" err="1">
                <a:solidFill>
                  <a:schemeClr val="accent2"/>
                </a:solidFill>
                <a:latin typeface="Arial" pitchFamily="34" charset="0"/>
                <a:ea typeface="맑은 고딕" pitchFamily="50" charset="-127"/>
                <a:cs typeface="Arial" pitchFamily="34" charset="0"/>
              </a:rPr>
              <a:t>Smpl</a:t>
            </a:r>
            <a:r>
              <a:rPr lang="en-US" altLang="ko-KR" sz="2800" b="1" dirty="0">
                <a:solidFill>
                  <a:schemeClr val="accent2"/>
                </a:solidFill>
                <a:latin typeface="Arial" pitchFamily="34" charset="0"/>
                <a:ea typeface="맑은 고딕" pitchFamily="50" charset="-127"/>
                <a:cs typeface="Arial" pitchFamily="34" charset="0"/>
              </a:rPr>
              <a:t>.</a:t>
            </a:r>
          </a:p>
          <a:p>
            <a:pPr algn="ctr"/>
            <a:r>
              <a:rPr lang="en-US" altLang="ko-KR" sz="2800" b="1" dirty="0">
                <a:solidFill>
                  <a:schemeClr val="tx1">
                    <a:lumMod val="75000"/>
                    <a:lumOff val="25000"/>
                  </a:schemeClr>
                </a:solidFill>
                <a:latin typeface="Arial" pitchFamily="34" charset="0"/>
                <a:ea typeface="맑은 고딕" pitchFamily="50" charset="-127"/>
                <a:cs typeface="Arial" pitchFamily="34" charset="0"/>
              </a:rPr>
              <a:t>A Smart Electronics Startup</a:t>
            </a:r>
          </a:p>
        </p:txBody>
      </p:sp>
      <p:sp>
        <p:nvSpPr>
          <p:cNvPr id="7" name="TextBox 6">
            <a:hlinkClick r:id="rId2"/>
          </p:cNvPr>
          <p:cNvSpPr txBox="1"/>
          <p:nvPr/>
        </p:nvSpPr>
        <p:spPr>
          <a:xfrm>
            <a:off x="-1" y="3046189"/>
            <a:ext cx="9143999" cy="461665"/>
          </a:xfrm>
          <a:prstGeom prst="rect">
            <a:avLst/>
          </a:prstGeom>
          <a:noFill/>
        </p:spPr>
        <p:txBody>
          <a:bodyPr wrap="square" rtlCol="0">
            <a:spAutoFit/>
          </a:bodyPr>
          <a:lstStyle/>
          <a:p>
            <a:pPr algn="ctr"/>
            <a:r>
              <a:rPr lang="en-IN" altLang="ko-KR" sz="800" dirty="0">
                <a:solidFill>
                  <a:schemeClr val="tx1">
                    <a:lumMod val="75000"/>
                    <a:lumOff val="25000"/>
                  </a:schemeClr>
                </a:solidFill>
                <a:latin typeface="Arial" pitchFamily="34" charset="0"/>
                <a:cs typeface="Arial" pitchFamily="34" charset="0"/>
              </a:rPr>
              <a:t>19BCE1462 – Jessenth Ebenezer</a:t>
            </a:r>
          </a:p>
          <a:p>
            <a:pPr algn="ctr"/>
            <a:r>
              <a:rPr lang="en-IN" altLang="ko-KR" sz="800" dirty="0">
                <a:solidFill>
                  <a:schemeClr val="tx1">
                    <a:lumMod val="75000"/>
                    <a:lumOff val="25000"/>
                  </a:schemeClr>
                </a:solidFill>
                <a:latin typeface="Arial" pitchFamily="34" charset="0"/>
                <a:cs typeface="Arial" pitchFamily="34" charset="0"/>
              </a:rPr>
              <a:t>!9BCE1607 – TEJAS V</a:t>
            </a:r>
          </a:p>
          <a:p>
            <a:pPr algn="ctr"/>
            <a:r>
              <a:rPr lang="en-IN" altLang="ko-KR" sz="800" dirty="0">
                <a:solidFill>
                  <a:schemeClr val="tx1">
                    <a:lumMod val="75000"/>
                    <a:lumOff val="25000"/>
                  </a:schemeClr>
                </a:solidFill>
                <a:latin typeface="Arial" pitchFamily="34" charset="0"/>
                <a:cs typeface="Arial" pitchFamily="34" charset="0"/>
              </a:rPr>
              <a:t>19BCE1703</a:t>
            </a:r>
            <a:endParaRPr lang="ko-KR" altLang="en-US" sz="8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75B0-3D2C-4E05-9944-0FD25D059506}"/>
              </a:ext>
            </a:extLst>
          </p:cNvPr>
          <p:cNvSpPr>
            <a:spLocks noGrp="1"/>
          </p:cNvSpPr>
          <p:nvPr>
            <p:ph type="title"/>
          </p:nvPr>
        </p:nvSpPr>
        <p:spPr/>
        <p:txBody>
          <a:bodyPr/>
          <a:lstStyle/>
          <a:p>
            <a:r>
              <a:rPr lang="en-IN" dirty="0"/>
              <a:t>Working of a smart plug socket</a:t>
            </a:r>
          </a:p>
        </p:txBody>
      </p:sp>
      <p:pic>
        <p:nvPicPr>
          <p:cNvPr id="5" name="Content Placeholder 5">
            <a:extLst>
              <a:ext uri="{FF2B5EF4-FFF2-40B4-BE49-F238E27FC236}">
                <a16:creationId xmlns:a16="http://schemas.microsoft.com/office/drawing/2014/main" id="{33B49A36-166C-492D-95D2-715E6EF6434C}"/>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3869316" y="1663700"/>
            <a:ext cx="5023164" cy="2995613"/>
          </a:xfrm>
        </p:spPr>
      </p:pic>
      <p:sp>
        <p:nvSpPr>
          <p:cNvPr id="7" name="Content Placeholder 6">
            <a:extLst>
              <a:ext uri="{FF2B5EF4-FFF2-40B4-BE49-F238E27FC236}">
                <a16:creationId xmlns:a16="http://schemas.microsoft.com/office/drawing/2014/main" id="{82B23BCA-D167-45F5-80FD-E295CA82823C}"/>
              </a:ext>
            </a:extLst>
          </p:cNvPr>
          <p:cNvSpPr>
            <a:spLocks noGrp="1"/>
          </p:cNvSpPr>
          <p:nvPr>
            <p:ph idx="1"/>
          </p:nvPr>
        </p:nvSpPr>
        <p:spPr/>
        <p:txBody>
          <a:bodyPr/>
          <a:lstStyle/>
          <a:p>
            <a:r>
              <a:rPr lang="en-US" sz="1600" b="0" i="0" dirty="0">
                <a:solidFill>
                  <a:schemeClr val="tx1"/>
                </a:solidFill>
                <a:effectLst/>
                <a:latin typeface="Segoe UI" panose="020B0502040204020203" pitchFamily="34" charset="0"/>
              </a:rPr>
              <a:t>All </a:t>
            </a:r>
            <a:r>
              <a:rPr lang="en-US" sz="1600" dirty="0">
                <a:solidFill>
                  <a:schemeClr val="tx1"/>
                </a:solidFill>
                <a:latin typeface="Segoe UI" panose="020B0502040204020203" pitchFamily="34" charset="0"/>
              </a:rPr>
              <a:t>smart plugs </a:t>
            </a:r>
            <a:r>
              <a:rPr lang="en-US" sz="1600" b="0" i="0" dirty="0">
                <a:solidFill>
                  <a:schemeClr val="tx1"/>
                </a:solidFill>
                <a:effectLst/>
                <a:latin typeface="Segoe UI" panose="020B0502040204020203" pitchFamily="34" charset="0"/>
              </a:rPr>
              <a:t>have safety features in their power input and output lines. </a:t>
            </a:r>
          </a:p>
          <a:p>
            <a:r>
              <a:rPr lang="en-US" sz="1600" dirty="0">
                <a:solidFill>
                  <a:schemeClr val="tx1"/>
                </a:solidFill>
                <a:latin typeface="Segoe UI" panose="020B0502040204020203" pitchFamily="34" charset="0"/>
              </a:rPr>
              <a:t>B</a:t>
            </a:r>
            <a:r>
              <a:rPr lang="en-US" sz="1600" b="0" i="0" dirty="0">
                <a:solidFill>
                  <a:schemeClr val="tx1"/>
                </a:solidFill>
                <a:effectLst/>
                <a:latin typeface="Segoe UI" panose="020B0502040204020203" pitchFamily="34" charset="0"/>
              </a:rPr>
              <a:t>asically, there are fuses that will burn out at larger current values. </a:t>
            </a:r>
            <a:endParaRPr lang="en-US" sz="1600" dirty="0">
              <a:solidFill>
                <a:schemeClr val="tx1"/>
              </a:solidFill>
              <a:latin typeface="Segoe UI" panose="020B0502040204020203" pitchFamily="34" charset="0"/>
            </a:endParaRPr>
          </a:p>
          <a:p>
            <a:endParaRPr lang="en-IN" sz="1600" dirty="0">
              <a:solidFill>
                <a:schemeClr val="tx1"/>
              </a:solidFill>
            </a:endParaRPr>
          </a:p>
        </p:txBody>
      </p:sp>
      <p:sp>
        <p:nvSpPr>
          <p:cNvPr id="8" name="TextBox 7">
            <a:extLst>
              <a:ext uri="{FF2B5EF4-FFF2-40B4-BE49-F238E27FC236}">
                <a16:creationId xmlns:a16="http://schemas.microsoft.com/office/drawing/2014/main" id="{3CB7364D-9CE1-4A1F-927C-EDFE4EEDE899}"/>
              </a:ext>
            </a:extLst>
          </p:cNvPr>
          <p:cNvSpPr txBox="1"/>
          <p:nvPr/>
        </p:nvSpPr>
        <p:spPr>
          <a:xfrm>
            <a:off x="1619673" y="1663700"/>
            <a:ext cx="2249644" cy="3139321"/>
          </a:xfrm>
          <a:prstGeom prst="rect">
            <a:avLst/>
          </a:prstGeom>
          <a:noFill/>
        </p:spPr>
        <p:txBody>
          <a:bodyPr wrap="square" rtlCol="0">
            <a:spAutoFit/>
          </a:bodyPr>
          <a:lstStyle/>
          <a:p>
            <a:pPr algn="just"/>
            <a:r>
              <a:rPr lang="en-IN" dirty="0"/>
              <a:t>The mobile app is designed to communicate with your smart plug through your home </a:t>
            </a:r>
            <a:r>
              <a:rPr lang="en-IN" dirty="0" err="1"/>
              <a:t>WiFi</a:t>
            </a:r>
            <a:r>
              <a:rPr lang="en-IN" dirty="0"/>
              <a:t> and can be used to set timers or just switch them on or off seamlessly integrating into the home space</a:t>
            </a:r>
          </a:p>
        </p:txBody>
      </p:sp>
    </p:spTree>
    <p:extLst>
      <p:ext uri="{BB962C8B-B14F-4D97-AF65-F5344CB8AC3E}">
        <p14:creationId xmlns:p14="http://schemas.microsoft.com/office/powerpoint/2010/main" val="281639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520F-AC97-49F1-8BAB-BF924E3ABA36}"/>
              </a:ext>
            </a:extLst>
          </p:cNvPr>
          <p:cNvSpPr>
            <a:spLocks noGrp="1"/>
          </p:cNvSpPr>
          <p:nvPr>
            <p:ph type="title"/>
          </p:nvPr>
        </p:nvSpPr>
        <p:spPr/>
        <p:txBody>
          <a:bodyPr/>
          <a:lstStyle/>
          <a:p>
            <a:r>
              <a:rPr lang="en-IN" dirty="0"/>
              <a:t>Marketing Strategy</a:t>
            </a:r>
          </a:p>
        </p:txBody>
      </p:sp>
      <p:sp>
        <p:nvSpPr>
          <p:cNvPr id="3" name="Content Placeholder 2">
            <a:extLst>
              <a:ext uri="{FF2B5EF4-FFF2-40B4-BE49-F238E27FC236}">
                <a16:creationId xmlns:a16="http://schemas.microsoft.com/office/drawing/2014/main" id="{3355419D-0707-4EF7-AB43-A63361233A26}"/>
              </a:ext>
            </a:extLst>
          </p:cNvPr>
          <p:cNvSpPr>
            <a:spLocks noGrp="1"/>
          </p:cNvSpPr>
          <p:nvPr>
            <p:ph idx="1"/>
          </p:nvPr>
        </p:nvSpPr>
        <p:spPr>
          <a:xfrm>
            <a:off x="395536" y="843558"/>
            <a:ext cx="8496944" cy="460648"/>
          </a:xfrm>
        </p:spPr>
        <p:txBody>
          <a:bodyPr/>
          <a:lstStyle/>
          <a:p>
            <a:r>
              <a:rPr lang="en-IN" dirty="0"/>
              <a:t>How are we bringing this to you?</a:t>
            </a:r>
          </a:p>
        </p:txBody>
      </p:sp>
      <p:sp>
        <p:nvSpPr>
          <p:cNvPr id="4" name="Content Placeholder 3">
            <a:extLst>
              <a:ext uri="{FF2B5EF4-FFF2-40B4-BE49-F238E27FC236}">
                <a16:creationId xmlns:a16="http://schemas.microsoft.com/office/drawing/2014/main" id="{59633D84-B1F3-4EB4-BA7C-8A8A00CEF3FA}"/>
              </a:ext>
            </a:extLst>
          </p:cNvPr>
          <p:cNvSpPr>
            <a:spLocks noGrp="1"/>
          </p:cNvSpPr>
          <p:nvPr>
            <p:ph idx="10"/>
          </p:nvPr>
        </p:nvSpPr>
        <p:spPr>
          <a:xfrm>
            <a:off x="405880" y="1419622"/>
            <a:ext cx="8496944" cy="2995737"/>
          </a:xfrm>
        </p:spPr>
        <p:txBody>
          <a:bodyPr/>
          <a:lstStyle/>
          <a:p>
            <a:r>
              <a:rPr lang="en-IN" dirty="0">
                <a:solidFill>
                  <a:schemeClr val="tx1"/>
                </a:solidFill>
              </a:rPr>
              <a:t>Smart Plugs can be given heavy exposure with targeted ad spending once we have enough backers on the project via Instagram, Facebook, etc. along with demo and tutorial/life-hack videos produced and promoted for the same.</a:t>
            </a:r>
          </a:p>
          <a:p>
            <a:endParaRPr lang="en-IN" dirty="0">
              <a:solidFill>
                <a:schemeClr val="tx1"/>
              </a:solidFill>
            </a:endParaRPr>
          </a:p>
          <a:p>
            <a:r>
              <a:rPr lang="en-IN" dirty="0">
                <a:solidFill>
                  <a:schemeClr val="tx1"/>
                </a:solidFill>
              </a:rPr>
              <a:t>The main marketing strategy of the Smart Plug offline is done at the points of purchase at retailers such as Croma etc with flyers etc. along with booths and marketing agents passing on information with demos etc. </a:t>
            </a:r>
          </a:p>
          <a:p>
            <a:endParaRPr lang="en-IN" dirty="0">
              <a:solidFill>
                <a:schemeClr val="tx1"/>
              </a:solidFill>
            </a:endParaRPr>
          </a:p>
          <a:p>
            <a:r>
              <a:rPr lang="en-IN" dirty="0">
                <a:solidFill>
                  <a:schemeClr val="tx1"/>
                </a:solidFill>
              </a:rPr>
              <a:t>Orders can be placed via the online store on our website or via popular e-commerce sites where our product will be listed in the future, such as Amazon, etc.</a:t>
            </a:r>
          </a:p>
          <a:p>
            <a:endParaRPr lang="en-IN" dirty="0">
              <a:solidFill>
                <a:schemeClr val="tx1"/>
              </a:solidFill>
            </a:endParaRPr>
          </a:p>
          <a:p>
            <a:r>
              <a:rPr lang="en-IN" dirty="0">
                <a:solidFill>
                  <a:schemeClr val="tx1"/>
                </a:solidFill>
              </a:rPr>
              <a:t>The application for the smart plug will be available free of cost on the iOS/Google Play stores to ensure easy access and will also contain modules with the aforementioned videos to garner customer interest in case they have not purchased a unit yet</a:t>
            </a:r>
            <a:endParaRPr lang="en-IN" dirty="0"/>
          </a:p>
        </p:txBody>
      </p:sp>
    </p:spTree>
    <p:extLst>
      <p:ext uri="{BB962C8B-B14F-4D97-AF65-F5344CB8AC3E}">
        <p14:creationId xmlns:p14="http://schemas.microsoft.com/office/powerpoint/2010/main" val="45208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9E7D19-2E65-47AD-88C9-21B42BAF90D8}"/>
              </a:ext>
            </a:extLst>
          </p:cNvPr>
          <p:cNvSpPr txBox="1">
            <a:spLocks noChangeArrowheads="1"/>
          </p:cNvSpPr>
          <p:nvPr/>
        </p:nvSpPr>
        <p:spPr bwMode="auto">
          <a:xfrm>
            <a:off x="0" y="1931298"/>
            <a:ext cx="9144000" cy="523220"/>
          </a:xfrm>
          <a:prstGeom prst="rect">
            <a:avLst/>
          </a:prstGeom>
          <a:noFill/>
          <a:ln w="9525">
            <a:noFill/>
            <a:miter lim="800000"/>
            <a:headEnd/>
            <a:tailEnd/>
          </a:ln>
        </p:spPr>
        <p:txBody>
          <a:bodyPr wrap="square">
            <a:spAutoFit/>
          </a:bodyPr>
          <a:lstStyle/>
          <a:p>
            <a:pPr algn="ctr"/>
            <a:r>
              <a:rPr lang="en-US" altLang="ko-KR" sz="2800" b="1" dirty="0">
                <a:solidFill>
                  <a:schemeClr val="tx1">
                    <a:lumMod val="75000"/>
                    <a:lumOff val="25000"/>
                  </a:schemeClr>
                </a:solidFill>
                <a:latin typeface="Arial" pitchFamily="34" charset="0"/>
                <a:ea typeface="맑은 고딕" pitchFamily="50" charset="-127"/>
                <a:cs typeface="Arial" pitchFamily="34" charset="0"/>
              </a:rPr>
              <a:t>THANK YOU</a:t>
            </a:r>
          </a:p>
        </p:txBody>
      </p:sp>
      <p:sp>
        <p:nvSpPr>
          <p:cNvPr id="3" name="TextBox 2">
            <a:extLst>
              <a:ext uri="{FF2B5EF4-FFF2-40B4-BE49-F238E27FC236}">
                <a16:creationId xmlns:a16="http://schemas.microsoft.com/office/drawing/2014/main" id="{F1F4CC7E-0D11-448D-88CA-A6DFD5C743C8}"/>
              </a:ext>
            </a:extLst>
          </p:cNvPr>
          <p:cNvSpPr txBox="1"/>
          <p:nvPr/>
        </p:nvSpPr>
        <p:spPr>
          <a:xfrm>
            <a:off x="3" y="2829585"/>
            <a:ext cx="9143996" cy="584775"/>
          </a:xfrm>
          <a:prstGeom prst="rect">
            <a:avLst/>
          </a:prstGeom>
          <a:noFill/>
        </p:spPr>
        <p:txBody>
          <a:bodyPr wrap="square">
            <a:spAutoFit/>
          </a:bodyPr>
          <a:lstStyle/>
          <a:p>
            <a:pPr algn="ctr" fontAlgn="auto">
              <a:spcBef>
                <a:spcPts val="0"/>
              </a:spcBef>
              <a:spcAft>
                <a:spcPts val="0"/>
              </a:spcAft>
              <a:defRPr/>
            </a:pPr>
            <a:r>
              <a:rPr kumimoji="0" lang="en-US" altLang="ko-KR" sz="3200" b="1" dirty="0">
                <a:solidFill>
                  <a:schemeClr val="tx1">
                    <a:lumMod val="75000"/>
                    <a:lumOff val="25000"/>
                  </a:schemeClr>
                </a:solidFill>
                <a:latin typeface="Arial" pitchFamily="34" charset="0"/>
                <a:cs typeface="Arial" pitchFamily="34" charset="0"/>
              </a:rPr>
              <a:t>ANY QUESTIONS?</a:t>
            </a:r>
          </a:p>
        </p:txBody>
      </p:sp>
    </p:spTree>
    <p:extLst>
      <p:ext uri="{BB962C8B-B14F-4D97-AF65-F5344CB8AC3E}">
        <p14:creationId xmlns:p14="http://schemas.microsoft.com/office/powerpoint/2010/main" val="335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latin typeface="Arial" pitchFamily="34" charset="0"/>
                <a:cs typeface="Arial" pitchFamily="34" charset="0"/>
              </a:rPr>
              <a:t>Impulsive Tech Presents: </a:t>
            </a:r>
            <a:r>
              <a:rPr lang="en-US" b="1" dirty="0" err="1">
                <a:solidFill>
                  <a:schemeClr val="accent2"/>
                </a:solidFill>
                <a:latin typeface="Arial" pitchFamily="34" charset="0"/>
                <a:cs typeface="Arial" pitchFamily="34" charset="0"/>
              </a:rPr>
              <a:t>Smpl</a:t>
            </a:r>
            <a:r>
              <a:rPr lang="en-US" b="1" dirty="0">
                <a:solidFill>
                  <a:schemeClr val="accent2"/>
                </a:solidFill>
                <a:latin typeface="Arial" pitchFamily="34" charset="0"/>
                <a:cs typeface="Arial" pitchFamily="34" charset="0"/>
              </a:rPr>
              <a:t>.</a:t>
            </a:r>
            <a:endParaRPr lang="en-US" b="1" dirty="0">
              <a:latin typeface="Arial" pitchFamily="34" charset="0"/>
              <a:cs typeface="Arial" pitchFamily="34" charset="0"/>
            </a:endParaRPr>
          </a:p>
        </p:txBody>
      </p:sp>
      <p:sp>
        <p:nvSpPr>
          <p:cNvPr id="5" name="Content Placeholder 4"/>
          <p:cNvSpPr>
            <a:spLocks noGrp="1"/>
          </p:cNvSpPr>
          <p:nvPr>
            <p:ph idx="10"/>
          </p:nvPr>
        </p:nvSpPr>
        <p:spPr>
          <a:xfrm>
            <a:off x="107504" y="1563638"/>
            <a:ext cx="8795320" cy="2995737"/>
          </a:xfrm>
        </p:spPr>
        <p:txBody>
          <a:bodyPr/>
          <a:lstStyle/>
          <a:p>
            <a:r>
              <a:rPr lang="en-US" altLang="ko-KR" sz="1600" dirty="0">
                <a:solidFill>
                  <a:schemeClr val="tx1"/>
                </a:solidFill>
                <a:latin typeface="Arial" pitchFamily="34" charset="0"/>
                <a:cs typeface="Arial" pitchFamily="34" charset="0"/>
              </a:rPr>
              <a:t>Home automation has been quite a trending space in the consumer electronics industry in recent years, with the advent of smart devices like google home, amazon </a:t>
            </a:r>
            <a:r>
              <a:rPr lang="en-US" altLang="ko-KR" sz="1600" dirty="0" err="1">
                <a:solidFill>
                  <a:schemeClr val="tx1"/>
                </a:solidFill>
                <a:latin typeface="Arial" pitchFamily="34" charset="0"/>
                <a:cs typeface="Arial" pitchFamily="34" charset="0"/>
              </a:rPr>
              <a:t>echodot</a:t>
            </a:r>
            <a:r>
              <a:rPr lang="en-US" altLang="ko-KR" sz="1600" dirty="0">
                <a:solidFill>
                  <a:schemeClr val="tx1"/>
                </a:solidFill>
                <a:latin typeface="Arial" pitchFamily="34" charset="0"/>
                <a:cs typeface="Arial" pitchFamily="34" charset="0"/>
              </a:rPr>
              <a:t> and so on, with all major players investing millions into research in embedded systems and Internet of Things, its market recesses have spread far and wide even to third world countries.</a:t>
            </a:r>
          </a:p>
          <a:p>
            <a:pPr>
              <a:buFont typeface="Wingdings" pitchFamily="2" charset="2"/>
              <a:buChar char="ü"/>
            </a:pPr>
            <a:endParaRPr lang="en-US" altLang="ko-KR" sz="1600" dirty="0">
              <a:solidFill>
                <a:schemeClr val="tx1"/>
              </a:solidFill>
              <a:latin typeface="Arial" pitchFamily="34" charset="0"/>
              <a:cs typeface="Arial" pitchFamily="34" charset="0"/>
            </a:endParaRPr>
          </a:p>
          <a:p>
            <a:r>
              <a:rPr lang="en-US" sz="1600" b="0" i="0" u="none" strike="noStrike" dirty="0">
                <a:solidFill>
                  <a:schemeClr val="tx1"/>
                </a:solidFill>
                <a:effectLst/>
                <a:latin typeface="Roboto" panose="02000000000000000000" pitchFamily="2" charset="0"/>
              </a:rPr>
              <a:t>While there are many competing vendors in this space, there are issues with the current state of home automation including a lack of standardized security measures and deprecation of older devices without backwards compatibility.</a:t>
            </a:r>
          </a:p>
          <a:p>
            <a:endParaRPr lang="en-US" altLang="ko-KR" sz="1200" dirty="0">
              <a:solidFill>
                <a:schemeClr val="tx1"/>
              </a:solidFill>
              <a:latin typeface="Arial" pitchFamily="34" charset="0"/>
              <a:cs typeface="Arial" pitchFamily="34" charset="0"/>
            </a:endParaRPr>
          </a:p>
          <a:p>
            <a:r>
              <a:rPr lang="en-US" altLang="ko-KR" sz="1600" dirty="0">
                <a:solidFill>
                  <a:schemeClr val="tx1"/>
                </a:solidFill>
                <a:latin typeface="Arial" pitchFamily="34" charset="0"/>
                <a:cs typeface="Arial" pitchFamily="34" charset="0"/>
              </a:rPr>
              <a:t>Our goal is to design and develop a feasible product that allows for remote automation of appliances externally and can be interfaced with an easily accessible device such as a smartphone or a computer with as little of a learning curve as possible to cover the consumer electronics space of the common man</a:t>
            </a:r>
            <a:endParaRPr lang="ko-KR" altLang="en-US" sz="1600" dirty="0">
              <a:solidFill>
                <a:schemeClr val="tx1"/>
              </a:solidFill>
              <a:latin typeface="Arial" pitchFamily="34" charset="0"/>
              <a:cs typeface="Arial" pitchFamily="34" charset="0"/>
            </a:endParaRPr>
          </a:p>
        </p:txBody>
      </p:sp>
      <p:sp>
        <p:nvSpPr>
          <p:cNvPr id="3" name="Title 2"/>
          <p:cNvSpPr>
            <a:spLocks noGrp="1"/>
          </p:cNvSpPr>
          <p:nvPr>
            <p:ph type="title"/>
          </p:nvPr>
        </p:nvSpPr>
        <p:spPr/>
        <p:txBody>
          <a:bodyPr/>
          <a:lstStyle/>
          <a:p>
            <a:r>
              <a:rPr lang="en-US" dirty="0"/>
              <a:t>Background</a:t>
            </a:r>
          </a:p>
        </p:txBody>
      </p:sp>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Why should this be a thing?</a:t>
            </a:r>
            <a:endParaRPr lang="ko-KR" altLang="en-US" dirty="0"/>
          </a:p>
        </p:txBody>
      </p:sp>
      <p:sp>
        <p:nvSpPr>
          <p:cNvPr id="2" name="Content Placeholder 1"/>
          <p:cNvSpPr>
            <a:spLocks noGrp="1"/>
          </p:cNvSpPr>
          <p:nvPr>
            <p:ph idx="1"/>
          </p:nvPr>
        </p:nvSpPr>
        <p:spPr>
          <a:xfrm>
            <a:off x="1979712" y="843558"/>
            <a:ext cx="6912768" cy="460648"/>
          </a:xfrm>
        </p:spPr>
        <p:txBody>
          <a:bodyPr/>
          <a:lstStyle/>
          <a:p>
            <a:pPr lvl="0"/>
            <a:r>
              <a:rPr lang="en-US" b="1" dirty="0"/>
              <a:t>Need for more efficient operation of household electric appliances</a:t>
            </a:r>
          </a:p>
        </p:txBody>
      </p:sp>
      <p:sp>
        <p:nvSpPr>
          <p:cNvPr id="5" name="Content Placeholder 4"/>
          <p:cNvSpPr>
            <a:spLocks noGrp="1"/>
          </p:cNvSpPr>
          <p:nvPr>
            <p:ph idx="10"/>
          </p:nvPr>
        </p:nvSpPr>
        <p:spPr>
          <a:xfrm>
            <a:off x="1763688" y="1491630"/>
            <a:ext cx="6912768" cy="2995737"/>
          </a:xfrm>
        </p:spPr>
        <p:txBody>
          <a:bodyPr/>
          <a:lstStyle/>
          <a:p>
            <a:pPr marL="285750" indent="-285750">
              <a:buFont typeface="Arial" panose="020B0604020202020204" pitchFamily="34" charset="0"/>
              <a:buChar char="•"/>
            </a:pPr>
            <a:r>
              <a:rPr lang="en-US" altLang="ko-KR" sz="1200" dirty="0">
                <a:latin typeface="Arial" pitchFamily="34" charset="0"/>
                <a:cs typeface="Arial" pitchFamily="34" charset="0"/>
              </a:rPr>
              <a:t>The all too familiar scenario of a busy start to your working day leading to you forgetting to turn off the clothes iron at home after use can not only prove to be a great loss of energy, but a dangerous fire hazard as well.</a:t>
            </a:r>
          </a:p>
          <a:p>
            <a:endParaRPr lang="en-US" altLang="ko-KR" sz="1200" dirty="0">
              <a:latin typeface="Arial" pitchFamily="34" charset="0"/>
              <a:cs typeface="Arial" pitchFamily="34" charset="0"/>
            </a:endParaRPr>
          </a:p>
          <a:p>
            <a:pPr marL="285750" indent="-285750">
              <a:buFont typeface="Arial" panose="020B0604020202020204" pitchFamily="34" charset="0"/>
              <a:buChar char="•"/>
            </a:pPr>
            <a:r>
              <a:rPr lang="en-US" sz="1200" dirty="0"/>
              <a:t>Have you ever wondered how much it really costs to run your appliances? Or considered upgrading to more energy-efficient models, but feel unsure about which appliance will give you the biggest savings?</a:t>
            </a:r>
          </a:p>
          <a:p>
            <a:endParaRPr lang="en-US" sz="1200" dirty="0"/>
          </a:p>
          <a:p>
            <a:pPr marL="285750" indent="-285750">
              <a:buFont typeface="Arial" panose="020B0604020202020204" pitchFamily="34" charset="0"/>
              <a:buChar char="•"/>
            </a:pPr>
            <a:r>
              <a:rPr lang="en-US" altLang="ko-KR" sz="1200" dirty="0">
                <a:latin typeface="Arial" pitchFamily="34" charset="0"/>
                <a:cs typeface="Arial" pitchFamily="34" charset="0"/>
              </a:rPr>
              <a:t>That moment when you’re returning home after a long and tiring day at work in the sweltering heat of an Indian summer, wouldn’t it be nice if you could get your home air conditioning on and the temperature just right for you to drop straight into bed?</a:t>
            </a:r>
          </a:p>
          <a:p>
            <a:pPr marL="285750" indent="-285750">
              <a:buFont typeface="Arial" panose="020B0604020202020204" pitchFamily="34" charset="0"/>
              <a:buChar char="•"/>
            </a:pPr>
            <a:endParaRPr lang="en-US" altLang="ko-KR" sz="1200" dirty="0"/>
          </a:p>
          <a:p>
            <a:pPr marL="285750" indent="-285750">
              <a:buFont typeface="Arial" panose="020B0604020202020204" pitchFamily="34" charset="0"/>
              <a:buChar char="•"/>
            </a:pPr>
            <a:r>
              <a:rPr lang="en-US" altLang="ko-KR" sz="1200" dirty="0"/>
              <a:t>A smart plug solves all of these problems- and about 38 more and makes your regular appliances all beautifully connected into a neat interface that you can switch on or off at will with a click of your finger, schedule timings, track energy consumption in real time and so much more</a:t>
            </a:r>
            <a:endParaRPr lang="en-US" altLang="ko-KR" sz="1200" dirty="0">
              <a:latin typeface="Arial" pitchFamily="34" charset="0"/>
              <a:cs typeface="Arial" pitchFamily="34" charset="0"/>
            </a:endParaRPr>
          </a:p>
          <a:p>
            <a:endParaRPr lang="en-US" altLang="ko-KR" sz="1200" dirty="0">
              <a:latin typeface="Arial" pitchFamily="34" charset="0"/>
              <a:cs typeface="Arial" pitchFamily="34" charset="0"/>
            </a:endParaRPr>
          </a:p>
        </p:txBody>
      </p:sp>
    </p:spTree>
    <p:extLst>
      <p:ext uri="{BB962C8B-B14F-4D97-AF65-F5344CB8AC3E}">
        <p14:creationId xmlns:p14="http://schemas.microsoft.com/office/powerpoint/2010/main" val="97910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Market Analysis</a:t>
            </a:r>
            <a:endParaRPr lang="ko-KR" altLang="en-US" dirty="0"/>
          </a:p>
        </p:txBody>
      </p:sp>
      <p:sp>
        <p:nvSpPr>
          <p:cNvPr id="2" name="Content Placeholder 1"/>
          <p:cNvSpPr>
            <a:spLocks noGrp="1"/>
          </p:cNvSpPr>
          <p:nvPr>
            <p:ph idx="1"/>
          </p:nvPr>
        </p:nvSpPr>
        <p:spPr>
          <a:xfrm>
            <a:off x="1979712" y="843558"/>
            <a:ext cx="6912768" cy="460648"/>
          </a:xfrm>
        </p:spPr>
        <p:txBody>
          <a:bodyPr/>
          <a:lstStyle/>
          <a:p>
            <a:pPr lvl="0"/>
            <a:r>
              <a:rPr lang="en-US" b="1" dirty="0"/>
              <a:t>Is this really feasible?</a:t>
            </a:r>
          </a:p>
        </p:txBody>
      </p:sp>
      <p:sp>
        <p:nvSpPr>
          <p:cNvPr id="5" name="Content Placeholder 4"/>
          <p:cNvSpPr>
            <a:spLocks noGrp="1"/>
          </p:cNvSpPr>
          <p:nvPr>
            <p:ph idx="10"/>
          </p:nvPr>
        </p:nvSpPr>
        <p:spPr>
          <a:xfrm>
            <a:off x="1763688" y="1491630"/>
            <a:ext cx="7056784" cy="2995737"/>
          </a:xfrm>
        </p:spPr>
        <p:txBody>
          <a:bodyPr/>
          <a:lstStyle/>
          <a:p>
            <a:pPr marL="285750" indent="-285750">
              <a:buFont typeface="Arial" panose="020B0604020202020204" pitchFamily="34" charset="0"/>
              <a:buChar char="•"/>
            </a:pPr>
            <a:r>
              <a:rPr lang="en-US" sz="1600" b="0" i="0" dirty="0">
                <a:solidFill>
                  <a:schemeClr val="tx1"/>
                </a:solidFill>
                <a:effectLst/>
                <a:latin typeface="Segoe UI" panose="020B0502040204020203" pitchFamily="34" charset="0"/>
              </a:rPr>
              <a:t>North America secures the leading position in the global smart plugs  market due to the presence of pioneer brands.</a:t>
            </a:r>
          </a:p>
          <a:p>
            <a:pPr marL="285750" indent="-285750">
              <a:buFont typeface="Arial" panose="020B0604020202020204" pitchFamily="34" charset="0"/>
              <a:buChar char="•"/>
            </a:pPr>
            <a:r>
              <a:rPr lang="en-US" sz="1600" b="0" i="0" dirty="0">
                <a:solidFill>
                  <a:schemeClr val="tx1"/>
                </a:solidFill>
                <a:effectLst/>
                <a:latin typeface="Segoe UI" panose="020B0502040204020203" pitchFamily="34" charset="0"/>
              </a:rPr>
              <a:t>The region is a fast and early adopter of rising home</a:t>
            </a:r>
            <a:br>
              <a:rPr lang="en-US" sz="1600" dirty="0">
                <a:solidFill>
                  <a:schemeClr val="tx1"/>
                </a:solidFill>
              </a:rPr>
            </a:br>
            <a:r>
              <a:rPr lang="en-US" sz="1600" b="0" i="0" dirty="0">
                <a:solidFill>
                  <a:schemeClr val="tx1"/>
                </a:solidFill>
                <a:effectLst/>
                <a:latin typeface="Segoe UI" panose="020B0502040204020203" pitchFamily="34" charset="0"/>
              </a:rPr>
              <a:t> automation technologies.</a:t>
            </a:r>
          </a:p>
          <a:p>
            <a:pPr marL="285750" indent="-285750">
              <a:buFont typeface="Arial" panose="020B0604020202020204" pitchFamily="34" charset="0"/>
              <a:buChar char="•"/>
            </a:pPr>
            <a:r>
              <a:rPr lang="en-US" sz="1600" b="0" i="0" dirty="0">
                <a:solidFill>
                  <a:schemeClr val="tx1"/>
                </a:solidFill>
                <a:effectLst/>
                <a:latin typeface="Segoe UI" panose="020B0502040204020203" pitchFamily="34" charset="0"/>
              </a:rPr>
              <a:t>Rising economies in Asian nations such as China, Japan, and India</a:t>
            </a:r>
            <a:br>
              <a:rPr lang="en-US" sz="1600" dirty="0">
                <a:solidFill>
                  <a:schemeClr val="tx1"/>
                </a:solidFill>
              </a:rPr>
            </a:br>
            <a:r>
              <a:rPr lang="en-US" sz="1600" b="0" i="0" dirty="0">
                <a:solidFill>
                  <a:schemeClr val="tx1"/>
                </a:solidFill>
                <a:effectLst/>
                <a:latin typeface="Segoe UI" panose="020B0502040204020203" pitchFamily="34" charset="0"/>
              </a:rPr>
              <a:t>are anticipated to experience a remarkable growth.</a:t>
            </a:r>
          </a:p>
          <a:p>
            <a:pPr marL="285750" indent="-285750">
              <a:buFont typeface="Arial" panose="020B0604020202020204" pitchFamily="34" charset="0"/>
              <a:buChar char="•"/>
            </a:pPr>
            <a:r>
              <a:rPr lang="en-US" sz="1600" b="1" i="0" dirty="0">
                <a:solidFill>
                  <a:schemeClr val="tx1"/>
                </a:solidFill>
                <a:effectLst/>
                <a:latin typeface="Segoe UI" panose="020B0502040204020203" pitchFamily="34" charset="0"/>
              </a:rPr>
              <a:t>Product, service, and price-</a:t>
            </a:r>
            <a:r>
              <a:rPr lang="en-US" sz="1600" i="0" dirty="0">
                <a:solidFill>
                  <a:schemeClr val="tx1"/>
                </a:solidFill>
                <a:effectLst/>
                <a:latin typeface="Segoe UI" panose="020B0502040204020203" pitchFamily="34" charset="0"/>
              </a:rPr>
              <a:t>Keeping this in mind there can be a fully devised strategy that can be implemented.</a:t>
            </a:r>
          </a:p>
          <a:p>
            <a:pPr marL="285750" indent="-285750">
              <a:buFont typeface="Arial" panose="020B0604020202020204" pitchFamily="34" charset="0"/>
              <a:buChar char="•"/>
            </a:pPr>
            <a:r>
              <a:rPr lang="en-US" sz="1600" i="0" dirty="0">
                <a:solidFill>
                  <a:schemeClr val="tx1"/>
                </a:solidFill>
                <a:effectLst/>
                <a:latin typeface="Segoe UI" panose="020B0502040204020203" pitchFamily="34" charset="0"/>
              </a:rPr>
              <a:t> There is no major use for the service part here as it is a one time sale that is done. So the product and the price is the major factor to focus upon. </a:t>
            </a:r>
            <a:r>
              <a:rPr lang="en-US" sz="1600" dirty="0">
                <a:solidFill>
                  <a:schemeClr val="tx1"/>
                </a:solidFill>
                <a:latin typeface="Segoe UI" panose="020B0502040204020203" pitchFamily="34" charset="0"/>
              </a:rPr>
              <a:t>The USP of </a:t>
            </a:r>
            <a:r>
              <a:rPr lang="en-US" sz="1600" b="1" dirty="0" err="1">
                <a:solidFill>
                  <a:schemeClr val="accent2"/>
                </a:solidFill>
                <a:latin typeface="Segoe UI" panose="020B0502040204020203" pitchFamily="34" charset="0"/>
              </a:rPr>
              <a:t>Smpl</a:t>
            </a:r>
            <a:r>
              <a:rPr lang="en-US" sz="1600" b="1" dirty="0">
                <a:solidFill>
                  <a:schemeClr val="accent2"/>
                </a:solidFill>
                <a:latin typeface="Segoe UI" panose="020B0502040204020203" pitchFamily="34" charset="0"/>
              </a:rPr>
              <a:t>. </a:t>
            </a:r>
            <a:r>
              <a:rPr lang="en-US" sz="1600" dirty="0">
                <a:solidFill>
                  <a:schemeClr val="tx1"/>
                </a:solidFill>
                <a:latin typeface="Segoe UI" panose="020B0502040204020203" pitchFamily="34" charset="0"/>
              </a:rPr>
              <a:t>is based on this and will be discussed further.</a:t>
            </a:r>
            <a:endParaRPr lang="en-US" altLang="ko-KR" sz="12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8291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6624-1938-4805-A48E-9ACB437CCDD1}"/>
              </a:ext>
            </a:extLst>
          </p:cNvPr>
          <p:cNvSpPr>
            <a:spLocks noGrp="1"/>
          </p:cNvSpPr>
          <p:nvPr>
            <p:ph type="title"/>
          </p:nvPr>
        </p:nvSpPr>
        <p:spPr/>
        <p:txBody>
          <a:bodyPr/>
          <a:lstStyle/>
          <a:p>
            <a:r>
              <a:rPr lang="en-IN" dirty="0"/>
              <a:t>Domain</a:t>
            </a:r>
          </a:p>
        </p:txBody>
      </p:sp>
      <p:sp>
        <p:nvSpPr>
          <p:cNvPr id="4" name="Content Placeholder 3">
            <a:extLst>
              <a:ext uri="{FF2B5EF4-FFF2-40B4-BE49-F238E27FC236}">
                <a16:creationId xmlns:a16="http://schemas.microsoft.com/office/drawing/2014/main" id="{CAF6FA1D-97EE-47FF-99D6-480CE958DB8B}"/>
              </a:ext>
            </a:extLst>
          </p:cNvPr>
          <p:cNvSpPr>
            <a:spLocks noGrp="1"/>
          </p:cNvSpPr>
          <p:nvPr>
            <p:ph idx="10"/>
          </p:nvPr>
        </p:nvSpPr>
        <p:spPr>
          <a:xfrm>
            <a:off x="1763688" y="862557"/>
            <a:ext cx="7200800" cy="4280943"/>
          </a:xfrm>
        </p:spPr>
        <p:txBody>
          <a:bodyPr/>
          <a:lstStyle/>
          <a:p>
            <a:pPr marL="285750" indent="-285750">
              <a:buFont typeface="Arial" panose="020B0604020202020204" pitchFamily="34" charset="0"/>
              <a:buChar char="•"/>
            </a:pPr>
            <a:r>
              <a:rPr lang="en-US" sz="1600" b="0" i="0" u="none" strike="noStrike" dirty="0">
                <a:solidFill>
                  <a:schemeClr val="tx1"/>
                </a:solidFill>
                <a:effectLst/>
                <a:latin typeface="Roboto" panose="02000000000000000000" pitchFamily="2" charset="0"/>
              </a:rPr>
              <a:t>Consumer electronics has become a major part of the embedded domain as new products come into the market.</a:t>
            </a:r>
          </a:p>
          <a:p>
            <a:pPr marL="285750" indent="-285750">
              <a:buFont typeface="Arial" panose="020B0604020202020204" pitchFamily="34" charset="0"/>
              <a:buChar char="•"/>
            </a:pPr>
            <a:r>
              <a:rPr lang="en-US" sz="1600" b="0" i="0" u="none" strike="noStrike" dirty="0">
                <a:solidFill>
                  <a:schemeClr val="tx1"/>
                </a:solidFill>
                <a:effectLst/>
                <a:latin typeface="Roboto" panose="02000000000000000000" pitchFamily="2" charset="0"/>
              </a:rPr>
              <a:t> Creative ideas with great aesthetics are the need of this field.</a:t>
            </a:r>
          </a:p>
          <a:p>
            <a:pPr marL="285750" indent="-285750">
              <a:buFont typeface="Arial" panose="020B0604020202020204" pitchFamily="34" charset="0"/>
              <a:buChar char="•"/>
            </a:pPr>
            <a:r>
              <a:rPr lang="en-US" sz="1600" b="0" i="0" u="none" strike="noStrike" dirty="0">
                <a:solidFill>
                  <a:schemeClr val="tx1"/>
                </a:solidFill>
                <a:effectLst/>
                <a:latin typeface="Roboto" panose="02000000000000000000" pitchFamily="2" charset="0"/>
              </a:rPr>
              <a:t>A </a:t>
            </a:r>
            <a:r>
              <a:rPr lang="en-US" sz="1600" b="0" i="0" u="none" strike="noStrike" dirty="0" err="1">
                <a:solidFill>
                  <a:schemeClr val="tx1"/>
                </a:solidFill>
                <a:effectLst/>
                <a:latin typeface="Roboto" panose="02000000000000000000" pitchFamily="2" charset="0"/>
              </a:rPr>
              <a:t>WiFi</a:t>
            </a:r>
            <a:r>
              <a:rPr lang="en-US" sz="1600" b="0" i="0" u="none" strike="noStrike" dirty="0">
                <a:solidFill>
                  <a:schemeClr val="tx1"/>
                </a:solidFill>
                <a:effectLst/>
                <a:latin typeface="Roboto" panose="02000000000000000000" pitchFamily="2" charset="0"/>
              </a:rPr>
              <a:t> based Smart Plug is pretty much a game changing idea in the field with the ability to control and set timers to any AC appliance at home with your mobile device. </a:t>
            </a:r>
          </a:p>
          <a:p>
            <a:pPr marL="285750" indent="-285750">
              <a:buFont typeface="Arial" panose="020B0604020202020204" pitchFamily="34" charset="0"/>
              <a:buChar char="•"/>
            </a:pPr>
            <a:r>
              <a:rPr lang="en-US" sz="1600" dirty="0">
                <a:solidFill>
                  <a:schemeClr val="tx1"/>
                </a:solidFill>
                <a:latin typeface="Roboto" panose="02000000000000000000" pitchFamily="2" charset="0"/>
              </a:rPr>
              <a:t>This </a:t>
            </a:r>
            <a:r>
              <a:rPr lang="en-US" sz="1600" b="0" i="0" u="none" strike="noStrike" dirty="0">
                <a:solidFill>
                  <a:schemeClr val="tx1"/>
                </a:solidFill>
                <a:effectLst/>
                <a:latin typeface="Roboto" panose="02000000000000000000" pitchFamily="2" charset="0"/>
              </a:rPr>
              <a:t>can be marketed to a very broad audience who are in need of simplifying their daily lives. </a:t>
            </a:r>
            <a:endParaRPr lang="en-IN" sz="1200" dirty="0">
              <a:solidFill>
                <a:schemeClr val="tx1"/>
              </a:solidFill>
            </a:endParaRPr>
          </a:p>
          <a:p>
            <a:pPr marL="285750" indent="-285750" rtl="0">
              <a:buFont typeface="Arial" panose="020B0604020202020204" pitchFamily="34" charset="0"/>
              <a:buChar char="•"/>
            </a:pPr>
            <a:r>
              <a:rPr lang="en-IN" sz="1600" dirty="0">
                <a:solidFill>
                  <a:schemeClr val="tx1"/>
                </a:solidFill>
                <a:latin typeface="Roboto" panose="02000000000000000000" pitchFamily="2" charset="0"/>
                <a:ea typeface="Roboto" panose="02000000000000000000" pitchFamily="2" charset="0"/>
              </a:rPr>
              <a:t>Some of the current players in the dominant market (Canada, the United States) are </a:t>
            </a:r>
            <a:r>
              <a:rPr lang="en-IN" sz="1600" i="1" dirty="0">
                <a:solidFill>
                  <a:schemeClr val="tx1"/>
                </a:solidFill>
                <a:effectLst/>
                <a:latin typeface="Roboto" panose="02000000000000000000" pitchFamily="2" charset="0"/>
                <a:ea typeface="Roboto" panose="02000000000000000000" pitchFamily="2" charset="0"/>
              </a:rPr>
              <a:t>D-Link Corp, Belkin International Inc., </a:t>
            </a:r>
            <a:r>
              <a:rPr lang="en-IN" sz="1600" i="1" dirty="0" err="1">
                <a:solidFill>
                  <a:schemeClr val="tx1"/>
                </a:solidFill>
                <a:effectLst/>
                <a:latin typeface="Roboto" panose="02000000000000000000" pitchFamily="2" charset="0"/>
                <a:ea typeface="Roboto" panose="02000000000000000000" pitchFamily="2" charset="0"/>
              </a:rPr>
              <a:t>Etekcity</a:t>
            </a:r>
            <a:r>
              <a:rPr lang="en-IN" sz="1600" i="1" dirty="0">
                <a:solidFill>
                  <a:schemeClr val="tx1"/>
                </a:solidFill>
                <a:effectLst/>
                <a:latin typeface="Roboto" panose="02000000000000000000" pitchFamily="2" charset="0"/>
                <a:ea typeface="Roboto" panose="02000000000000000000" pitchFamily="2" charset="0"/>
              </a:rPr>
              <a:t> Corp., EDIMAX Technology Co. Ltd., </a:t>
            </a:r>
            <a:r>
              <a:rPr lang="en-IN" sz="1600" i="1" dirty="0" err="1">
                <a:solidFill>
                  <a:schemeClr val="tx1"/>
                </a:solidFill>
                <a:effectLst/>
                <a:latin typeface="Roboto" panose="02000000000000000000" pitchFamily="2" charset="0"/>
                <a:ea typeface="Roboto" panose="02000000000000000000" pitchFamily="2" charset="0"/>
              </a:rPr>
              <a:t>iSmart</a:t>
            </a:r>
            <a:r>
              <a:rPr lang="en-IN" sz="1600" i="1" dirty="0">
                <a:solidFill>
                  <a:schemeClr val="tx1"/>
                </a:solidFill>
                <a:effectLst/>
                <a:latin typeface="Roboto" panose="02000000000000000000" pitchFamily="2" charset="0"/>
                <a:ea typeface="Roboto" panose="02000000000000000000" pitchFamily="2" charset="0"/>
              </a:rPr>
              <a:t> Alarm Inc., Panasonic Corp., Leviton Manufacturing Co. Inc., TP-Link Technologies Co. Ltd. SDI Technologies Inc.</a:t>
            </a:r>
          </a:p>
          <a:p>
            <a:pPr rtl="0"/>
            <a:endParaRPr lang="en-IN" sz="1600" i="1" dirty="0">
              <a:solidFill>
                <a:schemeClr val="tx1"/>
              </a:solidFill>
              <a:latin typeface="Roboto" panose="02000000000000000000" pitchFamily="2" charset="0"/>
              <a:ea typeface="Roboto" panose="02000000000000000000" pitchFamily="2" charset="0"/>
            </a:endParaRPr>
          </a:p>
          <a:p>
            <a:pPr rtl="0"/>
            <a:r>
              <a:rPr lang="en-IN" sz="1600" dirty="0">
                <a:solidFill>
                  <a:schemeClr val="tx1"/>
                </a:solidFill>
                <a:effectLst/>
                <a:latin typeface="Roboto" panose="02000000000000000000" pitchFamily="2" charset="0"/>
                <a:ea typeface="Roboto" panose="02000000000000000000" pitchFamily="2" charset="0"/>
              </a:rPr>
              <a:t>As we can observe, there are start-up companies as well as big corporations all with a sizeable market share even in a space of rapid growth</a:t>
            </a:r>
          </a:p>
          <a:p>
            <a:pPr rtl="0">
              <a:buFont typeface="Arial" panose="020B0604020202020204" pitchFamily="34" charset="0"/>
              <a:buChar char="•"/>
            </a:pPr>
            <a:endParaRPr lang="en-IN" sz="1200" dirty="0">
              <a:effectLst/>
              <a:latin typeface="Segoe UI" panose="020B0502040204020203" pitchFamily="34" charset="0"/>
            </a:endParaRPr>
          </a:p>
          <a:p>
            <a:pPr marL="285750" indent="-285750">
              <a:buFont typeface="Arial" panose="020B0604020202020204" pitchFamily="34" charset="0"/>
              <a:buChar char="•"/>
            </a:pPr>
            <a:endParaRPr lang="en-IN" sz="1200" dirty="0">
              <a:solidFill>
                <a:schemeClr val="tx1"/>
              </a:solidFill>
            </a:endParaRPr>
          </a:p>
        </p:txBody>
      </p:sp>
    </p:spTree>
    <p:extLst>
      <p:ext uri="{BB962C8B-B14F-4D97-AF65-F5344CB8AC3E}">
        <p14:creationId xmlns:p14="http://schemas.microsoft.com/office/powerpoint/2010/main" val="269975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D8B1-2348-4469-B67C-08775BB10169}"/>
              </a:ext>
            </a:extLst>
          </p:cNvPr>
          <p:cNvSpPr>
            <a:spLocks noGrp="1"/>
          </p:cNvSpPr>
          <p:nvPr>
            <p:ph type="title"/>
          </p:nvPr>
        </p:nvSpPr>
        <p:spPr/>
        <p:txBody>
          <a:bodyPr/>
          <a:lstStyle/>
          <a:p>
            <a:r>
              <a:rPr lang="en-IN" dirty="0"/>
              <a:t>Target Demographic</a:t>
            </a:r>
          </a:p>
        </p:txBody>
      </p:sp>
      <p:sp>
        <p:nvSpPr>
          <p:cNvPr id="3" name="Content Placeholder 2">
            <a:extLst>
              <a:ext uri="{FF2B5EF4-FFF2-40B4-BE49-F238E27FC236}">
                <a16:creationId xmlns:a16="http://schemas.microsoft.com/office/drawing/2014/main" id="{92EA8746-A3C4-41FA-8080-1BEDD54075B5}"/>
              </a:ext>
            </a:extLst>
          </p:cNvPr>
          <p:cNvSpPr>
            <a:spLocks noGrp="1"/>
          </p:cNvSpPr>
          <p:nvPr>
            <p:ph idx="1"/>
          </p:nvPr>
        </p:nvSpPr>
        <p:spPr>
          <a:xfrm>
            <a:off x="395536" y="987574"/>
            <a:ext cx="8496944" cy="884466"/>
          </a:xfrm>
        </p:spPr>
        <p:txBody>
          <a:bodyPr/>
          <a:lstStyle/>
          <a:p>
            <a:r>
              <a:rPr lang="en-IN" dirty="0"/>
              <a:t>Our main target demographic is the Indian Consumer Electronics Market due to its still-fresh entry into the smart plug market through Amazon’s     Smart Plug launch in Mid 2020</a:t>
            </a:r>
          </a:p>
        </p:txBody>
      </p:sp>
      <p:pic>
        <p:nvPicPr>
          <p:cNvPr id="1026" name="Picture 2">
            <a:extLst>
              <a:ext uri="{FF2B5EF4-FFF2-40B4-BE49-F238E27FC236}">
                <a16:creationId xmlns:a16="http://schemas.microsoft.com/office/drawing/2014/main" id="{7D305C9F-CAE3-432D-AC2A-A38F21CB6672}"/>
              </a:ext>
            </a:extLst>
          </p:cNvPr>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1930433" y="2024409"/>
            <a:ext cx="5448233" cy="299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51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4390-7847-4F9E-8CF1-B0B192FD5732}"/>
              </a:ext>
            </a:extLst>
          </p:cNvPr>
          <p:cNvSpPr>
            <a:spLocks noGrp="1"/>
          </p:cNvSpPr>
          <p:nvPr>
            <p:ph type="title"/>
          </p:nvPr>
        </p:nvSpPr>
        <p:spPr/>
        <p:txBody>
          <a:bodyPr/>
          <a:lstStyle/>
          <a:p>
            <a:r>
              <a:rPr lang="en-IN" dirty="0"/>
              <a:t>Competitive Landscape</a:t>
            </a:r>
          </a:p>
        </p:txBody>
      </p:sp>
      <p:sp>
        <p:nvSpPr>
          <p:cNvPr id="3" name="Content Placeholder 2">
            <a:extLst>
              <a:ext uri="{FF2B5EF4-FFF2-40B4-BE49-F238E27FC236}">
                <a16:creationId xmlns:a16="http://schemas.microsoft.com/office/drawing/2014/main" id="{4B00C375-7AD5-45A7-9F00-0AB3E05ECD41}"/>
              </a:ext>
            </a:extLst>
          </p:cNvPr>
          <p:cNvSpPr>
            <a:spLocks noGrp="1"/>
          </p:cNvSpPr>
          <p:nvPr>
            <p:ph idx="1"/>
          </p:nvPr>
        </p:nvSpPr>
        <p:spPr/>
        <p:txBody>
          <a:bodyPr/>
          <a:lstStyle/>
          <a:p>
            <a:r>
              <a:rPr lang="en-IN" dirty="0"/>
              <a:t>Why India? What are the current players? Is it worth attempting to grab a market share in the midst of conglomerates like Amazon?</a:t>
            </a:r>
          </a:p>
        </p:txBody>
      </p:sp>
      <p:sp>
        <p:nvSpPr>
          <p:cNvPr id="4" name="Content Placeholder 3">
            <a:extLst>
              <a:ext uri="{FF2B5EF4-FFF2-40B4-BE49-F238E27FC236}">
                <a16:creationId xmlns:a16="http://schemas.microsoft.com/office/drawing/2014/main" id="{D789EBD0-18BF-469B-B835-A2D6B0E0F02D}"/>
              </a:ext>
            </a:extLst>
          </p:cNvPr>
          <p:cNvSpPr>
            <a:spLocks noGrp="1"/>
          </p:cNvSpPr>
          <p:nvPr>
            <p:ph idx="10"/>
          </p:nvPr>
        </p:nvSpPr>
        <p:spPr/>
        <p:txBody>
          <a:bodyPr/>
          <a:lstStyle/>
          <a:p>
            <a:pPr marL="285750" indent="-285750">
              <a:buFont typeface="Arial" panose="020B0604020202020204" pitchFamily="34" charset="0"/>
              <a:buChar char="•"/>
            </a:pPr>
            <a:r>
              <a:rPr lang="en-US" sz="1800" b="0" i="0" u="none" strike="noStrike" dirty="0">
                <a:solidFill>
                  <a:schemeClr val="tx1"/>
                </a:solidFill>
                <a:effectLst/>
                <a:latin typeface="Roboto" panose="02000000000000000000" pitchFamily="2" charset="0"/>
              </a:rPr>
              <a:t>In September 2020, Amazon launched its Smart Plug in India in its smart-device lineup.</a:t>
            </a:r>
          </a:p>
          <a:p>
            <a:pPr marL="285750" indent="-285750">
              <a:buFont typeface="Arial" panose="020B0604020202020204" pitchFamily="34" charset="0"/>
              <a:buChar char="•"/>
            </a:pPr>
            <a:r>
              <a:rPr lang="en-US" sz="1800" b="0" i="0" u="none" strike="noStrike" dirty="0">
                <a:solidFill>
                  <a:schemeClr val="tx1"/>
                </a:solidFill>
                <a:effectLst/>
                <a:latin typeface="Roboto" panose="02000000000000000000" pitchFamily="2" charset="0"/>
              </a:rPr>
              <a:t>The Smart Plug has been designed for the Indian market.</a:t>
            </a:r>
          </a:p>
          <a:p>
            <a:pPr marL="285750" indent="-285750">
              <a:buFont typeface="Arial" panose="020B0604020202020204" pitchFamily="34" charset="0"/>
              <a:buChar char="•"/>
            </a:pPr>
            <a:r>
              <a:rPr lang="en-US" sz="1800" b="0" i="0" u="none" strike="noStrike" dirty="0">
                <a:solidFill>
                  <a:schemeClr val="tx1"/>
                </a:solidFill>
                <a:effectLst/>
                <a:latin typeface="Roboto" panose="02000000000000000000" pitchFamily="2" charset="0"/>
              </a:rPr>
              <a:t>It utilizes a 3-pin socket design, supports a 6A power rating, and a state retention feature that ensures that appliances go back to their last state (on/off) in case of a power outage and resumption.</a:t>
            </a:r>
          </a:p>
          <a:p>
            <a:pPr marL="285750" indent="-285750">
              <a:buFont typeface="Arial" panose="020B0604020202020204" pitchFamily="34" charset="0"/>
              <a:buChar char="•"/>
            </a:pPr>
            <a:r>
              <a:rPr lang="en-US" sz="1800" b="0" i="0" u="none" strike="noStrike" dirty="0">
                <a:solidFill>
                  <a:schemeClr val="tx1"/>
                </a:solidFill>
                <a:effectLst/>
                <a:latin typeface="Roboto" panose="02000000000000000000" pitchFamily="2" charset="0"/>
              </a:rPr>
              <a:t>The Amazon Smart Plug is priced at INR 1,999 in India and can now be purchased on Amazon India and at select Croma and Reliance Digital outlets. Hence, as a relatively new thing in the country, Impulsive tech has a lot of scope in being pioneers of this tech.</a:t>
            </a:r>
            <a:endParaRPr lang="en-US" dirty="0">
              <a:solidFill>
                <a:schemeClr val="tx1"/>
              </a:solidFill>
              <a:effectLst/>
            </a:endParaRPr>
          </a:p>
          <a:p>
            <a:endParaRPr lang="en-IN" dirty="0"/>
          </a:p>
        </p:txBody>
      </p:sp>
    </p:spTree>
    <p:extLst>
      <p:ext uri="{BB962C8B-B14F-4D97-AF65-F5344CB8AC3E}">
        <p14:creationId xmlns:p14="http://schemas.microsoft.com/office/powerpoint/2010/main" val="34391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4B0E-3B48-48D9-8D08-395EFCEE2B80}"/>
              </a:ext>
            </a:extLst>
          </p:cNvPr>
          <p:cNvSpPr>
            <a:spLocks noGrp="1"/>
          </p:cNvSpPr>
          <p:nvPr>
            <p:ph type="title"/>
          </p:nvPr>
        </p:nvSpPr>
        <p:spPr/>
        <p:txBody>
          <a:bodyPr/>
          <a:lstStyle/>
          <a:p>
            <a:r>
              <a:rPr lang="en-IN" dirty="0"/>
              <a:t>Smpl. – Smart Plug</a:t>
            </a:r>
          </a:p>
        </p:txBody>
      </p:sp>
      <p:sp>
        <p:nvSpPr>
          <p:cNvPr id="3" name="Content Placeholder 2">
            <a:extLst>
              <a:ext uri="{FF2B5EF4-FFF2-40B4-BE49-F238E27FC236}">
                <a16:creationId xmlns:a16="http://schemas.microsoft.com/office/drawing/2014/main" id="{9168974F-1A2F-4D31-BDF3-ED8B10BE4096}"/>
              </a:ext>
            </a:extLst>
          </p:cNvPr>
          <p:cNvSpPr>
            <a:spLocks noGrp="1"/>
          </p:cNvSpPr>
          <p:nvPr>
            <p:ph idx="1"/>
          </p:nvPr>
        </p:nvSpPr>
        <p:spPr/>
        <p:txBody>
          <a:bodyPr/>
          <a:lstStyle/>
          <a:p>
            <a:r>
              <a:rPr lang="en-IN" dirty="0"/>
              <a:t>What exactly is it? </a:t>
            </a:r>
          </a:p>
        </p:txBody>
      </p:sp>
      <p:pic>
        <p:nvPicPr>
          <p:cNvPr id="2050" name="Picture 2">
            <a:extLst>
              <a:ext uri="{FF2B5EF4-FFF2-40B4-BE49-F238E27FC236}">
                <a16:creationId xmlns:a16="http://schemas.microsoft.com/office/drawing/2014/main" id="{A31C8BF5-7574-456B-A2E1-A1BE31CA3C77}"/>
              </a:ext>
            </a:extLst>
          </p:cNvPr>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1968539" y="1419622"/>
            <a:ext cx="5372021" cy="29956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F507E1-0117-4A37-9CE4-5B19982BA6A3}"/>
              </a:ext>
            </a:extLst>
          </p:cNvPr>
          <p:cNvSpPr txBox="1"/>
          <p:nvPr/>
        </p:nvSpPr>
        <p:spPr>
          <a:xfrm>
            <a:off x="467544" y="4443958"/>
            <a:ext cx="8280920" cy="646331"/>
          </a:xfrm>
          <a:prstGeom prst="rect">
            <a:avLst/>
          </a:prstGeom>
          <a:noFill/>
        </p:spPr>
        <p:txBody>
          <a:bodyPr wrap="square" rtlCol="0">
            <a:spAutoFit/>
          </a:bodyPr>
          <a:lstStyle/>
          <a:p>
            <a:r>
              <a:rPr lang="en-IN" dirty="0"/>
              <a:t>Technically known as a power-point adapter, It is connected to a regular socket and has a socket where any electrical appliance can be connected to</a:t>
            </a:r>
          </a:p>
        </p:txBody>
      </p:sp>
    </p:spTree>
    <p:extLst>
      <p:ext uri="{BB962C8B-B14F-4D97-AF65-F5344CB8AC3E}">
        <p14:creationId xmlns:p14="http://schemas.microsoft.com/office/powerpoint/2010/main" val="229226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9B28-DF7D-4AC8-9ED0-87AFCA2CE140}"/>
              </a:ext>
            </a:extLst>
          </p:cNvPr>
          <p:cNvSpPr>
            <a:spLocks noGrp="1"/>
          </p:cNvSpPr>
          <p:nvPr>
            <p:ph type="title"/>
          </p:nvPr>
        </p:nvSpPr>
        <p:spPr/>
        <p:txBody>
          <a:bodyPr/>
          <a:lstStyle/>
          <a:p>
            <a:r>
              <a:rPr lang="en-IN" dirty="0"/>
              <a:t>Smpl. – Smart Plug</a:t>
            </a:r>
          </a:p>
        </p:txBody>
      </p:sp>
      <p:sp>
        <p:nvSpPr>
          <p:cNvPr id="3" name="Content Placeholder 2">
            <a:extLst>
              <a:ext uri="{FF2B5EF4-FFF2-40B4-BE49-F238E27FC236}">
                <a16:creationId xmlns:a16="http://schemas.microsoft.com/office/drawing/2014/main" id="{4E33D78D-15F5-4EF1-B3BA-F912FF23407E}"/>
              </a:ext>
            </a:extLst>
          </p:cNvPr>
          <p:cNvSpPr>
            <a:spLocks noGrp="1"/>
          </p:cNvSpPr>
          <p:nvPr>
            <p:ph idx="1"/>
          </p:nvPr>
        </p:nvSpPr>
        <p:spPr>
          <a:xfrm>
            <a:off x="1979712" y="843558"/>
            <a:ext cx="6912768" cy="460648"/>
          </a:xfrm>
        </p:spPr>
        <p:txBody>
          <a:bodyPr/>
          <a:lstStyle/>
          <a:p>
            <a:r>
              <a:rPr lang="en-IN" dirty="0"/>
              <a:t>The Technical Jargon</a:t>
            </a:r>
          </a:p>
        </p:txBody>
      </p:sp>
      <p:pic>
        <p:nvPicPr>
          <p:cNvPr id="11" name="Content Placeholder 10">
            <a:extLst>
              <a:ext uri="{FF2B5EF4-FFF2-40B4-BE49-F238E27FC236}">
                <a16:creationId xmlns:a16="http://schemas.microsoft.com/office/drawing/2014/main" id="{C073247A-B61C-49E6-8AF7-56C509C0A202}"/>
              </a:ext>
            </a:extLst>
          </p:cNvPr>
          <p:cNvPicPr>
            <a:picLocks noGrp="1" noChangeAspect="1"/>
          </p:cNvPicPr>
          <p:nvPr>
            <p:ph idx="10"/>
          </p:nvPr>
        </p:nvPicPr>
        <p:blipFill>
          <a:blip r:embed="rId2"/>
          <a:stretch>
            <a:fillRect/>
          </a:stretch>
        </p:blipFill>
        <p:spPr>
          <a:xfrm>
            <a:off x="4505515" y="1520353"/>
            <a:ext cx="4367167" cy="2995613"/>
          </a:xfrm>
        </p:spPr>
      </p:pic>
      <p:sp>
        <p:nvSpPr>
          <p:cNvPr id="12" name="TextBox 11">
            <a:extLst>
              <a:ext uri="{FF2B5EF4-FFF2-40B4-BE49-F238E27FC236}">
                <a16:creationId xmlns:a16="http://schemas.microsoft.com/office/drawing/2014/main" id="{E01B52DD-3A67-452D-B3C9-69FF1889963A}"/>
              </a:ext>
            </a:extLst>
          </p:cNvPr>
          <p:cNvSpPr txBox="1"/>
          <p:nvPr/>
        </p:nvSpPr>
        <p:spPr>
          <a:xfrm>
            <a:off x="1907704" y="1394356"/>
            <a:ext cx="2448272" cy="3477875"/>
          </a:xfrm>
          <a:prstGeom prst="rect">
            <a:avLst/>
          </a:prstGeom>
          <a:noFill/>
        </p:spPr>
        <p:txBody>
          <a:bodyPr wrap="square" rtlCol="0">
            <a:spAutoFit/>
          </a:bodyPr>
          <a:lstStyle/>
          <a:p>
            <a:r>
              <a:rPr lang="en-US" sz="1100" dirty="0">
                <a:effectLst/>
              </a:rPr>
              <a:t>A smart plug’s Main Board consists of a microcontroller that is connected to an LED that denotes the status of the smart plug. Also, it will have the control of an antenna which will get your commands through Wi-Fi. Based on your received commands, the microcontroller will turn on or off the power output line through an electrical relay.</a:t>
            </a:r>
          </a:p>
          <a:p>
            <a:endParaRPr lang="en-US" sz="1100" dirty="0">
              <a:effectLst/>
            </a:endParaRPr>
          </a:p>
          <a:p>
            <a:r>
              <a:rPr lang="en-US" sz="1100" dirty="0">
                <a:effectLst/>
              </a:rPr>
              <a:t>Moreover, there is a small memory chip inside the main controller board to keep your schedules. The microcontroller is programmed by us to check for scheduling while turning on or off the power output line as mentioned before</a:t>
            </a:r>
          </a:p>
          <a:p>
            <a:br>
              <a:rPr lang="en-US" sz="1100" dirty="0">
                <a:effectLst/>
              </a:rPr>
            </a:br>
            <a:endParaRPr lang="en-IN" sz="1100" dirty="0"/>
          </a:p>
        </p:txBody>
      </p:sp>
    </p:spTree>
    <p:extLst>
      <p:ext uri="{BB962C8B-B14F-4D97-AF65-F5344CB8AC3E}">
        <p14:creationId xmlns:p14="http://schemas.microsoft.com/office/powerpoint/2010/main" val="3849736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TotalTime>
  <Words>1255</Words>
  <Application>Microsoft Office PowerPoint</Application>
  <PresentationFormat>On-screen Show (16:9)</PresentationFormat>
  <Paragraphs>69</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Malgun Gothic</vt:lpstr>
      <vt:lpstr>Arial</vt:lpstr>
      <vt:lpstr>Calibri</vt:lpstr>
      <vt:lpstr>Roboto</vt:lpstr>
      <vt:lpstr>Segoe UI</vt:lpstr>
      <vt:lpstr>Wingdings</vt:lpstr>
      <vt:lpstr>Office Theme</vt:lpstr>
      <vt:lpstr>Custom Design</vt:lpstr>
      <vt:lpstr>PowerPoint Presentation</vt:lpstr>
      <vt:lpstr>Background</vt:lpstr>
      <vt:lpstr>Why should this be a thing?</vt:lpstr>
      <vt:lpstr>Market Analysis</vt:lpstr>
      <vt:lpstr>Domain</vt:lpstr>
      <vt:lpstr>Target Demographic</vt:lpstr>
      <vt:lpstr>Competitive Landscape</vt:lpstr>
      <vt:lpstr>Smpl. – Smart Plug</vt:lpstr>
      <vt:lpstr>Smpl. – Smart Plug</vt:lpstr>
      <vt:lpstr>Working of a smart plug socket</vt:lpstr>
      <vt:lpstr>Marketing Strategy</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Impulsive Tech</dc:creator>
  <cp:lastModifiedBy>Jessenth Ebenezer</cp:lastModifiedBy>
  <cp:revision>30</cp:revision>
  <dcterms:created xsi:type="dcterms:W3CDTF">2014-04-01T16:27:38Z</dcterms:created>
  <dcterms:modified xsi:type="dcterms:W3CDTF">2021-08-23T18:02:50Z</dcterms:modified>
</cp:coreProperties>
</file>