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61" r:id="rId3"/>
    <p:sldId id="258" r:id="rId4"/>
    <p:sldId id="257" r:id="rId5"/>
    <p:sldId id="259" r:id="rId6"/>
    <p:sldId id="260" r:id="rId7"/>
    <p:sldId id="264" r:id="rId8"/>
    <p:sldId id="265" r:id="rId9"/>
    <p:sldId id="266" r:id="rId10"/>
    <p:sldId id="267"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8743B1-496D-4D3F-BDE4-2BF47561CF1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AE5CD-2F10-42B6-B895-83152A6840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664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8743B1-496D-4D3F-BDE4-2BF47561CF1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278809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8743B1-496D-4D3F-BDE4-2BF47561CF1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168643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8743B1-496D-4D3F-BDE4-2BF47561CF1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2156103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8743B1-496D-4D3F-BDE4-2BF47561CF1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AE5CD-2F10-42B6-B895-83152A6840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454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8743B1-496D-4D3F-BDE4-2BF47561CF1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872377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8743B1-496D-4D3F-BDE4-2BF47561CF17}"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74720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8743B1-496D-4D3F-BDE4-2BF47561CF17}" type="datetimeFigureOut">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134191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28743B1-496D-4D3F-BDE4-2BF47561CF17}" type="datetimeFigureOut">
              <a:rPr lang="en-US" smtClean="0"/>
              <a:t>4/27/2022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2884736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28743B1-496D-4D3F-BDE4-2BF47561CF17}" type="datetimeFigureOut">
              <a:rPr lang="en-US" smtClean="0"/>
              <a:t>4/27/2022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1AE5CD-2F10-42B6-B895-83152A684017}" type="slidenum">
              <a:rPr lang="en-US" smtClean="0"/>
              <a:t>‹#›</a:t>
            </a:fld>
            <a:endParaRPr lang="en-US"/>
          </a:p>
        </p:txBody>
      </p:sp>
    </p:spTree>
    <p:extLst>
      <p:ext uri="{BB962C8B-B14F-4D97-AF65-F5344CB8AC3E}">
        <p14:creationId xmlns:p14="http://schemas.microsoft.com/office/powerpoint/2010/main" val="2121822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8743B1-496D-4D3F-BDE4-2BF47561CF1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178786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28743B1-496D-4D3F-BDE4-2BF47561CF17}" type="datetimeFigureOut">
              <a:rPr lang="en-US" smtClean="0"/>
              <a:t>4/27/2022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1AE5CD-2F10-42B6-B895-83152A68401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2102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633A-6EF7-453C-A6F5-BEA7EFFE9266}"/>
              </a:ext>
            </a:extLst>
          </p:cNvPr>
          <p:cNvSpPr>
            <a:spLocks noGrp="1"/>
          </p:cNvSpPr>
          <p:nvPr>
            <p:ph type="ctrTitle"/>
          </p:nvPr>
        </p:nvSpPr>
        <p:spPr/>
        <p:txBody>
          <a:bodyPr>
            <a:normAutofit/>
          </a:bodyPr>
          <a:lstStyle/>
          <a:p>
            <a:pPr algn="ctr"/>
            <a:r>
              <a:rPr lang="en-US" sz="4000" b="1" dirty="0">
                <a:solidFill>
                  <a:schemeClr val="tx1"/>
                </a:solidFill>
                <a:latin typeface="Candara "/>
              </a:rPr>
              <a:t>CSE4019 Image Processing </a:t>
            </a:r>
            <a:br>
              <a:rPr lang="en-US" sz="4000" b="1" dirty="0">
                <a:solidFill>
                  <a:schemeClr val="tx1"/>
                </a:solidFill>
                <a:latin typeface="Candara "/>
              </a:rPr>
            </a:br>
            <a:r>
              <a:rPr lang="en-US" sz="4000" b="1" dirty="0">
                <a:solidFill>
                  <a:schemeClr val="tx1"/>
                </a:solidFill>
                <a:latin typeface="Candara "/>
              </a:rPr>
              <a:t>J Component Review 3</a:t>
            </a:r>
            <a:br>
              <a:rPr lang="en-US" sz="4000" b="1" dirty="0">
                <a:latin typeface="Candara "/>
              </a:rPr>
            </a:br>
            <a:br>
              <a:rPr lang="en-US" sz="4000" b="1" dirty="0">
                <a:latin typeface="Candara "/>
              </a:rPr>
            </a:br>
            <a:r>
              <a:rPr lang="en-US" sz="4000" dirty="0">
                <a:solidFill>
                  <a:schemeClr val="tx1"/>
                </a:solidFill>
                <a:latin typeface="Candara "/>
              </a:rPr>
              <a:t>Skin Cancer Classification with Medical Assistance using Deep Learning </a:t>
            </a:r>
          </a:p>
        </p:txBody>
      </p:sp>
      <p:sp>
        <p:nvSpPr>
          <p:cNvPr id="3" name="Subtitle 2">
            <a:extLst>
              <a:ext uri="{FF2B5EF4-FFF2-40B4-BE49-F238E27FC236}">
                <a16:creationId xmlns:a16="http://schemas.microsoft.com/office/drawing/2014/main" id="{D455C342-A2E1-43A9-ABC1-C44F54C4F367}"/>
              </a:ext>
            </a:extLst>
          </p:cNvPr>
          <p:cNvSpPr>
            <a:spLocks noGrp="1"/>
          </p:cNvSpPr>
          <p:nvPr>
            <p:ph type="subTitle" idx="1"/>
          </p:nvPr>
        </p:nvSpPr>
        <p:spPr>
          <a:xfrm>
            <a:off x="1727686" y="4363941"/>
            <a:ext cx="9228201" cy="1645920"/>
          </a:xfrm>
        </p:spPr>
        <p:txBody>
          <a:bodyPr>
            <a:normAutofit/>
          </a:bodyPr>
          <a:lstStyle/>
          <a:p>
            <a:pPr algn="ctr"/>
            <a:r>
              <a:rPr lang="en-US" b="1" dirty="0" err="1">
                <a:solidFill>
                  <a:schemeClr val="tx1"/>
                </a:solidFill>
              </a:rPr>
              <a:t>Gadiparthy</a:t>
            </a:r>
            <a:r>
              <a:rPr lang="en-US" b="1" dirty="0">
                <a:solidFill>
                  <a:schemeClr val="tx1"/>
                </a:solidFill>
              </a:rPr>
              <a:t> Harika Sai – 19BCE1182</a:t>
            </a:r>
          </a:p>
          <a:p>
            <a:pPr algn="ctr"/>
            <a:r>
              <a:rPr lang="en-US" b="1" dirty="0">
                <a:solidFill>
                  <a:schemeClr val="tx1"/>
                </a:solidFill>
              </a:rPr>
              <a:t>Meghna Manoj Nair – 19BCE1459</a:t>
            </a:r>
          </a:p>
          <a:p>
            <a:pPr algn="ctr"/>
            <a:r>
              <a:rPr lang="en-US" b="1" dirty="0" err="1">
                <a:solidFill>
                  <a:schemeClr val="tx1"/>
                </a:solidFill>
              </a:rPr>
              <a:t>Jessenth</a:t>
            </a:r>
            <a:r>
              <a:rPr lang="en-US" b="1" dirty="0">
                <a:solidFill>
                  <a:schemeClr val="tx1"/>
                </a:solidFill>
              </a:rPr>
              <a:t> Ebenezer S – 19BCE1462</a:t>
            </a:r>
          </a:p>
        </p:txBody>
      </p:sp>
    </p:spTree>
    <p:extLst>
      <p:ext uri="{BB962C8B-B14F-4D97-AF65-F5344CB8AC3E}">
        <p14:creationId xmlns:p14="http://schemas.microsoft.com/office/powerpoint/2010/main" val="1913753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E258B-30FB-445A-B513-55D34B68F244}"/>
              </a:ext>
            </a:extLst>
          </p:cNvPr>
          <p:cNvSpPr>
            <a:spLocks noGrp="1"/>
          </p:cNvSpPr>
          <p:nvPr>
            <p:ph type="title"/>
          </p:nvPr>
        </p:nvSpPr>
        <p:spPr/>
        <p:txBody>
          <a:bodyPr/>
          <a:lstStyle/>
          <a:p>
            <a:r>
              <a:rPr lang="en-US" dirty="0"/>
              <a:t>Web Application</a:t>
            </a:r>
          </a:p>
        </p:txBody>
      </p:sp>
      <p:sp>
        <p:nvSpPr>
          <p:cNvPr id="3" name="Content Placeholder 2">
            <a:extLst>
              <a:ext uri="{FF2B5EF4-FFF2-40B4-BE49-F238E27FC236}">
                <a16:creationId xmlns:a16="http://schemas.microsoft.com/office/drawing/2014/main" id="{C96DF3AA-90D7-4B64-966D-983288C98CC2}"/>
              </a:ext>
            </a:extLst>
          </p:cNvPr>
          <p:cNvSpPr>
            <a:spLocks noGrp="1"/>
          </p:cNvSpPr>
          <p:nvPr>
            <p:ph idx="1"/>
          </p:nvPr>
        </p:nvSpPr>
        <p:spPr/>
        <p:txBody>
          <a:bodyPr/>
          <a:lstStyle/>
          <a:p>
            <a:pPr algn="just">
              <a:buFont typeface="Arial" panose="020B0604020202020204" pitchFamily="34" charset="0"/>
              <a:buChar char="•"/>
            </a:pPr>
            <a:r>
              <a:rPr lang="en-US" dirty="0"/>
              <a:t>The major and final step left in the completion of the project is to utilize the model created in the previous step and to integrate with an application which can be used by the society easily. An interactive, simple and user-friendly Web UI is created using HTML, CSS, JavaScript and Flask. The saved model is then integrated with the Flask framework. </a:t>
            </a:r>
          </a:p>
          <a:p>
            <a:pPr algn="just">
              <a:buFont typeface="Arial" panose="020B0604020202020204" pitchFamily="34" charset="0"/>
              <a:buChar char="•"/>
            </a:pPr>
            <a:r>
              <a:rPr lang="en-US" dirty="0"/>
              <a:t>Each time the user uploads an image from the frontend UI, the CNN based classification model is called which extracts the lesion from the segmented image, parses through it and classifies it as Melanoma, Nevus or Seborrheic Keratosis. </a:t>
            </a:r>
          </a:p>
          <a:p>
            <a:pPr algn="just">
              <a:buFont typeface="Arial" panose="020B0604020202020204" pitchFamily="34" charset="0"/>
              <a:buChar char="•"/>
            </a:pPr>
            <a:r>
              <a:rPr lang="en-US" dirty="0"/>
              <a:t>The classification is then displayed. Based on the convenience of the user, the app would also request for the user location and then suggest nearby hospitals and clinics which offer suitable treatment. </a:t>
            </a:r>
          </a:p>
        </p:txBody>
      </p:sp>
    </p:spTree>
    <p:extLst>
      <p:ext uri="{BB962C8B-B14F-4D97-AF65-F5344CB8AC3E}">
        <p14:creationId xmlns:p14="http://schemas.microsoft.com/office/powerpoint/2010/main" val="3035341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appy National Thank You Day! - Inventionland">
            <a:extLst>
              <a:ext uri="{FF2B5EF4-FFF2-40B4-BE49-F238E27FC236}">
                <a16:creationId xmlns:a16="http://schemas.microsoft.com/office/drawing/2014/main" id="{30764CFF-F63C-4EC6-BE2D-873A0230C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923" y="1971053"/>
            <a:ext cx="9088153" cy="3976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926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E93F3-B848-4F1B-AE1F-B93661D5F921}"/>
              </a:ext>
            </a:extLst>
          </p:cNvPr>
          <p:cNvSpPr>
            <a:spLocks noGrp="1"/>
          </p:cNvSpPr>
          <p:nvPr>
            <p:ph type="title"/>
          </p:nvPr>
        </p:nvSpPr>
        <p:spPr/>
        <p:txBody>
          <a:bodyPr/>
          <a:lstStyle/>
          <a:p>
            <a:r>
              <a:rPr lang="en-US" b="1" dirty="0"/>
              <a:t>Modules and Work Distribution</a:t>
            </a:r>
          </a:p>
        </p:txBody>
      </p:sp>
      <p:sp>
        <p:nvSpPr>
          <p:cNvPr id="3" name="Content Placeholder 2">
            <a:extLst>
              <a:ext uri="{FF2B5EF4-FFF2-40B4-BE49-F238E27FC236}">
                <a16:creationId xmlns:a16="http://schemas.microsoft.com/office/drawing/2014/main" id="{54E3B031-F0D5-42D6-8A72-EABA49EB9B61}"/>
              </a:ext>
            </a:extLst>
          </p:cNvPr>
          <p:cNvSpPr>
            <a:spLocks noGrp="1"/>
          </p:cNvSpPr>
          <p:nvPr>
            <p:ph idx="1"/>
          </p:nvPr>
        </p:nvSpPr>
        <p:spPr/>
        <p:txBody>
          <a:bodyPr/>
          <a:lstStyle/>
          <a:p>
            <a:pPr>
              <a:buFont typeface="Arial" panose="020B0604020202020204" pitchFamily="34" charset="0"/>
              <a:buChar char="•"/>
            </a:pPr>
            <a:r>
              <a:rPr lang="en-US" dirty="0"/>
              <a:t> Preprocessing the dataset – Harika</a:t>
            </a:r>
          </a:p>
          <a:p>
            <a:pPr>
              <a:buFont typeface="Arial" panose="020B0604020202020204" pitchFamily="34" charset="0"/>
              <a:buChar char="•"/>
            </a:pPr>
            <a:r>
              <a:rPr lang="en-US" dirty="0"/>
              <a:t> Building and Training the model – Harika</a:t>
            </a:r>
          </a:p>
          <a:p>
            <a:pPr>
              <a:buFont typeface="Arial" panose="020B0604020202020204" pitchFamily="34" charset="0"/>
              <a:buChar char="•"/>
            </a:pPr>
            <a:r>
              <a:rPr lang="en-US" dirty="0"/>
              <a:t> Testing the model – Meghna</a:t>
            </a:r>
          </a:p>
          <a:p>
            <a:pPr>
              <a:buFont typeface="Arial" panose="020B0604020202020204" pitchFamily="34" charset="0"/>
              <a:buChar char="•"/>
            </a:pPr>
            <a:r>
              <a:rPr lang="en-US" dirty="0"/>
              <a:t> UI for Web Interface – </a:t>
            </a:r>
            <a:r>
              <a:rPr lang="en-US" dirty="0" err="1"/>
              <a:t>Jessenth</a:t>
            </a:r>
            <a:endParaRPr lang="en-US" dirty="0"/>
          </a:p>
          <a:p>
            <a:pPr>
              <a:buFont typeface="Arial" panose="020B0604020202020204" pitchFamily="34" charset="0"/>
              <a:buChar char="•"/>
            </a:pPr>
            <a:r>
              <a:rPr lang="en-US" dirty="0"/>
              <a:t> Integration of Google Maps API – Meghna</a:t>
            </a:r>
          </a:p>
          <a:p>
            <a:pPr>
              <a:buFont typeface="Arial" panose="020B0604020202020204" pitchFamily="34" charset="0"/>
              <a:buChar char="•"/>
            </a:pPr>
            <a:r>
              <a:rPr lang="en-US" dirty="0"/>
              <a:t> Python Backend Integration – </a:t>
            </a:r>
            <a:r>
              <a:rPr lang="en-US" dirty="0" err="1"/>
              <a:t>Jessenth</a:t>
            </a:r>
            <a:endParaRPr lang="en-US" dirty="0"/>
          </a:p>
          <a:p>
            <a:pPr>
              <a:buFont typeface="Arial" panose="020B0604020202020204" pitchFamily="34" charset="0"/>
              <a:buChar char="•"/>
            </a:pPr>
            <a:r>
              <a:rPr lang="en-US" dirty="0"/>
              <a:t> Curating Research Paper -  </a:t>
            </a:r>
            <a:r>
              <a:rPr lang="en-US" dirty="0" err="1"/>
              <a:t>Jessenth</a:t>
            </a:r>
            <a:r>
              <a:rPr lang="en-US" dirty="0"/>
              <a:t>, Harika, Meghna</a:t>
            </a:r>
          </a:p>
        </p:txBody>
      </p:sp>
    </p:spTree>
    <p:extLst>
      <p:ext uri="{BB962C8B-B14F-4D97-AF65-F5344CB8AC3E}">
        <p14:creationId xmlns:p14="http://schemas.microsoft.com/office/powerpoint/2010/main" val="321264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9D621-CE81-4272-AAD7-7D1AD592C9E2}"/>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a16="http://schemas.microsoft.com/office/drawing/2014/main" id="{9252D405-866C-4008-865C-7A90ECCC0E13}"/>
              </a:ext>
            </a:extLst>
          </p:cNvPr>
          <p:cNvSpPr>
            <a:spLocks noGrp="1"/>
          </p:cNvSpPr>
          <p:nvPr>
            <p:ph idx="1"/>
          </p:nvPr>
        </p:nvSpPr>
        <p:spPr>
          <a:xfrm>
            <a:off x="1097280" y="1845734"/>
            <a:ext cx="10058400" cy="1745605"/>
          </a:xfrm>
        </p:spPr>
        <p:txBody>
          <a:bodyPr>
            <a:normAutofit/>
          </a:bodyPr>
          <a:lstStyle/>
          <a:p>
            <a:pPr marL="0" indent="0" algn="just">
              <a:buNone/>
            </a:pPr>
            <a:r>
              <a:rPr lang="en-US" sz="2800" dirty="0"/>
              <a:t>To classify Skin Cancer and to detect Melanoma using Deep Learning algorithm and to notify the nearby hospitals and health centers to the users which offer suitable treatment based on the location preference of the user.</a:t>
            </a:r>
          </a:p>
        </p:txBody>
      </p:sp>
      <p:pic>
        <p:nvPicPr>
          <p:cNvPr id="1026" name="Picture 2" descr="What Is Cancer?">
            <a:extLst>
              <a:ext uri="{FF2B5EF4-FFF2-40B4-BE49-F238E27FC236}">
                <a16:creationId xmlns:a16="http://schemas.microsoft.com/office/drawing/2014/main" id="{6B474223-DD11-4C9A-8D4C-044C3A52A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630" y="3894772"/>
            <a:ext cx="5175355" cy="20974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itish Journal of Cancer">
            <a:extLst>
              <a:ext uri="{FF2B5EF4-FFF2-40B4-BE49-F238E27FC236}">
                <a16:creationId xmlns:a16="http://schemas.microsoft.com/office/drawing/2014/main" id="{DB3E3A89-ACFA-4051-A969-1A7552E73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989" y="3894772"/>
            <a:ext cx="5175355" cy="2097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375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5436-33EC-4333-B27C-836FF6A0317E}"/>
              </a:ext>
            </a:extLst>
          </p:cNvPr>
          <p:cNvSpPr>
            <a:spLocks noGrp="1"/>
          </p:cNvSpPr>
          <p:nvPr>
            <p:ph type="title"/>
          </p:nvPr>
        </p:nvSpPr>
        <p:spPr/>
        <p:txBody>
          <a:bodyPr/>
          <a:lstStyle/>
          <a:p>
            <a:r>
              <a:rPr lang="en-US" b="1" dirty="0"/>
              <a:t>Abstract</a:t>
            </a:r>
          </a:p>
        </p:txBody>
      </p:sp>
      <p:sp>
        <p:nvSpPr>
          <p:cNvPr id="3" name="Content Placeholder 2">
            <a:extLst>
              <a:ext uri="{FF2B5EF4-FFF2-40B4-BE49-F238E27FC236}">
                <a16:creationId xmlns:a16="http://schemas.microsoft.com/office/drawing/2014/main" id="{852F08D9-ABA6-44C8-AC3E-59B468344D12}"/>
              </a:ext>
            </a:extLst>
          </p:cNvPr>
          <p:cNvSpPr>
            <a:spLocks noGrp="1"/>
          </p:cNvSpPr>
          <p:nvPr>
            <p:ph idx="1"/>
          </p:nvPr>
        </p:nvSpPr>
        <p:spPr/>
        <p:txBody>
          <a:bodyPr>
            <a:normAutofit/>
          </a:bodyPr>
          <a:lstStyle/>
          <a:p>
            <a:pPr algn="just">
              <a:buFont typeface="Arial" panose="020B0604020202020204" pitchFamily="34" charset="0"/>
              <a:buChar char="•"/>
            </a:pPr>
            <a:r>
              <a:rPr lang="en-US" dirty="0"/>
              <a:t> Skin cancer - most prevalent type of cancer. </a:t>
            </a:r>
          </a:p>
          <a:p>
            <a:pPr algn="just">
              <a:buFont typeface="Arial" panose="020B0604020202020204" pitchFamily="34" charset="0"/>
              <a:buChar char="•"/>
            </a:pPr>
            <a:r>
              <a:rPr lang="en-US" dirty="0"/>
              <a:t> Melanoma, specifically - 75% of skin cancer deaths, despite being the least common skin cancer. </a:t>
            </a:r>
          </a:p>
          <a:p>
            <a:pPr algn="just">
              <a:buFont typeface="Arial" panose="020B0604020202020204" pitchFamily="34" charset="0"/>
              <a:buChar char="•"/>
            </a:pPr>
            <a:r>
              <a:rPr lang="en-US" dirty="0"/>
              <a:t>To combat this issue - Skin Cancer Classification and Melanoma Detection with Medical Assistance using Deep Learning </a:t>
            </a:r>
          </a:p>
          <a:p>
            <a:pPr algn="just">
              <a:buFont typeface="Arial" panose="020B0604020202020204" pitchFamily="34" charset="0"/>
              <a:buChar char="•"/>
            </a:pPr>
            <a:r>
              <a:rPr lang="en-US" dirty="0"/>
              <a:t> Convolutional Neural Networks will be used</a:t>
            </a:r>
          </a:p>
          <a:p>
            <a:pPr algn="just">
              <a:buFont typeface="Arial" panose="020B0604020202020204" pitchFamily="34" charset="0"/>
              <a:buChar char="•"/>
            </a:pPr>
            <a:r>
              <a:rPr lang="en-US" dirty="0"/>
              <a:t> User uploads scanned copy – model runs – classification and detection – results shown – notify users with the nearby hospitals that offer suitable treatment</a:t>
            </a:r>
          </a:p>
          <a:p>
            <a:endParaRPr lang="en-US" dirty="0"/>
          </a:p>
        </p:txBody>
      </p:sp>
    </p:spTree>
    <p:extLst>
      <p:ext uri="{BB962C8B-B14F-4D97-AF65-F5344CB8AC3E}">
        <p14:creationId xmlns:p14="http://schemas.microsoft.com/office/powerpoint/2010/main" val="158988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9DCA-8C9B-45DC-A23B-813D87C35F50}"/>
              </a:ext>
            </a:extLst>
          </p:cNvPr>
          <p:cNvSpPr>
            <a:spLocks noGrp="1"/>
          </p:cNvSpPr>
          <p:nvPr>
            <p:ph type="title"/>
          </p:nvPr>
        </p:nvSpPr>
        <p:spPr/>
        <p:txBody>
          <a:bodyPr/>
          <a:lstStyle/>
          <a:p>
            <a:r>
              <a:rPr lang="en-US" b="1" dirty="0"/>
              <a:t>Dataset</a:t>
            </a:r>
          </a:p>
        </p:txBody>
      </p:sp>
      <p:sp>
        <p:nvSpPr>
          <p:cNvPr id="3" name="Content Placeholder 2">
            <a:extLst>
              <a:ext uri="{FF2B5EF4-FFF2-40B4-BE49-F238E27FC236}">
                <a16:creationId xmlns:a16="http://schemas.microsoft.com/office/drawing/2014/main" id="{55817E04-B8E0-46A5-8E39-CB4C49A269F9}"/>
              </a:ext>
            </a:extLst>
          </p:cNvPr>
          <p:cNvSpPr>
            <a:spLocks noGrp="1"/>
          </p:cNvSpPr>
          <p:nvPr>
            <p:ph idx="1"/>
          </p:nvPr>
        </p:nvSpPr>
        <p:spPr/>
        <p:txBody>
          <a:bodyPr>
            <a:normAutofit/>
          </a:bodyPr>
          <a:lstStyle/>
          <a:p>
            <a:pPr algn="just">
              <a:buFont typeface="Arial" panose="020B0604020202020204" pitchFamily="34" charset="0"/>
              <a:buChar char="•"/>
            </a:pPr>
            <a:r>
              <a:rPr lang="en-US" dirty="0"/>
              <a:t> The dataset used for this project has been obtained from GitHub.</a:t>
            </a:r>
          </a:p>
          <a:p>
            <a:pPr algn="just">
              <a:buFont typeface="Arial" panose="020B0604020202020204" pitchFamily="34" charset="0"/>
              <a:buChar char="•"/>
            </a:pPr>
            <a:r>
              <a:rPr lang="en-US" dirty="0"/>
              <a:t> There are three main classes used for training the model:</a:t>
            </a:r>
          </a:p>
          <a:p>
            <a:pPr marL="0" indent="0" algn="just">
              <a:buNone/>
            </a:pPr>
            <a:r>
              <a:rPr lang="en-US" dirty="0"/>
              <a:t>	Melanoma (around 400 images)</a:t>
            </a:r>
          </a:p>
          <a:p>
            <a:pPr marL="0" indent="0" algn="just">
              <a:buNone/>
            </a:pPr>
            <a:r>
              <a:rPr lang="en-US" dirty="0"/>
              <a:t>	Nevus (around 400 images)</a:t>
            </a:r>
          </a:p>
          <a:p>
            <a:pPr marL="0" indent="0" algn="just">
              <a:buNone/>
            </a:pPr>
            <a:r>
              <a:rPr lang="en-US" dirty="0"/>
              <a:t>	Seborrheic Keratosis (around 300 images)</a:t>
            </a:r>
          </a:p>
          <a:p>
            <a:pPr algn="just">
              <a:buFont typeface="Arial" panose="020B0604020202020204" pitchFamily="34" charset="0"/>
              <a:buChar char="•"/>
            </a:pPr>
            <a:r>
              <a:rPr lang="en-US" dirty="0"/>
              <a:t> The dataset was originally put forth by International Skin Imaging Collaboration (ISIC) Challenge on Skin Lesion Analysis Towards Melanoma Detection in 2017 and was pulled from there. </a:t>
            </a:r>
          </a:p>
          <a:p>
            <a:pPr algn="just">
              <a:buFont typeface="Arial" panose="020B0604020202020204" pitchFamily="34" charset="0"/>
              <a:buChar char="•"/>
            </a:pPr>
            <a:r>
              <a:rPr lang="en-US" dirty="0"/>
              <a:t> Since the dataset has been obtained from the repository of the renowned International Skin Imaging Collaboration, it can be trusted and used efficiently.</a:t>
            </a:r>
          </a:p>
        </p:txBody>
      </p:sp>
    </p:spTree>
    <p:extLst>
      <p:ext uri="{BB962C8B-B14F-4D97-AF65-F5344CB8AC3E}">
        <p14:creationId xmlns:p14="http://schemas.microsoft.com/office/powerpoint/2010/main" val="3912087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08A14-B1C5-4A59-840E-20E7398F3DA6}"/>
              </a:ext>
            </a:extLst>
          </p:cNvPr>
          <p:cNvSpPr>
            <a:spLocks noGrp="1"/>
          </p:cNvSpPr>
          <p:nvPr>
            <p:ph type="title"/>
          </p:nvPr>
        </p:nvSpPr>
        <p:spPr/>
        <p:txBody>
          <a:bodyPr/>
          <a:lstStyle/>
          <a:p>
            <a:r>
              <a:rPr lang="en-US" b="1" dirty="0"/>
              <a:t>Preparing the Dataset</a:t>
            </a:r>
          </a:p>
        </p:txBody>
      </p:sp>
      <p:sp>
        <p:nvSpPr>
          <p:cNvPr id="3" name="Content Placeholder 2">
            <a:extLst>
              <a:ext uri="{FF2B5EF4-FFF2-40B4-BE49-F238E27FC236}">
                <a16:creationId xmlns:a16="http://schemas.microsoft.com/office/drawing/2014/main" id="{06B2E84F-53AF-4312-AFFC-A459BD0D0D26}"/>
              </a:ext>
            </a:extLst>
          </p:cNvPr>
          <p:cNvSpPr>
            <a:spLocks noGrp="1"/>
          </p:cNvSpPr>
          <p:nvPr>
            <p:ph idx="1"/>
          </p:nvPr>
        </p:nvSpPr>
        <p:spPr/>
        <p:txBody>
          <a:bodyPr/>
          <a:lstStyle/>
          <a:p>
            <a:pPr>
              <a:buFont typeface="Arial" panose="020B0604020202020204" pitchFamily="34" charset="0"/>
              <a:buChar char="•"/>
            </a:pPr>
            <a:r>
              <a:rPr lang="en-US" dirty="0"/>
              <a:t> After acquiring the dataset from the repository, we then separate the data into various directories</a:t>
            </a:r>
          </a:p>
          <a:p>
            <a:pPr>
              <a:buFont typeface="Arial" panose="020B0604020202020204" pitchFamily="34" charset="0"/>
              <a:buChar char="•"/>
            </a:pPr>
            <a:r>
              <a:rPr lang="en-US" dirty="0"/>
              <a:t> Training, validation, testing (80% for train data - divide them for train and validation with 90:10 proportion - and 20% for test data)</a:t>
            </a:r>
          </a:p>
          <a:p>
            <a:pPr>
              <a:buFont typeface="Arial" panose="020B0604020202020204" pitchFamily="34" charset="0"/>
              <a:buChar char="•"/>
            </a:pPr>
            <a:r>
              <a:rPr lang="en-US" dirty="0"/>
              <a:t> We then need to transform the dataset by converting all images into equal dimensions and sizes for easy computation in the future.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12912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12725B-8B04-42C6-AB1E-622BEADD0CBD}"/>
              </a:ext>
            </a:extLst>
          </p:cNvPr>
          <p:cNvSpPr/>
          <p:nvPr/>
        </p:nvSpPr>
        <p:spPr>
          <a:xfrm>
            <a:off x="212036" y="2213112"/>
            <a:ext cx="2266121"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Acquisition</a:t>
            </a:r>
          </a:p>
        </p:txBody>
      </p:sp>
      <p:sp>
        <p:nvSpPr>
          <p:cNvPr id="5" name="Rectangle 4">
            <a:extLst>
              <a:ext uri="{FF2B5EF4-FFF2-40B4-BE49-F238E27FC236}">
                <a16:creationId xmlns:a16="http://schemas.microsoft.com/office/drawing/2014/main" id="{D0C0538E-361E-42F0-93B6-84B10F75B18E}"/>
              </a:ext>
            </a:extLst>
          </p:cNvPr>
          <p:cNvSpPr/>
          <p:nvPr/>
        </p:nvSpPr>
        <p:spPr>
          <a:xfrm>
            <a:off x="3233531" y="2213110"/>
            <a:ext cx="2266121"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Preprocessing</a:t>
            </a:r>
          </a:p>
        </p:txBody>
      </p:sp>
      <p:sp>
        <p:nvSpPr>
          <p:cNvPr id="6" name="Rectangle 5">
            <a:extLst>
              <a:ext uri="{FF2B5EF4-FFF2-40B4-BE49-F238E27FC236}">
                <a16:creationId xmlns:a16="http://schemas.microsoft.com/office/drawing/2014/main" id="{52687BC4-2D69-43E7-B553-BB21DC5A9315}"/>
              </a:ext>
            </a:extLst>
          </p:cNvPr>
          <p:cNvSpPr/>
          <p:nvPr/>
        </p:nvSpPr>
        <p:spPr>
          <a:xfrm>
            <a:off x="3233531" y="3597968"/>
            <a:ext cx="2266121"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Contrast Enhancement</a:t>
            </a:r>
          </a:p>
        </p:txBody>
      </p:sp>
      <p:sp>
        <p:nvSpPr>
          <p:cNvPr id="7" name="Rectangle 6">
            <a:extLst>
              <a:ext uri="{FF2B5EF4-FFF2-40B4-BE49-F238E27FC236}">
                <a16:creationId xmlns:a16="http://schemas.microsoft.com/office/drawing/2014/main" id="{D44C3C40-EDEC-41C8-9F5F-C03F04DCC15B}"/>
              </a:ext>
            </a:extLst>
          </p:cNvPr>
          <p:cNvSpPr/>
          <p:nvPr/>
        </p:nvSpPr>
        <p:spPr>
          <a:xfrm>
            <a:off x="6255026" y="2213110"/>
            <a:ext cx="2266121"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Segmentation</a:t>
            </a:r>
          </a:p>
        </p:txBody>
      </p:sp>
      <p:sp>
        <p:nvSpPr>
          <p:cNvPr id="8" name="Rectangle 7">
            <a:extLst>
              <a:ext uri="{FF2B5EF4-FFF2-40B4-BE49-F238E27FC236}">
                <a16:creationId xmlns:a16="http://schemas.microsoft.com/office/drawing/2014/main" id="{D2C9C4DC-C369-453B-B348-3674BEDA566C}"/>
              </a:ext>
            </a:extLst>
          </p:cNvPr>
          <p:cNvSpPr/>
          <p:nvPr/>
        </p:nvSpPr>
        <p:spPr>
          <a:xfrm>
            <a:off x="9356036" y="2213110"/>
            <a:ext cx="2266121"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Feature Extraction</a:t>
            </a:r>
          </a:p>
        </p:txBody>
      </p:sp>
      <p:sp>
        <p:nvSpPr>
          <p:cNvPr id="9" name="Rectangle 8">
            <a:extLst>
              <a:ext uri="{FF2B5EF4-FFF2-40B4-BE49-F238E27FC236}">
                <a16:creationId xmlns:a16="http://schemas.microsoft.com/office/drawing/2014/main" id="{A56F2F1E-854C-4893-9AD1-E276581CC6F9}"/>
              </a:ext>
            </a:extLst>
          </p:cNvPr>
          <p:cNvSpPr/>
          <p:nvPr/>
        </p:nvSpPr>
        <p:spPr>
          <a:xfrm>
            <a:off x="9356036" y="3677480"/>
            <a:ext cx="2266121"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Classification</a:t>
            </a:r>
          </a:p>
        </p:txBody>
      </p:sp>
      <p:cxnSp>
        <p:nvCxnSpPr>
          <p:cNvPr id="11" name="Straight Arrow Connector 10">
            <a:extLst>
              <a:ext uri="{FF2B5EF4-FFF2-40B4-BE49-F238E27FC236}">
                <a16:creationId xmlns:a16="http://schemas.microsoft.com/office/drawing/2014/main" id="{D87C760A-8812-468B-9655-690FD1B04246}"/>
              </a:ext>
            </a:extLst>
          </p:cNvPr>
          <p:cNvCxnSpPr/>
          <p:nvPr/>
        </p:nvCxnSpPr>
        <p:spPr>
          <a:xfrm>
            <a:off x="2610678" y="2650431"/>
            <a:ext cx="47707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2D06032-588C-4010-B44F-55898B958272}"/>
              </a:ext>
            </a:extLst>
          </p:cNvPr>
          <p:cNvCxnSpPr/>
          <p:nvPr/>
        </p:nvCxnSpPr>
        <p:spPr>
          <a:xfrm>
            <a:off x="5665305" y="2650431"/>
            <a:ext cx="47707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DC90F7B-B5BB-470B-9892-C680AA34197A}"/>
              </a:ext>
            </a:extLst>
          </p:cNvPr>
          <p:cNvCxnSpPr/>
          <p:nvPr/>
        </p:nvCxnSpPr>
        <p:spPr>
          <a:xfrm>
            <a:off x="8700052" y="2650431"/>
            <a:ext cx="47707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AECD16B-DC2D-4943-BEB6-BD4259155035}"/>
              </a:ext>
            </a:extLst>
          </p:cNvPr>
          <p:cNvCxnSpPr>
            <a:cxnSpLocks/>
          </p:cNvCxnSpPr>
          <p:nvPr/>
        </p:nvCxnSpPr>
        <p:spPr>
          <a:xfrm>
            <a:off x="10528852" y="3187145"/>
            <a:ext cx="0" cy="41082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1D2497-1E76-4429-8A10-F58CF5EB978A}"/>
              </a:ext>
            </a:extLst>
          </p:cNvPr>
          <p:cNvCxnSpPr/>
          <p:nvPr/>
        </p:nvCxnSpPr>
        <p:spPr>
          <a:xfrm>
            <a:off x="4366591" y="3160641"/>
            <a:ext cx="0" cy="41082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A08B3504-7984-4206-A15A-6853C04CB21E}"/>
              </a:ext>
            </a:extLst>
          </p:cNvPr>
          <p:cNvSpPr>
            <a:spLocks noGrp="1"/>
          </p:cNvSpPr>
          <p:nvPr>
            <p:ph type="title"/>
          </p:nvPr>
        </p:nvSpPr>
        <p:spPr>
          <a:xfrm>
            <a:off x="1097280" y="286603"/>
            <a:ext cx="10058400" cy="1450757"/>
          </a:xfrm>
        </p:spPr>
        <p:txBody>
          <a:bodyPr/>
          <a:lstStyle/>
          <a:p>
            <a:r>
              <a:rPr lang="en-US" b="1" dirty="0"/>
              <a:t>Methodology</a:t>
            </a:r>
          </a:p>
        </p:txBody>
      </p:sp>
      <p:cxnSp>
        <p:nvCxnSpPr>
          <p:cNvPr id="19" name="Straight Arrow Connector 18">
            <a:extLst>
              <a:ext uri="{FF2B5EF4-FFF2-40B4-BE49-F238E27FC236}">
                <a16:creationId xmlns:a16="http://schemas.microsoft.com/office/drawing/2014/main" id="{373FC48C-1C04-4C34-9581-AB471CCBBE31}"/>
              </a:ext>
            </a:extLst>
          </p:cNvPr>
          <p:cNvCxnSpPr>
            <a:cxnSpLocks/>
          </p:cNvCxnSpPr>
          <p:nvPr/>
        </p:nvCxnSpPr>
        <p:spPr>
          <a:xfrm>
            <a:off x="10528852" y="4651510"/>
            <a:ext cx="0" cy="41082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4B46595-D3C0-4ACC-98CD-46F1538C388F}"/>
              </a:ext>
            </a:extLst>
          </p:cNvPr>
          <p:cNvSpPr/>
          <p:nvPr/>
        </p:nvSpPr>
        <p:spPr>
          <a:xfrm>
            <a:off x="9395791" y="5161720"/>
            <a:ext cx="2266121"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Integrating Model with Web Application</a:t>
            </a:r>
          </a:p>
        </p:txBody>
      </p:sp>
    </p:spTree>
    <p:extLst>
      <p:ext uri="{BB962C8B-B14F-4D97-AF65-F5344CB8AC3E}">
        <p14:creationId xmlns:p14="http://schemas.microsoft.com/office/powerpoint/2010/main" val="356509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A5EA-AE9F-4C89-B82C-64F336F12299}"/>
              </a:ext>
            </a:extLst>
          </p:cNvPr>
          <p:cNvSpPr>
            <a:spLocks noGrp="1"/>
          </p:cNvSpPr>
          <p:nvPr>
            <p:ph type="title"/>
          </p:nvPr>
        </p:nvSpPr>
        <p:spPr/>
        <p:txBody>
          <a:bodyPr/>
          <a:lstStyle/>
          <a:p>
            <a:r>
              <a:rPr lang="en-US" dirty="0"/>
              <a:t>Building the Model</a:t>
            </a:r>
          </a:p>
        </p:txBody>
      </p:sp>
      <p:sp>
        <p:nvSpPr>
          <p:cNvPr id="3" name="Content Placeholder 2">
            <a:extLst>
              <a:ext uri="{FF2B5EF4-FFF2-40B4-BE49-F238E27FC236}">
                <a16:creationId xmlns:a16="http://schemas.microsoft.com/office/drawing/2014/main" id="{EA6B12D6-937E-4683-A194-BA0017F155AB}"/>
              </a:ext>
            </a:extLst>
          </p:cNvPr>
          <p:cNvSpPr>
            <a:spLocks noGrp="1"/>
          </p:cNvSpPr>
          <p:nvPr>
            <p:ph idx="1"/>
          </p:nvPr>
        </p:nvSpPr>
        <p:spPr/>
        <p:txBody>
          <a:bodyPr>
            <a:normAutofit fontScale="85000" lnSpcReduction="10000"/>
          </a:bodyPr>
          <a:lstStyle/>
          <a:p>
            <a:pPr algn="just">
              <a:buFont typeface="Arial" panose="020B0604020202020204" pitchFamily="34" charset="0"/>
              <a:buChar char="•"/>
            </a:pPr>
            <a:r>
              <a:rPr lang="en-US" dirty="0"/>
              <a:t>The next step is to build the CNN model using the VGG-16 architecture which is considered to one of the best classification and detection models till date. The CNN model contains three levels of neural layers to assemble and arrange the architectural aspects – convolutional layer, pooling layer and fully connected layer. </a:t>
            </a:r>
          </a:p>
          <a:p>
            <a:pPr algn="just">
              <a:buFont typeface="Arial" panose="020B0604020202020204" pitchFamily="34" charset="0"/>
              <a:buChar char="•"/>
            </a:pPr>
            <a:r>
              <a:rPr lang="en-US" dirty="0"/>
              <a:t>The proposed model has three main phases to complete at its core – feature extraction, detection and classification. Initially, the concurrent layers of convolution are used following which the parallel layers get activated. </a:t>
            </a:r>
          </a:p>
          <a:p>
            <a:pPr algn="just">
              <a:buFont typeface="Arial" panose="020B0604020202020204" pitchFamily="34" charset="0"/>
              <a:buChar char="•"/>
            </a:pPr>
            <a:r>
              <a:rPr lang="en-US" dirty="0"/>
              <a:t>After the feature extraction phase, the next step is the classification process. This is achieved by the flattened level fed into a two-layer multi-layer perceptron. All throughout the training process, the dropout layer would keep removing the fully connected layers weights in order to reduce and decrease the chances of overfitting. </a:t>
            </a:r>
          </a:p>
          <a:p>
            <a:pPr algn="just">
              <a:buFont typeface="Arial" panose="020B0604020202020204" pitchFamily="34" charset="0"/>
              <a:buChar char="•"/>
            </a:pPr>
            <a:r>
              <a:rPr lang="en-US" dirty="0"/>
              <a:t>The accuracy and validity of the model is tested and is found to be around eighty percent. Further accuracy can be improved up to around ninety percent by training the model for a hundred epochs but due to the limited resources and hardware constraints at hand, we have run the model for only twenty epochs. The precision, recall, and F1-Score are 76.19, 78.15 and 76.92 respectively. </a:t>
            </a:r>
          </a:p>
          <a:p>
            <a:pPr algn="just">
              <a:buFont typeface="Arial" panose="020B0604020202020204" pitchFamily="34" charset="0"/>
              <a:buChar char="•"/>
            </a:pPr>
            <a:r>
              <a:rPr lang="en-US" dirty="0"/>
              <a:t>The model is then saved and can be used for the next level of implementation. Fig. 3 elaborates on the internal flow of the working of the neural networks and segmentation within a CNN model.</a:t>
            </a:r>
          </a:p>
        </p:txBody>
      </p:sp>
    </p:spTree>
    <p:extLst>
      <p:ext uri="{BB962C8B-B14F-4D97-AF65-F5344CB8AC3E}">
        <p14:creationId xmlns:p14="http://schemas.microsoft.com/office/powerpoint/2010/main" val="296243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58BB32-2980-4B9D-9DE3-FCA42BC647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4645" y="1302744"/>
            <a:ext cx="4410683" cy="3695256"/>
          </a:xfrm>
          <a:prstGeom prst="rect">
            <a:avLst/>
          </a:prstGeom>
          <a:ln w="38100" cap="sq">
            <a:noFill/>
            <a:prstDash val="solid"/>
            <a:miter lim="800000"/>
          </a:ln>
          <a:effectLst/>
        </p:spPr>
      </p:pic>
      <p:sp>
        <p:nvSpPr>
          <p:cNvPr id="2" name="TextBox 1">
            <a:extLst>
              <a:ext uri="{FF2B5EF4-FFF2-40B4-BE49-F238E27FC236}">
                <a16:creationId xmlns:a16="http://schemas.microsoft.com/office/drawing/2014/main" id="{8199400C-0EC3-48EC-86C3-0AE3351B1CEB}"/>
              </a:ext>
            </a:extLst>
          </p:cNvPr>
          <p:cNvSpPr txBox="1"/>
          <p:nvPr/>
        </p:nvSpPr>
        <p:spPr>
          <a:xfrm>
            <a:off x="1631161" y="5185924"/>
            <a:ext cx="3273287" cy="369332"/>
          </a:xfrm>
          <a:prstGeom prst="rect">
            <a:avLst/>
          </a:prstGeom>
          <a:noFill/>
        </p:spPr>
        <p:txBody>
          <a:bodyPr wrap="square" rtlCol="0">
            <a:spAutoFit/>
          </a:bodyPr>
          <a:lstStyle/>
          <a:p>
            <a:pPr algn="ctr"/>
            <a:r>
              <a:rPr lang="en-US" dirty="0"/>
              <a:t>Working of CNN Model</a:t>
            </a:r>
          </a:p>
        </p:txBody>
      </p:sp>
      <p:grpSp>
        <p:nvGrpSpPr>
          <p:cNvPr id="9" name="Group 8">
            <a:extLst>
              <a:ext uri="{FF2B5EF4-FFF2-40B4-BE49-F238E27FC236}">
                <a16:creationId xmlns:a16="http://schemas.microsoft.com/office/drawing/2014/main" id="{EEB0E8BC-B64D-4334-8593-DBD85D229E8C}"/>
              </a:ext>
            </a:extLst>
          </p:cNvPr>
          <p:cNvGrpSpPr/>
          <p:nvPr/>
        </p:nvGrpSpPr>
        <p:grpSpPr>
          <a:xfrm>
            <a:off x="5793926" y="1302744"/>
            <a:ext cx="5840654" cy="3533775"/>
            <a:chOff x="5290343" y="1196727"/>
            <a:chExt cx="5840654" cy="3533775"/>
          </a:xfrm>
        </p:grpSpPr>
        <p:pic>
          <p:nvPicPr>
            <p:cNvPr id="6" name="Picture 5">
              <a:extLst>
                <a:ext uri="{FF2B5EF4-FFF2-40B4-BE49-F238E27FC236}">
                  <a16:creationId xmlns:a16="http://schemas.microsoft.com/office/drawing/2014/main" id="{ECAE637C-2230-47EF-86DD-F6E4F761B001}"/>
                </a:ext>
              </a:extLst>
            </p:cNvPr>
            <p:cNvPicPr>
              <a:picLocks noChangeAspect="1"/>
            </p:cNvPicPr>
            <p:nvPr/>
          </p:nvPicPr>
          <p:blipFill>
            <a:blip r:embed="rId3"/>
            <a:stretch>
              <a:fillRect/>
            </a:stretch>
          </p:blipFill>
          <p:spPr>
            <a:xfrm>
              <a:off x="5473147" y="1196727"/>
              <a:ext cx="5657850" cy="3533775"/>
            </a:xfrm>
            <a:prstGeom prst="rect">
              <a:avLst/>
            </a:prstGeom>
          </p:spPr>
        </p:pic>
        <p:pic>
          <p:nvPicPr>
            <p:cNvPr id="8" name="Picture 7">
              <a:extLst>
                <a:ext uri="{FF2B5EF4-FFF2-40B4-BE49-F238E27FC236}">
                  <a16:creationId xmlns:a16="http://schemas.microsoft.com/office/drawing/2014/main" id="{413B7365-4D64-49D5-BE1F-D775B02EC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0343" y="1872904"/>
              <a:ext cx="1428512" cy="1082331"/>
            </a:xfrm>
            <a:prstGeom prst="rect">
              <a:avLst/>
            </a:prstGeom>
          </p:spPr>
        </p:pic>
      </p:grpSp>
      <p:sp>
        <p:nvSpPr>
          <p:cNvPr id="11" name="TextBox 10">
            <a:extLst>
              <a:ext uri="{FF2B5EF4-FFF2-40B4-BE49-F238E27FC236}">
                <a16:creationId xmlns:a16="http://schemas.microsoft.com/office/drawing/2014/main" id="{687CB3F5-1B48-4516-968D-0EE39DB6E2B2}"/>
              </a:ext>
            </a:extLst>
          </p:cNvPr>
          <p:cNvSpPr txBox="1"/>
          <p:nvPr/>
        </p:nvSpPr>
        <p:spPr>
          <a:xfrm>
            <a:off x="7102022" y="5047424"/>
            <a:ext cx="4347028" cy="646331"/>
          </a:xfrm>
          <a:prstGeom prst="rect">
            <a:avLst/>
          </a:prstGeom>
          <a:noFill/>
        </p:spPr>
        <p:txBody>
          <a:bodyPr wrap="square" rtlCol="0">
            <a:spAutoFit/>
          </a:bodyPr>
          <a:lstStyle/>
          <a:p>
            <a:pPr algn="ctr"/>
            <a:r>
              <a:rPr lang="en-US" dirty="0"/>
              <a:t>Elaboration on the Working of CNN Model for Skin Cancer Classification</a:t>
            </a:r>
          </a:p>
        </p:txBody>
      </p:sp>
    </p:spTree>
    <p:extLst>
      <p:ext uri="{BB962C8B-B14F-4D97-AF65-F5344CB8AC3E}">
        <p14:creationId xmlns:p14="http://schemas.microsoft.com/office/powerpoint/2010/main" val="19540793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253</TotalTime>
  <Words>825</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Candara </vt:lpstr>
      <vt:lpstr>Retrospect</vt:lpstr>
      <vt:lpstr>CSE4019 Image Processing  J Component Review 3  Skin Cancer Classification with Medical Assistance using Deep Learning </vt:lpstr>
      <vt:lpstr>Modules and Work Distribution</vt:lpstr>
      <vt:lpstr>Objective</vt:lpstr>
      <vt:lpstr>Abstract</vt:lpstr>
      <vt:lpstr>Dataset</vt:lpstr>
      <vt:lpstr>Preparing the Dataset</vt:lpstr>
      <vt:lpstr>Methodology</vt:lpstr>
      <vt:lpstr>Building the Model</vt:lpstr>
      <vt:lpstr>PowerPoint Presentation</vt:lpstr>
      <vt:lpstr>Web 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CSE4019 Image Processing  J Component Review 1  Skin Cancer Classification and Melanoma Detection with Medical Assistance using Deep Learning </dc:title>
  <dc:creator>Meghna Nair</dc:creator>
  <cp:lastModifiedBy>Meghna Nair</cp:lastModifiedBy>
  <cp:revision>10</cp:revision>
  <dcterms:created xsi:type="dcterms:W3CDTF">2022-02-09T14:25:11Z</dcterms:created>
  <dcterms:modified xsi:type="dcterms:W3CDTF">2022-04-27T14:10:07Z</dcterms:modified>
</cp:coreProperties>
</file>