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4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tandard_Slide_Dark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168954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736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tandard_Slide_Dark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16363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Slide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2963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_Slide_Dark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279132"/>
            <a:ext cx="8940800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4D495-5F03-49B3-979A-D15B268EB9C2}" type="slidenum">
              <a:rPr lang="en-GB" smtClean="0"/>
              <a:t>‹#›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2DD2D9-0C06-03FF-48F7-49D8CB317BA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09602" y="1477818"/>
            <a:ext cx="10977676" cy="469187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  <p:extLst>
      <p:ext uri="{BB962C8B-B14F-4D97-AF65-F5344CB8AC3E}">
        <p14:creationId xmlns:p14="http://schemas.microsoft.com/office/powerpoint/2010/main" val="3579822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_Slide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279132"/>
            <a:ext cx="8940800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4D495-5F03-49B3-979A-D15B268EB9C2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75BF395-8F11-30E9-B547-FE203DF84544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09601" y="1477818"/>
            <a:ext cx="10909400" cy="469187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  <p:extLst>
      <p:ext uri="{BB962C8B-B14F-4D97-AF65-F5344CB8AC3E}">
        <p14:creationId xmlns:p14="http://schemas.microsoft.com/office/powerpoint/2010/main" val="129344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_Column_Slide_Dark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09602" y="279132"/>
            <a:ext cx="8929509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4D495-5F03-49B3-979A-D15B268EB9C2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8EEDED3-AE8F-0C8E-EDF9-6A7C31D1F1A4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740977" y="1434769"/>
            <a:ext cx="6879889" cy="482138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A615699-86BB-CEEE-92C9-7C37C802AF22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571135" y="1434769"/>
            <a:ext cx="4011085" cy="482138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  <p:extLst>
      <p:ext uri="{BB962C8B-B14F-4D97-AF65-F5344CB8AC3E}">
        <p14:creationId xmlns:p14="http://schemas.microsoft.com/office/powerpoint/2010/main" val="2465325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_Column_Slide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279132"/>
            <a:ext cx="8929511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4D495-5F03-49B3-979A-D15B268EB9C2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99F7D73-ACBE-E1C7-4A2B-543826F5E9E9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702512" y="1449400"/>
            <a:ext cx="6879889" cy="482138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3ADD2AC-3E96-C51E-B21B-5F9FA06BB47C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09600" y="1449400"/>
            <a:ext cx="4011085" cy="482138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  <p:extLst>
      <p:ext uri="{BB962C8B-B14F-4D97-AF65-F5344CB8AC3E}">
        <p14:creationId xmlns:p14="http://schemas.microsoft.com/office/powerpoint/2010/main" val="4162218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D9A25-A9BC-7CBD-9CD6-95F1C061F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E5827A-A312-5DB6-9936-0E748C4E4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2922F-7F74-A38B-9652-DF2A81B1E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8737-1FEF-4F31-AFC6-EFAA0AD5FC7A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99204-6B5B-47FC-4381-D50CB5D45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1BC7E-6B68-AAD4-102C-F631AE07B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D495-5F03-49B3-979A-D15B268EB9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083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7982CC-22F2-BA36-0A31-A69497C6C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1" y="365126"/>
            <a:ext cx="9750425" cy="132556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AA92B-7E46-7C00-6AA0-370655180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7601" y="1825625"/>
            <a:ext cx="975042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1312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ctr" defTabSz="342991" rtl="0" eaLnBrk="1" latinLnBrk="0" hangingPunct="1">
        <a:spcBef>
          <a:spcPct val="0"/>
        </a:spcBef>
        <a:buNone/>
        <a:defRPr sz="3301" kern="1200" baseline="0">
          <a:solidFill>
            <a:schemeClr val="tx1"/>
          </a:solidFill>
          <a:latin typeface="merriweather" charset="0"/>
          <a:ea typeface="+mj-ea"/>
          <a:cs typeface="+mj-cs"/>
        </a:defRPr>
      </a:lvl1pPr>
    </p:titleStyle>
    <p:bodyStyle>
      <a:lvl1pPr marL="257244" indent="-257244" algn="l" defTabSz="342991" rtl="0" eaLnBrk="1" latinLnBrk="0" hangingPunct="1">
        <a:spcBef>
          <a:spcPct val="20000"/>
        </a:spcBef>
        <a:buFont typeface="Arial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557361" indent="-214370" algn="l" defTabSz="342991" rtl="0" eaLnBrk="1" latinLnBrk="0" hangingPunct="1">
        <a:spcBef>
          <a:spcPct val="20000"/>
        </a:spcBef>
        <a:buFont typeface="Arial"/>
        <a:buChar char="–"/>
        <a:defRPr sz="2101" kern="1200">
          <a:solidFill>
            <a:schemeClr val="tx1"/>
          </a:solidFill>
          <a:latin typeface="+mn-lt"/>
          <a:ea typeface="+mn-ea"/>
          <a:cs typeface="+mn-cs"/>
        </a:defRPr>
      </a:lvl2pPr>
      <a:lvl3pPr marL="857479" indent="-171496" algn="l" defTabSz="34299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470" indent="-171496" algn="l" defTabSz="342991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461" indent="-171496" algn="l" defTabSz="342991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453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44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436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427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3479943-EDEC-C2A5-B0D6-2697CD2F0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3635"/>
            <a:ext cx="10515600" cy="1325563"/>
          </a:xfrm>
        </p:spPr>
        <p:txBody>
          <a:bodyPr/>
          <a:lstStyle/>
          <a:p>
            <a:r>
              <a:rPr lang="en-US" dirty="0"/>
              <a:t>CF Obesity data – initial look</a:t>
            </a:r>
          </a:p>
        </p:txBody>
      </p:sp>
    </p:spTree>
    <p:extLst>
      <p:ext uri="{BB962C8B-B14F-4D97-AF65-F5344CB8AC3E}">
        <p14:creationId xmlns:p14="http://schemas.microsoft.com/office/powerpoint/2010/main" val="2053465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15066-4449-A5B3-C993-F48A484F6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22C11-4E5E-41E1-640B-19BE5828A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questions / requests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0AE2D4-DA66-68CB-8CFF-B4876ADA050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601" y="1477818"/>
            <a:ext cx="5004618" cy="46918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sz="1600" dirty="0"/>
              <a:t>Things to check with the CF group:</a:t>
            </a:r>
          </a:p>
          <a:p>
            <a:pPr marL="843111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300" dirty="0"/>
              <a:t>Is the data for 2016 &amp; 2017 correct?</a:t>
            </a:r>
          </a:p>
          <a:p>
            <a:pPr marL="843111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300" dirty="0"/>
              <a:t>Can we get BMI percentiles for 2016 &amp; 2017?</a:t>
            </a:r>
          </a:p>
          <a:p>
            <a:pPr marL="843111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300" dirty="0"/>
              <a:t>Can we get appointment date instead of year?</a:t>
            </a:r>
          </a:p>
          <a:p>
            <a:pPr marL="843111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300" dirty="0"/>
              <a:t>Is there a standard way to group mutations?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4F594F-869B-2801-059C-282DB530FE2C}"/>
              </a:ext>
            </a:extLst>
          </p:cNvPr>
          <p:cNvSpPr txBox="1">
            <a:spLocks/>
          </p:cNvSpPr>
          <p:nvPr/>
        </p:nvSpPr>
        <p:spPr>
          <a:xfrm>
            <a:off x="6484374" y="1477818"/>
            <a:ext cx="4881715" cy="46918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342991" rtl="0" eaLnBrk="1" latinLnBrk="0" hangingPunct="1">
              <a:spcBef>
                <a:spcPct val="20000"/>
              </a:spcBef>
              <a:buFont typeface="Arial"/>
              <a:buNone/>
              <a:defRPr sz="2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361" indent="-214370" algn="l" defTabSz="342991" rtl="0" eaLnBrk="1" latinLnBrk="0" hangingPunct="1">
              <a:spcBef>
                <a:spcPct val="20000"/>
              </a:spcBef>
              <a:buFont typeface="Arial"/>
              <a:buChar char="–"/>
              <a:defRPr sz="21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479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470" indent="-171496" algn="l" defTabSz="342991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461" indent="-171496" algn="l" defTabSz="342991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453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44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436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427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GB" sz="1600" dirty="0"/>
              <a:t>Other stuff:</a:t>
            </a:r>
          </a:p>
          <a:p>
            <a:pPr marL="843111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300" dirty="0"/>
              <a:t>Are there lookups to convert BMI to BMI percentile?</a:t>
            </a:r>
          </a:p>
          <a:p>
            <a:pPr marL="843111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300" dirty="0"/>
              <a:t>Is employment status a good enough proxy for socioeconomic status?</a:t>
            </a:r>
          </a:p>
          <a:p>
            <a:pPr marL="843111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300" dirty="0"/>
              <a:t>How should the IV days (continuous), supplemental feeding (binary yes/no for the different feeding methods), and microbiology (binary yes/no, some also have a binary yes/no if the infection is chronic or intermittent) variables be used?</a:t>
            </a:r>
          </a:p>
        </p:txBody>
      </p:sp>
    </p:spTree>
    <p:extLst>
      <p:ext uri="{BB962C8B-B14F-4D97-AF65-F5344CB8AC3E}">
        <p14:creationId xmlns:p14="http://schemas.microsoft.com/office/powerpoint/2010/main" val="3298486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507F9-A60C-1517-9408-53193D7A6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A0461-A878-B155-13A5-83DA78BDE13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Data on 9,266 people, annually from 2007-2023.  over 100k rows overall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Birthdates are between 1927 and 2005</a:t>
            </a:r>
          </a:p>
          <a:p>
            <a:pPr marL="900261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Youngest person in the 2007 reviews is 2 years old. Youngest person in the 2023 reviews is 18 years old</a:t>
            </a:r>
          </a:p>
          <a:p>
            <a:pPr marL="900261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The proportion of children decreases over time. In 2007 50% are under 18, by 2023 only 3% are under 18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Large proportion missing BMI percentiles (100% missing for 2016 &amp; 2017). Children’s weight groups are based on BMI percentile, so can’t be calculated</a:t>
            </a:r>
          </a:p>
          <a:p>
            <a:pPr marL="900261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Most years have BMI or height &amp; weight though, are there lookup tables to get percentiles?</a:t>
            </a:r>
          </a:p>
          <a:p>
            <a:pPr marL="900261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2016 &amp; 2017 just have height percentile and weight percentile, which can’t be used to calculate BMI percentile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Don’t have the date of the annual reviews. Makes it difficult to calculate which treatment people are 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Other variables: age, sex, ethnicity, mutation, FEV1%, number of IV days (home &amp; hospital), supplemental feeding by route (oral, nasogastric, gastronomy, jejunal, parenteral), microbiology (did the patient grow Pseudomonas, </a:t>
            </a:r>
            <a:r>
              <a:rPr lang="en-GB" sz="1600" dirty="0" err="1"/>
              <a:t>Bcenocepacia</a:t>
            </a:r>
            <a:r>
              <a:rPr lang="en-GB" sz="1600" dirty="0"/>
              <a:t>, </a:t>
            </a:r>
            <a:r>
              <a:rPr lang="en-GB" sz="1600" dirty="0" err="1"/>
              <a:t>Staph.aureus</a:t>
            </a:r>
            <a:r>
              <a:rPr lang="en-GB" sz="1600" dirty="0"/>
              <a:t>, </a:t>
            </a:r>
            <a:r>
              <a:rPr lang="en-GB" sz="1600" dirty="0" err="1"/>
              <a:t>Aspergillius</a:t>
            </a:r>
            <a:r>
              <a:rPr lang="en-GB" sz="1600" dirty="0"/>
              <a:t>), is the patient taking pancreatic enzyme supplements, CMPL NTM, employment status (2016 onwards), CFTR history, transplant history (liver, lung, kidney, pancreas)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07799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05E9CA-47AF-6A18-EE7F-B77D5D7F7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D7073-7189-4B19-C46A-4F060FE3E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BMI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67D3C-1617-4D59-64F5-BCF164A75D0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601" y="1477818"/>
            <a:ext cx="3932902" cy="469187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For each year the thick line is the median BMI, 50% of the data is between the upper &amp; lower lines of the box, and roughly 95% of the data is between the whiskers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BMI has gradually increased since 2018. The increase has happened in both adults &amp; children</a:t>
            </a:r>
          </a:p>
        </p:txBody>
      </p:sp>
      <p:pic>
        <p:nvPicPr>
          <p:cNvPr id="11" name="Picture 10" descr="A graph of a number of people with numbers&#10;&#10;AI-generated content may be incorrect.">
            <a:extLst>
              <a:ext uri="{FF2B5EF4-FFF2-40B4-BE49-F238E27FC236}">
                <a16:creationId xmlns:a16="http://schemas.microsoft.com/office/drawing/2014/main" id="{D322BF68-A928-34AB-0CA7-D607B01D7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766" y="1216736"/>
            <a:ext cx="6556261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259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FD6F7D-0FD8-C4E3-A61A-7E44A39A1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49013-D62D-1D10-BF29-C171636B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BMI groups – by 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D7362-E5ED-E90A-DF35-9028616B095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601" y="1477818"/>
            <a:ext cx="3932902" cy="469187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Each point is the proportion of people in each weight group, the lighter line shows the uncertainty around the estimate. The more people in the group, the smaller the uncertainty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Adults have seen large increases in the proportion who are overweight or obese. There are also increases in children, but these are much smaller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52854A-C91A-EEBB-3F65-A5C47272B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765" y="1216735"/>
            <a:ext cx="6556261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799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AC1BC3-4726-90EA-91D4-5255A89D2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B73AB-F7A2-33BF-F8B5-DD2560B8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BMI groups – by ethnicity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8874C-AD45-22DF-5E17-C8EF517B7B7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601" y="1477818"/>
            <a:ext cx="3932902" cy="469187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The data has detailed ethnicity (e.g. mixed, white-British, black-Other etc) but the numbers are too small to get good estimates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Similar trends by ethnicity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AA6504-C044-9F73-B954-563950BA5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765" y="1216734"/>
            <a:ext cx="6556261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52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BA325-53D6-61A9-D970-4BD178647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AC068-B3C7-43E1-6D7A-971596381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BMI groups – by pancreas supplement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BD864-0F1C-618E-454A-589F9289AAC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601" y="1477818"/>
            <a:ext cx="3932902" cy="469187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People receiving pancreas supplements have a much smaller increase in the proportion who are obese compared to people not receiving supplements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526EDC-3459-4FF6-5B80-F91B2C063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764" y="1216734"/>
            <a:ext cx="6556261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156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6041F-8434-0508-6D7F-0ACB455206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A497-1DB5-D9C1-68FD-2272C4E69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BMI groups – by employment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30289-21F3-F985-59E7-06A1843DF09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601" y="1477818"/>
            <a:ext cx="3932902" cy="469187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Similar trends by employment status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Retired group has the lowest proportion at healthy weight &amp; students have the highest proportion, most likely due to 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486892-7E8C-E019-CFD4-96D054E8A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764" y="1216734"/>
            <a:ext cx="601973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562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32AD3B-1089-60DE-03E0-DA80E4DCF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83053-3389-8B1C-EE49-BA4418BBA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BMI groups – by treatment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37D07-4AC5-F0B3-EDC2-F262BD378B7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601" y="1477818"/>
            <a:ext cx="3932902" cy="469187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Similar trends across all the treatment types. Some (</a:t>
            </a:r>
            <a:r>
              <a:rPr lang="en-GB" sz="1600" dirty="0" err="1"/>
              <a:t>Orkambi</a:t>
            </a:r>
            <a:r>
              <a:rPr lang="en-GB" sz="1600" dirty="0"/>
              <a:t>) have had large increases in the overweight proportion, but there are small numbers of people on this treatment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Note: Since we don’t have check-up date, people have been assigned to a treatment based on the treatment they were on at the start of the year. If a person is on multiple treatments in 1 year, they are assigned to the treatment they are on the longest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People can move treatments – e.g. someone could be on Kalydeco in 2015 then </a:t>
            </a:r>
            <a:r>
              <a:rPr lang="en-GB" sz="1200" i="1" dirty="0" err="1">
                <a:solidFill>
                  <a:schemeClr val="bg1">
                    <a:lumMod val="50000"/>
                  </a:schemeClr>
                </a:solidFill>
              </a:rPr>
              <a:t>Kaftrio</a:t>
            </a:r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 in 2019. Could also look at time on treatment if we had the check-up dates</a:t>
            </a:r>
            <a:endParaRPr lang="en-GB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ED4CAF-A4B9-AF61-84E8-21B636903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764" y="1216734"/>
            <a:ext cx="601973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255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9619ED-694E-05E9-E092-1464F2949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70C29-37A1-7001-ABB6-DA71EBFDC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BMI groups – by mutation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255DC-06E0-E91A-FFEE-7DAAA71E7EF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601" y="1477818"/>
            <a:ext cx="3932902" cy="469187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All mutation groups show a drop in the proportion who are healthy weight from ~2018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3A088A-3D38-FAAA-1483-93979030A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383" y="1081548"/>
            <a:ext cx="5371168" cy="577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641625"/>
      </p:ext>
    </p:extLst>
  </p:cSld>
  <p:clrMapOvr>
    <a:masterClrMapping/>
  </p:clrMapOvr>
</p:sld>
</file>

<file path=ppt/theme/theme1.xml><?xml version="1.0" encoding="utf-8"?>
<a:theme xmlns:a="http://schemas.openxmlformats.org/drawingml/2006/main" name="Main_Presentation_Title_Page">
  <a:themeElements>
    <a:clrScheme name="Custom 1">
      <a:dk1>
        <a:srgbClr val="000000"/>
      </a:dk1>
      <a:lt1>
        <a:srgbClr val="FFFFFF"/>
      </a:lt1>
      <a:dk2>
        <a:srgbClr val="004550"/>
      </a:dk2>
      <a:lt2>
        <a:srgbClr val="2BAC6D"/>
      </a:lt2>
      <a:accent1>
        <a:srgbClr val="2BAC6D"/>
      </a:accent1>
      <a:accent2>
        <a:srgbClr val="004550"/>
      </a:accent2>
      <a:accent3>
        <a:srgbClr val="00ABCE"/>
      </a:accent3>
      <a:accent4>
        <a:srgbClr val="FBB800"/>
      </a:accent4>
      <a:accent5>
        <a:srgbClr val="E95B0C"/>
      </a:accent5>
      <a:accent6>
        <a:srgbClr val="B1B2B3"/>
      </a:accent6>
      <a:hlink>
        <a:srgbClr val="00ABCE"/>
      </a:hlink>
      <a:folHlink>
        <a:srgbClr val="B1B2B3"/>
      </a:folHlink>
    </a:clrScheme>
    <a:fontScheme name="LSHTM">
      <a:majorFont>
        <a:latin typeface="Merriweather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template</Template>
  <TotalTime>0</TotalTime>
  <Words>720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merriweather</vt:lpstr>
      <vt:lpstr>Open Sans</vt:lpstr>
      <vt:lpstr>Main_Presentation_Title_Page</vt:lpstr>
      <vt:lpstr>CF Obesity data – initial look</vt:lpstr>
      <vt:lpstr>Data overview</vt:lpstr>
      <vt:lpstr>BMI trends</vt:lpstr>
      <vt:lpstr>BMI groups – by age</vt:lpstr>
      <vt:lpstr>BMI groups – by ethnicity</vt:lpstr>
      <vt:lpstr>BMI groups – by pancreas supplement</vt:lpstr>
      <vt:lpstr>BMI groups – by employment status</vt:lpstr>
      <vt:lpstr>BMI groups – by treatment</vt:lpstr>
      <vt:lpstr>BMI groups – by mutation group</vt:lpstr>
      <vt:lpstr>Data questions / requests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Sean Maguire</dc:creator>
  <cp:lastModifiedBy>Sean Maguire</cp:lastModifiedBy>
  <cp:revision>1</cp:revision>
  <dcterms:created xsi:type="dcterms:W3CDTF">2025-09-01T16:46:55Z</dcterms:created>
  <dcterms:modified xsi:type="dcterms:W3CDTF">2025-09-02T08:13:41Z</dcterms:modified>
</cp:coreProperties>
</file>