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f2845f77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f2845f77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f2845f775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f2845f775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f2845f775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f2845f775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f2845f775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f2845f775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0f2845f77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0f2845f77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f2845f775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f2845f775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0f2845f77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0f2845f77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Early Detection Methods for COVID-19</a:t>
            </a:r>
            <a:endParaRPr/>
          </a:p>
        </p:txBody>
      </p:sp>
      <p:sp>
        <p:nvSpPr>
          <p:cNvPr id="60" name="Google Shape;60;p13"/>
          <p:cNvSpPr txBox="1"/>
          <p:nvPr>
            <p:ph idx="1" type="subTitle"/>
          </p:nvPr>
        </p:nvSpPr>
        <p:spPr>
          <a:xfrm>
            <a:off x="482150" y="3175250"/>
            <a:ext cx="8425200" cy="630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By: Akash Koneru, Mohamed Bin Adi, Louis Constable, Shubham Mishra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Objective</a:t>
            </a:r>
            <a:r>
              <a:rPr lang="en"/>
              <a:t> and Background</a:t>
            </a:r>
            <a:endParaRPr/>
          </a:p>
        </p:txBody>
      </p:sp>
      <p:sp>
        <p:nvSpPr>
          <p:cNvPr id="66" name="Google Shape;66;p14"/>
          <p:cNvSpPr txBox="1"/>
          <p:nvPr>
            <p:ph idx="1" type="body"/>
          </p:nvPr>
        </p:nvSpPr>
        <p:spPr>
          <a:xfrm>
            <a:off x="138300" y="1152475"/>
            <a:ext cx="8883300" cy="380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choose this topic?</a:t>
            </a:r>
            <a:endParaRPr/>
          </a:p>
          <a:p>
            <a:pPr indent="-342900" lvl="0" marL="457200" rtl="0" algn="l">
              <a:spcBef>
                <a:spcPts val="1200"/>
              </a:spcBef>
              <a:spcAft>
                <a:spcPts val="0"/>
              </a:spcAft>
              <a:buSzPts val="1800"/>
              <a:buChar char="●"/>
            </a:pPr>
            <a:r>
              <a:rPr lang="en"/>
              <a:t>We decided to do this study mostly as a result of how directly covid 19 affected us. This virus caused millions of deaths throughout the world. Every member of this team is deeply invested in this work, which is essential to protecting millions of people worldwide from this terrible virus.</a:t>
            </a:r>
            <a:endParaRPr/>
          </a:p>
          <a:p>
            <a:pPr indent="-342900" lvl="0" marL="457200" rtl="0" algn="l">
              <a:spcBef>
                <a:spcPts val="1000"/>
              </a:spcBef>
              <a:spcAft>
                <a:spcPts val="0"/>
              </a:spcAft>
              <a:buSzPts val="1800"/>
              <a:buChar char="●"/>
            </a:pPr>
            <a:r>
              <a:rPr lang="en"/>
              <a:t>Some people with COVID-19 have no symptoms at all, hence early detection methods will allow us to catch COVID-19 </a:t>
            </a:r>
            <a:r>
              <a:rPr lang="en"/>
              <a:t>promptly</a:t>
            </a:r>
            <a:r>
              <a:rPr lang="en"/>
              <a:t>.</a:t>
            </a:r>
            <a:endParaRPr/>
          </a:p>
          <a:p>
            <a:pPr indent="-342900" lvl="0" marL="457200" rtl="0" algn="l">
              <a:spcBef>
                <a:spcPts val="1000"/>
              </a:spcBef>
              <a:spcAft>
                <a:spcPts val="1000"/>
              </a:spcAft>
              <a:buSzPts val="1800"/>
              <a:buChar char="●"/>
            </a:pPr>
            <a:r>
              <a:rPr lang="en"/>
              <a:t>Different strains are developing since it is important to check for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Interface and dashboard</a:t>
            </a:r>
            <a:endParaRPr/>
          </a:p>
        </p:txBody>
      </p:sp>
      <p:sp>
        <p:nvSpPr>
          <p:cNvPr id="72" name="Google Shape;72;p15"/>
          <p:cNvSpPr txBox="1"/>
          <p:nvPr>
            <p:ph idx="1" type="body"/>
          </p:nvPr>
        </p:nvSpPr>
        <p:spPr>
          <a:xfrm>
            <a:off x="191825" y="4578675"/>
            <a:ext cx="8520600" cy="312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1200"/>
              </a:spcAft>
              <a:buNone/>
            </a:pPr>
            <a:r>
              <a:rPr lang="en"/>
              <a:t>*Color scheme subject to change (we are not the most artistic group in the world)</a:t>
            </a:r>
            <a:endParaRPr/>
          </a:p>
        </p:txBody>
      </p:sp>
      <p:pic>
        <p:nvPicPr>
          <p:cNvPr id="73" name="Google Shape;73;p15"/>
          <p:cNvPicPr preferRelativeResize="0"/>
          <p:nvPr/>
        </p:nvPicPr>
        <p:blipFill>
          <a:blip r:embed="rId3">
            <a:alphaModFix/>
          </a:blip>
          <a:stretch>
            <a:fillRect/>
          </a:stretch>
        </p:blipFill>
        <p:spPr>
          <a:xfrm>
            <a:off x="191825" y="1017725"/>
            <a:ext cx="2829151" cy="1579759"/>
          </a:xfrm>
          <a:prstGeom prst="rect">
            <a:avLst/>
          </a:prstGeom>
          <a:noFill/>
          <a:ln>
            <a:noFill/>
          </a:ln>
        </p:spPr>
      </p:pic>
      <p:pic>
        <p:nvPicPr>
          <p:cNvPr id="74" name="Google Shape;74;p15"/>
          <p:cNvPicPr preferRelativeResize="0"/>
          <p:nvPr/>
        </p:nvPicPr>
        <p:blipFill>
          <a:blip r:embed="rId4">
            <a:alphaModFix/>
          </a:blip>
          <a:stretch>
            <a:fillRect/>
          </a:stretch>
        </p:blipFill>
        <p:spPr>
          <a:xfrm>
            <a:off x="3119722" y="1017725"/>
            <a:ext cx="2805515" cy="1579775"/>
          </a:xfrm>
          <a:prstGeom prst="rect">
            <a:avLst/>
          </a:prstGeom>
          <a:noFill/>
          <a:ln>
            <a:noFill/>
          </a:ln>
        </p:spPr>
      </p:pic>
      <p:pic>
        <p:nvPicPr>
          <p:cNvPr id="75" name="Google Shape;75;p15"/>
          <p:cNvPicPr preferRelativeResize="0"/>
          <p:nvPr/>
        </p:nvPicPr>
        <p:blipFill>
          <a:blip r:embed="rId5">
            <a:alphaModFix/>
          </a:blip>
          <a:stretch>
            <a:fillRect/>
          </a:stretch>
        </p:blipFill>
        <p:spPr>
          <a:xfrm>
            <a:off x="6071850" y="1020043"/>
            <a:ext cx="2805500" cy="1575132"/>
          </a:xfrm>
          <a:prstGeom prst="rect">
            <a:avLst/>
          </a:prstGeom>
          <a:noFill/>
          <a:ln>
            <a:noFill/>
          </a:ln>
        </p:spPr>
      </p:pic>
      <p:pic>
        <p:nvPicPr>
          <p:cNvPr id="76" name="Google Shape;76;p15"/>
          <p:cNvPicPr preferRelativeResize="0"/>
          <p:nvPr/>
        </p:nvPicPr>
        <p:blipFill>
          <a:blip r:embed="rId6">
            <a:alphaModFix/>
          </a:blip>
          <a:stretch>
            <a:fillRect/>
          </a:stretch>
        </p:blipFill>
        <p:spPr>
          <a:xfrm>
            <a:off x="1350922" y="2754673"/>
            <a:ext cx="2987600" cy="1666825"/>
          </a:xfrm>
          <a:prstGeom prst="rect">
            <a:avLst/>
          </a:prstGeom>
          <a:noFill/>
          <a:ln>
            <a:noFill/>
          </a:ln>
        </p:spPr>
      </p:pic>
      <p:pic>
        <p:nvPicPr>
          <p:cNvPr id="77" name="Google Shape;77;p15"/>
          <p:cNvPicPr preferRelativeResize="0"/>
          <p:nvPr/>
        </p:nvPicPr>
        <p:blipFill>
          <a:blip r:embed="rId7">
            <a:alphaModFix/>
          </a:blip>
          <a:stretch>
            <a:fillRect/>
          </a:stretch>
        </p:blipFill>
        <p:spPr>
          <a:xfrm>
            <a:off x="4669475" y="2754675"/>
            <a:ext cx="2968134" cy="1666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methodology</a:t>
            </a:r>
            <a:endParaRPr/>
          </a:p>
        </p:txBody>
      </p:sp>
      <p:sp>
        <p:nvSpPr>
          <p:cNvPr id="83" name="Google Shape;83;p16"/>
          <p:cNvSpPr txBox="1"/>
          <p:nvPr>
            <p:ph idx="1" type="body"/>
          </p:nvPr>
        </p:nvSpPr>
        <p:spPr>
          <a:xfrm>
            <a:off x="181150" y="1152475"/>
            <a:ext cx="8754600" cy="36858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Data Collection: </a:t>
            </a:r>
            <a:r>
              <a:rPr lang="en">
                <a:solidFill>
                  <a:schemeClr val="accent5"/>
                </a:solidFill>
              </a:rPr>
              <a:t> 1/10/2023 - 1/20/2023 </a:t>
            </a:r>
            <a:endParaRPr>
              <a:solidFill>
                <a:schemeClr val="accent5"/>
              </a:solidFill>
            </a:endParaRPr>
          </a:p>
          <a:p>
            <a:pPr indent="-342900" lvl="0" marL="457200" rtl="0" algn="l">
              <a:lnSpc>
                <a:spcPct val="150000"/>
              </a:lnSpc>
              <a:spcBef>
                <a:spcPts val="1000"/>
              </a:spcBef>
              <a:spcAft>
                <a:spcPts val="0"/>
              </a:spcAft>
              <a:buSzPts val="1800"/>
              <a:buChar char="●"/>
            </a:pPr>
            <a:r>
              <a:rPr lang="en"/>
              <a:t>Front-End: </a:t>
            </a:r>
            <a:r>
              <a:rPr lang="en">
                <a:solidFill>
                  <a:schemeClr val="accent5"/>
                </a:solidFill>
              </a:rPr>
              <a:t>1/31/2023 - 2/31/2023		</a:t>
            </a:r>
            <a:endParaRPr>
              <a:solidFill>
                <a:schemeClr val="accent5"/>
              </a:solidFill>
            </a:endParaRPr>
          </a:p>
          <a:p>
            <a:pPr indent="-342900" lvl="0" marL="457200" rtl="0" algn="l">
              <a:lnSpc>
                <a:spcPct val="150000"/>
              </a:lnSpc>
              <a:spcBef>
                <a:spcPts val="1000"/>
              </a:spcBef>
              <a:spcAft>
                <a:spcPts val="0"/>
              </a:spcAft>
              <a:buSzPts val="1800"/>
              <a:buChar char="●"/>
            </a:pPr>
            <a:r>
              <a:rPr lang="en"/>
              <a:t>Back-End </a:t>
            </a:r>
            <a:r>
              <a:rPr lang="en">
                <a:solidFill>
                  <a:schemeClr val="accent5"/>
                </a:solidFill>
              </a:rPr>
              <a:t>1/31/2023 - 2/31/2023</a:t>
            </a:r>
            <a:endParaRPr>
              <a:solidFill>
                <a:schemeClr val="accent5"/>
              </a:solidFill>
            </a:endParaRPr>
          </a:p>
          <a:p>
            <a:pPr indent="-342900" lvl="0" marL="457200" rtl="0" algn="l">
              <a:lnSpc>
                <a:spcPct val="150000"/>
              </a:lnSpc>
              <a:spcBef>
                <a:spcPts val="1000"/>
              </a:spcBef>
              <a:spcAft>
                <a:spcPts val="0"/>
              </a:spcAft>
              <a:buSzPts val="1800"/>
              <a:buChar char="●"/>
            </a:pPr>
            <a:r>
              <a:rPr lang="en"/>
              <a:t>Team Meetings </a:t>
            </a:r>
            <a:r>
              <a:rPr lang="en">
                <a:solidFill>
                  <a:schemeClr val="accent5"/>
                </a:solidFill>
              </a:rPr>
              <a:t>1/10/2023 - 2/31/2023</a:t>
            </a:r>
            <a:endParaRPr>
              <a:solidFill>
                <a:schemeClr val="accent5"/>
              </a:solidFill>
            </a:endParaRPr>
          </a:p>
          <a:p>
            <a:pPr indent="-342900" lvl="0" marL="457200" rtl="0" algn="l">
              <a:lnSpc>
                <a:spcPct val="150000"/>
              </a:lnSpc>
              <a:spcBef>
                <a:spcPts val="1000"/>
              </a:spcBef>
              <a:spcAft>
                <a:spcPts val="0"/>
              </a:spcAft>
              <a:buSzPts val="1800"/>
              <a:buChar char="●"/>
            </a:pPr>
            <a:r>
              <a:rPr lang="en"/>
              <a:t>Application Hosting- </a:t>
            </a:r>
            <a:r>
              <a:rPr lang="en">
                <a:solidFill>
                  <a:schemeClr val="accent5"/>
                </a:solidFill>
              </a:rPr>
              <a:t>???</a:t>
            </a:r>
            <a:endParaRPr>
              <a:solidFill>
                <a:schemeClr val="accent5"/>
              </a:solidFill>
            </a:endParaRPr>
          </a:p>
          <a:p>
            <a:pPr indent="-342900" lvl="0" marL="457200" rtl="0" algn="l">
              <a:lnSpc>
                <a:spcPct val="150000"/>
              </a:lnSpc>
              <a:spcBef>
                <a:spcPts val="1000"/>
              </a:spcBef>
              <a:spcAft>
                <a:spcPts val="1000"/>
              </a:spcAft>
              <a:buSzPts val="1800"/>
              <a:buChar char="●"/>
            </a:pPr>
            <a:r>
              <a:rPr lang="en"/>
              <a:t>Class </a:t>
            </a:r>
            <a:r>
              <a:rPr lang="en"/>
              <a:t>Deliverables</a:t>
            </a:r>
            <a:r>
              <a:rPr lang="en"/>
              <a:t> </a:t>
            </a:r>
            <a:r>
              <a:rPr lang="en">
                <a:solidFill>
                  <a:schemeClr val="accent5"/>
                </a:solidFill>
              </a:rPr>
              <a:t>1/10/2023 - 4/20/2023</a:t>
            </a:r>
            <a:endParaRPr>
              <a:solidFill>
                <a:schemeClr val="accent5"/>
              </a:solidFill>
            </a:endParaRPr>
          </a:p>
        </p:txBody>
      </p:sp>
      <p:pic>
        <p:nvPicPr>
          <p:cNvPr id="84" name="Google Shape;84;p16"/>
          <p:cNvPicPr preferRelativeResize="0"/>
          <p:nvPr/>
        </p:nvPicPr>
        <p:blipFill>
          <a:blip r:embed="rId3">
            <a:alphaModFix/>
          </a:blip>
          <a:stretch>
            <a:fillRect/>
          </a:stretch>
        </p:blipFill>
        <p:spPr>
          <a:xfrm>
            <a:off x="4969700" y="1230300"/>
            <a:ext cx="3966050" cy="2929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Work Completed (Collection)</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000"/>
              </a:spcBef>
              <a:spcAft>
                <a:spcPts val="0"/>
              </a:spcAft>
              <a:buNone/>
            </a:pPr>
            <a:r>
              <a:rPr b="1" lang="en"/>
              <a:t>Data Collection:</a:t>
            </a:r>
            <a:endParaRPr b="1"/>
          </a:p>
          <a:p>
            <a:pPr indent="-342900" lvl="0" marL="457200" rtl="0" algn="l">
              <a:spcBef>
                <a:spcPts val="1200"/>
              </a:spcBef>
              <a:spcAft>
                <a:spcPts val="0"/>
              </a:spcAft>
              <a:buSzPts val="1800"/>
              <a:buChar char="●"/>
            </a:pPr>
            <a:r>
              <a:rPr lang="en"/>
              <a:t>We have collected </a:t>
            </a:r>
            <a:r>
              <a:rPr lang="en"/>
              <a:t>relevant</a:t>
            </a:r>
            <a:r>
              <a:rPr lang="en"/>
              <a:t> historical related to waste water data that we can use as a proof of </a:t>
            </a:r>
            <a:r>
              <a:rPr lang="en"/>
              <a:t>concept. </a:t>
            </a:r>
            <a:endParaRPr/>
          </a:p>
          <a:p>
            <a:pPr indent="-317500" lvl="1" marL="914400" rtl="0" algn="l">
              <a:spcBef>
                <a:spcPts val="1200"/>
              </a:spcBef>
              <a:spcAft>
                <a:spcPts val="0"/>
              </a:spcAft>
              <a:buSzPts val="1400"/>
              <a:buChar char="○"/>
            </a:pPr>
            <a:r>
              <a:rPr lang="en"/>
              <a:t>Using the data collected by our parent paper which has the Covid viral loads within specific counties in the US.</a:t>
            </a:r>
            <a:endParaRPr/>
          </a:p>
          <a:p>
            <a:pPr indent="-342900" lvl="0" marL="457200" rtl="0" algn="l">
              <a:spcBef>
                <a:spcPts val="1200"/>
              </a:spcBef>
              <a:spcAft>
                <a:spcPts val="0"/>
              </a:spcAft>
              <a:buSzPts val="1800"/>
              <a:buChar char="●"/>
            </a:pPr>
            <a:r>
              <a:rPr lang="en"/>
              <a:t>We also have found a way of finding google trends within given time frame.</a:t>
            </a:r>
            <a:endParaRPr/>
          </a:p>
          <a:p>
            <a:pPr indent="-317500" lvl="1" marL="914400" rtl="0" algn="l">
              <a:spcBef>
                <a:spcPts val="1000"/>
              </a:spcBef>
              <a:spcAft>
                <a:spcPts val="0"/>
              </a:spcAft>
              <a:buSzPts val="1400"/>
              <a:buChar char="○"/>
            </a:pPr>
            <a:r>
              <a:rPr lang="en"/>
              <a:t>Using Pytrend we are able to call the google API through the package and allows for the search trend data to be collected between points for different lengths.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Work Completed (Implementation)</a:t>
            </a:r>
            <a:endParaRPr/>
          </a:p>
          <a:p>
            <a:pPr indent="0" lvl="0" marL="0" rtl="0" algn="l">
              <a:spcBef>
                <a:spcPts val="0"/>
              </a:spcBef>
              <a:spcAft>
                <a:spcPts val="0"/>
              </a:spcAft>
              <a:buNone/>
            </a:pPr>
            <a:r>
              <a:t/>
            </a:r>
            <a:endParaRPr/>
          </a:p>
        </p:txBody>
      </p:sp>
      <p:sp>
        <p:nvSpPr>
          <p:cNvPr id="96" name="Google Shape;96;p18"/>
          <p:cNvSpPr txBox="1"/>
          <p:nvPr>
            <p:ph idx="1" type="body"/>
          </p:nvPr>
        </p:nvSpPr>
        <p:spPr>
          <a:xfrm>
            <a:off x="311700" y="1152475"/>
            <a:ext cx="8520600" cy="379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Code Implementation:</a:t>
            </a:r>
            <a:endParaRPr b="1"/>
          </a:p>
          <a:p>
            <a:pPr indent="-334327" lvl="0" marL="457200" rtl="0" algn="l">
              <a:spcBef>
                <a:spcPts val="1200"/>
              </a:spcBef>
              <a:spcAft>
                <a:spcPts val="0"/>
              </a:spcAft>
              <a:buSzPct val="100000"/>
              <a:buChar char="●"/>
            </a:pPr>
            <a:r>
              <a:rPr lang="en"/>
              <a:t>We created a shared jupyter notebook for us to explore the different options with the </a:t>
            </a:r>
            <a:r>
              <a:rPr lang="en"/>
              <a:t>backend.</a:t>
            </a:r>
            <a:endParaRPr/>
          </a:p>
          <a:p>
            <a:pPr indent="-310832" lvl="1" marL="914400" rtl="0" algn="l">
              <a:spcBef>
                <a:spcPts val="1000"/>
              </a:spcBef>
              <a:spcAft>
                <a:spcPts val="0"/>
              </a:spcAft>
              <a:buSzPct val="100000"/>
              <a:buChar char="○"/>
            </a:pPr>
            <a:r>
              <a:rPr lang="en"/>
              <a:t>Because of how long the Deep Neural Network takes to run we have been seeing if running the code locally is a better solution than hosting the code on Google Servers.</a:t>
            </a:r>
            <a:endParaRPr/>
          </a:p>
          <a:p>
            <a:pPr indent="-310832" lvl="1" marL="914400" rtl="0" algn="l">
              <a:spcBef>
                <a:spcPts val="1000"/>
              </a:spcBef>
              <a:spcAft>
                <a:spcPts val="0"/>
              </a:spcAft>
              <a:buSzPct val="100000"/>
              <a:buChar char="○"/>
            </a:pPr>
            <a:r>
              <a:rPr lang="en"/>
              <a:t>We have a separate document for experimenting with the Pytrend package in order to integrate it with the other aspects of our backend.</a:t>
            </a:r>
            <a:endParaRPr/>
          </a:p>
          <a:p>
            <a:pPr indent="0" lvl="0" marL="0" rtl="0" algn="l">
              <a:spcBef>
                <a:spcPts val="1000"/>
              </a:spcBef>
              <a:spcAft>
                <a:spcPts val="0"/>
              </a:spcAft>
              <a:buNone/>
            </a:pPr>
            <a:r>
              <a:rPr b="1" lang="en"/>
              <a:t>Front End:</a:t>
            </a:r>
            <a:endParaRPr b="1"/>
          </a:p>
          <a:p>
            <a:pPr indent="-334327" lvl="0" marL="457200" rtl="0" algn="l">
              <a:spcBef>
                <a:spcPts val="1200"/>
              </a:spcBef>
              <a:spcAft>
                <a:spcPts val="0"/>
              </a:spcAft>
              <a:buSzPct val="100000"/>
              <a:buChar char="●"/>
            </a:pPr>
            <a:r>
              <a:rPr lang="en"/>
              <a:t>Explored many different options for creating the app, we’ve narrowed our options down.</a:t>
            </a:r>
            <a:endParaRPr/>
          </a:p>
          <a:p>
            <a:pPr indent="-310832" lvl="1" marL="914400" rtl="0" algn="l">
              <a:spcBef>
                <a:spcPts val="1000"/>
              </a:spcBef>
              <a:spcAft>
                <a:spcPts val="0"/>
              </a:spcAft>
              <a:buSzPct val="100000"/>
              <a:buChar char="○"/>
            </a:pPr>
            <a:r>
              <a:rPr lang="en"/>
              <a:t>Our options that we are still experimenting with are PowerBI, Flask, RShiny, Jango, Dash. </a:t>
            </a:r>
            <a:endParaRPr/>
          </a:p>
          <a:p>
            <a:pPr indent="-310832" lvl="1" marL="914400" rtl="0" algn="l">
              <a:spcBef>
                <a:spcPts val="1000"/>
              </a:spcBef>
              <a:spcAft>
                <a:spcPts val="1000"/>
              </a:spcAft>
              <a:buSzPct val="100000"/>
              <a:buChar char="○"/>
            </a:pPr>
            <a:r>
              <a:rPr lang="en"/>
              <a:t>We’re leaning towards Flask and Dash but nothing is set in stone for now.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68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Immediate Next Steps</a:t>
            </a:r>
            <a:endParaRPr/>
          </a:p>
        </p:txBody>
      </p:sp>
      <p:sp>
        <p:nvSpPr>
          <p:cNvPr id="102" name="Google Shape;102;p19"/>
          <p:cNvSpPr txBox="1"/>
          <p:nvPr>
            <p:ph idx="1" type="body"/>
          </p:nvPr>
        </p:nvSpPr>
        <p:spPr>
          <a:xfrm>
            <a:off x="127575" y="641575"/>
            <a:ext cx="9016500" cy="4346700"/>
          </a:xfrm>
          <a:prstGeom prst="rect">
            <a:avLst/>
          </a:prstGeom>
        </p:spPr>
        <p:txBody>
          <a:bodyPr anchorCtr="0" anchor="t" bIns="91425" lIns="91425" spcFirstLastPara="1" rIns="91425" wrap="square" tIns="91425">
            <a:normAutofit lnSpcReduction="10000"/>
          </a:bodyPr>
          <a:lstStyle/>
          <a:p>
            <a:pPr indent="0" lvl="0" marL="0" rtl="0" algn="l">
              <a:spcBef>
                <a:spcPts val="1000"/>
              </a:spcBef>
              <a:spcAft>
                <a:spcPts val="0"/>
              </a:spcAft>
              <a:buNone/>
            </a:pPr>
            <a:r>
              <a:rPr b="1" lang="en"/>
              <a:t>Front and backend work is in progress  </a:t>
            </a:r>
            <a:endParaRPr/>
          </a:p>
          <a:p>
            <a:pPr indent="-342900" lvl="0" marL="914400" rtl="0" algn="l">
              <a:spcBef>
                <a:spcPts val="1200"/>
              </a:spcBef>
              <a:spcAft>
                <a:spcPts val="0"/>
              </a:spcAft>
              <a:buSzPts val="1800"/>
              <a:buChar char="●"/>
            </a:pPr>
            <a:r>
              <a:rPr lang="en"/>
              <a:t>Still deciding on what direction we want to take for our </a:t>
            </a:r>
            <a:r>
              <a:rPr lang="en"/>
              <a:t>front end portion </a:t>
            </a:r>
            <a:endParaRPr/>
          </a:p>
          <a:p>
            <a:pPr indent="0" lvl="0" marL="0" rtl="0" algn="l">
              <a:spcBef>
                <a:spcPts val="1200"/>
              </a:spcBef>
              <a:spcAft>
                <a:spcPts val="0"/>
              </a:spcAft>
              <a:buNone/>
            </a:pPr>
            <a:r>
              <a:rPr b="1" lang="en"/>
              <a:t>Frontend - </a:t>
            </a:r>
            <a:r>
              <a:rPr lang="en"/>
              <a:t>in progress </a:t>
            </a:r>
            <a:endParaRPr b="1"/>
          </a:p>
          <a:p>
            <a:pPr indent="-342900" lvl="0" marL="914400" rtl="0" algn="l">
              <a:spcBef>
                <a:spcPts val="1200"/>
              </a:spcBef>
              <a:spcAft>
                <a:spcPts val="0"/>
              </a:spcAft>
              <a:buSzPts val="1800"/>
              <a:buChar char="●"/>
            </a:pPr>
            <a:r>
              <a:rPr lang="en"/>
              <a:t>Code is Python and R based and will be completed in google colab</a:t>
            </a:r>
            <a:endParaRPr b="1"/>
          </a:p>
          <a:p>
            <a:pPr indent="0" lvl="0" marL="0" rtl="0" algn="l">
              <a:spcBef>
                <a:spcPts val="1200"/>
              </a:spcBef>
              <a:spcAft>
                <a:spcPts val="0"/>
              </a:spcAft>
              <a:buNone/>
            </a:pPr>
            <a:r>
              <a:rPr b="1" lang="en"/>
              <a:t>Backend </a:t>
            </a:r>
            <a:r>
              <a:rPr b="1" lang="en"/>
              <a:t>- </a:t>
            </a:r>
            <a:r>
              <a:rPr lang="en"/>
              <a:t>in progress </a:t>
            </a:r>
            <a:endParaRPr/>
          </a:p>
          <a:p>
            <a:pPr indent="-342900" lvl="0" marL="914400" rtl="0" algn="l">
              <a:spcBef>
                <a:spcPts val="1200"/>
              </a:spcBef>
              <a:spcAft>
                <a:spcPts val="0"/>
              </a:spcAft>
              <a:buSzPts val="1800"/>
              <a:buChar char="●"/>
            </a:pPr>
            <a:r>
              <a:rPr lang="en"/>
              <a:t>Google trends API implementation</a:t>
            </a:r>
            <a:endParaRPr/>
          </a:p>
          <a:p>
            <a:pPr indent="-342900" lvl="0" marL="914400" rtl="0" algn="l">
              <a:spcBef>
                <a:spcPts val="1200"/>
              </a:spcBef>
              <a:spcAft>
                <a:spcPts val="0"/>
              </a:spcAft>
              <a:buSzPts val="1800"/>
              <a:buChar char="●"/>
            </a:pPr>
            <a:r>
              <a:rPr lang="en"/>
              <a:t>Machine Learning for detecting </a:t>
            </a:r>
            <a:r>
              <a:rPr lang="en"/>
              <a:t>probability</a:t>
            </a:r>
            <a:r>
              <a:rPr lang="en"/>
              <a:t> of COVID-19 disease</a:t>
            </a:r>
            <a:endParaRPr/>
          </a:p>
          <a:p>
            <a:pPr indent="-342900" lvl="0" marL="914400" rtl="0" algn="l">
              <a:spcBef>
                <a:spcPts val="1000"/>
              </a:spcBef>
              <a:spcAft>
                <a:spcPts val="0"/>
              </a:spcAft>
              <a:buSzPts val="1800"/>
              <a:buChar char="●"/>
            </a:pPr>
            <a:r>
              <a:rPr lang="en"/>
              <a:t>Connecting Deep Learning code to our GUI for detecting </a:t>
            </a:r>
            <a:r>
              <a:rPr lang="en"/>
              <a:t>potential</a:t>
            </a:r>
            <a:r>
              <a:rPr lang="en"/>
              <a:t> spikes in COVID-19 in different areas of the US</a:t>
            </a:r>
            <a:endParaRPr/>
          </a:p>
          <a:p>
            <a:pPr indent="0" lvl="0" marL="0" rtl="0" algn="l">
              <a:spcBef>
                <a:spcPts val="1200"/>
              </a:spcBef>
              <a:spcAft>
                <a:spcPts val="120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23600"/>
            <a:ext cx="3126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08" name="Google Shape;108;p20"/>
          <p:cNvSpPr txBox="1"/>
          <p:nvPr>
            <p:ph idx="1" type="body"/>
          </p:nvPr>
        </p:nvSpPr>
        <p:spPr>
          <a:xfrm>
            <a:off x="5656850" y="1624650"/>
            <a:ext cx="3304200" cy="189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will be implementing a machine </a:t>
            </a:r>
            <a:r>
              <a:rPr lang="en"/>
              <a:t>learning</a:t>
            </a:r>
            <a:r>
              <a:rPr lang="en"/>
              <a:t> model to predict the </a:t>
            </a:r>
            <a:r>
              <a:rPr lang="en"/>
              <a:t>possibility</a:t>
            </a:r>
            <a:r>
              <a:rPr lang="en"/>
              <a:t> of a user having COVID-19 based on the </a:t>
            </a:r>
            <a:r>
              <a:rPr lang="en"/>
              <a:t>symptoms</a:t>
            </a:r>
            <a:r>
              <a:rPr lang="en"/>
              <a:t> they have. </a:t>
            </a:r>
            <a:endParaRPr/>
          </a:p>
        </p:txBody>
      </p:sp>
      <p:pic>
        <p:nvPicPr>
          <p:cNvPr id="109" name="Google Shape;109;p20"/>
          <p:cNvPicPr preferRelativeResize="0"/>
          <p:nvPr/>
        </p:nvPicPr>
        <p:blipFill>
          <a:blip r:embed="rId3">
            <a:alphaModFix/>
          </a:blip>
          <a:stretch>
            <a:fillRect/>
          </a:stretch>
        </p:blipFill>
        <p:spPr>
          <a:xfrm>
            <a:off x="230225" y="1318500"/>
            <a:ext cx="5352051" cy="30105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