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ublic.wmo.int/en/resources/bulletin/flood-forecasting-and-warning-bangladesh" TargetMode="External"/><Relationship Id="rId3" Type="http://schemas.openxmlformats.org/officeDocument/2006/relationships/hyperlink" Target="https://mlhub.earth/data/c2smsfloods_v1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015f75644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015f75644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15f75644c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15f75644c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15f75644c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15f75644c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Machine learning Model with linear regression and a warning threshold to forecast a flood and give accurate and timely warning to the citizens in the affected region.</a:t>
            </a:r>
            <a:endParaRPr sz="1300">
              <a:solidFill>
                <a:srgbClr val="666666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  <a:latin typeface="Lato"/>
                <a:ea typeface="Lato"/>
                <a:cs typeface="Lato"/>
                <a:sym typeface="Lato"/>
              </a:rPr>
              <a:t>The model will be trained with historical data so that it can predict floods and be utilized with real-time data provided by the Google Earth weather forecasting system. Working in tandem with the data provided for proper forecasting.</a:t>
            </a:r>
            <a:endParaRPr>
              <a:solidFill>
                <a:srgbClr val="666666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0192ec09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0192ec09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https://public.wmo.int/en/resources/bulletin/flood-forecasting-and-warning-bangladesh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https://mlhub.earth/data/c2smsfloods_v1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32981940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03298194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hyperlink" Target="https://www.researchgate.net/publication/361890552_FLOOD_RESEARCH_IN_BANGLADESH_AND_FUTURE_DIRECTION_AN_INSIGHT_FROM_LAST_THREE_DECADE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arthobservatory.nasa.gov/images/150274/rising-flood-risks-in-bangladesh" TargetMode="External"/><Relationship Id="rId4" Type="http://schemas.openxmlformats.org/officeDocument/2006/relationships/hyperlink" Target="https://www.visualcapitalist.com/countries-highest-flood-risk/" TargetMode="External"/><Relationship Id="rId9" Type="http://schemas.openxmlformats.org/officeDocument/2006/relationships/hyperlink" Target="https://developers.google.com/earth-engine/datasets/catalog/JAXA_GPM_L3_GSMaP_v6_operational#description" TargetMode="External"/><Relationship Id="rId5" Type="http://schemas.openxmlformats.org/officeDocument/2006/relationships/hyperlink" Target="https://mlhub.earth/data/" TargetMode="External"/><Relationship Id="rId6" Type="http://schemas.openxmlformats.org/officeDocument/2006/relationships/hyperlink" Target="https://public.wmo.int/en/resources/bulletin/flood-forecasting-and-warning-bangladesh" TargetMode="External"/><Relationship Id="rId7" Type="http://schemas.openxmlformats.org/officeDocument/2006/relationships/hyperlink" Target="https://developers.google.com/earth-engine/datasets/catalog/JAXA_GPM_L3_GSMaP_v6_operational#description" TargetMode="External"/><Relationship Id="rId8" Type="http://schemas.openxmlformats.org/officeDocument/2006/relationships/hyperlink" Target="https://developers.google.com/earth-engine/datasets/catalog/JAXA_GPM_L3_GSMaP_v6_operational#descrip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Flood Detection In Bangladesh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33225"/>
            <a:ext cx="3579600" cy="88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Shubham Mishra , Sohail Shaik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-31650" y="1343275"/>
            <a:ext cx="5136300" cy="3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2995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In the whole world, Bangladesh is the second country with the highest flood risk of 57.5 percent coming in just after Netherlands. [2]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total population of people exposed = 94,424,000. 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-299533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-"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Located in the delta of a few major rivers causing seasonal flooding and flash floods that occur without warning causing massive damage quickly. [1]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68">
                <a:latin typeface="Arial"/>
                <a:ea typeface="Arial"/>
                <a:cs typeface="Arial"/>
                <a:sym typeface="Arial"/>
              </a:rPr>
              <a:t>=&gt; Hence in this data science project, we will be focusing on how to use flood detection systems more systematically in Bangladesh and set up a robust precautionary system in place for the large affected population. </a:t>
            </a:r>
            <a:r>
              <a:rPr lang="en" sz="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 	 	 				</a:t>
            </a:r>
            <a:endParaRPr sz="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868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4868" u="sng">
                <a:latin typeface="Arial"/>
                <a:ea typeface="Arial"/>
                <a:cs typeface="Arial"/>
                <a:sym typeface="Arial"/>
              </a:rPr>
              <a:t>novelty</a:t>
            </a:r>
            <a:r>
              <a:rPr b="1" lang="en" sz="4868">
                <a:latin typeface="Arial"/>
                <a:ea typeface="Arial"/>
                <a:cs typeface="Arial"/>
                <a:sym typeface="Arial"/>
              </a:rPr>
              <a:t> in our data science project would be that we would provide the people </a:t>
            </a:r>
            <a:r>
              <a:rPr b="1" lang="en" sz="4868" u="sng">
                <a:latin typeface="Arial"/>
                <a:ea typeface="Arial"/>
                <a:cs typeface="Arial"/>
                <a:sym typeface="Arial"/>
              </a:rPr>
              <a:t>the warning</a:t>
            </a:r>
            <a:r>
              <a:rPr b="1" lang="en" sz="4868">
                <a:latin typeface="Arial"/>
                <a:ea typeface="Arial"/>
                <a:cs typeface="Arial"/>
                <a:sym typeface="Arial"/>
              </a:rPr>
              <a:t> and what all steps they need to take to </a:t>
            </a:r>
            <a:r>
              <a:rPr b="1" lang="en" sz="4868" u="sng">
                <a:latin typeface="Arial"/>
                <a:ea typeface="Arial"/>
                <a:cs typeface="Arial"/>
                <a:sym typeface="Arial"/>
              </a:rPr>
              <a:t>stay away </a:t>
            </a:r>
            <a:r>
              <a:rPr b="1" lang="en" sz="4868">
                <a:latin typeface="Arial"/>
                <a:ea typeface="Arial"/>
                <a:cs typeface="Arial"/>
                <a:sym typeface="Arial"/>
              </a:rPr>
              <a:t>from the </a:t>
            </a:r>
            <a:r>
              <a:rPr b="1" lang="en" sz="4868" u="sng">
                <a:latin typeface="Arial"/>
                <a:ea typeface="Arial"/>
                <a:cs typeface="Arial"/>
                <a:sym typeface="Arial"/>
              </a:rPr>
              <a:t>harmful side effects</a:t>
            </a:r>
            <a:r>
              <a:rPr b="1" lang="en" sz="4868">
                <a:latin typeface="Arial"/>
                <a:ea typeface="Arial"/>
                <a:cs typeface="Arial"/>
                <a:sym typeface="Arial"/>
              </a:rPr>
              <a:t> from intense floods in Bangladesh. 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300">
                <a:latin typeface="Arial"/>
                <a:ea typeface="Arial"/>
                <a:cs typeface="Arial"/>
                <a:sym typeface="Arial"/>
              </a:rPr>
              <a:t>				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>
                <a:latin typeface="Arial"/>
                <a:ea typeface="Arial"/>
                <a:cs typeface="Arial"/>
                <a:sym typeface="Arial"/>
              </a:rPr>
              <a:t>			</a:t>
            </a:r>
            <a:endParaRPr sz="43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6068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				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			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468">
                <a:latin typeface="Arial"/>
                <a:ea typeface="Arial"/>
                <a:cs typeface="Arial"/>
                <a:sym typeface="Arial"/>
              </a:rPr>
              <a:t>		</a:t>
            </a:r>
            <a:endParaRPr sz="446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675" y="483175"/>
            <a:ext cx="3358051" cy="361955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 txBox="1"/>
          <p:nvPr/>
        </p:nvSpPr>
        <p:spPr>
          <a:xfrm>
            <a:off x="5359050" y="4102725"/>
            <a:ext cx="3357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 u="sng">
                <a:solidFill>
                  <a:schemeClr val="hlink"/>
                </a:solidFill>
                <a:hlinkClick r:id="rId4"/>
              </a:rPr>
              <a:t>https://www.researchgate.net/publication/361890552_FLOOD_RESEARCH_IN_BANGLADESH_AND_FUTURE_DIRECTION_AN_INSIGHT_FROM_LAST_THREE_DECADES</a:t>
            </a:r>
            <a:endParaRPr sz="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will benefit from this solution?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335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068">
                <a:latin typeface="Arial"/>
                <a:ea typeface="Arial"/>
                <a:cs typeface="Arial"/>
                <a:sym typeface="Arial"/>
              </a:rPr>
              <a:t>As real-time data and highly reliable equipment will be used, these groups will benefit:</a:t>
            </a:r>
            <a:endParaRPr sz="6068">
              <a:latin typeface="Arial"/>
              <a:ea typeface="Arial"/>
              <a:cs typeface="Arial"/>
              <a:sym typeface="Arial"/>
            </a:endParaRPr>
          </a:p>
          <a:p>
            <a:pPr indent="-324933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6068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068">
                <a:latin typeface="Arial"/>
                <a:ea typeface="Arial"/>
                <a:cs typeface="Arial"/>
                <a:sym typeface="Arial"/>
              </a:rPr>
              <a:t>Public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 (reduced loss of life). </a:t>
            </a:r>
            <a:endParaRPr sz="6068">
              <a:latin typeface="Arial"/>
              <a:ea typeface="Arial"/>
              <a:cs typeface="Arial"/>
              <a:sym typeface="Arial"/>
            </a:endParaRPr>
          </a:p>
          <a:p>
            <a:pPr indent="-3249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6068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068">
                <a:latin typeface="Arial"/>
                <a:ea typeface="Arial"/>
                <a:cs typeface="Arial"/>
                <a:sym typeface="Arial"/>
              </a:rPr>
              <a:t>government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 will also benefit from it because of the money saved from providing shelter to the public. </a:t>
            </a:r>
            <a:endParaRPr sz="6068">
              <a:latin typeface="Arial"/>
              <a:ea typeface="Arial"/>
              <a:cs typeface="Arial"/>
              <a:sym typeface="Arial"/>
            </a:endParaRPr>
          </a:p>
          <a:p>
            <a:pPr indent="-3249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6068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068">
                <a:latin typeface="Arial"/>
                <a:ea typeface="Arial"/>
                <a:cs typeface="Arial"/>
                <a:sym typeface="Arial"/>
              </a:rPr>
              <a:t>Country’s economy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; Strong economy because flood won’t affect the economy anymore.</a:t>
            </a:r>
            <a:endParaRPr sz="6068">
              <a:latin typeface="Arial"/>
              <a:ea typeface="Arial"/>
              <a:cs typeface="Arial"/>
              <a:sym typeface="Arial"/>
            </a:endParaRPr>
          </a:p>
          <a:p>
            <a:pPr indent="-324933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n" sz="6068"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" sz="6068">
                <a:latin typeface="Arial"/>
                <a:ea typeface="Arial"/>
                <a:cs typeface="Arial"/>
                <a:sym typeface="Arial"/>
              </a:rPr>
              <a:t>environment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; less energy will be used to power these flood detection systems as they can be 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powered</a:t>
            </a:r>
            <a:r>
              <a:rPr lang="en" sz="6068">
                <a:latin typeface="Arial"/>
                <a:ea typeface="Arial"/>
                <a:cs typeface="Arial"/>
                <a:sym typeface="Arial"/>
              </a:rPr>
              <a:t> by renewable energy sources like solar energy and wind energy.</a:t>
            </a:r>
            <a:endParaRPr sz="6068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468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be a Solution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05255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Forecast floods with a linear regression model and a warning threshold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Model will predict floods trained with historical data [3] and utilize Google Earth Engine real-time 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precipitation</a:t>
            </a:r>
            <a:r>
              <a:rPr lang="en" sz="1500">
                <a:latin typeface="Arial"/>
                <a:ea typeface="Arial"/>
                <a:cs typeface="Arial"/>
                <a:sym typeface="Arial"/>
              </a:rPr>
              <a:t> data [5]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Locate the flood affected areas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Warn the affected population in a timely manner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3794" y="2936950"/>
            <a:ext cx="3212200" cy="19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data we will use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567550"/>
            <a:ext cx="7038900" cy="32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Radiant MLHub’s C2S-MS Floods Dataset [3]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Uses labeled Sentinel-1 &amp; Sentinel-2 pairs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18 global flood events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Bangladesh’s real-time flood monitoring data [4]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Monsoon Period - June to September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Perception tracking from Earth Engine (GSMap Operational) [5]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“Rising Flood Risks in Bangladesh,” earthobservatory.nasa.gov, Aug. 31, 2022.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https://earthobservatory.nasa.gov/images/150274/rising-flood-risks-in-bangladesh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N. Conte, “Mapped: Countries With the Highest Flood Risk,” Visual Capitalist, Sep. 14, 2022.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https://www.visualcapitalist.com/countries-highest-flood-risk/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“NASA Flood Extent Detection,” mlhub.earth.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https://mlhub.earth/data/</a:t>
            </a:r>
            <a:r>
              <a:rPr lang="en"/>
              <a:t> (accessed Jan. 28, 2023).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“Flood Forecasting and Warning in Bangladesh,” World Meteorological Organization, Mar. 22, 2018.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https://public.wmo.int/en/resources/bulletin/flood-forecasting-and-warning-bangladesh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16"/>
              <a:t>[5] “GSMaP Operational: Global Satellite Mapping of Precipitation | Earth Engine Data Catalog,” </a:t>
            </a:r>
            <a:r>
              <a:rPr i="1" lang="en" sz="1316"/>
              <a:t>Google Developers</a:t>
            </a:r>
            <a:r>
              <a:rPr lang="en" sz="1316"/>
              <a:t>. </a:t>
            </a:r>
            <a:r>
              <a:rPr lang="en" sz="1316" u="sng">
                <a:solidFill>
                  <a:schemeClr val="hlink"/>
                </a:solidFill>
                <a:hlinkClick r:id="rId7"/>
              </a:rPr>
              <a:t>https://developers.google.com/earth-engine/datasets/catalog/JAXA_GPM_L3_GSMaP_v6_operation</a:t>
            </a:r>
            <a:r>
              <a:rPr lang="en" sz="1316" u="sng">
                <a:solidFill>
                  <a:schemeClr val="hlink"/>
                </a:solidFill>
                <a:hlinkClick r:id="rId8"/>
              </a:rPr>
              <a:t>al</a:t>
            </a:r>
            <a:r>
              <a:rPr lang="en" sz="1316" u="sng">
                <a:solidFill>
                  <a:schemeClr val="hlink"/>
                </a:solidFill>
                <a:hlinkClick r:id="rId9"/>
              </a:rPr>
              <a:t>#description</a:t>
            </a:r>
            <a:r>
              <a:rPr lang="en" sz="1316"/>
              <a:t> (accessed Jan. 29, 2023)</a:t>
            </a:r>
            <a:endParaRPr sz="1316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