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Thin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Medium"/>
      <p:regular r:id="rId19"/>
      <p:bold r:id="rId20"/>
      <p:italic r:id="rId21"/>
      <p:boldItalic r:id="rId22"/>
    </p:embeddedFon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Thin-regular.fntdata"/><Relationship Id="rId10" Type="http://schemas.openxmlformats.org/officeDocument/2006/relationships/slide" Target="slides/slide5.xml"/><Relationship Id="rId13" Type="http://schemas.openxmlformats.org/officeDocument/2006/relationships/font" Target="fonts/RobotoThin-italic.fntdata"/><Relationship Id="rId12" Type="http://schemas.openxmlformats.org/officeDocument/2006/relationships/font" Target="fonts/RobotoThin-bold.fntdata"/><Relationship Id="rId15" Type="http://schemas.openxmlformats.org/officeDocument/2006/relationships/font" Target="fonts/Roboto-regular.fntdata"/><Relationship Id="rId14" Type="http://schemas.openxmlformats.org/officeDocument/2006/relationships/font" Target="fonts/RobotoThin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Roboto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e344ff5b6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e344ff5b6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a7a4317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a7a4317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a7a43177d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a7a43177d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a7a43177d_0_1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a7a43177d_0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iliconrepublic.com/machines/google-bard-access-private-information-data-emails-documents-ai" TargetMode="External"/><Relationship Id="rId4" Type="http://schemas.openxmlformats.org/officeDocument/2006/relationships/hyperlink" Target="https://fortune.com/2023/09/19/google-bard-gmail-maps-youtube-fight-openai-microsoft-ai-dominance/" TargetMode="External"/><Relationship Id="rId5" Type="http://schemas.openxmlformats.org/officeDocument/2006/relationships/hyperlink" Target="https://www.engadget.com/googles-bard-ai-can-tap-the-companys-apps--and-your-personal-data--for-better-responses-100020506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heverge.com/2023/9/10/23867323/meta-new-ai-model-gpt-4-openai-chatbot-google-apple" TargetMode="External"/><Relationship Id="rId4" Type="http://schemas.openxmlformats.org/officeDocument/2006/relationships/hyperlink" Target="https://www.marketingdive.com/news/Gartner-executives-increase-AI-investments-OpenAI-ChatGPT/649782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i.org/10.1016/j.ijin.2022.08.005" TargetMode="External"/><Relationship Id="rId4" Type="http://schemas.openxmlformats.org/officeDocument/2006/relationships/hyperlink" Target="https://doi.org/10.1145/3483597" TargetMode="External"/><Relationship Id="rId5" Type="http://schemas.openxmlformats.org/officeDocument/2006/relationships/hyperlink" Target="https://doi.org/10.1007/s11673-022-10200-z" TargetMode="External"/><Relationship Id="rId6" Type="http://schemas.openxmlformats.org/officeDocument/2006/relationships/hyperlink" Target="https://www.techopedia.com/ai-powered-personalization-how-machine-learning-is-transforming-customer-experi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44800" y="990800"/>
            <a:ext cx="82566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Securing Google Bard’s Dominance</a:t>
            </a:r>
            <a:endParaRPr sz="2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BY:</a:t>
            </a:r>
            <a:endParaRPr sz="2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Shubham Mishra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68825"/>
            <a:ext cx="85206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Google Bard: Pioneering Today's AI Revolution, Architecting Tomorrow's Digital Frontier</a:t>
            </a:r>
            <a:endParaRPr sz="20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Google Bard revolutionizes vast information access within its ecosystem, setting new industry standards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Emerging AI innovations threaten to outpace Bard, highlighting the need for strategic evolution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By </a:t>
            </a:r>
            <a:r>
              <a:rPr lang="en" sz="1600"/>
              <a:t>prioritizing</a:t>
            </a:r>
            <a:r>
              <a:rPr lang="en" sz="1600"/>
              <a:t> advanced AI ethics, domainspecific accuracy and user engagement, Bard will redefine AI leadership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71600" y="241375"/>
            <a:ext cx="85206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Google Bard revolutionizes vast information access within its ecosystem, setting new industry standards</a:t>
            </a:r>
            <a:endParaRPr sz="2000"/>
          </a:p>
        </p:txBody>
      </p:sp>
      <p:grpSp>
        <p:nvGrpSpPr>
          <p:cNvPr id="72" name="Google Shape;72;p15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4" name="Google Shape;74;p15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75" name="Google Shape;75;p15"/>
          <p:cNvGrpSpPr/>
          <p:nvPr/>
        </p:nvGrpSpPr>
        <p:grpSpPr>
          <a:xfrm>
            <a:off x="5209838" y="1060350"/>
            <a:ext cx="3771189" cy="1289700"/>
            <a:chOff x="5209838" y="1060350"/>
            <a:chExt cx="3771189" cy="1289700"/>
          </a:xfrm>
        </p:grpSpPr>
        <p:sp>
          <p:nvSpPr>
            <p:cNvPr id="76" name="Google Shape;76;p15"/>
            <p:cNvSpPr txBox="1"/>
            <p:nvPr/>
          </p:nvSpPr>
          <p:spPr>
            <a:xfrm>
              <a:off x="6547727" y="1060350"/>
              <a:ext cx="24333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Bard is being added to Gmail, Maps and Youtube</a:t>
              </a:r>
              <a:endParaRPr b="1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D966"/>
                  </a:solidFill>
                  <a:latin typeface="Roboto"/>
                  <a:ea typeface="Roboto"/>
                  <a:cs typeface="Roboto"/>
                  <a:sym typeface="Roboto"/>
                </a:rPr>
                <a:t>Allows Bard to access more information about a user if they have a Google account.</a:t>
              </a:r>
              <a:r>
                <a:rPr baseline="30000" lang="en" sz="1000">
                  <a:solidFill>
                    <a:srgbClr val="FFD966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baseline="30000" sz="1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" name="Google Shape;77;p15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cxnSp>
        <p:nvCxnSpPr>
          <p:cNvPr id="78" name="Google Shape;78;p15"/>
          <p:cNvCxnSpPr/>
          <p:nvPr/>
        </p:nvCxnSpPr>
        <p:spPr>
          <a:xfrm>
            <a:off x="5209838" y="3648300"/>
            <a:ext cx="1286700" cy="0"/>
          </a:xfrm>
          <a:prstGeom prst="straightConnector1">
            <a:avLst/>
          </a:prstGeom>
          <a:noFill/>
          <a:ln cap="flat" cmpd="sng" w="9525">
            <a:solidFill>
              <a:srgbClr val="1D7E75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79" name="Google Shape;79;p15"/>
          <p:cNvGrpSpPr/>
          <p:nvPr/>
        </p:nvGrpSpPr>
        <p:grpSpPr>
          <a:xfrm>
            <a:off x="88276" y="1986800"/>
            <a:ext cx="3187361" cy="1289700"/>
            <a:chOff x="88276" y="1986800"/>
            <a:chExt cx="3187361" cy="1289700"/>
          </a:xfrm>
        </p:grpSpPr>
        <p:sp>
          <p:nvSpPr>
            <p:cNvPr id="80" name="Google Shape;80;p15"/>
            <p:cNvSpPr txBox="1"/>
            <p:nvPr/>
          </p:nvSpPr>
          <p:spPr>
            <a:xfrm>
              <a:off x="88276" y="1986800"/>
              <a:ext cx="23592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Access to Emails and Documents</a:t>
              </a:r>
              <a:endParaRPr b="1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D966"/>
                  </a:solidFill>
                  <a:latin typeface="Roboto"/>
                  <a:ea typeface="Roboto"/>
                  <a:cs typeface="Roboto"/>
                  <a:sym typeface="Roboto"/>
                </a:rPr>
                <a:t>Bard can access personal information once given the permission to do so. This will allow a seamless transition to return answers quickly.</a:t>
              </a:r>
              <a:r>
                <a:rPr baseline="30000" lang="en" sz="1000">
                  <a:solidFill>
                    <a:srgbClr val="FFD966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baseline="30000" sz="1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1" name="Google Shape;81;p15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D83729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cxnSp>
        <p:nvCxnSpPr>
          <p:cNvPr id="82" name="Google Shape;82;p15"/>
          <p:cNvCxnSpPr/>
          <p:nvPr/>
        </p:nvCxnSpPr>
        <p:spPr>
          <a:xfrm>
            <a:off x="5209838" y="1705200"/>
            <a:ext cx="1286700" cy="0"/>
          </a:xfrm>
          <a:prstGeom prst="straightConnector1">
            <a:avLst/>
          </a:prstGeom>
          <a:noFill/>
          <a:ln cap="flat" cmpd="sng" w="9525">
            <a:solidFill>
              <a:srgbClr val="801F17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83" name="Google Shape;83;p15"/>
          <p:cNvGrpSpPr/>
          <p:nvPr/>
        </p:nvGrpSpPr>
        <p:grpSpPr>
          <a:xfrm>
            <a:off x="5209838" y="3003450"/>
            <a:ext cx="3803264" cy="1289700"/>
            <a:chOff x="5209838" y="3003450"/>
            <a:chExt cx="3803264" cy="1289700"/>
          </a:xfrm>
        </p:grpSpPr>
        <p:sp>
          <p:nvSpPr>
            <p:cNvPr id="84" name="Google Shape;84;p15"/>
            <p:cNvSpPr txBox="1"/>
            <p:nvPr/>
          </p:nvSpPr>
          <p:spPr>
            <a:xfrm>
              <a:off x="6696501" y="3003450"/>
              <a:ext cx="2316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Tap into Company’s data for better results</a:t>
              </a:r>
              <a:endParaRPr b="1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D966"/>
                  </a:solidFill>
                  <a:latin typeface="Roboto"/>
                  <a:ea typeface="Roboto"/>
                  <a:cs typeface="Roboto"/>
                  <a:sym typeface="Roboto"/>
                </a:rPr>
                <a:t>Access</a:t>
              </a:r>
              <a:r>
                <a:rPr lang="en" sz="1000">
                  <a:solidFill>
                    <a:srgbClr val="FFD966"/>
                  </a:solidFill>
                  <a:latin typeface="Roboto"/>
                  <a:ea typeface="Roboto"/>
                  <a:cs typeface="Roboto"/>
                  <a:sym typeface="Roboto"/>
                </a:rPr>
                <a:t> real-time data of the user’s data in the company.</a:t>
              </a:r>
              <a:r>
                <a:rPr baseline="30000" lang="en" sz="1000">
                  <a:solidFill>
                    <a:srgbClr val="FFD966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baseline="30000" sz="1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5" name="Google Shape;85;p15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B02B2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86" name="Google Shape;86;p15"/>
          <p:cNvGrpSpPr/>
          <p:nvPr/>
        </p:nvGrpSpPr>
        <p:grpSpPr>
          <a:xfrm>
            <a:off x="2533813" y="948013"/>
            <a:ext cx="3814835" cy="3790597"/>
            <a:chOff x="2662213" y="676344"/>
            <a:chExt cx="3814835" cy="3790597"/>
          </a:xfrm>
        </p:grpSpPr>
        <p:sp>
          <p:nvSpPr>
            <p:cNvPr id="87" name="Google Shape;87;p15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D83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" name="Google Shape;90;p15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" name="Google Shape;91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D83729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D837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" name="Google Shape;93;p15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4" name="Google Shape;94;p15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801F17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801F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15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7" name="Google Shape;97;p15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B02B2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B02B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" name="Google Shape;99;p15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2" name="Google Shape;102;p15"/>
          <p:cNvSpPr txBox="1"/>
          <p:nvPr/>
        </p:nvSpPr>
        <p:spPr>
          <a:xfrm>
            <a:off x="-130775" y="4589850"/>
            <a:ext cx="91440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Times New Roman"/>
              <a:buAutoNum type="arabicPeriod"/>
            </a:pPr>
            <a:r>
              <a:rPr lang="en" sz="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Gain, Vish. 2023. “Google Bard AI Can Now Access Your Email and Documents.” Silicon Republic. September 19, 2023. </a:t>
            </a:r>
            <a:r>
              <a:rPr lang="en" sz="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https://www.siliconrepublic.com/machines/google-bard-access-private-information-data-emails-documents-ai</a:t>
            </a:r>
            <a:r>
              <a:rPr lang="en" sz="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Times New Roman"/>
              <a:buAutoNum type="arabicPeriod"/>
            </a:pPr>
            <a:r>
              <a:rPr lang="en" sz="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“Google Is Adding Bard to Gmail, Maps and YouTube in Fight with OpenAI and MIcrosoft for AI Dominance.” n.d. Fortune. </a:t>
            </a:r>
            <a:r>
              <a:rPr lang="en" sz="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https://fortune.com/2023/09/19/google-bard-gmail-maps-youtube-fight-openai-microsoft-ai-dominance/</a:t>
            </a:r>
            <a:endParaRPr sz="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Times New Roman"/>
              <a:buAutoNum type="arabicPeriod"/>
            </a:pPr>
            <a:r>
              <a:rPr lang="en" sz="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“Google’s Bard AI Can Tap the Company’s Apps — and Your Personal Data — for Better Responses.” 2023. Engadget. September 19, 2023. </a:t>
            </a:r>
            <a:r>
              <a:rPr lang="en" sz="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https://www.engadget.com/googles-bard-ai-can-tap-the-companys-apps--and-your-personal-data--for-better-responses-100020506.html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119125" y="152400"/>
            <a:ext cx="85206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Emerging AI innovations threaten to outpace Bard, highlighting the need for strategic evolution</a:t>
            </a:r>
            <a:endParaRPr sz="2000"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6038025" y="2639800"/>
            <a:ext cx="2940947" cy="1384500"/>
            <a:chOff x="6038025" y="2598915"/>
            <a:chExt cx="2940947" cy="1384500"/>
          </a:xfrm>
        </p:grpSpPr>
        <p:cxnSp>
          <p:nvCxnSpPr>
            <p:cNvPr id="109" name="Google Shape;109;p16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" name="Google Shape;110;p16"/>
            <p:cNvSpPr txBox="1"/>
            <p:nvPr/>
          </p:nvSpPr>
          <p:spPr>
            <a:xfrm>
              <a:off x="6640472" y="2598915"/>
              <a:ext cx="23385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More Investment in 	AI</a:t>
              </a:r>
              <a:endParaRPr b="1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D966"/>
                  </a:solidFill>
                  <a:latin typeface="Roboto"/>
                  <a:ea typeface="Roboto"/>
                  <a:cs typeface="Roboto"/>
                  <a:sym typeface="Roboto"/>
                </a:rPr>
                <a:t>Due to the rise in popularity of Open AI, investors have started investing more in AI to make them more powerful and efficient.</a:t>
              </a:r>
              <a:r>
                <a:rPr baseline="30000" lang="en" sz="1000">
                  <a:solidFill>
                    <a:srgbClr val="FFD966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baseline="30000" sz="1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232701" y="1867325"/>
            <a:ext cx="3398349" cy="1384500"/>
            <a:chOff x="232701" y="1844095"/>
            <a:chExt cx="3398349" cy="1384500"/>
          </a:xfrm>
        </p:grpSpPr>
        <p:sp>
          <p:nvSpPr>
            <p:cNvPr id="114" name="Google Shape;114;p16"/>
            <p:cNvSpPr txBox="1"/>
            <p:nvPr/>
          </p:nvSpPr>
          <p:spPr>
            <a:xfrm>
              <a:off x="232701" y="1844095"/>
              <a:ext cx="22707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Meta working to create more powerful Chatbot</a:t>
              </a:r>
              <a:endParaRPr b="1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D966"/>
                  </a:solidFill>
                  <a:latin typeface="Roboto"/>
                  <a:ea typeface="Roboto"/>
                  <a:cs typeface="Roboto"/>
                  <a:sym typeface="Roboto"/>
                </a:rPr>
                <a:t>Meta is collecting flaws from current Chatbots and is working to establish itself in the AI competitive market.</a:t>
              </a:r>
              <a:r>
                <a:rPr baseline="30000" lang="en" sz="1000">
                  <a:solidFill>
                    <a:srgbClr val="FFD966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baseline="30000" sz="1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5" name="Google Shape;115;p16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" name="Google Shape;116;p16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4908100" y="966150"/>
            <a:ext cx="4105075" cy="1384500"/>
            <a:chOff x="4908100" y="889955"/>
            <a:chExt cx="4105075" cy="1384500"/>
          </a:xfrm>
        </p:grpSpPr>
        <p:cxnSp>
          <p:nvCxnSpPr>
            <p:cNvPr id="119" name="Google Shape;119;p16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16"/>
            <p:cNvSpPr txBox="1"/>
            <p:nvPr/>
          </p:nvSpPr>
          <p:spPr>
            <a:xfrm>
              <a:off x="6640475" y="889955"/>
              <a:ext cx="23727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Apple claims its Chatbot to be faster than ChatGPT</a:t>
              </a:r>
              <a:endParaRPr b="1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D966"/>
                  </a:solidFill>
                  <a:latin typeface="Roboto"/>
                  <a:ea typeface="Roboto"/>
                  <a:cs typeface="Roboto"/>
                  <a:sym typeface="Roboto"/>
                </a:rPr>
                <a:t>Investing millions of dollar daily to create a more efficient chatbot and more diverse chatbot.</a:t>
              </a:r>
              <a:r>
                <a:rPr baseline="30000" lang="en" sz="1000">
                  <a:solidFill>
                    <a:srgbClr val="FFD966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baseline="30000" sz="1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2814594" y="1174350"/>
            <a:ext cx="3514811" cy="3252003"/>
            <a:chOff x="2991269" y="1153325"/>
            <a:chExt cx="3514811" cy="3252003"/>
          </a:xfrm>
        </p:grpSpPr>
        <p:sp>
          <p:nvSpPr>
            <p:cNvPr id="124" name="Google Shape;124;p16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25" name="Google Shape;125;p16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942A1"/>
            </a:solidFill>
            <a:ln>
              <a:noFill/>
            </a:ln>
          </p:spPr>
        </p:sp>
        <p:sp>
          <p:nvSpPr>
            <p:cNvPr id="126" name="Google Shape;126;p16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307AF3"/>
            </a:solidFill>
            <a:ln>
              <a:noFill/>
            </a:ln>
          </p:spPr>
        </p:sp>
        <p:sp>
          <p:nvSpPr>
            <p:cNvPr id="127" name="Google Shape;127;p16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28" name="Google Shape;128;p16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942A1"/>
            </a:solidFill>
            <a:ln>
              <a:noFill/>
            </a:ln>
          </p:spPr>
        </p:sp>
        <p:sp>
          <p:nvSpPr>
            <p:cNvPr id="129" name="Google Shape;129;p16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D5CDF"/>
            </a:solidFill>
            <a:ln>
              <a:noFill/>
            </a:ln>
          </p:spPr>
        </p:sp>
        <p:sp>
          <p:nvSpPr>
            <p:cNvPr id="130" name="Google Shape;130;p16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942A1"/>
            </a:solidFill>
            <a:ln>
              <a:noFill/>
            </a:ln>
          </p:spPr>
        </p:sp>
        <p:sp>
          <p:nvSpPr>
            <p:cNvPr id="131" name="Google Shape;131;p16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C57D3"/>
            </a:solidFill>
            <a:ln>
              <a:noFill/>
            </a:ln>
          </p:spPr>
        </p:sp>
      </p:grpSp>
      <p:sp>
        <p:nvSpPr>
          <p:cNvPr id="132" name="Google Shape;132;p16"/>
          <p:cNvSpPr txBox="1"/>
          <p:nvPr/>
        </p:nvSpPr>
        <p:spPr>
          <a:xfrm>
            <a:off x="-130775" y="4589850"/>
            <a:ext cx="91440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Times New Roman"/>
              <a:buAutoNum type="arabicPeriod"/>
            </a:pPr>
            <a:r>
              <a:rPr lang="en" sz="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Davis, Wes. 2023. “Meta Sets GPT-4 as the Bar for Its next AI Model, Says a New Report.” The Verge. September 10, 2023. </a:t>
            </a:r>
            <a:r>
              <a:rPr lang="en" sz="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https://www.theverge.com/2023/9/10/23867323/meta-new-ai-model-gpt-4-openai-chatbot-google-apple</a:t>
            </a:r>
            <a:r>
              <a:rPr lang="en" sz="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Times New Roman"/>
              <a:buAutoNum type="arabicPeriod"/>
            </a:pPr>
            <a:r>
              <a:rPr lang="en" sz="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“Gartner: 45% of Executives Have Increased AI Investments due to ChatGPT.” n.d. Marketing Dive. Accessed February 29, 2024. </a:t>
            </a:r>
            <a:r>
              <a:rPr lang="en" sz="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https://www.marketingdive.com/news/Gartner-executives-increase-AI-investments-OpenAI-ChatGPT/649782/</a:t>
            </a:r>
            <a:r>
              <a:rPr lang="en" sz="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159300" y="140225"/>
            <a:ext cx="85206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By prioritizing advanced AI ethics, domainspecific accuracy and user engagement, Bard will redefine AI leadership</a:t>
            </a:r>
            <a:endParaRPr sz="2000"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1019381" y="3606909"/>
            <a:ext cx="6800433" cy="814349"/>
            <a:chOff x="1593000" y="2322568"/>
            <a:chExt cx="5957975" cy="643500"/>
          </a:xfrm>
        </p:grpSpPr>
        <p:sp>
          <p:nvSpPr>
            <p:cNvPr id="139" name="Google Shape;139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Better Personalization and User Experience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Customize the user experience based on search history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Quality over quantity for data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Test and refine the personalization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1019381" y="2778150"/>
            <a:ext cx="6800433" cy="814349"/>
            <a:chOff x="1593000" y="2322568"/>
            <a:chExt cx="5957975" cy="643500"/>
          </a:xfrm>
        </p:grpSpPr>
        <p:sp>
          <p:nvSpPr>
            <p:cNvPr id="147" name="Google Shape;147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Ethical AI and Bias Mitigation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Develop programs to reduce bias</a:t>
              </a: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Ensure responses are fair for different languages used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Maintain user transparency and ensure the user is aware of this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" name="Google Shape;154;p17"/>
          <p:cNvGrpSpPr/>
          <p:nvPr/>
        </p:nvGrpSpPr>
        <p:grpSpPr>
          <a:xfrm>
            <a:off x="1019381" y="1949357"/>
            <a:ext cx="6800433" cy="814349"/>
            <a:chOff x="1593000" y="2322568"/>
            <a:chExt cx="5957975" cy="643500"/>
          </a:xfrm>
        </p:grpSpPr>
        <p:sp>
          <p:nvSpPr>
            <p:cNvPr id="155" name="Google Shape;155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Improve Bard’s NLP </a:t>
              </a: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Capabilities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Work with computer vision and decoding images</a:t>
              </a:r>
              <a:r>
                <a:rPr baseline="30000"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aseline="30000"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Collect real-time images to decode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Communicate with scientists around the world for better NLP models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p17"/>
          <p:cNvGrpSpPr/>
          <p:nvPr/>
        </p:nvGrpSpPr>
        <p:grpSpPr>
          <a:xfrm>
            <a:off x="1019381" y="1120608"/>
            <a:ext cx="6800433" cy="814349"/>
            <a:chOff x="1593000" y="2322568"/>
            <a:chExt cx="5957975" cy="643500"/>
          </a:xfrm>
        </p:grpSpPr>
        <p:sp>
          <p:nvSpPr>
            <p:cNvPr id="163" name="Google Shape;163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Enhanced Integration with Real-Time Data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Invest in Digital Marketing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Analyze social media trends and base </a:t>
              </a: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responses</a:t>
              </a: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 on it</a:t>
              </a:r>
              <a:r>
                <a:rPr baseline="30000"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aseline="30000"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Work with Environmental firms to gather more data</a:t>
              </a: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0" name="Google Shape;170;p17"/>
          <p:cNvSpPr txBox="1"/>
          <p:nvPr/>
        </p:nvSpPr>
        <p:spPr>
          <a:xfrm>
            <a:off x="-152400" y="4421250"/>
            <a:ext cx="91440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Times New Roman"/>
              <a:buAutoNum type="arabicPeriod"/>
            </a:pPr>
            <a:r>
              <a:rPr lang="en" sz="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Haleem, Abid, Mohd Javaid, Mohd. Asim Qadri, Ravi Pratap Singh, and Rajiv Suman. “Artificial Intelligence (AI) Applications for Marketing: A Literature-based Study.” International Journal of Intelligent Networks 3 (January 1, 2022): 119–32. </a:t>
            </a:r>
            <a:r>
              <a:rPr lang="en" sz="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https://doi.org/10.1016/j.ijin.2022.08.005</a:t>
            </a:r>
            <a:r>
              <a:rPr lang="en" sz="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Times New Roman"/>
              <a:buAutoNum type="arabicPeriod"/>
            </a:pPr>
            <a:r>
              <a:rPr lang="en" sz="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Mishra, Santosh Kumar, Gaurav Rai, Sriparna Saha, and Pushpak Bhattacharyya. “Efficient Channel Attention Based Encoder–Decoder Approach for Image Captioning in Hindi.” ACM Transactions on Asian and Low-Resource Language Information Processing 21, no. 3 (December 13, 2021): 1–17. </a:t>
            </a:r>
            <a:r>
              <a:rPr lang="en" sz="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https://doi.org/10.1145/3483597</a:t>
            </a:r>
            <a:r>
              <a:rPr lang="en" sz="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Times New Roman"/>
              <a:buAutoNum type="arabicPeriod"/>
            </a:pPr>
            <a:r>
              <a:rPr lang="en" sz="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Delgado, Janet, Alicia De Manuel, Iris Parra, Cristian Moyano, Jon Rueda, Ariel Guersenzvaig, Txetxu Ausín, Maite Cruz, David Casacuberta, and Ángel Puyol. “Bias in Algorithms of AI Systems Developed for COVID-19: A Scoping Review.” Journal of Bioethical Inquiry 19, no. 3 (July 20, 2022): 407–19. \</a:t>
            </a:r>
            <a:r>
              <a:rPr lang="en" sz="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https://doi.org/10.1007/s11673-022-10200-z</a:t>
            </a:r>
            <a:r>
              <a:rPr lang="en" sz="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Times New Roman"/>
              <a:buAutoNum type="arabicPeriod"/>
            </a:pPr>
            <a:r>
              <a:rPr lang="en" sz="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Zia, Tehseen. 2023. “AI-Powered Personalization: How Machine Learning Is Transforming Customer Experience.” Techopedia. May 2, 2023. </a:t>
            </a:r>
            <a:r>
              <a:rPr lang="en" sz="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https://www.techopedia.com/ai-powered-personalization-how-machine-learning-is-transforming-customer-experience</a:t>
            </a:r>
            <a:r>
              <a:rPr lang="en" sz="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