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8" r:id="rId2"/>
    <p:sldId id="288" r:id="rId3"/>
    <p:sldId id="259" r:id="rId4"/>
    <p:sldId id="280" r:id="rId5"/>
    <p:sldId id="281" r:id="rId6"/>
    <p:sldId id="264" r:id="rId7"/>
    <p:sldId id="289" r:id="rId8"/>
    <p:sldId id="287" r:id="rId9"/>
    <p:sldId id="265"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64">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A3B"/>
    <a:srgbClr val="353F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619"/>
  </p:normalViewPr>
  <p:slideViewPr>
    <p:cSldViewPr snapToGrid="0" showGuides="1">
      <p:cViewPr varScale="1">
        <p:scale>
          <a:sx n="63" d="100"/>
          <a:sy n="63" d="100"/>
        </p:scale>
        <p:origin x="780" y="52"/>
      </p:cViewPr>
      <p:guideLst>
        <p:guide orient="horz" pos="2164"/>
        <p:guide pos="381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itchFamily="2" charset="-122"/>
                <a:ea typeface="等线" pitchFamily="2" charset="-122"/>
                <a:cs typeface="+mn-cs"/>
              </a:rPr>
              <a:t>2021/7/27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itchFamily="2" charset="-122"/>
                <a:ea typeface="等线"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7C9B17E-EBA4-4BA6-BFBF-CFC4EA0BE678}"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ln>
            <a:solidFill>
              <a:srgbClr val="000000"/>
            </a:solidFill>
          </a:ln>
        </p:spPr>
      </p:sp>
      <p:sp>
        <p:nvSpPr>
          <p:cNvPr id="6146" name="文本占位符 2"/>
          <p:cNvSpPr>
            <a:spLocks noGrp="1"/>
          </p:cNvSpPr>
          <p:nvPr>
            <p:ph type="body"/>
          </p:nvPr>
        </p:nvSpPr>
        <p:spPr>
          <a:noFill/>
          <a:ln>
            <a:noFill/>
          </a:ln>
        </p:spPr>
        <p:txBody>
          <a:bodyPr lIns="91440" tIns="45720" rIns="91440" bIns="45720" anchor="t" anchorCtr="0"/>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auto"/>
            <a:r>
              <a:rPr lang="zh-CN" altLang="en-US" strike="noStrike" noProof="1"/>
              <a:t>Click to edit Master text style</a:t>
            </a:r>
          </a:p>
          <a:p>
            <a:pPr lvl="1" fontAlgn="auto"/>
            <a:r>
              <a:rPr lang="zh-CN" altLang="en-US" strike="noStrike" noProof="1"/>
              <a:t>Second level</a:t>
            </a:r>
          </a:p>
          <a:p>
            <a:pPr lvl="2" fontAlgn="auto"/>
            <a:r>
              <a:rPr lang="zh-CN" altLang="en-US" strike="noStrike" noProof="1"/>
              <a:t>Third level</a:t>
            </a:r>
          </a:p>
          <a:p>
            <a:pPr lvl="3" fontAlgn="auto"/>
            <a:r>
              <a:rPr lang="zh-CN" altLang="en-US" strike="noStrike" noProof="1"/>
              <a:t>Fourth level</a:t>
            </a:r>
          </a:p>
          <a:p>
            <a:pPr lvl="4" fontAlgn="auto"/>
            <a:r>
              <a:rPr lang="zh-CN" altLang="en-US" strike="noStrike" noProof="1"/>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fif"/><Relationship Id="rId3" Type="http://schemas.openxmlformats.org/officeDocument/2006/relationships/image" Target="../media/image8.jfif"/><Relationship Id="rId7" Type="http://schemas.openxmlformats.org/officeDocument/2006/relationships/image" Target="../media/image11.jfif"/><Relationship Id="rId2" Type="http://schemas.openxmlformats.org/officeDocument/2006/relationships/image" Target="../media/image7.jfif"/><Relationship Id="rId1" Type="http://schemas.openxmlformats.org/officeDocument/2006/relationships/slideLayout" Target="../slideLayouts/slideLayout1.xml"/><Relationship Id="rId6" Type="http://schemas.openxmlformats.org/officeDocument/2006/relationships/image" Target="../media/image2.jfif"/><Relationship Id="rId5" Type="http://schemas.openxmlformats.org/officeDocument/2006/relationships/image" Target="../media/image10.jfif"/><Relationship Id="rId4" Type="http://schemas.openxmlformats.org/officeDocument/2006/relationships/image" Target="../media/image9.jfif"/><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6"/>
          <p:cNvSpPr txBox="1"/>
          <p:nvPr/>
        </p:nvSpPr>
        <p:spPr>
          <a:xfrm>
            <a:off x="7065963" y="2644458"/>
            <a:ext cx="6600825" cy="2831544"/>
          </a:xfrm>
          <a:prstGeom prst="rect">
            <a:avLst/>
          </a:prstGeom>
          <a:noFill/>
          <a:ln w="9525">
            <a:noFill/>
          </a:ln>
        </p:spPr>
        <p:txBody>
          <a:bodyPr wrap="square" anchor="t" anchorCtr="0">
            <a:spAutoFit/>
          </a:bodyPr>
          <a:lstStyle/>
          <a:p>
            <a:r>
              <a:rPr lang="en-IN" altLang="en-US" sz="3600" b="1" dirty="0">
                <a:solidFill>
                  <a:srgbClr val="FFFFFF"/>
                </a:solidFill>
                <a:latin typeface="Arial" panose="020B0604020202020204" pitchFamily="34" charset="0"/>
                <a:ea typeface="Arial" panose="020B0604020202020204" pitchFamily="34" charset="0"/>
              </a:rPr>
              <a:t>TEAM - HASHTAG</a:t>
            </a:r>
          </a:p>
          <a:p>
            <a:r>
              <a:rPr lang="en-IN" altLang="en-US" sz="2400" b="1" dirty="0">
                <a:solidFill>
                  <a:srgbClr val="FFFFFF"/>
                </a:solidFill>
                <a:latin typeface="Arial" panose="020B0604020202020204" pitchFamily="34" charset="0"/>
                <a:ea typeface="Arial" panose="020B0604020202020204" pitchFamily="34" charset="0"/>
              </a:rPr>
              <a:t>Presents</a:t>
            </a:r>
          </a:p>
          <a:p>
            <a:r>
              <a:rPr lang="en-IN" altLang="en-US" sz="3600" b="1" dirty="0">
                <a:solidFill>
                  <a:srgbClr val="FFFFFF"/>
                </a:solidFill>
                <a:latin typeface="Arial" panose="020B0604020202020204" pitchFamily="34" charset="0"/>
                <a:ea typeface="Arial" panose="020B0604020202020204" pitchFamily="34" charset="0"/>
              </a:rPr>
              <a:t>Order On Time(OoT)</a:t>
            </a:r>
          </a:p>
          <a:p>
            <a:r>
              <a:rPr lang="en-IN" altLang="en-US" sz="1800" b="1" dirty="0">
                <a:solidFill>
                  <a:srgbClr val="FFFFFF"/>
                </a:solidFill>
                <a:latin typeface="Arial" panose="020B0604020202020204" pitchFamily="34" charset="0"/>
                <a:ea typeface="Arial" panose="020B0604020202020204" pitchFamily="34" charset="0"/>
              </a:rPr>
              <a:t>(Customers preference our priority)</a:t>
            </a:r>
          </a:p>
          <a:p>
            <a:endParaRPr lang="en-IN" altLang="en-US" b="1" dirty="0">
              <a:solidFill>
                <a:srgbClr val="FFFFFF"/>
              </a:solidFill>
              <a:latin typeface="Arial" panose="020B0604020202020204" pitchFamily="34" charset="0"/>
              <a:ea typeface="Arial" panose="020B0604020202020204" pitchFamily="34" charset="0"/>
            </a:endParaRPr>
          </a:p>
          <a:p>
            <a:endParaRPr lang="en-IN" altLang="en-US" sz="1800" b="1" dirty="0">
              <a:solidFill>
                <a:srgbClr val="FFFFFF"/>
              </a:solidFill>
              <a:latin typeface="Arial" panose="020B0604020202020204" pitchFamily="34" charset="0"/>
              <a:ea typeface="Arial" panose="020B0604020202020204" pitchFamily="34" charset="0"/>
            </a:endParaRPr>
          </a:p>
          <a:p>
            <a:pPr algn="ctr"/>
            <a:r>
              <a:rPr lang="en-IN" altLang="en-US" sz="2800" b="1" dirty="0">
                <a:solidFill>
                  <a:srgbClr val="FFFFFF"/>
                </a:solidFill>
                <a:latin typeface="Arial" panose="020B0604020202020204" pitchFamily="34" charset="0"/>
                <a:ea typeface="Arial" panose="020B0604020202020204" pitchFamily="34" charset="0"/>
              </a:rPr>
              <a:t>“Hospitality”</a:t>
            </a:r>
          </a:p>
        </p:txBody>
      </p:sp>
      <p:sp>
        <p:nvSpPr>
          <p:cNvPr id="13" name="任意多边形 12"/>
          <p:cNvSpPr/>
          <p:nvPr/>
        </p:nvSpPr>
        <p:spPr>
          <a:xfrm>
            <a:off x="0" y="2528887"/>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R"/>
          <p:cNvPicPr>
            <a:picLocks noGrp="1" noChangeAspect="1"/>
          </p:cNvPicPr>
          <p:nvPr>
            <p:ph idx="1"/>
          </p:nvPr>
        </p:nvPicPr>
        <p:blipFill>
          <a:blip r:embed="rId3"/>
          <a:stretch>
            <a:fillRect/>
          </a:stretch>
        </p:blipFill>
        <p:spPr>
          <a:xfrm>
            <a:off x="293370" y="435610"/>
            <a:ext cx="3240405" cy="922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BAE37A-7D70-4951-B50E-3B192AEBB8AE}"/>
              </a:ext>
            </a:extLst>
          </p:cNvPr>
          <p:cNvSpPr/>
          <p:nvPr/>
        </p:nvSpPr>
        <p:spPr>
          <a:xfrm>
            <a:off x="64167" y="993107"/>
            <a:ext cx="12063665" cy="579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B34005F9-2D32-4B5C-8F4F-5AF07FC1CAD1}"/>
              </a:ext>
            </a:extLst>
          </p:cNvPr>
          <p:cNvSpPr/>
          <p:nvPr/>
        </p:nvSpPr>
        <p:spPr>
          <a:xfrm>
            <a:off x="3666561" y="4160890"/>
            <a:ext cx="3463219" cy="1575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0FA42666-0B1E-4A8A-B528-BA5E9DE216AF}"/>
              </a:ext>
            </a:extLst>
          </p:cNvPr>
          <p:cNvSpPr/>
          <p:nvPr/>
        </p:nvSpPr>
        <p:spPr>
          <a:xfrm>
            <a:off x="8160084" y="1347537"/>
            <a:ext cx="3727113" cy="2081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379AB97-D493-410D-B89C-07BD323DBAC0}"/>
              </a:ext>
            </a:extLst>
          </p:cNvPr>
          <p:cNvSpPr/>
          <p:nvPr/>
        </p:nvSpPr>
        <p:spPr>
          <a:xfrm>
            <a:off x="264160" y="379362"/>
            <a:ext cx="3027680" cy="4334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08F0E35C-E2CF-45BC-AADA-7C200A813195}"/>
              </a:ext>
            </a:extLst>
          </p:cNvPr>
          <p:cNvSpPr txBox="1"/>
          <p:nvPr/>
        </p:nvSpPr>
        <p:spPr>
          <a:xfrm>
            <a:off x="379664" y="425953"/>
            <a:ext cx="3911600"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Traditional working culture</a:t>
            </a:r>
            <a:endParaRPr lang="en-IN" sz="16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DB15308-7DD5-4D0A-90FA-C66A7901D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77925"/>
            <a:ext cx="1930400" cy="1974273"/>
          </a:xfrm>
          <a:prstGeom prst="rect">
            <a:avLst/>
          </a:prstGeom>
        </p:spPr>
      </p:pic>
      <p:pic>
        <p:nvPicPr>
          <p:cNvPr id="11" name="Picture 10">
            <a:extLst>
              <a:ext uri="{FF2B5EF4-FFF2-40B4-BE49-F238E27FC236}">
                <a16:creationId xmlns:a16="http://schemas.microsoft.com/office/drawing/2014/main" id="{B68CDC25-A8C5-428A-AD05-AA90139AC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760" y="1450307"/>
            <a:ext cx="1930400" cy="1701891"/>
          </a:xfrm>
          <a:prstGeom prst="rect">
            <a:avLst/>
          </a:prstGeom>
        </p:spPr>
      </p:pic>
      <p:cxnSp>
        <p:nvCxnSpPr>
          <p:cNvPr id="13" name="Straight Connector 12">
            <a:extLst>
              <a:ext uri="{FF2B5EF4-FFF2-40B4-BE49-F238E27FC236}">
                <a16:creationId xmlns:a16="http://schemas.microsoft.com/office/drawing/2014/main" id="{45CDC2A4-47A6-4224-A08B-E3B685AEB93D}"/>
              </a:ext>
            </a:extLst>
          </p:cNvPr>
          <p:cNvCxnSpPr/>
          <p:nvPr/>
        </p:nvCxnSpPr>
        <p:spPr>
          <a:xfrm>
            <a:off x="2743200" y="2301252"/>
            <a:ext cx="14325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381B2FE-C630-47E7-AF2C-1BB2D8B73AB9}"/>
              </a:ext>
            </a:extLst>
          </p:cNvPr>
          <p:cNvCxnSpPr/>
          <p:nvPr/>
        </p:nvCxnSpPr>
        <p:spPr>
          <a:xfrm>
            <a:off x="5140960" y="3152198"/>
            <a:ext cx="0" cy="97530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B85ACEF-504A-4CC6-B194-50733811E4ED}"/>
              </a:ext>
            </a:extLst>
          </p:cNvPr>
          <p:cNvCxnSpPr>
            <a:cxnSpLocks/>
          </p:cNvCxnSpPr>
          <p:nvPr/>
        </p:nvCxnSpPr>
        <p:spPr>
          <a:xfrm>
            <a:off x="6106160" y="2301252"/>
            <a:ext cx="2047240" cy="0"/>
          </a:xfrm>
          <a:prstGeom prst="line">
            <a:avLst/>
          </a:prstGeom>
          <a:ln w="12700"/>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493DDB4C-12B2-4007-A85A-D76A98FC0083}"/>
              </a:ext>
            </a:extLst>
          </p:cNvPr>
          <p:cNvSpPr/>
          <p:nvPr/>
        </p:nvSpPr>
        <p:spPr>
          <a:xfrm>
            <a:off x="8160084" y="3888707"/>
            <a:ext cx="3047999" cy="2593968"/>
          </a:xfrm>
          <a:prstGeom prst="ellipse">
            <a:avLst/>
          </a:prstGeom>
          <a:ln w="127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A06777DE-5B92-42B3-AFA2-451141F5153B}"/>
              </a:ext>
            </a:extLst>
          </p:cNvPr>
          <p:cNvSpPr txBox="1"/>
          <p:nvPr/>
        </p:nvSpPr>
        <p:spPr>
          <a:xfrm>
            <a:off x="3936733" y="4358558"/>
            <a:ext cx="2866726" cy="1200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Sometimes the interaction bet. the customer is good and respectful, we respect those customers</a:t>
            </a:r>
            <a:endParaRPr lang="en-IN"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6165CE9-2883-4614-8871-20072D9A6D1B}"/>
              </a:ext>
            </a:extLst>
          </p:cNvPr>
          <p:cNvSpPr txBox="1"/>
          <p:nvPr/>
        </p:nvSpPr>
        <p:spPr>
          <a:xfrm>
            <a:off x="8216233" y="1450307"/>
            <a:ext cx="3545841" cy="1754326"/>
          </a:xfrm>
          <a:prstGeom prst="rect">
            <a:avLst/>
          </a:prstGeom>
          <a:noFill/>
        </p:spPr>
        <p:txBody>
          <a:bodyPr wrap="square" rtlCol="0">
            <a:spAutoFit/>
          </a:bodyPr>
          <a:lstStyle/>
          <a:p>
            <a:r>
              <a:rPr lang="en-US" dirty="0"/>
              <a:t>Sometimes customers behave very rudely with the staff of the restaurant and as they are our customer, we can’t disrespect them but it effects the work spirit of the employee</a:t>
            </a:r>
            <a:endParaRPr lang="en-IN" dirty="0"/>
          </a:p>
        </p:txBody>
      </p:sp>
      <p:sp>
        <p:nvSpPr>
          <p:cNvPr id="25" name="TextBox 24">
            <a:extLst>
              <a:ext uri="{FF2B5EF4-FFF2-40B4-BE49-F238E27FC236}">
                <a16:creationId xmlns:a16="http://schemas.microsoft.com/office/drawing/2014/main" id="{4FF8F0B6-3FA1-48FE-A982-28EE69157114}"/>
              </a:ext>
            </a:extLst>
          </p:cNvPr>
          <p:cNvSpPr txBox="1"/>
          <p:nvPr/>
        </p:nvSpPr>
        <p:spPr>
          <a:xfrm>
            <a:off x="8519426" y="4447027"/>
            <a:ext cx="2329314" cy="1477328"/>
          </a:xfrm>
          <a:prstGeom prst="rect">
            <a:avLst/>
          </a:prstGeom>
          <a:noFill/>
        </p:spPr>
        <p:txBody>
          <a:bodyPr wrap="square" rtlCol="0">
            <a:spAutoFit/>
          </a:bodyPr>
          <a:lstStyle/>
          <a:p>
            <a:r>
              <a:rPr lang="en-US" dirty="0"/>
              <a:t>To avoid this kind of situation we our planning to introduce a plan where both parties get satisfy</a:t>
            </a:r>
            <a:endParaRPr lang="en-IN" dirty="0"/>
          </a:p>
        </p:txBody>
      </p:sp>
      <p:sp>
        <p:nvSpPr>
          <p:cNvPr id="26" name="TextBox 25">
            <a:extLst>
              <a:ext uri="{FF2B5EF4-FFF2-40B4-BE49-F238E27FC236}">
                <a16:creationId xmlns:a16="http://schemas.microsoft.com/office/drawing/2014/main" id="{6FE74A53-BBA6-46F1-B604-AC147A4C0669}"/>
              </a:ext>
            </a:extLst>
          </p:cNvPr>
          <p:cNvSpPr txBox="1"/>
          <p:nvPr/>
        </p:nvSpPr>
        <p:spPr>
          <a:xfrm>
            <a:off x="457733" y="3331795"/>
            <a:ext cx="2280120" cy="2585323"/>
          </a:xfrm>
          <a:prstGeom prst="rect">
            <a:avLst/>
          </a:prstGeom>
          <a:noFill/>
        </p:spPr>
        <p:txBody>
          <a:bodyPr wrap="square" rtlCol="0">
            <a:spAutoFit/>
          </a:bodyPr>
          <a:lstStyle/>
          <a:p>
            <a:r>
              <a:rPr lang="en-US" b="1" i="1" dirty="0">
                <a:latin typeface="Calibri" panose="020F0502020204030204" pitchFamily="34" charset="0"/>
                <a:cs typeface="Calibri" panose="020F0502020204030204" pitchFamily="34" charset="0"/>
              </a:rPr>
              <a:t>Why don’t we try to transfer verbal conversation to the non verbal one using digitalization?</a:t>
            </a:r>
          </a:p>
          <a:p>
            <a:endParaRPr lang="en-US" b="1" i="1" dirty="0">
              <a:latin typeface="Calibri" panose="020F0502020204030204" pitchFamily="34" charset="0"/>
              <a:cs typeface="Calibri" panose="020F0502020204030204" pitchFamily="34" charset="0"/>
            </a:endParaRPr>
          </a:p>
          <a:p>
            <a:endParaRPr lang="en-US" b="1" i="1" dirty="0">
              <a:latin typeface="Calibri" panose="020F0502020204030204" pitchFamily="34" charset="0"/>
              <a:cs typeface="Calibri" panose="020F0502020204030204" pitchFamily="34" charset="0"/>
            </a:endParaRPr>
          </a:p>
          <a:p>
            <a:r>
              <a:rPr lang="en-US" b="1" i="1" dirty="0">
                <a:latin typeface="Calibri" panose="020F0502020204030204" pitchFamily="34" charset="0"/>
                <a:cs typeface="Calibri" panose="020F0502020204030204" pitchFamily="34" charset="0"/>
              </a:rPr>
              <a:t>How?</a:t>
            </a:r>
          </a:p>
          <a:p>
            <a:r>
              <a:rPr lang="en-US" b="1" i="1" dirty="0">
                <a:latin typeface="Calibri" panose="020F0502020204030204" pitchFamily="34" charset="0"/>
                <a:cs typeface="Calibri" panose="020F0502020204030204" pitchFamily="34" charset="0"/>
              </a:rPr>
              <a:t>Let’s Learn</a:t>
            </a:r>
            <a:endParaRPr lang="en-IN" b="1" i="1" dirty="0">
              <a:latin typeface="Calibri" panose="020F0502020204030204" pitchFamily="34" charset="0"/>
              <a:cs typeface="Calibri" panose="020F0502020204030204" pitchFamily="34" charset="0"/>
            </a:endParaRPr>
          </a:p>
        </p:txBody>
      </p:sp>
      <p:pic>
        <p:nvPicPr>
          <p:cNvPr id="28" name="Picture 27">
            <a:extLst>
              <a:ext uri="{FF2B5EF4-FFF2-40B4-BE49-F238E27FC236}">
                <a16:creationId xmlns:a16="http://schemas.microsoft.com/office/drawing/2014/main" id="{07AA2214-3B6E-445E-84F7-54ADFC3CA84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317" b="9297"/>
          <a:stretch/>
        </p:blipFill>
        <p:spPr>
          <a:xfrm>
            <a:off x="1623192" y="5146454"/>
            <a:ext cx="596768" cy="824866"/>
          </a:xfrm>
          <a:prstGeom prst="rect">
            <a:avLst/>
          </a:prstGeom>
        </p:spPr>
      </p:pic>
      <p:pic>
        <p:nvPicPr>
          <p:cNvPr id="30" name="Picture 29">
            <a:extLst>
              <a:ext uri="{FF2B5EF4-FFF2-40B4-BE49-F238E27FC236}">
                <a16:creationId xmlns:a16="http://schemas.microsoft.com/office/drawing/2014/main" id="{8743179E-8F55-4422-A8A7-E2447926E0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flipH="1" flipV="1">
            <a:off x="10400630" y="257407"/>
            <a:ext cx="1486567" cy="608610"/>
          </a:xfrm>
          <a:prstGeom prst="rect">
            <a:avLst/>
          </a:prstGeom>
        </p:spPr>
      </p:pic>
    </p:spTree>
    <p:extLst>
      <p:ext uri="{BB962C8B-B14F-4D97-AF65-F5344CB8AC3E}">
        <p14:creationId xmlns:p14="http://schemas.microsoft.com/office/powerpoint/2010/main" val="396427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 name="Text Box 2"/>
          <p:cNvSpPr txBox="1"/>
          <p:nvPr/>
        </p:nvSpPr>
        <p:spPr>
          <a:xfrm>
            <a:off x="2205990" y="1573530"/>
            <a:ext cx="8122285" cy="922020"/>
          </a:xfrm>
          <a:prstGeom prst="rect">
            <a:avLst/>
          </a:prstGeom>
          <a:noFill/>
        </p:spPr>
        <p:txBody>
          <a:bodyPr wrap="square" rtlCol="0">
            <a:spAutoFit/>
            <a:scene3d>
              <a:camera prst="orthographicFront"/>
              <a:lightRig rig="threePt" dir="t"/>
            </a:scene3d>
          </a:bodyPr>
          <a:lstStyle/>
          <a:p>
            <a:r>
              <a:rPr lang="en-IN" altLang="en-US" sz="5400" u="sng">
                <a:ln>
                  <a:solidFill>
                    <a:schemeClr val="bg1"/>
                  </a:solidFill>
                </a:ln>
                <a:solidFill>
                  <a:schemeClr val="bg1"/>
                </a:solidFill>
              </a:rPr>
              <a:t>Problem Statement</a:t>
            </a:r>
          </a:p>
        </p:txBody>
      </p:sp>
      <p:sp>
        <p:nvSpPr>
          <p:cNvPr id="9" name="Text Box 8"/>
          <p:cNvSpPr txBox="1"/>
          <p:nvPr/>
        </p:nvSpPr>
        <p:spPr>
          <a:xfrm>
            <a:off x="593725" y="3307080"/>
            <a:ext cx="9389110" cy="2306955"/>
          </a:xfrm>
          <a:prstGeom prst="rect">
            <a:avLst/>
          </a:prstGeom>
          <a:noFill/>
        </p:spPr>
        <p:txBody>
          <a:bodyPr wrap="square" rtlCol="0">
            <a:spAutoFit/>
          </a:bodyPr>
          <a:lstStyle/>
          <a:p>
            <a:pPr algn="just"/>
            <a:r>
              <a:rPr lang="en-US" sz="2400">
                <a:ln>
                  <a:solidFill>
                    <a:schemeClr val="bg1"/>
                  </a:solidFill>
                </a:ln>
                <a:solidFill>
                  <a:schemeClr val="bg1"/>
                </a:solidFill>
              </a:rPr>
              <a:t>In today's world one of the major problems the restaurants are facing is how to maintain a good relationship with the customers. Most of the time employees complain about the rude behavior of the customers which leads to the dissatisfaction during work and sometimes customer also downgrade the restaurant ratings.</a:t>
            </a:r>
          </a:p>
        </p:txBody>
      </p:sp>
      <p:pic>
        <p:nvPicPr>
          <p:cNvPr id="10" name="Content Placeholder 9" descr="R"/>
          <p:cNvPicPr>
            <a:picLocks noGrp="1" noChangeAspect="1"/>
          </p:cNvPicPr>
          <p:nvPr>
            <p:ph idx="1"/>
          </p:nvPr>
        </p:nvPicPr>
        <p:blipFill>
          <a:blip r:embed="rId2"/>
          <a:stretch>
            <a:fillRect/>
          </a:stretch>
        </p:blipFill>
        <p:spPr>
          <a:xfrm>
            <a:off x="155575" y="295910"/>
            <a:ext cx="3121660" cy="887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TextBox 35"/>
          <p:cNvSpPr txBox="1"/>
          <p:nvPr/>
        </p:nvSpPr>
        <p:spPr>
          <a:xfrm>
            <a:off x="8085138" y="5227638"/>
            <a:ext cx="2689225" cy="275590"/>
          </a:xfrm>
          <a:prstGeom prst="rect">
            <a:avLst/>
          </a:prstGeom>
          <a:noFill/>
          <a:ln w="9525">
            <a:noFill/>
          </a:ln>
        </p:spPr>
        <p:txBody>
          <a:bodyPr wrap="square" anchor="t" anchorCtr="0">
            <a:spAutoFit/>
          </a:bodyPr>
          <a:lstStyle/>
          <a:p>
            <a:pPr algn="just"/>
            <a:r>
              <a:rPr lang="zh-CN" altLang="zh-CN" sz="1200" dirty="0">
                <a:solidFill>
                  <a:srgbClr val="FFFFFF"/>
                </a:solidFill>
                <a:latin typeface="Arial" panose="020B0604020202020204" pitchFamily="34" charset="0"/>
                <a:ea typeface="等线" pitchFamily="2" charset="-122"/>
                <a:cs typeface="Arial" panose="020B0604020202020204" pitchFamily="34" charset="0"/>
              </a:rPr>
              <a:t>.</a:t>
            </a:r>
            <a:endParaRPr lang="zh-CN" altLang="zh-CN" sz="1200" dirty="0">
              <a:solidFill>
                <a:srgbClr val="FFFFFF"/>
              </a:solidFill>
              <a:latin typeface="Arial" panose="020B0604020202020204" pitchFamily="34" charset="0"/>
              <a:ea typeface="Arial" panose="020B0604020202020204" pitchFamily="34" charset="0"/>
            </a:endParaRPr>
          </a:p>
        </p:txBody>
      </p:sp>
      <p:sp>
        <p:nvSpPr>
          <p:cNvPr id="2" name="Text Box 1"/>
          <p:cNvSpPr txBox="1"/>
          <p:nvPr/>
        </p:nvSpPr>
        <p:spPr>
          <a:xfrm>
            <a:off x="334645" y="2444115"/>
            <a:ext cx="11337290" cy="3169285"/>
          </a:xfrm>
          <a:prstGeom prst="rect">
            <a:avLst/>
          </a:prstGeom>
          <a:noFill/>
        </p:spPr>
        <p:txBody>
          <a:bodyPr wrap="square" rtlCol="0">
            <a:spAutoFit/>
          </a:bodyPr>
          <a:lstStyle/>
          <a:p>
            <a:pPr marL="457200" indent="-457200">
              <a:buFont typeface="+mj-lt"/>
              <a:buAutoNum type="arabicParenR"/>
            </a:pPr>
            <a:r>
              <a:rPr lang="en-US" sz="2000">
                <a:solidFill>
                  <a:schemeClr val="bg1"/>
                </a:solidFill>
              </a:rPr>
              <a:t>For resolving this problem, we are providing a feature "OOT" (a digital menu) which will collect the orders digitally and the waiter(employee) just need to deliver the order to the table of the customer.</a:t>
            </a:r>
          </a:p>
          <a:p>
            <a:pPr>
              <a:buFont typeface="+mj-lt"/>
            </a:pPr>
            <a:endParaRPr lang="en-US" sz="2000">
              <a:solidFill>
                <a:schemeClr val="bg1"/>
              </a:solidFill>
            </a:endParaRPr>
          </a:p>
          <a:p>
            <a:pPr marL="457200" indent="-457200">
              <a:buFont typeface="+mj-lt"/>
              <a:buAutoNum type="arabicParenR"/>
            </a:pPr>
            <a:r>
              <a:rPr lang="en-US" sz="2000">
                <a:solidFill>
                  <a:schemeClr val="bg1"/>
                </a:solidFill>
              </a:rPr>
              <a:t>The order will be collected on First Come First Serve basis and the order number will be provided to the customer to avoid any type of conflict.</a:t>
            </a:r>
          </a:p>
          <a:p>
            <a:pPr marL="457200" indent="-457200">
              <a:buFont typeface="+mj-lt"/>
              <a:buAutoNum type="arabicParenR"/>
            </a:pPr>
            <a:endParaRPr lang="en-US" sz="2000">
              <a:solidFill>
                <a:schemeClr val="bg1"/>
              </a:solidFill>
            </a:endParaRPr>
          </a:p>
          <a:p>
            <a:pPr marL="457200" indent="-457200">
              <a:buFont typeface="+mj-lt"/>
              <a:buAutoNum type="arabicParenR"/>
            </a:pPr>
            <a:r>
              <a:rPr lang="en-US" sz="2000">
                <a:solidFill>
                  <a:schemeClr val="bg1"/>
                </a:solidFill>
              </a:rPr>
              <a:t>In case a customer is not satisfied, they can simply leave their review and feedback on the portal. The system will collect those reviews and generate a live report</a:t>
            </a:r>
            <a:r>
              <a:rPr lang="en-IN" altLang="en-US" sz="2000">
                <a:solidFill>
                  <a:schemeClr val="bg1"/>
                </a:solidFill>
              </a:rPr>
              <a:t> for each dish in menu seperately</a:t>
            </a:r>
            <a:r>
              <a:rPr lang="en-US" sz="2000">
                <a:solidFill>
                  <a:schemeClr val="bg1"/>
                </a:solidFill>
              </a:rPr>
              <a:t> so that restaurant can improve their services.</a:t>
            </a:r>
          </a:p>
        </p:txBody>
      </p:sp>
      <p:sp>
        <p:nvSpPr>
          <p:cNvPr id="3" name="Text Box 2"/>
          <p:cNvSpPr txBox="1"/>
          <p:nvPr/>
        </p:nvSpPr>
        <p:spPr>
          <a:xfrm>
            <a:off x="4718050" y="690880"/>
            <a:ext cx="2755900" cy="1106805"/>
          </a:xfrm>
          <a:prstGeom prst="rect">
            <a:avLst/>
          </a:prstGeom>
          <a:noFill/>
        </p:spPr>
        <p:txBody>
          <a:bodyPr wrap="none" rtlCol="0">
            <a:spAutoFit/>
          </a:bodyPr>
          <a:lstStyle/>
          <a:p>
            <a:pPr algn="l"/>
            <a:r>
              <a:rPr lang="en-US" sz="4800" b="1" u="sng">
                <a:solidFill>
                  <a:schemeClr val="bg1"/>
                </a:solidFill>
                <a:sym typeface="+mn-ea"/>
              </a:rPr>
              <a:t>Solution</a:t>
            </a:r>
            <a:r>
              <a:rPr lang="en-US">
                <a:solidFill>
                  <a:schemeClr val="bg1"/>
                </a:solidFill>
                <a:sym typeface="+mn-ea"/>
              </a:rPr>
              <a:t> </a:t>
            </a:r>
            <a:endParaRPr lang="en-US">
              <a:solidFill>
                <a:schemeClr val="bg1"/>
              </a:solidFill>
            </a:endParaRPr>
          </a:p>
          <a:p>
            <a:endParaRPr lang="en-US"/>
          </a:p>
        </p:txBody>
      </p:sp>
      <p:pic>
        <p:nvPicPr>
          <p:cNvPr id="4" name="Content Placeholder 3" descr="R"/>
          <p:cNvPicPr>
            <a:picLocks noGrp="1" noChangeAspect="1"/>
          </p:cNvPicPr>
          <p:nvPr>
            <p:ph idx="1"/>
          </p:nvPr>
        </p:nvPicPr>
        <p:blipFill>
          <a:blip r:embed="rId2"/>
          <a:stretch>
            <a:fillRect/>
          </a:stretch>
        </p:blipFill>
        <p:spPr>
          <a:xfrm>
            <a:off x="92710" y="266065"/>
            <a:ext cx="2875280" cy="817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5" name="Line 7"/>
          <p:cNvSpPr/>
          <p:nvPr/>
        </p:nvSpPr>
        <p:spPr>
          <a:xfrm flipH="1">
            <a:off x="3867785" y="1425575"/>
            <a:ext cx="9525" cy="5080635"/>
          </a:xfrm>
          <a:prstGeom prst="line">
            <a:avLst/>
          </a:prstGeom>
          <a:ln w="9525" cap="flat" cmpd="sng">
            <a:solidFill>
              <a:srgbClr val="D9D9D9"/>
            </a:solidFill>
            <a:prstDash val="solid"/>
            <a:round/>
            <a:headEnd type="none" w="med" len="med"/>
            <a:tailEnd type="none" w="med" len="med"/>
          </a:ln>
        </p:spPr>
      </p:sp>
      <p:sp>
        <p:nvSpPr>
          <p:cNvPr id="23556" name="AutoShape 9"/>
          <p:cNvSpPr/>
          <p:nvPr/>
        </p:nvSpPr>
        <p:spPr>
          <a:xfrm>
            <a:off x="3867468" y="1525270"/>
            <a:ext cx="1016000" cy="1339850"/>
          </a:xfrm>
          <a:custGeom>
            <a:avLst/>
            <a:gdLst>
              <a:gd name="txL" fmla="*/ 0 w 21600"/>
              <a:gd name="txT" fmla="*/ 0 h 21600"/>
              <a:gd name="txR" fmla="*/ 21600 w 21600"/>
              <a:gd name="txB" fmla="*/ 21600 h 21600"/>
            </a:gdLst>
            <a:ahLst/>
            <a:cxnLst>
              <a:cxn ang="0">
                <a:pos x="508000" y="669926"/>
              </a:cxn>
              <a:cxn ang="0">
                <a:pos x="508000" y="669926"/>
              </a:cxn>
              <a:cxn ang="0">
                <a:pos x="508000" y="669926"/>
              </a:cxn>
              <a:cxn ang="0">
                <a:pos x="508000" y="669926"/>
              </a:cxn>
            </a:cxnLst>
            <a:rect l="txL" t="txT" r="txR" b="txB"/>
            <a:pathLst>
              <a:path w="21600" h="21600">
                <a:moveTo>
                  <a:pt x="0" y="0"/>
                </a:moveTo>
                <a:lnTo>
                  <a:pt x="21600" y="0"/>
                </a:lnTo>
                <a:lnTo>
                  <a:pt x="21600" y="21600"/>
                </a:lnTo>
                <a:lnTo>
                  <a:pt x="0" y="21600"/>
                </a:lnTo>
                <a:lnTo>
                  <a:pt x="0" y="0"/>
                </a:lnTo>
                <a:close/>
              </a:path>
            </a:pathLst>
          </a:custGeom>
          <a:noFill/>
          <a:ln w="9525">
            <a:noFill/>
          </a:ln>
        </p:spPr>
        <p:txBody>
          <a:bodyPr lIns="60959" tIns="60959" rIns="60959" bIns="60959" anchor="t" anchorCtr="0"/>
          <a:lstStyle/>
          <a:p>
            <a:pPr hangingPunct="0"/>
            <a:r>
              <a:rPr lang="es-ES" altLang="zh-CN" sz="8000" dirty="0">
                <a:solidFill>
                  <a:schemeClr val="bg1"/>
                </a:solidFill>
                <a:latin typeface="Arial" panose="020B0604020202020204" pitchFamily="34" charset="0"/>
                <a:ea typeface="等线" pitchFamily="2" charset="-122"/>
                <a:cs typeface="Arial" panose="020B0604020202020204" pitchFamily="34" charset="0"/>
                <a:sym typeface="Arial" panose="020B0604020202020204" pitchFamily="34" charset="0"/>
              </a:rPr>
              <a:t>1</a:t>
            </a:r>
            <a:endParaRPr lang="es-ES" altLang="zh-CN" sz="2400" dirty="0">
              <a:solidFill>
                <a:schemeClr val="bg1"/>
              </a:solidFill>
              <a:latin typeface="Calibri" panose="020F0502020204030204" pitchFamily="34" charset="0"/>
              <a:ea typeface="Arial" panose="020B0604020202020204" pitchFamily="34" charset="0"/>
              <a:sym typeface="Calibri" panose="020F0502020204030204" pitchFamily="34" charset="0"/>
            </a:endParaRPr>
          </a:p>
        </p:txBody>
      </p:sp>
      <p:sp>
        <p:nvSpPr>
          <p:cNvPr id="23557" name="AutoShape 12"/>
          <p:cNvSpPr/>
          <p:nvPr/>
        </p:nvSpPr>
        <p:spPr>
          <a:xfrm>
            <a:off x="3876993" y="3031808"/>
            <a:ext cx="1016000" cy="1341437"/>
          </a:xfrm>
          <a:custGeom>
            <a:avLst/>
            <a:gdLst>
              <a:gd name="txL" fmla="*/ 0 w 21600"/>
              <a:gd name="txT" fmla="*/ 0 h 21600"/>
              <a:gd name="txR" fmla="*/ 21600 w 21600"/>
              <a:gd name="txB" fmla="*/ 21600 h 21600"/>
            </a:gdLst>
            <a:ahLst/>
            <a:cxnLst>
              <a:cxn ang="0">
                <a:pos x="508000" y="670984"/>
              </a:cxn>
              <a:cxn ang="0">
                <a:pos x="508000" y="670984"/>
              </a:cxn>
              <a:cxn ang="0">
                <a:pos x="508000" y="670984"/>
              </a:cxn>
              <a:cxn ang="0">
                <a:pos x="508000" y="670984"/>
              </a:cxn>
            </a:cxnLst>
            <a:rect l="txL" t="txT" r="txR" b="txB"/>
            <a:pathLst>
              <a:path w="21600" h="21600">
                <a:moveTo>
                  <a:pt x="0" y="0"/>
                </a:moveTo>
                <a:lnTo>
                  <a:pt x="21600" y="0"/>
                </a:lnTo>
                <a:lnTo>
                  <a:pt x="21600" y="21600"/>
                </a:lnTo>
                <a:lnTo>
                  <a:pt x="0" y="21600"/>
                </a:lnTo>
                <a:lnTo>
                  <a:pt x="0" y="0"/>
                </a:lnTo>
                <a:close/>
              </a:path>
            </a:pathLst>
          </a:custGeom>
          <a:noFill/>
          <a:ln w="9525">
            <a:noFill/>
          </a:ln>
        </p:spPr>
        <p:txBody>
          <a:bodyPr lIns="60959" tIns="60959" rIns="60959" bIns="60959" anchor="t" anchorCtr="0"/>
          <a:lstStyle/>
          <a:p>
            <a:pPr hangingPunct="0"/>
            <a:r>
              <a:rPr lang="es-ES" altLang="zh-CN" sz="8000" dirty="0">
                <a:solidFill>
                  <a:schemeClr val="bg1"/>
                </a:solidFill>
                <a:latin typeface="Arial" panose="020B0604020202020204" pitchFamily="34" charset="0"/>
                <a:ea typeface="等线" pitchFamily="2" charset="-122"/>
                <a:cs typeface="Arial" panose="020B0604020202020204" pitchFamily="34" charset="0"/>
                <a:sym typeface="Arial" panose="020B0604020202020204" pitchFamily="34" charset="0"/>
              </a:rPr>
              <a:t>2</a:t>
            </a:r>
            <a:endParaRPr lang="es-ES" altLang="zh-CN" sz="2400" dirty="0">
              <a:solidFill>
                <a:schemeClr val="bg1"/>
              </a:solidFill>
              <a:latin typeface="Calibri" panose="020F0502020204030204" pitchFamily="34" charset="0"/>
              <a:ea typeface="Arial" panose="020B0604020202020204" pitchFamily="34" charset="0"/>
              <a:sym typeface="Calibri" panose="020F0502020204030204" pitchFamily="34" charset="0"/>
            </a:endParaRPr>
          </a:p>
        </p:txBody>
      </p:sp>
      <p:sp>
        <p:nvSpPr>
          <p:cNvPr id="23558" name="AutoShape 15"/>
          <p:cNvSpPr/>
          <p:nvPr/>
        </p:nvSpPr>
        <p:spPr>
          <a:xfrm>
            <a:off x="3876993" y="4713288"/>
            <a:ext cx="1016000" cy="1341437"/>
          </a:xfrm>
          <a:custGeom>
            <a:avLst/>
            <a:gdLst>
              <a:gd name="txL" fmla="*/ 0 w 21600"/>
              <a:gd name="txT" fmla="*/ 0 h 21600"/>
              <a:gd name="txR" fmla="*/ 21600 w 21600"/>
              <a:gd name="txB" fmla="*/ 21600 h 21600"/>
            </a:gdLst>
            <a:ahLst/>
            <a:cxnLst>
              <a:cxn ang="0">
                <a:pos x="508000" y="670984"/>
              </a:cxn>
              <a:cxn ang="0">
                <a:pos x="508000" y="670984"/>
              </a:cxn>
              <a:cxn ang="0">
                <a:pos x="508000" y="670984"/>
              </a:cxn>
              <a:cxn ang="0">
                <a:pos x="508000" y="670984"/>
              </a:cxn>
            </a:cxnLst>
            <a:rect l="txL" t="txT" r="txR" b="txB"/>
            <a:pathLst>
              <a:path w="21600" h="21600">
                <a:moveTo>
                  <a:pt x="0" y="0"/>
                </a:moveTo>
                <a:lnTo>
                  <a:pt x="21600" y="0"/>
                </a:lnTo>
                <a:lnTo>
                  <a:pt x="21600" y="21600"/>
                </a:lnTo>
                <a:lnTo>
                  <a:pt x="0" y="21600"/>
                </a:lnTo>
                <a:lnTo>
                  <a:pt x="0" y="0"/>
                </a:lnTo>
                <a:close/>
              </a:path>
            </a:pathLst>
          </a:custGeom>
          <a:noFill/>
          <a:ln w="9525">
            <a:noFill/>
          </a:ln>
        </p:spPr>
        <p:txBody>
          <a:bodyPr lIns="60959" tIns="60959" rIns="60959" bIns="60959" anchor="t" anchorCtr="0"/>
          <a:lstStyle/>
          <a:p>
            <a:pPr hangingPunct="0"/>
            <a:r>
              <a:rPr lang="es-ES" altLang="zh-CN" sz="8000" dirty="0">
                <a:solidFill>
                  <a:schemeClr val="bg1"/>
                </a:solidFill>
                <a:latin typeface="Arial" panose="020B0604020202020204" pitchFamily="34" charset="0"/>
                <a:ea typeface="等线" pitchFamily="2" charset="-122"/>
                <a:cs typeface="Arial" panose="020B0604020202020204" pitchFamily="34" charset="0"/>
                <a:sym typeface="Arial" panose="020B0604020202020204" pitchFamily="34" charset="0"/>
              </a:rPr>
              <a:t>3</a:t>
            </a:r>
            <a:endParaRPr lang="es-ES" altLang="zh-CN" sz="2400" dirty="0">
              <a:solidFill>
                <a:schemeClr val="bg1"/>
              </a:solidFill>
              <a:latin typeface="Calibri" panose="020F0502020204030204" pitchFamily="34" charset="0"/>
              <a:ea typeface="Arial" panose="020B0604020202020204" pitchFamily="34" charset="0"/>
              <a:sym typeface="Calibri" panose="020F0502020204030204" pitchFamily="34" charset="0"/>
            </a:endParaRPr>
          </a:p>
        </p:txBody>
      </p:sp>
      <p:grpSp>
        <p:nvGrpSpPr>
          <p:cNvPr id="23560" name="Group 18"/>
          <p:cNvGrpSpPr/>
          <p:nvPr/>
        </p:nvGrpSpPr>
        <p:grpSpPr>
          <a:xfrm>
            <a:off x="123825" y="2000885"/>
            <a:ext cx="3148330" cy="3403600"/>
            <a:chOff x="0" y="0"/>
            <a:chExt cx="4235626" cy="2396251"/>
          </a:xfrm>
        </p:grpSpPr>
        <p:pic>
          <p:nvPicPr>
            <p:cNvPr id="13" name="Picture 19" descr="macbook.emf"/>
            <p:cNvPicPr>
              <a:picLocks noChangeAspect="1"/>
            </p:cNvPicPr>
            <p:nvPr/>
          </p:nvPicPr>
          <p:blipFill>
            <a:blip r:embed="rId2"/>
            <a:srcRect/>
            <a:stretch>
              <a:fillRect/>
            </a:stretch>
          </p:blipFill>
          <p:spPr bwMode="auto">
            <a:xfrm>
              <a:off x="0" y="0"/>
              <a:ext cx="4235626" cy="2396251"/>
            </a:xfrm>
            <a:prstGeom prst="rect">
              <a:avLst/>
            </a:prstGeom>
            <a:noFill/>
            <a:ln>
              <a:noFill/>
            </a:ln>
            <a:effectLst>
              <a:outerShdw blurRad="203200" dist="38100" dir="13500000" algn="ctr"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grpSp>
          <p:nvGrpSpPr>
            <p:cNvPr id="23562" name="Group 20"/>
            <p:cNvGrpSpPr/>
            <p:nvPr/>
          </p:nvGrpSpPr>
          <p:grpSpPr>
            <a:xfrm>
              <a:off x="621475" y="152401"/>
              <a:ext cx="2971800" cy="1905001"/>
              <a:chOff x="0" y="-1"/>
              <a:chExt cx="2971800" cy="1905001"/>
            </a:xfrm>
          </p:grpSpPr>
          <p:sp>
            <p:nvSpPr>
              <p:cNvPr id="15" name="AutoShape 21"/>
              <p:cNvSpPr/>
              <p:nvPr/>
            </p:nvSpPr>
            <p:spPr bwMode="auto">
              <a:xfrm>
                <a:off x="691561" y="970171"/>
                <a:ext cx="1274253" cy="934829"/>
              </a:xfrm>
              <a:custGeom>
                <a:avLst/>
                <a:gdLst>
                  <a:gd name="T0" fmla="*/ 637127 w 21600"/>
                  <a:gd name="T1" fmla="*/ 467415 h 21600"/>
                  <a:gd name="T2" fmla="*/ 637127 w 21600"/>
                  <a:gd name="T3" fmla="*/ 467415 h 21600"/>
                  <a:gd name="T4" fmla="*/ 637127 w 21600"/>
                  <a:gd name="T5" fmla="*/ 467415 h 21600"/>
                  <a:gd name="T6" fmla="*/ 637127 w 21600"/>
                  <a:gd name="T7" fmla="*/ 46741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05" y="8284"/>
                    </a:moveTo>
                    <a:cubicBezTo>
                      <a:pt x="2329" y="8284"/>
                      <a:pt x="2752" y="8284"/>
                      <a:pt x="3176" y="8580"/>
                    </a:cubicBezTo>
                    <a:cubicBezTo>
                      <a:pt x="3176" y="8580"/>
                      <a:pt x="3176" y="8580"/>
                      <a:pt x="3176" y="8580"/>
                    </a:cubicBezTo>
                    <a:cubicBezTo>
                      <a:pt x="4023" y="9468"/>
                      <a:pt x="4447" y="9764"/>
                      <a:pt x="5082" y="9468"/>
                    </a:cubicBezTo>
                    <a:cubicBezTo>
                      <a:pt x="5082" y="0"/>
                      <a:pt x="5082" y="0"/>
                      <a:pt x="5082" y="0"/>
                    </a:cubicBezTo>
                    <a:cubicBezTo>
                      <a:pt x="21600" y="0"/>
                      <a:pt x="21600" y="0"/>
                      <a:pt x="21600" y="0"/>
                    </a:cubicBezTo>
                    <a:cubicBezTo>
                      <a:pt x="21600" y="21599"/>
                      <a:pt x="21600" y="21599"/>
                      <a:pt x="21600" y="21599"/>
                    </a:cubicBezTo>
                    <a:cubicBezTo>
                      <a:pt x="5082" y="21599"/>
                      <a:pt x="5082" y="21599"/>
                      <a:pt x="5082" y="21599"/>
                    </a:cubicBezTo>
                    <a:cubicBezTo>
                      <a:pt x="5082" y="12427"/>
                      <a:pt x="5082" y="12427"/>
                      <a:pt x="5082" y="12427"/>
                    </a:cubicBezTo>
                    <a:cubicBezTo>
                      <a:pt x="4447" y="12131"/>
                      <a:pt x="4023" y="12427"/>
                      <a:pt x="3176" y="13019"/>
                    </a:cubicBezTo>
                    <a:cubicBezTo>
                      <a:pt x="3176" y="13019"/>
                      <a:pt x="3176" y="13019"/>
                      <a:pt x="3176" y="13019"/>
                    </a:cubicBezTo>
                    <a:cubicBezTo>
                      <a:pt x="2752" y="13315"/>
                      <a:pt x="2329" y="13610"/>
                      <a:pt x="1905" y="13610"/>
                    </a:cubicBezTo>
                    <a:cubicBezTo>
                      <a:pt x="847" y="13610"/>
                      <a:pt x="0" y="12427"/>
                      <a:pt x="0" y="10947"/>
                    </a:cubicBezTo>
                    <a:cubicBezTo>
                      <a:pt x="0" y="9468"/>
                      <a:pt x="847" y="8284"/>
                      <a:pt x="1905" y="8284"/>
                    </a:cubicBezTo>
                  </a:path>
                </a:pathLst>
              </a:custGeom>
              <a:solidFill>
                <a:srgbClr val="99CA3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16" name="AutoShape 22"/>
              <p:cNvSpPr/>
              <p:nvPr/>
            </p:nvSpPr>
            <p:spPr bwMode="auto">
              <a:xfrm>
                <a:off x="1630483" y="968672"/>
                <a:ext cx="1336876" cy="936327"/>
              </a:xfrm>
              <a:custGeom>
                <a:avLst/>
                <a:gdLst>
                  <a:gd name="T0" fmla="*/ 668438 w 21600"/>
                  <a:gd name="T1" fmla="*/ 468164 h 21600"/>
                  <a:gd name="T2" fmla="*/ 668438 w 21600"/>
                  <a:gd name="T3" fmla="*/ 468164 h 21600"/>
                  <a:gd name="T4" fmla="*/ 668438 w 21600"/>
                  <a:gd name="T5" fmla="*/ 468164 h 21600"/>
                  <a:gd name="T6" fmla="*/ 668438 w 21600"/>
                  <a:gd name="T7" fmla="*/ 46816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97" y="8284"/>
                    </a:moveTo>
                    <a:cubicBezTo>
                      <a:pt x="2516" y="8284"/>
                      <a:pt x="2935" y="8284"/>
                      <a:pt x="3355" y="8580"/>
                    </a:cubicBezTo>
                    <a:cubicBezTo>
                      <a:pt x="3355" y="8580"/>
                      <a:pt x="3355" y="8580"/>
                      <a:pt x="3355" y="8580"/>
                    </a:cubicBezTo>
                    <a:cubicBezTo>
                      <a:pt x="4194" y="9468"/>
                      <a:pt x="4613" y="9764"/>
                      <a:pt x="5242" y="9468"/>
                    </a:cubicBezTo>
                    <a:cubicBezTo>
                      <a:pt x="5242" y="0"/>
                      <a:pt x="5242" y="0"/>
                      <a:pt x="5242" y="0"/>
                    </a:cubicBezTo>
                    <a:cubicBezTo>
                      <a:pt x="21600" y="0"/>
                      <a:pt x="21600" y="0"/>
                      <a:pt x="21600" y="0"/>
                    </a:cubicBezTo>
                    <a:cubicBezTo>
                      <a:pt x="21600" y="21599"/>
                      <a:pt x="21600" y="21599"/>
                      <a:pt x="21600" y="21599"/>
                    </a:cubicBezTo>
                    <a:cubicBezTo>
                      <a:pt x="5242" y="21599"/>
                      <a:pt x="5242" y="21599"/>
                      <a:pt x="5242" y="21599"/>
                    </a:cubicBezTo>
                    <a:cubicBezTo>
                      <a:pt x="5242" y="12427"/>
                      <a:pt x="5242" y="12427"/>
                      <a:pt x="5242" y="12427"/>
                    </a:cubicBezTo>
                    <a:cubicBezTo>
                      <a:pt x="4613" y="12131"/>
                      <a:pt x="4194" y="12427"/>
                      <a:pt x="3355" y="13019"/>
                    </a:cubicBezTo>
                    <a:cubicBezTo>
                      <a:pt x="3355" y="13019"/>
                      <a:pt x="3355" y="13019"/>
                      <a:pt x="3355" y="13019"/>
                    </a:cubicBezTo>
                    <a:cubicBezTo>
                      <a:pt x="2935" y="13315"/>
                      <a:pt x="2516" y="13610"/>
                      <a:pt x="2097" y="13610"/>
                    </a:cubicBezTo>
                    <a:cubicBezTo>
                      <a:pt x="1048" y="13610"/>
                      <a:pt x="0" y="12427"/>
                      <a:pt x="0" y="10947"/>
                    </a:cubicBezTo>
                    <a:cubicBezTo>
                      <a:pt x="0" y="9468"/>
                      <a:pt x="1048" y="8284"/>
                      <a:pt x="2097" y="8284"/>
                    </a:cubicBezTo>
                    <a:close/>
                  </a:path>
                </a:pathLst>
              </a:custGeom>
              <a:solidFill>
                <a:srgbClr val="00B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17" name="AutoShape 23"/>
              <p:cNvSpPr/>
              <p:nvPr/>
            </p:nvSpPr>
            <p:spPr bwMode="auto">
              <a:xfrm>
                <a:off x="1952621" y="5130"/>
                <a:ext cx="1019179" cy="1259853"/>
              </a:xfrm>
              <a:custGeom>
                <a:avLst/>
                <a:gdLst>
                  <a:gd name="T0" fmla="*/ 509589 w 21600"/>
                  <a:gd name="T1" fmla="*/ 629927 h 21600"/>
                  <a:gd name="T2" fmla="*/ 509589 w 21600"/>
                  <a:gd name="T3" fmla="*/ 629927 h 21600"/>
                  <a:gd name="T4" fmla="*/ 509589 w 21600"/>
                  <a:gd name="T5" fmla="*/ 629927 h 21600"/>
                  <a:gd name="T6" fmla="*/ 509589 w 21600"/>
                  <a:gd name="T7" fmla="*/ 62992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597"/>
                    </a:moveTo>
                    <a:cubicBezTo>
                      <a:pt x="21600" y="0"/>
                      <a:pt x="21600" y="0"/>
                      <a:pt x="21600" y="0"/>
                    </a:cubicBezTo>
                    <a:cubicBezTo>
                      <a:pt x="0" y="0"/>
                      <a:pt x="0" y="0"/>
                      <a:pt x="0" y="0"/>
                    </a:cubicBezTo>
                    <a:cubicBezTo>
                      <a:pt x="0" y="16597"/>
                      <a:pt x="0" y="16597"/>
                      <a:pt x="0" y="16597"/>
                    </a:cubicBezTo>
                    <a:cubicBezTo>
                      <a:pt x="9257" y="16597"/>
                      <a:pt x="9257" y="16597"/>
                      <a:pt x="9257" y="16597"/>
                    </a:cubicBezTo>
                    <a:cubicBezTo>
                      <a:pt x="9537" y="17052"/>
                      <a:pt x="9537" y="17507"/>
                      <a:pt x="8696" y="18416"/>
                    </a:cubicBezTo>
                    <a:cubicBezTo>
                      <a:pt x="8696" y="18416"/>
                      <a:pt x="8696" y="18416"/>
                      <a:pt x="8696" y="18416"/>
                    </a:cubicBezTo>
                    <a:cubicBezTo>
                      <a:pt x="8415" y="18644"/>
                      <a:pt x="8135" y="19098"/>
                      <a:pt x="8135" y="19553"/>
                    </a:cubicBezTo>
                    <a:cubicBezTo>
                      <a:pt x="8135" y="20690"/>
                      <a:pt x="9257" y="21600"/>
                      <a:pt x="10940" y="21600"/>
                    </a:cubicBezTo>
                    <a:cubicBezTo>
                      <a:pt x="12342" y="21600"/>
                      <a:pt x="13464" y="20690"/>
                      <a:pt x="13464" y="19553"/>
                    </a:cubicBezTo>
                    <a:cubicBezTo>
                      <a:pt x="13464" y="19098"/>
                      <a:pt x="13464" y="18644"/>
                      <a:pt x="13184" y="18416"/>
                    </a:cubicBezTo>
                    <a:cubicBezTo>
                      <a:pt x="13184" y="18416"/>
                      <a:pt x="13184" y="18416"/>
                      <a:pt x="13184" y="18416"/>
                    </a:cubicBezTo>
                    <a:cubicBezTo>
                      <a:pt x="12342" y="17507"/>
                      <a:pt x="12062" y="17052"/>
                      <a:pt x="12342" y="16597"/>
                    </a:cubicBezTo>
                    <a:lnTo>
                      <a:pt x="21600" y="16597"/>
                    </a:lnTo>
                    <a:close/>
                  </a:path>
                </a:pathLst>
              </a:custGeom>
              <a:solidFill>
                <a:schemeClr val="bg1">
                  <a:lumMod val="50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18" name="AutoShape 24"/>
              <p:cNvSpPr/>
              <p:nvPr/>
            </p:nvSpPr>
            <p:spPr bwMode="auto">
              <a:xfrm>
                <a:off x="979441" y="5130"/>
                <a:ext cx="1291019" cy="967233"/>
              </a:xfrm>
              <a:custGeom>
                <a:avLst/>
                <a:gdLst>
                  <a:gd name="T0" fmla="*/ 645510 w 21600"/>
                  <a:gd name="T1" fmla="*/ 483616 h 21600"/>
                  <a:gd name="T2" fmla="*/ 645510 w 21600"/>
                  <a:gd name="T3" fmla="*/ 483616 h 21600"/>
                  <a:gd name="T4" fmla="*/ 645510 w 21600"/>
                  <a:gd name="T5" fmla="*/ 483616 h 21600"/>
                  <a:gd name="T6" fmla="*/ 645510 w 21600"/>
                  <a:gd name="T7" fmla="*/ 48361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75" y="7989"/>
                    </a:moveTo>
                    <a:cubicBezTo>
                      <a:pt x="19033" y="7989"/>
                      <a:pt x="18605" y="8284"/>
                      <a:pt x="18392" y="8580"/>
                    </a:cubicBezTo>
                    <a:cubicBezTo>
                      <a:pt x="18392" y="8580"/>
                      <a:pt x="18392" y="8580"/>
                      <a:pt x="18392" y="8580"/>
                    </a:cubicBezTo>
                    <a:cubicBezTo>
                      <a:pt x="17536" y="9172"/>
                      <a:pt x="17108" y="9468"/>
                      <a:pt x="16467" y="9172"/>
                    </a:cubicBezTo>
                    <a:cubicBezTo>
                      <a:pt x="16467" y="0"/>
                      <a:pt x="16467" y="0"/>
                      <a:pt x="16467" y="0"/>
                    </a:cubicBezTo>
                    <a:cubicBezTo>
                      <a:pt x="0" y="0"/>
                      <a:pt x="0" y="0"/>
                      <a:pt x="0" y="0"/>
                    </a:cubicBezTo>
                    <a:cubicBezTo>
                      <a:pt x="0" y="21599"/>
                      <a:pt x="0" y="21599"/>
                      <a:pt x="0" y="21599"/>
                    </a:cubicBezTo>
                    <a:cubicBezTo>
                      <a:pt x="16467" y="21599"/>
                      <a:pt x="16467" y="21599"/>
                      <a:pt x="16467" y="21599"/>
                    </a:cubicBezTo>
                    <a:cubicBezTo>
                      <a:pt x="16467" y="12131"/>
                      <a:pt x="16467" y="12131"/>
                      <a:pt x="16467" y="12131"/>
                    </a:cubicBezTo>
                    <a:cubicBezTo>
                      <a:pt x="17108" y="11835"/>
                      <a:pt x="17536" y="12131"/>
                      <a:pt x="18392" y="12723"/>
                    </a:cubicBezTo>
                    <a:cubicBezTo>
                      <a:pt x="18392" y="12723"/>
                      <a:pt x="18392" y="12723"/>
                      <a:pt x="18392" y="12723"/>
                    </a:cubicBezTo>
                    <a:cubicBezTo>
                      <a:pt x="18605" y="13315"/>
                      <a:pt x="19033" y="13315"/>
                      <a:pt x="19675" y="13315"/>
                    </a:cubicBezTo>
                    <a:cubicBezTo>
                      <a:pt x="20744" y="13315"/>
                      <a:pt x="21600" y="12131"/>
                      <a:pt x="21600" y="10652"/>
                    </a:cubicBezTo>
                    <a:cubicBezTo>
                      <a:pt x="21600" y="9172"/>
                      <a:pt x="20744" y="7989"/>
                      <a:pt x="19675" y="7989"/>
                    </a:cubicBezTo>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19" name="AutoShape 25"/>
              <p:cNvSpPr/>
              <p:nvPr/>
            </p:nvSpPr>
            <p:spPr bwMode="auto">
              <a:xfrm>
                <a:off x="0" y="-1"/>
                <a:ext cx="1303594" cy="967234"/>
              </a:xfrm>
              <a:custGeom>
                <a:avLst/>
                <a:gdLst>
                  <a:gd name="T0" fmla="*/ 651797 w 21600"/>
                  <a:gd name="T1" fmla="*/ 483617 h 21600"/>
                  <a:gd name="T2" fmla="*/ 651797 w 21600"/>
                  <a:gd name="T3" fmla="*/ 483617 h 21600"/>
                  <a:gd name="T4" fmla="*/ 651797 w 21600"/>
                  <a:gd name="T5" fmla="*/ 483617 h 21600"/>
                  <a:gd name="T6" fmla="*/ 651797 w 21600"/>
                  <a:gd name="T7" fmla="*/ 48361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82" y="7989"/>
                    </a:moveTo>
                    <a:cubicBezTo>
                      <a:pt x="19058" y="7989"/>
                      <a:pt x="18635" y="8284"/>
                      <a:pt x="18211" y="8580"/>
                    </a:cubicBezTo>
                    <a:cubicBezTo>
                      <a:pt x="18211" y="8580"/>
                      <a:pt x="18211" y="8580"/>
                      <a:pt x="18211" y="8580"/>
                    </a:cubicBezTo>
                    <a:cubicBezTo>
                      <a:pt x="17576" y="9172"/>
                      <a:pt x="16941" y="9468"/>
                      <a:pt x="16517" y="9172"/>
                    </a:cubicBezTo>
                    <a:cubicBezTo>
                      <a:pt x="16517" y="0"/>
                      <a:pt x="16517" y="0"/>
                      <a:pt x="16517" y="0"/>
                    </a:cubicBezTo>
                    <a:cubicBezTo>
                      <a:pt x="0" y="0"/>
                      <a:pt x="0" y="0"/>
                      <a:pt x="0" y="0"/>
                    </a:cubicBezTo>
                    <a:cubicBezTo>
                      <a:pt x="0" y="21599"/>
                      <a:pt x="0" y="21599"/>
                      <a:pt x="0" y="21599"/>
                    </a:cubicBezTo>
                    <a:cubicBezTo>
                      <a:pt x="16517" y="21599"/>
                      <a:pt x="16517" y="21599"/>
                      <a:pt x="16517" y="21599"/>
                    </a:cubicBezTo>
                    <a:cubicBezTo>
                      <a:pt x="16517" y="12131"/>
                      <a:pt x="16517" y="12131"/>
                      <a:pt x="16517" y="12131"/>
                    </a:cubicBezTo>
                    <a:cubicBezTo>
                      <a:pt x="16941" y="11835"/>
                      <a:pt x="17576" y="12131"/>
                      <a:pt x="18211" y="12723"/>
                    </a:cubicBezTo>
                    <a:cubicBezTo>
                      <a:pt x="18211" y="12723"/>
                      <a:pt x="18211" y="12723"/>
                      <a:pt x="18211" y="12723"/>
                    </a:cubicBezTo>
                    <a:cubicBezTo>
                      <a:pt x="18635" y="13315"/>
                      <a:pt x="19058" y="13315"/>
                      <a:pt x="19482" y="13315"/>
                    </a:cubicBezTo>
                    <a:cubicBezTo>
                      <a:pt x="20541" y="13315"/>
                      <a:pt x="21600" y="12131"/>
                      <a:pt x="21600" y="10652"/>
                    </a:cubicBezTo>
                    <a:cubicBezTo>
                      <a:pt x="21600" y="9172"/>
                      <a:pt x="20541" y="7989"/>
                      <a:pt x="19482" y="7989"/>
                    </a:cubicBezTo>
                  </a:path>
                </a:pathLst>
              </a:custGeom>
              <a:solidFill>
                <a:srgbClr val="99CA3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20" name="AutoShape 26"/>
              <p:cNvSpPr/>
              <p:nvPr/>
            </p:nvSpPr>
            <p:spPr bwMode="auto">
              <a:xfrm>
                <a:off x="228025" y="249109"/>
                <a:ext cx="474319" cy="433131"/>
              </a:xfrm>
              <a:custGeom>
                <a:avLst/>
                <a:gdLst>
                  <a:gd name="T0" fmla="*/ 237160 w 21294"/>
                  <a:gd name="T1" fmla="*/ 221268 h 21368"/>
                  <a:gd name="T2" fmla="*/ 237160 w 21294"/>
                  <a:gd name="T3" fmla="*/ 221268 h 21368"/>
                  <a:gd name="T4" fmla="*/ 237160 w 21294"/>
                  <a:gd name="T5" fmla="*/ 221268 h 21368"/>
                  <a:gd name="T6" fmla="*/ 237160 w 21294"/>
                  <a:gd name="T7" fmla="*/ 221268 h 213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94" h="21368">
                    <a:moveTo>
                      <a:pt x="21172" y="2696"/>
                    </a:moveTo>
                    <a:cubicBezTo>
                      <a:pt x="19238" y="500"/>
                      <a:pt x="19238" y="500"/>
                      <a:pt x="19238" y="500"/>
                    </a:cubicBezTo>
                    <a:cubicBezTo>
                      <a:pt x="18916" y="134"/>
                      <a:pt x="18593" y="134"/>
                      <a:pt x="18271" y="500"/>
                    </a:cubicBezTo>
                    <a:cubicBezTo>
                      <a:pt x="18110" y="683"/>
                      <a:pt x="18110" y="866"/>
                      <a:pt x="18110" y="1049"/>
                    </a:cubicBezTo>
                    <a:cubicBezTo>
                      <a:pt x="17948" y="1049"/>
                      <a:pt x="17787" y="1232"/>
                      <a:pt x="17626" y="1232"/>
                    </a:cubicBezTo>
                    <a:cubicBezTo>
                      <a:pt x="17626" y="1232"/>
                      <a:pt x="17626" y="1232"/>
                      <a:pt x="17626" y="1232"/>
                    </a:cubicBezTo>
                    <a:cubicBezTo>
                      <a:pt x="12790" y="6906"/>
                      <a:pt x="12790" y="6906"/>
                      <a:pt x="12790" y="6906"/>
                    </a:cubicBezTo>
                    <a:cubicBezTo>
                      <a:pt x="12790" y="7273"/>
                      <a:pt x="12629" y="7822"/>
                      <a:pt x="12468" y="8188"/>
                    </a:cubicBezTo>
                    <a:cubicBezTo>
                      <a:pt x="12951" y="8920"/>
                      <a:pt x="12951" y="8920"/>
                      <a:pt x="12951" y="8920"/>
                    </a:cubicBezTo>
                    <a:cubicBezTo>
                      <a:pt x="12951" y="8920"/>
                      <a:pt x="12951" y="8920"/>
                      <a:pt x="12951" y="8920"/>
                    </a:cubicBezTo>
                    <a:cubicBezTo>
                      <a:pt x="12951" y="8920"/>
                      <a:pt x="12951" y="8920"/>
                      <a:pt x="12951" y="8920"/>
                    </a:cubicBezTo>
                    <a:cubicBezTo>
                      <a:pt x="11984" y="10201"/>
                      <a:pt x="11984" y="10201"/>
                      <a:pt x="11984" y="10201"/>
                    </a:cubicBezTo>
                    <a:cubicBezTo>
                      <a:pt x="8438" y="6174"/>
                      <a:pt x="8438" y="6174"/>
                      <a:pt x="8438" y="6174"/>
                    </a:cubicBezTo>
                    <a:cubicBezTo>
                      <a:pt x="8760" y="4527"/>
                      <a:pt x="8438" y="2696"/>
                      <a:pt x="7310" y="1415"/>
                    </a:cubicBezTo>
                    <a:cubicBezTo>
                      <a:pt x="6181" y="134"/>
                      <a:pt x="4569" y="-232"/>
                      <a:pt x="3119" y="134"/>
                    </a:cubicBezTo>
                    <a:cubicBezTo>
                      <a:pt x="5536" y="2879"/>
                      <a:pt x="5536" y="2879"/>
                      <a:pt x="5536" y="2879"/>
                    </a:cubicBezTo>
                    <a:cubicBezTo>
                      <a:pt x="4892" y="5625"/>
                      <a:pt x="4892" y="5625"/>
                      <a:pt x="4892" y="5625"/>
                    </a:cubicBezTo>
                    <a:cubicBezTo>
                      <a:pt x="2635" y="6357"/>
                      <a:pt x="2635" y="6357"/>
                      <a:pt x="2635" y="6357"/>
                    </a:cubicBezTo>
                    <a:cubicBezTo>
                      <a:pt x="217" y="3612"/>
                      <a:pt x="217" y="3612"/>
                      <a:pt x="217" y="3612"/>
                    </a:cubicBezTo>
                    <a:cubicBezTo>
                      <a:pt x="-266" y="5076"/>
                      <a:pt x="56" y="6906"/>
                      <a:pt x="1184" y="8188"/>
                    </a:cubicBezTo>
                    <a:cubicBezTo>
                      <a:pt x="2474" y="9469"/>
                      <a:pt x="4086" y="10018"/>
                      <a:pt x="5536" y="9469"/>
                    </a:cubicBezTo>
                    <a:cubicBezTo>
                      <a:pt x="5536" y="9469"/>
                      <a:pt x="5536" y="9469"/>
                      <a:pt x="5536" y="9469"/>
                    </a:cubicBezTo>
                    <a:cubicBezTo>
                      <a:pt x="9083" y="13313"/>
                      <a:pt x="9083" y="13313"/>
                      <a:pt x="9083" y="13313"/>
                    </a:cubicBezTo>
                    <a:cubicBezTo>
                      <a:pt x="5698" y="17157"/>
                      <a:pt x="5698" y="17157"/>
                      <a:pt x="5698" y="17157"/>
                    </a:cubicBezTo>
                    <a:cubicBezTo>
                      <a:pt x="5536" y="16974"/>
                      <a:pt x="5536" y="16974"/>
                      <a:pt x="5536" y="16974"/>
                    </a:cubicBezTo>
                    <a:cubicBezTo>
                      <a:pt x="4731" y="17706"/>
                      <a:pt x="4731" y="17706"/>
                      <a:pt x="4731" y="17706"/>
                    </a:cubicBezTo>
                    <a:cubicBezTo>
                      <a:pt x="3119" y="20635"/>
                      <a:pt x="3119" y="20635"/>
                      <a:pt x="3119" y="20635"/>
                    </a:cubicBezTo>
                    <a:cubicBezTo>
                      <a:pt x="3441" y="21001"/>
                      <a:pt x="3441" y="21001"/>
                      <a:pt x="3441" y="21001"/>
                    </a:cubicBezTo>
                    <a:cubicBezTo>
                      <a:pt x="6020" y="19354"/>
                      <a:pt x="6020" y="19354"/>
                      <a:pt x="6020" y="19354"/>
                    </a:cubicBezTo>
                    <a:cubicBezTo>
                      <a:pt x="6665" y="18256"/>
                      <a:pt x="6665" y="18256"/>
                      <a:pt x="6665" y="18256"/>
                    </a:cubicBezTo>
                    <a:cubicBezTo>
                      <a:pt x="6504" y="18073"/>
                      <a:pt x="6504" y="18073"/>
                      <a:pt x="6504" y="18073"/>
                    </a:cubicBezTo>
                    <a:cubicBezTo>
                      <a:pt x="9889" y="14229"/>
                      <a:pt x="9889" y="14229"/>
                      <a:pt x="9889" y="14229"/>
                    </a:cubicBezTo>
                    <a:cubicBezTo>
                      <a:pt x="15531" y="20635"/>
                      <a:pt x="15531" y="20635"/>
                      <a:pt x="15531" y="20635"/>
                    </a:cubicBezTo>
                    <a:cubicBezTo>
                      <a:pt x="15853" y="21184"/>
                      <a:pt x="16498" y="21368"/>
                      <a:pt x="16981" y="21368"/>
                    </a:cubicBezTo>
                    <a:cubicBezTo>
                      <a:pt x="17465" y="21368"/>
                      <a:pt x="17948" y="21184"/>
                      <a:pt x="18432" y="20635"/>
                    </a:cubicBezTo>
                    <a:cubicBezTo>
                      <a:pt x="19238" y="19720"/>
                      <a:pt x="19238" y="18439"/>
                      <a:pt x="18432" y="17523"/>
                    </a:cubicBezTo>
                    <a:cubicBezTo>
                      <a:pt x="12629" y="10934"/>
                      <a:pt x="12629" y="10934"/>
                      <a:pt x="12629" y="10934"/>
                    </a:cubicBezTo>
                    <a:cubicBezTo>
                      <a:pt x="13757" y="9835"/>
                      <a:pt x="13757" y="9835"/>
                      <a:pt x="13757" y="9835"/>
                    </a:cubicBezTo>
                    <a:cubicBezTo>
                      <a:pt x="14241" y="10384"/>
                      <a:pt x="14241" y="10384"/>
                      <a:pt x="14241" y="10384"/>
                    </a:cubicBezTo>
                    <a:cubicBezTo>
                      <a:pt x="14563" y="10018"/>
                      <a:pt x="15047" y="10018"/>
                      <a:pt x="15531" y="10018"/>
                    </a:cubicBezTo>
                    <a:cubicBezTo>
                      <a:pt x="20366" y="4527"/>
                      <a:pt x="20366" y="4527"/>
                      <a:pt x="20366" y="4527"/>
                    </a:cubicBezTo>
                    <a:cubicBezTo>
                      <a:pt x="20366" y="4344"/>
                      <a:pt x="20366" y="4344"/>
                      <a:pt x="20366" y="4344"/>
                    </a:cubicBezTo>
                    <a:cubicBezTo>
                      <a:pt x="20366" y="4344"/>
                      <a:pt x="20366" y="4344"/>
                      <a:pt x="20366" y="4344"/>
                    </a:cubicBezTo>
                    <a:cubicBezTo>
                      <a:pt x="20528" y="4161"/>
                      <a:pt x="20528" y="4161"/>
                      <a:pt x="20528" y="3978"/>
                    </a:cubicBezTo>
                    <a:cubicBezTo>
                      <a:pt x="20689" y="3978"/>
                      <a:pt x="21011" y="3978"/>
                      <a:pt x="21172" y="3795"/>
                    </a:cubicBezTo>
                    <a:cubicBezTo>
                      <a:pt x="21334" y="3429"/>
                      <a:pt x="21334" y="2879"/>
                      <a:pt x="21172" y="2696"/>
                    </a:cubicBezTo>
                    <a:close/>
                    <a:moveTo>
                      <a:pt x="17142" y="18622"/>
                    </a:moveTo>
                    <a:cubicBezTo>
                      <a:pt x="17626" y="18622"/>
                      <a:pt x="17948" y="18988"/>
                      <a:pt x="17948" y="19354"/>
                    </a:cubicBezTo>
                    <a:cubicBezTo>
                      <a:pt x="17948" y="19903"/>
                      <a:pt x="17626" y="20269"/>
                      <a:pt x="17142" y="20269"/>
                    </a:cubicBezTo>
                    <a:cubicBezTo>
                      <a:pt x="16659" y="20269"/>
                      <a:pt x="16336" y="19903"/>
                      <a:pt x="16336" y="19354"/>
                    </a:cubicBezTo>
                    <a:cubicBezTo>
                      <a:pt x="16336" y="18988"/>
                      <a:pt x="16659" y="18622"/>
                      <a:pt x="17142" y="18622"/>
                    </a:cubicBezTo>
                    <a:close/>
                    <a:moveTo>
                      <a:pt x="14402" y="7090"/>
                    </a:moveTo>
                    <a:cubicBezTo>
                      <a:pt x="14080" y="6723"/>
                      <a:pt x="14080" y="6723"/>
                      <a:pt x="14080" y="6723"/>
                    </a:cubicBezTo>
                    <a:cubicBezTo>
                      <a:pt x="17626" y="2696"/>
                      <a:pt x="17626" y="2696"/>
                      <a:pt x="17626" y="2696"/>
                    </a:cubicBezTo>
                    <a:cubicBezTo>
                      <a:pt x="17948" y="3062"/>
                      <a:pt x="17948" y="3062"/>
                      <a:pt x="17948" y="3062"/>
                    </a:cubicBezTo>
                    <a:lnTo>
                      <a:pt x="14402" y="7090"/>
                    </a:lnTo>
                    <a:close/>
                    <a:moveTo>
                      <a:pt x="15531" y="8554"/>
                    </a:moveTo>
                    <a:cubicBezTo>
                      <a:pt x="15208" y="8188"/>
                      <a:pt x="15208" y="8188"/>
                      <a:pt x="15208" y="8188"/>
                    </a:cubicBezTo>
                    <a:cubicBezTo>
                      <a:pt x="18916" y="3978"/>
                      <a:pt x="18916" y="3978"/>
                      <a:pt x="18916" y="3978"/>
                    </a:cubicBezTo>
                    <a:cubicBezTo>
                      <a:pt x="19238" y="4344"/>
                      <a:pt x="19238" y="4344"/>
                      <a:pt x="19238" y="4344"/>
                    </a:cubicBezTo>
                    <a:lnTo>
                      <a:pt x="15531" y="8554"/>
                    </a:lnTo>
                    <a:close/>
                  </a:path>
                </a:pathLst>
              </a:custGeom>
              <a:solidFill>
                <a:srgbClr val="F2F2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grpSp>
            <p:nvGrpSpPr>
              <p:cNvPr id="23569" name="Group 27"/>
              <p:cNvGrpSpPr/>
              <p:nvPr/>
            </p:nvGrpSpPr>
            <p:grpSpPr>
              <a:xfrm>
                <a:off x="1362220" y="244415"/>
                <a:ext cx="392700" cy="523518"/>
                <a:chOff x="-1" y="-1"/>
                <a:chExt cx="392700" cy="523518"/>
              </a:xfrm>
            </p:grpSpPr>
            <p:sp>
              <p:nvSpPr>
                <p:cNvPr id="28" name="AutoShape 28"/>
                <p:cNvSpPr/>
                <p:nvPr/>
              </p:nvSpPr>
              <p:spPr bwMode="auto">
                <a:xfrm>
                  <a:off x="-1" y="-1"/>
                  <a:ext cx="392700" cy="94451"/>
                </a:xfrm>
                <a:custGeom>
                  <a:avLst/>
                  <a:gdLst>
                    <a:gd name="T0" fmla="*/ 196350 w 21600"/>
                    <a:gd name="T1" fmla="*/ 47226 h 21600"/>
                    <a:gd name="T2" fmla="*/ 196350 w 21600"/>
                    <a:gd name="T3" fmla="*/ 47226 h 21600"/>
                    <a:gd name="T4" fmla="*/ 196350 w 21600"/>
                    <a:gd name="T5" fmla="*/ 47226 h 21600"/>
                    <a:gd name="T6" fmla="*/ 196350 w 21600"/>
                    <a:gd name="T7" fmla="*/ 4722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386" y="6646"/>
                      </a:moveTo>
                      <a:cubicBezTo>
                        <a:pt x="11386" y="3323"/>
                        <a:pt x="11386" y="3323"/>
                        <a:pt x="11386" y="3323"/>
                      </a:cubicBezTo>
                      <a:cubicBezTo>
                        <a:pt x="11386" y="1661"/>
                        <a:pt x="11051" y="0"/>
                        <a:pt x="10716" y="0"/>
                      </a:cubicBezTo>
                      <a:cubicBezTo>
                        <a:pt x="10548" y="0"/>
                        <a:pt x="10213" y="1661"/>
                        <a:pt x="10213" y="3323"/>
                      </a:cubicBezTo>
                      <a:cubicBezTo>
                        <a:pt x="10213" y="6646"/>
                        <a:pt x="10213" y="6646"/>
                        <a:pt x="10213" y="6646"/>
                      </a:cubicBezTo>
                      <a:cubicBezTo>
                        <a:pt x="0" y="6646"/>
                        <a:pt x="0" y="6646"/>
                        <a:pt x="0" y="6646"/>
                      </a:cubicBezTo>
                      <a:cubicBezTo>
                        <a:pt x="0" y="21599"/>
                        <a:pt x="0" y="21599"/>
                        <a:pt x="0" y="21599"/>
                      </a:cubicBezTo>
                      <a:cubicBezTo>
                        <a:pt x="21599" y="21599"/>
                        <a:pt x="21599" y="21599"/>
                        <a:pt x="21599" y="21599"/>
                      </a:cubicBezTo>
                      <a:cubicBezTo>
                        <a:pt x="21599" y="6646"/>
                        <a:pt x="21599" y="6646"/>
                        <a:pt x="21599" y="6646"/>
                      </a:cubicBezTo>
                      <a:lnTo>
                        <a:pt x="11386" y="6646"/>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29" name="AutoShape 29"/>
                <p:cNvSpPr/>
                <p:nvPr/>
              </p:nvSpPr>
              <p:spPr bwMode="auto">
                <a:xfrm>
                  <a:off x="34246" y="116037"/>
                  <a:ext cx="326489" cy="407480"/>
                </a:xfrm>
                <a:custGeom>
                  <a:avLst/>
                  <a:gdLst>
                    <a:gd name="T0" fmla="*/ 163245 w 21600"/>
                    <a:gd name="T1" fmla="*/ 203740 h 21600"/>
                    <a:gd name="T2" fmla="*/ 163245 w 21600"/>
                    <a:gd name="T3" fmla="*/ 203740 h 21600"/>
                    <a:gd name="T4" fmla="*/ 163245 w 21600"/>
                    <a:gd name="T5" fmla="*/ 203740 h 21600"/>
                    <a:gd name="T6" fmla="*/ 163245 w 21600"/>
                    <a:gd name="T7" fmla="*/ 20374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3589"/>
                      </a:moveTo>
                      <a:lnTo>
                        <a:pt x="21600" y="0"/>
                      </a:lnTo>
                      <a:lnTo>
                        <a:pt x="0" y="0"/>
                      </a:lnTo>
                      <a:lnTo>
                        <a:pt x="0" y="13589"/>
                      </a:lnTo>
                      <a:lnTo>
                        <a:pt x="9516" y="13589"/>
                      </a:lnTo>
                      <a:lnTo>
                        <a:pt x="9516" y="17880"/>
                      </a:lnTo>
                      <a:lnTo>
                        <a:pt x="6797" y="17880"/>
                      </a:lnTo>
                      <a:lnTo>
                        <a:pt x="6797" y="17308"/>
                      </a:lnTo>
                      <a:lnTo>
                        <a:pt x="5588" y="17308"/>
                      </a:lnTo>
                      <a:lnTo>
                        <a:pt x="3776" y="21600"/>
                      </a:lnTo>
                      <a:lnTo>
                        <a:pt x="4984" y="21600"/>
                      </a:lnTo>
                      <a:lnTo>
                        <a:pt x="6041" y="19597"/>
                      </a:lnTo>
                      <a:lnTo>
                        <a:pt x="15709" y="19597"/>
                      </a:lnTo>
                      <a:lnTo>
                        <a:pt x="16464" y="21600"/>
                      </a:lnTo>
                      <a:lnTo>
                        <a:pt x="17974" y="21600"/>
                      </a:lnTo>
                      <a:lnTo>
                        <a:pt x="16162" y="17308"/>
                      </a:lnTo>
                      <a:lnTo>
                        <a:pt x="14651" y="17308"/>
                      </a:lnTo>
                      <a:lnTo>
                        <a:pt x="14651" y="17880"/>
                      </a:lnTo>
                      <a:lnTo>
                        <a:pt x="12083" y="17880"/>
                      </a:lnTo>
                      <a:lnTo>
                        <a:pt x="12083" y="13589"/>
                      </a:lnTo>
                      <a:lnTo>
                        <a:pt x="21600" y="13589"/>
                      </a:lnTo>
                      <a:close/>
                      <a:moveTo>
                        <a:pt x="13896" y="4005"/>
                      </a:moveTo>
                      <a:lnTo>
                        <a:pt x="20089" y="4005"/>
                      </a:lnTo>
                      <a:lnTo>
                        <a:pt x="20089" y="5292"/>
                      </a:lnTo>
                      <a:lnTo>
                        <a:pt x="13896" y="5292"/>
                      </a:lnTo>
                      <a:lnTo>
                        <a:pt x="13896" y="4005"/>
                      </a:lnTo>
                      <a:close/>
                      <a:moveTo>
                        <a:pt x="13896" y="6580"/>
                      </a:moveTo>
                      <a:lnTo>
                        <a:pt x="20089" y="6580"/>
                      </a:lnTo>
                      <a:lnTo>
                        <a:pt x="20089" y="8010"/>
                      </a:lnTo>
                      <a:lnTo>
                        <a:pt x="13896" y="8010"/>
                      </a:lnTo>
                      <a:lnTo>
                        <a:pt x="13896" y="6580"/>
                      </a:lnTo>
                      <a:close/>
                      <a:moveTo>
                        <a:pt x="13896" y="9011"/>
                      </a:moveTo>
                      <a:lnTo>
                        <a:pt x="20089" y="9011"/>
                      </a:lnTo>
                      <a:lnTo>
                        <a:pt x="20089" y="10585"/>
                      </a:lnTo>
                      <a:lnTo>
                        <a:pt x="13896" y="10585"/>
                      </a:lnTo>
                      <a:lnTo>
                        <a:pt x="13896" y="9011"/>
                      </a:lnTo>
                      <a:close/>
                      <a:moveTo>
                        <a:pt x="1208" y="10728"/>
                      </a:moveTo>
                      <a:lnTo>
                        <a:pt x="1208" y="3433"/>
                      </a:lnTo>
                      <a:lnTo>
                        <a:pt x="12537" y="3433"/>
                      </a:lnTo>
                      <a:lnTo>
                        <a:pt x="12537" y="10728"/>
                      </a:lnTo>
                      <a:lnTo>
                        <a:pt x="1208" y="10728"/>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30" name="AutoShape 30"/>
                <p:cNvSpPr/>
                <p:nvPr/>
              </p:nvSpPr>
              <p:spPr bwMode="auto">
                <a:xfrm>
                  <a:off x="59361" y="194294"/>
                  <a:ext cx="159820" cy="110641"/>
                </a:xfrm>
                <a:custGeom>
                  <a:avLst/>
                  <a:gdLst>
                    <a:gd name="T0" fmla="*/ 79910 w 21600"/>
                    <a:gd name="T1" fmla="*/ 55321 h 21600"/>
                    <a:gd name="T2" fmla="*/ 79910 w 21600"/>
                    <a:gd name="T3" fmla="*/ 55321 h 21600"/>
                    <a:gd name="T4" fmla="*/ 79910 w 21600"/>
                    <a:gd name="T5" fmla="*/ 55321 h 21600"/>
                    <a:gd name="T6" fmla="*/ 79910 w 21600"/>
                    <a:gd name="T7" fmla="*/ 553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897" y="6321"/>
                      </a:moveTo>
                      <a:lnTo>
                        <a:pt x="16662" y="10536"/>
                      </a:lnTo>
                      <a:lnTo>
                        <a:pt x="14811" y="8429"/>
                      </a:lnTo>
                      <a:lnTo>
                        <a:pt x="10491" y="4214"/>
                      </a:lnTo>
                      <a:lnTo>
                        <a:pt x="8639" y="10536"/>
                      </a:lnTo>
                      <a:lnTo>
                        <a:pt x="4937" y="6321"/>
                      </a:lnTo>
                      <a:lnTo>
                        <a:pt x="3702" y="8956"/>
                      </a:lnTo>
                      <a:lnTo>
                        <a:pt x="0" y="19492"/>
                      </a:lnTo>
                      <a:lnTo>
                        <a:pt x="1542" y="21600"/>
                      </a:lnTo>
                      <a:lnTo>
                        <a:pt x="5245" y="11063"/>
                      </a:lnTo>
                      <a:lnTo>
                        <a:pt x="7405" y="13170"/>
                      </a:lnTo>
                      <a:lnTo>
                        <a:pt x="9257" y="15278"/>
                      </a:lnTo>
                      <a:lnTo>
                        <a:pt x="11417" y="8956"/>
                      </a:lnTo>
                      <a:lnTo>
                        <a:pt x="12960" y="11063"/>
                      </a:lnTo>
                      <a:lnTo>
                        <a:pt x="17279" y="14751"/>
                      </a:lnTo>
                      <a:lnTo>
                        <a:pt x="17588" y="14751"/>
                      </a:lnTo>
                      <a:lnTo>
                        <a:pt x="19748" y="8956"/>
                      </a:lnTo>
                      <a:lnTo>
                        <a:pt x="21600" y="2107"/>
                      </a:lnTo>
                      <a:lnTo>
                        <a:pt x="20057" y="0"/>
                      </a:lnTo>
                      <a:lnTo>
                        <a:pt x="17897" y="6321"/>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grpSp>
          <p:grpSp>
            <p:nvGrpSpPr>
              <p:cNvPr id="23573" name="Group 31"/>
              <p:cNvGrpSpPr/>
              <p:nvPr/>
            </p:nvGrpSpPr>
            <p:grpSpPr>
              <a:xfrm>
                <a:off x="2322045" y="201284"/>
                <a:ext cx="536528" cy="622720"/>
                <a:chOff x="0" y="0"/>
                <a:chExt cx="536527" cy="622720"/>
              </a:xfrm>
            </p:grpSpPr>
            <p:sp>
              <p:nvSpPr>
                <p:cNvPr id="25" name="AutoShape 32"/>
                <p:cNvSpPr/>
                <p:nvPr/>
              </p:nvSpPr>
              <p:spPr bwMode="auto">
                <a:xfrm>
                  <a:off x="61780" y="494876"/>
                  <a:ext cx="58531" cy="70109"/>
                </a:xfrm>
                <a:custGeom>
                  <a:avLst/>
                  <a:gdLst>
                    <a:gd name="T0" fmla="*/ 29264 w 19679"/>
                    <a:gd name="T1" fmla="*/ 38476 h 19679"/>
                    <a:gd name="T2" fmla="*/ 29264 w 19679"/>
                    <a:gd name="T3" fmla="*/ 38476 h 19679"/>
                    <a:gd name="T4" fmla="*/ 29264 w 19679"/>
                    <a:gd name="T5" fmla="*/ 38476 h 19679"/>
                    <a:gd name="T6" fmla="*/ 29264 w 19679"/>
                    <a:gd name="T7" fmla="*/ 3847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26" name="AutoShape 33"/>
                <p:cNvSpPr/>
                <p:nvPr/>
              </p:nvSpPr>
              <p:spPr bwMode="auto">
                <a:xfrm>
                  <a:off x="29265" y="577355"/>
                  <a:ext cx="32517" cy="45365"/>
                </a:xfrm>
                <a:custGeom>
                  <a:avLst/>
                  <a:gdLst>
                    <a:gd name="T0" fmla="*/ 16258 w 19679"/>
                    <a:gd name="T1" fmla="*/ 24897 h 19679"/>
                    <a:gd name="T2" fmla="*/ 16258 w 19679"/>
                    <a:gd name="T3" fmla="*/ 24897 h 19679"/>
                    <a:gd name="T4" fmla="*/ 16258 w 19679"/>
                    <a:gd name="T5" fmla="*/ 24897 h 19679"/>
                    <a:gd name="T6" fmla="*/ 16258 w 19679"/>
                    <a:gd name="T7" fmla="*/ 2489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27" name="AutoShape 34"/>
                <p:cNvSpPr/>
                <p:nvPr/>
              </p:nvSpPr>
              <p:spPr bwMode="auto">
                <a:xfrm>
                  <a:off x="0" y="0"/>
                  <a:ext cx="536527" cy="482506"/>
                </a:xfrm>
                <a:custGeom>
                  <a:avLst/>
                  <a:gdLst>
                    <a:gd name="T0" fmla="*/ 268264 w 21600"/>
                    <a:gd name="T1" fmla="*/ 241253 h 21600"/>
                    <a:gd name="T2" fmla="*/ 268264 w 21600"/>
                    <a:gd name="T3" fmla="*/ 241253 h 21600"/>
                    <a:gd name="T4" fmla="*/ 268264 w 21600"/>
                    <a:gd name="T5" fmla="*/ 241253 h 21600"/>
                    <a:gd name="T6" fmla="*/ 268264 w 21600"/>
                    <a:gd name="T7" fmla="*/ 24125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8345"/>
                      </a:moveTo>
                      <a:cubicBezTo>
                        <a:pt x="21599" y="5154"/>
                        <a:pt x="19683" y="2209"/>
                        <a:pt x="17245" y="2209"/>
                      </a:cubicBezTo>
                      <a:cubicBezTo>
                        <a:pt x="16896" y="2209"/>
                        <a:pt x="16548" y="2454"/>
                        <a:pt x="16199" y="2454"/>
                      </a:cubicBezTo>
                      <a:cubicBezTo>
                        <a:pt x="15503" y="981"/>
                        <a:pt x="14283" y="0"/>
                        <a:pt x="12890" y="0"/>
                      </a:cubicBezTo>
                      <a:cubicBezTo>
                        <a:pt x="12019" y="0"/>
                        <a:pt x="11148" y="490"/>
                        <a:pt x="10451" y="1227"/>
                      </a:cubicBezTo>
                      <a:cubicBezTo>
                        <a:pt x="9754" y="490"/>
                        <a:pt x="8883" y="0"/>
                        <a:pt x="8012" y="0"/>
                      </a:cubicBezTo>
                      <a:cubicBezTo>
                        <a:pt x="6967" y="0"/>
                        <a:pt x="6096" y="490"/>
                        <a:pt x="5400" y="1227"/>
                      </a:cubicBezTo>
                      <a:cubicBezTo>
                        <a:pt x="5051" y="1227"/>
                        <a:pt x="4703" y="1227"/>
                        <a:pt x="4354" y="1227"/>
                      </a:cubicBezTo>
                      <a:cubicBezTo>
                        <a:pt x="1916" y="1227"/>
                        <a:pt x="0" y="3927"/>
                        <a:pt x="0" y="7363"/>
                      </a:cubicBezTo>
                      <a:cubicBezTo>
                        <a:pt x="0" y="8590"/>
                        <a:pt x="174" y="9572"/>
                        <a:pt x="522" y="10554"/>
                      </a:cubicBezTo>
                      <a:cubicBezTo>
                        <a:pt x="174" y="11290"/>
                        <a:pt x="0" y="12518"/>
                        <a:pt x="0" y="13500"/>
                      </a:cubicBezTo>
                      <a:cubicBezTo>
                        <a:pt x="0" y="16936"/>
                        <a:pt x="1916" y="19636"/>
                        <a:pt x="4354" y="19636"/>
                      </a:cubicBezTo>
                      <a:cubicBezTo>
                        <a:pt x="4529" y="19636"/>
                        <a:pt x="4703" y="19636"/>
                        <a:pt x="4877" y="19636"/>
                      </a:cubicBezTo>
                      <a:cubicBezTo>
                        <a:pt x="5574" y="20863"/>
                        <a:pt x="6793" y="21600"/>
                        <a:pt x="8012" y="21600"/>
                      </a:cubicBezTo>
                      <a:cubicBezTo>
                        <a:pt x="9232" y="21600"/>
                        <a:pt x="10277" y="20863"/>
                        <a:pt x="11148" y="19636"/>
                      </a:cubicBezTo>
                      <a:cubicBezTo>
                        <a:pt x="11845" y="20372"/>
                        <a:pt x="12716" y="20863"/>
                        <a:pt x="13761" y="20863"/>
                      </a:cubicBezTo>
                      <a:cubicBezTo>
                        <a:pt x="16025" y="20863"/>
                        <a:pt x="18116" y="18163"/>
                        <a:pt x="18116" y="14727"/>
                      </a:cubicBezTo>
                      <a:cubicBezTo>
                        <a:pt x="18116" y="14727"/>
                        <a:pt x="18116" y="14481"/>
                        <a:pt x="18116" y="14481"/>
                      </a:cubicBezTo>
                      <a:cubicBezTo>
                        <a:pt x="20032" y="13990"/>
                        <a:pt x="21599" y="11536"/>
                        <a:pt x="21599" y="8345"/>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grpSp>
          <p:sp>
            <p:nvSpPr>
              <p:cNvPr id="23" name="AutoShape 35"/>
              <p:cNvSpPr/>
              <p:nvPr/>
            </p:nvSpPr>
            <p:spPr bwMode="auto">
              <a:xfrm>
                <a:off x="201197" y="1234654"/>
                <a:ext cx="402396" cy="415147"/>
              </a:xfrm>
              <a:custGeom>
                <a:avLst/>
                <a:gdLst>
                  <a:gd name="T0" fmla="*/ 201198 w 21600"/>
                  <a:gd name="T1" fmla="*/ 207574 h 21600"/>
                  <a:gd name="T2" fmla="*/ 201198 w 21600"/>
                  <a:gd name="T3" fmla="*/ 207574 h 21600"/>
                  <a:gd name="T4" fmla="*/ 201198 w 21600"/>
                  <a:gd name="T5" fmla="*/ 207574 h 21600"/>
                  <a:gd name="T6" fmla="*/ 201198 w 21600"/>
                  <a:gd name="T7" fmla="*/ 20757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300" y="0"/>
                    </a:moveTo>
                    <a:cubicBezTo>
                      <a:pt x="1461" y="0"/>
                      <a:pt x="1461" y="0"/>
                      <a:pt x="1461" y="0"/>
                    </a:cubicBezTo>
                    <a:cubicBezTo>
                      <a:pt x="649" y="0"/>
                      <a:pt x="0" y="680"/>
                      <a:pt x="0" y="1530"/>
                    </a:cubicBezTo>
                    <a:cubicBezTo>
                      <a:pt x="0" y="15477"/>
                      <a:pt x="0" y="15477"/>
                      <a:pt x="0" y="15477"/>
                    </a:cubicBezTo>
                    <a:cubicBezTo>
                      <a:pt x="0" y="16327"/>
                      <a:pt x="649" y="17007"/>
                      <a:pt x="1461" y="17007"/>
                    </a:cubicBezTo>
                    <a:cubicBezTo>
                      <a:pt x="8607" y="17007"/>
                      <a:pt x="8607" y="17007"/>
                      <a:pt x="8607" y="17007"/>
                    </a:cubicBezTo>
                    <a:cubicBezTo>
                      <a:pt x="8607" y="17007"/>
                      <a:pt x="8932" y="20069"/>
                      <a:pt x="6496" y="20069"/>
                    </a:cubicBezTo>
                    <a:cubicBezTo>
                      <a:pt x="6496" y="21599"/>
                      <a:pt x="6496" y="21599"/>
                      <a:pt x="6496" y="21599"/>
                    </a:cubicBezTo>
                    <a:cubicBezTo>
                      <a:pt x="8607" y="21599"/>
                      <a:pt x="8607" y="21599"/>
                      <a:pt x="8607" y="21599"/>
                    </a:cubicBezTo>
                    <a:cubicBezTo>
                      <a:pt x="12992" y="21599"/>
                      <a:pt x="12992" y="21599"/>
                      <a:pt x="12992" y="21599"/>
                    </a:cubicBezTo>
                    <a:cubicBezTo>
                      <a:pt x="15266" y="21599"/>
                      <a:pt x="15266" y="21599"/>
                      <a:pt x="15266" y="21599"/>
                    </a:cubicBezTo>
                    <a:cubicBezTo>
                      <a:pt x="15266" y="20069"/>
                      <a:pt x="15266" y="20069"/>
                      <a:pt x="15266" y="20069"/>
                    </a:cubicBezTo>
                    <a:cubicBezTo>
                      <a:pt x="12667" y="20069"/>
                      <a:pt x="12992" y="17007"/>
                      <a:pt x="12992" y="17007"/>
                    </a:cubicBezTo>
                    <a:cubicBezTo>
                      <a:pt x="20300" y="17007"/>
                      <a:pt x="20300" y="17007"/>
                      <a:pt x="20300" y="17007"/>
                    </a:cubicBezTo>
                    <a:cubicBezTo>
                      <a:pt x="20950" y="17007"/>
                      <a:pt x="21599" y="16327"/>
                      <a:pt x="21599" y="15477"/>
                    </a:cubicBezTo>
                    <a:cubicBezTo>
                      <a:pt x="21599" y="1530"/>
                      <a:pt x="21599" y="1530"/>
                      <a:pt x="21599" y="1530"/>
                    </a:cubicBezTo>
                    <a:cubicBezTo>
                      <a:pt x="21599" y="680"/>
                      <a:pt x="20950" y="0"/>
                      <a:pt x="20300" y="0"/>
                    </a:cubicBezTo>
                    <a:close/>
                    <a:moveTo>
                      <a:pt x="9744" y="15137"/>
                    </a:moveTo>
                    <a:cubicBezTo>
                      <a:pt x="9744" y="14456"/>
                      <a:pt x="10231" y="13946"/>
                      <a:pt x="10881" y="13946"/>
                    </a:cubicBezTo>
                    <a:cubicBezTo>
                      <a:pt x="11693" y="13946"/>
                      <a:pt x="12180" y="14456"/>
                      <a:pt x="12180" y="15137"/>
                    </a:cubicBezTo>
                    <a:cubicBezTo>
                      <a:pt x="12180" y="15987"/>
                      <a:pt x="11693" y="16497"/>
                      <a:pt x="10881" y="16497"/>
                    </a:cubicBezTo>
                    <a:cubicBezTo>
                      <a:pt x="10231" y="16497"/>
                      <a:pt x="9744" y="15987"/>
                      <a:pt x="9744" y="15137"/>
                    </a:cubicBezTo>
                    <a:close/>
                    <a:moveTo>
                      <a:pt x="20138" y="13436"/>
                    </a:moveTo>
                    <a:cubicBezTo>
                      <a:pt x="1624" y="13436"/>
                      <a:pt x="1624" y="13436"/>
                      <a:pt x="1624" y="13436"/>
                    </a:cubicBezTo>
                    <a:cubicBezTo>
                      <a:pt x="1624" y="1700"/>
                      <a:pt x="1624" y="1700"/>
                      <a:pt x="1624" y="1700"/>
                    </a:cubicBezTo>
                    <a:cubicBezTo>
                      <a:pt x="20138" y="1700"/>
                      <a:pt x="20138" y="1700"/>
                      <a:pt x="20138" y="1700"/>
                    </a:cubicBezTo>
                    <a:lnTo>
                      <a:pt x="20138" y="13436"/>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Calibri" panose="020F0502020204030204" pitchFamily="34" charset="0"/>
                </a:endParaRPr>
              </a:p>
            </p:txBody>
          </p:sp>
          <p:sp>
            <p:nvSpPr>
              <p:cNvPr id="23578" name="AutoShape 36"/>
              <p:cNvSpPr/>
              <p:nvPr/>
            </p:nvSpPr>
            <p:spPr>
              <a:xfrm>
                <a:off x="2232968" y="1351408"/>
                <a:ext cx="296875" cy="447808"/>
              </a:xfrm>
              <a:custGeom>
                <a:avLst/>
                <a:gdLst>
                  <a:gd name="txL" fmla="*/ 0 w 21600"/>
                  <a:gd name="txT" fmla="*/ 0 h 21600"/>
                  <a:gd name="txR" fmla="*/ 21600 w 21600"/>
                  <a:gd name="txB" fmla="*/ 21600 h 21600"/>
                </a:gdLst>
                <a:ahLst/>
                <a:cxnLst>
                  <a:cxn ang="0">
                    <a:pos x="148438" y="223904"/>
                  </a:cxn>
                  <a:cxn ang="0">
                    <a:pos x="148438" y="223904"/>
                  </a:cxn>
                  <a:cxn ang="0">
                    <a:pos x="148438" y="223904"/>
                  </a:cxn>
                  <a:cxn ang="0">
                    <a:pos x="148438" y="223904"/>
                  </a:cxn>
                </a:cxnLst>
                <a:rect l="txL" t="txT" r="txR" b="txB"/>
                <a:pathLst>
                  <a:path w="21600" h="21600">
                    <a:moveTo>
                      <a:pt x="0" y="0"/>
                    </a:moveTo>
                    <a:lnTo>
                      <a:pt x="21599" y="0"/>
                    </a:lnTo>
                    <a:lnTo>
                      <a:pt x="21599" y="21599"/>
                    </a:lnTo>
                    <a:lnTo>
                      <a:pt x="0" y="21599"/>
                    </a:lnTo>
                    <a:lnTo>
                      <a:pt x="0" y="0"/>
                    </a:lnTo>
                    <a:close/>
                  </a:path>
                </a:pathLst>
              </a:custGeom>
              <a:noFill/>
              <a:ln w="9525">
                <a:noFill/>
              </a:ln>
            </p:spPr>
            <p:txBody>
              <a:bodyPr lIns="60959" tIns="60959" rIns="60959" bIns="60959" anchor="t" anchorCtr="0"/>
              <a:lstStyle/>
              <a:p>
                <a:pPr hangingPunct="0"/>
                <a:r>
                  <a:rPr lang="es-ES" altLang="zh-CN" sz="3200" dirty="0">
                    <a:solidFill>
                      <a:srgbClr val="F2F2F2"/>
                    </a:solidFill>
                    <a:latin typeface="Arial" panose="020B0604020202020204" pitchFamily="34" charset="0"/>
                    <a:ea typeface="等线" pitchFamily="2" charset="-122"/>
                    <a:cs typeface="Arial" panose="020B0604020202020204" pitchFamily="34" charset="0"/>
                    <a:sym typeface="Arial" panose="020B0604020202020204" pitchFamily="34" charset="0"/>
                  </a:rPr>
                  <a:t>9</a:t>
                </a:r>
                <a:endParaRPr lang="es-ES" altLang="zh-CN" sz="2400" dirty="0">
                  <a:solidFill>
                    <a:srgbClr val="000000"/>
                  </a:solidFill>
                  <a:latin typeface="Calibri" panose="020F0502020204030204" pitchFamily="34" charset="0"/>
                  <a:ea typeface="Arial" panose="020B0604020202020204" pitchFamily="34" charset="0"/>
                  <a:sym typeface="Calibri" panose="020F0502020204030204" pitchFamily="34" charset="0"/>
                </a:endParaRPr>
              </a:p>
            </p:txBody>
          </p:sp>
        </p:grpSp>
      </p:grpSp>
      <p:sp>
        <p:nvSpPr>
          <p:cNvPr id="23579" name="AutoShape 37"/>
          <p:cNvSpPr/>
          <p:nvPr/>
        </p:nvSpPr>
        <p:spPr>
          <a:xfrm>
            <a:off x="1701800" y="3742690"/>
            <a:ext cx="414020" cy="546100"/>
          </a:xfrm>
          <a:custGeom>
            <a:avLst/>
            <a:gdLst>
              <a:gd name="txL" fmla="*/ 0 w 21600"/>
              <a:gd name="txT" fmla="*/ 0 h 21600"/>
              <a:gd name="txR" fmla="*/ 21600 w 21600"/>
              <a:gd name="txB" fmla="*/ 21600 h 21600"/>
            </a:gdLst>
            <a:ahLst/>
            <a:cxnLst>
              <a:cxn ang="0">
                <a:pos x="237342" y="204849"/>
              </a:cxn>
              <a:cxn ang="0">
                <a:pos x="237342" y="204849"/>
              </a:cxn>
              <a:cxn ang="0">
                <a:pos x="237342" y="204849"/>
              </a:cxn>
              <a:cxn ang="0">
                <a:pos x="237342" y="204849"/>
              </a:cxn>
            </a:cxnLst>
            <a:rect l="txL" t="txT" r="txR" b="txB"/>
            <a:pathLst>
              <a:path w="21600" h="21600">
                <a:moveTo>
                  <a:pt x="0" y="0"/>
                </a:moveTo>
                <a:lnTo>
                  <a:pt x="21600" y="0"/>
                </a:lnTo>
                <a:lnTo>
                  <a:pt x="21600" y="21599"/>
                </a:lnTo>
                <a:lnTo>
                  <a:pt x="0" y="21599"/>
                </a:lnTo>
                <a:lnTo>
                  <a:pt x="0" y="0"/>
                </a:lnTo>
                <a:close/>
              </a:path>
            </a:pathLst>
          </a:custGeom>
          <a:noFill/>
          <a:ln w="9525">
            <a:noFill/>
          </a:ln>
        </p:spPr>
        <p:txBody>
          <a:bodyPr lIns="60959" tIns="60959" rIns="60959" bIns="60959" anchor="t" anchorCtr="0"/>
          <a:lstStyle/>
          <a:p>
            <a:pPr hangingPunct="0"/>
            <a:r>
              <a:rPr lang="es-ES" altLang="zh-CN" sz="3200" dirty="0">
                <a:solidFill>
                  <a:srgbClr val="FFFFFF"/>
                </a:solidFill>
                <a:latin typeface="Arial" panose="020B0604020202020204" pitchFamily="34" charset="0"/>
                <a:ea typeface="等线" pitchFamily="2" charset="-122"/>
                <a:cs typeface="Arial" panose="020B0604020202020204" pitchFamily="34" charset="0"/>
                <a:sym typeface="Arial" panose="020B0604020202020204" pitchFamily="34" charset="0"/>
              </a:rPr>
              <a:t></a:t>
            </a:r>
            <a:endParaRPr lang="es-ES" altLang="zh-CN" sz="2400" dirty="0">
              <a:solidFill>
                <a:srgbClr val="000000"/>
              </a:solidFill>
              <a:latin typeface="Calibri" panose="020F0502020204030204" pitchFamily="34" charset="0"/>
              <a:ea typeface="Arial" panose="020B0604020202020204" pitchFamily="34" charset="0"/>
              <a:sym typeface="Calibri" panose="020F0502020204030204" pitchFamily="34" charset="0"/>
            </a:endParaRPr>
          </a:p>
        </p:txBody>
      </p:sp>
      <p:grpSp>
        <p:nvGrpSpPr>
          <p:cNvPr id="23580" name="组合 30"/>
          <p:cNvGrpSpPr/>
          <p:nvPr/>
        </p:nvGrpSpPr>
        <p:grpSpPr>
          <a:xfrm>
            <a:off x="4790440" y="1892297"/>
            <a:ext cx="6963410" cy="1191263"/>
            <a:chOff x="1486094" y="777910"/>
            <a:chExt cx="3677242" cy="1188489"/>
          </a:xfrm>
        </p:grpSpPr>
        <p:sp>
          <p:nvSpPr>
            <p:cNvPr id="23581" name="Text Placeholder 3"/>
            <p:cNvSpPr txBox="1"/>
            <p:nvPr/>
          </p:nvSpPr>
          <p:spPr>
            <a:xfrm>
              <a:off x="1486729" y="1751674"/>
              <a:ext cx="3138763" cy="214725"/>
            </a:xfrm>
            <a:prstGeom prst="rect">
              <a:avLst/>
            </a:prstGeom>
            <a:noFill/>
            <a:ln w="9525">
              <a:noFill/>
            </a:ln>
          </p:spPr>
          <p:txBody>
            <a:bodyPr wrap="square" lIns="0" tIns="0" rIns="0" bIns="0" anchor="t" anchorCtr="0">
              <a:spAutoFit/>
            </a:bodyPr>
            <a:lstStyle/>
            <a:p>
              <a:pPr hangingPunct="0"/>
              <a:endParaRPr lang="zh-CN" altLang="zh-CN" sz="14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3582" name="Text Placeholder 3"/>
            <p:cNvSpPr txBox="1"/>
            <p:nvPr/>
          </p:nvSpPr>
          <p:spPr>
            <a:xfrm flipH="1">
              <a:off x="1486094" y="777910"/>
              <a:ext cx="3677242" cy="921140"/>
            </a:xfrm>
            <a:prstGeom prst="rect">
              <a:avLst/>
            </a:prstGeom>
            <a:noFill/>
            <a:ln w="9525">
              <a:noFill/>
            </a:ln>
          </p:spPr>
          <p:txBody>
            <a:bodyPr wrap="square" lIns="0" tIns="0" rIns="0" bIns="0" anchor="ctr" anchorCtr="0">
              <a:spAutoFit/>
            </a:bodyPr>
            <a:lstStyle/>
            <a:p>
              <a:pPr algn="just" defTabSz="1217930" hangingPunct="0">
                <a:spcBef>
                  <a:spcPct val="20000"/>
                </a:spcBef>
              </a:pPr>
              <a:r>
                <a:rPr lang="en-IN" altLang="zh-CN" sz="2000" b="1" dirty="0">
                  <a:solidFill>
                    <a:schemeClr val="bg1"/>
                  </a:solidFill>
                  <a:latin typeface="Calibri" panose="020F0502020204030204" pitchFamily="34" charset="0"/>
                  <a:ea typeface="Arial" panose="020B0604020202020204" pitchFamily="34" charset="0"/>
                  <a:cs typeface="Calibri" panose="020F0502020204030204" pitchFamily="34" charset="0"/>
                  <a:sym typeface="Calibri" panose="020F0502020204030204" pitchFamily="34" charset="0"/>
                </a:rPr>
                <a:t>To reduce the conflict between the employee and the customer by focussing more on non verbal communication rather than verbal</a:t>
              </a:r>
            </a:p>
          </p:txBody>
        </p:sp>
      </p:grpSp>
      <p:grpSp>
        <p:nvGrpSpPr>
          <p:cNvPr id="23583" name="组合 33"/>
          <p:cNvGrpSpPr/>
          <p:nvPr/>
        </p:nvGrpSpPr>
        <p:grpSpPr>
          <a:xfrm>
            <a:off x="4791710" y="3462973"/>
            <a:ext cx="7046595" cy="615315"/>
            <a:chOff x="1487273" y="1354520"/>
            <a:chExt cx="4862694" cy="632561"/>
          </a:xfrm>
        </p:grpSpPr>
        <p:sp>
          <p:nvSpPr>
            <p:cNvPr id="23584" name="Text Placeholder 3"/>
            <p:cNvSpPr txBox="1"/>
            <p:nvPr/>
          </p:nvSpPr>
          <p:spPr>
            <a:xfrm flipV="1">
              <a:off x="1487273" y="1354687"/>
              <a:ext cx="3268917" cy="214897"/>
            </a:xfrm>
            <a:prstGeom prst="rect">
              <a:avLst/>
            </a:prstGeom>
            <a:noFill/>
            <a:ln w="9525">
              <a:noFill/>
            </a:ln>
          </p:spPr>
          <p:txBody>
            <a:bodyPr wrap="square" lIns="0" tIns="0" rIns="0" bIns="0" anchor="t" anchorCtr="0">
              <a:spAutoFit/>
            </a:bodyPr>
            <a:lstStyle/>
            <a:p>
              <a:pPr hangingPunct="0"/>
              <a:endParaRPr lang="zh-CN" altLang="zh-CN" sz="14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23585" name="Text Placeholder 3"/>
            <p:cNvSpPr txBox="1"/>
            <p:nvPr/>
          </p:nvSpPr>
          <p:spPr>
            <a:xfrm>
              <a:off x="1551661" y="1354520"/>
              <a:ext cx="4798306" cy="632561"/>
            </a:xfrm>
            <a:prstGeom prst="rect">
              <a:avLst/>
            </a:prstGeom>
            <a:noFill/>
            <a:ln w="9525">
              <a:noFill/>
            </a:ln>
          </p:spPr>
          <p:txBody>
            <a:bodyPr wrap="square" lIns="0" tIns="0" rIns="0" bIns="0" anchor="ctr" anchorCtr="0">
              <a:spAutoFit/>
            </a:bodyPr>
            <a:lstStyle/>
            <a:p>
              <a:pPr algn="just" defTabSz="1217930" hangingPunct="0">
                <a:spcBef>
                  <a:spcPct val="20000"/>
                </a:spcBef>
              </a:pPr>
              <a:r>
                <a:rPr lang="en-IN" altLang="zh-CN" sz="2000" b="1" dirty="0">
                  <a:solidFill>
                    <a:schemeClr val="bg1"/>
                  </a:solidFill>
                  <a:latin typeface="Calibri" panose="020F0502020204030204" pitchFamily="34" charset="0"/>
                  <a:ea typeface="Arial" panose="020B0604020202020204" pitchFamily="34" charset="0"/>
                  <a:cs typeface="Calibri" panose="020F0502020204030204" pitchFamily="34" charset="0"/>
                  <a:sym typeface="Calibri" panose="020F0502020204030204" pitchFamily="34" charset="0"/>
                </a:rPr>
                <a:t>The data analysis for a particular food item will be provided on the basis of the ratings calculated based on that particular dish.</a:t>
              </a:r>
            </a:p>
          </p:txBody>
        </p:sp>
      </p:grpSp>
      <p:sp>
        <p:nvSpPr>
          <p:cNvPr id="23588" name="Text Placeholder 3"/>
          <p:cNvSpPr txBox="1"/>
          <p:nvPr/>
        </p:nvSpPr>
        <p:spPr>
          <a:xfrm>
            <a:off x="4790440" y="4892993"/>
            <a:ext cx="7252335" cy="1292225"/>
          </a:xfrm>
          <a:prstGeom prst="rect">
            <a:avLst/>
          </a:prstGeom>
          <a:noFill/>
          <a:ln w="9525">
            <a:noFill/>
          </a:ln>
        </p:spPr>
        <p:txBody>
          <a:bodyPr wrap="square" lIns="0" tIns="0" rIns="0" bIns="0" anchor="ctr" anchorCtr="0">
            <a:spAutoFit/>
          </a:bodyPr>
          <a:lstStyle/>
          <a:p>
            <a:pPr algn="just" defTabSz="1217930" hangingPunct="0">
              <a:spcBef>
                <a:spcPct val="20000"/>
              </a:spcBef>
            </a:pPr>
            <a:r>
              <a:rPr lang="en-IN" altLang="zh-CN" sz="2000" b="1" dirty="0">
                <a:solidFill>
                  <a:schemeClr val="bg1"/>
                </a:solidFill>
                <a:latin typeface="Calibri" panose="020F0502020204030204" pitchFamily="34" charset="0"/>
                <a:ea typeface="Arial" panose="020B0604020202020204" pitchFamily="34" charset="0"/>
                <a:cs typeface="Calibri" panose="020F0502020204030204" pitchFamily="34" charset="0"/>
                <a:sym typeface="Calibri" panose="020F0502020204030204" pitchFamily="34" charset="0"/>
              </a:rPr>
              <a:t>Providing digital menu card so that people can order even before reaching the place to save time and provide their reveiws which will be only available to the restaurant staff so that they can improve.</a:t>
            </a:r>
          </a:p>
          <a:p>
            <a:pPr algn="just" defTabSz="1217930" hangingPunct="0">
              <a:spcBef>
                <a:spcPct val="20000"/>
              </a:spcBef>
            </a:pPr>
            <a:endParaRPr lang="en-IN" altLang="zh-CN" sz="2000" b="1" dirty="0">
              <a:solidFill>
                <a:schemeClr val="bg1"/>
              </a:solidFill>
              <a:latin typeface="Calibri" panose="020F0502020204030204" pitchFamily="34" charset="0"/>
              <a:ea typeface="Arial" panose="020B0604020202020204" pitchFamily="34" charset="0"/>
              <a:cs typeface="Calibri" panose="020F0502020204030204" pitchFamily="34" charset="0"/>
              <a:sym typeface="Calibri" panose="020F0502020204030204" pitchFamily="34" charset="0"/>
            </a:endParaRPr>
          </a:p>
        </p:txBody>
      </p:sp>
      <p:sp>
        <p:nvSpPr>
          <p:cNvPr id="2" name="Text Box 1"/>
          <p:cNvSpPr txBox="1"/>
          <p:nvPr/>
        </p:nvSpPr>
        <p:spPr>
          <a:xfrm>
            <a:off x="7341870" y="503555"/>
            <a:ext cx="1554480" cy="922020"/>
          </a:xfrm>
          <a:prstGeom prst="rect">
            <a:avLst/>
          </a:prstGeom>
          <a:noFill/>
        </p:spPr>
        <p:txBody>
          <a:bodyPr wrap="none" rtlCol="0">
            <a:spAutoFit/>
            <a:scene3d>
              <a:camera prst="orthographicFront"/>
              <a:lightRig rig="threePt" dir="t"/>
            </a:scene3d>
          </a:bodyPr>
          <a:lstStyle/>
          <a:p>
            <a:r>
              <a:rPr lang="en-IN" altLang="en-US" sz="5400" u="sng">
                <a:ln w="12700">
                  <a:solidFill>
                    <a:schemeClr val="bg1"/>
                  </a:solidFill>
                  <a:prstDash val="solid"/>
                </a:ln>
                <a:solidFill>
                  <a:schemeClr val="bg1"/>
                </a:solidFill>
                <a:effectLst>
                  <a:outerShdw dist="38100" dir="2640000" algn="bl" rotWithShape="0">
                    <a:schemeClr val="accent1"/>
                  </a:outerShdw>
                </a:effectLst>
              </a:rPr>
              <a:t>IDEA</a:t>
            </a:r>
          </a:p>
        </p:txBody>
      </p:sp>
      <p:pic>
        <p:nvPicPr>
          <p:cNvPr id="3" name="Content Placeholder 2" descr="R"/>
          <p:cNvPicPr>
            <a:picLocks noGrp="1" noChangeAspect="1"/>
          </p:cNvPicPr>
          <p:nvPr>
            <p:ph idx="1"/>
          </p:nvPr>
        </p:nvPicPr>
        <p:blipFill>
          <a:blip r:embed="rId3"/>
          <a:stretch>
            <a:fillRect/>
          </a:stretch>
        </p:blipFill>
        <p:spPr>
          <a:xfrm>
            <a:off x="123825" y="179705"/>
            <a:ext cx="2813050" cy="800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6990" y="739140"/>
            <a:ext cx="12098020" cy="600265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6BE2A2E-9617-4EEE-8C0E-9082D871A0F7}"/>
              </a:ext>
            </a:extLst>
          </p:cNvPr>
          <p:cNvSpPr/>
          <p:nvPr/>
        </p:nvSpPr>
        <p:spPr>
          <a:xfrm>
            <a:off x="1811205" y="3482946"/>
            <a:ext cx="4155440" cy="2846694"/>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123825" y="116205"/>
            <a:ext cx="2183130" cy="521970"/>
          </a:xfrm>
          <a:prstGeom prst="rect">
            <a:avLst/>
          </a:prstGeom>
          <a:noFill/>
        </p:spPr>
        <p:txBody>
          <a:bodyPr wrap="square" rtlCol="0">
            <a:spAutoFit/>
          </a:bodyPr>
          <a:lstStyle/>
          <a:p>
            <a:r>
              <a:rPr lang="en-IN" altLang="en-US" sz="2800" b="1">
                <a:solidFill>
                  <a:schemeClr val="bg1"/>
                </a:solidFill>
                <a:latin typeface="Calibri" panose="020F0502020204030204" pitchFamily="34" charset="0"/>
                <a:cs typeface="Calibri" panose="020F0502020204030204" pitchFamily="34" charset="0"/>
              </a:rPr>
              <a:t>Use Case</a:t>
            </a:r>
          </a:p>
        </p:txBody>
      </p:sp>
      <p:pic>
        <p:nvPicPr>
          <p:cNvPr id="20" name="Picture 19">
            <a:extLst>
              <a:ext uri="{FF2B5EF4-FFF2-40B4-BE49-F238E27FC236}">
                <a16:creationId xmlns:a16="http://schemas.microsoft.com/office/drawing/2014/main" id="{A2C7ABF5-BE00-401A-AFE6-BB47F0C54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650" y="1132521"/>
            <a:ext cx="1891928" cy="1502727"/>
          </a:xfrm>
          <a:prstGeom prst="rect">
            <a:avLst/>
          </a:prstGeom>
        </p:spPr>
      </p:pic>
      <p:pic>
        <p:nvPicPr>
          <p:cNvPr id="24" name="Picture 23">
            <a:extLst>
              <a:ext uri="{FF2B5EF4-FFF2-40B4-BE49-F238E27FC236}">
                <a16:creationId xmlns:a16="http://schemas.microsoft.com/office/drawing/2014/main" id="{B99A17E7-46FA-494F-AB0B-E226CA5ED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361" y="3706496"/>
            <a:ext cx="1044879" cy="1248886"/>
          </a:xfrm>
          <a:prstGeom prst="rect">
            <a:avLst/>
          </a:prstGeom>
        </p:spPr>
      </p:pic>
      <p:pic>
        <p:nvPicPr>
          <p:cNvPr id="26" name="Picture 25">
            <a:extLst>
              <a:ext uri="{FF2B5EF4-FFF2-40B4-BE49-F238E27FC236}">
                <a16:creationId xmlns:a16="http://schemas.microsoft.com/office/drawing/2014/main" id="{275FF5B0-8F81-43ED-BF91-00F2F2848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6625" y="4890876"/>
            <a:ext cx="939800" cy="983512"/>
          </a:xfrm>
          <a:prstGeom prst="rect">
            <a:avLst/>
          </a:prstGeom>
        </p:spPr>
      </p:pic>
      <p:pic>
        <p:nvPicPr>
          <p:cNvPr id="30" name="Picture 29">
            <a:extLst>
              <a:ext uri="{FF2B5EF4-FFF2-40B4-BE49-F238E27FC236}">
                <a16:creationId xmlns:a16="http://schemas.microsoft.com/office/drawing/2014/main" id="{76585E27-757F-4A8E-8903-8F40AE932D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8650" y="1353442"/>
            <a:ext cx="1454232" cy="1502728"/>
          </a:xfrm>
          <a:prstGeom prst="rect">
            <a:avLst/>
          </a:prstGeom>
        </p:spPr>
      </p:pic>
      <p:pic>
        <p:nvPicPr>
          <p:cNvPr id="34" name="Picture 33">
            <a:extLst>
              <a:ext uri="{FF2B5EF4-FFF2-40B4-BE49-F238E27FC236}">
                <a16:creationId xmlns:a16="http://schemas.microsoft.com/office/drawing/2014/main" id="{F5553B4A-934B-4E2F-B40A-E24DD2E580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478" y="854073"/>
            <a:ext cx="1741593" cy="1781175"/>
          </a:xfrm>
          <a:prstGeom prst="rect">
            <a:avLst/>
          </a:prstGeom>
        </p:spPr>
      </p:pic>
      <p:pic>
        <p:nvPicPr>
          <p:cNvPr id="36" name="Picture 35">
            <a:extLst>
              <a:ext uri="{FF2B5EF4-FFF2-40B4-BE49-F238E27FC236}">
                <a16:creationId xmlns:a16="http://schemas.microsoft.com/office/drawing/2014/main" id="{AC07F4E4-1316-44FF-A453-E509DEFAD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9048" y="2946717"/>
            <a:ext cx="1090030" cy="1395731"/>
          </a:xfrm>
          <a:prstGeom prst="rect">
            <a:avLst/>
          </a:prstGeom>
        </p:spPr>
      </p:pic>
      <p:pic>
        <p:nvPicPr>
          <p:cNvPr id="38" name="Picture 37">
            <a:extLst>
              <a:ext uri="{FF2B5EF4-FFF2-40B4-BE49-F238E27FC236}">
                <a16:creationId xmlns:a16="http://schemas.microsoft.com/office/drawing/2014/main" id="{FD3076B2-C861-4DE9-8EAA-62E307CB81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9650" y="1586172"/>
            <a:ext cx="1891928" cy="1179251"/>
          </a:xfrm>
          <a:prstGeom prst="rect">
            <a:avLst/>
          </a:prstGeom>
        </p:spPr>
      </p:pic>
      <p:cxnSp>
        <p:nvCxnSpPr>
          <p:cNvPr id="40" name="Straight Connector 39">
            <a:extLst>
              <a:ext uri="{FF2B5EF4-FFF2-40B4-BE49-F238E27FC236}">
                <a16:creationId xmlns:a16="http://schemas.microsoft.com/office/drawing/2014/main" id="{2B9202B1-11BD-48D1-B9DE-5999A0E37C46}"/>
              </a:ext>
            </a:extLst>
          </p:cNvPr>
          <p:cNvCxnSpPr>
            <a:cxnSpLocks/>
          </p:cNvCxnSpPr>
          <p:nvPr/>
        </p:nvCxnSpPr>
        <p:spPr>
          <a:xfrm>
            <a:off x="2306955" y="2046287"/>
            <a:ext cx="6292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8D6B7C1-150A-401F-A8A6-F1F42C3B3FFD}"/>
              </a:ext>
            </a:extLst>
          </p:cNvPr>
          <p:cNvCxnSpPr>
            <a:cxnSpLocks/>
          </p:cNvCxnSpPr>
          <p:nvPr/>
        </p:nvCxnSpPr>
        <p:spPr>
          <a:xfrm flipH="1">
            <a:off x="5011578" y="2175797"/>
            <a:ext cx="221895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A52656E8-55F3-4956-98C3-DC276214AF6B}"/>
              </a:ext>
            </a:extLst>
          </p:cNvPr>
          <p:cNvCxnSpPr>
            <a:cxnSpLocks/>
          </p:cNvCxnSpPr>
          <p:nvPr/>
        </p:nvCxnSpPr>
        <p:spPr>
          <a:xfrm rot="10800000">
            <a:off x="7941733" y="2207500"/>
            <a:ext cx="2305490" cy="112025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A471AB87-9B0F-43EF-8824-30D41BC1F77F}"/>
              </a:ext>
            </a:extLst>
          </p:cNvPr>
          <p:cNvCxnSpPr/>
          <p:nvPr/>
        </p:nvCxnSpPr>
        <p:spPr>
          <a:xfrm>
            <a:off x="10607040" y="4392931"/>
            <a:ext cx="355600" cy="596005"/>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5960C14-F031-41E7-AEB5-C42F33F61336}"/>
              </a:ext>
            </a:extLst>
          </p:cNvPr>
          <p:cNvCxnSpPr>
            <a:cxnSpLocks/>
          </p:cNvCxnSpPr>
          <p:nvPr/>
        </p:nvCxnSpPr>
        <p:spPr>
          <a:xfrm>
            <a:off x="6096000" y="5194321"/>
            <a:ext cx="4866640" cy="77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9AAEC3DC-D8E9-47B8-B2CE-2E2FC7D44A57}"/>
              </a:ext>
            </a:extLst>
          </p:cNvPr>
          <p:cNvSpPr txBox="1"/>
          <p:nvPr/>
        </p:nvSpPr>
        <p:spPr>
          <a:xfrm>
            <a:off x="2874138" y="4298314"/>
            <a:ext cx="2886983" cy="2031325"/>
          </a:xfrm>
          <a:prstGeom prst="rect">
            <a:avLst/>
          </a:prstGeom>
          <a:noFill/>
        </p:spPr>
        <p:txBody>
          <a:bodyPr wrap="square" rtlCol="0">
            <a:spAutoFit/>
          </a:bodyPr>
          <a:lstStyle/>
          <a:p>
            <a:pPr marL="342900" indent="-342900">
              <a:buAutoNum type="arabicPeriod"/>
            </a:pPr>
            <a:r>
              <a:rPr lang="en-US" sz="1400" dirty="0">
                <a:latin typeface="Calibri" panose="020F0502020204030204" pitchFamily="34" charset="0"/>
                <a:cs typeface="Calibri" panose="020F0502020204030204" pitchFamily="34" charset="0"/>
              </a:rPr>
              <a:t>Order using OOT</a:t>
            </a:r>
          </a:p>
          <a:p>
            <a:pPr marL="342900" indent="-342900">
              <a:buAutoNum type="arabicPeriod"/>
            </a:pPr>
            <a:r>
              <a:rPr lang="en-US" sz="1400" dirty="0">
                <a:latin typeface="Calibri" panose="020F0502020204030204" pitchFamily="34" charset="0"/>
                <a:cs typeface="Calibri" panose="020F0502020204030204" pitchFamily="34" charset="0"/>
              </a:rPr>
              <a:t>Will receive order no. based on priority</a:t>
            </a:r>
          </a:p>
          <a:p>
            <a:pPr marL="342900" indent="-342900">
              <a:buAutoNum type="arabicPeriod"/>
            </a:pPr>
            <a:r>
              <a:rPr lang="en-US" sz="1400" dirty="0">
                <a:latin typeface="Calibri" panose="020F0502020204030204" pitchFamily="34" charset="0"/>
                <a:cs typeface="Calibri" panose="020F0502020204030204" pitchFamily="34" charset="0"/>
              </a:rPr>
              <a:t>Option to use symbols to provide ratings to the restaurant</a:t>
            </a:r>
          </a:p>
          <a:p>
            <a:pPr marL="342900" indent="-342900">
              <a:buAutoNum type="arabicPeriod"/>
            </a:pPr>
            <a:r>
              <a:rPr lang="en-US" sz="1400" dirty="0">
                <a:latin typeface="Calibri" panose="020F0502020204030204" pitchFamily="34" charset="0"/>
                <a:cs typeface="Calibri" panose="020F0502020204030204" pitchFamily="34" charset="0"/>
              </a:rPr>
              <a:t>Option to leave the reviews for the restaurant</a:t>
            </a:r>
          </a:p>
          <a:p>
            <a:pPr marL="342900" indent="-342900">
              <a:buAutoNum type="arabicPeriod"/>
            </a:pPr>
            <a:r>
              <a:rPr lang="en-US" sz="1400" dirty="0">
                <a:latin typeface="Calibri" panose="020F0502020204030204" pitchFamily="34" charset="0"/>
                <a:cs typeface="Calibri" panose="020F0502020204030204" pitchFamily="34" charset="0"/>
              </a:rPr>
              <a:t>Static report for each dish in menu separately</a:t>
            </a:r>
            <a:endParaRPr lang="en-IN" sz="1400"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61894305-D88E-4C08-AAF4-D332F5C418F9}"/>
              </a:ext>
            </a:extLst>
          </p:cNvPr>
          <p:cNvSpPr txBox="1"/>
          <p:nvPr/>
        </p:nvSpPr>
        <p:spPr>
          <a:xfrm>
            <a:off x="3016396" y="3651982"/>
            <a:ext cx="2744443" cy="646331"/>
          </a:xfrm>
          <a:prstGeom prst="rect">
            <a:avLst/>
          </a:prstGeom>
          <a:noFill/>
        </p:spPr>
        <p:txBody>
          <a:bodyPr wrap="square" rtlCol="0">
            <a:spAutoFit/>
          </a:bodyPr>
          <a:lstStyle/>
          <a:p>
            <a:r>
              <a:rPr lang="en-US" dirty="0"/>
              <a:t>Options  In OOT (digital menu)</a:t>
            </a:r>
            <a:endParaRPr lang="en-IN" dirty="0"/>
          </a:p>
        </p:txBody>
      </p:sp>
      <p:sp>
        <p:nvSpPr>
          <p:cNvPr id="71" name="TextBox 70">
            <a:extLst>
              <a:ext uri="{FF2B5EF4-FFF2-40B4-BE49-F238E27FC236}">
                <a16:creationId xmlns:a16="http://schemas.microsoft.com/office/drawing/2014/main" id="{C727C415-44DF-4EB1-9827-1C723494BC4C}"/>
              </a:ext>
            </a:extLst>
          </p:cNvPr>
          <p:cNvSpPr txBox="1"/>
          <p:nvPr/>
        </p:nvSpPr>
        <p:spPr>
          <a:xfrm>
            <a:off x="5164309" y="1963751"/>
            <a:ext cx="1986464" cy="600164"/>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When customer order using digital menu (OOT), waiter will serve it</a:t>
            </a:r>
            <a:endParaRPr lang="en-IN" sz="1100"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4A23DE00-A3C9-4BED-9168-0EF172B49911}"/>
              </a:ext>
            </a:extLst>
          </p:cNvPr>
          <p:cNvSpPr txBox="1"/>
          <p:nvPr/>
        </p:nvSpPr>
        <p:spPr>
          <a:xfrm rot="5400000">
            <a:off x="7973228" y="2985675"/>
            <a:ext cx="2067216" cy="646331"/>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Restaurant staff   receive order and  after </a:t>
            </a:r>
            <a:r>
              <a:rPr lang="en-US" sz="1400" dirty="0">
                <a:latin typeface="Calibri" panose="020F0502020204030204" pitchFamily="34" charset="0"/>
                <a:cs typeface="Calibri" panose="020F0502020204030204" pitchFamily="34" charset="0"/>
              </a:rPr>
              <a:t>customer’s</a:t>
            </a:r>
            <a:r>
              <a:rPr lang="en-US" sz="1100" dirty="0">
                <a:latin typeface="Calibri" panose="020F0502020204030204" pitchFamily="34" charset="0"/>
                <a:cs typeface="Calibri" panose="020F0502020204030204" pitchFamily="34" charset="0"/>
              </a:rPr>
              <a:t> check-in, it is served to them</a:t>
            </a:r>
            <a:endParaRPr lang="en-IN" sz="1100" dirty="0">
              <a:latin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EEF2E097-FA88-4BAA-9B91-33D5D922F2AB}"/>
              </a:ext>
            </a:extLst>
          </p:cNvPr>
          <p:cNvCxnSpPr/>
          <p:nvPr/>
        </p:nvCxnSpPr>
        <p:spPr>
          <a:xfrm flipH="1">
            <a:off x="2621597" y="2207500"/>
            <a:ext cx="1066483" cy="1498996"/>
          </a:xfrm>
          <a:prstGeom prst="line">
            <a:avLst/>
          </a:prstGeom>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2322B776-A696-489A-A033-8BFE9E93AB5C}"/>
              </a:ext>
            </a:extLst>
          </p:cNvPr>
          <p:cNvSpPr txBox="1"/>
          <p:nvPr/>
        </p:nvSpPr>
        <p:spPr>
          <a:xfrm rot="7544083" flipV="1">
            <a:off x="2145627" y="2515670"/>
            <a:ext cx="2082800" cy="369332"/>
          </a:xfrm>
          <a:prstGeom prst="rect">
            <a:avLst/>
          </a:prstGeom>
          <a:noFill/>
        </p:spPr>
        <p:txBody>
          <a:bodyPr wrap="square" rtlCol="0">
            <a:spAutoFit/>
          </a:bodyPr>
          <a:lstStyle/>
          <a:p>
            <a:r>
              <a:rPr lang="en-US" dirty="0"/>
              <a:t>Features</a:t>
            </a:r>
            <a:endParaRPr lang="en-IN" dirty="0"/>
          </a:p>
        </p:txBody>
      </p:sp>
      <p:sp>
        <p:nvSpPr>
          <p:cNvPr id="80" name="TextBox 79">
            <a:extLst>
              <a:ext uri="{FF2B5EF4-FFF2-40B4-BE49-F238E27FC236}">
                <a16:creationId xmlns:a16="http://schemas.microsoft.com/office/drawing/2014/main" id="{48DA634F-6D0F-4591-A859-84939D61EFFA}"/>
              </a:ext>
            </a:extLst>
          </p:cNvPr>
          <p:cNvSpPr txBox="1"/>
          <p:nvPr/>
        </p:nvSpPr>
        <p:spPr>
          <a:xfrm>
            <a:off x="6949422" y="4955382"/>
            <a:ext cx="3044190" cy="523220"/>
          </a:xfrm>
          <a:prstGeom prst="rect">
            <a:avLst/>
          </a:prstGeom>
          <a:noFill/>
        </p:spPr>
        <p:txBody>
          <a:bodyPr wrap="square" rtlCol="0">
            <a:spAutoFit/>
          </a:bodyPr>
          <a:lstStyle/>
          <a:p>
            <a:r>
              <a:rPr lang="en-US" sz="1400" dirty="0"/>
              <a:t>Details of user preference and other important info. will be stored in it</a:t>
            </a:r>
            <a:endParaRPr lang="en-IN" sz="1400" dirty="0"/>
          </a:p>
        </p:txBody>
      </p:sp>
      <p:sp>
        <p:nvSpPr>
          <p:cNvPr id="81" name="TextBox 80">
            <a:extLst>
              <a:ext uri="{FF2B5EF4-FFF2-40B4-BE49-F238E27FC236}">
                <a16:creationId xmlns:a16="http://schemas.microsoft.com/office/drawing/2014/main" id="{F7EF079F-EB66-4332-BC4F-4F0480718794}"/>
              </a:ext>
            </a:extLst>
          </p:cNvPr>
          <p:cNvSpPr txBox="1"/>
          <p:nvPr/>
        </p:nvSpPr>
        <p:spPr>
          <a:xfrm rot="3554479">
            <a:off x="10452439" y="4547602"/>
            <a:ext cx="762000" cy="430887"/>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Order details</a:t>
            </a:r>
            <a:endParaRPr lang="en-IN" sz="1100" dirty="0">
              <a:latin typeface="Calibri" panose="020F0502020204030204" pitchFamily="34" charset="0"/>
              <a:cs typeface="Calibri" panose="020F0502020204030204" pitchFamily="34" charset="0"/>
            </a:endParaRPr>
          </a:p>
        </p:txBody>
      </p:sp>
      <p:pic>
        <p:nvPicPr>
          <p:cNvPr id="83" name="Picture 82">
            <a:extLst>
              <a:ext uri="{FF2B5EF4-FFF2-40B4-BE49-F238E27FC236}">
                <a16:creationId xmlns:a16="http://schemas.microsoft.com/office/drawing/2014/main" id="{75A807AF-C407-4137-A30F-9099C285942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43541" y="237796"/>
            <a:ext cx="1723169" cy="490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19EF-5D51-469E-951D-42B9B17C804A}"/>
              </a:ext>
            </a:extLst>
          </p:cNvPr>
          <p:cNvSpPr>
            <a:spLocks noGrp="1"/>
          </p:cNvSpPr>
          <p:nvPr>
            <p:ph type="title"/>
          </p:nvPr>
        </p:nvSpPr>
        <p:spPr/>
        <p:txBody>
          <a:bodyPr/>
          <a:lstStyle/>
          <a:p>
            <a:r>
              <a:rPr lang="en-US" b="1" u="sng" dirty="0">
                <a:solidFill>
                  <a:schemeClr val="bg1"/>
                </a:solidFill>
                <a:latin typeface="Calibri" panose="020F0502020204030204" pitchFamily="34" charset="0"/>
                <a:cs typeface="Calibri" panose="020F0502020204030204" pitchFamily="34" charset="0"/>
              </a:rPr>
              <a:t>Business Impact</a:t>
            </a:r>
            <a:endParaRPr lang="en-IN" b="1" u="sng"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E387713-69E6-4FC3-8FBD-760D356F394F}"/>
              </a:ext>
            </a:extLst>
          </p:cNvPr>
          <p:cNvSpPr>
            <a:spLocks noGrp="1"/>
          </p:cNvSpPr>
          <p:nvPr>
            <p:ph idx="1"/>
          </p:nvPr>
        </p:nvSpPr>
        <p:spPr/>
        <p:txBody>
          <a:bodyPr/>
          <a:lstStyle/>
          <a:p>
            <a:r>
              <a:rPr lang="en-US" dirty="0">
                <a:solidFill>
                  <a:schemeClr val="bg1"/>
                </a:solidFill>
                <a:latin typeface="Calibri" panose="020F0502020204030204" pitchFamily="34" charset="0"/>
                <a:cs typeface="Calibri" panose="020F0502020204030204" pitchFamily="34" charset="0"/>
              </a:rPr>
              <a:t>Today when hospitality is the major concern, its getting more and more important to maintain the good relationship with the customers.</a:t>
            </a:r>
          </a:p>
          <a:p>
            <a:r>
              <a:rPr lang="en-US" dirty="0">
                <a:solidFill>
                  <a:schemeClr val="bg1"/>
                </a:solidFill>
                <a:latin typeface="Calibri" panose="020F0502020204030204" pitchFamily="34" charset="0"/>
                <a:cs typeface="Calibri" panose="020F0502020204030204" pitchFamily="34" charset="0"/>
              </a:rPr>
              <a:t>By providing this our customers can maintain good relationship with their customers which will ultimately leads to the good business relationships between NCR and the restaurant branches.</a:t>
            </a:r>
          </a:p>
          <a:p>
            <a:r>
              <a:rPr lang="en-US" dirty="0">
                <a:solidFill>
                  <a:schemeClr val="bg1"/>
                </a:solidFill>
                <a:latin typeface="Calibri" panose="020F0502020204030204" pitchFamily="34" charset="0"/>
                <a:cs typeface="Calibri" panose="020F0502020204030204" pitchFamily="34" charset="0"/>
              </a:rPr>
              <a:t>As NCR we always follow the motto of customer is our first priority, so by introducing our feature we can left a great impact on our customers.</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38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31745" name="图片 5"/>
          <p:cNvPicPr>
            <a:picLocks noChangeAspect="1"/>
          </p:cNvPicPr>
          <p:nvPr/>
        </p:nvPicPr>
        <p:blipFill>
          <a:blip r:embed="rId2"/>
          <a:stretch>
            <a:fillRect/>
          </a:stretch>
        </p:blipFill>
        <p:spPr>
          <a:xfrm>
            <a:off x="8123238" y="949325"/>
            <a:ext cx="4068762" cy="2457450"/>
          </a:xfrm>
          <a:prstGeom prst="rect">
            <a:avLst/>
          </a:prstGeom>
          <a:noFill/>
          <a:ln w="9525">
            <a:noFill/>
          </a:ln>
        </p:spPr>
      </p:pic>
      <p:pic>
        <p:nvPicPr>
          <p:cNvPr id="31746" name="图片 6"/>
          <p:cNvPicPr>
            <a:picLocks noChangeAspect="1"/>
          </p:cNvPicPr>
          <p:nvPr/>
        </p:nvPicPr>
        <p:blipFill>
          <a:blip r:embed="rId3"/>
          <a:srcRect t="10657"/>
          <a:stretch>
            <a:fillRect/>
          </a:stretch>
        </p:blipFill>
        <p:spPr>
          <a:xfrm>
            <a:off x="0" y="0"/>
            <a:ext cx="12192000" cy="6858000"/>
          </a:xfrm>
          <a:prstGeom prst="rect">
            <a:avLst/>
          </a:prstGeom>
          <a:noFill/>
          <a:ln w="9525">
            <a:noFill/>
          </a:ln>
        </p:spPr>
      </p:pic>
      <p:sp>
        <p:nvSpPr>
          <p:cNvPr id="8" name="矩形 7"/>
          <p:cNvSpPr/>
          <p:nvPr/>
        </p:nvSpPr>
        <p:spPr>
          <a:xfrm>
            <a:off x="0" y="0"/>
            <a:ext cx="12192000" cy="6858000"/>
          </a:xfrm>
          <a:prstGeom prst="rect">
            <a:avLst/>
          </a:prstGeom>
          <a:solidFill>
            <a:schemeClr val="tx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Arial" panose="020B0604020202020204" pitchFamily="34" charset="0"/>
              <a:cs typeface="+mn-cs"/>
            </a:endParaRPr>
          </a:p>
        </p:txBody>
      </p:sp>
      <p:grpSp>
        <p:nvGrpSpPr>
          <p:cNvPr id="32769" name="组合 5"/>
          <p:cNvGrpSpPr/>
          <p:nvPr/>
        </p:nvGrpSpPr>
        <p:grpSpPr>
          <a:xfrm>
            <a:off x="450850" y="2341880"/>
            <a:ext cx="5982970" cy="2129790"/>
            <a:chOff x="852709" y="5009914"/>
            <a:chExt cx="10635290" cy="1835106"/>
          </a:xfrm>
          <a:solidFill>
            <a:srgbClr val="92D050"/>
          </a:solidFill>
        </p:grpSpPr>
        <p:sp>
          <p:nvSpPr>
            <p:cNvPr id="32770" name="矩形 51"/>
            <p:cNvSpPr/>
            <p:nvPr/>
          </p:nvSpPr>
          <p:spPr>
            <a:xfrm>
              <a:off x="852709" y="5009914"/>
              <a:ext cx="10635290" cy="1835106"/>
            </a:xfrm>
            <a:prstGeom prst="rect">
              <a:avLst/>
            </a:prstGeom>
            <a:grpFill/>
            <a:ln w="9525">
              <a:noFill/>
            </a:ln>
          </p:spPr>
          <p:txBody>
            <a:bodyPr anchor="ctr" anchorCtr="0"/>
            <a:lstStyle/>
            <a:p>
              <a:pPr algn="ctr"/>
              <a:endParaRPr lang="zh-CN" altLang="zh-CN" dirty="0">
                <a:latin typeface="Arial" panose="020B0604020202020204" pitchFamily="34" charset="0"/>
                <a:ea typeface="Arial" panose="020B0604020202020204" pitchFamily="34" charset="0"/>
                <a:sym typeface="Arial" panose="020B0604020202020204" pitchFamily="34" charset="0"/>
              </a:endParaRPr>
            </a:p>
          </p:txBody>
        </p:sp>
        <p:sp>
          <p:nvSpPr>
            <p:cNvPr id="32771" name="文本框 7"/>
            <p:cNvSpPr txBox="1"/>
            <p:nvPr/>
          </p:nvSpPr>
          <p:spPr>
            <a:xfrm>
              <a:off x="853943" y="5187710"/>
              <a:ext cx="10634056" cy="1272099"/>
            </a:xfrm>
            <a:prstGeom prst="rect">
              <a:avLst/>
            </a:prstGeom>
            <a:grpFill/>
            <a:ln w="9525">
              <a:noFill/>
            </a:ln>
          </p:spPr>
          <p:txBody>
            <a:bodyPr wrap="square" anchor="t" anchorCtr="0">
              <a:spAutoFit/>
            </a:bodyPr>
            <a:lstStyle/>
            <a:p>
              <a:pPr algn="just"/>
              <a:r>
                <a:rPr lang="en-IN" altLang="zh-CN" sz="1800" b="1">
                  <a:latin typeface="Calibri" panose="020F0502020204030204" pitchFamily="34" charset="0"/>
                  <a:cs typeface="Calibri" panose="020F0502020204030204" pitchFamily="34" charset="0"/>
                  <a:sym typeface="+mn-ea"/>
                </a:rPr>
                <a:t>By implementing this idea we can improve the customer- restaurent relatioships which will automatically leads to two benefits first customer can express themselve without any argument and second staffis can avoid to deal with any rude customer without offending them</a:t>
              </a:r>
              <a:endParaRPr lang="zh-CN" altLang="en-US" sz="1800" b="1" dirty="0">
                <a:latin typeface="Calibri" panose="020F0502020204030204" pitchFamily="34" charset="0"/>
                <a:ea typeface="Arial" panose="020B0604020202020204" pitchFamily="34" charset="0"/>
                <a:cs typeface="Calibri" panose="020F0502020204030204" pitchFamily="34" charset="0"/>
              </a:endParaRPr>
            </a:p>
          </p:txBody>
        </p:sp>
      </p:grpSp>
      <p:pic>
        <p:nvPicPr>
          <p:cNvPr id="3" name="Content Placeholder 2" descr="R"/>
          <p:cNvPicPr>
            <a:picLocks noGrp="1" noChangeAspect="1"/>
          </p:cNvPicPr>
          <p:nvPr>
            <p:ph idx="1"/>
          </p:nvPr>
        </p:nvPicPr>
        <p:blipFill>
          <a:blip r:embed="rId4"/>
          <a:stretch>
            <a:fillRect/>
          </a:stretch>
        </p:blipFill>
        <p:spPr>
          <a:xfrm>
            <a:off x="0" y="124460"/>
            <a:ext cx="2900045" cy="824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3794" name="文本框 6"/>
          <p:cNvSpPr txBox="1"/>
          <p:nvPr/>
        </p:nvSpPr>
        <p:spPr>
          <a:xfrm>
            <a:off x="4738053" y="3241358"/>
            <a:ext cx="6035675" cy="1200150"/>
          </a:xfrm>
          <a:prstGeom prst="rect">
            <a:avLst/>
          </a:prstGeom>
          <a:noFill/>
          <a:ln w="9525">
            <a:noFill/>
          </a:ln>
        </p:spPr>
        <p:txBody>
          <a:bodyPr anchor="t" anchorCtr="0">
            <a:spAutoFit/>
          </a:bodyPr>
          <a:lstStyle/>
          <a:p>
            <a:r>
              <a:rPr lang="en-US" altLang="zh-CN" sz="7200" b="1" dirty="0">
                <a:solidFill>
                  <a:srgbClr val="FFFFFF"/>
                </a:solidFill>
                <a:latin typeface="Arial" panose="020B0604020202020204" pitchFamily="34" charset="0"/>
                <a:ea typeface="等线" pitchFamily="2" charset="-122"/>
                <a:cs typeface="Arial" panose="020B0604020202020204" pitchFamily="34" charset="0"/>
              </a:rPr>
              <a:t>THANK YOU</a:t>
            </a:r>
            <a:endParaRPr lang="zh-CN" altLang="en-US" sz="7200" b="1" dirty="0">
              <a:solidFill>
                <a:srgbClr val="FFFFFF"/>
              </a:solidFill>
              <a:latin typeface="Arial" panose="020B0604020202020204" pitchFamily="34" charset="0"/>
              <a:ea typeface="Arial" panose="020B0604020202020204" pitchFamily="3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R"/>
          <p:cNvPicPr>
            <a:picLocks noGrp="1" noChangeAspect="1"/>
          </p:cNvPicPr>
          <p:nvPr>
            <p:ph idx="1"/>
          </p:nvPr>
        </p:nvPicPr>
        <p:blipFill>
          <a:blip r:embed="rId2"/>
          <a:stretch>
            <a:fillRect/>
          </a:stretch>
        </p:blipFill>
        <p:spPr>
          <a:xfrm>
            <a:off x="108585" y="175895"/>
            <a:ext cx="2895600" cy="8242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579</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Business Impact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Preeti Dhiman</cp:lastModifiedBy>
  <cp:revision>84</cp:revision>
  <dcterms:created xsi:type="dcterms:W3CDTF">2015-10-17T07:33:05Z</dcterms:created>
  <dcterms:modified xsi:type="dcterms:W3CDTF">2021-07-27T18:07:47Z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