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9" r:id="rId10"/>
    <p:sldId id="318" r:id="rId11"/>
    <p:sldId id="320" r:id="rId12"/>
    <p:sldId id="321" r:id="rId13"/>
    <p:sldId id="322" r:id="rId14"/>
    <p:sldId id="324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od, Nicholas CIV USNA Annapolis" initials="WNCUA" lastIdx="1" clrIdx="0">
    <p:extLst>
      <p:ext uri="{19B8F6BF-5375-455C-9EA6-DF929625EA0E}">
        <p15:presenceInfo xmlns:p15="http://schemas.microsoft.com/office/powerpoint/2012/main" userId="Wood, Nicholas CIV USNA Annapol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8"/>
    <a:srgbClr val="B4A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8CFA-9E14-41D2-BABC-4FA3876D2F4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BC29B-85DC-4138-8A15-BDA3693F0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07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06BF-6EE9-491E-88E8-BB44C0F1109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7A463-D45F-4B7E-BA1A-7252F5E9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91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3641-0098-4646-941B-B9140BB87430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3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8F25-E2DE-46C1-8AB5-DD595526ACF6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A337-F958-4514-B647-C71F5C92DD44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C266D-C3BC-4775-806D-8DDD3CFE5C69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D482-C80A-440C-8540-98FF76872A67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E3A07-5B0B-4789-929F-D1F8591F2ADD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37BB-43C4-4B2F-BF20-08E2AEE98C44}" type="datetime1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7C6FB-7AA1-48FA-985F-F3307812AAF1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94B8-0DBC-4F33-828E-75F34856E234}" type="datetime1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B972-8D7A-4D30-8ECE-588C30EF6010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E1E8-AEBB-441E-AC68-2A928B9428DA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3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E76F-0718-466B-ADCA-33D80780EF3C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N.Wood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920A-B9CE-406A-A529-B64F504E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2" y="2516798"/>
            <a:ext cx="5481347" cy="42003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A Brief Intro to Baseball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2880" y="3185827"/>
            <a:ext cx="5855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Pitch = Ball or Strike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4 Balls = 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3 Strikes =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3 Outs per Inning (per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9 Innings per Game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797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On Base Percentage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60389" y="2490546"/>
                <a:ext cx="5837304" cy="1149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𝒉𝒃𝒑</m:t>
                          </m:r>
                        </m:num>
                        <m:den>
                          <m:r>
                            <a:rPr lang="en-US" sz="3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𝒃𝒃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𝒉𝒃𝒑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𝒔𝒇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389" y="2490546"/>
                <a:ext cx="5837304" cy="1149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03405" y="4181298"/>
                <a:ext cx="23109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𝐻𝑖𝑡𝑠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405" y="4181298"/>
                <a:ext cx="231095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09800" y="4906315"/>
                <a:ext cx="27748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𝒃𝒃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Walks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906315"/>
                <a:ext cx="277486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45432" y="5702492"/>
                <a:ext cx="50924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𝒉𝒃𝒑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𝑇𝑖𝑚𝑒𝑠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𝑃𝑖𝑡𝑐h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432" y="5702492"/>
                <a:ext cx="50924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93267" y="4443442"/>
                <a:ext cx="3041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𝐵𝑎𝑡𝑠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267" y="4443442"/>
                <a:ext cx="304108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97112" y="5121983"/>
                <a:ext cx="41359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𝑆𝑎𝑐𝑟𝑖𝑓𝑖𝑐𝑒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𝐹𝑙𝑖𝑒𝑠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112" y="5121983"/>
                <a:ext cx="413594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4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Slugging Percentage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11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90291" y="2516798"/>
            <a:ext cx="361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Get On Base</a:t>
            </a:r>
            <a:endParaRPr lang="en-US" sz="3600" dirty="0"/>
          </a:p>
        </p:txBody>
      </p:sp>
      <p:cxnSp>
        <p:nvCxnSpPr>
          <p:cNvPr id="4" name="Straight Arrow Connector 3"/>
          <p:cNvCxnSpPr>
            <a:stCxn id="16" idx="2"/>
            <a:endCxn id="14" idx="0"/>
          </p:cNvCxnSpPr>
          <p:nvPr/>
        </p:nvCxnSpPr>
        <p:spPr>
          <a:xfrm flipH="1">
            <a:off x="3103418" y="3163129"/>
            <a:ext cx="2992582" cy="1221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31" y="4385032"/>
            <a:ext cx="109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Hits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stCxn id="16" idx="2"/>
            <a:endCxn id="19" idx="0"/>
          </p:cNvCxnSpPr>
          <p:nvPr/>
        </p:nvCxnSpPr>
        <p:spPr>
          <a:xfrm flipH="1">
            <a:off x="6075216" y="3163129"/>
            <a:ext cx="20784" cy="902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2073" y="4065296"/>
            <a:ext cx="132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Walks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8367713" y="4034037"/>
            <a:ext cx="161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Hit by Pitch</a:t>
            </a:r>
            <a:endParaRPr lang="en-US" sz="3600" dirty="0"/>
          </a:p>
        </p:txBody>
      </p:sp>
      <p:cxnSp>
        <p:nvCxnSpPr>
          <p:cNvPr id="25" name="Straight Arrow Connector 24"/>
          <p:cNvCxnSpPr>
            <a:stCxn id="16" idx="2"/>
            <a:endCxn id="24" idx="0"/>
          </p:cNvCxnSpPr>
          <p:nvPr/>
        </p:nvCxnSpPr>
        <p:spPr>
          <a:xfrm>
            <a:off x="6096000" y="3163129"/>
            <a:ext cx="3078957" cy="870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2529" y="5650705"/>
            <a:ext cx="16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Single</a:t>
            </a:r>
            <a:endParaRPr lang="en-US" sz="3600" dirty="0"/>
          </a:p>
        </p:txBody>
      </p:sp>
      <p:cxnSp>
        <p:nvCxnSpPr>
          <p:cNvPr id="35" name="Straight Arrow Connector 34"/>
          <p:cNvCxnSpPr>
            <a:stCxn id="14" idx="2"/>
            <a:endCxn id="34" idx="0"/>
          </p:cNvCxnSpPr>
          <p:nvPr/>
        </p:nvCxnSpPr>
        <p:spPr>
          <a:xfrm flipH="1">
            <a:off x="1049773" y="5031363"/>
            <a:ext cx="2053645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17967" y="5650705"/>
            <a:ext cx="16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Double</a:t>
            </a:r>
            <a:endParaRPr lang="en-US" sz="3600" dirty="0"/>
          </a:p>
        </p:txBody>
      </p:sp>
      <p:cxnSp>
        <p:nvCxnSpPr>
          <p:cNvPr id="44" name="Straight Arrow Connector 43"/>
          <p:cNvCxnSpPr>
            <a:stCxn id="14" idx="2"/>
            <a:endCxn id="43" idx="0"/>
          </p:cNvCxnSpPr>
          <p:nvPr/>
        </p:nvCxnSpPr>
        <p:spPr>
          <a:xfrm flipH="1">
            <a:off x="2525211" y="5031363"/>
            <a:ext cx="578207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98409" y="5650705"/>
            <a:ext cx="16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Triple</a:t>
            </a:r>
            <a:endParaRPr lang="en-US" sz="3600" dirty="0"/>
          </a:p>
        </p:txBody>
      </p:sp>
      <p:cxnSp>
        <p:nvCxnSpPr>
          <p:cNvPr id="49" name="Straight Arrow Connector 48"/>
          <p:cNvCxnSpPr>
            <a:stCxn id="14" idx="2"/>
            <a:endCxn id="48" idx="0"/>
          </p:cNvCxnSpPr>
          <p:nvPr/>
        </p:nvCxnSpPr>
        <p:spPr>
          <a:xfrm>
            <a:off x="3103418" y="5031363"/>
            <a:ext cx="1102235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12896" y="5650705"/>
            <a:ext cx="224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Home Run</a:t>
            </a:r>
            <a:endParaRPr lang="en-US" sz="3600" dirty="0"/>
          </a:p>
        </p:txBody>
      </p:sp>
      <p:cxnSp>
        <p:nvCxnSpPr>
          <p:cNvPr id="53" name="Straight Arrow Connector 52"/>
          <p:cNvCxnSpPr>
            <a:stCxn id="14" idx="2"/>
            <a:endCxn id="52" idx="0"/>
          </p:cNvCxnSpPr>
          <p:nvPr/>
        </p:nvCxnSpPr>
        <p:spPr>
          <a:xfrm>
            <a:off x="3103418" y="5031363"/>
            <a:ext cx="3032232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2365" y="4444345"/>
            <a:ext cx="7472218" cy="24136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Slugging Percentage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73334" y="2656593"/>
                <a:ext cx="2830198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𝑆𝐿𝐺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𝐵𝑎𝑠𝑒𝑠</m:t>
                          </m:r>
                        </m:num>
                        <m:den>
                          <m:r>
                            <a:rPr lang="en-US" sz="3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34" y="2656593"/>
                <a:ext cx="2830198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73334" y="4110138"/>
                <a:ext cx="3041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𝐵𝑎𝑡𝑠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34" y="4110138"/>
                <a:ext cx="304108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49589" y="2902814"/>
                <a:ext cx="56071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𝐵𝑎𝑠𝑒𝑠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3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𝒉𝒓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89" y="2902814"/>
                <a:ext cx="560717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68471" y="3959017"/>
                <a:ext cx="27694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𝑆𝑖𝑛𝑔𝑙𝑒𝑠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471" y="3959017"/>
                <a:ext cx="276941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7722" y="4562679"/>
                <a:ext cx="29297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𝐷𝑜𝑢𝑏𝑙𝑒𝑠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722" y="4562679"/>
                <a:ext cx="292971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68471" y="5149740"/>
                <a:ext cx="2708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𝑇𝑟𝑖𝑝𝑙𝑒𝑠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471" y="5149740"/>
                <a:ext cx="270849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068471" y="5645697"/>
                <a:ext cx="36477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𝒉𝒓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𝑅𝑢𝑛𝑠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471" y="5645697"/>
                <a:ext cx="364773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0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What Makes a Winning Baseball Team?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13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04852" y="2777722"/>
            <a:ext cx="3782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Stop Opponents From Scoring Runs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3237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Earned Run Average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06970" y="2765397"/>
                <a:ext cx="2978058" cy="1134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𝐸𝑅𝐴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×9</m:t>
                          </m:r>
                        </m:num>
                        <m:den>
                          <m:r>
                            <a:rPr lang="en-US" sz="3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𝒊𝒑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970" y="2765397"/>
                <a:ext cx="2978058" cy="1134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56558" y="4428821"/>
                <a:ext cx="38788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𝐸𝑎𝑟𝑛𝑒𝑑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𝑅𝑢𝑛𝑠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58" y="4428821"/>
                <a:ext cx="387888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30535" y="5284864"/>
                <a:ext cx="43309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𝒊𝒑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≔#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𝐼𝑛𝑛𝑖𝑛𝑔𝑠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𝑃𝑖𝑡𝑐h𝑒𝑑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535" y="5284864"/>
                <a:ext cx="43309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8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err="1" smtClean="0"/>
              <a:t>Moneyball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35" y="2516798"/>
            <a:ext cx="2723431" cy="4172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2555422"/>
            <a:ext cx="27622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2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2705123"/>
            <a:ext cx="6059237" cy="4016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A Brief Intro to Baseball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97600" y="2977899"/>
            <a:ext cx="5327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Getting a hit/walk puts the batter on base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71636" y="5114683"/>
            <a:ext cx="803564" cy="7860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87455" y="4504370"/>
                <a:ext cx="48250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455" y="4504370"/>
                <a:ext cx="48250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8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2705123"/>
            <a:ext cx="6059237" cy="4016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A Brief Intro to Baseball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97600" y="2977899"/>
            <a:ext cx="53270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Getting a hit/walk puts the batter on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Another hit/walk or base steal can advance the runner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71636" y="5114683"/>
            <a:ext cx="803564" cy="7860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63736" y="3279997"/>
                <a:ext cx="48250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736" y="3279997"/>
                <a:ext cx="48250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 flipV="1">
            <a:off x="4010892" y="3763177"/>
            <a:ext cx="736600" cy="7896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2705123"/>
            <a:ext cx="6059237" cy="4016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A Brief Intro to Baseball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97600" y="2977899"/>
            <a:ext cx="5327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Getting a hit/walk puts the batter on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Another hit/walk or base steal can advance the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Making it home earns a run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71636" y="5114683"/>
            <a:ext cx="803564" cy="7860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70660" y="5782363"/>
                <a:ext cx="48250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60" y="5782363"/>
                <a:ext cx="48250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 flipV="1">
            <a:off x="4010892" y="3763177"/>
            <a:ext cx="736600" cy="7896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31498" y="3763177"/>
            <a:ext cx="758247" cy="789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49236" y="5059417"/>
            <a:ext cx="868219" cy="8333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2705123"/>
            <a:ext cx="6059237" cy="4016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A Brief Intro to Baseball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97600" y="2977899"/>
            <a:ext cx="5327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Getting a hit/walk puts the batter on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Another hit/walk or base steal can advance the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Making it home earns a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The team with the most runs after 9 innings wins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71636" y="5114683"/>
            <a:ext cx="803564" cy="7860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70660" y="5782363"/>
                <a:ext cx="48250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60" y="5782363"/>
                <a:ext cx="48250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 flipV="1">
            <a:off x="4010892" y="3763177"/>
            <a:ext cx="736600" cy="7896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31498" y="3763177"/>
            <a:ext cx="758247" cy="789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549236" y="5059417"/>
            <a:ext cx="868219" cy="8333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What Makes a Winning Baseball Team?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66327" y="2516798"/>
            <a:ext cx="100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Win</a:t>
            </a:r>
            <a:endParaRPr lang="en-US" sz="3600" dirty="0"/>
          </a:p>
        </p:txBody>
      </p:sp>
      <p:cxnSp>
        <p:nvCxnSpPr>
          <p:cNvPr id="9" name="Straight Arrow Connector 8"/>
          <p:cNvCxnSpPr>
            <a:stCxn id="3" idx="2"/>
            <a:endCxn id="23" idx="0"/>
          </p:cNvCxnSpPr>
          <p:nvPr/>
        </p:nvCxnSpPr>
        <p:spPr>
          <a:xfrm flipH="1">
            <a:off x="2814780" y="3163129"/>
            <a:ext cx="3054929" cy="1254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  <a:endCxn id="26" idx="0"/>
          </p:cNvCxnSpPr>
          <p:nvPr/>
        </p:nvCxnSpPr>
        <p:spPr>
          <a:xfrm>
            <a:off x="5869709" y="3163129"/>
            <a:ext cx="2989116" cy="13023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9071" y="4417148"/>
            <a:ext cx="3611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Score Runs Against Opponent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6881088" y="4465496"/>
            <a:ext cx="395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Stop Opponent From Scoring Runs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24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What Makes a Winning Baseball Team?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7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90291" y="3012616"/>
            <a:ext cx="3611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Score Runs Against Opponent</a:t>
            </a:r>
            <a:endParaRPr lang="en-US" sz="3600" dirty="0"/>
          </a:p>
        </p:txBody>
      </p:sp>
      <p:cxnSp>
        <p:nvCxnSpPr>
          <p:cNvPr id="7" name="Straight Arrow Connector 6"/>
          <p:cNvCxnSpPr>
            <a:stCxn id="23" idx="2"/>
            <a:endCxn id="16" idx="0"/>
          </p:cNvCxnSpPr>
          <p:nvPr/>
        </p:nvCxnSpPr>
        <p:spPr>
          <a:xfrm flipH="1">
            <a:off x="6095999" y="4212945"/>
            <a:ext cx="1" cy="819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0290" y="5032123"/>
            <a:ext cx="361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Get On Base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8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What Makes a Winning Baseball Team?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90291" y="2516798"/>
            <a:ext cx="361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Get On Base</a:t>
            </a:r>
            <a:endParaRPr lang="en-US" sz="3600" dirty="0"/>
          </a:p>
        </p:txBody>
      </p:sp>
      <p:cxnSp>
        <p:nvCxnSpPr>
          <p:cNvPr id="4" name="Straight Arrow Connector 3"/>
          <p:cNvCxnSpPr>
            <a:stCxn id="16" idx="2"/>
            <a:endCxn id="14" idx="0"/>
          </p:cNvCxnSpPr>
          <p:nvPr/>
        </p:nvCxnSpPr>
        <p:spPr>
          <a:xfrm flipH="1">
            <a:off x="3103418" y="3163129"/>
            <a:ext cx="2992582" cy="1221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31" y="4385032"/>
            <a:ext cx="109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Hits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stCxn id="16" idx="2"/>
            <a:endCxn id="19" idx="0"/>
          </p:cNvCxnSpPr>
          <p:nvPr/>
        </p:nvCxnSpPr>
        <p:spPr>
          <a:xfrm flipH="1">
            <a:off x="6075216" y="3163129"/>
            <a:ext cx="20784" cy="902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2073" y="4065296"/>
            <a:ext cx="132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Walks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8367713" y="4034037"/>
            <a:ext cx="161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Hit by Pitch</a:t>
            </a:r>
            <a:endParaRPr lang="en-US" sz="3600" dirty="0"/>
          </a:p>
        </p:txBody>
      </p:sp>
      <p:cxnSp>
        <p:nvCxnSpPr>
          <p:cNvPr id="25" name="Straight Arrow Connector 24"/>
          <p:cNvCxnSpPr>
            <a:stCxn id="16" idx="2"/>
            <a:endCxn id="24" idx="0"/>
          </p:cNvCxnSpPr>
          <p:nvPr/>
        </p:nvCxnSpPr>
        <p:spPr>
          <a:xfrm>
            <a:off x="6096000" y="3163129"/>
            <a:ext cx="3078957" cy="870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2529" y="5650705"/>
            <a:ext cx="16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Single</a:t>
            </a:r>
            <a:endParaRPr lang="en-US" sz="3600" dirty="0"/>
          </a:p>
        </p:txBody>
      </p:sp>
      <p:cxnSp>
        <p:nvCxnSpPr>
          <p:cNvPr id="35" name="Straight Arrow Connector 34"/>
          <p:cNvCxnSpPr>
            <a:stCxn id="14" idx="2"/>
            <a:endCxn id="34" idx="0"/>
          </p:cNvCxnSpPr>
          <p:nvPr/>
        </p:nvCxnSpPr>
        <p:spPr>
          <a:xfrm flipH="1">
            <a:off x="1049773" y="5031363"/>
            <a:ext cx="2053645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17967" y="5650705"/>
            <a:ext cx="16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Double</a:t>
            </a:r>
            <a:endParaRPr lang="en-US" sz="3600" dirty="0"/>
          </a:p>
        </p:txBody>
      </p:sp>
      <p:cxnSp>
        <p:nvCxnSpPr>
          <p:cNvPr id="44" name="Straight Arrow Connector 43"/>
          <p:cNvCxnSpPr>
            <a:stCxn id="14" idx="2"/>
            <a:endCxn id="43" idx="0"/>
          </p:cNvCxnSpPr>
          <p:nvPr/>
        </p:nvCxnSpPr>
        <p:spPr>
          <a:xfrm flipH="1">
            <a:off x="2525211" y="5031363"/>
            <a:ext cx="578207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98409" y="5650705"/>
            <a:ext cx="16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Triple</a:t>
            </a:r>
            <a:endParaRPr lang="en-US" sz="3600" dirty="0"/>
          </a:p>
        </p:txBody>
      </p:sp>
      <p:cxnSp>
        <p:nvCxnSpPr>
          <p:cNvPr id="49" name="Straight Arrow Connector 48"/>
          <p:cNvCxnSpPr>
            <a:stCxn id="14" idx="2"/>
            <a:endCxn id="48" idx="0"/>
          </p:cNvCxnSpPr>
          <p:nvPr/>
        </p:nvCxnSpPr>
        <p:spPr>
          <a:xfrm>
            <a:off x="3103418" y="5031363"/>
            <a:ext cx="1102235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12896" y="5650705"/>
            <a:ext cx="224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Home Run</a:t>
            </a:r>
            <a:endParaRPr lang="en-US" sz="3600" dirty="0"/>
          </a:p>
        </p:txBody>
      </p:sp>
      <p:cxnSp>
        <p:nvCxnSpPr>
          <p:cNvPr id="53" name="Straight Arrow Connector 52"/>
          <p:cNvCxnSpPr>
            <a:stCxn id="14" idx="2"/>
            <a:endCxn id="52" idx="0"/>
          </p:cNvCxnSpPr>
          <p:nvPr/>
        </p:nvCxnSpPr>
        <p:spPr>
          <a:xfrm>
            <a:off x="3103418" y="5031363"/>
            <a:ext cx="3032232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635" y="365125"/>
            <a:ext cx="8931564" cy="1617052"/>
          </a:xfrm>
        </p:spPr>
        <p:txBody>
          <a:bodyPr/>
          <a:lstStyle/>
          <a:p>
            <a:r>
              <a:rPr lang="en-US" b="1" dirty="0" smtClean="0"/>
              <a:t>On Base Percentage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" y="0"/>
            <a:ext cx="1373332" cy="1982177"/>
          </a:xfrm>
        </p:spPr>
      </p:pic>
      <p:cxnSp>
        <p:nvCxnSpPr>
          <p:cNvPr id="5" name="Straight Connector 4"/>
          <p:cNvCxnSpPr/>
          <p:nvPr/>
        </p:nvCxnSpPr>
        <p:spPr>
          <a:xfrm>
            <a:off x="320962" y="2124797"/>
            <a:ext cx="10515600" cy="0"/>
          </a:xfrm>
          <a:prstGeom prst="line">
            <a:avLst/>
          </a:prstGeom>
          <a:ln w="38100">
            <a:solidFill>
              <a:srgbClr val="0000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09071" y="2249487"/>
            <a:ext cx="10515600" cy="0"/>
          </a:xfrm>
          <a:prstGeom prst="line">
            <a:avLst/>
          </a:prstGeom>
          <a:ln w="38100">
            <a:solidFill>
              <a:srgbClr val="B4A87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7EF-A946-4F96-9833-2B453A96FCF5}" type="datetime1">
              <a:rPr lang="en-US" smtClean="0"/>
              <a:t>2/3/2020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920A-B9CE-406A-A529-B64F504E5689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90291" y="2516798"/>
            <a:ext cx="361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Get On Base</a:t>
            </a:r>
            <a:endParaRPr lang="en-US" sz="3600" dirty="0"/>
          </a:p>
        </p:txBody>
      </p:sp>
      <p:cxnSp>
        <p:nvCxnSpPr>
          <p:cNvPr id="4" name="Straight Arrow Connector 3"/>
          <p:cNvCxnSpPr>
            <a:stCxn id="16" idx="2"/>
            <a:endCxn id="14" idx="0"/>
          </p:cNvCxnSpPr>
          <p:nvPr/>
        </p:nvCxnSpPr>
        <p:spPr>
          <a:xfrm flipH="1">
            <a:off x="3103418" y="3163129"/>
            <a:ext cx="2992582" cy="1221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31" y="4385032"/>
            <a:ext cx="1095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Hits</a:t>
            </a:r>
            <a:endParaRPr lang="en-US" sz="3600" dirty="0"/>
          </a:p>
        </p:txBody>
      </p:sp>
      <p:cxnSp>
        <p:nvCxnSpPr>
          <p:cNvPr id="17" name="Straight Arrow Connector 16"/>
          <p:cNvCxnSpPr>
            <a:stCxn id="16" idx="2"/>
            <a:endCxn id="19" idx="0"/>
          </p:cNvCxnSpPr>
          <p:nvPr/>
        </p:nvCxnSpPr>
        <p:spPr>
          <a:xfrm flipH="1">
            <a:off x="6075216" y="3163129"/>
            <a:ext cx="20784" cy="902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2073" y="4065296"/>
            <a:ext cx="132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Walks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8367713" y="4034037"/>
            <a:ext cx="1614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Hit by Pitch</a:t>
            </a:r>
            <a:endParaRPr lang="en-US" sz="3600" dirty="0"/>
          </a:p>
        </p:txBody>
      </p:sp>
      <p:cxnSp>
        <p:nvCxnSpPr>
          <p:cNvPr id="25" name="Straight Arrow Connector 24"/>
          <p:cNvCxnSpPr>
            <a:stCxn id="16" idx="2"/>
            <a:endCxn id="24" idx="0"/>
          </p:cNvCxnSpPr>
          <p:nvPr/>
        </p:nvCxnSpPr>
        <p:spPr>
          <a:xfrm>
            <a:off x="6096000" y="3163129"/>
            <a:ext cx="3078957" cy="870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2529" y="5650705"/>
            <a:ext cx="16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Single</a:t>
            </a:r>
            <a:endParaRPr lang="en-US" sz="3600" dirty="0"/>
          </a:p>
        </p:txBody>
      </p:sp>
      <p:cxnSp>
        <p:nvCxnSpPr>
          <p:cNvPr id="35" name="Straight Arrow Connector 34"/>
          <p:cNvCxnSpPr>
            <a:stCxn id="14" idx="2"/>
            <a:endCxn id="34" idx="0"/>
          </p:cNvCxnSpPr>
          <p:nvPr/>
        </p:nvCxnSpPr>
        <p:spPr>
          <a:xfrm flipH="1">
            <a:off x="1049773" y="5031363"/>
            <a:ext cx="2053645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17967" y="5650705"/>
            <a:ext cx="16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Double</a:t>
            </a:r>
            <a:endParaRPr lang="en-US" sz="3600" dirty="0"/>
          </a:p>
        </p:txBody>
      </p:sp>
      <p:cxnSp>
        <p:nvCxnSpPr>
          <p:cNvPr id="44" name="Straight Arrow Connector 43"/>
          <p:cNvCxnSpPr>
            <a:stCxn id="14" idx="2"/>
            <a:endCxn id="43" idx="0"/>
          </p:cNvCxnSpPr>
          <p:nvPr/>
        </p:nvCxnSpPr>
        <p:spPr>
          <a:xfrm flipH="1">
            <a:off x="2525211" y="5031363"/>
            <a:ext cx="578207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98409" y="5650705"/>
            <a:ext cx="161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Triple</a:t>
            </a:r>
            <a:endParaRPr lang="en-US" sz="3600" dirty="0"/>
          </a:p>
        </p:txBody>
      </p:sp>
      <p:cxnSp>
        <p:nvCxnSpPr>
          <p:cNvPr id="49" name="Straight Arrow Connector 48"/>
          <p:cNvCxnSpPr>
            <a:stCxn id="14" idx="2"/>
            <a:endCxn id="48" idx="0"/>
          </p:cNvCxnSpPr>
          <p:nvPr/>
        </p:nvCxnSpPr>
        <p:spPr>
          <a:xfrm>
            <a:off x="3103418" y="5031363"/>
            <a:ext cx="1102235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12896" y="5650705"/>
            <a:ext cx="224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Home Run</a:t>
            </a:r>
            <a:endParaRPr lang="en-US" sz="3600" dirty="0"/>
          </a:p>
        </p:txBody>
      </p:sp>
      <p:cxnSp>
        <p:nvCxnSpPr>
          <p:cNvPr id="53" name="Straight Arrow Connector 52"/>
          <p:cNvCxnSpPr>
            <a:stCxn id="14" idx="2"/>
            <a:endCxn id="52" idx="0"/>
          </p:cNvCxnSpPr>
          <p:nvPr/>
        </p:nvCxnSpPr>
        <p:spPr>
          <a:xfrm>
            <a:off x="3103418" y="5031363"/>
            <a:ext cx="3032232" cy="619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717967" y="2488740"/>
            <a:ext cx="9042397" cy="330661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11536</TotalTime>
  <Words>386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 Brief Intro to Baseball</vt:lpstr>
      <vt:lpstr>A Brief Intro to Baseball</vt:lpstr>
      <vt:lpstr>A Brief Intro to Baseball</vt:lpstr>
      <vt:lpstr>A Brief Intro to Baseball</vt:lpstr>
      <vt:lpstr>A Brief Intro to Baseball</vt:lpstr>
      <vt:lpstr>What Makes a Winning Baseball Team?</vt:lpstr>
      <vt:lpstr>What Makes a Winning Baseball Team?</vt:lpstr>
      <vt:lpstr>What Makes a Winning Baseball Team?</vt:lpstr>
      <vt:lpstr>On Base Percentage</vt:lpstr>
      <vt:lpstr>On Base Percentage</vt:lpstr>
      <vt:lpstr>Slugging Percentage</vt:lpstr>
      <vt:lpstr>Slugging Percentage</vt:lpstr>
      <vt:lpstr>What Makes a Winning Baseball Team?</vt:lpstr>
      <vt:lpstr>Earned Run Average</vt:lpstr>
      <vt:lpstr>Moneyball</vt:lpstr>
    </vt:vector>
  </TitlesOfParts>
  <Company>US Naval Academy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Applied Mathematics with Python for SMO Majors</dc:title>
  <dc:creator>Wood, Nicholas CIV USNA Annapolis</dc:creator>
  <cp:lastModifiedBy>Foraker, Jay CAPT USN USNA Annapolis</cp:lastModifiedBy>
  <cp:revision>297</cp:revision>
  <dcterms:created xsi:type="dcterms:W3CDTF">2019-08-09T13:02:44Z</dcterms:created>
  <dcterms:modified xsi:type="dcterms:W3CDTF">2020-02-03T14:38:32Z</dcterms:modified>
</cp:coreProperties>
</file>