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DM Sans" pitchFamily="2" charset="0"/>
      <p:regular r:id="rId25"/>
    </p:embeddedFont>
    <p:embeddedFont>
      <p:font typeface="DM Sans Bold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FD5E4-BDF1-42FB-9218-85B78E0FE1C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F1C11-666B-4933-A5F8-32168CAC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3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F1C11-666B-4933-A5F8-32168CAC70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6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F1C11-666B-4933-A5F8-32168CAC70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54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F1C11-666B-4933-A5F8-32168CAC70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3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F1C11-666B-4933-A5F8-32168CAC70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07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F1C11-666B-4933-A5F8-32168CAC70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05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F1C11-666B-4933-A5F8-32168CAC70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09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F1C11-666B-4933-A5F8-32168CAC70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13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F1C11-666B-4933-A5F8-32168CAC70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26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F1C11-666B-4933-A5F8-32168CAC70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58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F1C11-666B-4933-A5F8-32168CAC70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07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F1C11-666B-4933-A5F8-32168CAC70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70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F1C11-666B-4933-A5F8-32168CAC70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43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F1C11-666B-4933-A5F8-32168CAC70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53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F1C11-666B-4933-A5F8-32168CAC70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20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F1C11-666B-4933-A5F8-32168CAC70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66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F1C11-666B-4933-A5F8-32168CAC70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3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31816" y="1646247"/>
            <a:ext cx="13389184" cy="1467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979"/>
              </a:lnSpc>
              <a:spcBef>
                <a:spcPct val="0"/>
              </a:spcBef>
            </a:pPr>
            <a:r>
              <a:rPr lang="en-US" sz="8556" dirty="0">
                <a:solidFill>
                  <a:srgbClr val="FFFFFF"/>
                </a:solidFill>
                <a:latin typeface="DM Sans"/>
              </a:rPr>
              <a:t>END SEM PRESENTATION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061943" y="6852777"/>
            <a:ext cx="5197357" cy="2405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7"/>
              </a:lnSpc>
            </a:pPr>
            <a:r>
              <a:rPr lang="en-US" sz="4576">
                <a:solidFill>
                  <a:srgbClr val="FFFFFF"/>
                </a:solidFill>
                <a:latin typeface="DM Sans"/>
              </a:rPr>
              <a:t>PREPARED BY</a:t>
            </a:r>
          </a:p>
          <a:p>
            <a:pPr algn="ctr">
              <a:lnSpc>
                <a:spcPts val="6407"/>
              </a:lnSpc>
            </a:pPr>
            <a:r>
              <a:rPr lang="en-US" sz="4576">
                <a:solidFill>
                  <a:srgbClr val="FFFFFF"/>
                </a:solidFill>
                <a:latin typeface="DM Sans"/>
              </a:rPr>
              <a:t>SANJEEV MALLICK</a:t>
            </a:r>
          </a:p>
          <a:p>
            <a:pPr algn="ctr">
              <a:lnSpc>
                <a:spcPts val="6407"/>
              </a:lnSpc>
              <a:spcBef>
                <a:spcPct val="0"/>
              </a:spcBef>
            </a:pPr>
            <a:r>
              <a:rPr lang="en-US" sz="4576">
                <a:solidFill>
                  <a:srgbClr val="FFFFFF"/>
                </a:solidFill>
                <a:latin typeface="DM Sans"/>
              </a:rPr>
              <a:t>2021A7PS2217P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31816" y="4279900"/>
            <a:ext cx="9045784" cy="863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dirty="0">
                <a:solidFill>
                  <a:srgbClr val="FFFFFF"/>
                </a:solidFill>
                <a:latin typeface="DM Sans"/>
              </a:rPr>
              <a:t>FACE RECOGNITION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8443" y="1725489"/>
            <a:ext cx="14319489" cy="7778797"/>
          </a:xfrm>
          <a:custGeom>
            <a:avLst/>
            <a:gdLst/>
            <a:ahLst/>
            <a:cxnLst/>
            <a:rect l="l" t="t" r="r" b="b"/>
            <a:pathLst>
              <a:path w="14319489" h="7778797">
                <a:moveTo>
                  <a:pt x="0" y="0"/>
                </a:moveTo>
                <a:lnTo>
                  <a:pt x="14319489" y="0"/>
                </a:lnTo>
                <a:lnTo>
                  <a:pt x="14319489" y="7778796"/>
                </a:lnTo>
                <a:lnTo>
                  <a:pt x="0" y="77787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259007" y="544513"/>
            <a:ext cx="14007989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DM Sans"/>
              </a:rPr>
              <a:t>Code Snippets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2243" y="1141826"/>
            <a:ext cx="9743207" cy="8003349"/>
          </a:xfrm>
          <a:custGeom>
            <a:avLst/>
            <a:gdLst/>
            <a:ahLst/>
            <a:cxnLst/>
            <a:rect l="l" t="t" r="r" b="b"/>
            <a:pathLst>
              <a:path w="9743207" h="8003349">
                <a:moveTo>
                  <a:pt x="0" y="0"/>
                </a:moveTo>
                <a:lnTo>
                  <a:pt x="9743207" y="0"/>
                </a:lnTo>
                <a:lnTo>
                  <a:pt x="9743207" y="8003348"/>
                </a:lnTo>
                <a:lnTo>
                  <a:pt x="0" y="80033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1599664" y="3482186"/>
            <a:ext cx="5659636" cy="2635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DM Sans"/>
              </a:rPr>
              <a:t>MySQL Database</a:t>
            </a: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DM Sans"/>
              </a:rPr>
              <a:t>connection setup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DM Sans"/>
              </a:rPr>
              <a:t>for storing the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30926" y="1028700"/>
            <a:ext cx="14111510" cy="8050111"/>
          </a:xfrm>
          <a:custGeom>
            <a:avLst/>
            <a:gdLst/>
            <a:ahLst/>
            <a:cxnLst/>
            <a:rect l="l" t="t" r="r" b="b"/>
            <a:pathLst>
              <a:path w="14111510" h="8050111">
                <a:moveTo>
                  <a:pt x="0" y="0"/>
                </a:moveTo>
                <a:lnTo>
                  <a:pt x="14111510" y="0"/>
                </a:lnTo>
                <a:lnTo>
                  <a:pt x="14111510" y="8050111"/>
                </a:lnTo>
                <a:lnTo>
                  <a:pt x="0" y="80501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745212"/>
            <a:ext cx="16407962" cy="6059070"/>
          </a:xfrm>
          <a:custGeom>
            <a:avLst/>
            <a:gdLst/>
            <a:ahLst/>
            <a:cxnLst/>
            <a:rect l="l" t="t" r="r" b="b"/>
            <a:pathLst>
              <a:path w="16407962" h="6059070">
                <a:moveTo>
                  <a:pt x="0" y="0"/>
                </a:moveTo>
                <a:lnTo>
                  <a:pt x="16407962" y="0"/>
                </a:lnTo>
                <a:lnTo>
                  <a:pt x="16407962" y="6059070"/>
                </a:lnTo>
                <a:lnTo>
                  <a:pt x="0" y="60590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68005" y="1028700"/>
            <a:ext cx="13337921" cy="8426529"/>
          </a:xfrm>
          <a:custGeom>
            <a:avLst/>
            <a:gdLst/>
            <a:ahLst/>
            <a:cxnLst/>
            <a:rect l="l" t="t" r="r" b="b"/>
            <a:pathLst>
              <a:path w="13337921" h="8426529">
                <a:moveTo>
                  <a:pt x="0" y="0"/>
                </a:moveTo>
                <a:lnTo>
                  <a:pt x="13337922" y="0"/>
                </a:lnTo>
                <a:lnTo>
                  <a:pt x="13337922" y="8426529"/>
                </a:lnTo>
                <a:lnTo>
                  <a:pt x="0" y="84265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517" b="-51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42042" y="2885764"/>
            <a:ext cx="7501958" cy="4515472"/>
            <a:chOff x="0" y="0"/>
            <a:chExt cx="10002610" cy="6020629"/>
          </a:xfrm>
        </p:grpSpPr>
        <p:sp>
          <p:nvSpPr>
            <p:cNvPr id="3" name="TextBox 3"/>
            <p:cNvSpPr txBox="1"/>
            <p:nvPr/>
          </p:nvSpPr>
          <p:spPr>
            <a:xfrm>
              <a:off x="567812" y="5618532"/>
              <a:ext cx="807663" cy="4020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19"/>
                </a:lnSpc>
              </a:pPr>
              <a:r>
                <a:rPr lang="en-US" sz="1799">
                  <a:solidFill>
                    <a:srgbClr val="FFFFFF"/>
                  </a:solidFill>
                  <a:latin typeface="DM Sans"/>
                </a:rPr>
                <a:t>Item 1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671639" y="5618532"/>
              <a:ext cx="889958" cy="4020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19"/>
                </a:lnSpc>
              </a:pPr>
              <a:r>
                <a:rPr lang="en-US" sz="1799">
                  <a:solidFill>
                    <a:srgbClr val="FFFFFF"/>
                  </a:solidFill>
                  <a:latin typeface="DM Sans"/>
                </a:rPr>
                <a:t>Item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4814163" y="5618532"/>
              <a:ext cx="894861" cy="4020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19"/>
                </a:lnSpc>
              </a:pPr>
              <a:r>
                <a:rPr lang="en-US" sz="1799">
                  <a:solidFill>
                    <a:srgbClr val="FFFFFF"/>
                  </a:solidFill>
                  <a:latin typeface="DM Sans"/>
                </a:rPr>
                <a:t>Item 3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6956564" y="5618532"/>
              <a:ext cx="900009" cy="4020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19"/>
                </a:lnSpc>
              </a:pPr>
              <a:r>
                <a:rPr lang="en-US" sz="1799">
                  <a:solidFill>
                    <a:srgbClr val="FFFFFF"/>
                  </a:solidFill>
                  <a:latin typeface="DM Sans"/>
                </a:rPr>
                <a:t>Item 4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9100476" y="5618532"/>
              <a:ext cx="902134" cy="4020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19"/>
                </a:lnSpc>
              </a:pPr>
              <a:r>
                <a:rPr lang="en-US" sz="1799">
                  <a:solidFill>
                    <a:srgbClr val="FFFFFF"/>
                  </a:solidFill>
                  <a:latin typeface="DM Sans"/>
                </a:rPr>
                <a:t>Item 5</a:t>
              </a:r>
            </a:p>
          </p:txBody>
        </p:sp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618790" y="181998"/>
              <a:ext cx="9285606" cy="5322234"/>
              <a:chOff x="0" y="0"/>
              <a:chExt cx="18037760" cy="10338709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-6350"/>
                <a:ext cx="18037759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8037759" h="12700">
                    <a:moveTo>
                      <a:pt x="0" y="0"/>
                    </a:moveTo>
                    <a:lnTo>
                      <a:pt x="18037759" y="0"/>
                    </a:lnTo>
                    <a:lnTo>
                      <a:pt x="1803775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10"/>
              <p:cNvSpPr/>
              <p:nvPr/>
            </p:nvSpPr>
            <p:spPr>
              <a:xfrm>
                <a:off x="0" y="2061392"/>
                <a:ext cx="18037759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8037759" h="12700">
                    <a:moveTo>
                      <a:pt x="0" y="0"/>
                    </a:moveTo>
                    <a:lnTo>
                      <a:pt x="18037759" y="0"/>
                    </a:lnTo>
                    <a:lnTo>
                      <a:pt x="1803775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0" y="4129134"/>
                <a:ext cx="18037759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8037759" h="12700">
                    <a:moveTo>
                      <a:pt x="0" y="0"/>
                    </a:moveTo>
                    <a:lnTo>
                      <a:pt x="18037759" y="0"/>
                    </a:lnTo>
                    <a:lnTo>
                      <a:pt x="1803775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0" y="6196875"/>
                <a:ext cx="18037759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8037759" h="12700">
                    <a:moveTo>
                      <a:pt x="0" y="0"/>
                    </a:moveTo>
                    <a:lnTo>
                      <a:pt x="18037759" y="0"/>
                    </a:lnTo>
                    <a:lnTo>
                      <a:pt x="1803775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3"/>
              <p:cNvSpPr/>
              <p:nvPr/>
            </p:nvSpPr>
            <p:spPr>
              <a:xfrm>
                <a:off x="0" y="8264617"/>
                <a:ext cx="18037759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8037759" h="12700">
                    <a:moveTo>
                      <a:pt x="0" y="0"/>
                    </a:moveTo>
                    <a:lnTo>
                      <a:pt x="18037759" y="0"/>
                    </a:lnTo>
                    <a:lnTo>
                      <a:pt x="1803775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4"/>
              <p:cNvSpPr/>
              <p:nvPr/>
            </p:nvSpPr>
            <p:spPr>
              <a:xfrm>
                <a:off x="0" y="10332358"/>
                <a:ext cx="18037759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8037759" h="12700">
                    <a:moveTo>
                      <a:pt x="0" y="0"/>
                    </a:moveTo>
                    <a:lnTo>
                      <a:pt x="18037759" y="0"/>
                    </a:lnTo>
                    <a:lnTo>
                      <a:pt x="1803775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24680" y="-38100"/>
              <a:ext cx="441710" cy="4020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19"/>
                </a:lnSpc>
              </a:pPr>
              <a:r>
                <a:rPr lang="en-US" sz="1799">
                  <a:solidFill>
                    <a:srgbClr val="FFFFFF"/>
                  </a:solidFill>
                  <a:latin typeface="DM Sans"/>
                </a:rPr>
                <a:t>25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026347"/>
              <a:ext cx="466390" cy="4020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19"/>
                </a:lnSpc>
              </a:pPr>
              <a:r>
                <a:rPr lang="en-US" sz="1799">
                  <a:solidFill>
                    <a:srgbClr val="FFFFFF"/>
                  </a:solidFill>
                  <a:latin typeface="DM Sans"/>
                </a:rPr>
                <a:t>20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6975" y="2090794"/>
              <a:ext cx="359415" cy="4020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19"/>
                </a:lnSpc>
              </a:pPr>
              <a:r>
                <a:rPr lang="en-US" sz="1799">
                  <a:solidFill>
                    <a:srgbClr val="FFFFFF"/>
                  </a:solidFill>
                  <a:latin typeface="DM Sans"/>
                </a:rPr>
                <a:t>15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82295" y="3155240"/>
              <a:ext cx="384096" cy="4020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19"/>
                </a:lnSpc>
              </a:pPr>
              <a:r>
                <a:rPr lang="en-US" sz="1799">
                  <a:solidFill>
                    <a:srgbClr val="FFFFFF"/>
                  </a:solidFill>
                  <a:latin typeface="DM Sans"/>
                </a:rPr>
                <a:t>10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98994" y="4219687"/>
              <a:ext cx="267396" cy="4020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19"/>
                </a:lnSpc>
              </a:pPr>
              <a:r>
                <a:rPr lang="en-US" sz="1799">
                  <a:solidFill>
                    <a:srgbClr val="FFFFFF"/>
                  </a:solidFill>
                  <a:latin typeface="DM Sans"/>
                </a:rPr>
                <a:t>5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74314" y="5284134"/>
              <a:ext cx="292076" cy="4020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19"/>
                </a:lnSpc>
              </a:pPr>
              <a:r>
                <a:rPr lang="en-US" sz="1799">
                  <a:solidFill>
                    <a:srgbClr val="FFFFFF"/>
                  </a:solidFill>
                  <a:latin typeface="DM Sans"/>
                </a:rPr>
                <a:t>0 </a:t>
              </a:r>
            </a:p>
          </p:txBody>
        </p:sp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858384" y="817398"/>
              <a:ext cx="9046012" cy="4686835"/>
              <a:chOff x="465423" y="1234295"/>
              <a:chExt cx="17572337" cy="9104414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10338708"/>
                <a:ext cx="440023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0023">
                    <a:moveTo>
                      <a:pt x="0" y="0"/>
                    </a:moveTo>
                    <a:lnTo>
                      <a:pt x="440023" y="0"/>
                    </a:lnTo>
                    <a:lnTo>
                      <a:pt x="44002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AFEC4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3"/>
              <p:cNvSpPr/>
              <p:nvPr/>
            </p:nvSpPr>
            <p:spPr>
              <a:xfrm>
                <a:off x="4166722" y="7023972"/>
                <a:ext cx="440024" cy="3314736"/>
              </a:xfrm>
              <a:custGeom>
                <a:avLst/>
                <a:gdLst/>
                <a:ahLst/>
                <a:cxnLst/>
                <a:rect l="l" t="t" r="r" b="b"/>
                <a:pathLst>
                  <a:path w="440024" h="3314736">
                    <a:moveTo>
                      <a:pt x="0" y="0"/>
                    </a:moveTo>
                    <a:lnTo>
                      <a:pt x="440024" y="0"/>
                    </a:lnTo>
                    <a:lnTo>
                      <a:pt x="440024" y="3314736"/>
                    </a:lnTo>
                    <a:lnTo>
                      <a:pt x="0" y="3314736"/>
                    </a:lnTo>
                    <a:close/>
                  </a:path>
                </a:pathLst>
              </a:custGeom>
              <a:solidFill>
                <a:srgbClr val="6AFEC4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4"/>
              <p:cNvSpPr/>
              <p:nvPr/>
            </p:nvSpPr>
            <p:spPr>
              <a:xfrm>
                <a:off x="8333445" y="4129134"/>
                <a:ext cx="440024" cy="6209575"/>
              </a:xfrm>
              <a:custGeom>
                <a:avLst/>
                <a:gdLst/>
                <a:ahLst/>
                <a:cxnLst/>
                <a:rect l="l" t="t" r="r" b="b"/>
                <a:pathLst>
                  <a:path w="440024" h="6209575">
                    <a:moveTo>
                      <a:pt x="0" y="0"/>
                    </a:moveTo>
                    <a:lnTo>
                      <a:pt x="440023" y="0"/>
                    </a:lnTo>
                    <a:lnTo>
                      <a:pt x="440023" y="6209574"/>
                    </a:lnTo>
                    <a:lnTo>
                      <a:pt x="0" y="6209574"/>
                    </a:lnTo>
                    <a:close/>
                  </a:path>
                </a:pathLst>
              </a:custGeom>
              <a:solidFill>
                <a:srgbClr val="6AFEC4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25"/>
              <p:cNvSpPr/>
              <p:nvPr/>
            </p:nvSpPr>
            <p:spPr>
              <a:xfrm>
                <a:off x="12500167" y="2888488"/>
                <a:ext cx="440024" cy="7450220"/>
              </a:xfrm>
              <a:custGeom>
                <a:avLst/>
                <a:gdLst/>
                <a:ahLst/>
                <a:cxnLst/>
                <a:rect l="l" t="t" r="r" b="b"/>
                <a:pathLst>
                  <a:path w="440024" h="7450220">
                    <a:moveTo>
                      <a:pt x="0" y="0"/>
                    </a:moveTo>
                    <a:lnTo>
                      <a:pt x="440024" y="0"/>
                    </a:lnTo>
                    <a:lnTo>
                      <a:pt x="440024" y="7450220"/>
                    </a:lnTo>
                    <a:lnTo>
                      <a:pt x="0" y="7450220"/>
                    </a:lnTo>
                    <a:close/>
                  </a:path>
                </a:pathLst>
              </a:custGeom>
              <a:solidFill>
                <a:srgbClr val="6AFEC4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6"/>
              <p:cNvSpPr/>
              <p:nvPr/>
            </p:nvSpPr>
            <p:spPr>
              <a:xfrm>
                <a:off x="16666890" y="1234295"/>
                <a:ext cx="440024" cy="9104413"/>
              </a:xfrm>
              <a:custGeom>
                <a:avLst/>
                <a:gdLst/>
                <a:ahLst/>
                <a:cxnLst/>
                <a:rect l="l" t="t" r="r" b="b"/>
                <a:pathLst>
                  <a:path w="440024" h="9104413">
                    <a:moveTo>
                      <a:pt x="0" y="0"/>
                    </a:moveTo>
                    <a:lnTo>
                      <a:pt x="440024" y="0"/>
                    </a:lnTo>
                    <a:lnTo>
                      <a:pt x="440024" y="9104413"/>
                    </a:lnTo>
                    <a:lnTo>
                      <a:pt x="0" y="9104413"/>
                    </a:lnTo>
                    <a:close/>
                  </a:path>
                </a:pathLst>
              </a:custGeom>
              <a:solidFill>
                <a:srgbClr val="6AFEC4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7"/>
              <p:cNvSpPr/>
              <p:nvPr/>
            </p:nvSpPr>
            <p:spPr>
              <a:xfrm>
                <a:off x="465423" y="8258267"/>
                <a:ext cx="440023" cy="2080441"/>
              </a:xfrm>
              <a:custGeom>
                <a:avLst/>
                <a:gdLst/>
                <a:ahLst/>
                <a:cxnLst/>
                <a:rect l="l" t="t" r="r" b="b"/>
                <a:pathLst>
                  <a:path w="440023" h="2080441">
                    <a:moveTo>
                      <a:pt x="0" y="0"/>
                    </a:moveTo>
                    <a:lnTo>
                      <a:pt x="440023" y="0"/>
                    </a:lnTo>
                    <a:lnTo>
                      <a:pt x="440023" y="2080441"/>
                    </a:lnTo>
                    <a:lnTo>
                      <a:pt x="0" y="208044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28"/>
              <p:cNvSpPr/>
              <p:nvPr/>
            </p:nvSpPr>
            <p:spPr>
              <a:xfrm>
                <a:off x="4632146" y="7023972"/>
                <a:ext cx="440023" cy="3314736"/>
              </a:xfrm>
              <a:custGeom>
                <a:avLst/>
                <a:gdLst/>
                <a:ahLst/>
                <a:cxnLst/>
                <a:rect l="l" t="t" r="r" b="b"/>
                <a:pathLst>
                  <a:path w="440023" h="3314736">
                    <a:moveTo>
                      <a:pt x="0" y="0"/>
                    </a:moveTo>
                    <a:lnTo>
                      <a:pt x="440023" y="0"/>
                    </a:lnTo>
                    <a:lnTo>
                      <a:pt x="440023" y="3314736"/>
                    </a:lnTo>
                    <a:lnTo>
                      <a:pt x="0" y="331473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29"/>
              <p:cNvSpPr/>
              <p:nvPr/>
            </p:nvSpPr>
            <p:spPr>
              <a:xfrm>
                <a:off x="8798868" y="6198992"/>
                <a:ext cx="440024" cy="4139717"/>
              </a:xfrm>
              <a:custGeom>
                <a:avLst/>
                <a:gdLst/>
                <a:ahLst/>
                <a:cxnLst/>
                <a:rect l="l" t="t" r="r" b="b"/>
                <a:pathLst>
                  <a:path w="440024" h="4139717">
                    <a:moveTo>
                      <a:pt x="0" y="0"/>
                    </a:moveTo>
                    <a:lnTo>
                      <a:pt x="440024" y="0"/>
                    </a:lnTo>
                    <a:lnTo>
                      <a:pt x="440024" y="4139716"/>
                    </a:lnTo>
                    <a:lnTo>
                      <a:pt x="0" y="413971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30"/>
              <p:cNvSpPr/>
              <p:nvPr/>
            </p:nvSpPr>
            <p:spPr>
              <a:xfrm>
                <a:off x="12965591" y="4544093"/>
                <a:ext cx="440024" cy="5794616"/>
              </a:xfrm>
              <a:custGeom>
                <a:avLst/>
                <a:gdLst/>
                <a:ahLst/>
                <a:cxnLst/>
                <a:rect l="l" t="t" r="r" b="b"/>
                <a:pathLst>
                  <a:path w="440024" h="5794616">
                    <a:moveTo>
                      <a:pt x="0" y="0"/>
                    </a:moveTo>
                    <a:lnTo>
                      <a:pt x="440023" y="0"/>
                    </a:lnTo>
                    <a:lnTo>
                      <a:pt x="440023" y="5794615"/>
                    </a:lnTo>
                    <a:lnTo>
                      <a:pt x="0" y="579461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31"/>
              <p:cNvSpPr/>
              <p:nvPr/>
            </p:nvSpPr>
            <p:spPr>
              <a:xfrm>
                <a:off x="17132314" y="2061969"/>
                <a:ext cx="440023" cy="8276740"/>
              </a:xfrm>
              <a:custGeom>
                <a:avLst/>
                <a:gdLst/>
                <a:ahLst/>
                <a:cxnLst/>
                <a:rect l="l" t="t" r="r" b="b"/>
                <a:pathLst>
                  <a:path w="440023" h="8276740">
                    <a:moveTo>
                      <a:pt x="0" y="0"/>
                    </a:moveTo>
                    <a:lnTo>
                      <a:pt x="440023" y="0"/>
                    </a:lnTo>
                    <a:lnTo>
                      <a:pt x="440023" y="8276739"/>
                    </a:lnTo>
                    <a:lnTo>
                      <a:pt x="0" y="827673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32"/>
              <p:cNvSpPr/>
              <p:nvPr/>
            </p:nvSpPr>
            <p:spPr>
              <a:xfrm>
                <a:off x="930846" y="8258267"/>
                <a:ext cx="440023" cy="2080441"/>
              </a:xfrm>
              <a:custGeom>
                <a:avLst/>
                <a:gdLst/>
                <a:ahLst/>
                <a:cxnLst/>
                <a:rect l="l" t="t" r="r" b="b"/>
                <a:pathLst>
                  <a:path w="440023" h="2080441">
                    <a:moveTo>
                      <a:pt x="0" y="0"/>
                    </a:moveTo>
                    <a:lnTo>
                      <a:pt x="440024" y="0"/>
                    </a:lnTo>
                    <a:lnTo>
                      <a:pt x="440024" y="2080441"/>
                    </a:lnTo>
                    <a:lnTo>
                      <a:pt x="0" y="2080441"/>
                    </a:lnTo>
                    <a:close/>
                  </a:path>
                </a:pathLst>
              </a:custGeom>
              <a:solidFill>
                <a:srgbClr val="F67C65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3"/>
              <p:cNvSpPr/>
              <p:nvPr/>
            </p:nvSpPr>
            <p:spPr>
              <a:xfrm>
                <a:off x="5097569" y="8681340"/>
                <a:ext cx="440023" cy="1657369"/>
              </a:xfrm>
              <a:custGeom>
                <a:avLst/>
                <a:gdLst/>
                <a:ahLst/>
                <a:cxnLst/>
                <a:rect l="l" t="t" r="r" b="b"/>
                <a:pathLst>
                  <a:path w="440023" h="1657369">
                    <a:moveTo>
                      <a:pt x="0" y="0"/>
                    </a:moveTo>
                    <a:lnTo>
                      <a:pt x="440023" y="0"/>
                    </a:lnTo>
                    <a:lnTo>
                      <a:pt x="440023" y="1657368"/>
                    </a:lnTo>
                    <a:lnTo>
                      <a:pt x="0" y="1657368"/>
                    </a:lnTo>
                    <a:close/>
                  </a:path>
                </a:pathLst>
              </a:custGeom>
              <a:solidFill>
                <a:srgbClr val="F67C65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4"/>
              <p:cNvSpPr/>
              <p:nvPr/>
            </p:nvSpPr>
            <p:spPr>
              <a:xfrm>
                <a:off x="9264292" y="8268850"/>
                <a:ext cx="440023" cy="2069858"/>
              </a:xfrm>
              <a:custGeom>
                <a:avLst/>
                <a:gdLst/>
                <a:ahLst/>
                <a:cxnLst/>
                <a:rect l="l" t="t" r="r" b="b"/>
                <a:pathLst>
                  <a:path w="440023" h="2069858">
                    <a:moveTo>
                      <a:pt x="0" y="0"/>
                    </a:moveTo>
                    <a:lnTo>
                      <a:pt x="440023" y="0"/>
                    </a:lnTo>
                    <a:lnTo>
                      <a:pt x="440023" y="2069858"/>
                    </a:lnTo>
                    <a:lnTo>
                      <a:pt x="0" y="2069858"/>
                    </a:lnTo>
                    <a:close/>
                  </a:path>
                </a:pathLst>
              </a:custGeom>
              <a:solidFill>
                <a:srgbClr val="F67C65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5"/>
              <p:cNvSpPr/>
              <p:nvPr/>
            </p:nvSpPr>
            <p:spPr>
              <a:xfrm>
                <a:off x="13431014" y="7027500"/>
                <a:ext cx="440023" cy="3311209"/>
              </a:xfrm>
              <a:custGeom>
                <a:avLst/>
                <a:gdLst/>
                <a:ahLst/>
                <a:cxnLst/>
                <a:rect l="l" t="t" r="r" b="b"/>
                <a:pathLst>
                  <a:path w="440023" h="3311209">
                    <a:moveTo>
                      <a:pt x="0" y="0"/>
                    </a:moveTo>
                    <a:lnTo>
                      <a:pt x="440023" y="0"/>
                    </a:lnTo>
                    <a:lnTo>
                      <a:pt x="440023" y="3311208"/>
                    </a:lnTo>
                    <a:lnTo>
                      <a:pt x="0" y="3311208"/>
                    </a:lnTo>
                    <a:close/>
                  </a:path>
                </a:pathLst>
              </a:custGeom>
              <a:solidFill>
                <a:srgbClr val="F67C65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6"/>
              <p:cNvSpPr/>
              <p:nvPr/>
            </p:nvSpPr>
            <p:spPr>
              <a:xfrm>
                <a:off x="17597737" y="7028013"/>
                <a:ext cx="440023" cy="3310696"/>
              </a:xfrm>
              <a:custGeom>
                <a:avLst/>
                <a:gdLst/>
                <a:ahLst/>
                <a:cxnLst/>
                <a:rect l="l" t="t" r="r" b="b"/>
                <a:pathLst>
                  <a:path w="440023" h="3310696">
                    <a:moveTo>
                      <a:pt x="0" y="0"/>
                    </a:moveTo>
                    <a:lnTo>
                      <a:pt x="440022" y="0"/>
                    </a:lnTo>
                    <a:lnTo>
                      <a:pt x="440022" y="3310695"/>
                    </a:lnTo>
                    <a:lnTo>
                      <a:pt x="0" y="3310695"/>
                    </a:lnTo>
                    <a:close/>
                  </a:path>
                </a:pathLst>
              </a:custGeom>
              <a:solidFill>
                <a:srgbClr val="F67C65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7" name="TextBox 37"/>
          <p:cNvSpPr txBox="1"/>
          <p:nvPr/>
        </p:nvSpPr>
        <p:spPr>
          <a:xfrm>
            <a:off x="10624838" y="4191709"/>
            <a:ext cx="6473318" cy="244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u="none" spc="-320">
                <a:solidFill>
                  <a:srgbClr val="FFFFFF"/>
                </a:solidFill>
                <a:latin typeface="DM Sans Bold"/>
              </a:rPr>
              <a:t>Results and Conclusions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04182" y="544513"/>
            <a:ext cx="9183218" cy="863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 dirty="0">
                <a:solidFill>
                  <a:srgbClr val="FFFFFF"/>
                </a:solidFill>
                <a:latin typeface="DM Sans"/>
              </a:rPr>
              <a:t>RESULT AND 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06731" y="1691736"/>
            <a:ext cx="16074538" cy="8236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6255" lvl="1" indent="-413127" algn="just">
              <a:lnSpc>
                <a:spcPts val="7309"/>
              </a:lnSpc>
              <a:buFont typeface="Arial"/>
              <a:buChar char="•"/>
            </a:pPr>
            <a:r>
              <a:rPr lang="en-US" sz="3827" dirty="0">
                <a:solidFill>
                  <a:srgbClr val="FFFFFF"/>
                </a:solidFill>
                <a:latin typeface="DM Sans"/>
              </a:rPr>
              <a:t>The system has demonstrated its ability to accurately detect and recognize individual faces within a group photo, overcoming challenges such as variations in lighting, expressions, and pose.</a:t>
            </a:r>
          </a:p>
          <a:p>
            <a:pPr algn="just">
              <a:lnSpc>
                <a:spcPts val="7309"/>
              </a:lnSpc>
            </a:pPr>
            <a:endParaRPr lang="en-US" sz="3827" dirty="0">
              <a:solidFill>
                <a:srgbClr val="FFFFFF"/>
              </a:solidFill>
              <a:latin typeface="DM Sans"/>
            </a:endParaRPr>
          </a:p>
          <a:p>
            <a:pPr marL="826255" lvl="1" indent="-413127" algn="just">
              <a:lnSpc>
                <a:spcPts val="7309"/>
              </a:lnSpc>
              <a:buFont typeface="Arial"/>
              <a:buChar char="•"/>
            </a:pPr>
            <a:r>
              <a:rPr lang="en-US" sz="3827" dirty="0">
                <a:solidFill>
                  <a:srgbClr val="FFFFFF"/>
                </a:solidFill>
                <a:latin typeface="DM Sans"/>
              </a:rPr>
              <a:t>Overall, the system has demonstrated high accuracy in recognizing faces from group photos, making it a valuable tool in various applications, including security, social media, and human-computer interaction</a:t>
            </a:r>
          </a:p>
          <a:p>
            <a:pPr algn="just">
              <a:lnSpc>
                <a:spcPts val="7309"/>
              </a:lnSpc>
            </a:pPr>
            <a:endParaRPr lang="en-US" sz="3827" dirty="0">
              <a:solidFill>
                <a:srgbClr val="FFFFFF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6602" y="1204703"/>
            <a:ext cx="7431198" cy="863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dirty="0">
                <a:solidFill>
                  <a:srgbClr val="FFFFFF"/>
                </a:solidFill>
                <a:latin typeface="DM Sans"/>
              </a:rPr>
              <a:t>ACKNOWLEDGEMENTS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36602" y="2384675"/>
            <a:ext cx="14648469" cy="5521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1050"/>
              </a:lnSpc>
            </a:pPr>
            <a:r>
              <a:rPr lang="en-US" sz="5000" dirty="0">
                <a:solidFill>
                  <a:srgbClr val="FFFFFF"/>
                </a:solidFill>
                <a:latin typeface="DM Sans"/>
              </a:rPr>
              <a:t>1)BITS PILANI</a:t>
            </a:r>
          </a:p>
          <a:p>
            <a:pPr algn="just">
              <a:lnSpc>
                <a:spcPts val="11050"/>
              </a:lnSpc>
            </a:pPr>
            <a:r>
              <a:rPr lang="en-US" sz="5000" dirty="0">
                <a:solidFill>
                  <a:srgbClr val="FFFFFF"/>
                </a:solidFill>
                <a:latin typeface="DM Sans"/>
              </a:rPr>
              <a:t>2)Dr. Sunny Kumar Singh(</a:t>
            </a:r>
            <a:r>
              <a:rPr lang="en-US" sz="5000">
                <a:solidFill>
                  <a:srgbClr val="FFFFFF"/>
                </a:solidFill>
                <a:latin typeface="DM Sans"/>
              </a:rPr>
              <a:t>Faculty In Charge</a:t>
            </a:r>
            <a:r>
              <a:rPr lang="en-US" sz="5000" dirty="0">
                <a:solidFill>
                  <a:srgbClr val="FFFFFF"/>
                </a:solidFill>
                <a:latin typeface="DM Sans"/>
              </a:rPr>
              <a:t>)</a:t>
            </a:r>
          </a:p>
          <a:p>
            <a:pPr algn="just">
              <a:lnSpc>
                <a:spcPts val="11050"/>
              </a:lnSpc>
            </a:pPr>
            <a:r>
              <a:rPr lang="en-US" sz="5000" dirty="0">
                <a:solidFill>
                  <a:srgbClr val="FFFFFF"/>
                </a:solidFill>
                <a:latin typeface="DM Sans"/>
              </a:rPr>
              <a:t>3)Northcorp Software Pvt. Limited </a:t>
            </a:r>
          </a:p>
          <a:p>
            <a:pPr algn="just">
              <a:lnSpc>
                <a:spcPts val="11050"/>
              </a:lnSpc>
            </a:pPr>
            <a:r>
              <a:rPr lang="en-US" sz="5000" dirty="0">
                <a:solidFill>
                  <a:srgbClr val="FFFFFF"/>
                </a:solidFill>
                <a:latin typeface="DM Sans"/>
              </a:rPr>
              <a:t>4)Colleagues and Peers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55208" y="4659313"/>
            <a:ext cx="4350992" cy="863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dirty="0">
                <a:solidFill>
                  <a:srgbClr val="FFFFFF"/>
                </a:solidFill>
                <a:latin typeface="DM Sans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600200" y="1844946"/>
            <a:ext cx="5295901" cy="6597108"/>
            <a:chOff x="0" y="0"/>
            <a:chExt cx="7061201" cy="879614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 l="901" r="901"/>
            <a:stretch>
              <a:fillRect/>
            </a:stretch>
          </p:blipFill>
          <p:spPr>
            <a:xfrm>
              <a:off x="0" y="0"/>
              <a:ext cx="7061201" cy="8796144"/>
            </a:xfrm>
            <a:prstGeom prst="rect">
              <a:avLst/>
            </a:prstGeom>
          </p:spPr>
        </p:pic>
      </p:grpSp>
      <p:sp>
        <p:nvSpPr>
          <p:cNvPr id="5" name="TextBox 5"/>
          <p:cNvSpPr txBox="1"/>
          <p:nvPr/>
        </p:nvSpPr>
        <p:spPr>
          <a:xfrm>
            <a:off x="9651590" y="4610084"/>
            <a:ext cx="7607710" cy="12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 u="none" spc="-320">
                <a:solidFill>
                  <a:srgbClr val="FFFFFF"/>
                </a:solidFill>
                <a:latin typeface="DM Sans Bold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04875"/>
            <a:ext cx="6057900" cy="1038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dirty="0">
                <a:solidFill>
                  <a:srgbClr val="FFFFFF"/>
                </a:solidFill>
                <a:latin typeface="DM Sans"/>
              </a:rPr>
              <a:t>INTRODUCTION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464405"/>
            <a:ext cx="15762267" cy="6835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15"/>
              </a:lnSpc>
            </a:pPr>
            <a:r>
              <a:rPr lang="en-US" sz="3868">
                <a:solidFill>
                  <a:srgbClr val="FFFFFF"/>
                </a:solidFill>
                <a:latin typeface="DM Sans Bold"/>
              </a:rPr>
              <a:t>PROBLEM STATEMENT</a:t>
            </a:r>
            <a:r>
              <a:rPr lang="en-US" sz="3868">
                <a:solidFill>
                  <a:srgbClr val="FFFFFF"/>
                </a:solidFill>
                <a:latin typeface="DM Sans"/>
              </a:rPr>
              <a:t>    : We are given a dataset of images. Now, we are also given group photos. Our task is to find/identify the individual identities from the group photo using the given photos in the database.</a:t>
            </a:r>
          </a:p>
          <a:p>
            <a:pPr>
              <a:lnSpc>
                <a:spcPts val="5415"/>
              </a:lnSpc>
            </a:pPr>
            <a:endParaRPr lang="en-US" sz="3868">
              <a:solidFill>
                <a:srgbClr val="FFFFFF"/>
              </a:solidFill>
              <a:latin typeface="DM Sans"/>
            </a:endParaRPr>
          </a:p>
          <a:p>
            <a:pPr>
              <a:lnSpc>
                <a:spcPts val="5415"/>
              </a:lnSpc>
            </a:pPr>
            <a:r>
              <a:rPr lang="en-US" sz="3868">
                <a:solidFill>
                  <a:srgbClr val="FFFFFF"/>
                </a:solidFill>
                <a:latin typeface="DM Sans Bold"/>
              </a:rPr>
              <a:t>SOLUTION</a:t>
            </a:r>
            <a:r>
              <a:rPr lang="en-US" sz="3868">
                <a:solidFill>
                  <a:srgbClr val="FFFFFF"/>
                </a:solidFill>
                <a:latin typeface="DM Sans"/>
              </a:rPr>
              <a:t>: We can solve this problem by using the concept of Face Detection, Face Recognition and computer vision algorithms. We also have to store the images in a real-time database as well as output the results using database.</a:t>
            </a:r>
          </a:p>
          <a:p>
            <a:pPr>
              <a:lnSpc>
                <a:spcPts val="5415"/>
              </a:lnSpc>
              <a:spcBef>
                <a:spcPct val="0"/>
              </a:spcBef>
            </a:pPr>
            <a:endParaRPr lang="en-US" sz="3868">
              <a:solidFill>
                <a:srgbClr val="FFFFFF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93281" y="2517792"/>
            <a:ext cx="5970116" cy="5143500"/>
            <a:chOff x="0" y="0"/>
            <a:chExt cx="7960155" cy="6858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/>
            <a:srcRect t="42599"/>
            <a:stretch>
              <a:fillRect/>
            </a:stretch>
          </p:blipFill>
          <p:spPr>
            <a:xfrm>
              <a:off x="0" y="0"/>
              <a:ext cx="7960155" cy="6858000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8058293" y="4323387"/>
            <a:ext cx="9201007" cy="2187616"/>
            <a:chOff x="0" y="0"/>
            <a:chExt cx="12268010" cy="2916821"/>
          </a:xfrm>
        </p:grpSpPr>
        <p:sp>
          <p:nvSpPr>
            <p:cNvPr id="5" name="TextBox 5"/>
            <p:cNvSpPr txBox="1"/>
            <p:nvPr/>
          </p:nvSpPr>
          <p:spPr>
            <a:xfrm>
              <a:off x="0" y="-9525"/>
              <a:ext cx="12268010" cy="1635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9600"/>
                </a:lnSpc>
                <a:spcBef>
                  <a:spcPct val="0"/>
                </a:spcBef>
              </a:pPr>
              <a:r>
                <a:rPr lang="en-US" sz="8000" spc="-320">
                  <a:solidFill>
                    <a:srgbClr val="FFFFFF"/>
                  </a:solidFill>
                  <a:latin typeface="DM Sans Bold"/>
                </a:rPr>
                <a:t>Resources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360138"/>
              <a:ext cx="12268010" cy="556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0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770387"/>
            <a:ext cx="14172488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DM Sans"/>
              </a:rPr>
              <a:t>TECH STACK USED IN THE PROJECT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039982"/>
            <a:ext cx="15449397" cy="8247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2940" lvl="1" indent="-441470">
              <a:lnSpc>
                <a:spcPts val="7320"/>
              </a:lnSpc>
              <a:buFont typeface="Arial"/>
              <a:buChar char="•"/>
            </a:pPr>
            <a:r>
              <a:rPr lang="en-US" sz="4089">
                <a:solidFill>
                  <a:srgbClr val="FFFFFF"/>
                </a:solidFill>
                <a:latin typeface="DM Sans"/>
              </a:rPr>
              <a:t>Python Programming Language</a:t>
            </a:r>
          </a:p>
          <a:p>
            <a:pPr marL="882940" lvl="1" indent="-441470">
              <a:lnSpc>
                <a:spcPts val="7320"/>
              </a:lnSpc>
              <a:buFont typeface="Arial"/>
              <a:buChar char="•"/>
            </a:pPr>
            <a:r>
              <a:rPr lang="en-US" sz="4089">
                <a:solidFill>
                  <a:srgbClr val="FFFFFF"/>
                </a:solidFill>
                <a:latin typeface="DM Sans"/>
              </a:rPr>
              <a:t>OpenCV (Open Computer Vision Library)</a:t>
            </a:r>
          </a:p>
          <a:p>
            <a:pPr marL="882940" lvl="1" indent="-441470">
              <a:lnSpc>
                <a:spcPts val="7320"/>
              </a:lnSpc>
              <a:buFont typeface="Arial"/>
              <a:buChar char="•"/>
            </a:pPr>
            <a:r>
              <a:rPr lang="en-US" sz="4089">
                <a:solidFill>
                  <a:srgbClr val="FFFFFF"/>
                </a:solidFill>
                <a:latin typeface="DM Sans"/>
              </a:rPr>
              <a:t>Tkinter (for the graphical user interface or GUI)</a:t>
            </a:r>
          </a:p>
          <a:p>
            <a:pPr marL="882940" lvl="1" indent="-441470">
              <a:lnSpc>
                <a:spcPts val="7320"/>
              </a:lnSpc>
              <a:buFont typeface="Arial"/>
              <a:buChar char="•"/>
            </a:pPr>
            <a:r>
              <a:rPr lang="en-US" sz="4089">
                <a:solidFill>
                  <a:srgbClr val="FFFFFF"/>
                </a:solidFill>
                <a:latin typeface="DM Sans"/>
              </a:rPr>
              <a:t>Python libraries which include Numpy, Pandas and Face-Recognition.</a:t>
            </a:r>
          </a:p>
          <a:p>
            <a:pPr marL="882940" lvl="1" indent="-441470">
              <a:lnSpc>
                <a:spcPts val="7320"/>
              </a:lnSpc>
              <a:buFont typeface="Arial"/>
              <a:buChar char="•"/>
            </a:pPr>
            <a:r>
              <a:rPr lang="en-US" sz="4089">
                <a:solidFill>
                  <a:srgbClr val="FFFFFF"/>
                </a:solidFill>
                <a:latin typeface="DM Sans"/>
              </a:rPr>
              <a:t>MySQL (Database)</a:t>
            </a:r>
          </a:p>
          <a:p>
            <a:pPr marL="882940" lvl="1" indent="-441470">
              <a:lnSpc>
                <a:spcPts val="7320"/>
              </a:lnSpc>
              <a:buFont typeface="Arial"/>
              <a:buChar char="•"/>
            </a:pPr>
            <a:r>
              <a:rPr lang="en-US" sz="4089">
                <a:solidFill>
                  <a:srgbClr val="FFFFFF"/>
                </a:solidFill>
                <a:latin typeface="DM Sans"/>
              </a:rPr>
              <a:t>Haar Cascade Features/Algorithms</a:t>
            </a:r>
          </a:p>
          <a:p>
            <a:pPr>
              <a:lnSpc>
                <a:spcPts val="7320"/>
              </a:lnSpc>
            </a:pPr>
            <a:endParaRPr lang="en-US" sz="4089">
              <a:solidFill>
                <a:srgbClr val="FFFFFF"/>
              </a:solidFill>
              <a:latin typeface="DM Sans"/>
            </a:endParaRPr>
          </a:p>
          <a:p>
            <a:pPr>
              <a:lnSpc>
                <a:spcPts val="7320"/>
              </a:lnSpc>
            </a:pPr>
            <a:endParaRPr lang="en-US" sz="4089">
              <a:solidFill>
                <a:srgbClr val="FFFFFF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73734" y="2379827"/>
            <a:ext cx="6072475" cy="5527346"/>
            <a:chOff x="0" y="0"/>
            <a:chExt cx="8096633" cy="736979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/>
            <a:srcRect l="13402" r="13402"/>
            <a:stretch>
              <a:fillRect/>
            </a:stretch>
          </p:blipFill>
          <p:spPr>
            <a:xfrm>
              <a:off x="0" y="0"/>
              <a:ext cx="8096633" cy="7369794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6801748" y="4029075"/>
            <a:ext cx="10662269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DM Sans Bold"/>
              </a:rPr>
              <a:t>Working and Implementation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825661"/>
            <a:ext cx="14792808" cy="4360588"/>
          </a:xfrm>
          <a:custGeom>
            <a:avLst/>
            <a:gdLst/>
            <a:ahLst/>
            <a:cxnLst/>
            <a:rect l="l" t="t" r="r" b="b"/>
            <a:pathLst>
              <a:path w="14792808" h="4360588">
                <a:moveTo>
                  <a:pt x="0" y="0"/>
                </a:moveTo>
                <a:lnTo>
                  <a:pt x="14792808" y="0"/>
                </a:lnTo>
                <a:lnTo>
                  <a:pt x="14792808" y="4360588"/>
                </a:lnTo>
                <a:lnTo>
                  <a:pt x="0" y="43605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654" b="-1365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0" y="923925"/>
            <a:ext cx="12867414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DM Sans"/>
              </a:rPr>
              <a:t>IMPLEMENTATION AND WORKING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672531"/>
            <a:ext cx="16478637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DM Sans"/>
              </a:rPr>
              <a:t>Consider a image dataset</a:t>
            </a:r>
          </a:p>
          <a:p>
            <a:pPr>
              <a:lnSpc>
                <a:spcPts val="7000"/>
              </a:lnSpc>
            </a:pPr>
            <a:endParaRPr lang="en-US" sz="5000">
              <a:solidFill>
                <a:srgbClr val="FFFFFF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8664" y="2910188"/>
            <a:ext cx="6131133" cy="5231457"/>
          </a:xfrm>
          <a:custGeom>
            <a:avLst/>
            <a:gdLst/>
            <a:ahLst/>
            <a:cxnLst/>
            <a:rect l="l" t="t" r="r" b="b"/>
            <a:pathLst>
              <a:path w="6131133" h="5231457">
                <a:moveTo>
                  <a:pt x="0" y="0"/>
                </a:moveTo>
                <a:lnTo>
                  <a:pt x="6131133" y="0"/>
                </a:lnTo>
                <a:lnTo>
                  <a:pt x="6131133" y="5231458"/>
                </a:lnTo>
                <a:lnTo>
                  <a:pt x="0" y="52314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930" t="-11108" r="-15442" b="-1110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-1049178" y="923925"/>
            <a:ext cx="15042538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DM Sans"/>
              </a:rPr>
              <a:t>Now consider a  simple group photo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0" y="3161721"/>
            <a:ext cx="6523473" cy="279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DM Sans"/>
              </a:rPr>
              <a:t>Our target is to identify the names of the individuals from the group photo</a:t>
            </a:r>
          </a:p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DM Sans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1002" y="3498752"/>
            <a:ext cx="6741491" cy="5056118"/>
          </a:xfrm>
          <a:custGeom>
            <a:avLst/>
            <a:gdLst/>
            <a:ahLst/>
            <a:cxnLst/>
            <a:rect l="l" t="t" r="r" b="b"/>
            <a:pathLst>
              <a:path w="6741491" h="5056118">
                <a:moveTo>
                  <a:pt x="0" y="0"/>
                </a:moveTo>
                <a:lnTo>
                  <a:pt x="6741491" y="0"/>
                </a:lnTo>
                <a:lnTo>
                  <a:pt x="6741491" y="5056118"/>
                </a:lnTo>
                <a:lnTo>
                  <a:pt x="0" y="50561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823731" y="4043574"/>
            <a:ext cx="9921774" cy="4511296"/>
          </a:xfrm>
          <a:custGeom>
            <a:avLst/>
            <a:gdLst/>
            <a:ahLst/>
            <a:cxnLst/>
            <a:rect l="l" t="t" r="r" b="b"/>
            <a:pathLst>
              <a:path w="9921774" h="4511296">
                <a:moveTo>
                  <a:pt x="0" y="0"/>
                </a:moveTo>
                <a:lnTo>
                  <a:pt x="9921773" y="0"/>
                </a:lnTo>
                <a:lnTo>
                  <a:pt x="9921773" y="4511296"/>
                </a:lnTo>
                <a:lnTo>
                  <a:pt x="0" y="45112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093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38528" y="335362"/>
            <a:ext cx="18010943" cy="2635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DM Sans"/>
              </a:rPr>
              <a:t>Now,to identify them,I had used the concepts of Face Detection,Face Recognition and Computer Vision.On running the program,we get the desired outputs.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349</Words>
  <Application>Microsoft Office PowerPoint</Application>
  <PresentationFormat>Custom</PresentationFormat>
  <Paragraphs>67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Arial</vt:lpstr>
      <vt:lpstr>DM Sans Bold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Orange Scribbles and Doodles Conference Research Education Presentation</dc:title>
  <cp:lastModifiedBy>Sanjeev Mallick</cp:lastModifiedBy>
  <cp:revision>27</cp:revision>
  <dcterms:created xsi:type="dcterms:W3CDTF">2006-08-16T00:00:00Z</dcterms:created>
  <dcterms:modified xsi:type="dcterms:W3CDTF">2023-07-20T12:49:54Z</dcterms:modified>
  <dc:identifier>DAFmYmbKQ-M</dc:identifier>
</cp:coreProperties>
</file>